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3" r:id="rId3"/>
    <p:sldId id="261" r:id="rId4"/>
    <p:sldId id="312" r:id="rId5"/>
    <p:sldId id="281" r:id="rId6"/>
    <p:sldId id="295" r:id="rId7"/>
    <p:sldId id="296" r:id="rId8"/>
    <p:sldId id="303" r:id="rId9"/>
    <p:sldId id="297" r:id="rId10"/>
    <p:sldId id="263" r:id="rId11"/>
    <p:sldId id="313" r:id="rId12"/>
    <p:sldId id="314" r:id="rId13"/>
    <p:sldId id="279" r:id="rId14"/>
    <p:sldId id="280" r:id="rId15"/>
    <p:sldId id="282" r:id="rId16"/>
    <p:sldId id="289" r:id="rId17"/>
    <p:sldId id="268" r:id="rId18"/>
    <p:sldId id="269" r:id="rId19"/>
    <p:sldId id="270" r:id="rId20"/>
    <p:sldId id="318" r:id="rId21"/>
    <p:sldId id="283" r:id="rId22"/>
    <p:sldId id="272" r:id="rId23"/>
    <p:sldId id="319" r:id="rId24"/>
    <p:sldId id="317" r:id="rId25"/>
    <p:sldId id="320" r:id="rId26"/>
    <p:sldId id="323" r:id="rId27"/>
    <p:sldId id="274" r:id="rId28"/>
    <p:sldId id="275" r:id="rId29"/>
    <p:sldId id="276" r:id="rId30"/>
    <p:sldId id="304" r:id="rId31"/>
    <p:sldId id="311"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AC22"/>
    <a:srgbClr val="FF99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1006" autoAdjust="0"/>
  </p:normalViewPr>
  <p:slideViewPr>
    <p:cSldViewPr>
      <p:cViewPr varScale="1">
        <p:scale>
          <a:sx n="68" d="100"/>
          <a:sy n="68" d="100"/>
        </p:scale>
        <p:origin x="1148" y="52"/>
      </p:cViewPr>
      <p:guideLst>
        <p:guide orient="horz" pos="2160"/>
        <p:guide pos="2880"/>
      </p:guideLst>
    </p:cSldViewPr>
  </p:slideViewPr>
  <p:outlineViewPr>
    <p:cViewPr>
      <p:scale>
        <a:sx n="33" d="100"/>
        <a:sy n="33" d="100"/>
      </p:scale>
      <p:origin x="108" y="32180"/>
    </p:cViewPr>
  </p:outlin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ECD6AD-978D-42D9-9A9C-A07D35C884A5}" type="datetimeFigureOut">
              <a:rPr kumimoji="1" lang="ja-JP" altLang="en-US" smtClean="0"/>
              <a:t>2017/7/11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154B4-7C0E-48FA-9861-CB825F00687E}" type="slidenum">
              <a:rPr kumimoji="1" lang="ja-JP" altLang="en-US" smtClean="0"/>
              <a:t>‹#›</a:t>
            </a:fld>
            <a:endParaRPr kumimoji="1" lang="ja-JP" altLang="en-US"/>
          </a:p>
        </p:txBody>
      </p:sp>
    </p:spTree>
    <p:extLst>
      <p:ext uri="{BB962C8B-B14F-4D97-AF65-F5344CB8AC3E}">
        <p14:creationId xmlns:p14="http://schemas.microsoft.com/office/powerpoint/2010/main" val="14194855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1400">
                <a:ea typeface="Arial Unicode MS" pitchFamily="50" charset="-128"/>
                <a:cs typeface="Arial Unicode MS" pitchFamily="50" charset="-128"/>
              </a:rPr>
              <a:t>07/12/10</a:t>
            </a:r>
          </a:p>
        </p:txBody>
      </p:sp>
      <p:sp>
        <p:nvSpPr>
          <p:cNvPr id="13315" name="Rectangle 11"/>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2400"/>
              <a:t>Page </a:t>
            </a:r>
            <a:fld id="{4A370B06-7132-4E0D-B03F-BF4DE3D58671}" type="slidenum">
              <a:rPr lang="en-US" altLang="ja-JP" sz="2400"/>
              <a:pPr eaLnBrk="1" hangingPunct="1">
                <a:spcBef>
                  <a:spcPct val="0"/>
                </a:spcBef>
              </a:pPr>
              <a:t>1</a:t>
            </a:fld>
            <a:endParaRPr lang="en-US" altLang="ja-JP" sz="2400"/>
          </a:p>
        </p:txBody>
      </p:sp>
      <p:sp>
        <p:nvSpPr>
          <p:cNvPr id="13316" name="Text Box 1"/>
          <p:cNvSpPr txBox="1">
            <a:spLocks noChangeArrowheads="1"/>
          </p:cNvSpPr>
          <p:nvPr/>
        </p:nvSpPr>
        <p:spPr bwMode="auto">
          <a:xfrm>
            <a:off x="646114" y="90981"/>
            <a:ext cx="2708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defTabSz="449263" eaLnBrk="1" fontAlgn="base" hangingPunct="1">
              <a:spcBef>
                <a:spcPct val="0"/>
              </a:spcBef>
              <a:spcAft>
                <a:spcPct val="0"/>
              </a:spcAft>
              <a:buSzPct val="100000"/>
            </a:pPr>
            <a:r>
              <a:rPr kumimoji="0" lang="en-US" altLang="ja-JP" sz="1400" b="1"/>
              <a:t>Jul 12, 2010</a:t>
            </a:r>
          </a:p>
        </p:txBody>
      </p:sp>
      <p:sp>
        <p:nvSpPr>
          <p:cNvPr id="13317" name="Text Box 2"/>
          <p:cNvSpPr txBox="1">
            <a:spLocks noChangeArrowheads="1"/>
          </p:cNvSpPr>
          <p:nvPr/>
        </p:nvSpPr>
        <p:spPr bwMode="auto">
          <a:xfrm>
            <a:off x="2901951" y="8851719"/>
            <a:ext cx="7921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algn="r" defTabSz="449263" eaLnBrk="1" fontAlgn="base" hangingPunct="1">
              <a:spcBef>
                <a:spcPct val="0"/>
              </a:spcBef>
              <a:spcAft>
                <a:spcPct val="0"/>
              </a:spcAft>
              <a:buSzPct val="100000"/>
            </a:pPr>
            <a:r>
              <a:rPr kumimoji="0" lang="en-US" altLang="ja-JP"/>
              <a:t>Page </a:t>
            </a:r>
            <a:fld id="{C767F17A-A5EE-4162-BA4F-9ECBFD55360E}" type="slidenum">
              <a:rPr kumimoji="0" lang="en-US" altLang="ja-JP"/>
              <a:pPr algn="r" defTabSz="449263" eaLnBrk="1" fontAlgn="base" hangingPunct="1">
                <a:spcBef>
                  <a:spcPct val="0"/>
                </a:spcBef>
                <a:spcAft>
                  <a:spcPct val="0"/>
                </a:spcAft>
                <a:buSzPct val="100000"/>
              </a:pPr>
              <a:t>1</a:t>
            </a:fld>
            <a:endParaRPr kumimoji="0" lang="en-US" altLang="ja-JP"/>
          </a:p>
        </p:txBody>
      </p:sp>
      <p:sp>
        <p:nvSpPr>
          <p:cNvPr id="13318" name="Text Box 3"/>
          <p:cNvSpPr>
            <a:spLocks noGrp="1" noRot="1" noChangeAspect="1" noChangeArrowheads="1" noTextEdit="1"/>
          </p:cNvSpPr>
          <p:nvPr>
            <p:ph type="sldImg"/>
          </p:nvPr>
        </p:nvSpPr>
        <p:spPr>
          <a:xfrm>
            <a:off x="1154113" y="692150"/>
            <a:ext cx="4554537" cy="3414713"/>
          </a:xfrm>
          <a:solidFill>
            <a:srgbClr val="FFFFFF"/>
          </a:solidFill>
          <a:ln/>
        </p:spPr>
      </p:sp>
      <p:sp>
        <p:nvSpPr>
          <p:cNvPr id="13319" name="Text Box 4"/>
          <p:cNvSpPr>
            <a:spLocks noGrp="1" noChangeArrowheads="1"/>
          </p:cNvSpPr>
          <p:nvPr>
            <p:ph type="body" idx="1"/>
          </p:nvPr>
        </p:nvSpPr>
        <p:spPr>
          <a:xfrm>
            <a:off x="914400" y="4343361"/>
            <a:ext cx="5022850" cy="410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a:latin typeface="Times New Roman" pitchFamily="18" charset="0"/>
              <a:ea typeface="ＭＳ Ｐゴシック" charset="-128"/>
            </a:endParaRPr>
          </a:p>
        </p:txBody>
      </p:sp>
    </p:spTree>
    <p:extLst>
      <p:ext uri="{BB962C8B-B14F-4D97-AF65-F5344CB8AC3E}">
        <p14:creationId xmlns:p14="http://schemas.microsoft.com/office/powerpoint/2010/main" val="32833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TextEdit="1"/>
          </p:cNvSpPr>
          <p:nvPr>
            <p:ph type="sldImg"/>
          </p:nvPr>
        </p:nvSpPr>
        <p:spPr>
          <a:xfrm>
            <a:off x="1155700" y="692150"/>
            <a:ext cx="4543425" cy="3408363"/>
          </a:xfrm>
          <a:ln/>
        </p:spPr>
      </p:sp>
      <p:sp>
        <p:nvSpPr>
          <p:cNvPr id="1433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Times New Roman" pitchFamily="18" charset="0"/>
              <a:ea typeface="ＭＳ Ｐゴシック" charset="-128"/>
            </a:endParaRPr>
          </a:p>
        </p:txBody>
      </p:sp>
      <p:sp>
        <p:nvSpPr>
          <p:cNvPr id="14340" name="日付プレースホルダー 3"/>
          <p:cNvSpPr>
            <a:spLocks noGrp="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1400">
                <a:ea typeface="Arial Unicode MS" pitchFamily="50" charset="-128"/>
                <a:cs typeface="Arial Unicode MS" pitchFamily="50" charset="-128"/>
              </a:rPr>
              <a:t>07/12/10</a:t>
            </a:r>
          </a:p>
        </p:txBody>
      </p:sp>
      <p:sp>
        <p:nvSpPr>
          <p:cNvPr id="14341" name="スライド番号プレースホルダー 4"/>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2400"/>
              <a:t>Page </a:t>
            </a:r>
            <a:fld id="{18FA16CB-6653-46E8-BCE9-07063778023F}" type="slidenum">
              <a:rPr lang="en-US" altLang="ja-JP" sz="2400"/>
              <a:pPr eaLnBrk="1" hangingPunct="1">
                <a:spcBef>
                  <a:spcPct val="0"/>
                </a:spcBef>
              </a:pPr>
              <a:t>2</a:t>
            </a:fld>
            <a:endParaRPr lang="en-US" altLang="ja-JP" sz="2400"/>
          </a:p>
        </p:txBody>
      </p:sp>
    </p:spTree>
    <p:extLst>
      <p:ext uri="{BB962C8B-B14F-4D97-AF65-F5344CB8AC3E}">
        <p14:creationId xmlns:p14="http://schemas.microsoft.com/office/powerpoint/2010/main" val="171567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F154B4-7C0E-48FA-9861-CB825F00687E}" type="slidenum">
              <a:rPr kumimoji="1" lang="ja-JP" altLang="en-US" smtClean="0"/>
              <a:t>3</a:t>
            </a:fld>
            <a:endParaRPr kumimoji="1" lang="ja-JP" altLang="en-US"/>
          </a:p>
        </p:txBody>
      </p:sp>
    </p:spTree>
    <p:extLst>
      <p:ext uri="{BB962C8B-B14F-4D97-AF65-F5344CB8AC3E}">
        <p14:creationId xmlns:p14="http://schemas.microsoft.com/office/powerpoint/2010/main" val="398685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F154B4-7C0E-48FA-9861-CB825F00687E}" type="slidenum">
              <a:rPr kumimoji="1" lang="ja-JP" altLang="en-US" smtClean="0"/>
              <a:t>4</a:t>
            </a:fld>
            <a:endParaRPr kumimoji="1" lang="ja-JP" altLang="en-US"/>
          </a:p>
        </p:txBody>
      </p:sp>
    </p:spTree>
    <p:extLst>
      <p:ext uri="{BB962C8B-B14F-4D97-AF65-F5344CB8AC3E}">
        <p14:creationId xmlns:p14="http://schemas.microsoft.com/office/powerpoint/2010/main" val="415148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F154B4-7C0E-48FA-9861-CB825F00687E}" type="slidenum">
              <a:rPr kumimoji="1" lang="ja-JP" altLang="en-US" smtClean="0"/>
              <a:t>5</a:t>
            </a:fld>
            <a:endParaRPr kumimoji="1" lang="ja-JP" altLang="en-US"/>
          </a:p>
        </p:txBody>
      </p:sp>
    </p:spTree>
    <p:extLst>
      <p:ext uri="{BB962C8B-B14F-4D97-AF65-F5344CB8AC3E}">
        <p14:creationId xmlns:p14="http://schemas.microsoft.com/office/powerpoint/2010/main" val="152601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800" dirty="0"/>
              <a:t>•a diameter</a:t>
            </a:r>
            <a:endParaRPr kumimoji="1" lang="ja-JP" altLang="en-US" sz="1800" dirty="0"/>
          </a:p>
        </p:txBody>
      </p:sp>
      <p:sp>
        <p:nvSpPr>
          <p:cNvPr id="4" name="スライド番号プレースホルダー 3"/>
          <p:cNvSpPr>
            <a:spLocks noGrp="1"/>
          </p:cNvSpPr>
          <p:nvPr>
            <p:ph type="sldNum" sz="quarter" idx="10"/>
          </p:nvPr>
        </p:nvSpPr>
        <p:spPr/>
        <p:txBody>
          <a:bodyPr/>
          <a:lstStyle/>
          <a:p>
            <a:fld id="{B6F154B4-7C0E-48FA-9861-CB825F00687E}" type="slidenum">
              <a:rPr kumimoji="1" lang="ja-JP" altLang="en-US" smtClean="0"/>
              <a:t>11</a:t>
            </a:fld>
            <a:endParaRPr kumimoji="1" lang="ja-JP" altLang="en-US"/>
          </a:p>
        </p:txBody>
      </p:sp>
    </p:spTree>
    <p:extLst>
      <p:ext uri="{BB962C8B-B14F-4D97-AF65-F5344CB8AC3E}">
        <p14:creationId xmlns:p14="http://schemas.microsoft.com/office/powerpoint/2010/main" val="178274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Intermittent </a:t>
            </a:r>
            <a:r>
              <a:rPr kumimoji="1" lang="ja-JP" altLang="en-US" dirty="0"/>
              <a:t>間欠な</a:t>
            </a:r>
            <a:endParaRPr kumimoji="1" lang="en-US" altLang="ja-JP" dirty="0"/>
          </a:p>
        </p:txBody>
      </p:sp>
      <p:sp>
        <p:nvSpPr>
          <p:cNvPr id="4" name="スライド番号プレースホルダー 3"/>
          <p:cNvSpPr>
            <a:spLocks noGrp="1"/>
          </p:cNvSpPr>
          <p:nvPr>
            <p:ph type="sldNum" sz="quarter" idx="10"/>
          </p:nvPr>
        </p:nvSpPr>
        <p:spPr/>
        <p:txBody>
          <a:bodyPr/>
          <a:lstStyle/>
          <a:p>
            <a:fld id="{8AFADFED-DD29-4DCF-A47C-CE439216D0DF}" type="slidenum">
              <a:rPr kumimoji="1" lang="ja-JP" altLang="en-US" smtClean="0"/>
              <a:t>27</a:t>
            </a:fld>
            <a:endParaRPr kumimoji="1" lang="ja-JP" altLang="en-US"/>
          </a:p>
        </p:txBody>
      </p:sp>
    </p:spTree>
    <p:extLst>
      <p:ext uri="{BB962C8B-B14F-4D97-AF65-F5344CB8AC3E}">
        <p14:creationId xmlns:p14="http://schemas.microsoft.com/office/powerpoint/2010/main" val="97582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Intermittent </a:t>
            </a:r>
            <a:r>
              <a:rPr kumimoji="1" lang="ja-JP" altLang="en-US" dirty="0"/>
              <a:t>間欠な</a:t>
            </a:r>
            <a:endParaRPr kumimoji="1" lang="en-US" altLang="ja-JP" dirty="0"/>
          </a:p>
        </p:txBody>
      </p:sp>
      <p:sp>
        <p:nvSpPr>
          <p:cNvPr id="4" name="スライド番号プレースホルダー 3"/>
          <p:cNvSpPr>
            <a:spLocks noGrp="1"/>
          </p:cNvSpPr>
          <p:nvPr>
            <p:ph type="sldNum" sz="quarter" idx="10"/>
          </p:nvPr>
        </p:nvSpPr>
        <p:spPr/>
        <p:txBody>
          <a:bodyPr/>
          <a:lstStyle/>
          <a:p>
            <a:fld id="{8AFADFED-DD29-4DCF-A47C-CE439216D0DF}" type="slidenum">
              <a:rPr kumimoji="1" lang="ja-JP" altLang="en-US" smtClean="0"/>
              <a:t>28</a:t>
            </a:fld>
            <a:endParaRPr kumimoji="1" lang="ja-JP" altLang="en-US"/>
          </a:p>
        </p:txBody>
      </p:sp>
    </p:spTree>
    <p:extLst>
      <p:ext uri="{BB962C8B-B14F-4D97-AF65-F5344CB8AC3E}">
        <p14:creationId xmlns:p14="http://schemas.microsoft.com/office/powerpoint/2010/main" val="97582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9"/>
          <p:cNvSpPr>
            <a:spLocks noGrp="1" noChangeArrowheads="1"/>
          </p:cNvSpPr>
          <p:nvPr>
            <p:ph type="sldNum" idx="10"/>
          </p:nvPr>
        </p:nvSpPr>
        <p:spPr>
          <a:xfrm>
            <a:off x="4211960" y="6524625"/>
            <a:ext cx="1080120" cy="216743"/>
          </a:xfrm>
        </p:spPr>
        <p:txBody>
          <a:bodyPr/>
          <a:lstStyle>
            <a:lvl1pPr>
              <a:defRPr sz="1400"/>
            </a:lvl1pPr>
          </a:lstStyle>
          <a:p>
            <a:pPr>
              <a:defRPr/>
            </a:pPr>
            <a:r>
              <a:rPr lang="en-US" altLang="ja-JP"/>
              <a:t>Slide </a:t>
            </a:r>
            <a:fld id="{4D757EAC-3962-41AA-B216-6D9461ABE707}" type="slidenum">
              <a:rPr lang="en-US" altLang="ja-JP" smtClean="0"/>
              <a:pPr>
                <a:defRPr/>
              </a:pPr>
              <a:t>‹#›</a:t>
            </a:fld>
            <a:endParaRPr lang="en-US" altLang="ja-JP" dirty="0"/>
          </a:p>
        </p:txBody>
      </p:sp>
    </p:spTree>
    <p:extLst>
      <p:ext uri="{BB962C8B-B14F-4D97-AF65-F5344CB8AC3E}">
        <p14:creationId xmlns:p14="http://schemas.microsoft.com/office/powerpoint/2010/main" val="2990647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Rectangle 9"/>
          <p:cNvSpPr>
            <a:spLocks noGrp="1" noChangeArrowheads="1"/>
          </p:cNvSpPr>
          <p:nvPr>
            <p:ph type="sldNum" idx="10"/>
          </p:nvPr>
        </p:nvSpPr>
        <p:spPr>
          <a:xfrm>
            <a:off x="4139952" y="6525344"/>
            <a:ext cx="1090861" cy="260648"/>
          </a:xfrm>
        </p:spPr>
        <p:txBody>
          <a:bodyPr/>
          <a:lstStyle>
            <a:lvl1pPr>
              <a:defRPr sz="1400"/>
            </a:lvl1pPr>
          </a:lstStyle>
          <a:p>
            <a:pPr>
              <a:defRPr/>
            </a:pPr>
            <a:r>
              <a:rPr lang="en-US" altLang="ja-JP"/>
              <a:t>Slide </a:t>
            </a:r>
            <a:fld id="{98353807-7C68-4431-A21C-0877270A9D11}" type="slidenum">
              <a:rPr lang="en-US" altLang="ja-JP" smtClean="0"/>
              <a:pPr>
                <a:defRPr/>
              </a:pPr>
              <a:t>‹#›</a:t>
            </a:fld>
            <a:endParaRPr lang="en-US" altLang="ja-JP"/>
          </a:p>
        </p:txBody>
      </p:sp>
    </p:spTree>
    <p:extLst>
      <p:ext uri="{BB962C8B-B14F-4D97-AF65-F5344CB8AC3E}">
        <p14:creationId xmlns:p14="http://schemas.microsoft.com/office/powerpoint/2010/main" val="126114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xfrm>
            <a:off x="3923928" y="6524625"/>
            <a:ext cx="1090985" cy="216743"/>
          </a:xfrm>
        </p:spPr>
        <p:txBody>
          <a:bodyPr/>
          <a:lstStyle>
            <a:lvl1pPr>
              <a:defRPr sz="1400"/>
            </a:lvl1pPr>
          </a:lstStyle>
          <a:p>
            <a:pPr>
              <a:defRPr/>
            </a:pPr>
            <a:r>
              <a:rPr lang="en-US" altLang="ja-JP"/>
              <a:t>Slide </a:t>
            </a:r>
            <a:fld id="{8F78FDF7-F6F4-4B9B-A118-C4B60A9BE3AC}" type="slidenum">
              <a:rPr lang="en-US" altLang="ja-JP" smtClean="0"/>
              <a:pPr>
                <a:defRPr/>
              </a:pPr>
              <a:t>‹#›</a:t>
            </a:fld>
            <a:endParaRPr lang="en-US" altLang="ja-JP" dirty="0"/>
          </a:p>
        </p:txBody>
      </p:sp>
    </p:spTree>
    <p:extLst>
      <p:ext uri="{BB962C8B-B14F-4D97-AF65-F5344CB8AC3E}">
        <p14:creationId xmlns:p14="http://schemas.microsoft.com/office/powerpoint/2010/main" val="1823398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4499992" y="332656"/>
            <a:ext cx="3962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342900" indent="-342900"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1pPr>
            <a:lvl2pPr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2pPr>
            <a:lvl3pPr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3pPr>
            <a:lvl4pPr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4pPr>
            <a:lvl5pPr marL="1428750"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5pPr>
            <a:lvl6pPr marL="18859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6pPr>
            <a:lvl7pPr marL="23431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7pPr>
            <a:lvl8pPr marL="28003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8pPr>
            <a:lvl9pPr marL="32575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9pPr>
          </a:lstStyle>
          <a:p>
            <a:pPr lvl="4" algn="r" defTabSz="449263" eaLnBrk="1" fontAlgn="base" hangingPunct="1">
              <a:spcBef>
                <a:spcPct val="0"/>
              </a:spcBef>
              <a:spcAft>
                <a:spcPct val="0"/>
              </a:spcAft>
              <a:buSzPct val="100000"/>
              <a:defRPr/>
            </a:pPr>
            <a:r>
              <a:rPr kumimoji="0" lang="en-GB" altLang="ja-JP" sz="1400" b="1" dirty="0">
                <a:solidFill>
                  <a:schemeClr val="tx1"/>
                </a:solidFill>
              </a:rPr>
              <a:t>doc.: IEEE </a:t>
            </a:r>
            <a:r>
              <a:rPr kumimoji="0" lang="en-US" altLang="ja-JP" sz="1400" b="1" dirty="0">
                <a:solidFill>
                  <a:schemeClr val="tx1"/>
                </a:solidFill>
              </a:rPr>
              <a:t>15-17-0398-00-0dep</a:t>
            </a:r>
            <a:endParaRPr kumimoji="0" lang="en-GB" altLang="ja-JP" sz="1400" b="1" dirty="0">
              <a:solidFill>
                <a:schemeClr val="tx1"/>
              </a:solidFill>
            </a:endParaRPr>
          </a:p>
        </p:txBody>
      </p:sp>
      <p:sp>
        <p:nvSpPr>
          <p:cNvPr id="1027" name="Line 2"/>
          <p:cNvSpPr>
            <a:spLocks noChangeShapeType="1"/>
          </p:cNvSpPr>
          <p:nvPr/>
        </p:nvSpPr>
        <p:spPr bwMode="auto">
          <a:xfrm>
            <a:off x="685800" y="609600"/>
            <a:ext cx="78486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49263" fontAlgn="base">
              <a:spcBef>
                <a:spcPct val="0"/>
              </a:spcBef>
              <a:spcAft>
                <a:spcPct val="0"/>
              </a:spcAft>
              <a:buClr>
                <a:srgbClr val="000000"/>
              </a:buClr>
              <a:buSzPct val="100000"/>
              <a:buFont typeface="Times New Roman" pitchFamily="18" charset="0"/>
              <a:buNone/>
            </a:pPr>
            <a:endParaRPr kumimoji="0" lang="ja-JP" altLang="en-US" sz="1200" dirty="0">
              <a:solidFill>
                <a:srgbClr val="FFFFFF"/>
              </a:solidFill>
              <a:latin typeface="Times New Roman" pitchFamily="18" charset="0"/>
            </a:endParaRPr>
          </a:p>
        </p:txBody>
      </p:sp>
      <p:sp>
        <p:nvSpPr>
          <p:cNvPr id="1028" name="Rectangle 3"/>
          <p:cNvSpPr>
            <a:spLocks noChangeArrowheads="1"/>
          </p:cNvSpPr>
          <p:nvPr/>
        </p:nvSpPr>
        <p:spPr bwMode="auto">
          <a:xfrm>
            <a:off x="712788" y="6516688"/>
            <a:ext cx="1524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9pPr>
          </a:lstStyle>
          <a:p>
            <a:pPr defTabSz="449263" eaLnBrk="1" fontAlgn="base" hangingPunct="1">
              <a:spcBef>
                <a:spcPct val="0"/>
              </a:spcBef>
              <a:spcAft>
                <a:spcPct val="0"/>
              </a:spcAft>
              <a:buSzPct val="100000"/>
              <a:defRPr/>
            </a:pPr>
            <a:r>
              <a:rPr kumimoji="0" lang="en-GB" altLang="ja-JP" sz="1400" b="1" dirty="0">
                <a:solidFill>
                  <a:srgbClr val="000000"/>
                </a:solidFill>
              </a:rPr>
              <a:t>Submission</a:t>
            </a:r>
          </a:p>
        </p:txBody>
      </p:sp>
      <p:sp>
        <p:nvSpPr>
          <p:cNvPr id="1029" name="Line 4"/>
          <p:cNvSpPr>
            <a:spLocks noChangeShapeType="1"/>
          </p:cNvSpPr>
          <p:nvPr/>
        </p:nvSpPr>
        <p:spPr bwMode="auto">
          <a:xfrm>
            <a:off x="706438" y="6477000"/>
            <a:ext cx="7827962"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49263" fontAlgn="base">
              <a:spcBef>
                <a:spcPct val="0"/>
              </a:spcBef>
              <a:spcAft>
                <a:spcPct val="0"/>
              </a:spcAft>
              <a:buClr>
                <a:srgbClr val="000000"/>
              </a:buClr>
              <a:buSzPct val="100000"/>
              <a:buFont typeface="Times New Roman" pitchFamily="18" charset="0"/>
              <a:buNone/>
            </a:pPr>
            <a:endParaRPr kumimoji="0" lang="ja-JP" altLang="en-US" sz="1400" b="1">
              <a:solidFill>
                <a:srgbClr val="FFFFFF"/>
              </a:solidFill>
              <a:latin typeface="Times New Roman" pitchFamily="18" charset="0"/>
            </a:endParaRPr>
          </a:p>
        </p:txBody>
      </p:sp>
      <p:sp>
        <p:nvSpPr>
          <p:cNvPr id="3" name="Text Box 5"/>
          <p:cNvSpPr txBox="1">
            <a:spLocks noChangeArrowheads="1"/>
          </p:cNvSpPr>
          <p:nvPr/>
        </p:nvSpPr>
        <p:spPr bwMode="auto">
          <a:xfrm>
            <a:off x="658813" y="304800"/>
            <a:ext cx="1752600" cy="309958"/>
          </a:xfrm>
          <a:prstGeom prst="rect">
            <a:avLst/>
          </a:prstGeom>
          <a:no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9pPr>
          </a:lstStyle>
          <a:p>
            <a:pPr defTabSz="449263" fontAlgn="base">
              <a:spcBef>
                <a:spcPct val="0"/>
              </a:spcBef>
              <a:spcAft>
                <a:spcPct val="0"/>
              </a:spcAft>
              <a:buSzPct val="100000"/>
              <a:defRPr/>
            </a:pPr>
            <a:r>
              <a:rPr kumimoji="0" lang="en-US" altLang="ja-JP" sz="1400" b="1" dirty="0">
                <a:solidFill>
                  <a:schemeClr val="tx1"/>
                </a:solidFill>
              </a:rPr>
              <a:t>July</a:t>
            </a:r>
            <a:r>
              <a:rPr kumimoji="0" lang="en-GB" sz="1400" b="1" dirty="0">
                <a:solidFill>
                  <a:schemeClr val="tx1"/>
                </a:solidFill>
              </a:rPr>
              <a:t> 201</a:t>
            </a:r>
            <a:r>
              <a:rPr kumimoji="0" lang="en-US" altLang="ja-JP" sz="1400" b="1" dirty="0">
                <a:solidFill>
                  <a:schemeClr val="tx1"/>
                </a:solidFill>
              </a:rPr>
              <a:t>7</a:t>
            </a:r>
            <a:endParaRPr kumimoji="0" lang="en-GB" sz="1400" b="1" dirty="0">
              <a:solidFill>
                <a:schemeClr val="tx1"/>
              </a:solidFill>
            </a:endParaRPr>
          </a:p>
        </p:txBody>
      </p:sp>
      <p:sp>
        <p:nvSpPr>
          <p:cNvPr id="1030" name="Text Box 6"/>
          <p:cNvSpPr txBox="1">
            <a:spLocks noChangeArrowheads="1"/>
          </p:cNvSpPr>
          <p:nvPr/>
        </p:nvSpPr>
        <p:spPr bwMode="auto">
          <a:xfrm>
            <a:off x="6553200" y="6435725"/>
            <a:ext cx="2339280" cy="309958"/>
          </a:xfrm>
          <a:prstGeom prst="rect">
            <a:avLst/>
          </a:prstGeom>
          <a:noFill/>
          <a:ln>
            <a:noFill/>
          </a:ln>
          <a:effectLs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9pPr>
          </a:lstStyle>
          <a:p>
            <a:pPr algn="l" defTabSz="449263" fontAlgn="base">
              <a:spcBef>
                <a:spcPts val="750"/>
              </a:spcBef>
              <a:spcAft>
                <a:spcPct val="0"/>
              </a:spcAft>
              <a:buSzPct val="100000"/>
              <a:defRPr/>
            </a:pPr>
            <a:r>
              <a:rPr kumimoji="0" lang="en-GB" sz="1400" b="1" dirty="0"/>
              <a:t>Hiroshi Kobayashi(Nissan)</a:t>
            </a:r>
            <a:endParaRPr kumimoji="0" lang="en-GB" sz="1400" b="1" baseline="0" dirty="0"/>
          </a:p>
        </p:txBody>
      </p:sp>
      <p:sp>
        <p:nvSpPr>
          <p:cNvPr id="1032" name="Rectangle 7"/>
          <p:cNvSpPr>
            <a:spLocks noGrp="1" noChangeArrowheads="1"/>
          </p:cNvSpPr>
          <p:nvPr>
            <p:ph type="title"/>
          </p:nvPr>
        </p:nvSpPr>
        <p:spPr bwMode="auto">
          <a:xfrm>
            <a:off x="762000" y="685800"/>
            <a:ext cx="77644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0" tIns="46080" rIns="92160" bIns="46080" numCol="1" anchor="ctr" anchorCtr="0" compatLnSpc="1">
            <a:prstTxWarp prst="textNoShape">
              <a:avLst/>
            </a:prstTxWarp>
          </a:bodyPr>
          <a:lstStyle/>
          <a:p>
            <a:pPr lvl="0"/>
            <a:r>
              <a:rPr lang="en-GB" altLang="ja-JP"/>
              <a:t>Click to edit the title text format</a:t>
            </a:r>
          </a:p>
        </p:txBody>
      </p:sp>
      <p:sp>
        <p:nvSpPr>
          <p:cNvPr id="1033" name="Rectangle 8"/>
          <p:cNvSpPr>
            <a:spLocks noGrp="1" noChangeArrowheads="1"/>
          </p:cNvSpPr>
          <p:nvPr>
            <p:ph type="body" idx="1"/>
          </p:nvPr>
        </p:nvSpPr>
        <p:spPr bwMode="auto">
          <a:xfrm>
            <a:off x="609600" y="1371600"/>
            <a:ext cx="7764463"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0" tIns="46080" rIns="92160" bIns="46080" numCol="1" anchor="t" anchorCtr="0" compatLnSpc="1">
            <a:prstTxWarp prst="textNoShape">
              <a:avLst/>
            </a:prstTxWarp>
          </a:bodyPr>
          <a:lstStyle/>
          <a:p>
            <a:pPr lvl="0"/>
            <a:r>
              <a:rPr lang="en-GB" altLang="ja-JP" dirty="0"/>
              <a:t>Click to edit the outline text format</a:t>
            </a:r>
          </a:p>
          <a:p>
            <a:pPr lvl="1"/>
            <a:r>
              <a:rPr lang="en-GB" altLang="ja-JP" dirty="0"/>
              <a:t>Second Outline Level</a:t>
            </a:r>
          </a:p>
          <a:p>
            <a:pPr lvl="2"/>
            <a:r>
              <a:rPr lang="en-GB" altLang="ja-JP" dirty="0"/>
              <a:t>Third Outline Level</a:t>
            </a:r>
          </a:p>
          <a:p>
            <a:pPr lvl="3"/>
            <a:r>
              <a:rPr lang="en-GB" altLang="ja-JP" dirty="0"/>
              <a:t>Fourth Outline Level</a:t>
            </a:r>
          </a:p>
          <a:p>
            <a:pPr lvl="4"/>
            <a:r>
              <a:rPr lang="en-GB" altLang="ja-JP" dirty="0"/>
              <a:t>Fifth Outline Level</a:t>
            </a:r>
          </a:p>
          <a:p>
            <a:pPr lvl="4"/>
            <a:r>
              <a:rPr lang="en-GB" altLang="ja-JP" dirty="0"/>
              <a:t>Sixth Outline Level</a:t>
            </a:r>
          </a:p>
          <a:p>
            <a:pPr lvl="4"/>
            <a:r>
              <a:rPr lang="en-GB" altLang="ja-JP" dirty="0"/>
              <a:t>Seventh Outline Level</a:t>
            </a:r>
          </a:p>
          <a:p>
            <a:pPr lvl="4"/>
            <a:r>
              <a:rPr lang="en-GB" altLang="ja-JP" dirty="0"/>
              <a:t>Eighth Outline Level</a:t>
            </a:r>
          </a:p>
          <a:p>
            <a:pPr lvl="4"/>
            <a:r>
              <a:rPr lang="en-GB" altLang="ja-JP" dirty="0"/>
              <a:t>Ninth Outline Level</a:t>
            </a:r>
          </a:p>
        </p:txBody>
      </p:sp>
      <p:sp>
        <p:nvSpPr>
          <p:cNvPr id="2" name="Rectangle 9"/>
          <p:cNvSpPr>
            <a:spLocks noGrp="1" noChangeArrowheads="1"/>
          </p:cNvSpPr>
          <p:nvPr>
            <p:ph type="sldNum"/>
          </p:nvPr>
        </p:nvSpPr>
        <p:spPr bwMode="auto">
          <a:xfrm>
            <a:off x="4356100" y="6524625"/>
            <a:ext cx="658813" cy="188913"/>
          </a:xfrm>
          <a:prstGeom prst="rect">
            <a:avLst/>
          </a:prstGeom>
          <a:noFill/>
          <a:ln>
            <a:noFill/>
          </a:ln>
          <a:effectLst/>
          <a:extLst>
            <a:ext uri="{FAA26D3D-D897-4be2-8F04-BA451C77F1D7}"/>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b="1">
                <a:solidFill>
                  <a:srgbClr val="000000"/>
                </a:solidFill>
                <a:ea typeface="ＭＳ Ｐゴシック" pitchFamily="50" charset="-128"/>
              </a:defRPr>
            </a:lvl1pPr>
          </a:lstStyle>
          <a:p>
            <a:pPr defTabSz="449263" fontAlgn="base">
              <a:spcBef>
                <a:spcPct val="0"/>
              </a:spcBef>
              <a:spcAft>
                <a:spcPct val="0"/>
              </a:spcAft>
              <a:buSzPct val="100000"/>
              <a:defRPr/>
            </a:pPr>
            <a:r>
              <a:rPr kumimoji="0" lang="en-US" altLang="ja-JP">
                <a:latin typeface="Times New Roman" pitchFamily="18" charset="0"/>
              </a:rPr>
              <a:t>Slide </a:t>
            </a:r>
            <a:fld id="{47DC14FF-CBD0-4B57-8B40-AD55892A4BD9}" type="slidenum">
              <a:rPr kumimoji="0" lang="en-US" altLang="ja-JP" smtClean="0">
                <a:latin typeface="Times New Roman" pitchFamily="18" charset="0"/>
              </a:rPr>
              <a:pPr defTabSz="449263" fontAlgn="base">
                <a:spcBef>
                  <a:spcPct val="0"/>
                </a:spcBef>
                <a:spcAft>
                  <a:spcPct val="0"/>
                </a:spcAft>
                <a:buSzPct val="100000"/>
                <a:defRPr/>
              </a:pPr>
              <a:t>‹#›</a:t>
            </a:fld>
            <a:endParaRPr kumimoji="0" lang="en-US" altLang="ja-JP">
              <a:latin typeface="Times New Roman" pitchFamily="18" charset="0"/>
            </a:endParaRPr>
          </a:p>
        </p:txBody>
      </p:sp>
    </p:spTree>
    <p:extLst>
      <p:ext uri="{BB962C8B-B14F-4D97-AF65-F5344CB8AC3E}">
        <p14:creationId xmlns:p14="http://schemas.microsoft.com/office/powerpoint/2010/main" val="3440744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dt="0"/>
  <p:txStyles>
    <p:title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ＭＳ Ｐゴシック" pitchFamily="50"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ＭＳ Ｐゴシック" pitchFamily="50" charset="-128"/>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ＭＳ Ｐゴシック" pitchFamily="50"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ＭＳ Ｐゴシック" pitchFamily="50"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ＭＳ Ｐゴシック" pitchFamily="50"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jpe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2.emf"/><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26.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0.jpeg"/><Relationship Id="rId11" Type="http://schemas.openxmlformats.org/officeDocument/2006/relationships/image" Target="../media/image53.jpeg"/><Relationship Id="rId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oleObject" Target="../embeddings/oleObject1.bin"/><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26.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50.jpeg"/><Relationship Id="rId11" Type="http://schemas.openxmlformats.org/officeDocument/2006/relationships/image" Target="../media/image53.jpeg"/><Relationship Id="rId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oleObject" Target="../embeddings/oleObject2.bin"/><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26.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50.jpeg"/><Relationship Id="rId11" Type="http://schemas.openxmlformats.org/officeDocument/2006/relationships/image" Target="../media/image53.jpeg"/><Relationship Id="rId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oleObject" Target="../embeddings/oleObject3.bin"/><Relationship Id="rId1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oleObject" Target="../embeddings/oleObject4.bin"/><Relationship Id="rId2" Type="http://schemas.openxmlformats.org/officeDocument/2006/relationships/slideLayout" Target="../slideLayouts/slideLayout3.xml"/><Relationship Id="rId16" Type="http://schemas.openxmlformats.org/officeDocument/2006/relationships/image" Target="../media/image27.png"/><Relationship Id="rId1" Type="http://schemas.openxmlformats.org/officeDocument/2006/relationships/vmlDrawing" Target="../drawings/vmlDrawing4.vml"/><Relationship Id="rId6" Type="http://schemas.openxmlformats.org/officeDocument/2006/relationships/image" Target="../media/image59.png"/><Relationship Id="rId11" Type="http://schemas.openxmlformats.org/officeDocument/2006/relationships/image" Target="../media/image52.wmf"/><Relationship Id="rId5" Type="http://schemas.openxmlformats.org/officeDocument/2006/relationships/image" Target="../media/image58.png"/><Relationship Id="rId15" Type="http://schemas.openxmlformats.org/officeDocument/2006/relationships/image" Target="../media/image26.pn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wmf"/><Relationship Id="rId3" Type="http://schemas.openxmlformats.org/officeDocument/2006/relationships/image" Target="../media/image1.w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354413" y="6525924"/>
            <a:ext cx="512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algn="ctr" defTabSz="449263" eaLnBrk="1" fontAlgn="base" hangingPunct="1">
              <a:spcBef>
                <a:spcPct val="0"/>
              </a:spcBef>
              <a:spcAft>
                <a:spcPct val="0"/>
              </a:spcAft>
              <a:buSzPct val="100000"/>
            </a:pPr>
            <a:r>
              <a:rPr kumimoji="0" lang="en-US" altLang="ja-JP" sz="1400" b="1">
                <a:latin typeface="Times New Roman" pitchFamily="18" charset="0"/>
              </a:rPr>
              <a:t>Slide </a:t>
            </a:r>
            <a:fld id="{389F4F76-739E-4E5D-AA78-FF0318A3AA76}" type="slidenum">
              <a:rPr kumimoji="0" lang="en-US" altLang="ja-JP" sz="1400" b="1">
                <a:latin typeface="Times New Roman" pitchFamily="18" charset="0"/>
              </a:rPr>
              <a:pPr algn="ctr" defTabSz="449263" eaLnBrk="1" fontAlgn="base" hangingPunct="1">
                <a:spcBef>
                  <a:spcPct val="0"/>
                </a:spcBef>
                <a:spcAft>
                  <a:spcPct val="0"/>
                </a:spcAft>
                <a:buSzPct val="100000"/>
              </a:pPr>
              <a:t>1</a:t>
            </a:fld>
            <a:endParaRPr kumimoji="0" lang="en-US" altLang="ja-JP" sz="1400" b="1">
              <a:latin typeface="Times New Roman" pitchFamily="18" charset="0"/>
            </a:endParaRPr>
          </a:p>
        </p:txBody>
      </p:sp>
      <p:sp>
        <p:nvSpPr>
          <p:cNvPr id="2" name="Rectangle 3"/>
          <p:cNvSpPr>
            <a:spLocks noChangeArrowheads="1"/>
          </p:cNvSpPr>
          <p:nvPr/>
        </p:nvSpPr>
        <p:spPr bwMode="auto">
          <a:xfrm>
            <a:off x="251520" y="620688"/>
            <a:ext cx="8784976" cy="5973046"/>
          </a:xfrm>
          <a:prstGeom prst="rect">
            <a:avLst/>
          </a:prstGeom>
          <a:noFill/>
          <a:ln>
            <a:noFill/>
          </a:ln>
          <a:effectLst/>
          <a:extLst/>
        </p:spPr>
        <p:txBody>
          <a:bodyPr wrap="square" lIns="90000" tIns="46800" rIns="90000" bIns="46800">
            <a:spAutoFit/>
          </a:bodyPr>
          <a:lstStyle>
            <a:lvl1pPr marL="914400" indent="-906463"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1pPr>
            <a:lvl2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2pPr>
            <a:lvl3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3pPr>
            <a:lvl4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4pPr>
            <a:lvl5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9pPr>
          </a:lstStyle>
          <a:p>
            <a:pPr defTabSz="449263" eaLnBrk="1" fontAlgn="base" hangingPunct="1">
              <a:spcBef>
                <a:spcPct val="0"/>
              </a:spcBef>
              <a:spcAft>
                <a:spcPct val="0"/>
              </a:spcAft>
              <a:buSzPct val="100000"/>
              <a:defRPr/>
            </a:pPr>
            <a:r>
              <a:rPr kumimoji="0" lang="en-US" altLang="ja-JP" sz="2000" b="1" u="sng" dirty="0">
                <a:solidFill>
                  <a:srgbClr val="000000"/>
                </a:solidFill>
                <a:effectLst>
                  <a:outerShdw blurRad="38100" dist="38100" dir="2700000" algn="tl">
                    <a:srgbClr val="C0C0C0"/>
                  </a:outerShdw>
                </a:effectLst>
              </a:rPr>
              <a:t>Project: IEEE P802.15 Working Group for Wireless Personal Area Networks (WPANs)</a:t>
            </a:r>
            <a:endParaRPr kumimoji="0" lang="en-US" altLang="ja-JP" sz="2000" dirty="0">
              <a:solidFill>
                <a:srgbClr val="000000"/>
              </a:solidFill>
            </a:endParaRPr>
          </a:p>
          <a:p>
            <a:pPr defTabSz="449263" eaLnBrk="1" fontAlgn="base" hangingPunct="1">
              <a:spcBef>
                <a:spcPct val="0"/>
              </a:spcBef>
              <a:spcAft>
                <a:spcPct val="0"/>
              </a:spcAft>
              <a:buSzPct val="100000"/>
              <a:defRPr/>
            </a:pPr>
            <a:r>
              <a:rPr kumimoji="0" lang="en-US" altLang="ja-JP" sz="1800" b="1" dirty="0">
                <a:solidFill>
                  <a:srgbClr val="000000"/>
                </a:solidFill>
              </a:rPr>
              <a:t>Submission Title:</a:t>
            </a:r>
            <a:r>
              <a:rPr kumimoji="0" lang="en-US" altLang="ja-JP" sz="1800" dirty="0">
                <a:solidFill>
                  <a:srgbClr val="000000"/>
                </a:solidFill>
              </a:rPr>
              <a:t>  </a:t>
            </a:r>
            <a:r>
              <a:rPr kumimoji="0" lang="en-US" altLang="ja-JP" sz="1800" dirty="0">
                <a:solidFill>
                  <a:srgbClr val="000000"/>
                </a:solidFill>
              </a:rPr>
              <a:t>Demand of Highly Reliable Wireless Network and Future Vision for Car Manufacturing Line in Factory</a:t>
            </a:r>
            <a:endParaRPr kumimoji="0" lang="en-US" altLang="ja-JP" sz="1800" dirty="0">
              <a:solidFill>
                <a:srgbClr val="000000"/>
              </a:solidFill>
            </a:endParaRPr>
          </a:p>
          <a:p>
            <a:pPr defTabSz="449263" eaLnBrk="1" fontAlgn="base" hangingPunct="1">
              <a:spcBef>
                <a:spcPct val="0"/>
              </a:spcBef>
              <a:spcAft>
                <a:spcPct val="0"/>
              </a:spcAft>
              <a:buSzPct val="100000"/>
              <a:defRPr/>
            </a:pPr>
            <a:r>
              <a:rPr kumimoji="0" lang="en-US" altLang="ja-JP" sz="1800" b="1" dirty="0">
                <a:solidFill>
                  <a:srgbClr val="000000"/>
                </a:solidFill>
              </a:rPr>
              <a:t>Date Submitted: July 11, 2017</a:t>
            </a:r>
            <a:endParaRPr kumimoji="0" lang="en-US" altLang="ja-JP" sz="1800" dirty="0">
              <a:solidFill>
                <a:srgbClr val="FF0000"/>
              </a:solidFill>
            </a:endParaRPr>
          </a:p>
          <a:p>
            <a:pPr defTabSz="449263" eaLnBrk="1" fontAlgn="base" hangingPunct="1">
              <a:spcBef>
                <a:spcPct val="0"/>
              </a:spcBef>
              <a:spcAft>
                <a:spcPct val="0"/>
              </a:spcAft>
              <a:buSzPct val="100000"/>
              <a:defRPr/>
            </a:pPr>
            <a:r>
              <a:rPr kumimoji="0" lang="en-US" altLang="ja-JP" sz="1800" b="1" dirty="0">
                <a:solidFill>
                  <a:srgbClr val="000000"/>
                </a:solidFill>
              </a:rPr>
              <a:t>Source:</a:t>
            </a:r>
            <a:r>
              <a:rPr kumimoji="0" lang="en-US" altLang="ja-JP" sz="1800" dirty="0">
                <a:solidFill>
                  <a:srgbClr val="000000"/>
                </a:solidFill>
              </a:rPr>
              <a:t> 	Hiroshi Kobayashi(Nissan Motors, Co.)</a:t>
            </a:r>
          </a:p>
          <a:p>
            <a:pPr defTabSz="449263" eaLnBrk="1" fontAlgn="base" hangingPunct="1">
              <a:spcBef>
                <a:spcPct val="0"/>
              </a:spcBef>
              <a:spcAft>
                <a:spcPct val="0"/>
              </a:spcAft>
              <a:buSzPct val="100000"/>
              <a:defRPr/>
            </a:pPr>
            <a:r>
              <a:rPr kumimoji="0" lang="en-US" altLang="ja-JP" sz="1800" b="1" dirty="0">
                <a:solidFill>
                  <a:srgbClr val="000000"/>
                </a:solidFill>
              </a:rPr>
              <a:t>Voice:</a:t>
            </a:r>
            <a:r>
              <a:rPr kumimoji="0" lang="en-US" altLang="ja-JP" sz="1800" dirty="0">
                <a:solidFill>
                  <a:srgbClr val="000000"/>
                </a:solidFill>
              </a:rPr>
              <a:t> 	:+81-</a:t>
            </a:r>
            <a:r>
              <a:rPr kumimoji="0" lang="en-US" altLang="ja-JP" sz="1800" dirty="0">
                <a:solidFill>
                  <a:srgbClr val="000000"/>
                </a:solidFill>
              </a:rPr>
              <a:t>50-2029-4907</a:t>
            </a:r>
            <a:r>
              <a:rPr kumimoji="0" lang="en-US" altLang="ja-JP" sz="1800" dirty="0">
                <a:solidFill>
                  <a:srgbClr val="000000"/>
                </a:solidFill>
              </a:rPr>
              <a:t>, E-Mail: </a:t>
            </a:r>
            <a:r>
              <a:rPr kumimoji="0" lang="en-US" altLang="ja-JP" sz="1800" dirty="0">
                <a:solidFill>
                  <a:srgbClr val="000000"/>
                </a:solidFill>
              </a:rPr>
              <a:t>h-kobayashi@mail.nissan.co.jp</a:t>
            </a:r>
            <a:endParaRPr kumimoji="0" lang="en-US" altLang="ja-JP" sz="1800" dirty="0">
              <a:solidFill>
                <a:srgbClr val="000000"/>
              </a:solidFill>
            </a:endParaRPr>
          </a:p>
          <a:p>
            <a:pPr defTabSz="449263" eaLnBrk="1" fontAlgn="base" hangingPunct="1">
              <a:spcBef>
                <a:spcPct val="0"/>
              </a:spcBef>
              <a:spcAft>
                <a:spcPct val="0"/>
              </a:spcAft>
              <a:buSzPct val="100000"/>
              <a:defRPr/>
            </a:pPr>
            <a:r>
              <a:rPr kumimoji="0" lang="en-US" altLang="ja-JP" sz="1800" b="1" dirty="0">
                <a:solidFill>
                  <a:srgbClr val="000000"/>
                </a:solidFill>
              </a:rPr>
              <a:t>Re:</a:t>
            </a:r>
            <a:r>
              <a:rPr kumimoji="0" lang="en-US" altLang="ja-JP" sz="1800" dirty="0">
                <a:solidFill>
                  <a:srgbClr val="000000"/>
                </a:solidFill>
              </a:rPr>
              <a:t> 	IG DEP  </a:t>
            </a:r>
            <a:r>
              <a:rPr kumimoji="0" lang="en-US" altLang="ja-JP" sz="1800" dirty="0">
                <a:solidFill>
                  <a:srgbClr val="000000"/>
                </a:solidFill>
              </a:rPr>
              <a:t>15-15-0221-00-</a:t>
            </a:r>
            <a:r>
              <a:rPr kumimoji="0" lang="en-US" altLang="ja-JP" sz="1800" dirty="0">
                <a:solidFill>
                  <a:srgbClr val="000000"/>
                </a:solidFill>
              </a:rPr>
              <a:t>Development of  Wireless Sensing System for Factory</a:t>
            </a:r>
          </a:p>
          <a:p>
            <a:pPr defTabSz="449263" eaLnBrk="1" fontAlgn="base" hangingPunct="1">
              <a:spcBef>
                <a:spcPct val="0"/>
              </a:spcBef>
              <a:spcAft>
                <a:spcPct val="0"/>
              </a:spcAft>
              <a:buSzPct val="100000"/>
              <a:defRPr/>
            </a:pPr>
            <a:r>
              <a:rPr kumimoji="0" lang="en-US" altLang="ja-JP" sz="1800" dirty="0">
                <a:solidFill>
                  <a:srgbClr val="000000"/>
                </a:solidFill>
              </a:rPr>
              <a:t>                IG DEP  </a:t>
            </a:r>
            <a:r>
              <a:rPr kumimoji="0" lang="en-US" altLang="ja-JP" sz="1800" dirty="0">
                <a:solidFill>
                  <a:srgbClr val="000000"/>
                </a:solidFill>
              </a:rPr>
              <a:t>15-17-0077-00-Updated Development of Wireless Sensing System for Factory </a:t>
            </a:r>
            <a:endParaRPr kumimoji="0" lang="en-US" altLang="ja-JP" sz="1800" dirty="0">
              <a:solidFill>
                <a:srgbClr val="000000"/>
              </a:solidFill>
            </a:endParaRPr>
          </a:p>
          <a:p>
            <a:pPr defTabSz="449263" eaLnBrk="1" fontAlgn="base" hangingPunct="1">
              <a:spcBef>
                <a:spcPct val="0"/>
              </a:spcBef>
              <a:spcAft>
                <a:spcPct val="0"/>
              </a:spcAft>
              <a:buSzPct val="100000"/>
              <a:defRPr/>
            </a:pPr>
            <a:r>
              <a:rPr kumimoji="0" lang="en-US" altLang="ja-JP" sz="1800" b="1" dirty="0">
                <a:solidFill>
                  <a:srgbClr val="000000"/>
                </a:solidFill>
              </a:rPr>
              <a:t>Abstract  </a:t>
            </a:r>
            <a:r>
              <a:rPr kumimoji="0" lang="en-US" altLang="ja-JP" sz="1800" dirty="0">
                <a:solidFill>
                  <a:srgbClr val="000000"/>
                </a:solidFill>
              </a:rPr>
              <a:t>Update of previous presentation of Nissan Automotive representative</a:t>
            </a:r>
          </a:p>
          <a:p>
            <a:pPr defTabSz="449263" eaLnBrk="1" fontAlgn="base" hangingPunct="1">
              <a:spcBef>
                <a:spcPct val="0"/>
              </a:spcBef>
              <a:spcAft>
                <a:spcPct val="0"/>
              </a:spcAft>
              <a:buSzPct val="100000"/>
              <a:defRPr/>
            </a:pPr>
            <a:r>
              <a:rPr kumimoji="0" lang="en-US" altLang="ja-JP" sz="1800" b="1" dirty="0">
                <a:solidFill>
                  <a:srgbClr val="000000"/>
                </a:solidFill>
              </a:rPr>
              <a:t>Development of  Wireless Sensing System for Factory</a:t>
            </a:r>
          </a:p>
          <a:p>
            <a:pPr defTabSz="449263" eaLnBrk="1" fontAlgn="base" hangingPunct="1">
              <a:spcBef>
                <a:spcPct val="0"/>
              </a:spcBef>
              <a:spcAft>
                <a:spcPct val="0"/>
              </a:spcAft>
              <a:buSzPct val="100000"/>
              <a:defRPr/>
            </a:pPr>
            <a:r>
              <a:rPr kumimoji="0" lang="en-US" altLang="ja-JP" sz="1800" b="1" dirty="0">
                <a:solidFill>
                  <a:srgbClr val="000000"/>
                </a:solidFill>
              </a:rPr>
              <a:t>Purpose: </a:t>
            </a:r>
            <a:r>
              <a:rPr kumimoji="0" lang="en-US" altLang="ja-JP" sz="1800" dirty="0">
                <a:solidFill>
                  <a:srgbClr val="000000"/>
                </a:solidFill>
              </a:rPr>
              <a:t>This document is presented to support promotion of a new standard making by IG-DEP(Dependability) as a representative of association of factory facilities. </a:t>
            </a:r>
          </a:p>
          <a:p>
            <a:pPr defTabSz="449263" eaLnBrk="1" fontAlgn="base" hangingPunct="1">
              <a:spcBef>
                <a:spcPct val="0"/>
              </a:spcBef>
              <a:spcAft>
                <a:spcPct val="0"/>
              </a:spcAft>
              <a:buSzPct val="100000"/>
              <a:defRPr/>
            </a:pPr>
            <a:r>
              <a:rPr kumimoji="0" lang="en-US" altLang="ja-JP" sz="1800" b="1" dirty="0">
                <a:solidFill>
                  <a:srgbClr val="000000"/>
                </a:solidFill>
              </a:rPr>
              <a:t>Notice:</a:t>
            </a:r>
            <a:r>
              <a:rPr kumimoji="0" lang="en-US" altLang="ja-JP" sz="1800" dirty="0">
                <a:solidFill>
                  <a:srgbClr val="000000"/>
                </a:solidFill>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defTabSz="449263" eaLnBrk="1" fontAlgn="base" hangingPunct="1">
              <a:spcBef>
                <a:spcPct val="0"/>
              </a:spcBef>
              <a:spcAft>
                <a:spcPct val="0"/>
              </a:spcAft>
              <a:buSzPct val="100000"/>
              <a:defRPr/>
            </a:pPr>
            <a:r>
              <a:rPr kumimoji="0" lang="en-US" altLang="ja-JP" sz="1800" b="1" dirty="0">
                <a:solidFill>
                  <a:srgbClr val="000000"/>
                </a:solidFill>
              </a:rPr>
              <a:t>Release:</a:t>
            </a:r>
            <a:r>
              <a:rPr kumimoji="0" lang="en-US" altLang="ja-JP" sz="1800" dirty="0">
                <a:solidFill>
                  <a:srgbClr val="000000"/>
                </a:solidFill>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15085601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Agenda</a:t>
            </a:r>
            <a:endParaRPr kumimoji="1" lang="ja-JP" altLang="en-US" dirty="0"/>
          </a:p>
        </p:txBody>
      </p:sp>
      <p:sp>
        <p:nvSpPr>
          <p:cNvPr id="3" name="コンテンツ プレースホルダー 2"/>
          <p:cNvSpPr>
            <a:spLocks noGrp="1"/>
          </p:cNvSpPr>
          <p:nvPr>
            <p:ph idx="1"/>
          </p:nvPr>
        </p:nvSpPr>
        <p:spPr>
          <a:xfrm>
            <a:off x="609600" y="1371600"/>
            <a:ext cx="8138864" cy="4868863"/>
          </a:xfrm>
        </p:spPr>
        <p:txBody>
          <a:bodyPr>
            <a:normAutofit/>
          </a:bodyPr>
          <a:lstStyle/>
          <a:p>
            <a:r>
              <a:rPr kumimoji="1" lang="en-US" altLang="ja-JP" dirty="0"/>
              <a:t>Background</a:t>
            </a:r>
          </a:p>
          <a:p>
            <a:endParaRPr kumimoji="1" lang="en-US" altLang="ja-JP" sz="1400" dirty="0"/>
          </a:p>
          <a:p>
            <a:r>
              <a:rPr lang="en-US" altLang="ja-JP" dirty="0">
                <a:solidFill>
                  <a:srgbClr val="FF0000"/>
                </a:solidFill>
              </a:rPr>
              <a:t>Updated New Type of Equipment Diagnosis System</a:t>
            </a:r>
            <a:r>
              <a:rPr lang="ja-JP" altLang="en-US" dirty="0">
                <a:solidFill>
                  <a:srgbClr val="FF0000"/>
                </a:solidFill>
              </a:rPr>
              <a:t> </a:t>
            </a:r>
            <a:r>
              <a:rPr lang="en-US" altLang="ja-JP" dirty="0">
                <a:solidFill>
                  <a:srgbClr val="FF0000"/>
                </a:solidFill>
              </a:rPr>
              <a:t>by using wireless sensor devices</a:t>
            </a:r>
          </a:p>
          <a:p>
            <a:endParaRPr lang="en-US" altLang="ja-JP" sz="1400" dirty="0"/>
          </a:p>
          <a:p>
            <a:r>
              <a:rPr lang="en-US" altLang="ja-JP" dirty="0"/>
              <a:t>Required specification</a:t>
            </a:r>
          </a:p>
          <a:p>
            <a:endParaRPr lang="en-US" altLang="ja-JP" sz="1400" dirty="0"/>
          </a:p>
          <a:p>
            <a:r>
              <a:rPr lang="en-US" altLang="ja-JP" dirty="0"/>
              <a:t>Future Activity</a:t>
            </a:r>
          </a:p>
          <a:p>
            <a:endParaRPr lang="en-US" altLang="ja-JP" dirty="0"/>
          </a:p>
          <a:p>
            <a:endParaRPr lang="en-US" altLang="ja-JP" dirty="0"/>
          </a:p>
          <a:p>
            <a:endParaRPr kumimoji="1" lang="ja-JP" altLang="en-US" dirty="0"/>
          </a:p>
        </p:txBody>
      </p:sp>
      <p:sp>
        <p:nvSpPr>
          <p:cNvPr id="4" name="Slide Number Placeholder 6"/>
          <p:cNvSpPr>
            <a:spLocks noGrp="1"/>
          </p:cNvSpPr>
          <p:nvPr>
            <p:ph type="sldNum" sz="quarter" idx="10"/>
          </p:nvPr>
        </p:nvSpPr>
        <p:spPr>
          <a:xfrm>
            <a:off x="4281488" y="6524625"/>
            <a:ext cx="65881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eaLnBrk="1" hangingPunct="1">
              <a:spcBef>
                <a:spcPct val="0"/>
              </a:spcBef>
            </a:pPr>
            <a:r>
              <a:rPr lang="en-US" altLang="ja-JP" sz="1400">
                <a:latin typeface="Times New Roman" pitchFamily="18" charset="0"/>
              </a:rPr>
              <a:t>Slide </a:t>
            </a:r>
            <a:fld id="{7170B311-BCF9-4A50-86C8-F58BFA1E8F07}" type="slidenum">
              <a:rPr lang="en-US" altLang="ja-JP" sz="1400" smtClean="0">
                <a:latin typeface="Times New Roman" pitchFamily="18" charset="0"/>
              </a:rPr>
              <a:pPr eaLnBrk="1" hangingPunct="1">
                <a:spcBef>
                  <a:spcPct val="0"/>
                </a:spcBef>
              </a:pPr>
              <a:t>10</a:t>
            </a:fld>
            <a:endParaRPr lang="en-US" altLang="ja-JP" sz="1400">
              <a:latin typeface="Times New Roman" pitchFamily="18" charset="0"/>
            </a:endParaRPr>
          </a:p>
        </p:txBody>
      </p:sp>
    </p:spTree>
    <p:extLst>
      <p:ext uri="{BB962C8B-B14F-4D97-AF65-F5344CB8AC3E}">
        <p14:creationId xmlns:p14="http://schemas.microsoft.com/office/powerpoint/2010/main" val="390693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p:txBody>
          <a:bodyPr/>
          <a:lstStyle/>
          <a:p>
            <a:r>
              <a:rPr lang="en-US" altLang="ja-JP" dirty="0">
                <a:solidFill>
                  <a:srgbClr val="000000"/>
                </a:solidFill>
              </a:rPr>
              <a:t>Slide </a:t>
            </a:r>
            <a:fld id="{266A080E-4E30-4968-B029-7CF782D6220C}" type="slidenum">
              <a:rPr lang="en-US" altLang="ja-JP" smtClean="0">
                <a:solidFill>
                  <a:srgbClr val="000000"/>
                </a:solidFill>
              </a:rPr>
              <a:pPr/>
              <a:t>11</a:t>
            </a:fld>
            <a:endParaRPr lang="en-US" altLang="ja-JP" dirty="0">
              <a:solidFill>
                <a:srgbClr val="000000"/>
              </a:solidFill>
            </a:endParaRPr>
          </a:p>
        </p:txBody>
      </p:sp>
      <p:sp>
        <p:nvSpPr>
          <p:cNvPr id="6" name="Rectangle 7"/>
          <p:cNvSpPr txBox="1">
            <a:spLocks noChangeArrowheads="1"/>
          </p:cNvSpPr>
          <p:nvPr/>
        </p:nvSpPr>
        <p:spPr bwMode="auto">
          <a:xfrm>
            <a:off x="3995936" y="1155735"/>
            <a:ext cx="5084949" cy="40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a:defRPr/>
            </a:pPr>
            <a:r>
              <a:rPr kumimoji="0" lang="en-US" altLang="ja-JP" sz="2000" b="1" kern="0" dirty="0">
                <a:latin typeface="Arial"/>
              </a:rPr>
              <a:t>&lt; Condition</a:t>
            </a:r>
            <a:r>
              <a:rPr kumimoji="0" lang="ja-JP" altLang="en-US" sz="2000" b="1" kern="0" dirty="0">
                <a:latin typeface="Arial"/>
              </a:rPr>
              <a:t> </a:t>
            </a:r>
            <a:r>
              <a:rPr kumimoji="0" lang="en-US" altLang="ja-JP" sz="2000" b="1" kern="0" dirty="0">
                <a:latin typeface="Arial"/>
              </a:rPr>
              <a:t>Monitoring</a:t>
            </a:r>
            <a:r>
              <a:rPr kumimoji="0" lang="ja-JP" altLang="en-US" sz="2000" b="1" kern="0" dirty="0">
                <a:latin typeface="Arial"/>
              </a:rPr>
              <a:t> </a:t>
            </a:r>
            <a:r>
              <a:rPr kumimoji="0" lang="en-US" altLang="ja-JP" sz="2000" b="1" kern="0" dirty="0">
                <a:latin typeface="Arial"/>
              </a:rPr>
              <a:t>System</a:t>
            </a:r>
            <a:r>
              <a:rPr kumimoji="0" lang="ja-JP" altLang="en-US" sz="2000" b="1" kern="0" dirty="0">
                <a:latin typeface="Arial"/>
              </a:rPr>
              <a:t> </a:t>
            </a:r>
            <a:r>
              <a:rPr kumimoji="0" lang="en-US" altLang="ja-JP" sz="2000" b="1" kern="0" dirty="0">
                <a:latin typeface="Arial"/>
              </a:rPr>
              <a:t>&gt;</a:t>
            </a:r>
          </a:p>
          <a:p>
            <a:pPr>
              <a:defRPr/>
            </a:pPr>
            <a:endParaRPr kumimoji="0" lang="ja-JP" altLang="en-US" sz="2000" b="1" kern="0" dirty="0">
              <a:latin typeface="Arial"/>
            </a:endParaRPr>
          </a:p>
        </p:txBody>
      </p:sp>
      <p:cxnSp>
        <p:nvCxnSpPr>
          <p:cNvPr id="8" name="直線コネクタ 7"/>
          <p:cNvCxnSpPr/>
          <p:nvPr/>
        </p:nvCxnSpPr>
        <p:spPr bwMode="auto">
          <a:xfrm>
            <a:off x="4344988" y="1340768"/>
            <a:ext cx="0" cy="4896544"/>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7"/>
          <p:cNvSpPr txBox="1">
            <a:spLocks noChangeArrowheads="1"/>
          </p:cNvSpPr>
          <p:nvPr/>
        </p:nvSpPr>
        <p:spPr bwMode="auto">
          <a:xfrm>
            <a:off x="-396552" y="1155735"/>
            <a:ext cx="5084949" cy="40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a:defRPr/>
            </a:pPr>
            <a:r>
              <a:rPr kumimoji="0" lang="en-US" altLang="ja-JP" sz="2000" b="1" kern="0" dirty="0">
                <a:latin typeface="Arial"/>
              </a:rPr>
              <a:t>&lt; Periodical Manual Inspection</a:t>
            </a:r>
            <a:r>
              <a:rPr kumimoji="0" lang="ja-JP" altLang="en-US" sz="2000" b="1" kern="0" dirty="0">
                <a:latin typeface="Arial"/>
              </a:rPr>
              <a:t> </a:t>
            </a:r>
            <a:r>
              <a:rPr kumimoji="0" lang="en-US" altLang="ja-JP" sz="2000" b="1" kern="0" dirty="0">
                <a:latin typeface="Arial"/>
              </a:rPr>
              <a:t>&gt;</a:t>
            </a:r>
          </a:p>
          <a:p>
            <a:pPr>
              <a:defRPr/>
            </a:pPr>
            <a:endParaRPr kumimoji="0" lang="ja-JP" altLang="en-US" sz="2000" b="1" kern="0" dirty="0">
              <a:latin typeface="Arial"/>
            </a:endParaRPr>
          </a:p>
        </p:txBody>
      </p:sp>
      <p:sp>
        <p:nvSpPr>
          <p:cNvPr id="10" name="Rectangle 7"/>
          <p:cNvSpPr txBox="1">
            <a:spLocks noChangeArrowheads="1"/>
          </p:cNvSpPr>
          <p:nvPr/>
        </p:nvSpPr>
        <p:spPr bwMode="auto">
          <a:xfrm>
            <a:off x="323528" y="1628800"/>
            <a:ext cx="3485592" cy="40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a:defRPr/>
            </a:pPr>
            <a:r>
              <a:rPr kumimoji="0" lang="en-US" altLang="ja-JP" sz="2000" b="1" kern="0" dirty="0">
                <a:latin typeface="Arial"/>
              </a:rPr>
              <a:t>Ex.  Cable deterioration</a:t>
            </a:r>
            <a:endParaRPr kumimoji="0" lang="ja-JP" altLang="en-US" sz="2000" b="1" kern="0" dirty="0">
              <a:latin typeface="Arial"/>
            </a:endParaRPr>
          </a:p>
        </p:txBody>
      </p:sp>
      <p:grpSp>
        <p:nvGrpSpPr>
          <p:cNvPr id="12" name="グループ化 11"/>
          <p:cNvGrpSpPr/>
          <p:nvPr/>
        </p:nvGrpSpPr>
        <p:grpSpPr>
          <a:xfrm>
            <a:off x="411191" y="4149080"/>
            <a:ext cx="3118397" cy="1872208"/>
            <a:chOff x="250825" y="5445125"/>
            <a:chExt cx="2143125" cy="1274763"/>
          </a:xfrm>
        </p:grpSpPr>
        <p:sp>
          <p:nvSpPr>
            <p:cNvPr id="13" name="Freeform 2"/>
            <p:cNvSpPr>
              <a:spLocks/>
            </p:cNvSpPr>
            <p:nvPr/>
          </p:nvSpPr>
          <p:spPr bwMode="auto">
            <a:xfrm>
              <a:off x="1547813" y="6237288"/>
              <a:ext cx="312737" cy="363537"/>
            </a:xfrm>
            <a:custGeom>
              <a:avLst/>
              <a:gdLst>
                <a:gd name="T0" fmla="*/ 19 w 197"/>
                <a:gd name="T1" fmla="*/ 0 h 229"/>
                <a:gd name="T2" fmla="*/ 10 w 197"/>
                <a:gd name="T3" fmla="*/ 61 h 229"/>
                <a:gd name="T4" fmla="*/ 76 w 197"/>
                <a:gd name="T5" fmla="*/ 91 h 229"/>
                <a:gd name="T6" fmla="*/ 196 w 197"/>
                <a:gd name="T7" fmla="*/ 169 h 229"/>
                <a:gd name="T8" fmla="*/ 82 w 197"/>
                <a:gd name="T9" fmla="*/ 229 h 229"/>
              </a:gdLst>
              <a:ahLst/>
              <a:cxnLst>
                <a:cxn ang="0">
                  <a:pos x="T0" y="T1"/>
                </a:cxn>
                <a:cxn ang="0">
                  <a:pos x="T2" y="T3"/>
                </a:cxn>
                <a:cxn ang="0">
                  <a:pos x="T4" y="T5"/>
                </a:cxn>
                <a:cxn ang="0">
                  <a:pos x="T6" y="T7"/>
                </a:cxn>
                <a:cxn ang="0">
                  <a:pos x="T8" y="T9"/>
                </a:cxn>
              </a:cxnLst>
              <a:rect l="0" t="0" r="r" b="b"/>
              <a:pathLst>
                <a:path w="197" h="229">
                  <a:moveTo>
                    <a:pt x="19" y="0"/>
                  </a:moveTo>
                  <a:cubicBezTo>
                    <a:pt x="9" y="23"/>
                    <a:pt x="0" y="46"/>
                    <a:pt x="10" y="61"/>
                  </a:cubicBezTo>
                  <a:cubicBezTo>
                    <a:pt x="20" y="76"/>
                    <a:pt x="45" y="73"/>
                    <a:pt x="76" y="91"/>
                  </a:cubicBezTo>
                  <a:cubicBezTo>
                    <a:pt x="107" y="109"/>
                    <a:pt x="195" y="146"/>
                    <a:pt x="196" y="169"/>
                  </a:cubicBezTo>
                  <a:cubicBezTo>
                    <a:pt x="197" y="192"/>
                    <a:pt x="139" y="210"/>
                    <a:pt x="82" y="229"/>
                  </a:cubicBezTo>
                </a:path>
              </a:pathLst>
            </a:custGeom>
            <a:noFill/>
            <a:ln w="28575" cap="flat" cmpd="sng">
              <a:solidFill>
                <a:srgbClr val="008000"/>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14" name="Group 44"/>
            <p:cNvGrpSpPr>
              <a:grpSpLocks/>
            </p:cNvGrpSpPr>
            <p:nvPr/>
          </p:nvGrpSpPr>
          <p:grpSpPr bwMode="auto">
            <a:xfrm>
              <a:off x="250825" y="5602288"/>
              <a:ext cx="1439863" cy="1111250"/>
              <a:chOff x="431" y="3457"/>
              <a:chExt cx="907" cy="700"/>
            </a:xfrm>
          </p:grpSpPr>
          <p:sp>
            <p:nvSpPr>
              <p:cNvPr id="22" name="Freeform 45"/>
              <p:cNvSpPr>
                <a:spLocks/>
              </p:cNvSpPr>
              <p:nvPr/>
            </p:nvSpPr>
            <p:spPr bwMode="auto">
              <a:xfrm>
                <a:off x="996" y="3461"/>
                <a:ext cx="342" cy="673"/>
              </a:xfrm>
              <a:custGeom>
                <a:avLst/>
                <a:gdLst>
                  <a:gd name="T0" fmla="*/ 63 w 733"/>
                  <a:gd name="T1" fmla="*/ 23 h 1440"/>
                  <a:gd name="T2" fmla="*/ 166 w 733"/>
                  <a:gd name="T3" fmla="*/ 33 h 1440"/>
                  <a:gd name="T4" fmla="*/ 181 w 733"/>
                  <a:gd name="T5" fmla="*/ 220 h 1440"/>
                  <a:gd name="T6" fmla="*/ 13 w 733"/>
                  <a:gd name="T7" fmla="*/ 499 h 1440"/>
                  <a:gd name="T8" fmla="*/ 104 w 733"/>
                  <a:gd name="T9" fmla="*/ 844 h 1440"/>
                  <a:gd name="T10" fmla="*/ 157 w 733"/>
                  <a:gd name="T11" fmla="*/ 931 h 1440"/>
                  <a:gd name="T12" fmla="*/ 61 w 733"/>
                  <a:gd name="T13" fmla="*/ 1123 h 1440"/>
                  <a:gd name="T14" fmla="*/ 181 w 733"/>
                  <a:gd name="T15" fmla="*/ 1396 h 1440"/>
                  <a:gd name="T16" fmla="*/ 570 w 733"/>
                  <a:gd name="T17" fmla="*/ 1387 h 1440"/>
                  <a:gd name="T18" fmla="*/ 733 w 733"/>
                  <a:gd name="T19" fmla="*/ 140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1440">
                    <a:moveTo>
                      <a:pt x="63" y="23"/>
                    </a:moveTo>
                    <a:cubicBezTo>
                      <a:pt x="80" y="25"/>
                      <a:pt x="146" y="0"/>
                      <a:pt x="166" y="33"/>
                    </a:cubicBezTo>
                    <a:cubicBezTo>
                      <a:pt x="186" y="66"/>
                      <a:pt x="206" y="142"/>
                      <a:pt x="181" y="220"/>
                    </a:cubicBezTo>
                    <a:cubicBezTo>
                      <a:pt x="156" y="298"/>
                      <a:pt x="26" y="395"/>
                      <a:pt x="13" y="499"/>
                    </a:cubicBezTo>
                    <a:cubicBezTo>
                      <a:pt x="0" y="603"/>
                      <a:pt x="80" y="772"/>
                      <a:pt x="104" y="844"/>
                    </a:cubicBezTo>
                    <a:cubicBezTo>
                      <a:pt x="128" y="916"/>
                      <a:pt x="164" y="885"/>
                      <a:pt x="157" y="931"/>
                    </a:cubicBezTo>
                    <a:cubicBezTo>
                      <a:pt x="150" y="977"/>
                      <a:pt x="57" y="1046"/>
                      <a:pt x="61" y="1123"/>
                    </a:cubicBezTo>
                    <a:cubicBezTo>
                      <a:pt x="65" y="1200"/>
                      <a:pt x="96" y="1352"/>
                      <a:pt x="181" y="1396"/>
                    </a:cubicBezTo>
                    <a:cubicBezTo>
                      <a:pt x="266" y="1440"/>
                      <a:pt x="478" y="1386"/>
                      <a:pt x="570" y="1387"/>
                    </a:cubicBezTo>
                    <a:cubicBezTo>
                      <a:pt x="662" y="1388"/>
                      <a:pt x="699" y="1398"/>
                      <a:pt x="733" y="1401"/>
                    </a:cubicBezTo>
                  </a:path>
                </a:pathLst>
              </a:custGeom>
              <a:noFill/>
              <a:ln w="57150"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 name="Line 46"/>
              <p:cNvSpPr>
                <a:spLocks noChangeShapeType="1"/>
              </p:cNvSpPr>
              <p:nvPr/>
            </p:nvSpPr>
            <p:spPr bwMode="auto">
              <a:xfrm>
                <a:off x="603" y="4076"/>
                <a:ext cx="0" cy="0"/>
              </a:xfrm>
              <a:prstGeom prst="line">
                <a:avLst/>
              </a:prstGeom>
              <a:noFill/>
              <a:ln w="19050">
                <a:solidFill>
                  <a:srgbClr val="000000"/>
                </a:solidFill>
                <a:round/>
                <a:headEnd/>
                <a:tailEnd/>
              </a:ln>
              <a:effectLst>
                <a:outerShdw dist="35921" dir="2700000" algn="ctr" rotWithShape="0">
                  <a:srgbClr val="FFFFFF"/>
                </a:outerShdw>
              </a:effectLst>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24" name="Group 47"/>
              <p:cNvGrpSpPr>
                <a:grpSpLocks/>
              </p:cNvGrpSpPr>
              <p:nvPr/>
            </p:nvGrpSpPr>
            <p:grpSpPr bwMode="auto">
              <a:xfrm>
                <a:off x="431" y="3516"/>
                <a:ext cx="205" cy="145"/>
                <a:chOff x="239" y="1889"/>
                <a:chExt cx="659" cy="482"/>
              </a:xfrm>
            </p:grpSpPr>
            <p:sp>
              <p:nvSpPr>
                <p:cNvPr id="434" name="Freeform 48"/>
                <p:cNvSpPr>
                  <a:spLocks/>
                </p:cNvSpPr>
                <p:nvPr/>
              </p:nvSpPr>
              <p:spPr bwMode="auto">
                <a:xfrm rot="16200000" flipV="1">
                  <a:off x="646" y="2073"/>
                  <a:ext cx="289" cy="162"/>
                </a:xfrm>
                <a:custGeom>
                  <a:avLst/>
                  <a:gdLst>
                    <a:gd name="T0" fmla="*/ 0 w 491"/>
                    <a:gd name="T1" fmla="*/ 231 h 232"/>
                    <a:gd name="T2" fmla="*/ 0 w 491"/>
                    <a:gd name="T3" fmla="*/ 0 h 232"/>
                    <a:gd name="T4" fmla="*/ 490 w 491"/>
                    <a:gd name="T5" fmla="*/ 0 h 232"/>
                    <a:gd name="T6" fmla="*/ 490 w 491"/>
                    <a:gd name="T7" fmla="*/ 231 h 232"/>
                    <a:gd name="T8" fmla="*/ 0 w 491"/>
                    <a:gd name="T9" fmla="*/ 231 h 232"/>
                  </a:gdLst>
                  <a:ahLst/>
                  <a:cxnLst>
                    <a:cxn ang="0">
                      <a:pos x="T0" y="T1"/>
                    </a:cxn>
                    <a:cxn ang="0">
                      <a:pos x="T2" y="T3"/>
                    </a:cxn>
                    <a:cxn ang="0">
                      <a:pos x="T4" y="T5"/>
                    </a:cxn>
                    <a:cxn ang="0">
                      <a:pos x="T6" y="T7"/>
                    </a:cxn>
                    <a:cxn ang="0">
                      <a:pos x="T8" y="T9"/>
                    </a:cxn>
                  </a:cxnLst>
                  <a:rect l="0" t="0" r="r" b="b"/>
                  <a:pathLst>
                    <a:path w="491" h="232">
                      <a:moveTo>
                        <a:pt x="0" y="231"/>
                      </a:moveTo>
                      <a:lnTo>
                        <a:pt x="0" y="0"/>
                      </a:lnTo>
                      <a:lnTo>
                        <a:pt x="490" y="0"/>
                      </a:lnTo>
                      <a:lnTo>
                        <a:pt x="490" y="231"/>
                      </a:lnTo>
                      <a:lnTo>
                        <a:pt x="0" y="23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5" name="Freeform 49"/>
                <p:cNvSpPr>
                  <a:spLocks/>
                </p:cNvSpPr>
                <p:nvPr/>
              </p:nvSpPr>
              <p:spPr bwMode="auto">
                <a:xfrm rot="16200000" flipV="1">
                  <a:off x="311" y="2019"/>
                  <a:ext cx="393" cy="310"/>
                </a:xfrm>
                <a:custGeom>
                  <a:avLst/>
                  <a:gdLst>
                    <a:gd name="T0" fmla="*/ 166 w 667"/>
                    <a:gd name="T1" fmla="*/ 194 h 444"/>
                    <a:gd name="T2" fmla="*/ 183 w 667"/>
                    <a:gd name="T3" fmla="*/ 166 h 444"/>
                    <a:gd name="T4" fmla="*/ 200 w 667"/>
                    <a:gd name="T5" fmla="*/ 152 h 444"/>
                    <a:gd name="T6" fmla="*/ 233 w 667"/>
                    <a:gd name="T7" fmla="*/ 138 h 444"/>
                    <a:gd name="T8" fmla="*/ 266 w 667"/>
                    <a:gd name="T9" fmla="*/ 138 h 444"/>
                    <a:gd name="T10" fmla="*/ 283 w 667"/>
                    <a:gd name="T11" fmla="*/ 138 h 444"/>
                    <a:gd name="T12" fmla="*/ 316 w 667"/>
                    <a:gd name="T13" fmla="*/ 138 h 444"/>
                    <a:gd name="T14" fmla="*/ 350 w 667"/>
                    <a:gd name="T15" fmla="*/ 152 h 444"/>
                    <a:gd name="T16" fmla="*/ 366 w 667"/>
                    <a:gd name="T17" fmla="*/ 166 h 444"/>
                    <a:gd name="T18" fmla="*/ 366 w 667"/>
                    <a:gd name="T19" fmla="*/ 194 h 444"/>
                    <a:gd name="T20" fmla="*/ 400 w 667"/>
                    <a:gd name="T21" fmla="*/ 346 h 444"/>
                    <a:gd name="T22" fmla="*/ 400 w 667"/>
                    <a:gd name="T23" fmla="*/ 429 h 444"/>
                    <a:gd name="T24" fmla="*/ 516 w 667"/>
                    <a:gd name="T25" fmla="*/ 415 h 444"/>
                    <a:gd name="T26" fmla="*/ 499 w 667"/>
                    <a:gd name="T27" fmla="*/ 346 h 444"/>
                    <a:gd name="T28" fmla="*/ 483 w 667"/>
                    <a:gd name="T29" fmla="*/ 332 h 444"/>
                    <a:gd name="T30" fmla="*/ 483 w 667"/>
                    <a:gd name="T31" fmla="*/ 277 h 444"/>
                    <a:gd name="T32" fmla="*/ 499 w 667"/>
                    <a:gd name="T33" fmla="*/ 263 h 444"/>
                    <a:gd name="T34" fmla="*/ 549 w 667"/>
                    <a:gd name="T35" fmla="*/ 235 h 444"/>
                    <a:gd name="T36" fmla="*/ 616 w 667"/>
                    <a:gd name="T37" fmla="*/ 235 h 444"/>
                    <a:gd name="T38" fmla="*/ 649 w 667"/>
                    <a:gd name="T39" fmla="*/ 235 h 444"/>
                    <a:gd name="T40" fmla="*/ 666 w 667"/>
                    <a:gd name="T41" fmla="*/ 221 h 444"/>
                    <a:gd name="T42" fmla="*/ 666 w 667"/>
                    <a:gd name="T43" fmla="*/ 194 h 444"/>
                    <a:gd name="T44" fmla="*/ 633 w 667"/>
                    <a:gd name="T45" fmla="*/ 180 h 444"/>
                    <a:gd name="T46" fmla="*/ 516 w 667"/>
                    <a:gd name="T47" fmla="*/ 166 h 444"/>
                    <a:gd name="T48" fmla="*/ 516 w 667"/>
                    <a:gd name="T49" fmla="*/ 152 h 444"/>
                    <a:gd name="T50" fmla="*/ 533 w 667"/>
                    <a:gd name="T51" fmla="*/ 69 h 444"/>
                    <a:gd name="T52" fmla="*/ 483 w 667"/>
                    <a:gd name="T53" fmla="*/ 55 h 444"/>
                    <a:gd name="T54" fmla="*/ 483 w 667"/>
                    <a:gd name="T55" fmla="*/ 97 h 444"/>
                    <a:gd name="T56" fmla="*/ 450 w 667"/>
                    <a:gd name="T57" fmla="*/ 97 h 444"/>
                    <a:gd name="T58" fmla="*/ 433 w 667"/>
                    <a:gd name="T59" fmla="*/ 83 h 444"/>
                    <a:gd name="T60" fmla="*/ 350 w 667"/>
                    <a:gd name="T61" fmla="*/ 42 h 444"/>
                    <a:gd name="T62" fmla="*/ 233 w 667"/>
                    <a:gd name="T63" fmla="*/ 0 h 444"/>
                    <a:gd name="T64" fmla="*/ 166 w 667"/>
                    <a:gd name="T65" fmla="*/ 28 h 444"/>
                    <a:gd name="T66" fmla="*/ 100 w 667"/>
                    <a:gd name="T67" fmla="*/ 97 h 444"/>
                    <a:gd name="T68" fmla="*/ 33 w 667"/>
                    <a:gd name="T69" fmla="*/ 111 h 444"/>
                    <a:gd name="T70" fmla="*/ 33 w 667"/>
                    <a:gd name="T71" fmla="*/ 125 h 444"/>
                    <a:gd name="T72" fmla="*/ 33 w 667"/>
                    <a:gd name="T73" fmla="*/ 346 h 444"/>
                    <a:gd name="T74" fmla="*/ 17 w 667"/>
                    <a:gd name="T75" fmla="*/ 360 h 444"/>
                    <a:gd name="T76" fmla="*/ 0 w 667"/>
                    <a:gd name="T77" fmla="*/ 429 h 444"/>
                    <a:gd name="T78" fmla="*/ 117 w 667"/>
                    <a:gd name="T79" fmla="*/ 443 h 444"/>
                    <a:gd name="T80" fmla="*/ 150 w 667"/>
                    <a:gd name="T81" fmla="*/ 277 h 444"/>
                    <a:gd name="T82" fmla="*/ 166 w 667"/>
                    <a:gd name="T83" fmla="*/ 19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7" h="444">
                      <a:moveTo>
                        <a:pt x="166" y="194"/>
                      </a:moveTo>
                      <a:lnTo>
                        <a:pt x="183" y="166"/>
                      </a:lnTo>
                      <a:lnTo>
                        <a:pt x="200" y="152"/>
                      </a:lnTo>
                      <a:lnTo>
                        <a:pt x="233" y="138"/>
                      </a:lnTo>
                      <a:lnTo>
                        <a:pt x="266" y="138"/>
                      </a:lnTo>
                      <a:lnTo>
                        <a:pt x="283" y="138"/>
                      </a:lnTo>
                      <a:lnTo>
                        <a:pt x="316" y="138"/>
                      </a:lnTo>
                      <a:lnTo>
                        <a:pt x="350" y="152"/>
                      </a:lnTo>
                      <a:lnTo>
                        <a:pt x="366" y="166"/>
                      </a:lnTo>
                      <a:lnTo>
                        <a:pt x="366" y="194"/>
                      </a:lnTo>
                      <a:lnTo>
                        <a:pt x="400" y="346"/>
                      </a:lnTo>
                      <a:lnTo>
                        <a:pt x="400" y="429"/>
                      </a:lnTo>
                      <a:lnTo>
                        <a:pt x="516" y="415"/>
                      </a:lnTo>
                      <a:lnTo>
                        <a:pt x="499" y="346"/>
                      </a:lnTo>
                      <a:lnTo>
                        <a:pt x="483" y="332"/>
                      </a:lnTo>
                      <a:lnTo>
                        <a:pt x="483" y="277"/>
                      </a:lnTo>
                      <a:lnTo>
                        <a:pt x="499" y="263"/>
                      </a:lnTo>
                      <a:lnTo>
                        <a:pt x="549" y="235"/>
                      </a:lnTo>
                      <a:lnTo>
                        <a:pt x="616" y="235"/>
                      </a:lnTo>
                      <a:lnTo>
                        <a:pt x="649" y="235"/>
                      </a:lnTo>
                      <a:lnTo>
                        <a:pt x="666" y="221"/>
                      </a:lnTo>
                      <a:lnTo>
                        <a:pt x="666" y="194"/>
                      </a:lnTo>
                      <a:lnTo>
                        <a:pt x="633" y="180"/>
                      </a:lnTo>
                      <a:lnTo>
                        <a:pt x="516" y="166"/>
                      </a:lnTo>
                      <a:lnTo>
                        <a:pt x="516" y="152"/>
                      </a:lnTo>
                      <a:lnTo>
                        <a:pt x="533" y="69"/>
                      </a:lnTo>
                      <a:lnTo>
                        <a:pt x="483" y="55"/>
                      </a:lnTo>
                      <a:lnTo>
                        <a:pt x="483" y="97"/>
                      </a:lnTo>
                      <a:lnTo>
                        <a:pt x="450" y="97"/>
                      </a:lnTo>
                      <a:lnTo>
                        <a:pt x="433" y="83"/>
                      </a:lnTo>
                      <a:lnTo>
                        <a:pt x="350" y="42"/>
                      </a:lnTo>
                      <a:lnTo>
                        <a:pt x="233" y="0"/>
                      </a:lnTo>
                      <a:lnTo>
                        <a:pt x="166" y="28"/>
                      </a:lnTo>
                      <a:lnTo>
                        <a:pt x="100" y="97"/>
                      </a:lnTo>
                      <a:lnTo>
                        <a:pt x="33" y="111"/>
                      </a:lnTo>
                      <a:lnTo>
                        <a:pt x="33" y="125"/>
                      </a:lnTo>
                      <a:lnTo>
                        <a:pt x="33" y="346"/>
                      </a:lnTo>
                      <a:lnTo>
                        <a:pt x="17" y="360"/>
                      </a:lnTo>
                      <a:lnTo>
                        <a:pt x="0" y="429"/>
                      </a:lnTo>
                      <a:lnTo>
                        <a:pt x="117" y="443"/>
                      </a:lnTo>
                      <a:lnTo>
                        <a:pt x="150" y="277"/>
                      </a:lnTo>
                      <a:lnTo>
                        <a:pt x="166" y="194"/>
                      </a:lnTo>
                    </a:path>
                  </a:pathLst>
                </a:custGeom>
                <a:gradFill rotWithShape="0">
                  <a:gsLst>
                    <a:gs pos="0">
                      <a:srgbClr val="FF9900"/>
                    </a:gs>
                    <a:gs pos="100000">
                      <a:srgbClr val="FF9900">
                        <a:gamma/>
                        <a:shade val="49804"/>
                        <a:invGamma/>
                      </a:srgbClr>
                    </a:gs>
                  </a:gsLst>
                  <a:lin ang="540000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6" name="Freeform 50"/>
                <p:cNvSpPr>
                  <a:spLocks/>
                </p:cNvSpPr>
                <p:nvPr/>
              </p:nvSpPr>
              <p:spPr bwMode="auto">
                <a:xfrm rot="16200000" flipV="1">
                  <a:off x="301" y="2018"/>
                  <a:ext cx="393" cy="311"/>
                </a:xfrm>
                <a:custGeom>
                  <a:avLst/>
                  <a:gdLst>
                    <a:gd name="T0" fmla="*/ 174 w 667"/>
                    <a:gd name="T1" fmla="*/ 201 h 444"/>
                    <a:gd name="T2" fmla="*/ 183 w 667"/>
                    <a:gd name="T3" fmla="*/ 174 h 444"/>
                    <a:gd name="T4" fmla="*/ 201 w 667"/>
                    <a:gd name="T5" fmla="*/ 156 h 444"/>
                    <a:gd name="T6" fmla="*/ 230 w 667"/>
                    <a:gd name="T7" fmla="*/ 142 h 444"/>
                    <a:gd name="T8" fmla="*/ 264 w 667"/>
                    <a:gd name="T9" fmla="*/ 137 h 444"/>
                    <a:gd name="T10" fmla="*/ 289 w 667"/>
                    <a:gd name="T11" fmla="*/ 140 h 444"/>
                    <a:gd name="T12" fmla="*/ 319 w 667"/>
                    <a:gd name="T13" fmla="*/ 144 h 444"/>
                    <a:gd name="T14" fmla="*/ 342 w 667"/>
                    <a:gd name="T15" fmla="*/ 153 h 444"/>
                    <a:gd name="T16" fmla="*/ 358 w 667"/>
                    <a:gd name="T17" fmla="*/ 166 h 444"/>
                    <a:gd name="T18" fmla="*/ 372 w 667"/>
                    <a:gd name="T19" fmla="*/ 197 h 444"/>
                    <a:gd name="T20" fmla="*/ 394 w 667"/>
                    <a:gd name="T21" fmla="*/ 356 h 444"/>
                    <a:gd name="T22" fmla="*/ 402 w 667"/>
                    <a:gd name="T23" fmla="*/ 437 h 444"/>
                    <a:gd name="T24" fmla="*/ 510 w 667"/>
                    <a:gd name="T25" fmla="*/ 427 h 444"/>
                    <a:gd name="T26" fmla="*/ 503 w 667"/>
                    <a:gd name="T27" fmla="*/ 356 h 444"/>
                    <a:gd name="T28" fmla="*/ 490 w 667"/>
                    <a:gd name="T29" fmla="*/ 345 h 444"/>
                    <a:gd name="T30" fmla="*/ 479 w 667"/>
                    <a:gd name="T31" fmla="*/ 342 h 444"/>
                    <a:gd name="T32" fmla="*/ 481 w 667"/>
                    <a:gd name="T33" fmla="*/ 284 h 444"/>
                    <a:gd name="T34" fmla="*/ 503 w 667"/>
                    <a:gd name="T35" fmla="*/ 262 h 444"/>
                    <a:gd name="T36" fmla="*/ 554 w 667"/>
                    <a:gd name="T37" fmla="*/ 244 h 444"/>
                    <a:gd name="T38" fmla="*/ 621 w 667"/>
                    <a:gd name="T39" fmla="*/ 244 h 444"/>
                    <a:gd name="T40" fmla="*/ 654 w 667"/>
                    <a:gd name="T41" fmla="*/ 237 h 444"/>
                    <a:gd name="T42" fmla="*/ 665 w 667"/>
                    <a:gd name="T43" fmla="*/ 220 h 444"/>
                    <a:gd name="T44" fmla="*/ 666 w 667"/>
                    <a:gd name="T45" fmla="*/ 201 h 444"/>
                    <a:gd name="T46" fmla="*/ 638 w 667"/>
                    <a:gd name="T47" fmla="*/ 180 h 444"/>
                    <a:gd name="T48" fmla="*/ 521 w 667"/>
                    <a:gd name="T49" fmla="*/ 169 h 444"/>
                    <a:gd name="T50" fmla="*/ 510 w 667"/>
                    <a:gd name="T51" fmla="*/ 153 h 444"/>
                    <a:gd name="T52" fmla="*/ 534 w 667"/>
                    <a:gd name="T53" fmla="*/ 66 h 444"/>
                    <a:gd name="T54" fmla="*/ 481 w 667"/>
                    <a:gd name="T55" fmla="*/ 63 h 444"/>
                    <a:gd name="T56" fmla="*/ 473 w 667"/>
                    <a:gd name="T57" fmla="*/ 97 h 444"/>
                    <a:gd name="T58" fmla="*/ 456 w 667"/>
                    <a:gd name="T59" fmla="*/ 102 h 444"/>
                    <a:gd name="T60" fmla="*/ 436 w 667"/>
                    <a:gd name="T61" fmla="*/ 84 h 444"/>
                    <a:gd name="T62" fmla="*/ 344 w 667"/>
                    <a:gd name="T63" fmla="*/ 40 h 444"/>
                    <a:gd name="T64" fmla="*/ 236 w 667"/>
                    <a:gd name="T65" fmla="*/ 0 h 444"/>
                    <a:gd name="T66" fmla="*/ 174 w 667"/>
                    <a:gd name="T67" fmla="*/ 31 h 444"/>
                    <a:gd name="T68" fmla="*/ 93 w 667"/>
                    <a:gd name="T69" fmla="*/ 93 h 444"/>
                    <a:gd name="T70" fmla="*/ 41 w 667"/>
                    <a:gd name="T71" fmla="*/ 109 h 444"/>
                    <a:gd name="T72" fmla="*/ 31 w 667"/>
                    <a:gd name="T73" fmla="*/ 121 h 444"/>
                    <a:gd name="T74" fmla="*/ 31 w 667"/>
                    <a:gd name="T75" fmla="*/ 349 h 444"/>
                    <a:gd name="T76" fmla="*/ 21 w 667"/>
                    <a:gd name="T77" fmla="*/ 359 h 444"/>
                    <a:gd name="T78" fmla="*/ 10 w 667"/>
                    <a:gd name="T79" fmla="*/ 362 h 444"/>
                    <a:gd name="T80" fmla="*/ 0 w 667"/>
                    <a:gd name="T81" fmla="*/ 432 h 444"/>
                    <a:gd name="T82" fmla="*/ 120 w 667"/>
                    <a:gd name="T83" fmla="*/ 443 h 444"/>
                    <a:gd name="T84" fmla="*/ 146 w 667"/>
                    <a:gd name="T85" fmla="*/ 275 h 444"/>
                    <a:gd name="T86" fmla="*/ 174 w 667"/>
                    <a:gd name="T87" fmla="*/ 2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7" h="444">
                      <a:moveTo>
                        <a:pt x="174" y="201"/>
                      </a:moveTo>
                      <a:lnTo>
                        <a:pt x="183" y="174"/>
                      </a:lnTo>
                      <a:lnTo>
                        <a:pt x="201" y="156"/>
                      </a:lnTo>
                      <a:lnTo>
                        <a:pt x="230" y="142"/>
                      </a:lnTo>
                      <a:lnTo>
                        <a:pt x="264" y="137"/>
                      </a:lnTo>
                      <a:lnTo>
                        <a:pt x="289" y="140"/>
                      </a:lnTo>
                      <a:lnTo>
                        <a:pt x="319" y="144"/>
                      </a:lnTo>
                      <a:lnTo>
                        <a:pt x="342" y="153"/>
                      </a:lnTo>
                      <a:lnTo>
                        <a:pt x="358" y="166"/>
                      </a:lnTo>
                      <a:lnTo>
                        <a:pt x="372" y="197"/>
                      </a:lnTo>
                      <a:lnTo>
                        <a:pt x="394" y="356"/>
                      </a:lnTo>
                      <a:lnTo>
                        <a:pt x="402" y="437"/>
                      </a:lnTo>
                      <a:lnTo>
                        <a:pt x="510" y="427"/>
                      </a:lnTo>
                      <a:lnTo>
                        <a:pt x="503" y="356"/>
                      </a:lnTo>
                      <a:lnTo>
                        <a:pt x="490" y="345"/>
                      </a:lnTo>
                      <a:lnTo>
                        <a:pt x="479" y="342"/>
                      </a:lnTo>
                      <a:lnTo>
                        <a:pt x="481" y="284"/>
                      </a:lnTo>
                      <a:lnTo>
                        <a:pt x="503" y="262"/>
                      </a:lnTo>
                      <a:lnTo>
                        <a:pt x="554" y="244"/>
                      </a:lnTo>
                      <a:lnTo>
                        <a:pt x="621" y="244"/>
                      </a:lnTo>
                      <a:lnTo>
                        <a:pt x="654" y="237"/>
                      </a:lnTo>
                      <a:lnTo>
                        <a:pt x="665" y="220"/>
                      </a:lnTo>
                      <a:lnTo>
                        <a:pt x="666" y="201"/>
                      </a:lnTo>
                      <a:lnTo>
                        <a:pt x="638" y="180"/>
                      </a:lnTo>
                      <a:lnTo>
                        <a:pt x="521" y="169"/>
                      </a:lnTo>
                      <a:lnTo>
                        <a:pt x="510" y="153"/>
                      </a:lnTo>
                      <a:lnTo>
                        <a:pt x="534" y="66"/>
                      </a:lnTo>
                      <a:lnTo>
                        <a:pt x="481" y="63"/>
                      </a:lnTo>
                      <a:lnTo>
                        <a:pt x="473" y="97"/>
                      </a:lnTo>
                      <a:lnTo>
                        <a:pt x="456" y="102"/>
                      </a:lnTo>
                      <a:lnTo>
                        <a:pt x="436" y="84"/>
                      </a:lnTo>
                      <a:lnTo>
                        <a:pt x="344" y="40"/>
                      </a:lnTo>
                      <a:lnTo>
                        <a:pt x="236" y="0"/>
                      </a:lnTo>
                      <a:lnTo>
                        <a:pt x="174" y="31"/>
                      </a:lnTo>
                      <a:lnTo>
                        <a:pt x="93" y="93"/>
                      </a:lnTo>
                      <a:lnTo>
                        <a:pt x="41" y="109"/>
                      </a:lnTo>
                      <a:lnTo>
                        <a:pt x="31" y="121"/>
                      </a:lnTo>
                      <a:lnTo>
                        <a:pt x="31" y="349"/>
                      </a:lnTo>
                      <a:lnTo>
                        <a:pt x="21" y="359"/>
                      </a:lnTo>
                      <a:lnTo>
                        <a:pt x="10" y="362"/>
                      </a:lnTo>
                      <a:lnTo>
                        <a:pt x="0" y="432"/>
                      </a:lnTo>
                      <a:lnTo>
                        <a:pt x="120" y="443"/>
                      </a:lnTo>
                      <a:lnTo>
                        <a:pt x="146" y="275"/>
                      </a:lnTo>
                      <a:lnTo>
                        <a:pt x="174" y="20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7" name="Freeform 51"/>
                <p:cNvSpPr>
                  <a:spLocks/>
                </p:cNvSpPr>
                <p:nvPr/>
              </p:nvSpPr>
              <p:spPr bwMode="auto">
                <a:xfrm rot="16200000" flipV="1">
                  <a:off x="697" y="2147"/>
                  <a:ext cx="192" cy="142"/>
                </a:xfrm>
                <a:custGeom>
                  <a:avLst/>
                  <a:gdLst>
                    <a:gd name="T0" fmla="*/ 0 w 327"/>
                    <a:gd name="T1" fmla="*/ 0 h 204"/>
                    <a:gd name="T2" fmla="*/ 0 w 327"/>
                    <a:gd name="T3" fmla="*/ 203 h 204"/>
                    <a:gd name="T4" fmla="*/ 326 w 327"/>
                    <a:gd name="T5" fmla="*/ 203 h 204"/>
                    <a:gd name="T6" fmla="*/ 326 w 327"/>
                    <a:gd name="T7" fmla="*/ 0 h 204"/>
                    <a:gd name="T8" fmla="*/ 0 w 327"/>
                    <a:gd name="T9" fmla="*/ 0 h 204"/>
                  </a:gdLst>
                  <a:ahLst/>
                  <a:cxnLst>
                    <a:cxn ang="0">
                      <a:pos x="T0" y="T1"/>
                    </a:cxn>
                    <a:cxn ang="0">
                      <a:pos x="T2" y="T3"/>
                    </a:cxn>
                    <a:cxn ang="0">
                      <a:pos x="T4" y="T5"/>
                    </a:cxn>
                    <a:cxn ang="0">
                      <a:pos x="T6" y="T7"/>
                    </a:cxn>
                    <a:cxn ang="0">
                      <a:pos x="T8" y="T9"/>
                    </a:cxn>
                  </a:cxnLst>
                  <a:rect l="0" t="0" r="r" b="b"/>
                  <a:pathLst>
                    <a:path w="327" h="204">
                      <a:moveTo>
                        <a:pt x="0" y="0"/>
                      </a:moveTo>
                      <a:lnTo>
                        <a:pt x="0" y="203"/>
                      </a:lnTo>
                      <a:lnTo>
                        <a:pt x="326" y="203"/>
                      </a:lnTo>
                      <a:lnTo>
                        <a:pt x="326" y="0"/>
                      </a:lnTo>
                      <a:lnTo>
                        <a:pt x="0" y="0"/>
                      </a:lnTo>
                    </a:path>
                  </a:pathLst>
                </a:custGeom>
                <a:gradFill rotWithShape="0">
                  <a:gsLst>
                    <a:gs pos="0">
                      <a:srgbClr val="333333"/>
                    </a:gs>
                    <a:gs pos="100000">
                      <a:srgbClr val="333333">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8" name="Freeform 52"/>
                <p:cNvSpPr>
                  <a:spLocks/>
                </p:cNvSpPr>
                <p:nvPr/>
              </p:nvSpPr>
              <p:spPr bwMode="auto">
                <a:xfrm rot="16200000" flipV="1">
                  <a:off x="678" y="2148"/>
                  <a:ext cx="193" cy="156"/>
                </a:xfrm>
                <a:custGeom>
                  <a:avLst/>
                  <a:gdLst>
                    <a:gd name="T0" fmla="*/ 326 w 327"/>
                    <a:gd name="T1" fmla="*/ 14 h 222"/>
                    <a:gd name="T2" fmla="*/ 326 w 327"/>
                    <a:gd name="T3" fmla="*/ 0 h 222"/>
                    <a:gd name="T4" fmla="*/ 0 w 327"/>
                    <a:gd name="T5" fmla="*/ 0 h 222"/>
                    <a:gd name="T6" fmla="*/ 0 w 327"/>
                    <a:gd name="T7" fmla="*/ 14 h 222"/>
                    <a:gd name="T8" fmla="*/ 0 w 327"/>
                    <a:gd name="T9" fmla="*/ 221 h 222"/>
                    <a:gd name="T10" fmla="*/ 17 w 327"/>
                    <a:gd name="T11" fmla="*/ 221 h 222"/>
                    <a:gd name="T12" fmla="*/ 17 w 327"/>
                    <a:gd name="T13" fmla="*/ 14 h 222"/>
                    <a:gd name="T14" fmla="*/ 326 w 327"/>
                    <a:gd name="T15" fmla="*/ 14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22">
                      <a:moveTo>
                        <a:pt x="326" y="14"/>
                      </a:moveTo>
                      <a:lnTo>
                        <a:pt x="326" y="0"/>
                      </a:lnTo>
                      <a:lnTo>
                        <a:pt x="0" y="0"/>
                      </a:lnTo>
                      <a:lnTo>
                        <a:pt x="0" y="14"/>
                      </a:lnTo>
                      <a:lnTo>
                        <a:pt x="0" y="221"/>
                      </a:lnTo>
                      <a:lnTo>
                        <a:pt x="17" y="221"/>
                      </a:lnTo>
                      <a:lnTo>
                        <a:pt x="17" y="14"/>
                      </a:lnTo>
                      <a:lnTo>
                        <a:pt x="32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9" name="Freeform 53"/>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0" name="Freeform 54"/>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1" name="Freeform 55"/>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2" name="Freeform 56"/>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3" name="Freeform 57"/>
                <p:cNvSpPr>
                  <a:spLocks/>
                </p:cNvSpPr>
                <p:nvPr/>
              </p:nvSpPr>
              <p:spPr bwMode="auto">
                <a:xfrm rot="16200000" flipV="1">
                  <a:off x="575" y="2192"/>
                  <a:ext cx="25" cy="27"/>
                </a:xfrm>
                <a:custGeom>
                  <a:avLst/>
                  <a:gdLst>
                    <a:gd name="T0" fmla="*/ 41 w 42"/>
                    <a:gd name="T1" fmla="*/ 12 h 38"/>
                    <a:gd name="T2" fmla="*/ 41 w 42"/>
                    <a:gd name="T3" fmla="*/ 12 h 38"/>
                    <a:gd name="T4" fmla="*/ 41 w 42"/>
                    <a:gd name="T5" fmla="*/ 25 h 38"/>
                    <a:gd name="T6" fmla="*/ 41 w 42"/>
                    <a:gd name="T7" fmla="*/ 37 h 38"/>
                    <a:gd name="T8" fmla="*/ 27 w 42"/>
                    <a:gd name="T9" fmla="*/ 37 h 38"/>
                    <a:gd name="T10" fmla="*/ 14 w 42"/>
                    <a:gd name="T11" fmla="*/ 37 h 38"/>
                    <a:gd name="T12" fmla="*/ 14 w 42"/>
                    <a:gd name="T13" fmla="*/ 25 h 38"/>
                    <a:gd name="T14" fmla="*/ 0 w 42"/>
                    <a:gd name="T15" fmla="*/ 25 h 38"/>
                    <a:gd name="T16" fmla="*/ 0 w 42"/>
                    <a:gd name="T17" fmla="*/ 12 h 38"/>
                    <a:gd name="T18" fmla="*/ 0 w 42"/>
                    <a:gd name="T19" fmla="*/ 0 h 38"/>
                    <a:gd name="T20" fmla="*/ 14 w 42"/>
                    <a:gd name="T21" fmla="*/ 0 h 38"/>
                    <a:gd name="T22" fmla="*/ 27 w 42"/>
                    <a:gd name="T23" fmla="*/ 0 h 38"/>
                    <a:gd name="T24" fmla="*/ 41 w 42"/>
                    <a:gd name="T25" fmla="*/ 0 h 38"/>
                    <a:gd name="T26" fmla="*/ 41 w 42"/>
                    <a:gd name="T2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41" y="12"/>
                      </a:moveTo>
                      <a:lnTo>
                        <a:pt x="41" y="12"/>
                      </a:lnTo>
                      <a:lnTo>
                        <a:pt x="41" y="25"/>
                      </a:lnTo>
                      <a:lnTo>
                        <a:pt x="41" y="37"/>
                      </a:lnTo>
                      <a:lnTo>
                        <a:pt x="27" y="37"/>
                      </a:lnTo>
                      <a:lnTo>
                        <a:pt x="14" y="37"/>
                      </a:lnTo>
                      <a:lnTo>
                        <a:pt x="14" y="25"/>
                      </a:lnTo>
                      <a:lnTo>
                        <a:pt x="0" y="25"/>
                      </a:lnTo>
                      <a:lnTo>
                        <a:pt x="0" y="12"/>
                      </a:lnTo>
                      <a:lnTo>
                        <a:pt x="0" y="0"/>
                      </a:lnTo>
                      <a:lnTo>
                        <a:pt x="14" y="0"/>
                      </a:lnTo>
                      <a:lnTo>
                        <a:pt x="27" y="0"/>
                      </a:lnTo>
                      <a:lnTo>
                        <a:pt x="41" y="0"/>
                      </a:lnTo>
                      <a:lnTo>
                        <a:pt x="41" y="1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4" name="Freeform 58"/>
                <p:cNvSpPr>
                  <a:spLocks/>
                </p:cNvSpPr>
                <p:nvPr/>
              </p:nvSpPr>
              <p:spPr bwMode="auto">
                <a:xfrm rot="16200000" flipV="1">
                  <a:off x="582" y="2200"/>
                  <a:ext cx="17" cy="20"/>
                </a:xfrm>
                <a:custGeom>
                  <a:avLst/>
                  <a:gdLst>
                    <a:gd name="T0" fmla="*/ 14 w 29"/>
                    <a:gd name="T1" fmla="*/ 0 h 29"/>
                    <a:gd name="T2" fmla="*/ 6 w 29"/>
                    <a:gd name="T3" fmla="*/ 0 h 29"/>
                    <a:gd name="T4" fmla="*/ 0 w 29"/>
                    <a:gd name="T5" fmla="*/ 6 h 29"/>
                    <a:gd name="T6" fmla="*/ 0 w 29"/>
                    <a:gd name="T7" fmla="*/ 14 h 29"/>
                    <a:gd name="T8" fmla="*/ 0 w 29"/>
                    <a:gd name="T9" fmla="*/ 22 h 29"/>
                    <a:gd name="T10" fmla="*/ 6 w 29"/>
                    <a:gd name="T11" fmla="*/ 28 h 29"/>
                    <a:gd name="T12" fmla="*/ 14 w 29"/>
                    <a:gd name="T13" fmla="*/ 28 h 29"/>
                    <a:gd name="T14" fmla="*/ 22 w 29"/>
                    <a:gd name="T15" fmla="*/ 28 h 29"/>
                    <a:gd name="T16" fmla="*/ 28 w 29"/>
                    <a:gd name="T17" fmla="*/ 22 h 29"/>
                    <a:gd name="T18" fmla="*/ 28 w 29"/>
                    <a:gd name="T19" fmla="*/ 14 h 29"/>
                    <a:gd name="T20" fmla="*/ 28 w 29"/>
                    <a:gd name="T21" fmla="*/ 6 h 29"/>
                    <a:gd name="T22" fmla="*/ 22 w 29"/>
                    <a:gd name="T23" fmla="*/ 0 h 29"/>
                    <a:gd name="T24" fmla="*/ 14 w 29"/>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9">
                      <a:moveTo>
                        <a:pt x="14" y="0"/>
                      </a:moveTo>
                      <a:lnTo>
                        <a:pt x="6" y="0"/>
                      </a:lnTo>
                      <a:lnTo>
                        <a:pt x="0" y="6"/>
                      </a:lnTo>
                      <a:lnTo>
                        <a:pt x="0" y="14"/>
                      </a:lnTo>
                      <a:lnTo>
                        <a:pt x="0" y="22"/>
                      </a:lnTo>
                      <a:lnTo>
                        <a:pt x="6" y="28"/>
                      </a:lnTo>
                      <a:lnTo>
                        <a:pt x="14" y="28"/>
                      </a:lnTo>
                      <a:lnTo>
                        <a:pt x="22" y="28"/>
                      </a:lnTo>
                      <a:lnTo>
                        <a:pt x="28" y="22"/>
                      </a:lnTo>
                      <a:lnTo>
                        <a:pt x="28" y="14"/>
                      </a:lnTo>
                      <a:lnTo>
                        <a:pt x="28" y="6"/>
                      </a:lnTo>
                      <a:lnTo>
                        <a:pt x="22"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5" name="Freeform 59"/>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gradFill rotWithShape="0">
                  <a:gsLst>
                    <a:gs pos="0">
                      <a:srgbClr val="969696"/>
                    </a:gs>
                    <a:gs pos="100000">
                      <a:srgbClr val="969696">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6" name="Freeform 60"/>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7" name="Freeform 61"/>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8" name="Freeform 62"/>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9" name="Freeform 63"/>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0" name="Freeform 64"/>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1" name="Freeform 65"/>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2" name="Freeform 66"/>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3" name="Freeform 67"/>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4" name="Freeform 68"/>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5" name="Freeform 69"/>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6" name="Freeform 70"/>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7" name="Freeform 71"/>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8" name="Freeform 72"/>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9" name="Freeform 73"/>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0" name="Freeform 74"/>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1" name="Freeform 75"/>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2" name="Freeform 76"/>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3" name="Freeform 77"/>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4" name="Freeform 78"/>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5" name="Freeform 79"/>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6" name="Freeform 80"/>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7" name="Freeform 81"/>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8" name="Freeform 82"/>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00808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9" name="Freeform 83"/>
                <p:cNvSpPr>
                  <a:spLocks/>
                </p:cNvSpPr>
                <p:nvPr/>
              </p:nvSpPr>
              <p:spPr bwMode="auto">
                <a:xfrm rot="16200000" flipV="1">
                  <a:off x="490" y="1989"/>
                  <a:ext cx="265" cy="98"/>
                </a:xfrm>
                <a:custGeom>
                  <a:avLst/>
                  <a:gdLst>
                    <a:gd name="T0" fmla="*/ 50 w 450"/>
                    <a:gd name="T1" fmla="*/ 0 h 140"/>
                    <a:gd name="T2" fmla="*/ 200 w 450"/>
                    <a:gd name="T3" fmla="*/ 0 h 140"/>
                    <a:gd name="T4" fmla="*/ 449 w 450"/>
                    <a:gd name="T5" fmla="*/ 28 h 140"/>
                    <a:gd name="T6" fmla="*/ 449 w 450"/>
                    <a:gd name="T7" fmla="*/ 69 h 140"/>
                    <a:gd name="T8" fmla="*/ 33 w 450"/>
                    <a:gd name="T9" fmla="*/ 111 h 140"/>
                    <a:gd name="T10" fmla="*/ 17 w 450"/>
                    <a:gd name="T11" fmla="*/ 139 h 140"/>
                    <a:gd name="T12" fmla="*/ 0 w 450"/>
                    <a:gd name="T13" fmla="*/ 42 h 140"/>
                    <a:gd name="T14" fmla="*/ 50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0" y="0"/>
                      </a:moveTo>
                      <a:lnTo>
                        <a:pt x="200" y="0"/>
                      </a:lnTo>
                      <a:lnTo>
                        <a:pt x="449" y="28"/>
                      </a:lnTo>
                      <a:lnTo>
                        <a:pt x="449" y="69"/>
                      </a:lnTo>
                      <a:lnTo>
                        <a:pt x="33" y="111"/>
                      </a:lnTo>
                      <a:lnTo>
                        <a:pt x="17" y="139"/>
                      </a:lnTo>
                      <a:lnTo>
                        <a:pt x="0" y="42"/>
                      </a:lnTo>
                      <a:lnTo>
                        <a:pt x="5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0" name="Freeform 84"/>
                <p:cNvSpPr>
                  <a:spLocks/>
                </p:cNvSpPr>
                <p:nvPr/>
              </p:nvSpPr>
              <p:spPr bwMode="auto">
                <a:xfrm rot="16200000" flipV="1">
                  <a:off x="490" y="1989"/>
                  <a:ext cx="265" cy="98"/>
                </a:xfrm>
                <a:custGeom>
                  <a:avLst/>
                  <a:gdLst>
                    <a:gd name="T0" fmla="*/ 56 w 450"/>
                    <a:gd name="T1" fmla="*/ 0 h 140"/>
                    <a:gd name="T2" fmla="*/ 190 w 450"/>
                    <a:gd name="T3" fmla="*/ 0 h 140"/>
                    <a:gd name="T4" fmla="*/ 449 w 450"/>
                    <a:gd name="T5" fmla="*/ 25 h 140"/>
                    <a:gd name="T6" fmla="*/ 446 w 450"/>
                    <a:gd name="T7" fmla="*/ 63 h 140"/>
                    <a:gd name="T8" fmla="*/ 29 w 450"/>
                    <a:gd name="T9" fmla="*/ 120 h 140"/>
                    <a:gd name="T10" fmla="*/ 11 w 450"/>
                    <a:gd name="T11" fmla="*/ 139 h 140"/>
                    <a:gd name="T12" fmla="*/ 0 w 450"/>
                    <a:gd name="T13" fmla="*/ 39 h 140"/>
                    <a:gd name="T14" fmla="*/ 56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6" y="0"/>
                      </a:moveTo>
                      <a:lnTo>
                        <a:pt x="190" y="0"/>
                      </a:lnTo>
                      <a:lnTo>
                        <a:pt x="449" y="25"/>
                      </a:lnTo>
                      <a:lnTo>
                        <a:pt x="446" y="63"/>
                      </a:lnTo>
                      <a:lnTo>
                        <a:pt x="29" y="120"/>
                      </a:lnTo>
                      <a:lnTo>
                        <a:pt x="11" y="139"/>
                      </a:lnTo>
                      <a:lnTo>
                        <a:pt x="0" y="39"/>
                      </a:lnTo>
                      <a:lnTo>
                        <a:pt x="56" y="0"/>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1" name="Freeform 85"/>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 name="T10" fmla="*/ 36 w 55"/>
                    <a:gd name="T11" fmla="*/ 175 h 176"/>
                  </a:gdLst>
                  <a:ahLst/>
                  <a:cxnLst>
                    <a:cxn ang="0">
                      <a:pos x="T0" y="T1"/>
                    </a:cxn>
                    <a:cxn ang="0">
                      <a:pos x="T2" y="T3"/>
                    </a:cxn>
                    <a:cxn ang="0">
                      <a:pos x="T4" y="T5"/>
                    </a:cxn>
                    <a:cxn ang="0">
                      <a:pos x="T6" y="T7"/>
                    </a:cxn>
                    <a:cxn ang="0">
                      <a:pos x="T8" y="T9"/>
                    </a:cxn>
                    <a:cxn ang="0">
                      <a:pos x="T10" y="T11"/>
                    </a:cxn>
                  </a:cxnLst>
                  <a:rect l="0" t="0" r="r" b="b"/>
                  <a:pathLst>
                    <a:path w="55" h="176">
                      <a:moveTo>
                        <a:pt x="36" y="175"/>
                      </a:moveTo>
                      <a:lnTo>
                        <a:pt x="54" y="81"/>
                      </a:lnTo>
                      <a:lnTo>
                        <a:pt x="54" y="40"/>
                      </a:lnTo>
                      <a:lnTo>
                        <a:pt x="36" y="13"/>
                      </a:lnTo>
                      <a:lnTo>
                        <a:pt x="0" y="0"/>
                      </a:lnTo>
                      <a:lnTo>
                        <a:pt x="36" y="17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2" name="Freeform 86"/>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Lst>
                  <a:ahLst/>
                  <a:cxnLst>
                    <a:cxn ang="0">
                      <a:pos x="T0" y="T1"/>
                    </a:cxn>
                    <a:cxn ang="0">
                      <a:pos x="T2" y="T3"/>
                    </a:cxn>
                    <a:cxn ang="0">
                      <a:pos x="T4" y="T5"/>
                    </a:cxn>
                    <a:cxn ang="0">
                      <a:pos x="T6" y="T7"/>
                    </a:cxn>
                    <a:cxn ang="0">
                      <a:pos x="T8" y="T9"/>
                    </a:cxn>
                  </a:cxnLst>
                  <a:rect l="0" t="0" r="r" b="b"/>
                  <a:pathLst>
                    <a:path w="55" h="176">
                      <a:moveTo>
                        <a:pt x="36" y="175"/>
                      </a:moveTo>
                      <a:lnTo>
                        <a:pt x="54" y="81"/>
                      </a:lnTo>
                      <a:lnTo>
                        <a:pt x="54" y="40"/>
                      </a:lnTo>
                      <a:lnTo>
                        <a:pt x="36" y="13"/>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3" name="Freeform 87"/>
                <p:cNvSpPr>
                  <a:spLocks/>
                </p:cNvSpPr>
                <p:nvPr/>
              </p:nvSpPr>
              <p:spPr bwMode="auto">
                <a:xfrm rot="16200000" flipV="1">
                  <a:off x="535" y="2260"/>
                  <a:ext cx="48" cy="45"/>
                </a:xfrm>
                <a:custGeom>
                  <a:avLst/>
                  <a:gdLst>
                    <a:gd name="T0" fmla="*/ 0 w 82"/>
                    <a:gd name="T1" fmla="*/ 0 h 65"/>
                    <a:gd name="T2" fmla="*/ 81 w 82"/>
                    <a:gd name="T3" fmla="*/ 64 h 65"/>
                  </a:gdLst>
                  <a:ahLst/>
                  <a:cxnLst>
                    <a:cxn ang="0">
                      <a:pos x="T0" y="T1"/>
                    </a:cxn>
                    <a:cxn ang="0">
                      <a:pos x="T2" y="T3"/>
                    </a:cxn>
                  </a:cxnLst>
                  <a:rect l="0" t="0" r="r" b="b"/>
                  <a:pathLst>
                    <a:path w="82" h="65">
                      <a:moveTo>
                        <a:pt x="0" y="0"/>
                      </a:moveTo>
                      <a:lnTo>
                        <a:pt x="81"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4" name="Freeform 88"/>
                <p:cNvSpPr>
                  <a:spLocks/>
                </p:cNvSpPr>
                <p:nvPr/>
              </p:nvSpPr>
              <p:spPr bwMode="auto">
                <a:xfrm rot="16200000" flipV="1">
                  <a:off x="445" y="2294"/>
                  <a:ext cx="65" cy="40"/>
                </a:xfrm>
                <a:custGeom>
                  <a:avLst/>
                  <a:gdLst>
                    <a:gd name="T0" fmla="*/ 0 w 110"/>
                    <a:gd name="T1" fmla="*/ 55 h 56"/>
                    <a:gd name="T2" fmla="*/ 16 w 110"/>
                    <a:gd name="T3" fmla="*/ 14 h 56"/>
                    <a:gd name="T4" fmla="*/ 31 w 110"/>
                    <a:gd name="T5" fmla="*/ 0 h 56"/>
                    <a:gd name="T6" fmla="*/ 62 w 110"/>
                    <a:gd name="T7" fmla="*/ 0 h 56"/>
                    <a:gd name="T8" fmla="*/ 78 w 110"/>
                    <a:gd name="T9" fmla="*/ 14 h 56"/>
                    <a:gd name="T10" fmla="*/ 93 w 110"/>
                    <a:gd name="T11" fmla="*/ 27 h 56"/>
                    <a:gd name="T12" fmla="*/ 109 w 110"/>
                    <a:gd name="T13" fmla="*/ 41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0" y="55"/>
                      </a:moveTo>
                      <a:lnTo>
                        <a:pt x="16" y="14"/>
                      </a:lnTo>
                      <a:lnTo>
                        <a:pt x="31" y="0"/>
                      </a:lnTo>
                      <a:lnTo>
                        <a:pt x="62" y="0"/>
                      </a:lnTo>
                      <a:lnTo>
                        <a:pt x="78" y="14"/>
                      </a:lnTo>
                      <a:lnTo>
                        <a:pt x="93" y="27"/>
                      </a:lnTo>
                      <a:lnTo>
                        <a:pt x="109" y="4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5" name="Freeform 89"/>
                <p:cNvSpPr>
                  <a:spLocks/>
                </p:cNvSpPr>
                <p:nvPr/>
              </p:nvSpPr>
              <p:spPr bwMode="auto">
                <a:xfrm rot="16200000" flipV="1">
                  <a:off x="465" y="2094"/>
                  <a:ext cx="65" cy="39"/>
                </a:xfrm>
                <a:custGeom>
                  <a:avLst/>
                  <a:gdLst>
                    <a:gd name="T0" fmla="*/ 109 w 110"/>
                    <a:gd name="T1" fmla="*/ 55 h 56"/>
                    <a:gd name="T2" fmla="*/ 109 w 110"/>
                    <a:gd name="T3" fmla="*/ 14 h 56"/>
                    <a:gd name="T4" fmla="*/ 73 w 110"/>
                    <a:gd name="T5" fmla="*/ 0 h 56"/>
                    <a:gd name="T6" fmla="*/ 54 w 110"/>
                    <a:gd name="T7" fmla="*/ 0 h 56"/>
                    <a:gd name="T8" fmla="*/ 18 w 110"/>
                    <a:gd name="T9" fmla="*/ 14 h 56"/>
                    <a:gd name="T10" fmla="*/ 0 w 110"/>
                    <a:gd name="T11" fmla="*/ 27 h 56"/>
                    <a:gd name="T12" fmla="*/ 0 w 110"/>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109" y="55"/>
                      </a:moveTo>
                      <a:lnTo>
                        <a:pt x="109" y="14"/>
                      </a:lnTo>
                      <a:lnTo>
                        <a:pt x="73" y="0"/>
                      </a:lnTo>
                      <a:lnTo>
                        <a:pt x="54" y="0"/>
                      </a:lnTo>
                      <a:lnTo>
                        <a:pt x="18" y="14"/>
                      </a:lnTo>
                      <a:lnTo>
                        <a:pt x="0" y="27"/>
                      </a:lnTo>
                      <a:lnTo>
                        <a:pt x="0"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6" name="Freeform 90"/>
                <p:cNvSpPr>
                  <a:spLocks/>
                </p:cNvSpPr>
                <p:nvPr/>
              </p:nvSpPr>
              <p:spPr bwMode="auto">
                <a:xfrm rot="16200000" flipV="1">
                  <a:off x="495" y="2222"/>
                  <a:ext cx="57" cy="79"/>
                </a:xfrm>
                <a:custGeom>
                  <a:avLst/>
                  <a:gdLst>
                    <a:gd name="T0" fmla="*/ 0 w 96"/>
                    <a:gd name="T1" fmla="*/ 111 h 112"/>
                    <a:gd name="T2" fmla="*/ 16 w 96"/>
                    <a:gd name="T3" fmla="*/ 69 h 112"/>
                    <a:gd name="T4" fmla="*/ 32 w 96"/>
                    <a:gd name="T5" fmla="*/ 28 h 112"/>
                    <a:gd name="T6" fmla="*/ 63 w 96"/>
                    <a:gd name="T7" fmla="*/ 14 h 112"/>
                    <a:gd name="T8" fmla="*/ 95 w 96"/>
                    <a:gd name="T9" fmla="*/ 0 h 112"/>
                  </a:gdLst>
                  <a:ahLst/>
                  <a:cxnLst>
                    <a:cxn ang="0">
                      <a:pos x="T0" y="T1"/>
                    </a:cxn>
                    <a:cxn ang="0">
                      <a:pos x="T2" y="T3"/>
                    </a:cxn>
                    <a:cxn ang="0">
                      <a:pos x="T4" y="T5"/>
                    </a:cxn>
                    <a:cxn ang="0">
                      <a:pos x="T6" y="T7"/>
                    </a:cxn>
                    <a:cxn ang="0">
                      <a:pos x="T8" y="T9"/>
                    </a:cxn>
                  </a:cxnLst>
                  <a:rect l="0" t="0" r="r" b="b"/>
                  <a:pathLst>
                    <a:path w="96" h="112">
                      <a:moveTo>
                        <a:pt x="0" y="111"/>
                      </a:moveTo>
                      <a:lnTo>
                        <a:pt x="16" y="69"/>
                      </a:lnTo>
                      <a:lnTo>
                        <a:pt x="32" y="28"/>
                      </a:lnTo>
                      <a:lnTo>
                        <a:pt x="63" y="14"/>
                      </a:lnTo>
                      <a:lnTo>
                        <a:pt x="9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7" name="Freeform 91"/>
                <p:cNvSpPr>
                  <a:spLocks/>
                </p:cNvSpPr>
                <p:nvPr/>
              </p:nvSpPr>
              <p:spPr bwMode="auto">
                <a:xfrm rot="16200000" flipV="1">
                  <a:off x="513" y="2120"/>
                  <a:ext cx="41" cy="59"/>
                </a:xfrm>
                <a:custGeom>
                  <a:avLst/>
                  <a:gdLst>
                    <a:gd name="T0" fmla="*/ 68 w 69"/>
                    <a:gd name="T1" fmla="*/ 83 h 84"/>
                    <a:gd name="T2" fmla="*/ 51 w 69"/>
                    <a:gd name="T3" fmla="*/ 41 h 84"/>
                    <a:gd name="T4" fmla="*/ 34 w 69"/>
                    <a:gd name="T5" fmla="*/ 14 h 84"/>
                    <a:gd name="T6" fmla="*/ 0 w 69"/>
                    <a:gd name="T7" fmla="*/ 0 h 84"/>
                  </a:gdLst>
                  <a:ahLst/>
                  <a:cxnLst>
                    <a:cxn ang="0">
                      <a:pos x="T0" y="T1"/>
                    </a:cxn>
                    <a:cxn ang="0">
                      <a:pos x="T2" y="T3"/>
                    </a:cxn>
                    <a:cxn ang="0">
                      <a:pos x="T4" y="T5"/>
                    </a:cxn>
                    <a:cxn ang="0">
                      <a:pos x="T6" y="T7"/>
                    </a:cxn>
                  </a:cxnLst>
                  <a:rect l="0" t="0" r="r" b="b"/>
                  <a:pathLst>
                    <a:path w="69" h="84">
                      <a:moveTo>
                        <a:pt x="68" y="83"/>
                      </a:moveTo>
                      <a:lnTo>
                        <a:pt x="51" y="41"/>
                      </a:lnTo>
                      <a:lnTo>
                        <a:pt x="34" y="14"/>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8" name="Freeform 92"/>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9" name="Freeform 93"/>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0" name="Freeform 94"/>
                <p:cNvSpPr>
                  <a:spLocks/>
                </p:cNvSpPr>
                <p:nvPr/>
              </p:nvSpPr>
              <p:spPr bwMode="auto">
                <a:xfrm rot="16200000" flipV="1">
                  <a:off x="239" y="2127"/>
                  <a:ext cx="33" cy="21"/>
                </a:xfrm>
                <a:custGeom>
                  <a:avLst/>
                  <a:gdLst>
                    <a:gd name="T0" fmla="*/ 55 w 56"/>
                    <a:gd name="T1" fmla="*/ 28 h 29"/>
                    <a:gd name="T2" fmla="*/ 55 w 56"/>
                    <a:gd name="T3" fmla="*/ 28 h 29"/>
                    <a:gd name="T4" fmla="*/ 18 w 56"/>
                    <a:gd name="T5" fmla="*/ 28 h 29"/>
                    <a:gd name="T6" fmla="*/ 0 w 56"/>
                    <a:gd name="T7" fmla="*/ 28 h 29"/>
                    <a:gd name="T8" fmla="*/ 0 w 56"/>
                    <a:gd name="T9" fmla="*/ 14 h 29"/>
                    <a:gd name="T10" fmla="*/ 0 w 56"/>
                    <a:gd name="T11" fmla="*/ 0 h 29"/>
                    <a:gd name="T12" fmla="*/ 37 w 56"/>
                    <a:gd name="T13" fmla="*/ 0 h 29"/>
                    <a:gd name="T14" fmla="*/ 55 w 56"/>
                    <a:gd name="T15" fmla="*/ 0 h 29"/>
                    <a:gd name="T16" fmla="*/ 55 w 56"/>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9">
                      <a:moveTo>
                        <a:pt x="55" y="28"/>
                      </a:moveTo>
                      <a:lnTo>
                        <a:pt x="55" y="28"/>
                      </a:lnTo>
                      <a:lnTo>
                        <a:pt x="18" y="28"/>
                      </a:lnTo>
                      <a:lnTo>
                        <a:pt x="0" y="28"/>
                      </a:lnTo>
                      <a:lnTo>
                        <a:pt x="0" y="14"/>
                      </a:lnTo>
                      <a:lnTo>
                        <a:pt x="0" y="0"/>
                      </a:lnTo>
                      <a:lnTo>
                        <a:pt x="37" y="0"/>
                      </a:lnTo>
                      <a:lnTo>
                        <a:pt x="55" y="0"/>
                      </a:lnTo>
                      <a:lnTo>
                        <a:pt x="55"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1" name="Freeform 95"/>
                <p:cNvSpPr>
                  <a:spLocks/>
                </p:cNvSpPr>
                <p:nvPr/>
              </p:nvSpPr>
              <p:spPr bwMode="auto">
                <a:xfrm rot="16200000" flipV="1">
                  <a:off x="238" y="2114"/>
                  <a:ext cx="9"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2" name="Freeform 96"/>
                <p:cNvSpPr>
                  <a:spLocks/>
                </p:cNvSpPr>
                <p:nvPr/>
              </p:nvSpPr>
              <p:spPr bwMode="auto">
                <a:xfrm rot="16200000" flipV="1">
                  <a:off x="230" y="2130"/>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3" name="Freeform 97"/>
                <p:cNvSpPr>
                  <a:spLocks/>
                </p:cNvSpPr>
                <p:nvPr/>
              </p:nvSpPr>
              <p:spPr bwMode="auto">
                <a:xfrm rot="16200000" flipV="1">
                  <a:off x="247" y="2143"/>
                  <a:ext cx="9" cy="14"/>
                </a:xfrm>
                <a:custGeom>
                  <a:avLst/>
                  <a:gdLst>
                    <a:gd name="T0" fmla="*/ 14 w 15"/>
                    <a:gd name="T1" fmla="*/ 19 h 20"/>
                    <a:gd name="T2" fmla="*/ 14 w 15"/>
                    <a:gd name="T3" fmla="*/ 19 h 20"/>
                    <a:gd name="T4" fmla="*/ 0 w 15"/>
                    <a:gd name="T5" fmla="*/ 19 h 20"/>
                    <a:gd name="T6" fmla="*/ 0 w 15"/>
                    <a:gd name="T7" fmla="*/ 0 h 20"/>
                  </a:gdLst>
                  <a:ahLst/>
                  <a:cxnLst>
                    <a:cxn ang="0">
                      <a:pos x="T0" y="T1"/>
                    </a:cxn>
                    <a:cxn ang="0">
                      <a:pos x="T2" y="T3"/>
                    </a:cxn>
                    <a:cxn ang="0">
                      <a:pos x="T4" y="T5"/>
                    </a:cxn>
                    <a:cxn ang="0">
                      <a:pos x="T6" y="T7"/>
                    </a:cxn>
                  </a:cxnLst>
                  <a:rect l="0" t="0" r="r" b="b"/>
                  <a:pathLst>
                    <a:path w="15" h="20">
                      <a:moveTo>
                        <a:pt x="14" y="19"/>
                      </a:moveTo>
                      <a:lnTo>
                        <a:pt x="14" y="19"/>
                      </a:ln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4" name="Freeform 98"/>
                <p:cNvSpPr>
                  <a:spLocks/>
                </p:cNvSpPr>
                <p:nvPr/>
              </p:nvSpPr>
              <p:spPr bwMode="auto">
                <a:xfrm rot="16200000" flipV="1">
                  <a:off x="262" y="2150"/>
                  <a:ext cx="1" cy="7"/>
                </a:xfrm>
                <a:custGeom>
                  <a:avLst/>
                  <a:gdLst>
                    <a:gd name="T0" fmla="*/ 0 w 1"/>
                    <a:gd name="T1" fmla="*/ 9 h 10"/>
                    <a:gd name="T2" fmla="*/ 0 w 1"/>
                    <a:gd name="T3" fmla="*/ 9 h 10"/>
                    <a:gd name="T4" fmla="*/ 0 w 1"/>
                    <a:gd name="T5" fmla="*/ 0 h 10"/>
                  </a:gdLst>
                  <a:ahLst/>
                  <a:cxnLst>
                    <a:cxn ang="0">
                      <a:pos x="T0" y="T1"/>
                    </a:cxn>
                    <a:cxn ang="0">
                      <a:pos x="T2" y="T3"/>
                    </a:cxn>
                    <a:cxn ang="0">
                      <a:pos x="T4" y="T5"/>
                    </a:cxn>
                  </a:cxnLst>
                  <a:rect l="0" t="0" r="r" b="b"/>
                  <a:pathLst>
                    <a:path w="1" h="10">
                      <a:moveTo>
                        <a:pt x="0" y="9"/>
                      </a:moveTo>
                      <a:lnTo>
                        <a:pt x="0" y="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5" name="Freeform 99"/>
                <p:cNvSpPr>
                  <a:spLocks/>
                </p:cNvSpPr>
                <p:nvPr/>
              </p:nvSpPr>
              <p:spPr bwMode="auto">
                <a:xfrm rot="16200000" flipV="1">
                  <a:off x="250" y="2138"/>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6" name="Freeform 100"/>
                <p:cNvSpPr>
                  <a:spLocks/>
                </p:cNvSpPr>
                <p:nvPr/>
              </p:nvSpPr>
              <p:spPr bwMode="auto">
                <a:xfrm rot="16200000" flipV="1">
                  <a:off x="261" y="2125"/>
                  <a:ext cx="9" cy="1"/>
                </a:xfrm>
                <a:custGeom>
                  <a:avLst/>
                  <a:gdLst>
                    <a:gd name="T0" fmla="*/ 0 w 15"/>
                    <a:gd name="T1" fmla="*/ 0 h 1"/>
                    <a:gd name="T2" fmla="*/ 0 w 15"/>
                    <a:gd name="T3" fmla="*/ 0 h 1"/>
                    <a:gd name="T4" fmla="*/ 14 w 15"/>
                    <a:gd name="T5" fmla="*/ 0 h 1"/>
                  </a:gdLst>
                  <a:ahLst/>
                  <a:cxnLst>
                    <a:cxn ang="0">
                      <a:pos x="T0" y="T1"/>
                    </a:cxn>
                    <a:cxn ang="0">
                      <a:pos x="T2" y="T3"/>
                    </a:cxn>
                    <a:cxn ang="0">
                      <a:pos x="T4" y="T5"/>
                    </a:cxn>
                  </a:cxnLst>
                  <a:rect l="0" t="0" r="r" b="b"/>
                  <a:pathLst>
                    <a:path w="15" h="1">
                      <a:moveTo>
                        <a:pt x="0" y="0"/>
                      </a:moveTo>
                      <a:lnTo>
                        <a:pt x="0"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7" name="Freeform 101"/>
                <p:cNvSpPr>
                  <a:spLocks/>
                </p:cNvSpPr>
                <p:nvPr/>
              </p:nvSpPr>
              <p:spPr bwMode="auto">
                <a:xfrm rot="16200000" flipV="1">
                  <a:off x="251" y="2107"/>
                  <a:ext cx="9" cy="21"/>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8" name="Freeform 102"/>
                <p:cNvSpPr>
                  <a:spLocks/>
                </p:cNvSpPr>
                <p:nvPr/>
              </p:nvSpPr>
              <p:spPr bwMode="auto">
                <a:xfrm rot="16200000" flipV="1">
                  <a:off x="247" y="2127"/>
                  <a:ext cx="17" cy="21"/>
                </a:xfrm>
                <a:custGeom>
                  <a:avLst/>
                  <a:gdLst>
                    <a:gd name="T0" fmla="*/ 0 w 28"/>
                    <a:gd name="T1" fmla="*/ 0 h 29"/>
                    <a:gd name="T2" fmla="*/ 27 w 28"/>
                    <a:gd name="T3" fmla="*/ 28 h 29"/>
                  </a:gdLst>
                  <a:ahLst/>
                  <a:cxnLst>
                    <a:cxn ang="0">
                      <a:pos x="T0" y="T1"/>
                    </a:cxn>
                    <a:cxn ang="0">
                      <a:pos x="T2" y="T3"/>
                    </a:cxn>
                  </a:cxnLst>
                  <a:rect l="0" t="0" r="r" b="b"/>
                  <a:pathLst>
                    <a:path w="28" h="29">
                      <a:moveTo>
                        <a:pt x="0" y="0"/>
                      </a:moveTo>
                      <a:lnTo>
                        <a:pt x="27"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9" name="Freeform 103"/>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0" name="Freeform 104"/>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1" name="Freeform 105"/>
                <p:cNvSpPr>
                  <a:spLocks/>
                </p:cNvSpPr>
                <p:nvPr/>
              </p:nvSpPr>
              <p:spPr bwMode="auto">
                <a:xfrm rot="16200000" flipV="1">
                  <a:off x="236" y="2284"/>
                  <a:ext cx="25" cy="20"/>
                </a:xfrm>
                <a:custGeom>
                  <a:avLst/>
                  <a:gdLst>
                    <a:gd name="T0" fmla="*/ 0 w 42"/>
                    <a:gd name="T1" fmla="*/ 28 h 29"/>
                    <a:gd name="T2" fmla="*/ 0 w 42"/>
                    <a:gd name="T3" fmla="*/ 14 h 29"/>
                    <a:gd name="T4" fmla="*/ 14 w 42"/>
                    <a:gd name="T5" fmla="*/ 14 h 29"/>
                    <a:gd name="T6" fmla="*/ 27 w 42"/>
                    <a:gd name="T7" fmla="*/ 28 h 29"/>
                    <a:gd name="T8" fmla="*/ 41 w 42"/>
                    <a:gd name="T9" fmla="*/ 28 h 29"/>
                    <a:gd name="T10" fmla="*/ 41 w 42"/>
                    <a:gd name="T11" fmla="*/ 14 h 29"/>
                    <a:gd name="T12" fmla="*/ 41 w 42"/>
                    <a:gd name="T13" fmla="*/ 0 h 29"/>
                    <a:gd name="T14" fmla="*/ 14 w 42"/>
                    <a:gd name="T15" fmla="*/ 0 h 29"/>
                    <a:gd name="T16" fmla="*/ 0 w 42"/>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0" y="28"/>
                      </a:moveTo>
                      <a:lnTo>
                        <a:pt x="0" y="14"/>
                      </a:lnTo>
                      <a:lnTo>
                        <a:pt x="14" y="14"/>
                      </a:lnTo>
                      <a:lnTo>
                        <a:pt x="27" y="28"/>
                      </a:lnTo>
                      <a:lnTo>
                        <a:pt x="41" y="28"/>
                      </a:lnTo>
                      <a:lnTo>
                        <a:pt x="41" y="14"/>
                      </a:lnTo>
                      <a:lnTo>
                        <a:pt x="41" y="0"/>
                      </a:lnTo>
                      <a:lnTo>
                        <a:pt x="14" y="0"/>
                      </a:lnTo>
                      <a:lnTo>
                        <a:pt x="0"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2" name="Freeform 106"/>
                <p:cNvSpPr>
                  <a:spLocks/>
                </p:cNvSpPr>
                <p:nvPr/>
              </p:nvSpPr>
              <p:spPr bwMode="auto">
                <a:xfrm rot="16200000" flipV="1">
                  <a:off x="239" y="2299"/>
                  <a:ext cx="8" cy="7"/>
                </a:xfrm>
                <a:custGeom>
                  <a:avLst/>
                  <a:gdLst>
                    <a:gd name="T0" fmla="*/ 0 w 14"/>
                    <a:gd name="T1" fmla="*/ 9 h 10"/>
                    <a:gd name="T2" fmla="*/ 0 w 14"/>
                    <a:gd name="T3" fmla="*/ 0 h 10"/>
                    <a:gd name="T4" fmla="*/ 13 w 14"/>
                    <a:gd name="T5" fmla="*/ 0 h 10"/>
                  </a:gdLst>
                  <a:ahLst/>
                  <a:cxnLst>
                    <a:cxn ang="0">
                      <a:pos x="T0" y="T1"/>
                    </a:cxn>
                    <a:cxn ang="0">
                      <a:pos x="T2" y="T3"/>
                    </a:cxn>
                    <a:cxn ang="0">
                      <a:pos x="T4" y="T5"/>
                    </a:cxn>
                  </a:cxnLst>
                  <a:rect l="0" t="0" r="r" b="b"/>
                  <a:pathLst>
                    <a:path w="14" h="10">
                      <a:moveTo>
                        <a:pt x="0" y="9"/>
                      </a:moveTo>
                      <a:lnTo>
                        <a:pt x="0"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3" name="Freeform 107"/>
                <p:cNvSpPr>
                  <a:spLocks/>
                </p:cNvSpPr>
                <p:nvPr/>
              </p:nvSpPr>
              <p:spPr bwMode="auto">
                <a:xfrm rot="16200000" flipV="1">
                  <a:off x="238" y="2290"/>
                  <a:ext cx="9" cy="7"/>
                </a:xfrm>
                <a:custGeom>
                  <a:avLst/>
                  <a:gdLst>
                    <a:gd name="T0" fmla="*/ 0 w 15"/>
                    <a:gd name="T1" fmla="*/ 0 h 10"/>
                    <a:gd name="T2" fmla="*/ 14 w 15"/>
                    <a:gd name="T3" fmla="*/ 9 h 10"/>
                  </a:gdLst>
                  <a:ahLst/>
                  <a:cxnLst>
                    <a:cxn ang="0">
                      <a:pos x="T0" y="T1"/>
                    </a:cxn>
                    <a:cxn ang="0">
                      <a:pos x="T2" y="T3"/>
                    </a:cxn>
                  </a:cxnLst>
                  <a:rect l="0" t="0" r="r" b="b"/>
                  <a:pathLst>
                    <a:path w="15" h="10">
                      <a:moveTo>
                        <a:pt x="0" y="0"/>
                      </a:moveTo>
                      <a:lnTo>
                        <a:pt x="14"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4" name="Freeform 108"/>
                <p:cNvSpPr>
                  <a:spLocks/>
                </p:cNvSpPr>
                <p:nvPr/>
              </p:nvSpPr>
              <p:spPr bwMode="auto">
                <a:xfrm rot="16200000" flipV="1">
                  <a:off x="238" y="2282"/>
                  <a:ext cx="9" cy="7"/>
                </a:xfrm>
                <a:custGeom>
                  <a:avLst/>
                  <a:gdLst>
                    <a:gd name="T0" fmla="*/ 0 w 15"/>
                    <a:gd name="T1" fmla="*/ 9 h 10"/>
                    <a:gd name="T2" fmla="*/ 0 w 15"/>
                    <a:gd name="T3" fmla="*/ 9 h 10"/>
                    <a:gd name="T4" fmla="*/ 14 w 15"/>
                    <a:gd name="T5" fmla="*/ 9 h 10"/>
                    <a:gd name="T6" fmla="*/ 14 w 15"/>
                    <a:gd name="T7" fmla="*/ 0 h 10"/>
                  </a:gdLst>
                  <a:ahLst/>
                  <a:cxnLst>
                    <a:cxn ang="0">
                      <a:pos x="T0" y="T1"/>
                    </a:cxn>
                    <a:cxn ang="0">
                      <a:pos x="T2" y="T3"/>
                    </a:cxn>
                    <a:cxn ang="0">
                      <a:pos x="T4" y="T5"/>
                    </a:cxn>
                    <a:cxn ang="0">
                      <a:pos x="T6" y="T7"/>
                    </a:cxn>
                  </a:cxnLst>
                  <a:rect l="0" t="0" r="r" b="b"/>
                  <a:pathLst>
                    <a:path w="15" h="10">
                      <a:moveTo>
                        <a:pt x="0" y="9"/>
                      </a:moveTo>
                      <a:lnTo>
                        <a:pt x="0" y="9"/>
                      </a:lnTo>
                      <a:lnTo>
                        <a:pt x="14" y="9"/>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5" name="Freeform 109"/>
                <p:cNvSpPr>
                  <a:spLocks/>
                </p:cNvSpPr>
                <p:nvPr/>
              </p:nvSpPr>
              <p:spPr bwMode="auto">
                <a:xfrm rot="16200000" flipV="1">
                  <a:off x="251" y="2275"/>
                  <a:ext cx="1" cy="14"/>
                </a:xfrm>
                <a:custGeom>
                  <a:avLst/>
                  <a:gdLst>
                    <a:gd name="T0" fmla="*/ 0 w 1"/>
                    <a:gd name="T1" fmla="*/ 19 h 20"/>
                    <a:gd name="T2" fmla="*/ 0 w 1"/>
                    <a:gd name="T3" fmla="*/ 19 h 20"/>
                    <a:gd name="T4" fmla="*/ 0 w 1"/>
                    <a:gd name="T5" fmla="*/ 0 h 20"/>
                  </a:gdLst>
                  <a:ahLst/>
                  <a:cxnLst>
                    <a:cxn ang="0">
                      <a:pos x="T0" y="T1"/>
                    </a:cxn>
                    <a:cxn ang="0">
                      <a:pos x="T2" y="T3"/>
                    </a:cxn>
                    <a:cxn ang="0">
                      <a:pos x="T4" y="T5"/>
                    </a:cxn>
                  </a:cxnLst>
                  <a:rect l="0" t="0" r="r" b="b"/>
                  <a:pathLst>
                    <a:path w="1" h="20">
                      <a:moveTo>
                        <a:pt x="0" y="19"/>
                      </a:move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6" name="Freeform 110"/>
                <p:cNvSpPr>
                  <a:spLocks/>
                </p:cNvSpPr>
                <p:nvPr/>
              </p:nvSpPr>
              <p:spPr bwMode="auto">
                <a:xfrm rot="16200000" flipV="1">
                  <a:off x="243" y="2283"/>
                  <a:ext cx="17" cy="14"/>
                </a:xfrm>
                <a:custGeom>
                  <a:avLst/>
                  <a:gdLst>
                    <a:gd name="T0" fmla="*/ 0 w 29"/>
                    <a:gd name="T1" fmla="*/ 0 h 20"/>
                    <a:gd name="T2" fmla="*/ 28 w 29"/>
                    <a:gd name="T3" fmla="*/ 19 h 20"/>
                  </a:gdLst>
                  <a:ahLst/>
                  <a:cxnLst>
                    <a:cxn ang="0">
                      <a:pos x="T0" y="T1"/>
                    </a:cxn>
                    <a:cxn ang="0">
                      <a:pos x="T2" y="T3"/>
                    </a:cxn>
                  </a:cxnLst>
                  <a:rect l="0" t="0" r="r" b="b"/>
                  <a:pathLst>
                    <a:path w="29" h="20">
                      <a:moveTo>
                        <a:pt x="0" y="0"/>
                      </a:moveTo>
                      <a:lnTo>
                        <a:pt x="28"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7" name="Freeform 111"/>
                <p:cNvSpPr>
                  <a:spLocks/>
                </p:cNvSpPr>
                <p:nvPr/>
              </p:nvSpPr>
              <p:spPr bwMode="auto">
                <a:xfrm rot="16200000" flipV="1">
                  <a:off x="259" y="2299"/>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8" name="Freeform 112"/>
                <p:cNvSpPr>
                  <a:spLocks/>
                </p:cNvSpPr>
                <p:nvPr/>
              </p:nvSpPr>
              <p:spPr bwMode="auto">
                <a:xfrm rot="16200000" flipV="1">
                  <a:off x="245" y="2293"/>
                  <a:ext cx="8" cy="20"/>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9" name="Freeform 113"/>
                <p:cNvSpPr>
                  <a:spLocks/>
                </p:cNvSpPr>
                <p:nvPr/>
              </p:nvSpPr>
              <p:spPr bwMode="auto">
                <a:xfrm rot="16200000" flipV="1">
                  <a:off x="247" y="2279"/>
                  <a:ext cx="9" cy="14"/>
                </a:xfrm>
                <a:custGeom>
                  <a:avLst/>
                  <a:gdLst>
                    <a:gd name="T0" fmla="*/ 0 w 15"/>
                    <a:gd name="T1" fmla="*/ 0 h 20"/>
                    <a:gd name="T2" fmla="*/ 14 w 15"/>
                    <a:gd name="T3" fmla="*/ 19 h 20"/>
                  </a:gdLst>
                  <a:ahLst/>
                  <a:cxnLst>
                    <a:cxn ang="0">
                      <a:pos x="T0" y="T1"/>
                    </a:cxn>
                    <a:cxn ang="0">
                      <a:pos x="T2" y="T3"/>
                    </a:cxn>
                  </a:cxnLst>
                  <a:rect l="0" t="0" r="r" b="b"/>
                  <a:pathLst>
                    <a:path w="15" h="20">
                      <a:moveTo>
                        <a:pt x="0" y="0"/>
                      </a:moveTo>
                      <a:lnTo>
                        <a:pt x="14"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0" name="Freeform 114"/>
                <p:cNvSpPr>
                  <a:spLocks/>
                </p:cNvSpPr>
                <p:nvPr/>
              </p:nvSpPr>
              <p:spPr bwMode="auto">
                <a:xfrm rot="16200000" flipV="1">
                  <a:off x="385" y="2082"/>
                  <a:ext cx="25" cy="7"/>
                </a:xfrm>
                <a:custGeom>
                  <a:avLst/>
                  <a:gdLst>
                    <a:gd name="T0" fmla="*/ 41 w 42"/>
                    <a:gd name="T1" fmla="*/ 0 h 10"/>
                    <a:gd name="T2" fmla="*/ 41 w 42"/>
                    <a:gd name="T3" fmla="*/ 0 h 10"/>
                    <a:gd name="T4" fmla="*/ 41 w 42"/>
                    <a:gd name="T5" fmla="*/ 9 h 10"/>
                    <a:gd name="T6" fmla="*/ 20 w 42"/>
                    <a:gd name="T7" fmla="*/ 9 h 10"/>
                    <a:gd name="T8" fmla="*/ 0 w 42"/>
                    <a:gd name="T9" fmla="*/ 9 h 10"/>
                    <a:gd name="T10" fmla="*/ 0 w 42"/>
                    <a:gd name="T11" fmla="*/ 0 h 10"/>
                    <a:gd name="T12" fmla="*/ 20 w 42"/>
                    <a:gd name="T13" fmla="*/ 0 h 10"/>
                    <a:gd name="T14" fmla="*/ 41 w 4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0">
                      <a:moveTo>
                        <a:pt x="41" y="0"/>
                      </a:moveTo>
                      <a:lnTo>
                        <a:pt x="41" y="0"/>
                      </a:lnTo>
                      <a:lnTo>
                        <a:pt x="41" y="9"/>
                      </a:lnTo>
                      <a:lnTo>
                        <a:pt x="20" y="9"/>
                      </a:lnTo>
                      <a:lnTo>
                        <a:pt x="0" y="9"/>
                      </a:lnTo>
                      <a:lnTo>
                        <a:pt x="0" y="0"/>
                      </a:lnTo>
                      <a:lnTo>
                        <a:pt x="20" y="0"/>
                      </a:lnTo>
                      <a:lnTo>
                        <a:pt x="41"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1" name="Freeform 115"/>
                <p:cNvSpPr>
                  <a:spLocks/>
                </p:cNvSpPr>
                <p:nvPr/>
              </p:nvSpPr>
              <p:spPr bwMode="auto">
                <a:xfrm rot="16200000" flipV="1">
                  <a:off x="389" y="2086"/>
                  <a:ext cx="17" cy="7"/>
                </a:xfrm>
                <a:custGeom>
                  <a:avLst/>
                  <a:gdLst>
                    <a:gd name="T0" fmla="*/ 14 w 29"/>
                    <a:gd name="T1" fmla="*/ 0 h 10"/>
                    <a:gd name="T2" fmla="*/ 6 w 29"/>
                    <a:gd name="T3" fmla="*/ 0 h 10"/>
                    <a:gd name="T4" fmla="*/ 0 w 29"/>
                    <a:gd name="T5" fmla="*/ 2 h 10"/>
                    <a:gd name="T6" fmla="*/ 0 w 29"/>
                    <a:gd name="T7" fmla="*/ 4 h 10"/>
                    <a:gd name="T8" fmla="*/ 0 w 29"/>
                    <a:gd name="T9" fmla="*/ 7 h 10"/>
                    <a:gd name="T10" fmla="*/ 6 w 29"/>
                    <a:gd name="T11" fmla="*/ 9 h 10"/>
                    <a:gd name="T12" fmla="*/ 14 w 29"/>
                    <a:gd name="T13" fmla="*/ 9 h 10"/>
                    <a:gd name="T14" fmla="*/ 22 w 29"/>
                    <a:gd name="T15" fmla="*/ 9 h 10"/>
                    <a:gd name="T16" fmla="*/ 28 w 29"/>
                    <a:gd name="T17" fmla="*/ 7 h 10"/>
                    <a:gd name="T18" fmla="*/ 28 w 29"/>
                    <a:gd name="T19" fmla="*/ 4 h 10"/>
                    <a:gd name="T20" fmla="*/ 28 w 29"/>
                    <a:gd name="T21" fmla="*/ 2 h 10"/>
                    <a:gd name="T22" fmla="*/ 22 w 29"/>
                    <a:gd name="T23" fmla="*/ 0 h 10"/>
                    <a:gd name="T24" fmla="*/ 14 w 29"/>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0">
                      <a:moveTo>
                        <a:pt x="14" y="0"/>
                      </a:moveTo>
                      <a:lnTo>
                        <a:pt x="6" y="0"/>
                      </a:lnTo>
                      <a:lnTo>
                        <a:pt x="0" y="2"/>
                      </a:lnTo>
                      <a:lnTo>
                        <a:pt x="0" y="4"/>
                      </a:lnTo>
                      <a:lnTo>
                        <a:pt x="0" y="7"/>
                      </a:lnTo>
                      <a:lnTo>
                        <a:pt x="6" y="9"/>
                      </a:lnTo>
                      <a:lnTo>
                        <a:pt x="14" y="9"/>
                      </a:lnTo>
                      <a:lnTo>
                        <a:pt x="22" y="9"/>
                      </a:lnTo>
                      <a:lnTo>
                        <a:pt x="28" y="7"/>
                      </a:lnTo>
                      <a:lnTo>
                        <a:pt x="28" y="4"/>
                      </a:lnTo>
                      <a:lnTo>
                        <a:pt x="28" y="2"/>
                      </a:lnTo>
                      <a:lnTo>
                        <a:pt x="22"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2" name="Freeform 116"/>
                <p:cNvSpPr>
                  <a:spLocks/>
                </p:cNvSpPr>
                <p:nvPr/>
              </p:nvSpPr>
              <p:spPr bwMode="auto">
                <a:xfrm rot="16200000" flipV="1">
                  <a:off x="367" y="2067"/>
                  <a:ext cx="9" cy="21"/>
                </a:xfrm>
                <a:custGeom>
                  <a:avLst/>
                  <a:gdLst>
                    <a:gd name="T0" fmla="*/ 13 w 14"/>
                    <a:gd name="T1" fmla="*/ 14 h 29"/>
                    <a:gd name="T2" fmla="*/ 13 w 14"/>
                    <a:gd name="T3" fmla="*/ 14 h 29"/>
                    <a:gd name="T4" fmla="*/ 13 w 14"/>
                    <a:gd name="T5" fmla="*/ 28 h 29"/>
                    <a:gd name="T6" fmla="*/ 0 w 14"/>
                    <a:gd name="T7" fmla="*/ 28 h 29"/>
                    <a:gd name="T8" fmla="*/ 0 w 14"/>
                    <a:gd name="T9" fmla="*/ 14 h 29"/>
                    <a:gd name="T10" fmla="*/ 0 w 14"/>
                    <a:gd name="T11" fmla="*/ 0 h 29"/>
                    <a:gd name="T12" fmla="*/ 13 w 14"/>
                    <a:gd name="T13" fmla="*/ 0 h 29"/>
                    <a:gd name="T14" fmla="*/ 13 w 14"/>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13" y="14"/>
                      </a:moveTo>
                      <a:lnTo>
                        <a:pt x="13" y="14"/>
                      </a:lnTo>
                      <a:lnTo>
                        <a:pt x="13" y="28"/>
                      </a:lnTo>
                      <a:lnTo>
                        <a:pt x="0" y="28"/>
                      </a:lnTo>
                      <a:lnTo>
                        <a:pt x="0" y="14"/>
                      </a:lnTo>
                      <a:lnTo>
                        <a:pt x="0" y="0"/>
                      </a:lnTo>
                      <a:lnTo>
                        <a:pt x="13" y="0"/>
                      </a:lnTo>
                      <a:lnTo>
                        <a:pt x="13" y="14"/>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3" name="Freeform 117"/>
                <p:cNvSpPr>
                  <a:spLocks/>
                </p:cNvSpPr>
                <p:nvPr/>
              </p:nvSpPr>
              <p:spPr bwMode="auto">
                <a:xfrm rot="16200000" flipV="1">
                  <a:off x="374" y="2074"/>
                  <a:ext cx="9" cy="7"/>
                </a:xfrm>
                <a:custGeom>
                  <a:avLst/>
                  <a:gdLst>
                    <a:gd name="T0" fmla="*/ 6 w 14"/>
                    <a:gd name="T1" fmla="*/ 0 h 10"/>
                    <a:gd name="T2" fmla="*/ 3 w 14"/>
                    <a:gd name="T3" fmla="*/ 0 h 10"/>
                    <a:gd name="T4" fmla="*/ 0 w 14"/>
                    <a:gd name="T5" fmla="*/ 2 h 10"/>
                    <a:gd name="T6" fmla="*/ 0 w 14"/>
                    <a:gd name="T7" fmla="*/ 4 h 10"/>
                    <a:gd name="T8" fmla="*/ 0 w 14"/>
                    <a:gd name="T9" fmla="*/ 7 h 10"/>
                    <a:gd name="T10" fmla="*/ 3 w 14"/>
                    <a:gd name="T11" fmla="*/ 9 h 10"/>
                    <a:gd name="T12" fmla="*/ 6 w 14"/>
                    <a:gd name="T13" fmla="*/ 9 h 10"/>
                    <a:gd name="T14" fmla="*/ 10 w 14"/>
                    <a:gd name="T15" fmla="*/ 9 h 10"/>
                    <a:gd name="T16" fmla="*/ 13 w 14"/>
                    <a:gd name="T17" fmla="*/ 7 h 10"/>
                    <a:gd name="T18" fmla="*/ 13 w 14"/>
                    <a:gd name="T19" fmla="*/ 4 h 10"/>
                    <a:gd name="T20" fmla="*/ 13 w 14"/>
                    <a:gd name="T21" fmla="*/ 2 h 10"/>
                    <a:gd name="T22" fmla="*/ 10 w 14"/>
                    <a:gd name="T23" fmla="*/ 0 h 10"/>
                    <a:gd name="T24" fmla="*/ 6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6" y="0"/>
                      </a:moveTo>
                      <a:lnTo>
                        <a:pt x="3" y="0"/>
                      </a:lnTo>
                      <a:lnTo>
                        <a:pt x="0" y="2"/>
                      </a:lnTo>
                      <a:lnTo>
                        <a:pt x="0" y="4"/>
                      </a:lnTo>
                      <a:lnTo>
                        <a:pt x="0" y="7"/>
                      </a:lnTo>
                      <a:lnTo>
                        <a:pt x="3" y="9"/>
                      </a:lnTo>
                      <a:lnTo>
                        <a:pt x="6" y="9"/>
                      </a:lnTo>
                      <a:lnTo>
                        <a:pt x="10" y="9"/>
                      </a:lnTo>
                      <a:lnTo>
                        <a:pt x="13" y="7"/>
                      </a:lnTo>
                      <a:lnTo>
                        <a:pt x="13" y="4"/>
                      </a:lnTo>
                      <a:lnTo>
                        <a:pt x="13" y="2"/>
                      </a:lnTo>
                      <a:lnTo>
                        <a:pt x="10" y="0"/>
                      </a:lnTo>
                      <a:lnTo>
                        <a:pt x="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4" name="Freeform 118"/>
                <p:cNvSpPr>
                  <a:spLocks/>
                </p:cNvSpPr>
                <p:nvPr/>
              </p:nvSpPr>
              <p:spPr bwMode="auto">
                <a:xfrm rot="16200000" flipV="1">
                  <a:off x="355" y="2351"/>
                  <a:ext cx="25" cy="14"/>
                </a:xfrm>
                <a:custGeom>
                  <a:avLst/>
                  <a:gdLst>
                    <a:gd name="T0" fmla="*/ 41 w 42"/>
                    <a:gd name="T1" fmla="*/ 19 h 20"/>
                    <a:gd name="T2" fmla="*/ 41 w 42"/>
                    <a:gd name="T3" fmla="*/ 19 h 20"/>
                    <a:gd name="T4" fmla="*/ 20 w 42"/>
                    <a:gd name="T5" fmla="*/ 19 h 20"/>
                    <a:gd name="T6" fmla="*/ 0 w 42"/>
                    <a:gd name="T7" fmla="*/ 19 h 20"/>
                    <a:gd name="T8" fmla="*/ 0 w 42"/>
                    <a:gd name="T9" fmla="*/ 0 h 20"/>
                    <a:gd name="T10" fmla="*/ 20 w 42"/>
                    <a:gd name="T11" fmla="*/ 0 h 20"/>
                    <a:gd name="T12" fmla="*/ 41 w 42"/>
                    <a:gd name="T13" fmla="*/ 0 h 20"/>
                    <a:gd name="T14" fmla="*/ 41 w 4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0">
                      <a:moveTo>
                        <a:pt x="41" y="19"/>
                      </a:moveTo>
                      <a:lnTo>
                        <a:pt x="41" y="19"/>
                      </a:lnTo>
                      <a:lnTo>
                        <a:pt x="20" y="19"/>
                      </a:lnTo>
                      <a:lnTo>
                        <a:pt x="0" y="19"/>
                      </a:lnTo>
                      <a:lnTo>
                        <a:pt x="0" y="0"/>
                      </a:lnTo>
                      <a:lnTo>
                        <a:pt x="20" y="0"/>
                      </a:lnTo>
                      <a:lnTo>
                        <a:pt x="41" y="0"/>
                      </a:lnTo>
                      <a:lnTo>
                        <a:pt x="41"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5" name="Freeform 119"/>
                <p:cNvSpPr>
                  <a:spLocks/>
                </p:cNvSpPr>
                <p:nvPr/>
              </p:nvSpPr>
              <p:spPr bwMode="auto">
                <a:xfrm rot="16200000" flipV="1">
                  <a:off x="360" y="2356"/>
                  <a:ext cx="16" cy="14"/>
                </a:xfrm>
                <a:custGeom>
                  <a:avLst/>
                  <a:gdLst>
                    <a:gd name="T0" fmla="*/ 13 w 28"/>
                    <a:gd name="T1" fmla="*/ 0 h 20"/>
                    <a:gd name="T2" fmla="*/ 6 w 28"/>
                    <a:gd name="T3" fmla="*/ 0 h 20"/>
                    <a:gd name="T4" fmla="*/ 0 w 28"/>
                    <a:gd name="T5" fmla="*/ 4 h 20"/>
                    <a:gd name="T6" fmla="*/ 0 w 28"/>
                    <a:gd name="T7" fmla="*/ 9 h 20"/>
                    <a:gd name="T8" fmla="*/ 0 w 28"/>
                    <a:gd name="T9" fmla="*/ 15 h 20"/>
                    <a:gd name="T10" fmla="*/ 6 w 28"/>
                    <a:gd name="T11" fmla="*/ 19 h 20"/>
                    <a:gd name="T12" fmla="*/ 13 w 28"/>
                    <a:gd name="T13" fmla="*/ 19 h 20"/>
                    <a:gd name="T14" fmla="*/ 21 w 28"/>
                    <a:gd name="T15" fmla="*/ 19 h 20"/>
                    <a:gd name="T16" fmla="*/ 27 w 28"/>
                    <a:gd name="T17" fmla="*/ 15 h 20"/>
                    <a:gd name="T18" fmla="*/ 27 w 28"/>
                    <a:gd name="T19" fmla="*/ 9 h 20"/>
                    <a:gd name="T20" fmla="*/ 27 w 28"/>
                    <a:gd name="T21" fmla="*/ 4 h 20"/>
                    <a:gd name="T22" fmla="*/ 21 w 28"/>
                    <a:gd name="T23" fmla="*/ 0 h 20"/>
                    <a:gd name="T24" fmla="*/ 13 w 28"/>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0">
                      <a:moveTo>
                        <a:pt x="13" y="0"/>
                      </a:moveTo>
                      <a:lnTo>
                        <a:pt x="6" y="0"/>
                      </a:lnTo>
                      <a:lnTo>
                        <a:pt x="0" y="4"/>
                      </a:lnTo>
                      <a:lnTo>
                        <a:pt x="0" y="9"/>
                      </a:lnTo>
                      <a:lnTo>
                        <a:pt x="0" y="15"/>
                      </a:lnTo>
                      <a:lnTo>
                        <a:pt x="6" y="19"/>
                      </a:lnTo>
                      <a:lnTo>
                        <a:pt x="13" y="19"/>
                      </a:lnTo>
                      <a:lnTo>
                        <a:pt x="21" y="19"/>
                      </a:lnTo>
                      <a:lnTo>
                        <a:pt x="27" y="15"/>
                      </a:lnTo>
                      <a:lnTo>
                        <a:pt x="27" y="9"/>
                      </a:lnTo>
                      <a:lnTo>
                        <a:pt x="27" y="4"/>
                      </a:lnTo>
                      <a:lnTo>
                        <a:pt x="21"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6" name="Freeform 120"/>
                <p:cNvSpPr>
                  <a:spLocks/>
                </p:cNvSpPr>
                <p:nvPr/>
              </p:nvSpPr>
              <p:spPr bwMode="auto">
                <a:xfrm rot="16200000" flipV="1">
                  <a:off x="393" y="2346"/>
                  <a:ext cx="9" cy="7"/>
                </a:xfrm>
                <a:custGeom>
                  <a:avLst/>
                  <a:gdLst>
                    <a:gd name="T0" fmla="*/ 7 w 15"/>
                    <a:gd name="T1" fmla="*/ 0 h 10"/>
                    <a:gd name="T2" fmla="*/ 3 w 15"/>
                    <a:gd name="T3" fmla="*/ 0 h 10"/>
                    <a:gd name="T4" fmla="*/ 0 w 15"/>
                    <a:gd name="T5" fmla="*/ 2 h 10"/>
                    <a:gd name="T6" fmla="*/ 0 w 15"/>
                    <a:gd name="T7" fmla="*/ 4 h 10"/>
                    <a:gd name="T8" fmla="*/ 0 w 15"/>
                    <a:gd name="T9" fmla="*/ 7 h 10"/>
                    <a:gd name="T10" fmla="*/ 3 w 15"/>
                    <a:gd name="T11" fmla="*/ 9 h 10"/>
                    <a:gd name="T12" fmla="*/ 7 w 15"/>
                    <a:gd name="T13" fmla="*/ 9 h 10"/>
                    <a:gd name="T14" fmla="*/ 11 w 15"/>
                    <a:gd name="T15" fmla="*/ 9 h 10"/>
                    <a:gd name="T16" fmla="*/ 14 w 15"/>
                    <a:gd name="T17" fmla="*/ 7 h 10"/>
                    <a:gd name="T18" fmla="*/ 14 w 15"/>
                    <a:gd name="T19" fmla="*/ 4 h 10"/>
                    <a:gd name="T20" fmla="*/ 14 w 15"/>
                    <a:gd name="T21" fmla="*/ 2 h 10"/>
                    <a:gd name="T22" fmla="*/ 11 w 15"/>
                    <a:gd name="T23" fmla="*/ 0 h 10"/>
                    <a:gd name="T24" fmla="*/ 7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7" y="0"/>
                      </a:moveTo>
                      <a:lnTo>
                        <a:pt x="3" y="0"/>
                      </a:lnTo>
                      <a:lnTo>
                        <a:pt x="0" y="2"/>
                      </a:lnTo>
                      <a:lnTo>
                        <a:pt x="0" y="4"/>
                      </a:lnTo>
                      <a:lnTo>
                        <a:pt x="0" y="7"/>
                      </a:lnTo>
                      <a:lnTo>
                        <a:pt x="3" y="9"/>
                      </a:lnTo>
                      <a:lnTo>
                        <a:pt x="7" y="9"/>
                      </a:lnTo>
                      <a:lnTo>
                        <a:pt x="11" y="9"/>
                      </a:lnTo>
                      <a:lnTo>
                        <a:pt x="14" y="7"/>
                      </a:lnTo>
                      <a:lnTo>
                        <a:pt x="14" y="4"/>
                      </a:lnTo>
                      <a:lnTo>
                        <a:pt x="14" y="2"/>
                      </a:lnTo>
                      <a:lnTo>
                        <a:pt x="11" y="0"/>
                      </a:lnTo>
                      <a:lnTo>
                        <a:pt x="7"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7" name="Freeform 121"/>
                <p:cNvSpPr>
                  <a:spLocks/>
                </p:cNvSpPr>
                <p:nvPr/>
              </p:nvSpPr>
              <p:spPr bwMode="auto">
                <a:xfrm rot="16200000" flipV="1">
                  <a:off x="736" y="2135"/>
                  <a:ext cx="65" cy="53"/>
                </a:xfrm>
                <a:custGeom>
                  <a:avLst/>
                  <a:gdLst>
                    <a:gd name="T0" fmla="*/ 0 w 110"/>
                    <a:gd name="T1" fmla="*/ 0 h 75"/>
                    <a:gd name="T2" fmla="*/ 0 w 110"/>
                    <a:gd name="T3" fmla="*/ 74 h 75"/>
                    <a:gd name="T4" fmla="*/ 109 w 110"/>
                    <a:gd name="T5" fmla="*/ 74 h 75"/>
                    <a:gd name="T6" fmla="*/ 109 w 110"/>
                    <a:gd name="T7" fmla="*/ 0 h 75"/>
                    <a:gd name="T8" fmla="*/ 0 w 110"/>
                    <a:gd name="T9" fmla="*/ 0 h 75"/>
                  </a:gdLst>
                  <a:ahLst/>
                  <a:cxnLst>
                    <a:cxn ang="0">
                      <a:pos x="T0" y="T1"/>
                    </a:cxn>
                    <a:cxn ang="0">
                      <a:pos x="T2" y="T3"/>
                    </a:cxn>
                    <a:cxn ang="0">
                      <a:pos x="T4" y="T5"/>
                    </a:cxn>
                    <a:cxn ang="0">
                      <a:pos x="T6" y="T7"/>
                    </a:cxn>
                    <a:cxn ang="0">
                      <a:pos x="T8" y="T9"/>
                    </a:cxn>
                  </a:cxnLst>
                  <a:rect l="0" t="0" r="r" b="b"/>
                  <a:pathLst>
                    <a:path w="110" h="75">
                      <a:moveTo>
                        <a:pt x="0" y="0"/>
                      </a:moveTo>
                      <a:lnTo>
                        <a:pt x="0" y="74"/>
                      </a:lnTo>
                      <a:lnTo>
                        <a:pt x="109" y="74"/>
                      </a:lnTo>
                      <a:lnTo>
                        <a:pt x="109"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8" name="Freeform 122"/>
                <p:cNvSpPr>
                  <a:spLocks/>
                </p:cNvSpPr>
                <p:nvPr/>
              </p:nvSpPr>
              <p:spPr bwMode="auto">
                <a:xfrm rot="16200000" flipV="1">
                  <a:off x="744" y="2143"/>
                  <a:ext cx="49" cy="53"/>
                </a:xfrm>
                <a:custGeom>
                  <a:avLst/>
                  <a:gdLst>
                    <a:gd name="T0" fmla="*/ 82 w 83"/>
                    <a:gd name="T1" fmla="*/ 44 h 75"/>
                    <a:gd name="T2" fmla="*/ 82 w 83"/>
                    <a:gd name="T3" fmla="*/ 44 h 75"/>
                    <a:gd name="T4" fmla="*/ 82 w 83"/>
                    <a:gd name="T5" fmla="*/ 59 h 75"/>
                    <a:gd name="T6" fmla="*/ 66 w 83"/>
                    <a:gd name="T7" fmla="*/ 59 h 75"/>
                    <a:gd name="T8" fmla="*/ 66 w 83"/>
                    <a:gd name="T9" fmla="*/ 74 h 75"/>
                    <a:gd name="T10" fmla="*/ 49 w 83"/>
                    <a:gd name="T11" fmla="*/ 74 h 75"/>
                    <a:gd name="T12" fmla="*/ 33 w 83"/>
                    <a:gd name="T13" fmla="*/ 74 h 75"/>
                    <a:gd name="T14" fmla="*/ 33 w 83"/>
                    <a:gd name="T15" fmla="*/ 59 h 75"/>
                    <a:gd name="T16" fmla="*/ 16 w 83"/>
                    <a:gd name="T17" fmla="*/ 59 h 75"/>
                    <a:gd name="T18" fmla="*/ 16 w 83"/>
                    <a:gd name="T19" fmla="*/ 44 h 75"/>
                    <a:gd name="T20" fmla="*/ 0 w 83"/>
                    <a:gd name="T21" fmla="*/ 44 h 75"/>
                    <a:gd name="T22" fmla="*/ 0 w 83"/>
                    <a:gd name="T23" fmla="*/ 30 h 75"/>
                    <a:gd name="T24" fmla="*/ 16 w 83"/>
                    <a:gd name="T25" fmla="*/ 30 h 75"/>
                    <a:gd name="T26" fmla="*/ 16 w 83"/>
                    <a:gd name="T27" fmla="*/ 15 h 75"/>
                    <a:gd name="T28" fmla="*/ 33 w 83"/>
                    <a:gd name="T29" fmla="*/ 15 h 75"/>
                    <a:gd name="T30" fmla="*/ 33 w 83"/>
                    <a:gd name="T31" fmla="*/ 0 h 75"/>
                    <a:gd name="T32" fmla="*/ 49 w 83"/>
                    <a:gd name="T33" fmla="*/ 0 h 75"/>
                    <a:gd name="T34" fmla="*/ 66 w 83"/>
                    <a:gd name="T35" fmla="*/ 0 h 75"/>
                    <a:gd name="T36" fmla="*/ 66 w 83"/>
                    <a:gd name="T37" fmla="*/ 15 h 75"/>
                    <a:gd name="T38" fmla="*/ 82 w 83"/>
                    <a:gd name="T39" fmla="*/ 15 h 75"/>
                    <a:gd name="T40" fmla="*/ 82 w 83"/>
                    <a:gd name="T41" fmla="*/ 30 h 75"/>
                    <a:gd name="T42" fmla="*/ 82 w 83"/>
                    <a:gd name="T43"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75">
                      <a:moveTo>
                        <a:pt x="82" y="44"/>
                      </a:moveTo>
                      <a:lnTo>
                        <a:pt x="82" y="44"/>
                      </a:lnTo>
                      <a:lnTo>
                        <a:pt x="82" y="59"/>
                      </a:lnTo>
                      <a:lnTo>
                        <a:pt x="66" y="59"/>
                      </a:lnTo>
                      <a:lnTo>
                        <a:pt x="66" y="74"/>
                      </a:lnTo>
                      <a:lnTo>
                        <a:pt x="49" y="74"/>
                      </a:lnTo>
                      <a:lnTo>
                        <a:pt x="33" y="74"/>
                      </a:lnTo>
                      <a:lnTo>
                        <a:pt x="33" y="59"/>
                      </a:lnTo>
                      <a:lnTo>
                        <a:pt x="16" y="59"/>
                      </a:lnTo>
                      <a:lnTo>
                        <a:pt x="16" y="44"/>
                      </a:lnTo>
                      <a:lnTo>
                        <a:pt x="0" y="44"/>
                      </a:lnTo>
                      <a:lnTo>
                        <a:pt x="0" y="30"/>
                      </a:lnTo>
                      <a:lnTo>
                        <a:pt x="16" y="30"/>
                      </a:lnTo>
                      <a:lnTo>
                        <a:pt x="16" y="15"/>
                      </a:lnTo>
                      <a:lnTo>
                        <a:pt x="33" y="15"/>
                      </a:lnTo>
                      <a:lnTo>
                        <a:pt x="33" y="0"/>
                      </a:lnTo>
                      <a:lnTo>
                        <a:pt x="49" y="0"/>
                      </a:lnTo>
                      <a:lnTo>
                        <a:pt x="66" y="0"/>
                      </a:lnTo>
                      <a:lnTo>
                        <a:pt x="66" y="15"/>
                      </a:lnTo>
                      <a:lnTo>
                        <a:pt x="82" y="15"/>
                      </a:lnTo>
                      <a:lnTo>
                        <a:pt x="82" y="30"/>
                      </a:lnTo>
                      <a:lnTo>
                        <a:pt x="82"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9" name="Freeform 123"/>
                <p:cNvSpPr>
                  <a:spLocks/>
                </p:cNvSpPr>
                <p:nvPr/>
              </p:nvSpPr>
              <p:spPr bwMode="auto">
                <a:xfrm rot="16200000" flipV="1">
                  <a:off x="754" y="2154"/>
                  <a:ext cx="41" cy="40"/>
                </a:xfrm>
                <a:custGeom>
                  <a:avLst/>
                  <a:gdLst>
                    <a:gd name="T0" fmla="*/ 34 w 69"/>
                    <a:gd name="T1" fmla="*/ 0 h 56"/>
                    <a:gd name="T2" fmla="*/ 15 w 69"/>
                    <a:gd name="T3" fmla="*/ 0 h 56"/>
                    <a:gd name="T4" fmla="*/ 0 w 69"/>
                    <a:gd name="T5" fmla="*/ 12 h 56"/>
                    <a:gd name="T6" fmla="*/ 0 w 69"/>
                    <a:gd name="T7" fmla="*/ 27 h 56"/>
                    <a:gd name="T8" fmla="*/ 0 w 69"/>
                    <a:gd name="T9" fmla="*/ 43 h 56"/>
                    <a:gd name="T10" fmla="*/ 15 w 69"/>
                    <a:gd name="T11" fmla="*/ 55 h 56"/>
                    <a:gd name="T12" fmla="*/ 34 w 69"/>
                    <a:gd name="T13" fmla="*/ 55 h 56"/>
                    <a:gd name="T14" fmla="*/ 53 w 69"/>
                    <a:gd name="T15" fmla="*/ 55 h 56"/>
                    <a:gd name="T16" fmla="*/ 68 w 69"/>
                    <a:gd name="T17" fmla="*/ 43 h 56"/>
                    <a:gd name="T18" fmla="*/ 68 w 69"/>
                    <a:gd name="T19" fmla="*/ 27 h 56"/>
                    <a:gd name="T20" fmla="*/ 68 w 69"/>
                    <a:gd name="T21" fmla="*/ 12 h 56"/>
                    <a:gd name="T22" fmla="*/ 53 w 69"/>
                    <a:gd name="T23" fmla="*/ 0 h 56"/>
                    <a:gd name="T24" fmla="*/ 34 w 69"/>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56">
                      <a:moveTo>
                        <a:pt x="34" y="0"/>
                      </a:moveTo>
                      <a:lnTo>
                        <a:pt x="15" y="0"/>
                      </a:lnTo>
                      <a:lnTo>
                        <a:pt x="0" y="12"/>
                      </a:lnTo>
                      <a:lnTo>
                        <a:pt x="0" y="27"/>
                      </a:lnTo>
                      <a:lnTo>
                        <a:pt x="0" y="43"/>
                      </a:lnTo>
                      <a:lnTo>
                        <a:pt x="15" y="55"/>
                      </a:lnTo>
                      <a:lnTo>
                        <a:pt x="34" y="55"/>
                      </a:lnTo>
                      <a:lnTo>
                        <a:pt x="53" y="55"/>
                      </a:lnTo>
                      <a:lnTo>
                        <a:pt x="68" y="43"/>
                      </a:lnTo>
                      <a:lnTo>
                        <a:pt x="68" y="27"/>
                      </a:lnTo>
                      <a:lnTo>
                        <a:pt x="68" y="12"/>
                      </a:lnTo>
                      <a:lnTo>
                        <a:pt x="53" y="0"/>
                      </a:lnTo>
                      <a:lnTo>
                        <a:pt x="3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0" name="Freeform 124"/>
                <p:cNvSpPr>
                  <a:spLocks/>
                </p:cNvSpPr>
                <p:nvPr/>
              </p:nvSpPr>
              <p:spPr bwMode="auto">
                <a:xfrm rot="16200000" flipV="1">
                  <a:off x="737" y="2224"/>
                  <a:ext cx="64" cy="53"/>
                </a:xfrm>
                <a:custGeom>
                  <a:avLst/>
                  <a:gdLst>
                    <a:gd name="T0" fmla="*/ 0 w 109"/>
                    <a:gd name="T1" fmla="*/ 0 h 75"/>
                    <a:gd name="T2" fmla="*/ 0 w 109"/>
                    <a:gd name="T3" fmla="*/ 74 h 75"/>
                    <a:gd name="T4" fmla="*/ 108 w 109"/>
                    <a:gd name="T5" fmla="*/ 74 h 75"/>
                    <a:gd name="T6" fmla="*/ 108 w 109"/>
                    <a:gd name="T7" fmla="*/ 0 h 75"/>
                    <a:gd name="T8" fmla="*/ 0 w 109"/>
                    <a:gd name="T9" fmla="*/ 0 h 75"/>
                  </a:gdLst>
                  <a:ahLst/>
                  <a:cxnLst>
                    <a:cxn ang="0">
                      <a:pos x="T0" y="T1"/>
                    </a:cxn>
                    <a:cxn ang="0">
                      <a:pos x="T2" y="T3"/>
                    </a:cxn>
                    <a:cxn ang="0">
                      <a:pos x="T4" y="T5"/>
                    </a:cxn>
                    <a:cxn ang="0">
                      <a:pos x="T6" y="T7"/>
                    </a:cxn>
                    <a:cxn ang="0">
                      <a:pos x="T8" y="T9"/>
                    </a:cxn>
                  </a:cxnLst>
                  <a:rect l="0" t="0" r="r" b="b"/>
                  <a:pathLst>
                    <a:path w="109" h="75">
                      <a:moveTo>
                        <a:pt x="0" y="0"/>
                      </a:moveTo>
                      <a:lnTo>
                        <a:pt x="0" y="74"/>
                      </a:lnTo>
                      <a:lnTo>
                        <a:pt x="108" y="74"/>
                      </a:lnTo>
                      <a:lnTo>
                        <a:pt x="1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1" name="Freeform 125"/>
                <p:cNvSpPr>
                  <a:spLocks/>
                </p:cNvSpPr>
                <p:nvPr/>
              </p:nvSpPr>
              <p:spPr bwMode="auto">
                <a:xfrm rot="16200000" flipV="1">
                  <a:off x="751" y="2240"/>
                  <a:ext cx="40" cy="52"/>
                </a:xfrm>
                <a:custGeom>
                  <a:avLst/>
                  <a:gdLst>
                    <a:gd name="T0" fmla="*/ 68 w 69"/>
                    <a:gd name="T1" fmla="*/ 44 h 75"/>
                    <a:gd name="T2" fmla="*/ 68 w 69"/>
                    <a:gd name="T3" fmla="*/ 44 h 75"/>
                    <a:gd name="T4" fmla="*/ 68 w 69"/>
                    <a:gd name="T5" fmla="*/ 59 h 75"/>
                    <a:gd name="T6" fmla="*/ 51 w 69"/>
                    <a:gd name="T7" fmla="*/ 59 h 75"/>
                    <a:gd name="T8" fmla="*/ 51 w 69"/>
                    <a:gd name="T9" fmla="*/ 74 h 75"/>
                    <a:gd name="T10" fmla="*/ 34 w 69"/>
                    <a:gd name="T11" fmla="*/ 74 h 75"/>
                    <a:gd name="T12" fmla="*/ 17 w 69"/>
                    <a:gd name="T13" fmla="*/ 74 h 75"/>
                    <a:gd name="T14" fmla="*/ 17 w 69"/>
                    <a:gd name="T15" fmla="*/ 59 h 75"/>
                    <a:gd name="T16" fmla="*/ 0 w 69"/>
                    <a:gd name="T17" fmla="*/ 59 h 75"/>
                    <a:gd name="T18" fmla="*/ 0 w 69"/>
                    <a:gd name="T19" fmla="*/ 44 h 75"/>
                    <a:gd name="T20" fmla="*/ 0 w 69"/>
                    <a:gd name="T21" fmla="*/ 30 h 75"/>
                    <a:gd name="T22" fmla="*/ 0 w 69"/>
                    <a:gd name="T23" fmla="*/ 15 h 75"/>
                    <a:gd name="T24" fmla="*/ 17 w 69"/>
                    <a:gd name="T25" fmla="*/ 15 h 75"/>
                    <a:gd name="T26" fmla="*/ 17 w 69"/>
                    <a:gd name="T27" fmla="*/ 0 h 75"/>
                    <a:gd name="T28" fmla="*/ 34 w 69"/>
                    <a:gd name="T29" fmla="*/ 0 h 75"/>
                    <a:gd name="T30" fmla="*/ 51 w 69"/>
                    <a:gd name="T31" fmla="*/ 0 h 75"/>
                    <a:gd name="T32" fmla="*/ 51 w 69"/>
                    <a:gd name="T33" fmla="*/ 15 h 75"/>
                    <a:gd name="T34" fmla="*/ 68 w 69"/>
                    <a:gd name="T35" fmla="*/ 15 h 75"/>
                    <a:gd name="T36" fmla="*/ 68 w 69"/>
                    <a:gd name="T37" fmla="*/ 30 h 75"/>
                    <a:gd name="T38" fmla="*/ 68 w 69"/>
                    <a:gd name="T39"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75">
                      <a:moveTo>
                        <a:pt x="68" y="44"/>
                      </a:moveTo>
                      <a:lnTo>
                        <a:pt x="68" y="44"/>
                      </a:lnTo>
                      <a:lnTo>
                        <a:pt x="68" y="59"/>
                      </a:lnTo>
                      <a:lnTo>
                        <a:pt x="51" y="59"/>
                      </a:lnTo>
                      <a:lnTo>
                        <a:pt x="51" y="74"/>
                      </a:lnTo>
                      <a:lnTo>
                        <a:pt x="34" y="74"/>
                      </a:lnTo>
                      <a:lnTo>
                        <a:pt x="17" y="74"/>
                      </a:lnTo>
                      <a:lnTo>
                        <a:pt x="17" y="59"/>
                      </a:lnTo>
                      <a:lnTo>
                        <a:pt x="0" y="59"/>
                      </a:lnTo>
                      <a:lnTo>
                        <a:pt x="0" y="44"/>
                      </a:lnTo>
                      <a:lnTo>
                        <a:pt x="0" y="30"/>
                      </a:lnTo>
                      <a:lnTo>
                        <a:pt x="0" y="15"/>
                      </a:lnTo>
                      <a:lnTo>
                        <a:pt x="17" y="15"/>
                      </a:lnTo>
                      <a:lnTo>
                        <a:pt x="17" y="0"/>
                      </a:lnTo>
                      <a:lnTo>
                        <a:pt x="34" y="0"/>
                      </a:lnTo>
                      <a:lnTo>
                        <a:pt x="51" y="0"/>
                      </a:lnTo>
                      <a:lnTo>
                        <a:pt x="51" y="15"/>
                      </a:lnTo>
                      <a:lnTo>
                        <a:pt x="68" y="15"/>
                      </a:lnTo>
                      <a:lnTo>
                        <a:pt x="68" y="30"/>
                      </a:lnTo>
                      <a:lnTo>
                        <a:pt x="68"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2" name="Freeform 126"/>
                <p:cNvSpPr>
                  <a:spLocks/>
                </p:cNvSpPr>
                <p:nvPr/>
              </p:nvSpPr>
              <p:spPr bwMode="auto">
                <a:xfrm rot="16200000" flipV="1">
                  <a:off x="761" y="2249"/>
                  <a:ext cx="33" cy="39"/>
                </a:xfrm>
                <a:custGeom>
                  <a:avLst/>
                  <a:gdLst>
                    <a:gd name="T0" fmla="*/ 27 w 56"/>
                    <a:gd name="T1" fmla="*/ 0 h 56"/>
                    <a:gd name="T2" fmla="*/ 12 w 56"/>
                    <a:gd name="T3" fmla="*/ 0 h 56"/>
                    <a:gd name="T4" fmla="*/ 0 w 56"/>
                    <a:gd name="T5" fmla="*/ 12 h 56"/>
                    <a:gd name="T6" fmla="*/ 0 w 56"/>
                    <a:gd name="T7" fmla="*/ 27 h 56"/>
                    <a:gd name="T8" fmla="*/ 0 w 56"/>
                    <a:gd name="T9" fmla="*/ 43 h 56"/>
                    <a:gd name="T10" fmla="*/ 12 w 56"/>
                    <a:gd name="T11" fmla="*/ 55 h 56"/>
                    <a:gd name="T12" fmla="*/ 27 w 56"/>
                    <a:gd name="T13" fmla="*/ 55 h 56"/>
                    <a:gd name="T14" fmla="*/ 43 w 56"/>
                    <a:gd name="T15" fmla="*/ 55 h 56"/>
                    <a:gd name="T16" fmla="*/ 55 w 56"/>
                    <a:gd name="T17" fmla="*/ 43 h 56"/>
                    <a:gd name="T18" fmla="*/ 55 w 56"/>
                    <a:gd name="T19" fmla="*/ 27 h 56"/>
                    <a:gd name="T20" fmla="*/ 55 w 56"/>
                    <a:gd name="T21" fmla="*/ 12 h 56"/>
                    <a:gd name="T22" fmla="*/ 43 w 56"/>
                    <a:gd name="T23" fmla="*/ 0 h 56"/>
                    <a:gd name="T24" fmla="*/ 27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27" y="0"/>
                      </a:moveTo>
                      <a:lnTo>
                        <a:pt x="12" y="0"/>
                      </a:lnTo>
                      <a:lnTo>
                        <a:pt x="0" y="12"/>
                      </a:lnTo>
                      <a:lnTo>
                        <a:pt x="0" y="27"/>
                      </a:lnTo>
                      <a:lnTo>
                        <a:pt x="0" y="43"/>
                      </a:lnTo>
                      <a:lnTo>
                        <a:pt x="12" y="55"/>
                      </a:lnTo>
                      <a:lnTo>
                        <a:pt x="27" y="55"/>
                      </a:lnTo>
                      <a:lnTo>
                        <a:pt x="43" y="55"/>
                      </a:lnTo>
                      <a:lnTo>
                        <a:pt x="55" y="43"/>
                      </a:lnTo>
                      <a:lnTo>
                        <a:pt x="55" y="27"/>
                      </a:lnTo>
                      <a:lnTo>
                        <a:pt x="55" y="12"/>
                      </a:lnTo>
                      <a:lnTo>
                        <a:pt x="43" y="0"/>
                      </a:lnTo>
                      <a:lnTo>
                        <a:pt x="27"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3" name="Freeform 127"/>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4" name="Freeform 128"/>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5" name="Freeform 129"/>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6" name="Freeform 130"/>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7" name="Freeform 131"/>
                <p:cNvSpPr>
                  <a:spLocks/>
                </p:cNvSpPr>
                <p:nvPr/>
              </p:nvSpPr>
              <p:spPr bwMode="auto">
                <a:xfrm rot="16200000" flipV="1">
                  <a:off x="770" y="2311"/>
                  <a:ext cx="16" cy="72"/>
                </a:xfrm>
                <a:custGeom>
                  <a:avLst/>
                  <a:gdLst>
                    <a:gd name="T0" fmla="*/ 13 w 28"/>
                    <a:gd name="T1" fmla="*/ 102 h 103"/>
                    <a:gd name="T2" fmla="*/ 27 w 28"/>
                    <a:gd name="T3" fmla="*/ 102 h 103"/>
                    <a:gd name="T4" fmla="*/ 27 w 28"/>
                    <a:gd name="T5" fmla="*/ 0 h 103"/>
                    <a:gd name="T6" fmla="*/ 13 w 28"/>
                    <a:gd name="T7" fmla="*/ 0 h 103"/>
                    <a:gd name="T8" fmla="*/ 0 w 28"/>
                    <a:gd name="T9" fmla="*/ 0 h 103"/>
                    <a:gd name="T10" fmla="*/ 0 w 28"/>
                    <a:gd name="T11" fmla="*/ 15 h 103"/>
                    <a:gd name="T12" fmla="*/ 0 w 28"/>
                    <a:gd name="T13" fmla="*/ 87 h 103"/>
                    <a:gd name="T14" fmla="*/ 13 w 28"/>
                    <a:gd name="T15" fmla="*/ 87 h 103"/>
                    <a:gd name="T16" fmla="*/ 13 w 28"/>
                    <a:gd name="T17"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3">
                      <a:moveTo>
                        <a:pt x="13" y="102"/>
                      </a:moveTo>
                      <a:lnTo>
                        <a:pt x="27" y="102"/>
                      </a:lnTo>
                      <a:lnTo>
                        <a:pt x="27" y="0"/>
                      </a:lnTo>
                      <a:lnTo>
                        <a:pt x="13" y="0"/>
                      </a:lnTo>
                      <a:lnTo>
                        <a:pt x="0" y="0"/>
                      </a:lnTo>
                      <a:lnTo>
                        <a:pt x="0" y="15"/>
                      </a:lnTo>
                      <a:lnTo>
                        <a:pt x="0" y="87"/>
                      </a:lnTo>
                      <a:lnTo>
                        <a:pt x="13" y="87"/>
                      </a:lnTo>
                      <a:lnTo>
                        <a:pt x="13" y="10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8" name="Freeform 132"/>
                <p:cNvSpPr>
                  <a:spLocks/>
                </p:cNvSpPr>
                <p:nvPr/>
              </p:nvSpPr>
              <p:spPr bwMode="auto">
                <a:xfrm rot="16200000" flipV="1">
                  <a:off x="736"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9" name="Freeform 133"/>
                <p:cNvSpPr>
                  <a:spLocks/>
                </p:cNvSpPr>
                <p:nvPr/>
              </p:nvSpPr>
              <p:spPr bwMode="auto">
                <a:xfrm rot="16200000" flipV="1">
                  <a:off x="773" y="2298"/>
                  <a:ext cx="9" cy="72"/>
                </a:xfrm>
                <a:custGeom>
                  <a:avLst/>
                  <a:gdLst>
                    <a:gd name="T0" fmla="*/ 0 w 15"/>
                    <a:gd name="T1" fmla="*/ 0 h 103"/>
                    <a:gd name="T2" fmla="*/ 14 w 15"/>
                    <a:gd name="T3" fmla="*/ 102 h 103"/>
                  </a:gdLst>
                  <a:ahLst/>
                  <a:cxnLst>
                    <a:cxn ang="0">
                      <a:pos x="T0" y="T1"/>
                    </a:cxn>
                    <a:cxn ang="0">
                      <a:pos x="T2" y="T3"/>
                    </a:cxn>
                  </a:cxnLst>
                  <a:rect l="0" t="0" r="r" b="b"/>
                  <a:pathLst>
                    <a:path w="15" h="103">
                      <a:moveTo>
                        <a:pt x="0" y="0"/>
                      </a:moveTo>
                      <a:lnTo>
                        <a:pt x="14" y="10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0" name="Freeform 134"/>
                <p:cNvSpPr>
                  <a:spLocks/>
                </p:cNvSpPr>
                <p:nvPr/>
              </p:nvSpPr>
              <p:spPr bwMode="auto">
                <a:xfrm rot="16200000" flipV="1">
                  <a:off x="803" y="2336"/>
                  <a:ext cx="8" cy="14"/>
                </a:xfrm>
                <a:custGeom>
                  <a:avLst/>
                  <a:gdLst>
                    <a:gd name="T0" fmla="*/ 0 w 14"/>
                    <a:gd name="T1" fmla="*/ 0 h 20"/>
                    <a:gd name="T2" fmla="*/ 13 w 14"/>
                    <a:gd name="T3" fmla="*/ 19 h 20"/>
                  </a:gdLst>
                  <a:ahLst/>
                  <a:cxnLst>
                    <a:cxn ang="0">
                      <a:pos x="T0" y="T1"/>
                    </a:cxn>
                    <a:cxn ang="0">
                      <a:pos x="T2" y="T3"/>
                    </a:cxn>
                  </a:cxnLst>
                  <a:rect l="0" t="0" r="r" b="b"/>
                  <a:pathLst>
                    <a:path w="14" h="20">
                      <a:moveTo>
                        <a:pt x="0" y="0"/>
                      </a:moveTo>
                      <a:lnTo>
                        <a:pt x="13"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1" name="Freeform 135"/>
                <p:cNvSpPr>
                  <a:spLocks/>
                </p:cNvSpPr>
                <p:nvPr/>
              </p:nvSpPr>
              <p:spPr bwMode="auto">
                <a:xfrm rot="16200000" flipV="1">
                  <a:off x="802" y="2343"/>
                  <a:ext cx="9" cy="14"/>
                </a:xfrm>
                <a:custGeom>
                  <a:avLst/>
                  <a:gdLst>
                    <a:gd name="T0" fmla="*/ 14 w 15"/>
                    <a:gd name="T1" fmla="*/ 0 h 20"/>
                    <a:gd name="T2" fmla="*/ 14 w 15"/>
                    <a:gd name="T3" fmla="*/ 0 h 20"/>
                    <a:gd name="T4" fmla="*/ 0 w 15"/>
                    <a:gd name="T5" fmla="*/ 0 h 20"/>
                    <a:gd name="T6" fmla="*/ 0 w 15"/>
                    <a:gd name="T7" fmla="*/ 19 h 20"/>
                  </a:gdLst>
                  <a:ahLst/>
                  <a:cxnLst>
                    <a:cxn ang="0">
                      <a:pos x="T0" y="T1"/>
                    </a:cxn>
                    <a:cxn ang="0">
                      <a:pos x="T2" y="T3"/>
                    </a:cxn>
                    <a:cxn ang="0">
                      <a:pos x="T4" y="T5"/>
                    </a:cxn>
                    <a:cxn ang="0">
                      <a:pos x="T6" y="T7"/>
                    </a:cxn>
                  </a:cxnLst>
                  <a:rect l="0" t="0" r="r" b="b"/>
                  <a:pathLst>
                    <a:path w="15" h="20">
                      <a:moveTo>
                        <a:pt x="14" y="0"/>
                      </a:moveTo>
                      <a:lnTo>
                        <a:pt x="14" y="0"/>
                      </a:lnTo>
                      <a:lnTo>
                        <a:pt x="0" y="0"/>
                      </a:lnTo>
                      <a:lnTo>
                        <a:pt x="0"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2" name="Freeform 136"/>
                <p:cNvSpPr>
                  <a:spLocks/>
                </p:cNvSpPr>
                <p:nvPr/>
              </p:nvSpPr>
              <p:spPr bwMode="auto">
                <a:xfrm rot="16200000" flipV="1">
                  <a:off x="773" y="2327"/>
                  <a:ext cx="9" cy="46"/>
                </a:xfrm>
                <a:custGeom>
                  <a:avLst/>
                  <a:gdLst>
                    <a:gd name="T0" fmla="*/ 0 w 15"/>
                    <a:gd name="T1" fmla="*/ 0 h 65"/>
                    <a:gd name="T2" fmla="*/ 14 w 15"/>
                    <a:gd name="T3" fmla="*/ 64 h 65"/>
                  </a:gdLst>
                  <a:ahLst/>
                  <a:cxnLst>
                    <a:cxn ang="0">
                      <a:pos x="T0" y="T1"/>
                    </a:cxn>
                    <a:cxn ang="0">
                      <a:pos x="T2" y="T3"/>
                    </a:cxn>
                  </a:cxnLst>
                  <a:rect l="0" t="0" r="r" b="b"/>
                  <a:pathLst>
                    <a:path w="15" h="65">
                      <a:moveTo>
                        <a:pt x="0" y="0"/>
                      </a:moveTo>
                      <a:lnTo>
                        <a:pt x="14"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3" name="Freeform 137"/>
                <p:cNvSpPr>
                  <a:spLocks/>
                </p:cNvSpPr>
                <p:nvPr/>
              </p:nvSpPr>
              <p:spPr bwMode="auto">
                <a:xfrm rot="16200000" flipV="1">
                  <a:off x="744" y="2343"/>
                  <a:ext cx="9" cy="14"/>
                </a:xfrm>
                <a:custGeom>
                  <a:avLst/>
                  <a:gdLst>
                    <a:gd name="T0" fmla="*/ 0 w 15"/>
                    <a:gd name="T1" fmla="*/ 0 h 20"/>
                    <a:gd name="T2" fmla="*/ 0 w 15"/>
                    <a:gd name="T3" fmla="*/ 0 h 20"/>
                    <a:gd name="T4" fmla="*/ 14 w 15"/>
                    <a:gd name="T5" fmla="*/ 0 h 20"/>
                    <a:gd name="T6" fmla="*/ 14 w 15"/>
                    <a:gd name="T7" fmla="*/ 19 h 20"/>
                  </a:gdLst>
                  <a:ahLst/>
                  <a:cxnLst>
                    <a:cxn ang="0">
                      <a:pos x="T0" y="T1"/>
                    </a:cxn>
                    <a:cxn ang="0">
                      <a:pos x="T2" y="T3"/>
                    </a:cxn>
                    <a:cxn ang="0">
                      <a:pos x="T4" y="T5"/>
                    </a:cxn>
                    <a:cxn ang="0">
                      <a:pos x="T6" y="T7"/>
                    </a:cxn>
                  </a:cxnLst>
                  <a:rect l="0" t="0" r="r" b="b"/>
                  <a:pathLst>
                    <a:path w="15" h="20">
                      <a:moveTo>
                        <a:pt x="0" y="0"/>
                      </a:moveTo>
                      <a:lnTo>
                        <a:pt x="0" y="0"/>
                      </a:lnTo>
                      <a:lnTo>
                        <a:pt x="14" y="0"/>
                      </a:lnTo>
                      <a:lnTo>
                        <a:pt x="14"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4" name="Freeform 138"/>
                <p:cNvSpPr>
                  <a:spLocks/>
                </p:cNvSpPr>
                <p:nvPr/>
              </p:nvSpPr>
              <p:spPr bwMode="auto">
                <a:xfrm rot="16200000" flipV="1">
                  <a:off x="774" y="2333"/>
                  <a:ext cx="9" cy="33"/>
                </a:xfrm>
                <a:custGeom>
                  <a:avLst/>
                  <a:gdLst>
                    <a:gd name="T0" fmla="*/ 14 w 15"/>
                    <a:gd name="T1" fmla="*/ 46 h 47"/>
                    <a:gd name="T2" fmla="*/ 14 w 15"/>
                    <a:gd name="T3" fmla="*/ 46 h 47"/>
                    <a:gd name="T4" fmla="*/ 14 w 15"/>
                    <a:gd name="T5" fmla="*/ 31 h 47"/>
                    <a:gd name="T6" fmla="*/ 0 w 15"/>
                    <a:gd name="T7" fmla="*/ 31 h 47"/>
                    <a:gd name="T8" fmla="*/ 0 w 15"/>
                    <a:gd name="T9" fmla="*/ 15 h 47"/>
                    <a:gd name="T10" fmla="*/ 0 w 15"/>
                    <a:gd name="T11" fmla="*/ 0 h 47"/>
                    <a:gd name="T12" fmla="*/ 14 w 1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14" y="46"/>
                      </a:moveTo>
                      <a:lnTo>
                        <a:pt x="14" y="46"/>
                      </a:lnTo>
                      <a:lnTo>
                        <a:pt x="14" y="31"/>
                      </a:lnTo>
                      <a:lnTo>
                        <a:pt x="0" y="31"/>
                      </a:lnTo>
                      <a:lnTo>
                        <a:pt x="0" y="15"/>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5" name="Freeform 139"/>
                <p:cNvSpPr>
                  <a:spLocks/>
                </p:cNvSpPr>
                <p:nvPr/>
              </p:nvSpPr>
              <p:spPr bwMode="auto">
                <a:xfrm rot="16200000" flipV="1">
                  <a:off x="754" y="2346"/>
                  <a:ext cx="9" cy="7"/>
                </a:xfrm>
                <a:custGeom>
                  <a:avLst/>
                  <a:gdLst>
                    <a:gd name="T0" fmla="*/ 14 w 15"/>
                    <a:gd name="T1" fmla="*/ 9 h 10"/>
                    <a:gd name="T2" fmla="*/ 14 w 15"/>
                    <a:gd name="T3" fmla="*/ 9 h 10"/>
                    <a:gd name="T4" fmla="*/ 0 w 15"/>
                    <a:gd name="T5" fmla="*/ 9 h 10"/>
                    <a:gd name="T6" fmla="*/ 0 w 15"/>
                    <a:gd name="T7" fmla="*/ 0 h 10"/>
                    <a:gd name="T8" fmla="*/ 14 w 15"/>
                    <a:gd name="T9" fmla="*/ 0 h 10"/>
                  </a:gdLst>
                  <a:ahLst/>
                  <a:cxnLst>
                    <a:cxn ang="0">
                      <a:pos x="T0" y="T1"/>
                    </a:cxn>
                    <a:cxn ang="0">
                      <a:pos x="T2" y="T3"/>
                    </a:cxn>
                    <a:cxn ang="0">
                      <a:pos x="T4" y="T5"/>
                    </a:cxn>
                    <a:cxn ang="0">
                      <a:pos x="T6" y="T7"/>
                    </a:cxn>
                    <a:cxn ang="0">
                      <a:pos x="T8" y="T9"/>
                    </a:cxn>
                  </a:cxnLst>
                  <a:rect l="0" t="0" r="r" b="b"/>
                  <a:pathLst>
                    <a:path w="15" h="10">
                      <a:moveTo>
                        <a:pt x="14" y="9"/>
                      </a:moveTo>
                      <a:lnTo>
                        <a:pt x="14" y="9"/>
                      </a:lnTo>
                      <a:lnTo>
                        <a:pt x="0" y="9"/>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6" name="Freeform 140"/>
                <p:cNvSpPr>
                  <a:spLocks/>
                </p:cNvSpPr>
                <p:nvPr/>
              </p:nvSpPr>
              <p:spPr bwMode="auto">
                <a:xfrm rot="16200000" flipV="1">
                  <a:off x="782" y="2328"/>
                  <a:ext cx="9" cy="20"/>
                </a:xfrm>
                <a:custGeom>
                  <a:avLst/>
                  <a:gdLst>
                    <a:gd name="T0" fmla="*/ 14 w 15"/>
                    <a:gd name="T1" fmla="*/ 28 h 29"/>
                    <a:gd name="T2" fmla="*/ 14 w 15"/>
                    <a:gd name="T3" fmla="*/ 28 h 29"/>
                    <a:gd name="T4" fmla="*/ 0 w 15"/>
                    <a:gd name="T5" fmla="*/ 28 h 29"/>
                    <a:gd name="T6" fmla="*/ 0 w 15"/>
                    <a:gd name="T7" fmla="*/ 14 h 29"/>
                    <a:gd name="T8" fmla="*/ 0 w 15"/>
                    <a:gd name="T9" fmla="*/ 0 h 29"/>
                    <a:gd name="T10" fmla="*/ 14 w 15"/>
                    <a:gd name="T11" fmla="*/ 0 h 29"/>
                  </a:gdLst>
                  <a:ahLst/>
                  <a:cxnLst>
                    <a:cxn ang="0">
                      <a:pos x="T0" y="T1"/>
                    </a:cxn>
                    <a:cxn ang="0">
                      <a:pos x="T2" y="T3"/>
                    </a:cxn>
                    <a:cxn ang="0">
                      <a:pos x="T4" y="T5"/>
                    </a:cxn>
                    <a:cxn ang="0">
                      <a:pos x="T6" y="T7"/>
                    </a:cxn>
                    <a:cxn ang="0">
                      <a:pos x="T8" y="T9"/>
                    </a:cxn>
                    <a:cxn ang="0">
                      <a:pos x="T10" y="T11"/>
                    </a:cxn>
                  </a:cxnLst>
                  <a:rect l="0" t="0" r="r" b="b"/>
                  <a:pathLst>
                    <a:path w="15" h="29">
                      <a:moveTo>
                        <a:pt x="14" y="28"/>
                      </a:moveTo>
                      <a:lnTo>
                        <a:pt x="14" y="28"/>
                      </a:lnTo>
                      <a:lnTo>
                        <a:pt x="0" y="28"/>
                      </a:lnTo>
                      <a:lnTo>
                        <a:pt x="0" y="14"/>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7" name="Freeform 141"/>
                <p:cNvSpPr>
                  <a:spLocks/>
                </p:cNvSpPr>
                <p:nvPr/>
              </p:nvSpPr>
              <p:spPr bwMode="auto">
                <a:xfrm rot="16200000" flipV="1">
                  <a:off x="755"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8" name="Freeform 142"/>
                <p:cNvSpPr>
                  <a:spLocks/>
                </p:cNvSpPr>
                <p:nvPr/>
              </p:nvSpPr>
              <p:spPr bwMode="auto">
                <a:xfrm rot="16200000" flipV="1">
                  <a:off x="784" y="2336"/>
                  <a:ext cx="8" cy="14"/>
                </a:xfrm>
                <a:custGeom>
                  <a:avLst/>
                  <a:gdLst>
                    <a:gd name="T0" fmla="*/ 0 w 14"/>
                    <a:gd name="T1" fmla="*/ 0 h 19"/>
                    <a:gd name="T2" fmla="*/ 13 w 14"/>
                    <a:gd name="T3" fmla="*/ 18 h 19"/>
                  </a:gdLst>
                  <a:ahLst/>
                  <a:cxnLst>
                    <a:cxn ang="0">
                      <a:pos x="T0" y="T1"/>
                    </a:cxn>
                    <a:cxn ang="0">
                      <a:pos x="T2" y="T3"/>
                    </a:cxn>
                  </a:cxnLst>
                  <a:rect l="0" t="0" r="r" b="b"/>
                  <a:pathLst>
                    <a:path w="14" h="19">
                      <a:moveTo>
                        <a:pt x="0" y="0"/>
                      </a:moveTo>
                      <a:lnTo>
                        <a:pt x="13" y="18"/>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9" name="Freeform 143"/>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solidFill>
                  <a:srgbClr val="00000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0" name="Freeform 144"/>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sp>
            <p:nvSpPr>
              <p:cNvPr id="25" name="Oval 145"/>
              <p:cNvSpPr>
                <a:spLocks noChangeArrowheads="1"/>
              </p:cNvSpPr>
              <p:nvPr/>
            </p:nvSpPr>
            <p:spPr bwMode="auto">
              <a:xfrm flipH="1">
                <a:off x="983" y="3662"/>
                <a:ext cx="49" cy="47"/>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 name="Oval 146"/>
              <p:cNvSpPr>
                <a:spLocks noChangeArrowheads="1"/>
              </p:cNvSpPr>
              <p:nvPr/>
            </p:nvSpPr>
            <p:spPr bwMode="auto">
              <a:xfrm flipH="1">
                <a:off x="1044" y="389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 name="Oval 147"/>
              <p:cNvSpPr>
                <a:spLocks noChangeArrowheads="1"/>
              </p:cNvSpPr>
              <p:nvPr/>
            </p:nvSpPr>
            <p:spPr bwMode="auto">
              <a:xfrm flipH="1">
                <a:off x="1044" y="3923"/>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 name="Oval 148"/>
              <p:cNvSpPr>
                <a:spLocks noChangeArrowheads="1"/>
              </p:cNvSpPr>
              <p:nvPr/>
            </p:nvSpPr>
            <p:spPr bwMode="auto">
              <a:xfrm flipH="1">
                <a:off x="1021" y="3944"/>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 name="Oval 149"/>
              <p:cNvSpPr>
                <a:spLocks noChangeArrowheads="1"/>
              </p:cNvSpPr>
              <p:nvPr/>
            </p:nvSpPr>
            <p:spPr bwMode="auto">
              <a:xfrm flipH="1">
                <a:off x="1021" y="3872"/>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 name="Freeform 150"/>
              <p:cNvSpPr>
                <a:spLocks/>
              </p:cNvSpPr>
              <p:nvPr/>
            </p:nvSpPr>
            <p:spPr bwMode="auto">
              <a:xfrm flipH="1">
                <a:off x="980" y="3884"/>
                <a:ext cx="53" cy="52"/>
              </a:xfrm>
              <a:custGeom>
                <a:avLst/>
                <a:gdLst>
                  <a:gd name="T0" fmla="*/ 0 w 188"/>
                  <a:gd name="T1" fmla="*/ 134 h 188"/>
                  <a:gd name="T2" fmla="*/ 0 w 188"/>
                  <a:gd name="T3" fmla="*/ 55 h 188"/>
                  <a:gd name="T4" fmla="*/ 54 w 188"/>
                  <a:gd name="T5" fmla="*/ 0 h 188"/>
                  <a:gd name="T6" fmla="*/ 132 w 188"/>
                  <a:gd name="T7" fmla="*/ 0 h 188"/>
                  <a:gd name="T8" fmla="*/ 188 w 188"/>
                  <a:gd name="T9" fmla="*/ 55 h 188"/>
                  <a:gd name="T10" fmla="*/ 188 w 188"/>
                  <a:gd name="T11" fmla="*/ 133 h 188"/>
                  <a:gd name="T12" fmla="*/ 133 w 188"/>
                  <a:gd name="T13" fmla="*/ 188 h 188"/>
                  <a:gd name="T14" fmla="*/ 55 w 188"/>
                  <a:gd name="T15" fmla="*/ 188 h 188"/>
                  <a:gd name="T16" fmla="*/ 0 w 188"/>
                  <a:gd name="T17" fmla="*/ 13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88">
                    <a:moveTo>
                      <a:pt x="0" y="134"/>
                    </a:moveTo>
                    <a:lnTo>
                      <a:pt x="0" y="55"/>
                    </a:lnTo>
                    <a:lnTo>
                      <a:pt x="54" y="0"/>
                    </a:lnTo>
                    <a:lnTo>
                      <a:pt x="132" y="0"/>
                    </a:lnTo>
                    <a:lnTo>
                      <a:pt x="188" y="55"/>
                    </a:lnTo>
                    <a:lnTo>
                      <a:pt x="188" y="133"/>
                    </a:lnTo>
                    <a:lnTo>
                      <a:pt x="133" y="188"/>
                    </a:lnTo>
                    <a:lnTo>
                      <a:pt x="55" y="188"/>
                    </a:lnTo>
                    <a:lnTo>
                      <a:pt x="0" y="134"/>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 name="Freeform 151"/>
              <p:cNvSpPr>
                <a:spLocks/>
              </p:cNvSpPr>
              <p:nvPr/>
            </p:nvSpPr>
            <p:spPr bwMode="auto">
              <a:xfrm flipH="1">
                <a:off x="983" y="3886"/>
                <a:ext cx="48" cy="48"/>
              </a:xfrm>
              <a:custGeom>
                <a:avLst/>
                <a:gdLst>
                  <a:gd name="T0" fmla="*/ 0 w 170"/>
                  <a:gd name="T1" fmla="*/ 121 h 171"/>
                  <a:gd name="T2" fmla="*/ 0 w 170"/>
                  <a:gd name="T3" fmla="*/ 51 h 171"/>
                  <a:gd name="T4" fmla="*/ 50 w 170"/>
                  <a:gd name="T5" fmla="*/ 0 h 171"/>
                  <a:gd name="T6" fmla="*/ 119 w 170"/>
                  <a:gd name="T7" fmla="*/ 0 h 171"/>
                  <a:gd name="T8" fmla="*/ 170 w 170"/>
                  <a:gd name="T9" fmla="*/ 50 h 171"/>
                  <a:gd name="T10" fmla="*/ 170 w 170"/>
                  <a:gd name="T11" fmla="*/ 120 h 171"/>
                  <a:gd name="T12" fmla="*/ 120 w 170"/>
                  <a:gd name="T13" fmla="*/ 171 h 171"/>
                  <a:gd name="T14" fmla="*/ 50 w 170"/>
                  <a:gd name="T15" fmla="*/ 171 h 171"/>
                  <a:gd name="T16" fmla="*/ 0 w 170"/>
                  <a:gd name="T17" fmla="*/ 1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71">
                    <a:moveTo>
                      <a:pt x="0" y="121"/>
                    </a:moveTo>
                    <a:lnTo>
                      <a:pt x="0" y="51"/>
                    </a:lnTo>
                    <a:lnTo>
                      <a:pt x="50" y="0"/>
                    </a:lnTo>
                    <a:lnTo>
                      <a:pt x="119" y="0"/>
                    </a:lnTo>
                    <a:lnTo>
                      <a:pt x="170" y="50"/>
                    </a:lnTo>
                    <a:lnTo>
                      <a:pt x="170" y="120"/>
                    </a:lnTo>
                    <a:lnTo>
                      <a:pt x="120" y="171"/>
                    </a:lnTo>
                    <a:lnTo>
                      <a:pt x="50" y="171"/>
                    </a:lnTo>
                    <a:lnTo>
                      <a:pt x="0" y="121"/>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 name="Oval 152"/>
              <p:cNvSpPr>
                <a:spLocks noChangeArrowheads="1"/>
              </p:cNvSpPr>
              <p:nvPr/>
            </p:nvSpPr>
            <p:spPr bwMode="auto">
              <a:xfrm flipH="1">
                <a:off x="1029" y="3886"/>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 name="Oval 153"/>
              <p:cNvSpPr>
                <a:spLocks noChangeArrowheads="1"/>
              </p:cNvSpPr>
              <p:nvPr/>
            </p:nvSpPr>
            <p:spPr bwMode="auto">
              <a:xfrm flipH="1">
                <a:off x="983" y="388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 name="Oval 154"/>
              <p:cNvSpPr>
                <a:spLocks noChangeArrowheads="1"/>
              </p:cNvSpPr>
              <p:nvPr/>
            </p:nvSpPr>
            <p:spPr bwMode="auto">
              <a:xfrm flipH="1">
                <a:off x="983"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 name="Oval 155"/>
              <p:cNvSpPr>
                <a:spLocks noChangeArrowheads="1"/>
              </p:cNvSpPr>
              <p:nvPr/>
            </p:nvSpPr>
            <p:spPr bwMode="auto">
              <a:xfrm flipH="1">
                <a:off x="1029"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 name="Oval 156"/>
              <p:cNvSpPr>
                <a:spLocks noChangeArrowheads="1"/>
              </p:cNvSpPr>
              <p:nvPr/>
            </p:nvSpPr>
            <p:spPr bwMode="auto">
              <a:xfrm flipH="1">
                <a:off x="1130" y="3681"/>
                <a:ext cx="9" cy="9"/>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 name="Oval 157"/>
              <p:cNvSpPr>
                <a:spLocks noChangeArrowheads="1"/>
              </p:cNvSpPr>
              <p:nvPr/>
            </p:nvSpPr>
            <p:spPr bwMode="auto">
              <a:xfrm flipH="1">
                <a:off x="1006" y="3856"/>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 name="Oval 158"/>
              <p:cNvSpPr>
                <a:spLocks noChangeArrowheads="1"/>
              </p:cNvSpPr>
              <p:nvPr/>
            </p:nvSpPr>
            <p:spPr bwMode="auto">
              <a:xfrm flipH="1">
                <a:off x="1006" y="3723"/>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 name="Line 159"/>
              <p:cNvSpPr>
                <a:spLocks noChangeShapeType="1"/>
              </p:cNvSpPr>
              <p:nvPr/>
            </p:nvSpPr>
            <p:spPr bwMode="auto">
              <a:xfrm flipH="1" flipV="1">
                <a:off x="114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 name="Line 160"/>
              <p:cNvSpPr>
                <a:spLocks noChangeShapeType="1"/>
              </p:cNvSpPr>
              <p:nvPr/>
            </p:nvSpPr>
            <p:spPr bwMode="auto">
              <a:xfrm flipH="1" flipV="1">
                <a:off x="101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 name="Line 161"/>
              <p:cNvSpPr>
                <a:spLocks noChangeShapeType="1"/>
              </p:cNvSpPr>
              <p:nvPr/>
            </p:nvSpPr>
            <p:spPr bwMode="auto">
              <a:xfrm flipH="1" flipV="1">
                <a:off x="1141"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 name="Line 162"/>
              <p:cNvSpPr>
                <a:spLocks noChangeShapeType="1"/>
              </p:cNvSpPr>
              <p:nvPr/>
            </p:nvSpPr>
            <p:spPr bwMode="auto">
              <a:xfrm flipH="1" flipV="1">
                <a:off x="1145"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 name="Line 163"/>
              <p:cNvSpPr>
                <a:spLocks noChangeShapeType="1"/>
              </p:cNvSpPr>
              <p:nvPr/>
            </p:nvSpPr>
            <p:spPr bwMode="auto">
              <a:xfrm flipV="1">
                <a:off x="985"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 name="Line 164"/>
              <p:cNvSpPr>
                <a:spLocks noChangeShapeType="1"/>
              </p:cNvSpPr>
              <p:nvPr/>
            </p:nvSpPr>
            <p:spPr bwMode="auto">
              <a:xfrm flipV="1">
                <a:off x="981"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 name="Oval 165"/>
              <p:cNvSpPr>
                <a:spLocks noChangeArrowheads="1"/>
              </p:cNvSpPr>
              <p:nvPr/>
            </p:nvSpPr>
            <p:spPr bwMode="auto">
              <a:xfrm flipH="1">
                <a:off x="991"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 name="Oval 166"/>
              <p:cNvSpPr>
                <a:spLocks noChangeArrowheads="1"/>
              </p:cNvSpPr>
              <p:nvPr/>
            </p:nvSpPr>
            <p:spPr bwMode="auto">
              <a:xfrm flipH="1">
                <a:off x="1024"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 name="Oval 167"/>
              <p:cNvSpPr>
                <a:spLocks noChangeArrowheads="1"/>
              </p:cNvSpPr>
              <p:nvPr/>
            </p:nvSpPr>
            <p:spPr bwMode="auto">
              <a:xfrm flipH="1">
                <a:off x="991" y="3944"/>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 name="Oval 168"/>
              <p:cNvSpPr>
                <a:spLocks noChangeArrowheads="1"/>
              </p:cNvSpPr>
              <p:nvPr/>
            </p:nvSpPr>
            <p:spPr bwMode="auto">
              <a:xfrm flipH="1">
                <a:off x="991" y="3872"/>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 name="Line 169"/>
              <p:cNvSpPr>
                <a:spLocks noChangeShapeType="1"/>
              </p:cNvSpPr>
              <p:nvPr/>
            </p:nvSpPr>
            <p:spPr bwMode="auto">
              <a:xfrm flipH="1">
                <a:off x="983" y="3884"/>
                <a:ext cx="4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 name="Line 170"/>
              <p:cNvSpPr>
                <a:spLocks noChangeShapeType="1"/>
              </p:cNvSpPr>
              <p:nvPr/>
            </p:nvSpPr>
            <p:spPr bwMode="auto">
              <a:xfrm flipH="1">
                <a:off x="979" y="3887"/>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 name="Line 171"/>
              <p:cNvSpPr>
                <a:spLocks noChangeShapeType="1"/>
              </p:cNvSpPr>
              <p:nvPr/>
            </p:nvSpPr>
            <p:spPr bwMode="auto">
              <a:xfrm>
                <a:off x="983" y="3936"/>
                <a:ext cx="4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 name="Line 172"/>
              <p:cNvSpPr>
                <a:spLocks noChangeShapeType="1"/>
              </p:cNvSpPr>
              <p:nvPr/>
            </p:nvSpPr>
            <p:spPr bwMode="auto">
              <a:xfrm flipH="1" flipV="1">
                <a:off x="1033" y="3887"/>
                <a:ext cx="0"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 name="Freeform 173"/>
              <p:cNvSpPr>
                <a:spLocks/>
              </p:cNvSpPr>
              <p:nvPr/>
            </p:nvSpPr>
            <p:spPr bwMode="auto">
              <a:xfrm flipH="1">
                <a:off x="1030" y="3884"/>
                <a:ext cx="3" cy="4"/>
              </a:xfrm>
              <a:custGeom>
                <a:avLst/>
                <a:gdLst>
                  <a:gd name="T0" fmla="*/ 0 w 12"/>
                  <a:gd name="T1" fmla="*/ 13 h 13"/>
                  <a:gd name="T2" fmla="*/ 0 w 12"/>
                  <a:gd name="T3" fmla="*/ 12 h 13"/>
                  <a:gd name="T4" fmla="*/ 0 w 12"/>
                  <a:gd name="T5" fmla="*/ 12 h 13"/>
                  <a:gd name="T6" fmla="*/ 0 w 12"/>
                  <a:gd name="T7" fmla="*/ 11 h 13"/>
                  <a:gd name="T8" fmla="*/ 0 w 12"/>
                  <a:gd name="T9" fmla="*/ 11 h 13"/>
                  <a:gd name="T10" fmla="*/ 0 w 12"/>
                  <a:gd name="T11" fmla="*/ 10 h 13"/>
                  <a:gd name="T12" fmla="*/ 0 w 12"/>
                  <a:gd name="T13" fmla="*/ 10 h 13"/>
                  <a:gd name="T14" fmla="*/ 0 w 12"/>
                  <a:gd name="T15" fmla="*/ 9 h 13"/>
                  <a:gd name="T16" fmla="*/ 0 w 12"/>
                  <a:gd name="T17" fmla="*/ 9 h 13"/>
                  <a:gd name="T18" fmla="*/ 0 w 12"/>
                  <a:gd name="T19" fmla="*/ 8 h 13"/>
                  <a:gd name="T20" fmla="*/ 0 w 12"/>
                  <a:gd name="T21" fmla="*/ 7 h 13"/>
                  <a:gd name="T22" fmla="*/ 1 w 12"/>
                  <a:gd name="T23" fmla="*/ 7 h 13"/>
                  <a:gd name="T24" fmla="*/ 1 w 12"/>
                  <a:gd name="T25" fmla="*/ 6 h 13"/>
                  <a:gd name="T26" fmla="*/ 1 w 12"/>
                  <a:gd name="T27" fmla="*/ 6 h 13"/>
                  <a:gd name="T28" fmla="*/ 1 w 12"/>
                  <a:gd name="T29" fmla="*/ 5 h 13"/>
                  <a:gd name="T30" fmla="*/ 2 w 12"/>
                  <a:gd name="T31" fmla="*/ 5 h 13"/>
                  <a:gd name="T32" fmla="*/ 2 w 12"/>
                  <a:gd name="T33" fmla="*/ 4 h 13"/>
                  <a:gd name="T34" fmla="*/ 2 w 12"/>
                  <a:gd name="T35" fmla="*/ 4 h 13"/>
                  <a:gd name="T36" fmla="*/ 3 w 12"/>
                  <a:gd name="T37" fmla="*/ 4 h 13"/>
                  <a:gd name="T38" fmla="*/ 3 w 12"/>
                  <a:gd name="T39" fmla="*/ 4 h 13"/>
                  <a:gd name="T40" fmla="*/ 3 w 12"/>
                  <a:gd name="T41" fmla="*/ 3 h 13"/>
                  <a:gd name="T42" fmla="*/ 4 w 12"/>
                  <a:gd name="T43" fmla="*/ 3 h 13"/>
                  <a:gd name="T44" fmla="*/ 4 w 12"/>
                  <a:gd name="T45" fmla="*/ 3 h 13"/>
                  <a:gd name="T46" fmla="*/ 4 w 12"/>
                  <a:gd name="T47" fmla="*/ 2 h 13"/>
                  <a:gd name="T48" fmla="*/ 5 w 12"/>
                  <a:gd name="T49" fmla="*/ 2 h 13"/>
                  <a:gd name="T50" fmla="*/ 5 w 12"/>
                  <a:gd name="T51" fmla="*/ 2 h 13"/>
                  <a:gd name="T52" fmla="*/ 6 w 12"/>
                  <a:gd name="T53" fmla="*/ 2 h 13"/>
                  <a:gd name="T54" fmla="*/ 6 w 12"/>
                  <a:gd name="T55" fmla="*/ 1 h 13"/>
                  <a:gd name="T56" fmla="*/ 7 w 12"/>
                  <a:gd name="T57" fmla="*/ 1 h 13"/>
                  <a:gd name="T58" fmla="*/ 7 w 12"/>
                  <a:gd name="T59" fmla="*/ 1 h 13"/>
                  <a:gd name="T60" fmla="*/ 8 w 12"/>
                  <a:gd name="T61" fmla="*/ 0 h 13"/>
                  <a:gd name="T62" fmla="*/ 8 w 12"/>
                  <a:gd name="T63" fmla="*/ 0 h 13"/>
                  <a:gd name="T64" fmla="*/ 8 w 12"/>
                  <a:gd name="T65" fmla="*/ 0 h 13"/>
                  <a:gd name="T66" fmla="*/ 9 w 12"/>
                  <a:gd name="T67" fmla="*/ 0 h 13"/>
                  <a:gd name="T68" fmla="*/ 10 w 12"/>
                  <a:gd name="T69" fmla="*/ 0 h 13"/>
                  <a:gd name="T70" fmla="*/ 10 w 12"/>
                  <a:gd name="T71" fmla="*/ 0 h 13"/>
                  <a:gd name="T72" fmla="*/ 11 w 12"/>
                  <a:gd name="T73" fmla="*/ 0 h 13"/>
                  <a:gd name="T74" fmla="*/ 11 w 12"/>
                  <a:gd name="T75" fmla="*/ 0 h 13"/>
                  <a:gd name="T76" fmla="*/ 12 w 12"/>
                  <a:gd name="T7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3">
                    <a:moveTo>
                      <a:pt x="0" y="13"/>
                    </a:moveTo>
                    <a:lnTo>
                      <a:pt x="0" y="13"/>
                    </a:lnTo>
                    <a:lnTo>
                      <a:pt x="0" y="13"/>
                    </a:lnTo>
                    <a:lnTo>
                      <a:pt x="0" y="12"/>
                    </a:lnTo>
                    <a:lnTo>
                      <a:pt x="0" y="12"/>
                    </a:lnTo>
                    <a:lnTo>
                      <a:pt x="0" y="12"/>
                    </a:lnTo>
                    <a:lnTo>
                      <a:pt x="0" y="11"/>
                    </a:lnTo>
                    <a:lnTo>
                      <a:pt x="0" y="11"/>
                    </a:lnTo>
                    <a:lnTo>
                      <a:pt x="0" y="11"/>
                    </a:lnTo>
                    <a:lnTo>
                      <a:pt x="0" y="11"/>
                    </a:lnTo>
                    <a:lnTo>
                      <a:pt x="0" y="10"/>
                    </a:lnTo>
                    <a:lnTo>
                      <a:pt x="0" y="10"/>
                    </a:lnTo>
                    <a:lnTo>
                      <a:pt x="0" y="10"/>
                    </a:lnTo>
                    <a:lnTo>
                      <a:pt x="0" y="10"/>
                    </a:lnTo>
                    <a:lnTo>
                      <a:pt x="0" y="9"/>
                    </a:lnTo>
                    <a:lnTo>
                      <a:pt x="0" y="9"/>
                    </a:lnTo>
                    <a:lnTo>
                      <a:pt x="0" y="9"/>
                    </a:lnTo>
                    <a:lnTo>
                      <a:pt x="0" y="9"/>
                    </a:lnTo>
                    <a:lnTo>
                      <a:pt x="0" y="8"/>
                    </a:lnTo>
                    <a:lnTo>
                      <a:pt x="0" y="8"/>
                    </a:lnTo>
                    <a:lnTo>
                      <a:pt x="0" y="8"/>
                    </a:lnTo>
                    <a:lnTo>
                      <a:pt x="0" y="7"/>
                    </a:lnTo>
                    <a:lnTo>
                      <a:pt x="1" y="7"/>
                    </a:lnTo>
                    <a:lnTo>
                      <a:pt x="1" y="7"/>
                    </a:lnTo>
                    <a:lnTo>
                      <a:pt x="1" y="7"/>
                    </a:lnTo>
                    <a:lnTo>
                      <a:pt x="1" y="6"/>
                    </a:lnTo>
                    <a:lnTo>
                      <a:pt x="1" y="6"/>
                    </a:lnTo>
                    <a:lnTo>
                      <a:pt x="1" y="6"/>
                    </a:lnTo>
                    <a:lnTo>
                      <a:pt x="1" y="6"/>
                    </a:lnTo>
                    <a:lnTo>
                      <a:pt x="1" y="5"/>
                    </a:lnTo>
                    <a:lnTo>
                      <a:pt x="2" y="5"/>
                    </a:lnTo>
                    <a:lnTo>
                      <a:pt x="2" y="5"/>
                    </a:lnTo>
                    <a:lnTo>
                      <a:pt x="2" y="5"/>
                    </a:lnTo>
                    <a:lnTo>
                      <a:pt x="2" y="4"/>
                    </a:lnTo>
                    <a:lnTo>
                      <a:pt x="2" y="4"/>
                    </a:lnTo>
                    <a:lnTo>
                      <a:pt x="2" y="4"/>
                    </a:lnTo>
                    <a:lnTo>
                      <a:pt x="3" y="4"/>
                    </a:lnTo>
                    <a:lnTo>
                      <a:pt x="3" y="4"/>
                    </a:lnTo>
                    <a:lnTo>
                      <a:pt x="3" y="4"/>
                    </a:lnTo>
                    <a:lnTo>
                      <a:pt x="3" y="4"/>
                    </a:lnTo>
                    <a:lnTo>
                      <a:pt x="3" y="3"/>
                    </a:lnTo>
                    <a:lnTo>
                      <a:pt x="3" y="3"/>
                    </a:lnTo>
                    <a:lnTo>
                      <a:pt x="4" y="3"/>
                    </a:lnTo>
                    <a:lnTo>
                      <a:pt x="4" y="3"/>
                    </a:lnTo>
                    <a:lnTo>
                      <a:pt x="4" y="3"/>
                    </a:lnTo>
                    <a:lnTo>
                      <a:pt x="4" y="3"/>
                    </a:lnTo>
                    <a:lnTo>
                      <a:pt x="4" y="2"/>
                    </a:lnTo>
                    <a:lnTo>
                      <a:pt x="4" y="2"/>
                    </a:lnTo>
                    <a:lnTo>
                      <a:pt x="4" y="2"/>
                    </a:lnTo>
                    <a:lnTo>
                      <a:pt x="5" y="2"/>
                    </a:lnTo>
                    <a:lnTo>
                      <a:pt x="5" y="2"/>
                    </a:lnTo>
                    <a:lnTo>
                      <a:pt x="5" y="2"/>
                    </a:lnTo>
                    <a:lnTo>
                      <a:pt x="5" y="2"/>
                    </a:lnTo>
                    <a:lnTo>
                      <a:pt x="6" y="2"/>
                    </a:lnTo>
                    <a:lnTo>
                      <a:pt x="6" y="1"/>
                    </a:lnTo>
                    <a:lnTo>
                      <a:pt x="6" y="1"/>
                    </a:lnTo>
                    <a:lnTo>
                      <a:pt x="6" y="1"/>
                    </a:lnTo>
                    <a:lnTo>
                      <a:pt x="7" y="1"/>
                    </a:lnTo>
                    <a:lnTo>
                      <a:pt x="7" y="1"/>
                    </a:lnTo>
                    <a:lnTo>
                      <a:pt x="7" y="1"/>
                    </a:lnTo>
                    <a:lnTo>
                      <a:pt x="7" y="0"/>
                    </a:lnTo>
                    <a:lnTo>
                      <a:pt x="8" y="0"/>
                    </a:lnTo>
                    <a:lnTo>
                      <a:pt x="8" y="0"/>
                    </a:lnTo>
                    <a:lnTo>
                      <a:pt x="8" y="0"/>
                    </a:lnTo>
                    <a:lnTo>
                      <a:pt x="8" y="0"/>
                    </a:lnTo>
                    <a:lnTo>
                      <a:pt x="8" y="0"/>
                    </a:lnTo>
                    <a:lnTo>
                      <a:pt x="9" y="0"/>
                    </a:lnTo>
                    <a:lnTo>
                      <a:pt x="9" y="0"/>
                    </a:lnTo>
                    <a:lnTo>
                      <a:pt x="9" y="0"/>
                    </a:lnTo>
                    <a:lnTo>
                      <a:pt x="10" y="0"/>
                    </a:lnTo>
                    <a:lnTo>
                      <a:pt x="10" y="0"/>
                    </a:lnTo>
                    <a:lnTo>
                      <a:pt x="10" y="0"/>
                    </a:lnTo>
                    <a:lnTo>
                      <a:pt x="10" y="0"/>
                    </a:lnTo>
                    <a:lnTo>
                      <a:pt x="11" y="0"/>
                    </a:lnTo>
                    <a:lnTo>
                      <a:pt x="11" y="0"/>
                    </a:lnTo>
                    <a:lnTo>
                      <a:pt x="11" y="0"/>
                    </a:lnTo>
                    <a:lnTo>
                      <a:pt x="11" y="0"/>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 name="Freeform 174"/>
              <p:cNvSpPr>
                <a:spLocks/>
              </p:cNvSpPr>
              <p:nvPr/>
            </p:nvSpPr>
            <p:spPr bwMode="auto">
              <a:xfrm flipH="1">
                <a:off x="980" y="3884"/>
                <a:ext cx="3" cy="4"/>
              </a:xfrm>
              <a:custGeom>
                <a:avLst/>
                <a:gdLst>
                  <a:gd name="T0" fmla="*/ 0 w 12"/>
                  <a:gd name="T1" fmla="*/ 0 h 13"/>
                  <a:gd name="T2" fmla="*/ 1 w 12"/>
                  <a:gd name="T3" fmla="*/ 0 h 13"/>
                  <a:gd name="T4" fmla="*/ 1 w 12"/>
                  <a:gd name="T5" fmla="*/ 0 h 13"/>
                  <a:gd name="T6" fmla="*/ 1 w 12"/>
                  <a:gd name="T7" fmla="*/ 0 h 13"/>
                  <a:gd name="T8" fmla="*/ 2 w 12"/>
                  <a:gd name="T9" fmla="*/ 0 h 13"/>
                  <a:gd name="T10" fmla="*/ 3 w 12"/>
                  <a:gd name="T11" fmla="*/ 0 h 13"/>
                  <a:gd name="T12" fmla="*/ 3 w 12"/>
                  <a:gd name="T13" fmla="*/ 0 h 13"/>
                  <a:gd name="T14" fmla="*/ 3 w 12"/>
                  <a:gd name="T15" fmla="*/ 0 h 13"/>
                  <a:gd name="T16" fmla="*/ 4 w 12"/>
                  <a:gd name="T17" fmla="*/ 0 h 13"/>
                  <a:gd name="T18" fmla="*/ 4 w 12"/>
                  <a:gd name="T19" fmla="*/ 0 h 13"/>
                  <a:gd name="T20" fmla="*/ 5 w 12"/>
                  <a:gd name="T21" fmla="*/ 1 h 13"/>
                  <a:gd name="T22" fmla="*/ 5 w 12"/>
                  <a:gd name="T23" fmla="*/ 1 h 13"/>
                  <a:gd name="T24" fmla="*/ 6 w 12"/>
                  <a:gd name="T25" fmla="*/ 1 h 13"/>
                  <a:gd name="T26" fmla="*/ 6 w 12"/>
                  <a:gd name="T27" fmla="*/ 2 h 13"/>
                  <a:gd name="T28" fmla="*/ 7 w 12"/>
                  <a:gd name="T29" fmla="*/ 2 h 13"/>
                  <a:gd name="T30" fmla="*/ 7 w 12"/>
                  <a:gd name="T31" fmla="*/ 2 h 13"/>
                  <a:gd name="T32" fmla="*/ 7 w 12"/>
                  <a:gd name="T33" fmla="*/ 2 h 13"/>
                  <a:gd name="T34" fmla="*/ 8 w 12"/>
                  <a:gd name="T35" fmla="*/ 3 h 13"/>
                  <a:gd name="T36" fmla="*/ 8 w 12"/>
                  <a:gd name="T37" fmla="*/ 3 h 13"/>
                  <a:gd name="T38" fmla="*/ 8 w 12"/>
                  <a:gd name="T39" fmla="*/ 3 h 13"/>
                  <a:gd name="T40" fmla="*/ 9 w 12"/>
                  <a:gd name="T41" fmla="*/ 3 h 13"/>
                  <a:gd name="T42" fmla="*/ 9 w 12"/>
                  <a:gd name="T43" fmla="*/ 4 h 13"/>
                  <a:gd name="T44" fmla="*/ 9 w 12"/>
                  <a:gd name="T45" fmla="*/ 4 h 13"/>
                  <a:gd name="T46" fmla="*/ 10 w 12"/>
                  <a:gd name="T47" fmla="*/ 4 h 13"/>
                  <a:gd name="T48" fmla="*/ 10 w 12"/>
                  <a:gd name="T49" fmla="*/ 5 h 13"/>
                  <a:gd name="T50" fmla="*/ 10 w 12"/>
                  <a:gd name="T51" fmla="*/ 5 h 13"/>
                  <a:gd name="T52" fmla="*/ 10 w 12"/>
                  <a:gd name="T53" fmla="*/ 6 h 13"/>
                  <a:gd name="T54" fmla="*/ 11 w 12"/>
                  <a:gd name="T55" fmla="*/ 6 h 13"/>
                  <a:gd name="T56" fmla="*/ 11 w 12"/>
                  <a:gd name="T57" fmla="*/ 7 h 13"/>
                  <a:gd name="T58" fmla="*/ 11 w 12"/>
                  <a:gd name="T59" fmla="*/ 7 h 13"/>
                  <a:gd name="T60" fmla="*/ 11 w 12"/>
                  <a:gd name="T61" fmla="*/ 7 h 13"/>
                  <a:gd name="T62" fmla="*/ 11 w 12"/>
                  <a:gd name="T63" fmla="*/ 8 h 13"/>
                  <a:gd name="T64" fmla="*/ 12 w 12"/>
                  <a:gd name="T65" fmla="*/ 9 h 13"/>
                  <a:gd name="T66" fmla="*/ 12 w 12"/>
                  <a:gd name="T67" fmla="*/ 9 h 13"/>
                  <a:gd name="T68" fmla="*/ 12 w 12"/>
                  <a:gd name="T69" fmla="*/ 9 h 13"/>
                  <a:gd name="T70" fmla="*/ 12 w 12"/>
                  <a:gd name="T71" fmla="*/ 10 h 13"/>
                  <a:gd name="T72" fmla="*/ 12 w 12"/>
                  <a:gd name="T73" fmla="*/ 10 h 13"/>
                  <a:gd name="T74" fmla="*/ 12 w 12"/>
                  <a:gd name="T75" fmla="*/ 11 h 13"/>
                  <a:gd name="T76" fmla="*/ 12 w 12"/>
                  <a:gd name="T77" fmla="*/ 11 h 13"/>
                  <a:gd name="T78" fmla="*/ 12 w 12"/>
                  <a:gd name="T79" fmla="*/ 12 h 13"/>
                  <a:gd name="T80" fmla="*/ 12 w 12"/>
                  <a:gd name="T81" fmla="*/ 12 h 13"/>
                  <a:gd name="T82" fmla="*/ 12 w 12"/>
                  <a:gd name="T8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3">
                    <a:moveTo>
                      <a:pt x="0" y="0"/>
                    </a:moveTo>
                    <a:lnTo>
                      <a:pt x="0" y="0"/>
                    </a:lnTo>
                    <a:lnTo>
                      <a:pt x="0" y="0"/>
                    </a:lnTo>
                    <a:lnTo>
                      <a:pt x="1" y="0"/>
                    </a:lnTo>
                    <a:lnTo>
                      <a:pt x="1" y="0"/>
                    </a:lnTo>
                    <a:lnTo>
                      <a:pt x="1" y="0"/>
                    </a:lnTo>
                    <a:lnTo>
                      <a:pt x="1" y="0"/>
                    </a:lnTo>
                    <a:lnTo>
                      <a:pt x="1"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4" y="1"/>
                    </a:lnTo>
                    <a:lnTo>
                      <a:pt x="5" y="1"/>
                    </a:lnTo>
                    <a:lnTo>
                      <a:pt x="5" y="1"/>
                    </a:lnTo>
                    <a:lnTo>
                      <a:pt x="5" y="1"/>
                    </a:lnTo>
                    <a:lnTo>
                      <a:pt x="5" y="1"/>
                    </a:lnTo>
                    <a:lnTo>
                      <a:pt x="6" y="1"/>
                    </a:lnTo>
                    <a:lnTo>
                      <a:pt x="6" y="1"/>
                    </a:lnTo>
                    <a:lnTo>
                      <a:pt x="6" y="2"/>
                    </a:lnTo>
                    <a:lnTo>
                      <a:pt x="6" y="2"/>
                    </a:lnTo>
                    <a:lnTo>
                      <a:pt x="7" y="2"/>
                    </a:lnTo>
                    <a:lnTo>
                      <a:pt x="7" y="2"/>
                    </a:lnTo>
                    <a:lnTo>
                      <a:pt x="7" y="2"/>
                    </a:lnTo>
                    <a:lnTo>
                      <a:pt x="7" y="2"/>
                    </a:lnTo>
                    <a:lnTo>
                      <a:pt x="7" y="2"/>
                    </a:lnTo>
                    <a:lnTo>
                      <a:pt x="8" y="2"/>
                    </a:lnTo>
                    <a:lnTo>
                      <a:pt x="8" y="3"/>
                    </a:lnTo>
                    <a:lnTo>
                      <a:pt x="8" y="3"/>
                    </a:lnTo>
                    <a:lnTo>
                      <a:pt x="8" y="3"/>
                    </a:lnTo>
                    <a:lnTo>
                      <a:pt x="8" y="3"/>
                    </a:lnTo>
                    <a:lnTo>
                      <a:pt x="8" y="3"/>
                    </a:lnTo>
                    <a:lnTo>
                      <a:pt x="8" y="3"/>
                    </a:lnTo>
                    <a:lnTo>
                      <a:pt x="9" y="3"/>
                    </a:lnTo>
                    <a:lnTo>
                      <a:pt x="9" y="4"/>
                    </a:lnTo>
                    <a:lnTo>
                      <a:pt x="9" y="4"/>
                    </a:lnTo>
                    <a:lnTo>
                      <a:pt x="9" y="4"/>
                    </a:lnTo>
                    <a:lnTo>
                      <a:pt x="9" y="4"/>
                    </a:lnTo>
                    <a:lnTo>
                      <a:pt x="10" y="4"/>
                    </a:lnTo>
                    <a:lnTo>
                      <a:pt x="10" y="4"/>
                    </a:lnTo>
                    <a:lnTo>
                      <a:pt x="10" y="4"/>
                    </a:lnTo>
                    <a:lnTo>
                      <a:pt x="10" y="5"/>
                    </a:lnTo>
                    <a:lnTo>
                      <a:pt x="10" y="5"/>
                    </a:lnTo>
                    <a:lnTo>
                      <a:pt x="10" y="5"/>
                    </a:lnTo>
                    <a:lnTo>
                      <a:pt x="10" y="6"/>
                    </a:lnTo>
                    <a:lnTo>
                      <a:pt x="10" y="6"/>
                    </a:lnTo>
                    <a:lnTo>
                      <a:pt x="11" y="6"/>
                    </a:lnTo>
                    <a:lnTo>
                      <a:pt x="11" y="6"/>
                    </a:lnTo>
                    <a:lnTo>
                      <a:pt x="11" y="6"/>
                    </a:lnTo>
                    <a:lnTo>
                      <a:pt x="11" y="7"/>
                    </a:lnTo>
                    <a:lnTo>
                      <a:pt x="11" y="7"/>
                    </a:lnTo>
                    <a:lnTo>
                      <a:pt x="11" y="7"/>
                    </a:lnTo>
                    <a:lnTo>
                      <a:pt x="11" y="7"/>
                    </a:lnTo>
                    <a:lnTo>
                      <a:pt x="11" y="7"/>
                    </a:lnTo>
                    <a:lnTo>
                      <a:pt x="11" y="8"/>
                    </a:lnTo>
                    <a:lnTo>
                      <a:pt x="11" y="8"/>
                    </a:lnTo>
                    <a:lnTo>
                      <a:pt x="12" y="8"/>
                    </a:lnTo>
                    <a:lnTo>
                      <a:pt x="12" y="9"/>
                    </a:lnTo>
                    <a:lnTo>
                      <a:pt x="12" y="9"/>
                    </a:lnTo>
                    <a:lnTo>
                      <a:pt x="12" y="9"/>
                    </a:lnTo>
                    <a:lnTo>
                      <a:pt x="12" y="9"/>
                    </a:lnTo>
                    <a:lnTo>
                      <a:pt x="12" y="9"/>
                    </a:lnTo>
                    <a:lnTo>
                      <a:pt x="12" y="10"/>
                    </a:lnTo>
                    <a:lnTo>
                      <a:pt x="12" y="10"/>
                    </a:lnTo>
                    <a:lnTo>
                      <a:pt x="12" y="10"/>
                    </a:lnTo>
                    <a:lnTo>
                      <a:pt x="12" y="10"/>
                    </a:lnTo>
                    <a:lnTo>
                      <a:pt x="12" y="10"/>
                    </a:lnTo>
                    <a:lnTo>
                      <a:pt x="12" y="11"/>
                    </a:lnTo>
                    <a:lnTo>
                      <a:pt x="12" y="11"/>
                    </a:lnTo>
                    <a:lnTo>
                      <a:pt x="12" y="11"/>
                    </a:lnTo>
                    <a:lnTo>
                      <a:pt x="12" y="11"/>
                    </a:lnTo>
                    <a:lnTo>
                      <a:pt x="12" y="12"/>
                    </a:lnTo>
                    <a:lnTo>
                      <a:pt x="12" y="12"/>
                    </a:lnTo>
                    <a:lnTo>
                      <a:pt x="12" y="12"/>
                    </a:lnTo>
                    <a:lnTo>
                      <a:pt x="12" y="13"/>
                    </a:lnTo>
                    <a:lnTo>
                      <a:pt x="12" y="13"/>
                    </a:lnTo>
                    <a:lnTo>
                      <a:pt x="12" y="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 name="Freeform 175"/>
              <p:cNvSpPr>
                <a:spLocks/>
              </p:cNvSpPr>
              <p:nvPr/>
            </p:nvSpPr>
            <p:spPr bwMode="auto">
              <a:xfrm flipH="1">
                <a:off x="980" y="3933"/>
                <a:ext cx="3" cy="3"/>
              </a:xfrm>
              <a:custGeom>
                <a:avLst/>
                <a:gdLst>
                  <a:gd name="T0" fmla="*/ 12 w 12"/>
                  <a:gd name="T1" fmla="*/ 1 h 12"/>
                  <a:gd name="T2" fmla="*/ 12 w 12"/>
                  <a:gd name="T3" fmla="*/ 1 h 12"/>
                  <a:gd name="T4" fmla="*/ 12 w 12"/>
                  <a:gd name="T5" fmla="*/ 2 h 12"/>
                  <a:gd name="T6" fmla="*/ 12 w 12"/>
                  <a:gd name="T7" fmla="*/ 2 h 12"/>
                  <a:gd name="T8" fmla="*/ 12 w 12"/>
                  <a:gd name="T9" fmla="*/ 3 h 12"/>
                  <a:gd name="T10" fmla="*/ 12 w 12"/>
                  <a:gd name="T11" fmla="*/ 3 h 12"/>
                  <a:gd name="T12" fmla="*/ 11 w 12"/>
                  <a:gd name="T13" fmla="*/ 4 h 12"/>
                  <a:gd name="T14" fmla="*/ 11 w 12"/>
                  <a:gd name="T15" fmla="*/ 4 h 12"/>
                  <a:gd name="T16" fmla="*/ 11 w 12"/>
                  <a:gd name="T17" fmla="*/ 5 h 12"/>
                  <a:gd name="T18" fmla="*/ 11 w 12"/>
                  <a:gd name="T19" fmla="*/ 5 h 12"/>
                  <a:gd name="T20" fmla="*/ 11 w 12"/>
                  <a:gd name="T21" fmla="*/ 6 h 12"/>
                  <a:gd name="T22" fmla="*/ 10 w 12"/>
                  <a:gd name="T23" fmla="*/ 6 h 12"/>
                  <a:gd name="T24" fmla="*/ 10 w 12"/>
                  <a:gd name="T25" fmla="*/ 7 h 12"/>
                  <a:gd name="T26" fmla="*/ 10 w 12"/>
                  <a:gd name="T27" fmla="*/ 7 h 12"/>
                  <a:gd name="T28" fmla="*/ 10 w 12"/>
                  <a:gd name="T29" fmla="*/ 7 h 12"/>
                  <a:gd name="T30" fmla="*/ 9 w 12"/>
                  <a:gd name="T31" fmla="*/ 8 h 12"/>
                  <a:gd name="T32" fmla="*/ 9 w 12"/>
                  <a:gd name="T33" fmla="*/ 8 h 12"/>
                  <a:gd name="T34" fmla="*/ 8 w 12"/>
                  <a:gd name="T35" fmla="*/ 8 h 12"/>
                  <a:gd name="T36" fmla="*/ 8 w 12"/>
                  <a:gd name="T37" fmla="*/ 9 h 12"/>
                  <a:gd name="T38" fmla="*/ 8 w 12"/>
                  <a:gd name="T39" fmla="*/ 9 h 12"/>
                  <a:gd name="T40" fmla="*/ 7 w 12"/>
                  <a:gd name="T41" fmla="*/ 9 h 12"/>
                  <a:gd name="T42" fmla="*/ 7 w 12"/>
                  <a:gd name="T43" fmla="*/ 10 h 12"/>
                  <a:gd name="T44" fmla="*/ 7 w 12"/>
                  <a:gd name="T45" fmla="*/ 10 h 12"/>
                  <a:gd name="T46" fmla="*/ 6 w 12"/>
                  <a:gd name="T47" fmla="*/ 10 h 12"/>
                  <a:gd name="T48" fmla="*/ 6 w 12"/>
                  <a:gd name="T49" fmla="*/ 10 h 12"/>
                  <a:gd name="T50" fmla="*/ 5 w 12"/>
                  <a:gd name="T51" fmla="*/ 11 h 12"/>
                  <a:gd name="T52" fmla="*/ 5 w 12"/>
                  <a:gd name="T53" fmla="*/ 11 h 12"/>
                  <a:gd name="T54" fmla="*/ 4 w 12"/>
                  <a:gd name="T55" fmla="*/ 11 h 12"/>
                  <a:gd name="T56" fmla="*/ 4 w 12"/>
                  <a:gd name="T57" fmla="*/ 11 h 12"/>
                  <a:gd name="T58" fmla="*/ 3 w 12"/>
                  <a:gd name="T59" fmla="*/ 11 h 12"/>
                  <a:gd name="T60" fmla="*/ 3 w 12"/>
                  <a:gd name="T61" fmla="*/ 12 h 12"/>
                  <a:gd name="T62" fmla="*/ 2 w 12"/>
                  <a:gd name="T63" fmla="*/ 12 h 12"/>
                  <a:gd name="T64" fmla="*/ 1 w 12"/>
                  <a:gd name="T65" fmla="*/ 12 h 12"/>
                  <a:gd name="T66" fmla="*/ 1 w 12"/>
                  <a:gd name="T67" fmla="*/ 12 h 12"/>
                  <a:gd name="T68" fmla="*/ 0 w 12"/>
                  <a:gd name="T69" fmla="*/ 12 h 12"/>
                  <a:gd name="T70" fmla="*/ 0 w 12"/>
                  <a:gd name="T7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12">
                    <a:moveTo>
                      <a:pt x="12" y="0"/>
                    </a:moveTo>
                    <a:lnTo>
                      <a:pt x="12" y="1"/>
                    </a:lnTo>
                    <a:lnTo>
                      <a:pt x="12" y="1"/>
                    </a:lnTo>
                    <a:lnTo>
                      <a:pt x="12" y="1"/>
                    </a:lnTo>
                    <a:lnTo>
                      <a:pt x="12" y="1"/>
                    </a:lnTo>
                    <a:lnTo>
                      <a:pt x="12" y="2"/>
                    </a:lnTo>
                    <a:lnTo>
                      <a:pt x="12" y="2"/>
                    </a:lnTo>
                    <a:lnTo>
                      <a:pt x="12" y="2"/>
                    </a:lnTo>
                    <a:lnTo>
                      <a:pt x="12" y="3"/>
                    </a:lnTo>
                    <a:lnTo>
                      <a:pt x="12" y="3"/>
                    </a:lnTo>
                    <a:lnTo>
                      <a:pt x="12" y="3"/>
                    </a:lnTo>
                    <a:lnTo>
                      <a:pt x="12" y="3"/>
                    </a:lnTo>
                    <a:lnTo>
                      <a:pt x="12" y="4"/>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7"/>
                    </a:lnTo>
                    <a:lnTo>
                      <a:pt x="10" y="7"/>
                    </a:lnTo>
                    <a:lnTo>
                      <a:pt x="10" y="7"/>
                    </a:lnTo>
                    <a:lnTo>
                      <a:pt x="10" y="7"/>
                    </a:lnTo>
                    <a:lnTo>
                      <a:pt x="10" y="7"/>
                    </a:lnTo>
                    <a:lnTo>
                      <a:pt x="9" y="7"/>
                    </a:lnTo>
                    <a:lnTo>
                      <a:pt x="9" y="8"/>
                    </a:lnTo>
                    <a:lnTo>
                      <a:pt x="9" y="8"/>
                    </a:lnTo>
                    <a:lnTo>
                      <a:pt x="9" y="8"/>
                    </a:lnTo>
                    <a:lnTo>
                      <a:pt x="9" y="8"/>
                    </a:lnTo>
                    <a:lnTo>
                      <a:pt x="8" y="8"/>
                    </a:lnTo>
                    <a:lnTo>
                      <a:pt x="8" y="8"/>
                    </a:lnTo>
                    <a:lnTo>
                      <a:pt x="8" y="9"/>
                    </a:lnTo>
                    <a:lnTo>
                      <a:pt x="8" y="9"/>
                    </a:lnTo>
                    <a:lnTo>
                      <a:pt x="8" y="9"/>
                    </a:lnTo>
                    <a:lnTo>
                      <a:pt x="8" y="9"/>
                    </a:lnTo>
                    <a:lnTo>
                      <a:pt x="7" y="9"/>
                    </a:lnTo>
                    <a:lnTo>
                      <a:pt x="7" y="10"/>
                    </a:lnTo>
                    <a:lnTo>
                      <a:pt x="7" y="10"/>
                    </a:lnTo>
                    <a:lnTo>
                      <a:pt x="7" y="10"/>
                    </a:lnTo>
                    <a:lnTo>
                      <a:pt x="7" y="10"/>
                    </a:lnTo>
                    <a:lnTo>
                      <a:pt x="7" y="10"/>
                    </a:lnTo>
                    <a:lnTo>
                      <a:pt x="6" y="10"/>
                    </a:lnTo>
                    <a:lnTo>
                      <a:pt x="6" y="10"/>
                    </a:lnTo>
                    <a:lnTo>
                      <a:pt x="6" y="10"/>
                    </a:lnTo>
                    <a:lnTo>
                      <a:pt x="5" y="11"/>
                    </a:lnTo>
                    <a:lnTo>
                      <a:pt x="5" y="11"/>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6" name="Freeform 176"/>
              <p:cNvSpPr>
                <a:spLocks/>
              </p:cNvSpPr>
              <p:nvPr/>
            </p:nvSpPr>
            <p:spPr bwMode="auto">
              <a:xfrm flipH="1">
                <a:off x="1030" y="3933"/>
                <a:ext cx="3" cy="3"/>
              </a:xfrm>
              <a:custGeom>
                <a:avLst/>
                <a:gdLst>
                  <a:gd name="T0" fmla="*/ 12 w 12"/>
                  <a:gd name="T1" fmla="*/ 12 h 12"/>
                  <a:gd name="T2" fmla="*/ 11 w 12"/>
                  <a:gd name="T3" fmla="*/ 12 h 12"/>
                  <a:gd name="T4" fmla="*/ 11 w 12"/>
                  <a:gd name="T5" fmla="*/ 12 h 12"/>
                  <a:gd name="T6" fmla="*/ 10 w 12"/>
                  <a:gd name="T7" fmla="*/ 12 h 12"/>
                  <a:gd name="T8" fmla="*/ 10 w 12"/>
                  <a:gd name="T9" fmla="*/ 12 h 12"/>
                  <a:gd name="T10" fmla="*/ 9 w 12"/>
                  <a:gd name="T11" fmla="*/ 12 h 12"/>
                  <a:gd name="T12" fmla="*/ 9 w 12"/>
                  <a:gd name="T13" fmla="*/ 11 h 12"/>
                  <a:gd name="T14" fmla="*/ 8 w 12"/>
                  <a:gd name="T15" fmla="*/ 11 h 12"/>
                  <a:gd name="T16" fmla="*/ 8 w 12"/>
                  <a:gd name="T17" fmla="*/ 11 h 12"/>
                  <a:gd name="T18" fmla="*/ 7 w 12"/>
                  <a:gd name="T19" fmla="*/ 11 h 12"/>
                  <a:gd name="T20" fmla="*/ 7 w 12"/>
                  <a:gd name="T21" fmla="*/ 11 h 12"/>
                  <a:gd name="T22" fmla="*/ 6 w 12"/>
                  <a:gd name="T23" fmla="*/ 11 h 12"/>
                  <a:gd name="T24" fmla="*/ 6 w 12"/>
                  <a:gd name="T25" fmla="*/ 10 h 12"/>
                  <a:gd name="T26" fmla="*/ 6 w 12"/>
                  <a:gd name="T27" fmla="*/ 10 h 12"/>
                  <a:gd name="T28" fmla="*/ 5 w 12"/>
                  <a:gd name="T29" fmla="*/ 10 h 12"/>
                  <a:gd name="T30" fmla="*/ 4 w 12"/>
                  <a:gd name="T31" fmla="*/ 10 h 12"/>
                  <a:gd name="T32" fmla="*/ 4 w 12"/>
                  <a:gd name="T33" fmla="*/ 9 h 12"/>
                  <a:gd name="T34" fmla="*/ 4 w 12"/>
                  <a:gd name="T35" fmla="*/ 9 h 12"/>
                  <a:gd name="T36" fmla="*/ 3 w 12"/>
                  <a:gd name="T37" fmla="*/ 8 h 12"/>
                  <a:gd name="T38" fmla="*/ 3 w 12"/>
                  <a:gd name="T39" fmla="*/ 8 h 12"/>
                  <a:gd name="T40" fmla="*/ 3 w 12"/>
                  <a:gd name="T41" fmla="*/ 8 h 12"/>
                  <a:gd name="T42" fmla="*/ 2 w 12"/>
                  <a:gd name="T43" fmla="*/ 7 h 12"/>
                  <a:gd name="T44" fmla="*/ 2 w 12"/>
                  <a:gd name="T45" fmla="*/ 7 h 12"/>
                  <a:gd name="T46" fmla="*/ 2 w 12"/>
                  <a:gd name="T47" fmla="*/ 7 h 12"/>
                  <a:gd name="T48" fmla="*/ 1 w 12"/>
                  <a:gd name="T49" fmla="*/ 6 h 12"/>
                  <a:gd name="T50" fmla="*/ 1 w 12"/>
                  <a:gd name="T51" fmla="*/ 5 h 12"/>
                  <a:gd name="T52" fmla="*/ 1 w 12"/>
                  <a:gd name="T53" fmla="*/ 5 h 12"/>
                  <a:gd name="T54" fmla="*/ 1 w 12"/>
                  <a:gd name="T55" fmla="*/ 5 h 12"/>
                  <a:gd name="T56" fmla="*/ 1 w 12"/>
                  <a:gd name="T57" fmla="*/ 4 h 12"/>
                  <a:gd name="T58" fmla="*/ 0 w 12"/>
                  <a:gd name="T59" fmla="*/ 4 h 12"/>
                  <a:gd name="T60" fmla="*/ 0 w 12"/>
                  <a:gd name="T61" fmla="*/ 3 h 12"/>
                  <a:gd name="T62" fmla="*/ 0 w 12"/>
                  <a:gd name="T63" fmla="*/ 3 h 12"/>
                  <a:gd name="T64" fmla="*/ 0 w 12"/>
                  <a:gd name="T65" fmla="*/ 2 h 12"/>
                  <a:gd name="T66" fmla="*/ 0 w 12"/>
                  <a:gd name="T67" fmla="*/ 2 h 12"/>
                  <a:gd name="T68" fmla="*/ 0 w 12"/>
                  <a:gd name="T69" fmla="*/ 1 h 12"/>
                  <a:gd name="T70" fmla="*/ 0 w 12"/>
                  <a:gd name="T71" fmla="*/ 1 h 12"/>
                  <a:gd name="T72" fmla="*/ 0 w 12"/>
                  <a:gd name="T7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12"/>
                    </a:moveTo>
                    <a:lnTo>
                      <a:pt x="12" y="12"/>
                    </a:lnTo>
                    <a:lnTo>
                      <a:pt x="11" y="12"/>
                    </a:lnTo>
                    <a:lnTo>
                      <a:pt x="11" y="12"/>
                    </a:lnTo>
                    <a:lnTo>
                      <a:pt x="11" y="12"/>
                    </a:lnTo>
                    <a:lnTo>
                      <a:pt x="11" y="12"/>
                    </a:lnTo>
                    <a:lnTo>
                      <a:pt x="10" y="12"/>
                    </a:lnTo>
                    <a:lnTo>
                      <a:pt x="10" y="12"/>
                    </a:lnTo>
                    <a:lnTo>
                      <a:pt x="10" y="12"/>
                    </a:lnTo>
                    <a:lnTo>
                      <a:pt x="10" y="12"/>
                    </a:lnTo>
                    <a:lnTo>
                      <a:pt x="10" y="12"/>
                    </a:lnTo>
                    <a:lnTo>
                      <a:pt x="9" y="12"/>
                    </a:lnTo>
                    <a:lnTo>
                      <a:pt x="9" y="12"/>
                    </a:lnTo>
                    <a:lnTo>
                      <a:pt x="9" y="11"/>
                    </a:lnTo>
                    <a:lnTo>
                      <a:pt x="8" y="11"/>
                    </a:lnTo>
                    <a:lnTo>
                      <a:pt x="8" y="11"/>
                    </a:lnTo>
                    <a:lnTo>
                      <a:pt x="8" y="11"/>
                    </a:lnTo>
                    <a:lnTo>
                      <a:pt x="8" y="11"/>
                    </a:lnTo>
                    <a:lnTo>
                      <a:pt x="7" y="11"/>
                    </a:lnTo>
                    <a:lnTo>
                      <a:pt x="7" y="11"/>
                    </a:lnTo>
                    <a:lnTo>
                      <a:pt x="7" y="11"/>
                    </a:lnTo>
                    <a:lnTo>
                      <a:pt x="7" y="11"/>
                    </a:lnTo>
                    <a:lnTo>
                      <a:pt x="7" y="11"/>
                    </a:lnTo>
                    <a:lnTo>
                      <a:pt x="6" y="11"/>
                    </a:lnTo>
                    <a:lnTo>
                      <a:pt x="6" y="11"/>
                    </a:lnTo>
                    <a:lnTo>
                      <a:pt x="6" y="10"/>
                    </a:lnTo>
                    <a:lnTo>
                      <a:pt x="6" y="10"/>
                    </a:lnTo>
                    <a:lnTo>
                      <a:pt x="6" y="10"/>
                    </a:lnTo>
                    <a:lnTo>
                      <a:pt x="5" y="10"/>
                    </a:lnTo>
                    <a:lnTo>
                      <a:pt x="5" y="10"/>
                    </a:lnTo>
                    <a:lnTo>
                      <a:pt x="5" y="10"/>
                    </a:lnTo>
                    <a:lnTo>
                      <a:pt x="4" y="10"/>
                    </a:lnTo>
                    <a:lnTo>
                      <a:pt x="4" y="9"/>
                    </a:lnTo>
                    <a:lnTo>
                      <a:pt x="4" y="9"/>
                    </a:lnTo>
                    <a:lnTo>
                      <a:pt x="4" y="9"/>
                    </a:lnTo>
                    <a:lnTo>
                      <a:pt x="4" y="9"/>
                    </a:lnTo>
                    <a:lnTo>
                      <a:pt x="4" y="9"/>
                    </a:lnTo>
                    <a:lnTo>
                      <a:pt x="3" y="8"/>
                    </a:lnTo>
                    <a:lnTo>
                      <a:pt x="3" y="8"/>
                    </a:lnTo>
                    <a:lnTo>
                      <a:pt x="3" y="8"/>
                    </a:lnTo>
                    <a:lnTo>
                      <a:pt x="3" y="8"/>
                    </a:lnTo>
                    <a:lnTo>
                      <a:pt x="3" y="8"/>
                    </a:lnTo>
                    <a:lnTo>
                      <a:pt x="3" y="8"/>
                    </a:lnTo>
                    <a:lnTo>
                      <a:pt x="2" y="7"/>
                    </a:lnTo>
                    <a:lnTo>
                      <a:pt x="2" y="7"/>
                    </a:lnTo>
                    <a:lnTo>
                      <a:pt x="2" y="7"/>
                    </a:lnTo>
                    <a:lnTo>
                      <a:pt x="2" y="7"/>
                    </a:lnTo>
                    <a:lnTo>
                      <a:pt x="2" y="7"/>
                    </a:lnTo>
                    <a:lnTo>
                      <a:pt x="1" y="6"/>
                    </a:lnTo>
                    <a:lnTo>
                      <a:pt x="1" y="6"/>
                    </a:lnTo>
                    <a:lnTo>
                      <a:pt x="1" y="6"/>
                    </a:lnTo>
                    <a:lnTo>
                      <a:pt x="1" y="5"/>
                    </a:lnTo>
                    <a:lnTo>
                      <a:pt x="1" y="5"/>
                    </a:lnTo>
                    <a:lnTo>
                      <a:pt x="1" y="5"/>
                    </a:lnTo>
                    <a:lnTo>
                      <a:pt x="1" y="5"/>
                    </a:lnTo>
                    <a:lnTo>
                      <a:pt x="1" y="5"/>
                    </a:lnTo>
                    <a:lnTo>
                      <a:pt x="1" y="5"/>
                    </a:lnTo>
                    <a:lnTo>
                      <a:pt x="1" y="4"/>
                    </a:lnTo>
                    <a:lnTo>
                      <a:pt x="0" y="4"/>
                    </a:lnTo>
                    <a:lnTo>
                      <a:pt x="0" y="4"/>
                    </a:lnTo>
                    <a:lnTo>
                      <a:pt x="0" y="4"/>
                    </a:lnTo>
                    <a:lnTo>
                      <a:pt x="0" y="3"/>
                    </a:lnTo>
                    <a:lnTo>
                      <a:pt x="0" y="3"/>
                    </a:lnTo>
                    <a:lnTo>
                      <a:pt x="0" y="3"/>
                    </a:lnTo>
                    <a:lnTo>
                      <a:pt x="0" y="3"/>
                    </a:lnTo>
                    <a:lnTo>
                      <a:pt x="0" y="2"/>
                    </a:lnTo>
                    <a:lnTo>
                      <a:pt x="0" y="2"/>
                    </a:lnTo>
                    <a:lnTo>
                      <a:pt x="0" y="2"/>
                    </a:lnTo>
                    <a:lnTo>
                      <a:pt x="0" y="1"/>
                    </a:lnTo>
                    <a:lnTo>
                      <a:pt x="0" y="1"/>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7" name="Freeform 177"/>
              <p:cNvSpPr>
                <a:spLocks/>
              </p:cNvSpPr>
              <p:nvPr/>
            </p:nvSpPr>
            <p:spPr bwMode="auto">
              <a:xfrm flipH="1">
                <a:off x="980" y="3875"/>
                <a:ext cx="63" cy="71"/>
              </a:xfrm>
              <a:custGeom>
                <a:avLst/>
                <a:gdLst>
                  <a:gd name="T0" fmla="*/ 215 w 222"/>
                  <a:gd name="T1" fmla="*/ 219 h 255"/>
                  <a:gd name="T2" fmla="*/ 207 w 222"/>
                  <a:gd name="T3" fmla="*/ 227 h 255"/>
                  <a:gd name="T4" fmla="*/ 199 w 222"/>
                  <a:gd name="T5" fmla="*/ 233 h 255"/>
                  <a:gd name="T6" fmla="*/ 189 w 222"/>
                  <a:gd name="T7" fmla="*/ 239 h 255"/>
                  <a:gd name="T8" fmla="*/ 179 w 222"/>
                  <a:gd name="T9" fmla="*/ 244 h 255"/>
                  <a:gd name="T10" fmla="*/ 169 w 222"/>
                  <a:gd name="T11" fmla="*/ 248 h 255"/>
                  <a:gd name="T12" fmla="*/ 159 w 222"/>
                  <a:gd name="T13" fmla="*/ 251 h 255"/>
                  <a:gd name="T14" fmla="*/ 148 w 222"/>
                  <a:gd name="T15" fmla="*/ 253 h 255"/>
                  <a:gd name="T16" fmla="*/ 137 w 222"/>
                  <a:gd name="T17" fmla="*/ 254 h 255"/>
                  <a:gd name="T18" fmla="*/ 126 w 222"/>
                  <a:gd name="T19" fmla="*/ 255 h 255"/>
                  <a:gd name="T20" fmla="*/ 115 w 222"/>
                  <a:gd name="T21" fmla="*/ 254 h 255"/>
                  <a:gd name="T22" fmla="*/ 104 w 222"/>
                  <a:gd name="T23" fmla="*/ 252 h 255"/>
                  <a:gd name="T24" fmla="*/ 93 w 222"/>
                  <a:gd name="T25" fmla="*/ 250 h 255"/>
                  <a:gd name="T26" fmla="*/ 83 w 222"/>
                  <a:gd name="T27" fmla="*/ 246 h 255"/>
                  <a:gd name="T28" fmla="*/ 73 w 222"/>
                  <a:gd name="T29" fmla="*/ 242 h 255"/>
                  <a:gd name="T30" fmla="*/ 63 w 222"/>
                  <a:gd name="T31" fmla="*/ 237 h 255"/>
                  <a:gd name="T32" fmla="*/ 54 w 222"/>
                  <a:gd name="T33" fmla="*/ 231 h 255"/>
                  <a:gd name="T34" fmla="*/ 45 w 222"/>
                  <a:gd name="T35" fmla="*/ 225 h 255"/>
                  <a:gd name="T36" fmla="*/ 37 w 222"/>
                  <a:gd name="T37" fmla="*/ 217 h 255"/>
                  <a:gd name="T38" fmla="*/ 30 w 222"/>
                  <a:gd name="T39" fmla="*/ 209 h 255"/>
                  <a:gd name="T40" fmla="*/ 23 w 222"/>
                  <a:gd name="T41" fmla="*/ 201 h 255"/>
                  <a:gd name="T42" fmla="*/ 17 w 222"/>
                  <a:gd name="T43" fmla="*/ 191 h 255"/>
                  <a:gd name="T44" fmla="*/ 12 w 222"/>
                  <a:gd name="T45" fmla="*/ 182 h 255"/>
                  <a:gd name="T46" fmla="*/ 8 w 222"/>
                  <a:gd name="T47" fmla="*/ 172 h 255"/>
                  <a:gd name="T48" fmla="*/ 4 w 222"/>
                  <a:gd name="T49" fmla="*/ 161 h 255"/>
                  <a:gd name="T50" fmla="*/ 2 w 222"/>
                  <a:gd name="T51" fmla="*/ 150 h 255"/>
                  <a:gd name="T52" fmla="*/ 0 w 222"/>
                  <a:gd name="T53" fmla="*/ 140 h 255"/>
                  <a:gd name="T54" fmla="*/ 0 w 222"/>
                  <a:gd name="T55" fmla="*/ 129 h 255"/>
                  <a:gd name="T56" fmla="*/ 0 w 222"/>
                  <a:gd name="T57" fmla="*/ 118 h 255"/>
                  <a:gd name="T58" fmla="*/ 2 w 222"/>
                  <a:gd name="T59" fmla="*/ 107 h 255"/>
                  <a:gd name="T60" fmla="*/ 4 w 222"/>
                  <a:gd name="T61" fmla="*/ 96 h 255"/>
                  <a:gd name="T62" fmla="*/ 7 w 222"/>
                  <a:gd name="T63" fmla="*/ 86 h 255"/>
                  <a:gd name="T64" fmla="*/ 11 w 222"/>
                  <a:gd name="T65" fmla="*/ 76 h 255"/>
                  <a:gd name="T66" fmla="*/ 16 w 222"/>
                  <a:gd name="T67" fmla="*/ 66 h 255"/>
                  <a:gd name="T68" fmla="*/ 21 w 222"/>
                  <a:gd name="T69" fmla="*/ 57 h 255"/>
                  <a:gd name="T70" fmla="*/ 28 w 222"/>
                  <a:gd name="T71" fmla="*/ 48 h 255"/>
                  <a:gd name="T72" fmla="*/ 35 w 222"/>
                  <a:gd name="T73" fmla="*/ 39 h 255"/>
                  <a:gd name="T74" fmla="*/ 43 w 222"/>
                  <a:gd name="T75" fmla="*/ 32 h 255"/>
                  <a:gd name="T76" fmla="*/ 51 w 222"/>
                  <a:gd name="T77" fmla="*/ 25 h 255"/>
                  <a:gd name="T78" fmla="*/ 61 w 222"/>
                  <a:gd name="T79" fmla="*/ 19 h 255"/>
                  <a:gd name="T80" fmla="*/ 70 w 222"/>
                  <a:gd name="T81" fmla="*/ 14 h 255"/>
                  <a:gd name="T82" fmla="*/ 80 w 222"/>
                  <a:gd name="T83" fmla="*/ 9 h 255"/>
                  <a:gd name="T84" fmla="*/ 90 w 222"/>
                  <a:gd name="T85" fmla="*/ 5 h 255"/>
                  <a:gd name="T86" fmla="*/ 101 w 222"/>
                  <a:gd name="T87" fmla="*/ 3 h 255"/>
                  <a:gd name="T88" fmla="*/ 112 w 222"/>
                  <a:gd name="T89" fmla="*/ 1 h 255"/>
                  <a:gd name="T90" fmla="*/ 123 w 222"/>
                  <a:gd name="T91" fmla="*/ 0 h 255"/>
                  <a:gd name="T92" fmla="*/ 134 w 222"/>
                  <a:gd name="T93" fmla="*/ 0 h 255"/>
                  <a:gd name="T94" fmla="*/ 145 w 222"/>
                  <a:gd name="T95" fmla="*/ 1 h 255"/>
                  <a:gd name="T96" fmla="*/ 155 w 222"/>
                  <a:gd name="T97" fmla="*/ 3 h 255"/>
                  <a:gd name="T98" fmla="*/ 166 w 222"/>
                  <a:gd name="T99" fmla="*/ 6 h 255"/>
                  <a:gd name="T100" fmla="*/ 176 w 222"/>
                  <a:gd name="T101" fmla="*/ 10 h 255"/>
                  <a:gd name="T102" fmla="*/ 186 w 222"/>
                  <a:gd name="T103" fmla="*/ 14 h 255"/>
                  <a:gd name="T104" fmla="*/ 196 w 222"/>
                  <a:gd name="T105" fmla="*/ 19 h 255"/>
                  <a:gd name="T106" fmla="*/ 205 w 222"/>
                  <a:gd name="T107" fmla="*/ 26 h 255"/>
                  <a:gd name="T108" fmla="*/ 213 w 222"/>
                  <a:gd name="T109" fmla="*/ 33 h 255"/>
                  <a:gd name="T110" fmla="*/ 221 w 222"/>
                  <a:gd name="T111" fmla="*/ 4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 h="255">
                    <a:moveTo>
                      <a:pt x="222" y="213"/>
                    </a:moveTo>
                    <a:lnTo>
                      <a:pt x="221" y="214"/>
                    </a:lnTo>
                    <a:lnTo>
                      <a:pt x="220" y="215"/>
                    </a:lnTo>
                    <a:lnTo>
                      <a:pt x="219" y="216"/>
                    </a:lnTo>
                    <a:lnTo>
                      <a:pt x="218" y="217"/>
                    </a:lnTo>
                    <a:lnTo>
                      <a:pt x="217" y="218"/>
                    </a:lnTo>
                    <a:lnTo>
                      <a:pt x="215" y="219"/>
                    </a:lnTo>
                    <a:lnTo>
                      <a:pt x="214" y="220"/>
                    </a:lnTo>
                    <a:lnTo>
                      <a:pt x="213" y="221"/>
                    </a:lnTo>
                    <a:lnTo>
                      <a:pt x="212" y="223"/>
                    </a:lnTo>
                    <a:lnTo>
                      <a:pt x="211" y="224"/>
                    </a:lnTo>
                    <a:lnTo>
                      <a:pt x="210" y="225"/>
                    </a:lnTo>
                    <a:lnTo>
                      <a:pt x="208" y="226"/>
                    </a:lnTo>
                    <a:lnTo>
                      <a:pt x="207" y="227"/>
                    </a:lnTo>
                    <a:lnTo>
                      <a:pt x="206" y="228"/>
                    </a:lnTo>
                    <a:lnTo>
                      <a:pt x="205" y="228"/>
                    </a:lnTo>
                    <a:lnTo>
                      <a:pt x="204" y="230"/>
                    </a:lnTo>
                    <a:lnTo>
                      <a:pt x="202" y="230"/>
                    </a:lnTo>
                    <a:lnTo>
                      <a:pt x="201" y="231"/>
                    </a:lnTo>
                    <a:lnTo>
                      <a:pt x="200" y="232"/>
                    </a:lnTo>
                    <a:lnTo>
                      <a:pt x="199" y="233"/>
                    </a:lnTo>
                    <a:lnTo>
                      <a:pt x="197" y="234"/>
                    </a:lnTo>
                    <a:lnTo>
                      <a:pt x="196" y="235"/>
                    </a:lnTo>
                    <a:lnTo>
                      <a:pt x="194" y="236"/>
                    </a:lnTo>
                    <a:lnTo>
                      <a:pt x="193" y="237"/>
                    </a:lnTo>
                    <a:lnTo>
                      <a:pt x="192" y="237"/>
                    </a:lnTo>
                    <a:lnTo>
                      <a:pt x="190" y="238"/>
                    </a:lnTo>
                    <a:lnTo>
                      <a:pt x="189" y="239"/>
                    </a:lnTo>
                    <a:lnTo>
                      <a:pt x="188" y="240"/>
                    </a:lnTo>
                    <a:lnTo>
                      <a:pt x="186" y="240"/>
                    </a:lnTo>
                    <a:lnTo>
                      <a:pt x="185" y="241"/>
                    </a:lnTo>
                    <a:lnTo>
                      <a:pt x="183" y="242"/>
                    </a:lnTo>
                    <a:lnTo>
                      <a:pt x="182" y="242"/>
                    </a:lnTo>
                    <a:lnTo>
                      <a:pt x="181" y="243"/>
                    </a:lnTo>
                    <a:lnTo>
                      <a:pt x="179" y="244"/>
                    </a:lnTo>
                    <a:lnTo>
                      <a:pt x="178" y="244"/>
                    </a:lnTo>
                    <a:lnTo>
                      <a:pt x="176" y="245"/>
                    </a:lnTo>
                    <a:lnTo>
                      <a:pt x="175" y="245"/>
                    </a:lnTo>
                    <a:lnTo>
                      <a:pt x="173" y="246"/>
                    </a:lnTo>
                    <a:lnTo>
                      <a:pt x="172" y="246"/>
                    </a:lnTo>
                    <a:lnTo>
                      <a:pt x="170" y="247"/>
                    </a:lnTo>
                    <a:lnTo>
                      <a:pt x="169" y="248"/>
                    </a:lnTo>
                    <a:lnTo>
                      <a:pt x="168" y="248"/>
                    </a:lnTo>
                    <a:lnTo>
                      <a:pt x="166" y="249"/>
                    </a:lnTo>
                    <a:lnTo>
                      <a:pt x="165" y="249"/>
                    </a:lnTo>
                    <a:lnTo>
                      <a:pt x="163" y="249"/>
                    </a:lnTo>
                    <a:lnTo>
                      <a:pt x="162" y="250"/>
                    </a:lnTo>
                    <a:lnTo>
                      <a:pt x="160" y="250"/>
                    </a:lnTo>
                    <a:lnTo>
                      <a:pt x="159" y="251"/>
                    </a:lnTo>
                    <a:lnTo>
                      <a:pt x="157" y="251"/>
                    </a:lnTo>
                    <a:lnTo>
                      <a:pt x="155" y="251"/>
                    </a:lnTo>
                    <a:lnTo>
                      <a:pt x="154" y="252"/>
                    </a:lnTo>
                    <a:lnTo>
                      <a:pt x="152" y="252"/>
                    </a:lnTo>
                    <a:lnTo>
                      <a:pt x="151" y="252"/>
                    </a:lnTo>
                    <a:lnTo>
                      <a:pt x="149" y="253"/>
                    </a:lnTo>
                    <a:lnTo>
                      <a:pt x="148" y="253"/>
                    </a:lnTo>
                    <a:lnTo>
                      <a:pt x="146" y="253"/>
                    </a:lnTo>
                    <a:lnTo>
                      <a:pt x="145" y="253"/>
                    </a:lnTo>
                    <a:lnTo>
                      <a:pt x="143" y="253"/>
                    </a:lnTo>
                    <a:lnTo>
                      <a:pt x="142" y="254"/>
                    </a:lnTo>
                    <a:lnTo>
                      <a:pt x="140" y="254"/>
                    </a:lnTo>
                    <a:lnTo>
                      <a:pt x="138" y="254"/>
                    </a:lnTo>
                    <a:lnTo>
                      <a:pt x="137" y="254"/>
                    </a:lnTo>
                    <a:lnTo>
                      <a:pt x="135" y="254"/>
                    </a:lnTo>
                    <a:lnTo>
                      <a:pt x="134" y="254"/>
                    </a:lnTo>
                    <a:lnTo>
                      <a:pt x="132" y="255"/>
                    </a:lnTo>
                    <a:lnTo>
                      <a:pt x="131" y="255"/>
                    </a:lnTo>
                    <a:lnTo>
                      <a:pt x="129" y="255"/>
                    </a:lnTo>
                    <a:lnTo>
                      <a:pt x="128" y="255"/>
                    </a:lnTo>
                    <a:lnTo>
                      <a:pt x="126" y="255"/>
                    </a:lnTo>
                    <a:lnTo>
                      <a:pt x="124" y="255"/>
                    </a:lnTo>
                    <a:lnTo>
                      <a:pt x="123" y="255"/>
                    </a:lnTo>
                    <a:lnTo>
                      <a:pt x="121" y="254"/>
                    </a:lnTo>
                    <a:lnTo>
                      <a:pt x="120" y="254"/>
                    </a:lnTo>
                    <a:lnTo>
                      <a:pt x="118" y="254"/>
                    </a:lnTo>
                    <a:lnTo>
                      <a:pt x="117" y="254"/>
                    </a:lnTo>
                    <a:lnTo>
                      <a:pt x="115" y="254"/>
                    </a:lnTo>
                    <a:lnTo>
                      <a:pt x="113" y="254"/>
                    </a:lnTo>
                    <a:lnTo>
                      <a:pt x="112" y="253"/>
                    </a:lnTo>
                    <a:lnTo>
                      <a:pt x="110" y="253"/>
                    </a:lnTo>
                    <a:lnTo>
                      <a:pt x="109" y="253"/>
                    </a:lnTo>
                    <a:lnTo>
                      <a:pt x="107" y="253"/>
                    </a:lnTo>
                    <a:lnTo>
                      <a:pt x="106" y="253"/>
                    </a:lnTo>
                    <a:lnTo>
                      <a:pt x="104" y="252"/>
                    </a:lnTo>
                    <a:lnTo>
                      <a:pt x="103" y="252"/>
                    </a:lnTo>
                    <a:lnTo>
                      <a:pt x="101" y="252"/>
                    </a:lnTo>
                    <a:lnTo>
                      <a:pt x="100" y="252"/>
                    </a:lnTo>
                    <a:lnTo>
                      <a:pt x="98" y="251"/>
                    </a:lnTo>
                    <a:lnTo>
                      <a:pt x="97" y="251"/>
                    </a:lnTo>
                    <a:lnTo>
                      <a:pt x="95" y="250"/>
                    </a:lnTo>
                    <a:lnTo>
                      <a:pt x="93" y="250"/>
                    </a:lnTo>
                    <a:lnTo>
                      <a:pt x="92" y="249"/>
                    </a:lnTo>
                    <a:lnTo>
                      <a:pt x="90" y="249"/>
                    </a:lnTo>
                    <a:lnTo>
                      <a:pt x="89" y="249"/>
                    </a:lnTo>
                    <a:lnTo>
                      <a:pt x="87" y="248"/>
                    </a:lnTo>
                    <a:lnTo>
                      <a:pt x="86" y="248"/>
                    </a:lnTo>
                    <a:lnTo>
                      <a:pt x="85" y="247"/>
                    </a:lnTo>
                    <a:lnTo>
                      <a:pt x="83" y="246"/>
                    </a:lnTo>
                    <a:lnTo>
                      <a:pt x="82" y="246"/>
                    </a:lnTo>
                    <a:lnTo>
                      <a:pt x="80" y="245"/>
                    </a:lnTo>
                    <a:lnTo>
                      <a:pt x="79" y="245"/>
                    </a:lnTo>
                    <a:lnTo>
                      <a:pt x="77" y="244"/>
                    </a:lnTo>
                    <a:lnTo>
                      <a:pt x="76" y="244"/>
                    </a:lnTo>
                    <a:lnTo>
                      <a:pt x="74" y="243"/>
                    </a:lnTo>
                    <a:lnTo>
                      <a:pt x="73" y="242"/>
                    </a:lnTo>
                    <a:lnTo>
                      <a:pt x="72" y="242"/>
                    </a:lnTo>
                    <a:lnTo>
                      <a:pt x="70" y="241"/>
                    </a:lnTo>
                    <a:lnTo>
                      <a:pt x="69" y="240"/>
                    </a:lnTo>
                    <a:lnTo>
                      <a:pt x="67" y="240"/>
                    </a:lnTo>
                    <a:lnTo>
                      <a:pt x="66" y="239"/>
                    </a:lnTo>
                    <a:lnTo>
                      <a:pt x="65" y="238"/>
                    </a:lnTo>
                    <a:lnTo>
                      <a:pt x="63" y="237"/>
                    </a:lnTo>
                    <a:lnTo>
                      <a:pt x="62" y="237"/>
                    </a:lnTo>
                    <a:lnTo>
                      <a:pt x="61" y="236"/>
                    </a:lnTo>
                    <a:lnTo>
                      <a:pt x="59" y="235"/>
                    </a:lnTo>
                    <a:lnTo>
                      <a:pt x="58" y="234"/>
                    </a:lnTo>
                    <a:lnTo>
                      <a:pt x="57" y="233"/>
                    </a:lnTo>
                    <a:lnTo>
                      <a:pt x="55" y="232"/>
                    </a:lnTo>
                    <a:lnTo>
                      <a:pt x="54" y="231"/>
                    </a:lnTo>
                    <a:lnTo>
                      <a:pt x="53" y="230"/>
                    </a:lnTo>
                    <a:lnTo>
                      <a:pt x="52" y="230"/>
                    </a:lnTo>
                    <a:lnTo>
                      <a:pt x="50" y="228"/>
                    </a:lnTo>
                    <a:lnTo>
                      <a:pt x="49" y="228"/>
                    </a:lnTo>
                    <a:lnTo>
                      <a:pt x="48" y="227"/>
                    </a:lnTo>
                    <a:lnTo>
                      <a:pt x="47" y="226"/>
                    </a:lnTo>
                    <a:lnTo>
                      <a:pt x="45" y="225"/>
                    </a:lnTo>
                    <a:lnTo>
                      <a:pt x="44" y="224"/>
                    </a:lnTo>
                    <a:lnTo>
                      <a:pt x="43" y="223"/>
                    </a:lnTo>
                    <a:lnTo>
                      <a:pt x="42" y="221"/>
                    </a:lnTo>
                    <a:lnTo>
                      <a:pt x="41" y="220"/>
                    </a:lnTo>
                    <a:lnTo>
                      <a:pt x="40" y="220"/>
                    </a:lnTo>
                    <a:lnTo>
                      <a:pt x="38" y="218"/>
                    </a:lnTo>
                    <a:lnTo>
                      <a:pt x="37" y="217"/>
                    </a:lnTo>
                    <a:lnTo>
                      <a:pt x="36" y="216"/>
                    </a:lnTo>
                    <a:lnTo>
                      <a:pt x="35" y="215"/>
                    </a:lnTo>
                    <a:lnTo>
                      <a:pt x="34" y="214"/>
                    </a:lnTo>
                    <a:lnTo>
                      <a:pt x="33" y="213"/>
                    </a:lnTo>
                    <a:lnTo>
                      <a:pt x="32" y="212"/>
                    </a:lnTo>
                    <a:lnTo>
                      <a:pt x="31" y="210"/>
                    </a:lnTo>
                    <a:lnTo>
                      <a:pt x="30" y="209"/>
                    </a:lnTo>
                    <a:lnTo>
                      <a:pt x="29" y="208"/>
                    </a:lnTo>
                    <a:lnTo>
                      <a:pt x="28" y="207"/>
                    </a:lnTo>
                    <a:lnTo>
                      <a:pt x="27" y="206"/>
                    </a:lnTo>
                    <a:lnTo>
                      <a:pt x="26" y="204"/>
                    </a:lnTo>
                    <a:lnTo>
                      <a:pt x="25" y="203"/>
                    </a:lnTo>
                    <a:lnTo>
                      <a:pt x="24" y="202"/>
                    </a:lnTo>
                    <a:lnTo>
                      <a:pt x="23" y="201"/>
                    </a:lnTo>
                    <a:lnTo>
                      <a:pt x="22" y="199"/>
                    </a:lnTo>
                    <a:lnTo>
                      <a:pt x="21" y="198"/>
                    </a:lnTo>
                    <a:lnTo>
                      <a:pt x="21" y="197"/>
                    </a:lnTo>
                    <a:lnTo>
                      <a:pt x="20" y="195"/>
                    </a:lnTo>
                    <a:lnTo>
                      <a:pt x="19" y="194"/>
                    </a:lnTo>
                    <a:lnTo>
                      <a:pt x="18" y="193"/>
                    </a:lnTo>
                    <a:lnTo>
                      <a:pt x="17" y="191"/>
                    </a:lnTo>
                    <a:lnTo>
                      <a:pt x="17" y="190"/>
                    </a:lnTo>
                    <a:lnTo>
                      <a:pt x="16" y="189"/>
                    </a:lnTo>
                    <a:lnTo>
                      <a:pt x="15" y="187"/>
                    </a:lnTo>
                    <a:lnTo>
                      <a:pt x="14" y="186"/>
                    </a:lnTo>
                    <a:lnTo>
                      <a:pt x="14" y="185"/>
                    </a:lnTo>
                    <a:lnTo>
                      <a:pt x="13" y="183"/>
                    </a:lnTo>
                    <a:lnTo>
                      <a:pt x="12" y="182"/>
                    </a:lnTo>
                    <a:lnTo>
                      <a:pt x="11" y="180"/>
                    </a:lnTo>
                    <a:lnTo>
                      <a:pt x="11" y="179"/>
                    </a:lnTo>
                    <a:lnTo>
                      <a:pt x="10" y="177"/>
                    </a:lnTo>
                    <a:lnTo>
                      <a:pt x="10" y="176"/>
                    </a:lnTo>
                    <a:lnTo>
                      <a:pt x="9" y="174"/>
                    </a:lnTo>
                    <a:lnTo>
                      <a:pt x="9" y="173"/>
                    </a:lnTo>
                    <a:lnTo>
                      <a:pt x="8" y="172"/>
                    </a:lnTo>
                    <a:lnTo>
                      <a:pt x="7" y="170"/>
                    </a:lnTo>
                    <a:lnTo>
                      <a:pt x="7" y="169"/>
                    </a:lnTo>
                    <a:lnTo>
                      <a:pt x="6" y="167"/>
                    </a:lnTo>
                    <a:lnTo>
                      <a:pt x="6" y="166"/>
                    </a:lnTo>
                    <a:lnTo>
                      <a:pt x="5" y="164"/>
                    </a:lnTo>
                    <a:lnTo>
                      <a:pt x="5" y="163"/>
                    </a:lnTo>
                    <a:lnTo>
                      <a:pt x="4" y="161"/>
                    </a:lnTo>
                    <a:lnTo>
                      <a:pt x="4" y="160"/>
                    </a:lnTo>
                    <a:lnTo>
                      <a:pt x="4" y="158"/>
                    </a:lnTo>
                    <a:lnTo>
                      <a:pt x="3" y="157"/>
                    </a:lnTo>
                    <a:lnTo>
                      <a:pt x="3" y="155"/>
                    </a:lnTo>
                    <a:lnTo>
                      <a:pt x="3" y="154"/>
                    </a:lnTo>
                    <a:lnTo>
                      <a:pt x="2" y="152"/>
                    </a:lnTo>
                    <a:lnTo>
                      <a:pt x="2" y="150"/>
                    </a:lnTo>
                    <a:lnTo>
                      <a:pt x="2" y="149"/>
                    </a:lnTo>
                    <a:lnTo>
                      <a:pt x="2" y="148"/>
                    </a:lnTo>
                    <a:lnTo>
                      <a:pt x="1" y="146"/>
                    </a:lnTo>
                    <a:lnTo>
                      <a:pt x="1" y="144"/>
                    </a:lnTo>
                    <a:lnTo>
                      <a:pt x="1" y="143"/>
                    </a:lnTo>
                    <a:lnTo>
                      <a:pt x="1" y="141"/>
                    </a:lnTo>
                    <a:lnTo>
                      <a:pt x="0" y="140"/>
                    </a:lnTo>
                    <a:lnTo>
                      <a:pt x="0" y="138"/>
                    </a:lnTo>
                    <a:lnTo>
                      <a:pt x="0" y="136"/>
                    </a:lnTo>
                    <a:lnTo>
                      <a:pt x="0" y="135"/>
                    </a:lnTo>
                    <a:lnTo>
                      <a:pt x="0" y="134"/>
                    </a:lnTo>
                    <a:lnTo>
                      <a:pt x="0" y="132"/>
                    </a:lnTo>
                    <a:lnTo>
                      <a:pt x="0" y="130"/>
                    </a:lnTo>
                    <a:lnTo>
                      <a:pt x="0" y="129"/>
                    </a:lnTo>
                    <a:lnTo>
                      <a:pt x="0" y="127"/>
                    </a:lnTo>
                    <a:lnTo>
                      <a:pt x="0" y="126"/>
                    </a:lnTo>
                    <a:lnTo>
                      <a:pt x="0" y="124"/>
                    </a:lnTo>
                    <a:lnTo>
                      <a:pt x="0" y="122"/>
                    </a:lnTo>
                    <a:lnTo>
                      <a:pt x="0" y="121"/>
                    </a:lnTo>
                    <a:lnTo>
                      <a:pt x="0" y="120"/>
                    </a:lnTo>
                    <a:lnTo>
                      <a:pt x="0" y="118"/>
                    </a:lnTo>
                    <a:lnTo>
                      <a:pt x="0" y="116"/>
                    </a:lnTo>
                    <a:lnTo>
                      <a:pt x="0" y="115"/>
                    </a:lnTo>
                    <a:lnTo>
                      <a:pt x="1" y="113"/>
                    </a:lnTo>
                    <a:lnTo>
                      <a:pt x="1" y="112"/>
                    </a:lnTo>
                    <a:lnTo>
                      <a:pt x="1" y="110"/>
                    </a:lnTo>
                    <a:lnTo>
                      <a:pt x="1" y="109"/>
                    </a:lnTo>
                    <a:lnTo>
                      <a:pt x="2" y="107"/>
                    </a:lnTo>
                    <a:lnTo>
                      <a:pt x="2" y="106"/>
                    </a:lnTo>
                    <a:lnTo>
                      <a:pt x="2" y="104"/>
                    </a:lnTo>
                    <a:lnTo>
                      <a:pt x="2" y="102"/>
                    </a:lnTo>
                    <a:lnTo>
                      <a:pt x="3" y="101"/>
                    </a:lnTo>
                    <a:lnTo>
                      <a:pt x="3" y="99"/>
                    </a:lnTo>
                    <a:lnTo>
                      <a:pt x="3" y="98"/>
                    </a:lnTo>
                    <a:lnTo>
                      <a:pt x="4" y="96"/>
                    </a:lnTo>
                    <a:lnTo>
                      <a:pt x="4" y="95"/>
                    </a:lnTo>
                    <a:lnTo>
                      <a:pt x="4" y="93"/>
                    </a:lnTo>
                    <a:lnTo>
                      <a:pt x="5" y="92"/>
                    </a:lnTo>
                    <a:lnTo>
                      <a:pt x="5" y="90"/>
                    </a:lnTo>
                    <a:lnTo>
                      <a:pt x="6" y="89"/>
                    </a:lnTo>
                    <a:lnTo>
                      <a:pt x="6" y="87"/>
                    </a:lnTo>
                    <a:lnTo>
                      <a:pt x="7" y="86"/>
                    </a:lnTo>
                    <a:lnTo>
                      <a:pt x="7" y="84"/>
                    </a:lnTo>
                    <a:lnTo>
                      <a:pt x="8" y="83"/>
                    </a:lnTo>
                    <a:lnTo>
                      <a:pt x="9" y="81"/>
                    </a:lnTo>
                    <a:lnTo>
                      <a:pt x="9" y="80"/>
                    </a:lnTo>
                    <a:lnTo>
                      <a:pt x="10" y="78"/>
                    </a:lnTo>
                    <a:lnTo>
                      <a:pt x="10" y="77"/>
                    </a:lnTo>
                    <a:lnTo>
                      <a:pt x="11" y="76"/>
                    </a:lnTo>
                    <a:lnTo>
                      <a:pt x="11" y="74"/>
                    </a:lnTo>
                    <a:lnTo>
                      <a:pt x="12" y="73"/>
                    </a:lnTo>
                    <a:lnTo>
                      <a:pt x="13" y="71"/>
                    </a:lnTo>
                    <a:lnTo>
                      <a:pt x="14" y="70"/>
                    </a:lnTo>
                    <a:lnTo>
                      <a:pt x="14" y="69"/>
                    </a:lnTo>
                    <a:lnTo>
                      <a:pt x="15" y="67"/>
                    </a:lnTo>
                    <a:lnTo>
                      <a:pt x="16" y="66"/>
                    </a:lnTo>
                    <a:lnTo>
                      <a:pt x="16" y="64"/>
                    </a:lnTo>
                    <a:lnTo>
                      <a:pt x="17" y="63"/>
                    </a:lnTo>
                    <a:lnTo>
                      <a:pt x="18" y="62"/>
                    </a:lnTo>
                    <a:lnTo>
                      <a:pt x="19" y="60"/>
                    </a:lnTo>
                    <a:lnTo>
                      <a:pt x="20" y="59"/>
                    </a:lnTo>
                    <a:lnTo>
                      <a:pt x="21" y="58"/>
                    </a:lnTo>
                    <a:lnTo>
                      <a:pt x="21" y="57"/>
                    </a:lnTo>
                    <a:lnTo>
                      <a:pt x="22" y="55"/>
                    </a:lnTo>
                    <a:lnTo>
                      <a:pt x="23" y="54"/>
                    </a:lnTo>
                    <a:lnTo>
                      <a:pt x="24" y="53"/>
                    </a:lnTo>
                    <a:lnTo>
                      <a:pt x="25" y="51"/>
                    </a:lnTo>
                    <a:lnTo>
                      <a:pt x="26" y="50"/>
                    </a:lnTo>
                    <a:lnTo>
                      <a:pt x="27" y="49"/>
                    </a:lnTo>
                    <a:lnTo>
                      <a:pt x="28" y="48"/>
                    </a:lnTo>
                    <a:lnTo>
                      <a:pt x="29" y="46"/>
                    </a:lnTo>
                    <a:lnTo>
                      <a:pt x="30" y="45"/>
                    </a:lnTo>
                    <a:lnTo>
                      <a:pt x="31" y="44"/>
                    </a:lnTo>
                    <a:lnTo>
                      <a:pt x="32" y="43"/>
                    </a:lnTo>
                    <a:lnTo>
                      <a:pt x="33" y="42"/>
                    </a:lnTo>
                    <a:lnTo>
                      <a:pt x="34" y="40"/>
                    </a:lnTo>
                    <a:lnTo>
                      <a:pt x="35" y="39"/>
                    </a:lnTo>
                    <a:lnTo>
                      <a:pt x="36" y="38"/>
                    </a:lnTo>
                    <a:lnTo>
                      <a:pt x="37" y="37"/>
                    </a:lnTo>
                    <a:lnTo>
                      <a:pt x="38" y="36"/>
                    </a:lnTo>
                    <a:lnTo>
                      <a:pt x="40" y="35"/>
                    </a:lnTo>
                    <a:lnTo>
                      <a:pt x="41" y="34"/>
                    </a:lnTo>
                    <a:lnTo>
                      <a:pt x="42" y="33"/>
                    </a:lnTo>
                    <a:lnTo>
                      <a:pt x="43" y="32"/>
                    </a:lnTo>
                    <a:lnTo>
                      <a:pt x="44" y="31"/>
                    </a:lnTo>
                    <a:lnTo>
                      <a:pt x="45" y="30"/>
                    </a:lnTo>
                    <a:lnTo>
                      <a:pt x="47" y="29"/>
                    </a:lnTo>
                    <a:lnTo>
                      <a:pt x="48" y="28"/>
                    </a:lnTo>
                    <a:lnTo>
                      <a:pt x="49" y="27"/>
                    </a:lnTo>
                    <a:lnTo>
                      <a:pt x="50" y="26"/>
                    </a:lnTo>
                    <a:lnTo>
                      <a:pt x="51" y="25"/>
                    </a:lnTo>
                    <a:lnTo>
                      <a:pt x="53" y="24"/>
                    </a:lnTo>
                    <a:lnTo>
                      <a:pt x="54" y="23"/>
                    </a:lnTo>
                    <a:lnTo>
                      <a:pt x="55" y="22"/>
                    </a:lnTo>
                    <a:lnTo>
                      <a:pt x="56" y="21"/>
                    </a:lnTo>
                    <a:lnTo>
                      <a:pt x="58" y="21"/>
                    </a:lnTo>
                    <a:lnTo>
                      <a:pt x="59" y="20"/>
                    </a:lnTo>
                    <a:lnTo>
                      <a:pt x="61" y="19"/>
                    </a:lnTo>
                    <a:lnTo>
                      <a:pt x="62" y="18"/>
                    </a:lnTo>
                    <a:lnTo>
                      <a:pt x="63" y="17"/>
                    </a:lnTo>
                    <a:lnTo>
                      <a:pt x="65" y="17"/>
                    </a:lnTo>
                    <a:lnTo>
                      <a:pt x="66" y="16"/>
                    </a:lnTo>
                    <a:lnTo>
                      <a:pt x="67" y="15"/>
                    </a:lnTo>
                    <a:lnTo>
                      <a:pt x="69" y="14"/>
                    </a:lnTo>
                    <a:lnTo>
                      <a:pt x="70" y="14"/>
                    </a:lnTo>
                    <a:lnTo>
                      <a:pt x="72" y="13"/>
                    </a:lnTo>
                    <a:lnTo>
                      <a:pt x="73" y="12"/>
                    </a:lnTo>
                    <a:lnTo>
                      <a:pt x="74" y="11"/>
                    </a:lnTo>
                    <a:lnTo>
                      <a:pt x="76" y="11"/>
                    </a:lnTo>
                    <a:lnTo>
                      <a:pt x="77" y="10"/>
                    </a:lnTo>
                    <a:lnTo>
                      <a:pt x="79" y="10"/>
                    </a:lnTo>
                    <a:lnTo>
                      <a:pt x="80" y="9"/>
                    </a:lnTo>
                    <a:lnTo>
                      <a:pt x="82" y="8"/>
                    </a:lnTo>
                    <a:lnTo>
                      <a:pt x="83" y="8"/>
                    </a:lnTo>
                    <a:lnTo>
                      <a:pt x="85" y="7"/>
                    </a:lnTo>
                    <a:lnTo>
                      <a:pt x="86" y="7"/>
                    </a:lnTo>
                    <a:lnTo>
                      <a:pt x="87" y="6"/>
                    </a:lnTo>
                    <a:lnTo>
                      <a:pt x="89" y="6"/>
                    </a:lnTo>
                    <a:lnTo>
                      <a:pt x="90" y="5"/>
                    </a:lnTo>
                    <a:lnTo>
                      <a:pt x="92" y="5"/>
                    </a:lnTo>
                    <a:lnTo>
                      <a:pt x="93" y="4"/>
                    </a:lnTo>
                    <a:lnTo>
                      <a:pt x="95" y="4"/>
                    </a:lnTo>
                    <a:lnTo>
                      <a:pt x="96" y="4"/>
                    </a:lnTo>
                    <a:lnTo>
                      <a:pt x="98" y="3"/>
                    </a:lnTo>
                    <a:lnTo>
                      <a:pt x="100" y="3"/>
                    </a:lnTo>
                    <a:lnTo>
                      <a:pt x="101" y="3"/>
                    </a:lnTo>
                    <a:lnTo>
                      <a:pt x="103" y="2"/>
                    </a:lnTo>
                    <a:lnTo>
                      <a:pt x="104" y="2"/>
                    </a:lnTo>
                    <a:lnTo>
                      <a:pt x="106" y="2"/>
                    </a:lnTo>
                    <a:lnTo>
                      <a:pt x="107" y="1"/>
                    </a:lnTo>
                    <a:lnTo>
                      <a:pt x="109" y="1"/>
                    </a:lnTo>
                    <a:lnTo>
                      <a:pt x="110" y="1"/>
                    </a:lnTo>
                    <a:lnTo>
                      <a:pt x="112" y="1"/>
                    </a:lnTo>
                    <a:lnTo>
                      <a:pt x="113" y="1"/>
                    </a:lnTo>
                    <a:lnTo>
                      <a:pt x="115" y="0"/>
                    </a:lnTo>
                    <a:lnTo>
                      <a:pt x="117" y="0"/>
                    </a:lnTo>
                    <a:lnTo>
                      <a:pt x="118" y="0"/>
                    </a:lnTo>
                    <a:lnTo>
                      <a:pt x="120" y="0"/>
                    </a:lnTo>
                    <a:lnTo>
                      <a:pt x="121" y="0"/>
                    </a:lnTo>
                    <a:lnTo>
                      <a:pt x="123" y="0"/>
                    </a:lnTo>
                    <a:lnTo>
                      <a:pt x="124" y="0"/>
                    </a:lnTo>
                    <a:lnTo>
                      <a:pt x="126" y="0"/>
                    </a:lnTo>
                    <a:lnTo>
                      <a:pt x="127" y="0"/>
                    </a:lnTo>
                    <a:lnTo>
                      <a:pt x="129" y="0"/>
                    </a:lnTo>
                    <a:lnTo>
                      <a:pt x="131" y="0"/>
                    </a:lnTo>
                    <a:lnTo>
                      <a:pt x="132" y="0"/>
                    </a:lnTo>
                    <a:lnTo>
                      <a:pt x="134" y="0"/>
                    </a:lnTo>
                    <a:lnTo>
                      <a:pt x="135" y="0"/>
                    </a:lnTo>
                    <a:lnTo>
                      <a:pt x="137" y="0"/>
                    </a:lnTo>
                    <a:lnTo>
                      <a:pt x="138" y="0"/>
                    </a:lnTo>
                    <a:lnTo>
                      <a:pt x="140" y="0"/>
                    </a:lnTo>
                    <a:lnTo>
                      <a:pt x="142" y="1"/>
                    </a:lnTo>
                    <a:lnTo>
                      <a:pt x="143" y="1"/>
                    </a:lnTo>
                    <a:lnTo>
                      <a:pt x="145" y="1"/>
                    </a:lnTo>
                    <a:lnTo>
                      <a:pt x="146" y="1"/>
                    </a:lnTo>
                    <a:lnTo>
                      <a:pt x="148" y="1"/>
                    </a:lnTo>
                    <a:lnTo>
                      <a:pt x="149" y="2"/>
                    </a:lnTo>
                    <a:lnTo>
                      <a:pt x="151" y="2"/>
                    </a:lnTo>
                    <a:lnTo>
                      <a:pt x="152" y="2"/>
                    </a:lnTo>
                    <a:lnTo>
                      <a:pt x="154" y="3"/>
                    </a:lnTo>
                    <a:lnTo>
                      <a:pt x="155" y="3"/>
                    </a:lnTo>
                    <a:lnTo>
                      <a:pt x="157" y="3"/>
                    </a:lnTo>
                    <a:lnTo>
                      <a:pt x="158" y="4"/>
                    </a:lnTo>
                    <a:lnTo>
                      <a:pt x="160" y="4"/>
                    </a:lnTo>
                    <a:lnTo>
                      <a:pt x="162" y="4"/>
                    </a:lnTo>
                    <a:lnTo>
                      <a:pt x="163" y="5"/>
                    </a:lnTo>
                    <a:lnTo>
                      <a:pt x="165" y="5"/>
                    </a:lnTo>
                    <a:lnTo>
                      <a:pt x="166" y="6"/>
                    </a:lnTo>
                    <a:lnTo>
                      <a:pt x="168" y="6"/>
                    </a:lnTo>
                    <a:lnTo>
                      <a:pt x="169" y="7"/>
                    </a:lnTo>
                    <a:lnTo>
                      <a:pt x="170" y="7"/>
                    </a:lnTo>
                    <a:lnTo>
                      <a:pt x="172" y="8"/>
                    </a:lnTo>
                    <a:lnTo>
                      <a:pt x="173" y="8"/>
                    </a:lnTo>
                    <a:lnTo>
                      <a:pt x="175" y="9"/>
                    </a:lnTo>
                    <a:lnTo>
                      <a:pt x="176" y="10"/>
                    </a:lnTo>
                    <a:lnTo>
                      <a:pt x="178" y="10"/>
                    </a:lnTo>
                    <a:lnTo>
                      <a:pt x="179" y="11"/>
                    </a:lnTo>
                    <a:lnTo>
                      <a:pt x="181" y="11"/>
                    </a:lnTo>
                    <a:lnTo>
                      <a:pt x="182" y="12"/>
                    </a:lnTo>
                    <a:lnTo>
                      <a:pt x="183" y="13"/>
                    </a:lnTo>
                    <a:lnTo>
                      <a:pt x="185" y="14"/>
                    </a:lnTo>
                    <a:lnTo>
                      <a:pt x="186" y="14"/>
                    </a:lnTo>
                    <a:lnTo>
                      <a:pt x="188" y="15"/>
                    </a:lnTo>
                    <a:lnTo>
                      <a:pt x="189" y="16"/>
                    </a:lnTo>
                    <a:lnTo>
                      <a:pt x="190" y="16"/>
                    </a:lnTo>
                    <a:lnTo>
                      <a:pt x="192" y="17"/>
                    </a:lnTo>
                    <a:lnTo>
                      <a:pt x="193" y="18"/>
                    </a:lnTo>
                    <a:lnTo>
                      <a:pt x="194" y="19"/>
                    </a:lnTo>
                    <a:lnTo>
                      <a:pt x="196" y="19"/>
                    </a:lnTo>
                    <a:lnTo>
                      <a:pt x="197" y="21"/>
                    </a:lnTo>
                    <a:lnTo>
                      <a:pt x="198" y="21"/>
                    </a:lnTo>
                    <a:lnTo>
                      <a:pt x="200" y="22"/>
                    </a:lnTo>
                    <a:lnTo>
                      <a:pt x="201" y="23"/>
                    </a:lnTo>
                    <a:lnTo>
                      <a:pt x="202" y="24"/>
                    </a:lnTo>
                    <a:lnTo>
                      <a:pt x="203" y="25"/>
                    </a:lnTo>
                    <a:lnTo>
                      <a:pt x="205" y="26"/>
                    </a:lnTo>
                    <a:lnTo>
                      <a:pt x="206" y="27"/>
                    </a:lnTo>
                    <a:lnTo>
                      <a:pt x="207" y="28"/>
                    </a:lnTo>
                    <a:lnTo>
                      <a:pt x="208" y="29"/>
                    </a:lnTo>
                    <a:lnTo>
                      <a:pt x="210" y="30"/>
                    </a:lnTo>
                    <a:lnTo>
                      <a:pt x="211" y="31"/>
                    </a:lnTo>
                    <a:lnTo>
                      <a:pt x="212" y="32"/>
                    </a:lnTo>
                    <a:lnTo>
                      <a:pt x="213" y="33"/>
                    </a:lnTo>
                    <a:lnTo>
                      <a:pt x="214" y="34"/>
                    </a:lnTo>
                    <a:lnTo>
                      <a:pt x="215" y="35"/>
                    </a:lnTo>
                    <a:lnTo>
                      <a:pt x="217" y="36"/>
                    </a:lnTo>
                    <a:lnTo>
                      <a:pt x="218" y="37"/>
                    </a:lnTo>
                    <a:lnTo>
                      <a:pt x="219" y="38"/>
                    </a:lnTo>
                    <a:lnTo>
                      <a:pt x="220" y="39"/>
                    </a:lnTo>
                    <a:lnTo>
                      <a:pt x="221" y="40"/>
                    </a:lnTo>
                    <a:lnTo>
                      <a:pt x="222" y="4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8" name="Rectangle 178"/>
              <p:cNvSpPr>
                <a:spLocks noChangeArrowheads="1"/>
              </p:cNvSpPr>
              <p:nvPr/>
            </p:nvSpPr>
            <p:spPr bwMode="auto">
              <a:xfrm flipH="1">
                <a:off x="1126" y="3878"/>
                <a:ext cx="14"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9" name="Freeform 179"/>
              <p:cNvSpPr>
                <a:spLocks/>
              </p:cNvSpPr>
              <p:nvPr/>
            </p:nvSpPr>
            <p:spPr bwMode="auto">
              <a:xfrm flipH="1">
                <a:off x="1076" y="3868"/>
                <a:ext cx="134" cy="80"/>
              </a:xfrm>
              <a:custGeom>
                <a:avLst/>
                <a:gdLst>
                  <a:gd name="T0" fmla="*/ 465 w 465"/>
                  <a:gd name="T1" fmla="*/ 138 h 290"/>
                  <a:gd name="T2" fmla="*/ 327 w 465"/>
                  <a:gd name="T3" fmla="*/ 89 h 290"/>
                  <a:gd name="T4" fmla="*/ 227 w 465"/>
                  <a:gd name="T5" fmla="*/ 89 h 290"/>
                  <a:gd name="T6" fmla="*/ 191 w 465"/>
                  <a:gd name="T7" fmla="*/ 38 h 290"/>
                  <a:gd name="T8" fmla="*/ 100 w 465"/>
                  <a:gd name="T9" fmla="*/ 0 h 290"/>
                  <a:gd name="T10" fmla="*/ 12 w 465"/>
                  <a:gd name="T11" fmla="*/ 0 h 290"/>
                  <a:gd name="T12" fmla="*/ 0 w 465"/>
                  <a:gd name="T13" fmla="*/ 12 h 290"/>
                  <a:gd name="T14" fmla="*/ 0 w 465"/>
                  <a:gd name="T15" fmla="*/ 238 h 290"/>
                  <a:gd name="T16" fmla="*/ 64 w 465"/>
                  <a:gd name="T17" fmla="*/ 290 h 290"/>
                  <a:gd name="T18" fmla="*/ 191 w 465"/>
                  <a:gd name="T19" fmla="*/ 290 h 290"/>
                  <a:gd name="T20" fmla="*/ 227 w 465"/>
                  <a:gd name="T21" fmla="*/ 214 h 290"/>
                  <a:gd name="T22" fmla="*/ 353 w 465"/>
                  <a:gd name="T23" fmla="*/ 214 h 290"/>
                  <a:gd name="T24" fmla="*/ 465 w 465"/>
                  <a:gd name="T25" fmla="*/ 27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5" h="290">
                    <a:moveTo>
                      <a:pt x="465" y="138"/>
                    </a:moveTo>
                    <a:lnTo>
                      <a:pt x="327" y="89"/>
                    </a:lnTo>
                    <a:lnTo>
                      <a:pt x="227" y="89"/>
                    </a:lnTo>
                    <a:lnTo>
                      <a:pt x="191" y="38"/>
                    </a:lnTo>
                    <a:lnTo>
                      <a:pt x="100" y="0"/>
                    </a:lnTo>
                    <a:lnTo>
                      <a:pt x="12" y="0"/>
                    </a:lnTo>
                    <a:lnTo>
                      <a:pt x="0" y="12"/>
                    </a:lnTo>
                    <a:lnTo>
                      <a:pt x="0" y="238"/>
                    </a:lnTo>
                    <a:lnTo>
                      <a:pt x="64" y="290"/>
                    </a:lnTo>
                    <a:lnTo>
                      <a:pt x="191" y="290"/>
                    </a:lnTo>
                    <a:lnTo>
                      <a:pt x="227" y="214"/>
                    </a:lnTo>
                    <a:lnTo>
                      <a:pt x="353" y="214"/>
                    </a:lnTo>
                    <a:lnTo>
                      <a:pt x="465" y="27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0" name="Line 180"/>
              <p:cNvSpPr>
                <a:spLocks noChangeShapeType="1"/>
              </p:cNvSpPr>
              <p:nvPr/>
            </p:nvSpPr>
            <p:spPr bwMode="auto">
              <a:xfrm flipH="1">
                <a:off x="1152" y="3943"/>
                <a:ext cx="4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1" name="Line 181"/>
              <p:cNvSpPr>
                <a:spLocks noChangeShapeType="1"/>
              </p:cNvSpPr>
              <p:nvPr/>
            </p:nvSpPr>
            <p:spPr bwMode="auto">
              <a:xfrm flipH="1" flipV="1">
                <a:off x="1093" y="3900"/>
                <a:ext cx="15"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2" name="Freeform 182"/>
              <p:cNvSpPr>
                <a:spLocks/>
              </p:cNvSpPr>
              <p:nvPr/>
            </p:nvSpPr>
            <p:spPr bwMode="auto">
              <a:xfrm flipH="1">
                <a:off x="1083" y="3904"/>
                <a:ext cx="4" cy="35"/>
              </a:xfrm>
              <a:custGeom>
                <a:avLst/>
                <a:gdLst>
                  <a:gd name="T0" fmla="*/ 0 w 13"/>
                  <a:gd name="T1" fmla="*/ 125 h 125"/>
                  <a:gd name="T2" fmla="*/ 13 w 13"/>
                  <a:gd name="T3" fmla="*/ 111 h 125"/>
                  <a:gd name="T4" fmla="*/ 13 w 13"/>
                  <a:gd name="T5" fmla="*/ 0 h 125"/>
                </a:gdLst>
                <a:ahLst/>
                <a:cxnLst>
                  <a:cxn ang="0">
                    <a:pos x="T0" y="T1"/>
                  </a:cxn>
                  <a:cxn ang="0">
                    <a:pos x="T2" y="T3"/>
                  </a:cxn>
                  <a:cxn ang="0">
                    <a:pos x="T4" y="T5"/>
                  </a:cxn>
                </a:cxnLst>
                <a:rect l="0" t="0" r="r" b="b"/>
                <a:pathLst>
                  <a:path w="13" h="125">
                    <a:moveTo>
                      <a:pt x="0" y="125"/>
                    </a:moveTo>
                    <a:lnTo>
                      <a:pt x="13" y="111"/>
                    </a:lnTo>
                    <a:lnTo>
                      <a:pt x="1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3" name="Line 183"/>
              <p:cNvSpPr>
                <a:spLocks noChangeShapeType="1"/>
              </p:cNvSpPr>
              <p:nvPr/>
            </p:nvSpPr>
            <p:spPr bwMode="auto">
              <a:xfrm flipH="1" flipV="1">
                <a:off x="1140" y="3886"/>
                <a:ext cx="4" cy="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4" name="Line 184"/>
              <p:cNvSpPr>
                <a:spLocks noChangeShapeType="1"/>
              </p:cNvSpPr>
              <p:nvPr/>
            </p:nvSpPr>
            <p:spPr bwMode="auto">
              <a:xfrm flipV="1">
                <a:off x="1122" y="3886"/>
                <a:ext cx="4"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5" name="Freeform 185"/>
              <p:cNvSpPr>
                <a:spLocks/>
              </p:cNvSpPr>
              <p:nvPr/>
            </p:nvSpPr>
            <p:spPr bwMode="auto">
              <a:xfrm flipH="1">
                <a:off x="1128" y="3690"/>
                <a:ext cx="20" cy="14"/>
              </a:xfrm>
              <a:custGeom>
                <a:avLst/>
                <a:gdLst>
                  <a:gd name="T0" fmla="*/ 66 w 68"/>
                  <a:gd name="T1" fmla="*/ 48 h 51"/>
                  <a:gd name="T2" fmla="*/ 65 w 68"/>
                  <a:gd name="T3" fmla="*/ 49 h 51"/>
                  <a:gd name="T4" fmla="*/ 63 w 68"/>
                  <a:gd name="T5" fmla="*/ 49 h 51"/>
                  <a:gd name="T6" fmla="*/ 61 w 68"/>
                  <a:gd name="T7" fmla="*/ 50 h 51"/>
                  <a:gd name="T8" fmla="*/ 59 w 68"/>
                  <a:gd name="T9" fmla="*/ 50 h 51"/>
                  <a:gd name="T10" fmla="*/ 58 w 68"/>
                  <a:gd name="T11" fmla="*/ 51 h 51"/>
                  <a:gd name="T12" fmla="*/ 56 w 68"/>
                  <a:gd name="T13" fmla="*/ 51 h 51"/>
                  <a:gd name="T14" fmla="*/ 54 w 68"/>
                  <a:gd name="T15" fmla="*/ 51 h 51"/>
                  <a:gd name="T16" fmla="*/ 52 w 68"/>
                  <a:gd name="T17" fmla="*/ 51 h 51"/>
                  <a:gd name="T18" fmla="*/ 50 w 68"/>
                  <a:gd name="T19" fmla="*/ 51 h 51"/>
                  <a:gd name="T20" fmla="*/ 49 w 68"/>
                  <a:gd name="T21" fmla="*/ 51 h 51"/>
                  <a:gd name="T22" fmla="*/ 47 w 68"/>
                  <a:gd name="T23" fmla="*/ 51 h 51"/>
                  <a:gd name="T24" fmla="*/ 45 w 68"/>
                  <a:gd name="T25" fmla="*/ 51 h 51"/>
                  <a:gd name="T26" fmla="*/ 43 w 68"/>
                  <a:gd name="T27" fmla="*/ 51 h 51"/>
                  <a:gd name="T28" fmla="*/ 41 w 68"/>
                  <a:gd name="T29" fmla="*/ 50 h 51"/>
                  <a:gd name="T30" fmla="*/ 40 w 68"/>
                  <a:gd name="T31" fmla="*/ 50 h 51"/>
                  <a:gd name="T32" fmla="*/ 38 w 68"/>
                  <a:gd name="T33" fmla="*/ 50 h 51"/>
                  <a:gd name="T34" fmla="*/ 36 w 68"/>
                  <a:gd name="T35" fmla="*/ 49 h 51"/>
                  <a:gd name="T36" fmla="*/ 34 w 68"/>
                  <a:gd name="T37" fmla="*/ 49 h 51"/>
                  <a:gd name="T38" fmla="*/ 33 w 68"/>
                  <a:gd name="T39" fmla="*/ 48 h 51"/>
                  <a:gd name="T40" fmla="*/ 31 w 68"/>
                  <a:gd name="T41" fmla="*/ 47 h 51"/>
                  <a:gd name="T42" fmla="*/ 29 w 68"/>
                  <a:gd name="T43" fmla="*/ 47 h 51"/>
                  <a:gd name="T44" fmla="*/ 28 w 68"/>
                  <a:gd name="T45" fmla="*/ 46 h 51"/>
                  <a:gd name="T46" fmla="*/ 26 w 68"/>
                  <a:gd name="T47" fmla="*/ 45 h 51"/>
                  <a:gd name="T48" fmla="*/ 24 w 68"/>
                  <a:gd name="T49" fmla="*/ 44 h 51"/>
                  <a:gd name="T50" fmla="*/ 23 w 68"/>
                  <a:gd name="T51" fmla="*/ 43 h 51"/>
                  <a:gd name="T52" fmla="*/ 21 w 68"/>
                  <a:gd name="T53" fmla="*/ 42 h 51"/>
                  <a:gd name="T54" fmla="*/ 20 w 68"/>
                  <a:gd name="T55" fmla="*/ 41 h 51"/>
                  <a:gd name="T56" fmla="*/ 18 w 68"/>
                  <a:gd name="T57" fmla="*/ 40 h 51"/>
                  <a:gd name="T58" fmla="*/ 17 w 68"/>
                  <a:gd name="T59" fmla="*/ 39 h 51"/>
                  <a:gd name="T60" fmla="*/ 16 w 68"/>
                  <a:gd name="T61" fmla="*/ 38 h 51"/>
                  <a:gd name="T62" fmla="*/ 14 w 68"/>
                  <a:gd name="T63" fmla="*/ 36 h 51"/>
                  <a:gd name="T64" fmla="*/ 13 w 68"/>
                  <a:gd name="T65" fmla="*/ 35 h 51"/>
                  <a:gd name="T66" fmla="*/ 12 w 68"/>
                  <a:gd name="T67" fmla="*/ 34 h 51"/>
                  <a:gd name="T68" fmla="*/ 11 w 68"/>
                  <a:gd name="T69" fmla="*/ 32 h 51"/>
                  <a:gd name="T70" fmla="*/ 10 w 68"/>
                  <a:gd name="T71" fmla="*/ 31 h 51"/>
                  <a:gd name="T72" fmla="*/ 9 w 68"/>
                  <a:gd name="T73" fmla="*/ 29 h 51"/>
                  <a:gd name="T74" fmla="*/ 8 w 68"/>
                  <a:gd name="T75" fmla="*/ 28 h 51"/>
                  <a:gd name="T76" fmla="*/ 7 w 68"/>
                  <a:gd name="T77" fmla="*/ 26 h 51"/>
                  <a:gd name="T78" fmla="*/ 6 w 68"/>
                  <a:gd name="T79" fmla="*/ 25 h 51"/>
                  <a:gd name="T80" fmla="*/ 5 w 68"/>
                  <a:gd name="T81" fmla="*/ 23 h 51"/>
                  <a:gd name="T82" fmla="*/ 4 w 68"/>
                  <a:gd name="T83" fmla="*/ 21 h 51"/>
                  <a:gd name="T84" fmla="*/ 4 w 68"/>
                  <a:gd name="T85" fmla="*/ 20 h 51"/>
                  <a:gd name="T86" fmla="*/ 3 w 68"/>
                  <a:gd name="T87" fmla="*/ 18 h 51"/>
                  <a:gd name="T88" fmla="*/ 3 w 68"/>
                  <a:gd name="T89" fmla="*/ 16 h 51"/>
                  <a:gd name="T90" fmla="*/ 2 w 68"/>
                  <a:gd name="T91" fmla="*/ 15 h 51"/>
                  <a:gd name="T92" fmla="*/ 2 w 68"/>
                  <a:gd name="T93" fmla="*/ 13 h 51"/>
                  <a:gd name="T94" fmla="*/ 1 w 68"/>
                  <a:gd name="T95" fmla="*/ 11 h 51"/>
                  <a:gd name="T96" fmla="*/ 1 w 68"/>
                  <a:gd name="T97" fmla="*/ 9 h 51"/>
                  <a:gd name="T98" fmla="*/ 1 w 68"/>
                  <a:gd name="T99" fmla="*/ 7 h 51"/>
                  <a:gd name="T100" fmla="*/ 0 w 68"/>
                  <a:gd name="T101" fmla="*/ 6 h 51"/>
                  <a:gd name="T102" fmla="*/ 0 w 68"/>
                  <a:gd name="T103" fmla="*/ 4 h 51"/>
                  <a:gd name="T104" fmla="*/ 0 w 68"/>
                  <a:gd name="T105" fmla="*/ 2 h 51"/>
                  <a:gd name="T106" fmla="*/ 0 w 68"/>
                  <a:gd name="T10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1">
                    <a:moveTo>
                      <a:pt x="68" y="48"/>
                    </a:moveTo>
                    <a:lnTo>
                      <a:pt x="67" y="48"/>
                    </a:lnTo>
                    <a:lnTo>
                      <a:pt x="66" y="48"/>
                    </a:lnTo>
                    <a:lnTo>
                      <a:pt x="66" y="49"/>
                    </a:lnTo>
                    <a:lnTo>
                      <a:pt x="65" y="49"/>
                    </a:lnTo>
                    <a:lnTo>
                      <a:pt x="65" y="49"/>
                    </a:lnTo>
                    <a:lnTo>
                      <a:pt x="64" y="49"/>
                    </a:lnTo>
                    <a:lnTo>
                      <a:pt x="63" y="49"/>
                    </a:lnTo>
                    <a:lnTo>
                      <a:pt x="63" y="49"/>
                    </a:lnTo>
                    <a:lnTo>
                      <a:pt x="62" y="50"/>
                    </a:lnTo>
                    <a:lnTo>
                      <a:pt x="62" y="50"/>
                    </a:lnTo>
                    <a:lnTo>
                      <a:pt x="61" y="50"/>
                    </a:lnTo>
                    <a:lnTo>
                      <a:pt x="61" y="50"/>
                    </a:lnTo>
                    <a:lnTo>
                      <a:pt x="60" y="50"/>
                    </a:lnTo>
                    <a:lnTo>
                      <a:pt x="59" y="50"/>
                    </a:lnTo>
                    <a:lnTo>
                      <a:pt x="59" y="50"/>
                    </a:lnTo>
                    <a:lnTo>
                      <a:pt x="58" y="50"/>
                    </a:lnTo>
                    <a:lnTo>
                      <a:pt x="58" y="51"/>
                    </a:lnTo>
                    <a:lnTo>
                      <a:pt x="57" y="51"/>
                    </a:lnTo>
                    <a:lnTo>
                      <a:pt x="56" y="51"/>
                    </a:lnTo>
                    <a:lnTo>
                      <a:pt x="56" y="51"/>
                    </a:lnTo>
                    <a:lnTo>
                      <a:pt x="55" y="51"/>
                    </a:lnTo>
                    <a:lnTo>
                      <a:pt x="55" y="51"/>
                    </a:lnTo>
                    <a:lnTo>
                      <a:pt x="54" y="51"/>
                    </a:lnTo>
                    <a:lnTo>
                      <a:pt x="54" y="51"/>
                    </a:lnTo>
                    <a:lnTo>
                      <a:pt x="53" y="51"/>
                    </a:lnTo>
                    <a:lnTo>
                      <a:pt x="52" y="51"/>
                    </a:lnTo>
                    <a:lnTo>
                      <a:pt x="52" y="51"/>
                    </a:lnTo>
                    <a:lnTo>
                      <a:pt x="51" y="51"/>
                    </a:lnTo>
                    <a:lnTo>
                      <a:pt x="50" y="51"/>
                    </a:lnTo>
                    <a:lnTo>
                      <a:pt x="50" y="51"/>
                    </a:lnTo>
                    <a:lnTo>
                      <a:pt x="49" y="51"/>
                    </a:lnTo>
                    <a:lnTo>
                      <a:pt x="49" y="51"/>
                    </a:lnTo>
                    <a:lnTo>
                      <a:pt x="48" y="51"/>
                    </a:lnTo>
                    <a:lnTo>
                      <a:pt x="47" y="51"/>
                    </a:lnTo>
                    <a:lnTo>
                      <a:pt x="47" y="51"/>
                    </a:lnTo>
                    <a:lnTo>
                      <a:pt x="46" y="51"/>
                    </a:lnTo>
                    <a:lnTo>
                      <a:pt x="45" y="51"/>
                    </a:lnTo>
                    <a:lnTo>
                      <a:pt x="45" y="51"/>
                    </a:lnTo>
                    <a:lnTo>
                      <a:pt x="44" y="51"/>
                    </a:lnTo>
                    <a:lnTo>
                      <a:pt x="44" y="51"/>
                    </a:lnTo>
                    <a:lnTo>
                      <a:pt x="43" y="51"/>
                    </a:lnTo>
                    <a:lnTo>
                      <a:pt x="42" y="51"/>
                    </a:lnTo>
                    <a:lnTo>
                      <a:pt x="42" y="51"/>
                    </a:lnTo>
                    <a:lnTo>
                      <a:pt x="41" y="50"/>
                    </a:lnTo>
                    <a:lnTo>
                      <a:pt x="41" y="50"/>
                    </a:lnTo>
                    <a:lnTo>
                      <a:pt x="40" y="50"/>
                    </a:lnTo>
                    <a:lnTo>
                      <a:pt x="40" y="50"/>
                    </a:lnTo>
                    <a:lnTo>
                      <a:pt x="39" y="50"/>
                    </a:lnTo>
                    <a:lnTo>
                      <a:pt x="38" y="50"/>
                    </a:lnTo>
                    <a:lnTo>
                      <a:pt x="38" y="50"/>
                    </a:lnTo>
                    <a:lnTo>
                      <a:pt x="37" y="50"/>
                    </a:lnTo>
                    <a:lnTo>
                      <a:pt x="37" y="49"/>
                    </a:lnTo>
                    <a:lnTo>
                      <a:pt x="36" y="49"/>
                    </a:lnTo>
                    <a:lnTo>
                      <a:pt x="35" y="49"/>
                    </a:lnTo>
                    <a:lnTo>
                      <a:pt x="35" y="49"/>
                    </a:lnTo>
                    <a:lnTo>
                      <a:pt x="34" y="49"/>
                    </a:lnTo>
                    <a:lnTo>
                      <a:pt x="34" y="49"/>
                    </a:lnTo>
                    <a:lnTo>
                      <a:pt x="33" y="48"/>
                    </a:lnTo>
                    <a:lnTo>
                      <a:pt x="33" y="48"/>
                    </a:lnTo>
                    <a:lnTo>
                      <a:pt x="32" y="48"/>
                    </a:lnTo>
                    <a:lnTo>
                      <a:pt x="31" y="48"/>
                    </a:lnTo>
                    <a:lnTo>
                      <a:pt x="31" y="47"/>
                    </a:lnTo>
                    <a:lnTo>
                      <a:pt x="30" y="47"/>
                    </a:lnTo>
                    <a:lnTo>
                      <a:pt x="30" y="47"/>
                    </a:lnTo>
                    <a:lnTo>
                      <a:pt x="29" y="47"/>
                    </a:lnTo>
                    <a:lnTo>
                      <a:pt x="29" y="46"/>
                    </a:lnTo>
                    <a:lnTo>
                      <a:pt x="28" y="46"/>
                    </a:lnTo>
                    <a:lnTo>
                      <a:pt x="28" y="46"/>
                    </a:lnTo>
                    <a:lnTo>
                      <a:pt x="27" y="46"/>
                    </a:lnTo>
                    <a:lnTo>
                      <a:pt x="27" y="45"/>
                    </a:lnTo>
                    <a:lnTo>
                      <a:pt x="26" y="45"/>
                    </a:lnTo>
                    <a:lnTo>
                      <a:pt x="25" y="45"/>
                    </a:lnTo>
                    <a:lnTo>
                      <a:pt x="25" y="44"/>
                    </a:lnTo>
                    <a:lnTo>
                      <a:pt x="24" y="44"/>
                    </a:lnTo>
                    <a:lnTo>
                      <a:pt x="24" y="44"/>
                    </a:lnTo>
                    <a:lnTo>
                      <a:pt x="23" y="44"/>
                    </a:lnTo>
                    <a:lnTo>
                      <a:pt x="23" y="43"/>
                    </a:lnTo>
                    <a:lnTo>
                      <a:pt x="22" y="43"/>
                    </a:lnTo>
                    <a:lnTo>
                      <a:pt x="22" y="43"/>
                    </a:lnTo>
                    <a:lnTo>
                      <a:pt x="21" y="42"/>
                    </a:lnTo>
                    <a:lnTo>
                      <a:pt x="21" y="42"/>
                    </a:lnTo>
                    <a:lnTo>
                      <a:pt x="20" y="42"/>
                    </a:lnTo>
                    <a:lnTo>
                      <a:pt x="20" y="41"/>
                    </a:lnTo>
                    <a:lnTo>
                      <a:pt x="19" y="41"/>
                    </a:lnTo>
                    <a:lnTo>
                      <a:pt x="19" y="40"/>
                    </a:lnTo>
                    <a:lnTo>
                      <a:pt x="18" y="40"/>
                    </a:lnTo>
                    <a:lnTo>
                      <a:pt x="18" y="40"/>
                    </a:lnTo>
                    <a:lnTo>
                      <a:pt x="18" y="39"/>
                    </a:lnTo>
                    <a:lnTo>
                      <a:pt x="17" y="39"/>
                    </a:lnTo>
                    <a:lnTo>
                      <a:pt x="17" y="39"/>
                    </a:lnTo>
                    <a:lnTo>
                      <a:pt x="16" y="38"/>
                    </a:lnTo>
                    <a:lnTo>
                      <a:pt x="16" y="38"/>
                    </a:lnTo>
                    <a:lnTo>
                      <a:pt x="15" y="37"/>
                    </a:lnTo>
                    <a:lnTo>
                      <a:pt x="15" y="37"/>
                    </a:lnTo>
                    <a:lnTo>
                      <a:pt x="14" y="36"/>
                    </a:lnTo>
                    <a:lnTo>
                      <a:pt x="14" y="36"/>
                    </a:lnTo>
                    <a:lnTo>
                      <a:pt x="14" y="36"/>
                    </a:lnTo>
                    <a:lnTo>
                      <a:pt x="13" y="35"/>
                    </a:lnTo>
                    <a:lnTo>
                      <a:pt x="13" y="35"/>
                    </a:lnTo>
                    <a:lnTo>
                      <a:pt x="12" y="34"/>
                    </a:lnTo>
                    <a:lnTo>
                      <a:pt x="12" y="34"/>
                    </a:lnTo>
                    <a:lnTo>
                      <a:pt x="12" y="33"/>
                    </a:lnTo>
                    <a:lnTo>
                      <a:pt x="11" y="33"/>
                    </a:lnTo>
                    <a:lnTo>
                      <a:pt x="11" y="32"/>
                    </a:lnTo>
                    <a:lnTo>
                      <a:pt x="10" y="32"/>
                    </a:lnTo>
                    <a:lnTo>
                      <a:pt x="10" y="31"/>
                    </a:lnTo>
                    <a:lnTo>
                      <a:pt x="10" y="31"/>
                    </a:lnTo>
                    <a:lnTo>
                      <a:pt x="9" y="30"/>
                    </a:lnTo>
                    <a:lnTo>
                      <a:pt x="9" y="30"/>
                    </a:lnTo>
                    <a:lnTo>
                      <a:pt x="9" y="29"/>
                    </a:lnTo>
                    <a:lnTo>
                      <a:pt x="9" y="29"/>
                    </a:lnTo>
                    <a:lnTo>
                      <a:pt x="8" y="28"/>
                    </a:lnTo>
                    <a:lnTo>
                      <a:pt x="8" y="28"/>
                    </a:lnTo>
                    <a:lnTo>
                      <a:pt x="7" y="27"/>
                    </a:lnTo>
                    <a:lnTo>
                      <a:pt x="7" y="27"/>
                    </a:lnTo>
                    <a:lnTo>
                      <a:pt x="7" y="26"/>
                    </a:lnTo>
                    <a:lnTo>
                      <a:pt x="7" y="26"/>
                    </a:lnTo>
                    <a:lnTo>
                      <a:pt x="6" y="25"/>
                    </a:lnTo>
                    <a:lnTo>
                      <a:pt x="6" y="25"/>
                    </a:lnTo>
                    <a:lnTo>
                      <a:pt x="6" y="24"/>
                    </a:lnTo>
                    <a:lnTo>
                      <a:pt x="6" y="24"/>
                    </a:lnTo>
                    <a:lnTo>
                      <a:pt x="5" y="23"/>
                    </a:lnTo>
                    <a:lnTo>
                      <a:pt x="5" y="22"/>
                    </a:lnTo>
                    <a:lnTo>
                      <a:pt x="5" y="22"/>
                    </a:lnTo>
                    <a:lnTo>
                      <a:pt x="4" y="21"/>
                    </a:lnTo>
                    <a:lnTo>
                      <a:pt x="4" y="21"/>
                    </a:lnTo>
                    <a:lnTo>
                      <a:pt x="4" y="20"/>
                    </a:lnTo>
                    <a:lnTo>
                      <a:pt x="4" y="20"/>
                    </a:lnTo>
                    <a:lnTo>
                      <a:pt x="3" y="19"/>
                    </a:lnTo>
                    <a:lnTo>
                      <a:pt x="3" y="19"/>
                    </a:lnTo>
                    <a:lnTo>
                      <a:pt x="3" y="18"/>
                    </a:lnTo>
                    <a:lnTo>
                      <a:pt x="3" y="17"/>
                    </a:lnTo>
                    <a:lnTo>
                      <a:pt x="3" y="17"/>
                    </a:lnTo>
                    <a:lnTo>
                      <a:pt x="3" y="16"/>
                    </a:lnTo>
                    <a:lnTo>
                      <a:pt x="2" y="16"/>
                    </a:lnTo>
                    <a:lnTo>
                      <a:pt x="2" y="15"/>
                    </a:lnTo>
                    <a:lnTo>
                      <a:pt x="2" y="15"/>
                    </a:lnTo>
                    <a:lnTo>
                      <a:pt x="2" y="14"/>
                    </a:lnTo>
                    <a:lnTo>
                      <a:pt x="2" y="13"/>
                    </a:lnTo>
                    <a:lnTo>
                      <a:pt x="2" y="13"/>
                    </a:lnTo>
                    <a:lnTo>
                      <a:pt x="2" y="12"/>
                    </a:lnTo>
                    <a:lnTo>
                      <a:pt x="2" y="12"/>
                    </a:lnTo>
                    <a:lnTo>
                      <a:pt x="1" y="11"/>
                    </a:lnTo>
                    <a:lnTo>
                      <a:pt x="1" y="10"/>
                    </a:lnTo>
                    <a:lnTo>
                      <a:pt x="1" y="10"/>
                    </a:lnTo>
                    <a:lnTo>
                      <a:pt x="1" y="9"/>
                    </a:lnTo>
                    <a:lnTo>
                      <a:pt x="1" y="9"/>
                    </a:lnTo>
                    <a:lnTo>
                      <a:pt x="1" y="8"/>
                    </a:lnTo>
                    <a:lnTo>
                      <a:pt x="1" y="7"/>
                    </a:lnTo>
                    <a:lnTo>
                      <a:pt x="1" y="7"/>
                    </a:lnTo>
                    <a:lnTo>
                      <a:pt x="1" y="6"/>
                    </a:lnTo>
                    <a:lnTo>
                      <a:pt x="0" y="6"/>
                    </a:lnTo>
                    <a:lnTo>
                      <a:pt x="0" y="5"/>
                    </a:lnTo>
                    <a:lnTo>
                      <a:pt x="0" y="4"/>
                    </a:lnTo>
                    <a:lnTo>
                      <a:pt x="0" y="4"/>
                    </a:lnTo>
                    <a:lnTo>
                      <a:pt x="0" y="3"/>
                    </a:lnTo>
                    <a:lnTo>
                      <a:pt x="0" y="3"/>
                    </a:lnTo>
                    <a:lnTo>
                      <a:pt x="0" y="2"/>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6" name="Freeform 186"/>
              <p:cNvSpPr>
                <a:spLocks/>
              </p:cNvSpPr>
              <p:nvPr/>
            </p:nvSpPr>
            <p:spPr bwMode="auto">
              <a:xfrm flipH="1">
                <a:off x="1128" y="3703"/>
                <a:ext cx="11" cy="175"/>
              </a:xfrm>
              <a:custGeom>
                <a:avLst/>
                <a:gdLst>
                  <a:gd name="T0" fmla="*/ 37 w 37"/>
                  <a:gd name="T1" fmla="*/ 0 h 632"/>
                  <a:gd name="T2" fmla="*/ 37 w 37"/>
                  <a:gd name="T3" fmla="*/ 632 h 632"/>
                  <a:gd name="T4" fmla="*/ 0 w 37"/>
                  <a:gd name="T5" fmla="*/ 632 h 632"/>
                  <a:gd name="T6" fmla="*/ 0 w 37"/>
                  <a:gd name="T7" fmla="*/ 632 h 632"/>
                  <a:gd name="T8" fmla="*/ 0 w 37"/>
                  <a:gd name="T9" fmla="*/ 0 h 632"/>
                </a:gdLst>
                <a:ahLst/>
                <a:cxnLst>
                  <a:cxn ang="0">
                    <a:pos x="T0" y="T1"/>
                  </a:cxn>
                  <a:cxn ang="0">
                    <a:pos x="T2" y="T3"/>
                  </a:cxn>
                  <a:cxn ang="0">
                    <a:pos x="T4" y="T5"/>
                  </a:cxn>
                  <a:cxn ang="0">
                    <a:pos x="T6" y="T7"/>
                  </a:cxn>
                  <a:cxn ang="0">
                    <a:pos x="T8" y="T9"/>
                  </a:cxn>
                </a:cxnLst>
                <a:rect l="0" t="0" r="r" b="b"/>
                <a:pathLst>
                  <a:path w="37" h="632">
                    <a:moveTo>
                      <a:pt x="37" y="0"/>
                    </a:moveTo>
                    <a:lnTo>
                      <a:pt x="37" y="632"/>
                    </a:lnTo>
                    <a:lnTo>
                      <a:pt x="0" y="632"/>
                    </a:lnTo>
                    <a:lnTo>
                      <a:pt x="0" y="63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7" name="Freeform 187"/>
              <p:cNvSpPr>
                <a:spLocks/>
              </p:cNvSpPr>
              <p:nvPr/>
            </p:nvSpPr>
            <p:spPr bwMode="auto">
              <a:xfrm flipH="1">
                <a:off x="1114" y="3692"/>
                <a:ext cx="5" cy="4"/>
              </a:xfrm>
              <a:custGeom>
                <a:avLst/>
                <a:gdLst>
                  <a:gd name="T0" fmla="*/ 17 w 17"/>
                  <a:gd name="T1" fmla="*/ 17 h 17"/>
                  <a:gd name="T2" fmla="*/ 17 w 17"/>
                  <a:gd name="T3" fmla="*/ 17 h 17"/>
                  <a:gd name="T4" fmla="*/ 16 w 17"/>
                  <a:gd name="T5" fmla="*/ 17 h 17"/>
                  <a:gd name="T6" fmla="*/ 16 w 17"/>
                  <a:gd name="T7" fmla="*/ 17 h 17"/>
                  <a:gd name="T8" fmla="*/ 15 w 17"/>
                  <a:gd name="T9" fmla="*/ 17 h 17"/>
                  <a:gd name="T10" fmla="*/ 15 w 17"/>
                  <a:gd name="T11" fmla="*/ 17 h 17"/>
                  <a:gd name="T12" fmla="*/ 14 w 17"/>
                  <a:gd name="T13" fmla="*/ 17 h 17"/>
                  <a:gd name="T14" fmla="*/ 14 w 17"/>
                  <a:gd name="T15" fmla="*/ 16 h 17"/>
                  <a:gd name="T16" fmla="*/ 13 w 17"/>
                  <a:gd name="T17" fmla="*/ 16 h 17"/>
                  <a:gd name="T18" fmla="*/ 13 w 17"/>
                  <a:gd name="T19" fmla="*/ 16 h 17"/>
                  <a:gd name="T20" fmla="*/ 12 w 17"/>
                  <a:gd name="T21" fmla="*/ 16 h 17"/>
                  <a:gd name="T22" fmla="*/ 11 w 17"/>
                  <a:gd name="T23" fmla="*/ 16 h 17"/>
                  <a:gd name="T24" fmla="*/ 11 w 17"/>
                  <a:gd name="T25" fmla="*/ 16 h 17"/>
                  <a:gd name="T26" fmla="*/ 10 w 17"/>
                  <a:gd name="T27" fmla="*/ 15 h 17"/>
                  <a:gd name="T28" fmla="*/ 10 w 17"/>
                  <a:gd name="T29" fmla="*/ 15 h 17"/>
                  <a:gd name="T30" fmla="*/ 10 w 17"/>
                  <a:gd name="T31" fmla="*/ 15 h 17"/>
                  <a:gd name="T32" fmla="*/ 9 w 17"/>
                  <a:gd name="T33" fmla="*/ 15 h 17"/>
                  <a:gd name="T34" fmla="*/ 9 w 17"/>
                  <a:gd name="T35" fmla="*/ 14 h 17"/>
                  <a:gd name="T36" fmla="*/ 8 w 17"/>
                  <a:gd name="T37" fmla="*/ 14 h 17"/>
                  <a:gd name="T38" fmla="*/ 8 w 17"/>
                  <a:gd name="T39" fmla="*/ 14 h 17"/>
                  <a:gd name="T40" fmla="*/ 7 w 17"/>
                  <a:gd name="T41" fmla="*/ 14 h 17"/>
                  <a:gd name="T42" fmla="*/ 7 w 17"/>
                  <a:gd name="T43" fmla="*/ 13 h 17"/>
                  <a:gd name="T44" fmla="*/ 6 w 17"/>
                  <a:gd name="T45" fmla="*/ 13 h 17"/>
                  <a:gd name="T46" fmla="*/ 6 w 17"/>
                  <a:gd name="T47" fmla="*/ 13 h 17"/>
                  <a:gd name="T48" fmla="*/ 6 w 17"/>
                  <a:gd name="T49" fmla="*/ 12 h 17"/>
                  <a:gd name="T50" fmla="*/ 5 w 17"/>
                  <a:gd name="T51" fmla="*/ 12 h 17"/>
                  <a:gd name="T52" fmla="*/ 5 w 17"/>
                  <a:gd name="T53" fmla="*/ 11 h 17"/>
                  <a:gd name="T54" fmla="*/ 5 w 17"/>
                  <a:gd name="T55" fmla="*/ 11 h 17"/>
                  <a:gd name="T56" fmla="*/ 4 w 17"/>
                  <a:gd name="T57" fmla="*/ 11 h 17"/>
                  <a:gd name="T58" fmla="*/ 4 w 17"/>
                  <a:gd name="T59" fmla="*/ 10 h 17"/>
                  <a:gd name="T60" fmla="*/ 3 w 17"/>
                  <a:gd name="T61" fmla="*/ 10 h 17"/>
                  <a:gd name="T62" fmla="*/ 3 w 17"/>
                  <a:gd name="T63" fmla="*/ 10 h 17"/>
                  <a:gd name="T64" fmla="*/ 3 w 17"/>
                  <a:gd name="T65" fmla="*/ 9 h 17"/>
                  <a:gd name="T66" fmla="*/ 3 w 17"/>
                  <a:gd name="T67" fmla="*/ 9 h 17"/>
                  <a:gd name="T68" fmla="*/ 2 w 17"/>
                  <a:gd name="T69" fmla="*/ 8 h 17"/>
                  <a:gd name="T70" fmla="*/ 2 w 17"/>
                  <a:gd name="T71" fmla="*/ 7 h 17"/>
                  <a:gd name="T72" fmla="*/ 2 w 17"/>
                  <a:gd name="T73" fmla="*/ 7 h 17"/>
                  <a:gd name="T74" fmla="*/ 1 w 17"/>
                  <a:gd name="T75" fmla="*/ 6 h 17"/>
                  <a:gd name="T76" fmla="*/ 1 w 17"/>
                  <a:gd name="T77" fmla="*/ 6 h 17"/>
                  <a:gd name="T78" fmla="*/ 1 w 17"/>
                  <a:gd name="T79" fmla="*/ 5 h 17"/>
                  <a:gd name="T80" fmla="*/ 1 w 17"/>
                  <a:gd name="T81" fmla="*/ 5 h 17"/>
                  <a:gd name="T82" fmla="*/ 1 w 17"/>
                  <a:gd name="T83" fmla="*/ 4 h 17"/>
                  <a:gd name="T84" fmla="*/ 1 w 17"/>
                  <a:gd name="T85" fmla="*/ 4 h 17"/>
                  <a:gd name="T86" fmla="*/ 0 w 17"/>
                  <a:gd name="T87" fmla="*/ 4 h 17"/>
                  <a:gd name="T88" fmla="*/ 0 w 17"/>
                  <a:gd name="T89" fmla="*/ 3 h 17"/>
                  <a:gd name="T90" fmla="*/ 0 w 17"/>
                  <a:gd name="T91" fmla="*/ 3 h 17"/>
                  <a:gd name="T92" fmla="*/ 0 w 17"/>
                  <a:gd name="T93" fmla="*/ 2 h 17"/>
                  <a:gd name="T94" fmla="*/ 0 w 17"/>
                  <a:gd name="T95" fmla="*/ 2 h 17"/>
                  <a:gd name="T96" fmla="*/ 0 w 17"/>
                  <a:gd name="T97" fmla="*/ 1 h 17"/>
                  <a:gd name="T98" fmla="*/ 0 w 17"/>
                  <a:gd name="T99" fmla="*/ 1 h 17"/>
                  <a:gd name="T100" fmla="*/ 0 w 17"/>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 h="17">
                    <a:moveTo>
                      <a:pt x="17" y="17"/>
                    </a:moveTo>
                    <a:lnTo>
                      <a:pt x="17" y="17"/>
                    </a:lnTo>
                    <a:lnTo>
                      <a:pt x="17" y="17"/>
                    </a:lnTo>
                    <a:lnTo>
                      <a:pt x="17" y="17"/>
                    </a:lnTo>
                    <a:lnTo>
                      <a:pt x="16" y="17"/>
                    </a:lnTo>
                    <a:lnTo>
                      <a:pt x="16" y="17"/>
                    </a:lnTo>
                    <a:lnTo>
                      <a:pt x="16" y="17"/>
                    </a:lnTo>
                    <a:lnTo>
                      <a:pt x="16" y="17"/>
                    </a:lnTo>
                    <a:lnTo>
                      <a:pt x="15" y="17"/>
                    </a:lnTo>
                    <a:lnTo>
                      <a:pt x="15" y="17"/>
                    </a:lnTo>
                    <a:lnTo>
                      <a:pt x="15" y="17"/>
                    </a:lnTo>
                    <a:lnTo>
                      <a:pt x="15" y="17"/>
                    </a:lnTo>
                    <a:lnTo>
                      <a:pt x="14" y="17"/>
                    </a:lnTo>
                    <a:lnTo>
                      <a:pt x="14" y="17"/>
                    </a:lnTo>
                    <a:lnTo>
                      <a:pt x="14" y="17"/>
                    </a:lnTo>
                    <a:lnTo>
                      <a:pt x="14" y="16"/>
                    </a:lnTo>
                    <a:lnTo>
                      <a:pt x="13" y="16"/>
                    </a:lnTo>
                    <a:lnTo>
                      <a:pt x="13" y="16"/>
                    </a:lnTo>
                    <a:lnTo>
                      <a:pt x="13" y="16"/>
                    </a:lnTo>
                    <a:lnTo>
                      <a:pt x="13" y="16"/>
                    </a:lnTo>
                    <a:lnTo>
                      <a:pt x="12" y="16"/>
                    </a:lnTo>
                    <a:lnTo>
                      <a:pt x="12" y="16"/>
                    </a:lnTo>
                    <a:lnTo>
                      <a:pt x="12" y="16"/>
                    </a:lnTo>
                    <a:lnTo>
                      <a:pt x="11" y="16"/>
                    </a:lnTo>
                    <a:lnTo>
                      <a:pt x="11" y="16"/>
                    </a:lnTo>
                    <a:lnTo>
                      <a:pt x="11" y="16"/>
                    </a:lnTo>
                    <a:lnTo>
                      <a:pt x="11" y="16"/>
                    </a:lnTo>
                    <a:lnTo>
                      <a:pt x="10" y="15"/>
                    </a:lnTo>
                    <a:lnTo>
                      <a:pt x="10" y="15"/>
                    </a:lnTo>
                    <a:lnTo>
                      <a:pt x="10" y="15"/>
                    </a:lnTo>
                    <a:lnTo>
                      <a:pt x="10" y="15"/>
                    </a:lnTo>
                    <a:lnTo>
                      <a:pt x="10" y="15"/>
                    </a:lnTo>
                    <a:lnTo>
                      <a:pt x="9" y="15"/>
                    </a:lnTo>
                    <a:lnTo>
                      <a:pt x="9" y="15"/>
                    </a:lnTo>
                    <a:lnTo>
                      <a:pt x="9" y="15"/>
                    </a:lnTo>
                    <a:lnTo>
                      <a:pt x="9" y="14"/>
                    </a:lnTo>
                    <a:lnTo>
                      <a:pt x="8" y="14"/>
                    </a:lnTo>
                    <a:lnTo>
                      <a:pt x="8" y="14"/>
                    </a:lnTo>
                    <a:lnTo>
                      <a:pt x="8" y="14"/>
                    </a:lnTo>
                    <a:lnTo>
                      <a:pt x="8" y="14"/>
                    </a:lnTo>
                    <a:lnTo>
                      <a:pt x="8" y="14"/>
                    </a:lnTo>
                    <a:lnTo>
                      <a:pt x="7" y="14"/>
                    </a:lnTo>
                    <a:lnTo>
                      <a:pt x="7" y="13"/>
                    </a:lnTo>
                    <a:lnTo>
                      <a:pt x="7" y="13"/>
                    </a:lnTo>
                    <a:lnTo>
                      <a:pt x="7" y="13"/>
                    </a:lnTo>
                    <a:lnTo>
                      <a:pt x="6" y="13"/>
                    </a:lnTo>
                    <a:lnTo>
                      <a:pt x="6" y="13"/>
                    </a:lnTo>
                    <a:lnTo>
                      <a:pt x="6" y="13"/>
                    </a:lnTo>
                    <a:lnTo>
                      <a:pt x="6" y="12"/>
                    </a:lnTo>
                    <a:lnTo>
                      <a:pt x="6" y="12"/>
                    </a:lnTo>
                    <a:lnTo>
                      <a:pt x="5" y="12"/>
                    </a:lnTo>
                    <a:lnTo>
                      <a:pt x="5" y="12"/>
                    </a:lnTo>
                    <a:lnTo>
                      <a:pt x="5" y="12"/>
                    </a:lnTo>
                    <a:lnTo>
                      <a:pt x="5" y="11"/>
                    </a:lnTo>
                    <a:lnTo>
                      <a:pt x="5" y="11"/>
                    </a:lnTo>
                    <a:lnTo>
                      <a:pt x="5" y="11"/>
                    </a:lnTo>
                    <a:lnTo>
                      <a:pt x="4" y="11"/>
                    </a:lnTo>
                    <a:lnTo>
                      <a:pt x="4" y="11"/>
                    </a:lnTo>
                    <a:lnTo>
                      <a:pt x="4" y="11"/>
                    </a:lnTo>
                    <a:lnTo>
                      <a:pt x="4" y="10"/>
                    </a:lnTo>
                    <a:lnTo>
                      <a:pt x="4" y="10"/>
                    </a:lnTo>
                    <a:lnTo>
                      <a:pt x="3" y="10"/>
                    </a:lnTo>
                    <a:lnTo>
                      <a:pt x="3" y="10"/>
                    </a:lnTo>
                    <a:lnTo>
                      <a:pt x="3" y="10"/>
                    </a:lnTo>
                    <a:lnTo>
                      <a:pt x="3" y="9"/>
                    </a:lnTo>
                    <a:lnTo>
                      <a:pt x="3" y="9"/>
                    </a:lnTo>
                    <a:lnTo>
                      <a:pt x="3" y="9"/>
                    </a:lnTo>
                    <a:lnTo>
                      <a:pt x="3" y="9"/>
                    </a:lnTo>
                    <a:lnTo>
                      <a:pt x="2" y="8"/>
                    </a:lnTo>
                    <a:lnTo>
                      <a:pt x="2" y="8"/>
                    </a:lnTo>
                    <a:lnTo>
                      <a:pt x="2" y="8"/>
                    </a:lnTo>
                    <a:lnTo>
                      <a:pt x="2" y="7"/>
                    </a:lnTo>
                    <a:lnTo>
                      <a:pt x="2" y="7"/>
                    </a:lnTo>
                    <a:lnTo>
                      <a:pt x="2" y="7"/>
                    </a:lnTo>
                    <a:lnTo>
                      <a:pt x="1" y="7"/>
                    </a:lnTo>
                    <a:lnTo>
                      <a:pt x="1" y="6"/>
                    </a:lnTo>
                    <a:lnTo>
                      <a:pt x="1" y="6"/>
                    </a:lnTo>
                    <a:lnTo>
                      <a:pt x="1" y="6"/>
                    </a:lnTo>
                    <a:lnTo>
                      <a:pt x="1" y="6"/>
                    </a:lnTo>
                    <a:lnTo>
                      <a:pt x="1" y="5"/>
                    </a:lnTo>
                    <a:lnTo>
                      <a:pt x="1" y="5"/>
                    </a:lnTo>
                    <a:lnTo>
                      <a:pt x="1" y="5"/>
                    </a:lnTo>
                    <a:lnTo>
                      <a:pt x="1" y="5"/>
                    </a:lnTo>
                    <a:lnTo>
                      <a:pt x="1" y="4"/>
                    </a:lnTo>
                    <a:lnTo>
                      <a:pt x="1" y="4"/>
                    </a:lnTo>
                    <a:lnTo>
                      <a:pt x="1" y="4"/>
                    </a:lnTo>
                    <a:lnTo>
                      <a:pt x="0" y="4"/>
                    </a:lnTo>
                    <a:lnTo>
                      <a:pt x="0" y="4"/>
                    </a:lnTo>
                    <a:lnTo>
                      <a:pt x="0" y="3"/>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8" name="Line 188"/>
              <p:cNvSpPr>
                <a:spLocks noChangeShapeType="1"/>
              </p:cNvSpPr>
              <p:nvPr/>
            </p:nvSpPr>
            <p:spPr bwMode="auto">
              <a:xfrm flipH="1" flipV="1">
                <a:off x="1119" y="3655"/>
                <a:ext cx="1" cy="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9" name="Line 189"/>
              <p:cNvSpPr>
                <a:spLocks noChangeShapeType="1"/>
              </p:cNvSpPr>
              <p:nvPr/>
            </p:nvSpPr>
            <p:spPr bwMode="auto">
              <a:xfrm flipH="1">
                <a:off x="1030" y="3696"/>
                <a:ext cx="8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0" name="Line 190"/>
              <p:cNvSpPr>
                <a:spLocks noChangeShapeType="1"/>
              </p:cNvSpPr>
              <p:nvPr/>
            </p:nvSpPr>
            <p:spPr bwMode="auto">
              <a:xfrm flipH="1" flipV="1">
                <a:off x="1118" y="3696"/>
                <a:ext cx="1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1" name="Oval 191"/>
              <p:cNvSpPr>
                <a:spLocks noChangeArrowheads="1"/>
              </p:cNvSpPr>
              <p:nvPr/>
            </p:nvSpPr>
            <p:spPr bwMode="auto">
              <a:xfrm flipH="1">
                <a:off x="1003" y="3852"/>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2" name="Freeform 192"/>
              <p:cNvSpPr>
                <a:spLocks/>
              </p:cNvSpPr>
              <p:nvPr/>
            </p:nvSpPr>
            <p:spPr bwMode="auto">
              <a:xfrm flipH="1">
                <a:off x="999" y="3858"/>
                <a:ext cx="15" cy="6"/>
              </a:xfrm>
              <a:custGeom>
                <a:avLst/>
                <a:gdLst>
                  <a:gd name="T0" fmla="*/ 51 w 51"/>
                  <a:gd name="T1" fmla="*/ 1 h 25"/>
                  <a:gd name="T2" fmla="*/ 51 w 51"/>
                  <a:gd name="T3" fmla="*/ 2 h 25"/>
                  <a:gd name="T4" fmla="*/ 51 w 51"/>
                  <a:gd name="T5" fmla="*/ 3 h 25"/>
                  <a:gd name="T6" fmla="*/ 51 w 51"/>
                  <a:gd name="T7" fmla="*/ 4 h 25"/>
                  <a:gd name="T8" fmla="*/ 50 w 51"/>
                  <a:gd name="T9" fmla="*/ 6 h 25"/>
                  <a:gd name="T10" fmla="*/ 50 w 51"/>
                  <a:gd name="T11" fmla="*/ 7 h 25"/>
                  <a:gd name="T12" fmla="*/ 50 w 51"/>
                  <a:gd name="T13" fmla="*/ 8 h 25"/>
                  <a:gd name="T14" fmla="*/ 49 w 51"/>
                  <a:gd name="T15" fmla="*/ 9 h 25"/>
                  <a:gd name="T16" fmla="*/ 49 w 51"/>
                  <a:gd name="T17" fmla="*/ 11 h 25"/>
                  <a:gd name="T18" fmla="*/ 48 w 51"/>
                  <a:gd name="T19" fmla="*/ 12 h 25"/>
                  <a:gd name="T20" fmla="*/ 48 w 51"/>
                  <a:gd name="T21" fmla="*/ 13 h 25"/>
                  <a:gd name="T22" fmla="*/ 47 w 51"/>
                  <a:gd name="T23" fmla="*/ 14 h 25"/>
                  <a:gd name="T24" fmla="*/ 46 w 51"/>
                  <a:gd name="T25" fmla="*/ 15 h 25"/>
                  <a:gd name="T26" fmla="*/ 46 w 51"/>
                  <a:gd name="T27" fmla="*/ 16 h 25"/>
                  <a:gd name="T28" fmla="*/ 45 w 51"/>
                  <a:gd name="T29" fmla="*/ 17 h 25"/>
                  <a:gd name="T30" fmla="*/ 44 w 51"/>
                  <a:gd name="T31" fmla="*/ 18 h 25"/>
                  <a:gd name="T32" fmla="*/ 43 w 51"/>
                  <a:gd name="T33" fmla="*/ 19 h 25"/>
                  <a:gd name="T34" fmla="*/ 42 w 51"/>
                  <a:gd name="T35" fmla="*/ 19 h 25"/>
                  <a:gd name="T36" fmla="*/ 41 w 51"/>
                  <a:gd name="T37" fmla="*/ 20 h 25"/>
                  <a:gd name="T38" fmla="*/ 40 w 51"/>
                  <a:gd name="T39" fmla="*/ 21 h 25"/>
                  <a:gd name="T40" fmla="*/ 39 w 51"/>
                  <a:gd name="T41" fmla="*/ 22 h 25"/>
                  <a:gd name="T42" fmla="*/ 37 w 51"/>
                  <a:gd name="T43" fmla="*/ 22 h 25"/>
                  <a:gd name="T44" fmla="*/ 36 w 51"/>
                  <a:gd name="T45" fmla="*/ 23 h 25"/>
                  <a:gd name="T46" fmla="*/ 35 w 51"/>
                  <a:gd name="T47" fmla="*/ 23 h 25"/>
                  <a:gd name="T48" fmla="*/ 34 w 51"/>
                  <a:gd name="T49" fmla="*/ 24 h 25"/>
                  <a:gd name="T50" fmla="*/ 33 w 51"/>
                  <a:gd name="T51" fmla="*/ 24 h 25"/>
                  <a:gd name="T52" fmla="*/ 32 w 51"/>
                  <a:gd name="T53" fmla="*/ 25 h 25"/>
                  <a:gd name="T54" fmla="*/ 30 w 51"/>
                  <a:gd name="T55" fmla="*/ 25 h 25"/>
                  <a:gd name="T56" fmla="*/ 29 w 51"/>
                  <a:gd name="T57" fmla="*/ 25 h 25"/>
                  <a:gd name="T58" fmla="*/ 28 w 51"/>
                  <a:gd name="T59" fmla="*/ 25 h 25"/>
                  <a:gd name="T60" fmla="*/ 26 w 51"/>
                  <a:gd name="T61" fmla="*/ 25 h 25"/>
                  <a:gd name="T62" fmla="*/ 25 w 51"/>
                  <a:gd name="T63" fmla="*/ 25 h 25"/>
                  <a:gd name="T64" fmla="*/ 24 w 51"/>
                  <a:gd name="T65" fmla="*/ 25 h 25"/>
                  <a:gd name="T66" fmla="*/ 23 w 51"/>
                  <a:gd name="T67" fmla="*/ 25 h 25"/>
                  <a:gd name="T68" fmla="*/ 21 w 51"/>
                  <a:gd name="T69" fmla="*/ 25 h 25"/>
                  <a:gd name="T70" fmla="*/ 20 w 51"/>
                  <a:gd name="T71" fmla="*/ 25 h 25"/>
                  <a:gd name="T72" fmla="*/ 19 w 51"/>
                  <a:gd name="T73" fmla="*/ 25 h 25"/>
                  <a:gd name="T74" fmla="*/ 18 w 51"/>
                  <a:gd name="T75" fmla="*/ 24 h 25"/>
                  <a:gd name="T76" fmla="*/ 16 w 51"/>
                  <a:gd name="T77" fmla="*/ 24 h 25"/>
                  <a:gd name="T78" fmla="*/ 15 w 51"/>
                  <a:gd name="T79" fmla="*/ 23 h 25"/>
                  <a:gd name="T80" fmla="*/ 14 w 51"/>
                  <a:gd name="T81" fmla="*/ 23 h 25"/>
                  <a:gd name="T82" fmla="*/ 13 w 51"/>
                  <a:gd name="T83" fmla="*/ 22 h 25"/>
                  <a:gd name="T84" fmla="*/ 12 w 51"/>
                  <a:gd name="T85" fmla="*/ 22 h 25"/>
                  <a:gd name="T86" fmla="*/ 11 w 51"/>
                  <a:gd name="T87" fmla="*/ 21 h 25"/>
                  <a:gd name="T88" fmla="*/ 10 w 51"/>
                  <a:gd name="T89" fmla="*/ 20 h 25"/>
                  <a:gd name="T90" fmla="*/ 9 w 51"/>
                  <a:gd name="T91" fmla="*/ 19 h 25"/>
                  <a:gd name="T92" fmla="*/ 8 w 51"/>
                  <a:gd name="T93" fmla="*/ 18 h 25"/>
                  <a:gd name="T94" fmla="*/ 7 w 51"/>
                  <a:gd name="T95" fmla="*/ 17 h 25"/>
                  <a:gd name="T96" fmla="*/ 6 w 51"/>
                  <a:gd name="T97" fmla="*/ 16 h 25"/>
                  <a:gd name="T98" fmla="*/ 5 w 51"/>
                  <a:gd name="T99" fmla="*/ 15 h 25"/>
                  <a:gd name="T100" fmla="*/ 4 w 51"/>
                  <a:gd name="T101" fmla="*/ 14 h 25"/>
                  <a:gd name="T102" fmla="*/ 4 w 51"/>
                  <a:gd name="T103" fmla="*/ 13 h 25"/>
                  <a:gd name="T104" fmla="*/ 3 w 51"/>
                  <a:gd name="T105" fmla="*/ 12 h 25"/>
                  <a:gd name="T106" fmla="*/ 2 w 51"/>
                  <a:gd name="T107" fmla="*/ 11 h 25"/>
                  <a:gd name="T108" fmla="*/ 2 w 51"/>
                  <a:gd name="T109" fmla="*/ 10 h 25"/>
                  <a:gd name="T110" fmla="*/ 1 w 51"/>
                  <a:gd name="T111" fmla="*/ 9 h 25"/>
                  <a:gd name="T112" fmla="*/ 1 w 51"/>
                  <a:gd name="T113" fmla="*/ 8 h 25"/>
                  <a:gd name="T114" fmla="*/ 1 w 51"/>
                  <a:gd name="T115" fmla="*/ 6 h 25"/>
                  <a:gd name="T116" fmla="*/ 0 w 51"/>
                  <a:gd name="T117" fmla="*/ 5 h 25"/>
                  <a:gd name="T118" fmla="*/ 0 w 51"/>
                  <a:gd name="T119" fmla="*/ 4 h 25"/>
                  <a:gd name="T120" fmla="*/ 0 w 51"/>
                  <a:gd name="T121" fmla="*/ 2 h 25"/>
                  <a:gd name="T122" fmla="*/ 0 w 51"/>
                  <a:gd name="T123" fmla="*/ 1 h 25"/>
                  <a:gd name="T124" fmla="*/ 0 w 51"/>
                  <a:gd name="T1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51" y="0"/>
                    </a:moveTo>
                    <a:lnTo>
                      <a:pt x="51" y="0"/>
                    </a:lnTo>
                    <a:lnTo>
                      <a:pt x="51" y="0"/>
                    </a:lnTo>
                    <a:lnTo>
                      <a:pt x="51" y="1"/>
                    </a:lnTo>
                    <a:lnTo>
                      <a:pt x="51" y="1"/>
                    </a:lnTo>
                    <a:lnTo>
                      <a:pt x="51" y="1"/>
                    </a:lnTo>
                    <a:lnTo>
                      <a:pt x="51" y="2"/>
                    </a:lnTo>
                    <a:lnTo>
                      <a:pt x="51" y="2"/>
                    </a:lnTo>
                    <a:lnTo>
                      <a:pt x="51" y="2"/>
                    </a:lnTo>
                    <a:lnTo>
                      <a:pt x="51" y="2"/>
                    </a:lnTo>
                    <a:lnTo>
                      <a:pt x="51" y="3"/>
                    </a:lnTo>
                    <a:lnTo>
                      <a:pt x="51" y="3"/>
                    </a:lnTo>
                    <a:lnTo>
                      <a:pt x="51" y="4"/>
                    </a:lnTo>
                    <a:lnTo>
                      <a:pt x="51" y="4"/>
                    </a:lnTo>
                    <a:lnTo>
                      <a:pt x="51" y="4"/>
                    </a:lnTo>
                    <a:lnTo>
                      <a:pt x="51" y="4"/>
                    </a:lnTo>
                    <a:lnTo>
                      <a:pt x="51" y="5"/>
                    </a:lnTo>
                    <a:lnTo>
                      <a:pt x="51" y="5"/>
                    </a:lnTo>
                    <a:lnTo>
                      <a:pt x="51" y="5"/>
                    </a:lnTo>
                    <a:lnTo>
                      <a:pt x="50" y="6"/>
                    </a:lnTo>
                    <a:lnTo>
                      <a:pt x="50" y="6"/>
                    </a:lnTo>
                    <a:lnTo>
                      <a:pt x="50" y="6"/>
                    </a:lnTo>
                    <a:lnTo>
                      <a:pt x="50" y="7"/>
                    </a:lnTo>
                    <a:lnTo>
                      <a:pt x="50" y="7"/>
                    </a:lnTo>
                    <a:lnTo>
                      <a:pt x="50" y="7"/>
                    </a:lnTo>
                    <a:lnTo>
                      <a:pt x="50" y="8"/>
                    </a:lnTo>
                    <a:lnTo>
                      <a:pt x="50" y="8"/>
                    </a:lnTo>
                    <a:lnTo>
                      <a:pt x="50" y="8"/>
                    </a:lnTo>
                    <a:lnTo>
                      <a:pt x="50" y="8"/>
                    </a:lnTo>
                    <a:lnTo>
                      <a:pt x="50" y="9"/>
                    </a:lnTo>
                    <a:lnTo>
                      <a:pt x="50" y="9"/>
                    </a:lnTo>
                    <a:lnTo>
                      <a:pt x="49" y="9"/>
                    </a:lnTo>
                    <a:lnTo>
                      <a:pt x="49" y="9"/>
                    </a:lnTo>
                    <a:lnTo>
                      <a:pt x="49" y="10"/>
                    </a:lnTo>
                    <a:lnTo>
                      <a:pt x="49" y="10"/>
                    </a:lnTo>
                    <a:lnTo>
                      <a:pt x="49" y="11"/>
                    </a:lnTo>
                    <a:lnTo>
                      <a:pt x="49" y="11"/>
                    </a:lnTo>
                    <a:lnTo>
                      <a:pt x="49" y="11"/>
                    </a:lnTo>
                    <a:lnTo>
                      <a:pt x="49" y="11"/>
                    </a:lnTo>
                    <a:lnTo>
                      <a:pt x="48" y="12"/>
                    </a:lnTo>
                    <a:lnTo>
                      <a:pt x="48" y="12"/>
                    </a:lnTo>
                    <a:lnTo>
                      <a:pt x="48" y="12"/>
                    </a:lnTo>
                    <a:lnTo>
                      <a:pt x="48" y="12"/>
                    </a:lnTo>
                    <a:lnTo>
                      <a:pt x="48" y="13"/>
                    </a:lnTo>
                    <a:lnTo>
                      <a:pt x="47" y="13"/>
                    </a:lnTo>
                    <a:lnTo>
                      <a:pt x="47" y="13"/>
                    </a:lnTo>
                    <a:lnTo>
                      <a:pt x="47" y="13"/>
                    </a:lnTo>
                    <a:lnTo>
                      <a:pt x="47" y="14"/>
                    </a:lnTo>
                    <a:lnTo>
                      <a:pt x="47" y="14"/>
                    </a:lnTo>
                    <a:lnTo>
                      <a:pt x="47" y="14"/>
                    </a:lnTo>
                    <a:lnTo>
                      <a:pt x="47" y="15"/>
                    </a:lnTo>
                    <a:lnTo>
                      <a:pt x="46" y="15"/>
                    </a:lnTo>
                    <a:lnTo>
                      <a:pt x="46" y="15"/>
                    </a:lnTo>
                    <a:lnTo>
                      <a:pt x="46" y="15"/>
                    </a:lnTo>
                    <a:lnTo>
                      <a:pt x="46" y="15"/>
                    </a:lnTo>
                    <a:lnTo>
                      <a:pt x="46" y="16"/>
                    </a:lnTo>
                    <a:lnTo>
                      <a:pt x="45" y="16"/>
                    </a:lnTo>
                    <a:lnTo>
                      <a:pt x="45" y="16"/>
                    </a:lnTo>
                    <a:lnTo>
                      <a:pt x="45" y="16"/>
                    </a:lnTo>
                    <a:lnTo>
                      <a:pt x="45" y="17"/>
                    </a:lnTo>
                    <a:lnTo>
                      <a:pt x="44" y="17"/>
                    </a:lnTo>
                    <a:lnTo>
                      <a:pt x="44" y="17"/>
                    </a:lnTo>
                    <a:lnTo>
                      <a:pt x="44" y="18"/>
                    </a:lnTo>
                    <a:lnTo>
                      <a:pt x="44" y="18"/>
                    </a:lnTo>
                    <a:lnTo>
                      <a:pt x="44" y="18"/>
                    </a:lnTo>
                    <a:lnTo>
                      <a:pt x="43" y="18"/>
                    </a:lnTo>
                    <a:lnTo>
                      <a:pt x="43" y="18"/>
                    </a:lnTo>
                    <a:lnTo>
                      <a:pt x="43" y="19"/>
                    </a:lnTo>
                    <a:lnTo>
                      <a:pt x="43" y="19"/>
                    </a:lnTo>
                    <a:lnTo>
                      <a:pt x="42" y="19"/>
                    </a:lnTo>
                    <a:lnTo>
                      <a:pt x="42" y="19"/>
                    </a:lnTo>
                    <a:lnTo>
                      <a:pt x="42" y="19"/>
                    </a:lnTo>
                    <a:lnTo>
                      <a:pt x="42" y="20"/>
                    </a:lnTo>
                    <a:lnTo>
                      <a:pt x="41" y="20"/>
                    </a:lnTo>
                    <a:lnTo>
                      <a:pt x="41" y="20"/>
                    </a:lnTo>
                    <a:lnTo>
                      <a:pt x="41" y="20"/>
                    </a:lnTo>
                    <a:lnTo>
                      <a:pt x="40" y="20"/>
                    </a:lnTo>
                    <a:lnTo>
                      <a:pt x="40" y="21"/>
                    </a:lnTo>
                    <a:lnTo>
                      <a:pt x="40" y="21"/>
                    </a:lnTo>
                    <a:lnTo>
                      <a:pt x="40" y="21"/>
                    </a:lnTo>
                    <a:lnTo>
                      <a:pt x="39" y="21"/>
                    </a:lnTo>
                    <a:lnTo>
                      <a:pt x="39" y="22"/>
                    </a:lnTo>
                    <a:lnTo>
                      <a:pt x="39" y="22"/>
                    </a:lnTo>
                    <a:lnTo>
                      <a:pt x="39" y="22"/>
                    </a:lnTo>
                    <a:lnTo>
                      <a:pt x="38" y="22"/>
                    </a:lnTo>
                    <a:lnTo>
                      <a:pt x="38" y="22"/>
                    </a:lnTo>
                    <a:lnTo>
                      <a:pt x="38" y="22"/>
                    </a:lnTo>
                    <a:lnTo>
                      <a:pt x="37" y="22"/>
                    </a:lnTo>
                    <a:lnTo>
                      <a:pt x="37" y="23"/>
                    </a:lnTo>
                    <a:lnTo>
                      <a:pt x="37" y="23"/>
                    </a:lnTo>
                    <a:lnTo>
                      <a:pt x="36" y="23"/>
                    </a:lnTo>
                    <a:lnTo>
                      <a:pt x="36" y="23"/>
                    </a:lnTo>
                    <a:lnTo>
                      <a:pt x="36" y="23"/>
                    </a:lnTo>
                    <a:lnTo>
                      <a:pt x="36" y="23"/>
                    </a:lnTo>
                    <a:lnTo>
                      <a:pt x="35" y="23"/>
                    </a:lnTo>
                    <a:lnTo>
                      <a:pt x="35" y="23"/>
                    </a:lnTo>
                    <a:lnTo>
                      <a:pt x="35" y="24"/>
                    </a:lnTo>
                    <a:lnTo>
                      <a:pt x="35" y="24"/>
                    </a:lnTo>
                    <a:lnTo>
                      <a:pt x="34" y="24"/>
                    </a:lnTo>
                    <a:lnTo>
                      <a:pt x="34" y="24"/>
                    </a:lnTo>
                    <a:lnTo>
                      <a:pt x="33" y="24"/>
                    </a:lnTo>
                    <a:lnTo>
                      <a:pt x="33" y="24"/>
                    </a:lnTo>
                    <a:lnTo>
                      <a:pt x="33" y="24"/>
                    </a:lnTo>
                    <a:lnTo>
                      <a:pt x="33" y="24"/>
                    </a:lnTo>
                    <a:lnTo>
                      <a:pt x="32" y="25"/>
                    </a:lnTo>
                    <a:lnTo>
                      <a:pt x="32" y="25"/>
                    </a:lnTo>
                    <a:lnTo>
                      <a:pt x="32" y="25"/>
                    </a:lnTo>
                    <a:lnTo>
                      <a:pt x="32" y="25"/>
                    </a:lnTo>
                    <a:lnTo>
                      <a:pt x="31" y="25"/>
                    </a:lnTo>
                    <a:lnTo>
                      <a:pt x="31" y="25"/>
                    </a:lnTo>
                    <a:lnTo>
                      <a:pt x="30" y="25"/>
                    </a:lnTo>
                    <a:lnTo>
                      <a:pt x="30" y="25"/>
                    </a:lnTo>
                    <a:lnTo>
                      <a:pt x="30" y="25"/>
                    </a:lnTo>
                    <a:lnTo>
                      <a:pt x="30" y="25"/>
                    </a:lnTo>
                    <a:lnTo>
                      <a:pt x="29" y="25"/>
                    </a:lnTo>
                    <a:lnTo>
                      <a:pt x="29" y="25"/>
                    </a:lnTo>
                    <a:lnTo>
                      <a:pt x="29" y="25"/>
                    </a:lnTo>
                    <a:lnTo>
                      <a:pt x="28" y="25"/>
                    </a:lnTo>
                    <a:lnTo>
                      <a:pt x="28" y="25"/>
                    </a:lnTo>
                    <a:lnTo>
                      <a:pt x="28" y="25"/>
                    </a:lnTo>
                    <a:lnTo>
                      <a:pt x="28" y="25"/>
                    </a:lnTo>
                    <a:lnTo>
                      <a:pt x="27" y="25"/>
                    </a:lnTo>
                    <a:lnTo>
                      <a:pt x="27" y="25"/>
                    </a:lnTo>
                    <a:lnTo>
                      <a:pt x="26" y="25"/>
                    </a:lnTo>
                    <a:lnTo>
                      <a:pt x="26" y="25"/>
                    </a:lnTo>
                    <a:lnTo>
                      <a:pt x="26" y="25"/>
                    </a:lnTo>
                    <a:lnTo>
                      <a:pt x="25" y="25"/>
                    </a:lnTo>
                    <a:lnTo>
                      <a:pt x="25" y="25"/>
                    </a:lnTo>
                    <a:lnTo>
                      <a:pt x="25" y="25"/>
                    </a:lnTo>
                    <a:lnTo>
                      <a:pt x="25" y="25"/>
                    </a:lnTo>
                    <a:lnTo>
                      <a:pt x="24" y="25"/>
                    </a:lnTo>
                    <a:lnTo>
                      <a:pt x="24" y="25"/>
                    </a:lnTo>
                    <a:lnTo>
                      <a:pt x="23" y="25"/>
                    </a:lnTo>
                    <a:lnTo>
                      <a:pt x="23" y="25"/>
                    </a:lnTo>
                    <a:lnTo>
                      <a:pt x="23" y="25"/>
                    </a:lnTo>
                    <a:lnTo>
                      <a:pt x="23" y="25"/>
                    </a:lnTo>
                    <a:lnTo>
                      <a:pt x="22" y="25"/>
                    </a:lnTo>
                    <a:lnTo>
                      <a:pt x="22" y="25"/>
                    </a:lnTo>
                    <a:lnTo>
                      <a:pt x="22" y="25"/>
                    </a:lnTo>
                    <a:lnTo>
                      <a:pt x="21" y="25"/>
                    </a:lnTo>
                    <a:lnTo>
                      <a:pt x="21" y="25"/>
                    </a:lnTo>
                    <a:lnTo>
                      <a:pt x="21" y="25"/>
                    </a:lnTo>
                    <a:lnTo>
                      <a:pt x="21" y="25"/>
                    </a:lnTo>
                    <a:lnTo>
                      <a:pt x="20" y="25"/>
                    </a:lnTo>
                    <a:lnTo>
                      <a:pt x="20" y="25"/>
                    </a:lnTo>
                    <a:lnTo>
                      <a:pt x="19" y="25"/>
                    </a:lnTo>
                    <a:lnTo>
                      <a:pt x="19" y="25"/>
                    </a:lnTo>
                    <a:lnTo>
                      <a:pt x="19" y="25"/>
                    </a:lnTo>
                    <a:lnTo>
                      <a:pt x="19" y="25"/>
                    </a:lnTo>
                    <a:lnTo>
                      <a:pt x="18" y="24"/>
                    </a:lnTo>
                    <a:lnTo>
                      <a:pt x="18" y="24"/>
                    </a:lnTo>
                    <a:lnTo>
                      <a:pt x="18" y="24"/>
                    </a:lnTo>
                    <a:lnTo>
                      <a:pt x="18" y="24"/>
                    </a:lnTo>
                    <a:lnTo>
                      <a:pt x="17" y="24"/>
                    </a:lnTo>
                    <a:lnTo>
                      <a:pt x="17" y="24"/>
                    </a:lnTo>
                    <a:lnTo>
                      <a:pt x="16" y="24"/>
                    </a:lnTo>
                    <a:lnTo>
                      <a:pt x="16" y="24"/>
                    </a:lnTo>
                    <a:lnTo>
                      <a:pt x="16" y="23"/>
                    </a:lnTo>
                    <a:lnTo>
                      <a:pt x="16" y="23"/>
                    </a:lnTo>
                    <a:lnTo>
                      <a:pt x="15" y="23"/>
                    </a:lnTo>
                    <a:lnTo>
                      <a:pt x="15" y="23"/>
                    </a:lnTo>
                    <a:lnTo>
                      <a:pt x="15" y="23"/>
                    </a:lnTo>
                    <a:lnTo>
                      <a:pt x="15" y="23"/>
                    </a:lnTo>
                    <a:lnTo>
                      <a:pt x="14" y="23"/>
                    </a:lnTo>
                    <a:lnTo>
                      <a:pt x="14" y="23"/>
                    </a:lnTo>
                    <a:lnTo>
                      <a:pt x="14" y="22"/>
                    </a:lnTo>
                    <a:lnTo>
                      <a:pt x="13" y="22"/>
                    </a:lnTo>
                    <a:lnTo>
                      <a:pt x="13" y="22"/>
                    </a:lnTo>
                    <a:lnTo>
                      <a:pt x="13" y="22"/>
                    </a:lnTo>
                    <a:lnTo>
                      <a:pt x="12" y="22"/>
                    </a:lnTo>
                    <a:lnTo>
                      <a:pt x="12" y="22"/>
                    </a:lnTo>
                    <a:lnTo>
                      <a:pt x="12" y="22"/>
                    </a:lnTo>
                    <a:lnTo>
                      <a:pt x="12" y="21"/>
                    </a:lnTo>
                    <a:lnTo>
                      <a:pt x="11" y="21"/>
                    </a:lnTo>
                    <a:lnTo>
                      <a:pt x="11" y="21"/>
                    </a:lnTo>
                    <a:lnTo>
                      <a:pt x="11" y="21"/>
                    </a:lnTo>
                    <a:lnTo>
                      <a:pt x="11" y="20"/>
                    </a:lnTo>
                    <a:lnTo>
                      <a:pt x="10" y="20"/>
                    </a:lnTo>
                    <a:lnTo>
                      <a:pt x="10" y="20"/>
                    </a:lnTo>
                    <a:lnTo>
                      <a:pt x="10" y="20"/>
                    </a:lnTo>
                    <a:lnTo>
                      <a:pt x="9" y="20"/>
                    </a:lnTo>
                    <a:lnTo>
                      <a:pt x="9" y="19"/>
                    </a:lnTo>
                    <a:lnTo>
                      <a:pt x="9" y="19"/>
                    </a:lnTo>
                    <a:lnTo>
                      <a:pt x="9" y="19"/>
                    </a:lnTo>
                    <a:lnTo>
                      <a:pt x="8" y="19"/>
                    </a:lnTo>
                    <a:lnTo>
                      <a:pt x="8" y="19"/>
                    </a:lnTo>
                    <a:lnTo>
                      <a:pt x="8" y="18"/>
                    </a:lnTo>
                    <a:lnTo>
                      <a:pt x="8" y="18"/>
                    </a:lnTo>
                    <a:lnTo>
                      <a:pt x="7" y="18"/>
                    </a:lnTo>
                    <a:lnTo>
                      <a:pt x="7" y="18"/>
                    </a:lnTo>
                    <a:lnTo>
                      <a:pt x="7" y="18"/>
                    </a:lnTo>
                    <a:lnTo>
                      <a:pt x="7" y="17"/>
                    </a:lnTo>
                    <a:lnTo>
                      <a:pt x="7" y="17"/>
                    </a:lnTo>
                    <a:lnTo>
                      <a:pt x="6" y="17"/>
                    </a:lnTo>
                    <a:lnTo>
                      <a:pt x="6" y="16"/>
                    </a:lnTo>
                    <a:lnTo>
                      <a:pt x="6" y="16"/>
                    </a:lnTo>
                    <a:lnTo>
                      <a:pt x="6" y="16"/>
                    </a:lnTo>
                    <a:lnTo>
                      <a:pt x="5" y="16"/>
                    </a:lnTo>
                    <a:lnTo>
                      <a:pt x="5" y="15"/>
                    </a:lnTo>
                    <a:lnTo>
                      <a:pt x="5" y="15"/>
                    </a:lnTo>
                    <a:lnTo>
                      <a:pt x="5" y="15"/>
                    </a:lnTo>
                    <a:lnTo>
                      <a:pt x="5" y="15"/>
                    </a:lnTo>
                    <a:lnTo>
                      <a:pt x="4" y="15"/>
                    </a:lnTo>
                    <a:lnTo>
                      <a:pt x="4" y="14"/>
                    </a:lnTo>
                    <a:lnTo>
                      <a:pt x="4" y="14"/>
                    </a:lnTo>
                    <a:lnTo>
                      <a:pt x="4" y="14"/>
                    </a:lnTo>
                    <a:lnTo>
                      <a:pt x="4" y="13"/>
                    </a:lnTo>
                    <a:lnTo>
                      <a:pt x="4" y="13"/>
                    </a:lnTo>
                    <a:lnTo>
                      <a:pt x="4" y="13"/>
                    </a:lnTo>
                    <a:lnTo>
                      <a:pt x="3" y="13"/>
                    </a:lnTo>
                    <a:lnTo>
                      <a:pt x="3" y="12"/>
                    </a:lnTo>
                    <a:lnTo>
                      <a:pt x="3" y="12"/>
                    </a:lnTo>
                    <a:lnTo>
                      <a:pt x="3" y="12"/>
                    </a:lnTo>
                    <a:lnTo>
                      <a:pt x="3" y="12"/>
                    </a:lnTo>
                    <a:lnTo>
                      <a:pt x="2" y="11"/>
                    </a:lnTo>
                    <a:lnTo>
                      <a:pt x="2" y="11"/>
                    </a:lnTo>
                    <a:lnTo>
                      <a:pt x="2" y="11"/>
                    </a:lnTo>
                    <a:lnTo>
                      <a:pt x="2" y="11"/>
                    </a:lnTo>
                    <a:lnTo>
                      <a:pt x="2" y="10"/>
                    </a:lnTo>
                    <a:lnTo>
                      <a:pt x="2" y="10"/>
                    </a:lnTo>
                    <a:lnTo>
                      <a:pt x="2" y="9"/>
                    </a:lnTo>
                    <a:lnTo>
                      <a:pt x="2" y="9"/>
                    </a:lnTo>
                    <a:lnTo>
                      <a:pt x="1" y="9"/>
                    </a:lnTo>
                    <a:lnTo>
                      <a:pt x="1" y="9"/>
                    </a:lnTo>
                    <a:lnTo>
                      <a:pt x="1" y="8"/>
                    </a:lnTo>
                    <a:lnTo>
                      <a:pt x="1" y="8"/>
                    </a:lnTo>
                    <a:lnTo>
                      <a:pt x="1" y="8"/>
                    </a:lnTo>
                    <a:lnTo>
                      <a:pt x="1" y="8"/>
                    </a:lnTo>
                    <a:lnTo>
                      <a:pt x="1" y="7"/>
                    </a:lnTo>
                    <a:lnTo>
                      <a:pt x="1" y="7"/>
                    </a:lnTo>
                    <a:lnTo>
                      <a:pt x="1" y="7"/>
                    </a:lnTo>
                    <a:lnTo>
                      <a:pt x="1" y="6"/>
                    </a:lnTo>
                    <a:lnTo>
                      <a:pt x="1" y="6"/>
                    </a:lnTo>
                    <a:lnTo>
                      <a:pt x="1" y="6"/>
                    </a:lnTo>
                    <a:lnTo>
                      <a:pt x="0" y="5"/>
                    </a:lnTo>
                    <a:lnTo>
                      <a:pt x="0" y="5"/>
                    </a:lnTo>
                    <a:lnTo>
                      <a:pt x="0" y="5"/>
                    </a:lnTo>
                    <a:lnTo>
                      <a:pt x="0" y="4"/>
                    </a:lnTo>
                    <a:lnTo>
                      <a:pt x="0" y="4"/>
                    </a:lnTo>
                    <a:lnTo>
                      <a:pt x="0" y="4"/>
                    </a:lnTo>
                    <a:lnTo>
                      <a:pt x="0" y="4"/>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3" name="Freeform 193"/>
              <p:cNvSpPr>
                <a:spLocks/>
              </p:cNvSpPr>
              <p:nvPr/>
            </p:nvSpPr>
            <p:spPr bwMode="auto">
              <a:xfrm flipH="1">
                <a:off x="999" y="3843"/>
                <a:ext cx="15" cy="15"/>
              </a:xfrm>
              <a:custGeom>
                <a:avLst/>
                <a:gdLst>
                  <a:gd name="T0" fmla="*/ 0 w 51"/>
                  <a:gd name="T1" fmla="*/ 52 h 52"/>
                  <a:gd name="T2" fmla="*/ 0 w 51"/>
                  <a:gd name="T3" fmla="*/ 52 h 52"/>
                  <a:gd name="T4" fmla="*/ 0 w 51"/>
                  <a:gd name="T5" fmla="*/ 0 h 52"/>
                  <a:gd name="T6" fmla="*/ 51 w 51"/>
                  <a:gd name="T7" fmla="*/ 0 h 52"/>
                  <a:gd name="T8" fmla="*/ 51 w 51"/>
                  <a:gd name="T9" fmla="*/ 52 h 52"/>
                </a:gdLst>
                <a:ahLst/>
                <a:cxnLst>
                  <a:cxn ang="0">
                    <a:pos x="T0" y="T1"/>
                  </a:cxn>
                  <a:cxn ang="0">
                    <a:pos x="T2" y="T3"/>
                  </a:cxn>
                  <a:cxn ang="0">
                    <a:pos x="T4" y="T5"/>
                  </a:cxn>
                  <a:cxn ang="0">
                    <a:pos x="T6" y="T7"/>
                  </a:cxn>
                  <a:cxn ang="0">
                    <a:pos x="T8" y="T9"/>
                  </a:cxn>
                </a:cxnLst>
                <a:rect l="0" t="0" r="r" b="b"/>
                <a:pathLst>
                  <a:path w="51" h="52">
                    <a:moveTo>
                      <a:pt x="0" y="52"/>
                    </a:moveTo>
                    <a:lnTo>
                      <a:pt x="0" y="52"/>
                    </a:lnTo>
                    <a:lnTo>
                      <a:pt x="0" y="0"/>
                    </a:lnTo>
                    <a:lnTo>
                      <a:pt x="51" y="0"/>
                    </a:lnTo>
                    <a:lnTo>
                      <a:pt x="51" y="5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4" name="Freeform 194"/>
              <p:cNvSpPr>
                <a:spLocks/>
              </p:cNvSpPr>
              <p:nvPr/>
            </p:nvSpPr>
            <p:spPr bwMode="auto">
              <a:xfrm flipH="1">
                <a:off x="999" y="3726"/>
                <a:ext cx="15" cy="14"/>
              </a:xfrm>
              <a:custGeom>
                <a:avLst/>
                <a:gdLst>
                  <a:gd name="T0" fmla="*/ 51 w 51"/>
                  <a:gd name="T1" fmla="*/ 0 h 52"/>
                  <a:gd name="T2" fmla="*/ 51 w 51"/>
                  <a:gd name="T3" fmla="*/ 52 h 52"/>
                  <a:gd name="T4" fmla="*/ 0 w 51"/>
                  <a:gd name="T5" fmla="*/ 52 h 52"/>
                  <a:gd name="T6" fmla="*/ 0 w 51"/>
                  <a:gd name="T7" fmla="*/ 52 h 52"/>
                  <a:gd name="T8" fmla="*/ 0 w 51"/>
                  <a:gd name="T9" fmla="*/ 0 h 52"/>
                </a:gdLst>
                <a:ahLst/>
                <a:cxnLst>
                  <a:cxn ang="0">
                    <a:pos x="T0" y="T1"/>
                  </a:cxn>
                  <a:cxn ang="0">
                    <a:pos x="T2" y="T3"/>
                  </a:cxn>
                  <a:cxn ang="0">
                    <a:pos x="T4" y="T5"/>
                  </a:cxn>
                  <a:cxn ang="0">
                    <a:pos x="T6" y="T7"/>
                  </a:cxn>
                  <a:cxn ang="0">
                    <a:pos x="T8" y="T9"/>
                  </a:cxn>
                </a:cxnLst>
                <a:rect l="0" t="0" r="r" b="b"/>
                <a:pathLst>
                  <a:path w="51" h="52">
                    <a:moveTo>
                      <a:pt x="51" y="0"/>
                    </a:moveTo>
                    <a:lnTo>
                      <a:pt x="51" y="52"/>
                    </a:lnTo>
                    <a:lnTo>
                      <a:pt x="0" y="52"/>
                    </a:lnTo>
                    <a:lnTo>
                      <a:pt x="0" y="5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5" name="Freeform 195"/>
              <p:cNvSpPr>
                <a:spLocks/>
              </p:cNvSpPr>
              <p:nvPr/>
            </p:nvSpPr>
            <p:spPr bwMode="auto">
              <a:xfrm flipH="1">
                <a:off x="999" y="3718"/>
                <a:ext cx="15" cy="7"/>
              </a:xfrm>
              <a:custGeom>
                <a:avLst/>
                <a:gdLst>
                  <a:gd name="T0" fmla="*/ 0 w 51"/>
                  <a:gd name="T1" fmla="*/ 25 h 25"/>
                  <a:gd name="T2" fmla="*/ 0 w 51"/>
                  <a:gd name="T3" fmla="*/ 23 h 25"/>
                  <a:gd name="T4" fmla="*/ 0 w 51"/>
                  <a:gd name="T5" fmla="*/ 22 h 25"/>
                  <a:gd name="T6" fmla="*/ 0 w 51"/>
                  <a:gd name="T7" fmla="*/ 21 h 25"/>
                  <a:gd name="T8" fmla="*/ 1 w 51"/>
                  <a:gd name="T9" fmla="*/ 19 h 25"/>
                  <a:gd name="T10" fmla="*/ 1 w 51"/>
                  <a:gd name="T11" fmla="*/ 18 h 25"/>
                  <a:gd name="T12" fmla="*/ 1 w 51"/>
                  <a:gd name="T13" fmla="*/ 17 h 25"/>
                  <a:gd name="T14" fmla="*/ 2 w 51"/>
                  <a:gd name="T15" fmla="*/ 16 h 25"/>
                  <a:gd name="T16" fmla="*/ 2 w 51"/>
                  <a:gd name="T17" fmla="*/ 15 h 25"/>
                  <a:gd name="T18" fmla="*/ 3 w 51"/>
                  <a:gd name="T19" fmla="*/ 13 h 25"/>
                  <a:gd name="T20" fmla="*/ 3 w 51"/>
                  <a:gd name="T21" fmla="*/ 12 h 25"/>
                  <a:gd name="T22" fmla="*/ 4 w 51"/>
                  <a:gd name="T23" fmla="*/ 11 h 25"/>
                  <a:gd name="T24" fmla="*/ 5 w 51"/>
                  <a:gd name="T25" fmla="*/ 10 h 25"/>
                  <a:gd name="T26" fmla="*/ 5 w 51"/>
                  <a:gd name="T27" fmla="*/ 9 h 25"/>
                  <a:gd name="T28" fmla="*/ 6 w 51"/>
                  <a:gd name="T29" fmla="*/ 8 h 25"/>
                  <a:gd name="T30" fmla="*/ 7 w 51"/>
                  <a:gd name="T31" fmla="*/ 8 h 25"/>
                  <a:gd name="T32" fmla="*/ 8 w 51"/>
                  <a:gd name="T33" fmla="*/ 7 h 25"/>
                  <a:gd name="T34" fmla="*/ 9 w 51"/>
                  <a:gd name="T35" fmla="*/ 6 h 25"/>
                  <a:gd name="T36" fmla="*/ 10 w 51"/>
                  <a:gd name="T37" fmla="*/ 5 h 25"/>
                  <a:gd name="T38" fmla="*/ 11 w 51"/>
                  <a:gd name="T39" fmla="*/ 4 h 25"/>
                  <a:gd name="T40" fmla="*/ 12 w 51"/>
                  <a:gd name="T41" fmla="*/ 3 h 25"/>
                  <a:gd name="T42" fmla="*/ 14 w 51"/>
                  <a:gd name="T43" fmla="*/ 3 h 25"/>
                  <a:gd name="T44" fmla="*/ 15 w 51"/>
                  <a:gd name="T45" fmla="*/ 2 h 25"/>
                  <a:gd name="T46" fmla="*/ 16 w 51"/>
                  <a:gd name="T47" fmla="*/ 2 h 25"/>
                  <a:gd name="T48" fmla="*/ 17 w 51"/>
                  <a:gd name="T49" fmla="*/ 1 h 25"/>
                  <a:gd name="T50" fmla="*/ 18 w 51"/>
                  <a:gd name="T51" fmla="*/ 1 h 25"/>
                  <a:gd name="T52" fmla="*/ 19 w 51"/>
                  <a:gd name="T53" fmla="*/ 1 h 25"/>
                  <a:gd name="T54" fmla="*/ 21 w 51"/>
                  <a:gd name="T55" fmla="*/ 0 h 25"/>
                  <a:gd name="T56" fmla="*/ 22 w 51"/>
                  <a:gd name="T57" fmla="*/ 0 h 25"/>
                  <a:gd name="T58" fmla="*/ 23 w 51"/>
                  <a:gd name="T59" fmla="*/ 0 h 25"/>
                  <a:gd name="T60" fmla="*/ 25 w 51"/>
                  <a:gd name="T61" fmla="*/ 0 h 25"/>
                  <a:gd name="T62" fmla="*/ 26 w 51"/>
                  <a:gd name="T63" fmla="*/ 0 h 25"/>
                  <a:gd name="T64" fmla="*/ 27 w 51"/>
                  <a:gd name="T65" fmla="*/ 0 h 25"/>
                  <a:gd name="T66" fmla="*/ 28 w 51"/>
                  <a:gd name="T67" fmla="*/ 0 h 25"/>
                  <a:gd name="T68" fmla="*/ 30 w 51"/>
                  <a:gd name="T69" fmla="*/ 0 h 25"/>
                  <a:gd name="T70" fmla="*/ 31 w 51"/>
                  <a:gd name="T71" fmla="*/ 0 h 25"/>
                  <a:gd name="T72" fmla="*/ 32 w 51"/>
                  <a:gd name="T73" fmla="*/ 1 h 25"/>
                  <a:gd name="T74" fmla="*/ 33 w 51"/>
                  <a:gd name="T75" fmla="*/ 1 h 25"/>
                  <a:gd name="T76" fmla="*/ 35 w 51"/>
                  <a:gd name="T77" fmla="*/ 1 h 25"/>
                  <a:gd name="T78" fmla="*/ 36 w 51"/>
                  <a:gd name="T79" fmla="*/ 2 h 25"/>
                  <a:gd name="T80" fmla="*/ 37 w 51"/>
                  <a:gd name="T81" fmla="*/ 2 h 25"/>
                  <a:gd name="T82" fmla="*/ 38 w 51"/>
                  <a:gd name="T83" fmla="*/ 3 h 25"/>
                  <a:gd name="T84" fmla="*/ 39 w 51"/>
                  <a:gd name="T85" fmla="*/ 4 h 25"/>
                  <a:gd name="T86" fmla="*/ 40 w 51"/>
                  <a:gd name="T87" fmla="*/ 4 h 25"/>
                  <a:gd name="T88" fmla="*/ 41 w 51"/>
                  <a:gd name="T89" fmla="*/ 5 h 25"/>
                  <a:gd name="T90" fmla="*/ 42 w 51"/>
                  <a:gd name="T91" fmla="*/ 6 h 25"/>
                  <a:gd name="T92" fmla="*/ 43 w 51"/>
                  <a:gd name="T93" fmla="*/ 7 h 25"/>
                  <a:gd name="T94" fmla="*/ 44 w 51"/>
                  <a:gd name="T95" fmla="*/ 8 h 25"/>
                  <a:gd name="T96" fmla="*/ 45 w 51"/>
                  <a:gd name="T97" fmla="*/ 9 h 25"/>
                  <a:gd name="T98" fmla="*/ 46 w 51"/>
                  <a:gd name="T99" fmla="*/ 10 h 25"/>
                  <a:gd name="T100" fmla="*/ 47 w 51"/>
                  <a:gd name="T101" fmla="*/ 11 h 25"/>
                  <a:gd name="T102" fmla="*/ 47 w 51"/>
                  <a:gd name="T103" fmla="*/ 12 h 25"/>
                  <a:gd name="T104" fmla="*/ 48 w 51"/>
                  <a:gd name="T105" fmla="*/ 13 h 25"/>
                  <a:gd name="T106" fmla="*/ 49 w 51"/>
                  <a:gd name="T107" fmla="*/ 14 h 25"/>
                  <a:gd name="T108" fmla="*/ 49 w 51"/>
                  <a:gd name="T109" fmla="*/ 15 h 25"/>
                  <a:gd name="T110" fmla="*/ 50 w 51"/>
                  <a:gd name="T111" fmla="*/ 16 h 25"/>
                  <a:gd name="T112" fmla="*/ 50 w 51"/>
                  <a:gd name="T113" fmla="*/ 18 h 25"/>
                  <a:gd name="T114" fmla="*/ 50 w 51"/>
                  <a:gd name="T115" fmla="*/ 19 h 25"/>
                  <a:gd name="T116" fmla="*/ 51 w 51"/>
                  <a:gd name="T117" fmla="*/ 20 h 25"/>
                  <a:gd name="T118" fmla="*/ 51 w 51"/>
                  <a:gd name="T119" fmla="*/ 21 h 25"/>
                  <a:gd name="T120" fmla="*/ 51 w 51"/>
                  <a:gd name="T121" fmla="*/ 23 h 25"/>
                  <a:gd name="T122" fmla="*/ 51 w 51"/>
                  <a:gd name="T123" fmla="*/ 24 h 25"/>
                  <a:gd name="T124" fmla="*/ 51 w 51"/>
                  <a:gd name="T12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0" y="25"/>
                    </a:moveTo>
                    <a:lnTo>
                      <a:pt x="0" y="25"/>
                    </a:lnTo>
                    <a:lnTo>
                      <a:pt x="0" y="25"/>
                    </a:lnTo>
                    <a:lnTo>
                      <a:pt x="0" y="25"/>
                    </a:lnTo>
                    <a:lnTo>
                      <a:pt x="0" y="24"/>
                    </a:lnTo>
                    <a:lnTo>
                      <a:pt x="0" y="24"/>
                    </a:lnTo>
                    <a:lnTo>
                      <a:pt x="0" y="23"/>
                    </a:lnTo>
                    <a:lnTo>
                      <a:pt x="0" y="23"/>
                    </a:lnTo>
                    <a:lnTo>
                      <a:pt x="0" y="23"/>
                    </a:lnTo>
                    <a:lnTo>
                      <a:pt x="0" y="23"/>
                    </a:lnTo>
                    <a:lnTo>
                      <a:pt x="0" y="22"/>
                    </a:lnTo>
                    <a:lnTo>
                      <a:pt x="0" y="22"/>
                    </a:lnTo>
                    <a:lnTo>
                      <a:pt x="0" y="22"/>
                    </a:lnTo>
                    <a:lnTo>
                      <a:pt x="0" y="21"/>
                    </a:lnTo>
                    <a:lnTo>
                      <a:pt x="0" y="21"/>
                    </a:lnTo>
                    <a:lnTo>
                      <a:pt x="0" y="21"/>
                    </a:lnTo>
                    <a:lnTo>
                      <a:pt x="0" y="20"/>
                    </a:lnTo>
                    <a:lnTo>
                      <a:pt x="0" y="20"/>
                    </a:lnTo>
                    <a:lnTo>
                      <a:pt x="0" y="20"/>
                    </a:lnTo>
                    <a:lnTo>
                      <a:pt x="1" y="19"/>
                    </a:lnTo>
                    <a:lnTo>
                      <a:pt x="1" y="19"/>
                    </a:lnTo>
                    <a:lnTo>
                      <a:pt x="1" y="19"/>
                    </a:lnTo>
                    <a:lnTo>
                      <a:pt x="1" y="19"/>
                    </a:lnTo>
                    <a:lnTo>
                      <a:pt x="1" y="18"/>
                    </a:lnTo>
                    <a:lnTo>
                      <a:pt x="1" y="18"/>
                    </a:lnTo>
                    <a:lnTo>
                      <a:pt x="1" y="18"/>
                    </a:lnTo>
                    <a:lnTo>
                      <a:pt x="1" y="17"/>
                    </a:lnTo>
                    <a:lnTo>
                      <a:pt x="1" y="17"/>
                    </a:lnTo>
                    <a:lnTo>
                      <a:pt x="1" y="17"/>
                    </a:lnTo>
                    <a:lnTo>
                      <a:pt x="1" y="16"/>
                    </a:lnTo>
                    <a:lnTo>
                      <a:pt x="1" y="16"/>
                    </a:lnTo>
                    <a:lnTo>
                      <a:pt x="2" y="16"/>
                    </a:lnTo>
                    <a:lnTo>
                      <a:pt x="2" y="16"/>
                    </a:lnTo>
                    <a:lnTo>
                      <a:pt x="2" y="15"/>
                    </a:lnTo>
                    <a:lnTo>
                      <a:pt x="2" y="15"/>
                    </a:lnTo>
                    <a:lnTo>
                      <a:pt x="2" y="15"/>
                    </a:lnTo>
                    <a:lnTo>
                      <a:pt x="2" y="14"/>
                    </a:lnTo>
                    <a:lnTo>
                      <a:pt x="2" y="14"/>
                    </a:lnTo>
                    <a:lnTo>
                      <a:pt x="2" y="14"/>
                    </a:lnTo>
                    <a:lnTo>
                      <a:pt x="3" y="13"/>
                    </a:lnTo>
                    <a:lnTo>
                      <a:pt x="3" y="13"/>
                    </a:lnTo>
                    <a:lnTo>
                      <a:pt x="3" y="13"/>
                    </a:lnTo>
                    <a:lnTo>
                      <a:pt x="3" y="13"/>
                    </a:lnTo>
                    <a:lnTo>
                      <a:pt x="3" y="12"/>
                    </a:lnTo>
                    <a:lnTo>
                      <a:pt x="4" y="12"/>
                    </a:lnTo>
                    <a:lnTo>
                      <a:pt x="4" y="12"/>
                    </a:lnTo>
                    <a:lnTo>
                      <a:pt x="4" y="12"/>
                    </a:lnTo>
                    <a:lnTo>
                      <a:pt x="4" y="11"/>
                    </a:lnTo>
                    <a:lnTo>
                      <a:pt x="4" y="11"/>
                    </a:lnTo>
                    <a:lnTo>
                      <a:pt x="4" y="11"/>
                    </a:lnTo>
                    <a:lnTo>
                      <a:pt x="4" y="11"/>
                    </a:lnTo>
                    <a:lnTo>
                      <a:pt x="5" y="10"/>
                    </a:lnTo>
                    <a:lnTo>
                      <a:pt x="5" y="10"/>
                    </a:lnTo>
                    <a:lnTo>
                      <a:pt x="5" y="10"/>
                    </a:lnTo>
                    <a:lnTo>
                      <a:pt x="5" y="10"/>
                    </a:lnTo>
                    <a:lnTo>
                      <a:pt x="5" y="9"/>
                    </a:lnTo>
                    <a:lnTo>
                      <a:pt x="6" y="9"/>
                    </a:lnTo>
                    <a:lnTo>
                      <a:pt x="6" y="9"/>
                    </a:lnTo>
                    <a:lnTo>
                      <a:pt x="6" y="9"/>
                    </a:lnTo>
                    <a:lnTo>
                      <a:pt x="6" y="8"/>
                    </a:lnTo>
                    <a:lnTo>
                      <a:pt x="7" y="8"/>
                    </a:lnTo>
                    <a:lnTo>
                      <a:pt x="7" y="8"/>
                    </a:lnTo>
                    <a:lnTo>
                      <a:pt x="7" y="8"/>
                    </a:lnTo>
                    <a:lnTo>
                      <a:pt x="7" y="8"/>
                    </a:lnTo>
                    <a:lnTo>
                      <a:pt x="7" y="7"/>
                    </a:lnTo>
                    <a:lnTo>
                      <a:pt x="8" y="7"/>
                    </a:lnTo>
                    <a:lnTo>
                      <a:pt x="8" y="7"/>
                    </a:lnTo>
                    <a:lnTo>
                      <a:pt x="8" y="7"/>
                    </a:lnTo>
                    <a:lnTo>
                      <a:pt x="8" y="6"/>
                    </a:lnTo>
                    <a:lnTo>
                      <a:pt x="9" y="6"/>
                    </a:lnTo>
                    <a:lnTo>
                      <a:pt x="9" y="6"/>
                    </a:lnTo>
                    <a:lnTo>
                      <a:pt x="9" y="6"/>
                    </a:lnTo>
                    <a:lnTo>
                      <a:pt x="9" y="5"/>
                    </a:lnTo>
                    <a:lnTo>
                      <a:pt x="10" y="5"/>
                    </a:lnTo>
                    <a:lnTo>
                      <a:pt x="10" y="5"/>
                    </a:lnTo>
                    <a:lnTo>
                      <a:pt x="10" y="5"/>
                    </a:lnTo>
                    <a:lnTo>
                      <a:pt x="11" y="5"/>
                    </a:lnTo>
                    <a:lnTo>
                      <a:pt x="11" y="4"/>
                    </a:lnTo>
                    <a:lnTo>
                      <a:pt x="11" y="4"/>
                    </a:lnTo>
                    <a:lnTo>
                      <a:pt x="11" y="4"/>
                    </a:lnTo>
                    <a:lnTo>
                      <a:pt x="12" y="4"/>
                    </a:lnTo>
                    <a:lnTo>
                      <a:pt x="12" y="4"/>
                    </a:lnTo>
                    <a:lnTo>
                      <a:pt x="12" y="4"/>
                    </a:lnTo>
                    <a:lnTo>
                      <a:pt x="12" y="3"/>
                    </a:lnTo>
                    <a:lnTo>
                      <a:pt x="13" y="3"/>
                    </a:lnTo>
                    <a:lnTo>
                      <a:pt x="13" y="3"/>
                    </a:lnTo>
                    <a:lnTo>
                      <a:pt x="13" y="3"/>
                    </a:lnTo>
                    <a:lnTo>
                      <a:pt x="14" y="3"/>
                    </a:lnTo>
                    <a:lnTo>
                      <a:pt x="14" y="2"/>
                    </a:lnTo>
                    <a:lnTo>
                      <a:pt x="14" y="2"/>
                    </a:lnTo>
                    <a:lnTo>
                      <a:pt x="15" y="2"/>
                    </a:lnTo>
                    <a:lnTo>
                      <a:pt x="15" y="2"/>
                    </a:lnTo>
                    <a:lnTo>
                      <a:pt x="15" y="2"/>
                    </a:lnTo>
                    <a:lnTo>
                      <a:pt x="15" y="2"/>
                    </a:lnTo>
                    <a:lnTo>
                      <a:pt x="16" y="2"/>
                    </a:lnTo>
                    <a:lnTo>
                      <a:pt x="16" y="2"/>
                    </a:lnTo>
                    <a:lnTo>
                      <a:pt x="16" y="1"/>
                    </a:lnTo>
                    <a:lnTo>
                      <a:pt x="16" y="1"/>
                    </a:lnTo>
                    <a:lnTo>
                      <a:pt x="17" y="1"/>
                    </a:lnTo>
                    <a:lnTo>
                      <a:pt x="17" y="1"/>
                    </a:lnTo>
                    <a:lnTo>
                      <a:pt x="18" y="1"/>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6" y="0"/>
                    </a:lnTo>
                    <a:lnTo>
                      <a:pt x="26" y="0"/>
                    </a:lnTo>
                    <a:lnTo>
                      <a:pt x="26" y="0"/>
                    </a:lnTo>
                    <a:lnTo>
                      <a:pt x="26"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0" y="0"/>
                    </a:lnTo>
                    <a:lnTo>
                      <a:pt x="31" y="0"/>
                    </a:lnTo>
                    <a:lnTo>
                      <a:pt x="31" y="0"/>
                    </a:lnTo>
                    <a:lnTo>
                      <a:pt x="32" y="1"/>
                    </a:lnTo>
                    <a:lnTo>
                      <a:pt x="32" y="1"/>
                    </a:lnTo>
                    <a:lnTo>
                      <a:pt x="32" y="1"/>
                    </a:lnTo>
                    <a:lnTo>
                      <a:pt x="32" y="1"/>
                    </a:lnTo>
                    <a:lnTo>
                      <a:pt x="33" y="1"/>
                    </a:lnTo>
                    <a:lnTo>
                      <a:pt x="33" y="1"/>
                    </a:lnTo>
                    <a:lnTo>
                      <a:pt x="33" y="1"/>
                    </a:lnTo>
                    <a:lnTo>
                      <a:pt x="33" y="1"/>
                    </a:lnTo>
                    <a:lnTo>
                      <a:pt x="34" y="1"/>
                    </a:lnTo>
                    <a:lnTo>
                      <a:pt x="34" y="1"/>
                    </a:lnTo>
                    <a:lnTo>
                      <a:pt x="35" y="1"/>
                    </a:lnTo>
                    <a:lnTo>
                      <a:pt x="35" y="1"/>
                    </a:lnTo>
                    <a:lnTo>
                      <a:pt x="35" y="2"/>
                    </a:lnTo>
                    <a:lnTo>
                      <a:pt x="35" y="2"/>
                    </a:lnTo>
                    <a:lnTo>
                      <a:pt x="36" y="2"/>
                    </a:lnTo>
                    <a:lnTo>
                      <a:pt x="36" y="2"/>
                    </a:lnTo>
                    <a:lnTo>
                      <a:pt x="36" y="2"/>
                    </a:lnTo>
                    <a:lnTo>
                      <a:pt x="36" y="2"/>
                    </a:lnTo>
                    <a:lnTo>
                      <a:pt x="37" y="2"/>
                    </a:lnTo>
                    <a:lnTo>
                      <a:pt x="37" y="2"/>
                    </a:lnTo>
                    <a:lnTo>
                      <a:pt x="37" y="3"/>
                    </a:lnTo>
                    <a:lnTo>
                      <a:pt x="38" y="3"/>
                    </a:lnTo>
                    <a:lnTo>
                      <a:pt x="38" y="3"/>
                    </a:lnTo>
                    <a:lnTo>
                      <a:pt x="38" y="3"/>
                    </a:lnTo>
                    <a:lnTo>
                      <a:pt x="39" y="3"/>
                    </a:lnTo>
                    <a:lnTo>
                      <a:pt x="39" y="4"/>
                    </a:lnTo>
                    <a:lnTo>
                      <a:pt x="39" y="4"/>
                    </a:lnTo>
                    <a:lnTo>
                      <a:pt x="39" y="4"/>
                    </a:lnTo>
                    <a:lnTo>
                      <a:pt x="40" y="4"/>
                    </a:lnTo>
                    <a:lnTo>
                      <a:pt x="40" y="4"/>
                    </a:lnTo>
                    <a:lnTo>
                      <a:pt x="40" y="4"/>
                    </a:lnTo>
                    <a:lnTo>
                      <a:pt x="40" y="5"/>
                    </a:lnTo>
                    <a:lnTo>
                      <a:pt x="41" y="5"/>
                    </a:lnTo>
                    <a:lnTo>
                      <a:pt x="41" y="5"/>
                    </a:lnTo>
                    <a:lnTo>
                      <a:pt x="41" y="5"/>
                    </a:lnTo>
                    <a:lnTo>
                      <a:pt x="42" y="5"/>
                    </a:lnTo>
                    <a:lnTo>
                      <a:pt x="42" y="6"/>
                    </a:lnTo>
                    <a:lnTo>
                      <a:pt x="42" y="6"/>
                    </a:lnTo>
                    <a:lnTo>
                      <a:pt x="42" y="6"/>
                    </a:lnTo>
                    <a:lnTo>
                      <a:pt x="43" y="6"/>
                    </a:lnTo>
                    <a:lnTo>
                      <a:pt x="43" y="7"/>
                    </a:lnTo>
                    <a:lnTo>
                      <a:pt x="43" y="7"/>
                    </a:lnTo>
                    <a:lnTo>
                      <a:pt x="43" y="7"/>
                    </a:lnTo>
                    <a:lnTo>
                      <a:pt x="44" y="7"/>
                    </a:lnTo>
                    <a:lnTo>
                      <a:pt x="44" y="8"/>
                    </a:lnTo>
                    <a:lnTo>
                      <a:pt x="44" y="8"/>
                    </a:lnTo>
                    <a:lnTo>
                      <a:pt x="44" y="8"/>
                    </a:lnTo>
                    <a:lnTo>
                      <a:pt x="44" y="8"/>
                    </a:lnTo>
                    <a:lnTo>
                      <a:pt x="45" y="8"/>
                    </a:lnTo>
                    <a:lnTo>
                      <a:pt x="45" y="9"/>
                    </a:lnTo>
                    <a:lnTo>
                      <a:pt x="45" y="9"/>
                    </a:lnTo>
                    <a:lnTo>
                      <a:pt x="45" y="9"/>
                    </a:lnTo>
                    <a:lnTo>
                      <a:pt x="46" y="9"/>
                    </a:lnTo>
                    <a:lnTo>
                      <a:pt x="46" y="10"/>
                    </a:lnTo>
                    <a:lnTo>
                      <a:pt x="46" y="10"/>
                    </a:lnTo>
                    <a:lnTo>
                      <a:pt x="46" y="10"/>
                    </a:lnTo>
                    <a:lnTo>
                      <a:pt x="46" y="10"/>
                    </a:lnTo>
                    <a:lnTo>
                      <a:pt x="47" y="11"/>
                    </a:lnTo>
                    <a:lnTo>
                      <a:pt x="47" y="11"/>
                    </a:lnTo>
                    <a:lnTo>
                      <a:pt x="47" y="11"/>
                    </a:lnTo>
                    <a:lnTo>
                      <a:pt x="47" y="11"/>
                    </a:lnTo>
                    <a:lnTo>
                      <a:pt x="47" y="12"/>
                    </a:lnTo>
                    <a:lnTo>
                      <a:pt x="47" y="12"/>
                    </a:lnTo>
                    <a:lnTo>
                      <a:pt x="47" y="12"/>
                    </a:lnTo>
                    <a:lnTo>
                      <a:pt x="48" y="12"/>
                    </a:lnTo>
                    <a:lnTo>
                      <a:pt x="48" y="13"/>
                    </a:lnTo>
                    <a:lnTo>
                      <a:pt x="48" y="13"/>
                    </a:lnTo>
                    <a:lnTo>
                      <a:pt x="48" y="13"/>
                    </a:lnTo>
                    <a:lnTo>
                      <a:pt x="48" y="13"/>
                    </a:lnTo>
                    <a:lnTo>
                      <a:pt x="49" y="14"/>
                    </a:lnTo>
                    <a:lnTo>
                      <a:pt x="49" y="14"/>
                    </a:lnTo>
                    <a:lnTo>
                      <a:pt x="49" y="14"/>
                    </a:lnTo>
                    <a:lnTo>
                      <a:pt x="49" y="15"/>
                    </a:lnTo>
                    <a:lnTo>
                      <a:pt x="49" y="15"/>
                    </a:lnTo>
                    <a:lnTo>
                      <a:pt x="49" y="15"/>
                    </a:lnTo>
                    <a:lnTo>
                      <a:pt x="49" y="16"/>
                    </a:lnTo>
                    <a:lnTo>
                      <a:pt x="49" y="16"/>
                    </a:lnTo>
                    <a:lnTo>
                      <a:pt x="50" y="16"/>
                    </a:lnTo>
                    <a:lnTo>
                      <a:pt x="50" y="16"/>
                    </a:lnTo>
                    <a:lnTo>
                      <a:pt x="50" y="17"/>
                    </a:lnTo>
                    <a:lnTo>
                      <a:pt x="50" y="17"/>
                    </a:lnTo>
                    <a:lnTo>
                      <a:pt x="50" y="17"/>
                    </a:lnTo>
                    <a:lnTo>
                      <a:pt x="50" y="18"/>
                    </a:lnTo>
                    <a:lnTo>
                      <a:pt x="50" y="18"/>
                    </a:lnTo>
                    <a:lnTo>
                      <a:pt x="50" y="18"/>
                    </a:lnTo>
                    <a:lnTo>
                      <a:pt x="50" y="19"/>
                    </a:lnTo>
                    <a:lnTo>
                      <a:pt x="50" y="19"/>
                    </a:lnTo>
                    <a:lnTo>
                      <a:pt x="50" y="19"/>
                    </a:lnTo>
                    <a:lnTo>
                      <a:pt x="50" y="19"/>
                    </a:lnTo>
                    <a:lnTo>
                      <a:pt x="51" y="20"/>
                    </a:lnTo>
                    <a:lnTo>
                      <a:pt x="51" y="20"/>
                    </a:lnTo>
                    <a:lnTo>
                      <a:pt x="51" y="20"/>
                    </a:lnTo>
                    <a:lnTo>
                      <a:pt x="51" y="21"/>
                    </a:lnTo>
                    <a:lnTo>
                      <a:pt x="51" y="21"/>
                    </a:lnTo>
                    <a:lnTo>
                      <a:pt x="51" y="21"/>
                    </a:lnTo>
                    <a:lnTo>
                      <a:pt x="51" y="22"/>
                    </a:lnTo>
                    <a:lnTo>
                      <a:pt x="51" y="22"/>
                    </a:lnTo>
                    <a:lnTo>
                      <a:pt x="51" y="22"/>
                    </a:lnTo>
                    <a:lnTo>
                      <a:pt x="51" y="23"/>
                    </a:lnTo>
                    <a:lnTo>
                      <a:pt x="51" y="23"/>
                    </a:lnTo>
                    <a:lnTo>
                      <a:pt x="51" y="23"/>
                    </a:lnTo>
                    <a:lnTo>
                      <a:pt x="51" y="23"/>
                    </a:lnTo>
                    <a:lnTo>
                      <a:pt x="51" y="24"/>
                    </a:lnTo>
                    <a:lnTo>
                      <a:pt x="51" y="24"/>
                    </a:lnTo>
                    <a:lnTo>
                      <a:pt x="51" y="25"/>
                    </a:lnTo>
                    <a:lnTo>
                      <a:pt x="51" y="25"/>
                    </a:lnTo>
                    <a:lnTo>
                      <a:pt x="51" y="25"/>
                    </a:lnTo>
                    <a:lnTo>
                      <a:pt x="51"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6" name="Oval 196"/>
              <p:cNvSpPr>
                <a:spLocks noChangeArrowheads="1"/>
              </p:cNvSpPr>
              <p:nvPr/>
            </p:nvSpPr>
            <p:spPr bwMode="auto">
              <a:xfrm flipH="1">
                <a:off x="1003" y="3719"/>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7" name="Line 197"/>
              <p:cNvSpPr>
                <a:spLocks noChangeShapeType="1"/>
              </p:cNvSpPr>
              <p:nvPr/>
            </p:nvSpPr>
            <p:spPr bwMode="auto">
              <a:xfrm flipH="1" flipV="1">
                <a:off x="1014" y="3850"/>
                <a:ext cx="10"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8" name="Line 198"/>
              <p:cNvSpPr>
                <a:spLocks noChangeShapeType="1"/>
              </p:cNvSpPr>
              <p:nvPr/>
            </p:nvSpPr>
            <p:spPr bwMode="auto">
              <a:xfrm flipV="1">
                <a:off x="991" y="3850"/>
                <a:ext cx="8"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9" name="Rectangle 199"/>
              <p:cNvSpPr>
                <a:spLocks noChangeArrowheads="1"/>
              </p:cNvSpPr>
              <p:nvPr/>
            </p:nvSpPr>
            <p:spPr bwMode="auto">
              <a:xfrm flipH="1">
                <a:off x="985" y="3740"/>
                <a:ext cx="43" cy="9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0" name="Line 200"/>
              <p:cNvSpPr>
                <a:spLocks noChangeShapeType="1"/>
              </p:cNvSpPr>
              <p:nvPr/>
            </p:nvSpPr>
            <p:spPr bwMode="auto">
              <a:xfrm flipH="1">
                <a:off x="985" y="3742"/>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1" name="Line 201"/>
              <p:cNvSpPr>
                <a:spLocks noChangeShapeType="1"/>
              </p:cNvSpPr>
              <p:nvPr/>
            </p:nvSpPr>
            <p:spPr bwMode="auto">
              <a:xfrm flipH="1">
                <a:off x="985" y="3837"/>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2" name="Line 202"/>
              <p:cNvSpPr>
                <a:spLocks noChangeShapeType="1"/>
              </p:cNvSpPr>
              <p:nvPr/>
            </p:nvSpPr>
            <p:spPr bwMode="auto">
              <a:xfrm flipH="1" flipV="1">
                <a:off x="986" y="383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3" name="Line 203"/>
              <p:cNvSpPr>
                <a:spLocks noChangeShapeType="1"/>
              </p:cNvSpPr>
              <p:nvPr/>
            </p:nvSpPr>
            <p:spPr bwMode="auto">
              <a:xfrm flipH="1">
                <a:off x="1019" y="371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4" name="Line 204"/>
              <p:cNvSpPr>
                <a:spLocks noChangeShapeType="1"/>
              </p:cNvSpPr>
              <p:nvPr/>
            </p:nvSpPr>
            <p:spPr bwMode="auto">
              <a:xfrm flipH="1">
                <a:off x="1015"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5" name="Line 205"/>
              <p:cNvSpPr>
                <a:spLocks noChangeShapeType="1"/>
              </p:cNvSpPr>
              <p:nvPr/>
            </p:nvSpPr>
            <p:spPr bwMode="auto">
              <a:xfrm>
                <a:off x="1019" y="373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6" name="Line 206"/>
              <p:cNvSpPr>
                <a:spLocks noChangeShapeType="1"/>
              </p:cNvSpPr>
              <p:nvPr/>
            </p:nvSpPr>
            <p:spPr bwMode="auto">
              <a:xfrm flipH="1" flipV="1">
                <a:off x="1023"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7" name="Freeform 207"/>
              <p:cNvSpPr>
                <a:spLocks/>
              </p:cNvSpPr>
              <p:nvPr/>
            </p:nvSpPr>
            <p:spPr bwMode="auto">
              <a:xfrm flipH="1">
                <a:off x="1020" y="3712"/>
                <a:ext cx="3"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1 w 9"/>
                  <a:gd name="T23" fmla="*/ 5 h 10"/>
                  <a:gd name="T24" fmla="*/ 2 w 9"/>
                  <a:gd name="T25" fmla="*/ 4 h 10"/>
                  <a:gd name="T26" fmla="*/ 2 w 9"/>
                  <a:gd name="T27" fmla="*/ 4 h 10"/>
                  <a:gd name="T28" fmla="*/ 2 w 9"/>
                  <a:gd name="T29" fmla="*/ 4 h 10"/>
                  <a:gd name="T30" fmla="*/ 2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5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8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1" y="5"/>
                    </a:lnTo>
                    <a:lnTo>
                      <a:pt x="1" y="4"/>
                    </a:lnTo>
                    <a:lnTo>
                      <a:pt x="2" y="4"/>
                    </a:lnTo>
                    <a:lnTo>
                      <a:pt x="2" y="4"/>
                    </a:lnTo>
                    <a:lnTo>
                      <a:pt x="2" y="4"/>
                    </a:lnTo>
                    <a:lnTo>
                      <a:pt x="2" y="4"/>
                    </a:lnTo>
                    <a:lnTo>
                      <a:pt x="2" y="4"/>
                    </a:lnTo>
                    <a:lnTo>
                      <a:pt x="2" y="3"/>
                    </a:lnTo>
                    <a:lnTo>
                      <a:pt x="2" y="3"/>
                    </a:lnTo>
                    <a:lnTo>
                      <a:pt x="2"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8"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8" name="Freeform 208"/>
              <p:cNvSpPr>
                <a:spLocks/>
              </p:cNvSpPr>
              <p:nvPr/>
            </p:nvSpPr>
            <p:spPr bwMode="auto">
              <a:xfrm flipH="1">
                <a:off x="1016" y="3712"/>
                <a:ext cx="3"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3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6 w 9"/>
                  <a:gd name="T33" fmla="*/ 3 h 10"/>
                  <a:gd name="T34" fmla="*/ 7 w 9"/>
                  <a:gd name="T35" fmla="*/ 3 h 10"/>
                  <a:gd name="T36" fmla="*/ 7 w 9"/>
                  <a:gd name="T37" fmla="*/ 4 h 10"/>
                  <a:gd name="T38" fmla="*/ 7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3"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6" y="3"/>
                    </a:lnTo>
                    <a:lnTo>
                      <a:pt x="6" y="3"/>
                    </a:lnTo>
                    <a:lnTo>
                      <a:pt x="7" y="3"/>
                    </a:lnTo>
                    <a:lnTo>
                      <a:pt x="7" y="3"/>
                    </a:lnTo>
                    <a:lnTo>
                      <a:pt x="7" y="4"/>
                    </a:lnTo>
                    <a:lnTo>
                      <a:pt x="7" y="4"/>
                    </a:lnTo>
                    <a:lnTo>
                      <a:pt x="7" y="4"/>
                    </a:lnTo>
                    <a:lnTo>
                      <a:pt x="7" y="4"/>
                    </a:lnTo>
                    <a:lnTo>
                      <a:pt x="7"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9" name="Freeform 209"/>
              <p:cNvSpPr>
                <a:spLocks/>
              </p:cNvSpPr>
              <p:nvPr/>
            </p:nvSpPr>
            <p:spPr bwMode="auto">
              <a:xfrm flipH="1">
                <a:off x="1016" y="3729"/>
                <a:ext cx="3"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7 w 9"/>
                  <a:gd name="T37" fmla="*/ 5 h 9"/>
                  <a:gd name="T38" fmla="*/ 7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6 w 9"/>
                  <a:gd name="T53" fmla="*/ 6 h 9"/>
                  <a:gd name="T54" fmla="*/ 6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3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0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7" y="5"/>
                    </a:lnTo>
                    <a:lnTo>
                      <a:pt x="7" y="6"/>
                    </a:lnTo>
                    <a:lnTo>
                      <a:pt x="7" y="6"/>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3" y="9"/>
                    </a:lnTo>
                    <a:lnTo>
                      <a:pt x="3" y="9"/>
                    </a:lnTo>
                    <a:lnTo>
                      <a:pt x="3" y="9"/>
                    </a:lnTo>
                    <a:lnTo>
                      <a:pt x="3" y="9"/>
                    </a:lnTo>
                    <a:lnTo>
                      <a:pt x="3" y="9"/>
                    </a:lnTo>
                    <a:lnTo>
                      <a:pt x="2" y="9"/>
                    </a:lnTo>
                    <a:lnTo>
                      <a:pt x="2" y="9"/>
                    </a:lnTo>
                    <a:lnTo>
                      <a:pt x="2" y="9"/>
                    </a:lnTo>
                    <a:lnTo>
                      <a:pt x="2" y="9"/>
                    </a:lnTo>
                    <a:lnTo>
                      <a:pt x="1" y="9"/>
                    </a:lnTo>
                    <a:lnTo>
                      <a:pt x="1" y="9"/>
                    </a:lnTo>
                    <a:lnTo>
                      <a:pt x="1" y="9"/>
                    </a:lnTo>
                    <a:lnTo>
                      <a:pt x="0"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0" name="Freeform 210"/>
              <p:cNvSpPr>
                <a:spLocks/>
              </p:cNvSpPr>
              <p:nvPr/>
            </p:nvSpPr>
            <p:spPr bwMode="auto">
              <a:xfrm flipH="1">
                <a:off x="1020" y="3730"/>
                <a:ext cx="3" cy="2"/>
              </a:xfrm>
              <a:custGeom>
                <a:avLst/>
                <a:gdLst>
                  <a:gd name="T0" fmla="*/ 9 w 9"/>
                  <a:gd name="T1" fmla="*/ 8 h 8"/>
                  <a:gd name="T2" fmla="*/ 9 w 9"/>
                  <a:gd name="T3" fmla="*/ 8 h 8"/>
                  <a:gd name="T4" fmla="*/ 9 w 9"/>
                  <a:gd name="T5" fmla="*/ 8 h 8"/>
                  <a:gd name="T6" fmla="*/ 8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5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2 w 9"/>
                  <a:gd name="T65" fmla="*/ 5 h 8"/>
                  <a:gd name="T66" fmla="*/ 2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1 w 9"/>
                  <a:gd name="T83" fmla="*/ 4 h 8"/>
                  <a:gd name="T84" fmla="*/ 1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8"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5"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2" y="5"/>
                    </a:lnTo>
                    <a:lnTo>
                      <a:pt x="2" y="5"/>
                    </a:lnTo>
                    <a:lnTo>
                      <a:pt x="2" y="5"/>
                    </a:lnTo>
                    <a:lnTo>
                      <a:pt x="2" y="5"/>
                    </a:lnTo>
                    <a:lnTo>
                      <a:pt x="2" y="5"/>
                    </a:lnTo>
                    <a:lnTo>
                      <a:pt x="2" y="5"/>
                    </a:lnTo>
                    <a:lnTo>
                      <a:pt x="2" y="5"/>
                    </a:lnTo>
                    <a:lnTo>
                      <a:pt x="2" y="4"/>
                    </a:lnTo>
                    <a:lnTo>
                      <a:pt x="2" y="4"/>
                    </a:lnTo>
                    <a:lnTo>
                      <a:pt x="1" y="4"/>
                    </a:lnTo>
                    <a:lnTo>
                      <a:pt x="1"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1" name="Line 211"/>
              <p:cNvSpPr>
                <a:spLocks noChangeShapeType="1"/>
              </p:cNvSpPr>
              <p:nvPr/>
            </p:nvSpPr>
            <p:spPr bwMode="auto">
              <a:xfrm flipH="1">
                <a:off x="993" y="371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2" name="Line 212"/>
              <p:cNvSpPr>
                <a:spLocks noChangeShapeType="1"/>
              </p:cNvSpPr>
              <p:nvPr/>
            </p:nvSpPr>
            <p:spPr bwMode="auto">
              <a:xfrm flipH="1">
                <a:off x="990"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3" name="Line 213"/>
              <p:cNvSpPr>
                <a:spLocks noChangeShapeType="1"/>
              </p:cNvSpPr>
              <p:nvPr/>
            </p:nvSpPr>
            <p:spPr bwMode="auto">
              <a:xfrm>
                <a:off x="993" y="373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4" name="Line 214"/>
              <p:cNvSpPr>
                <a:spLocks noChangeShapeType="1"/>
              </p:cNvSpPr>
              <p:nvPr/>
            </p:nvSpPr>
            <p:spPr bwMode="auto">
              <a:xfrm flipH="1" flipV="1">
                <a:off x="998" y="3714"/>
                <a:ext cx="0"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5" name="Freeform 215"/>
              <p:cNvSpPr>
                <a:spLocks/>
              </p:cNvSpPr>
              <p:nvPr/>
            </p:nvSpPr>
            <p:spPr bwMode="auto">
              <a:xfrm flipH="1">
                <a:off x="996" y="3712"/>
                <a:ext cx="2"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2 w 9"/>
                  <a:gd name="T23" fmla="*/ 5 h 10"/>
                  <a:gd name="T24" fmla="*/ 2 w 9"/>
                  <a:gd name="T25" fmla="*/ 4 h 10"/>
                  <a:gd name="T26" fmla="*/ 2 w 9"/>
                  <a:gd name="T27" fmla="*/ 4 h 10"/>
                  <a:gd name="T28" fmla="*/ 2 w 9"/>
                  <a:gd name="T29" fmla="*/ 4 h 10"/>
                  <a:gd name="T30" fmla="*/ 3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6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9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2" y="5"/>
                    </a:lnTo>
                    <a:lnTo>
                      <a:pt x="2" y="4"/>
                    </a:lnTo>
                    <a:lnTo>
                      <a:pt x="2" y="4"/>
                    </a:lnTo>
                    <a:lnTo>
                      <a:pt x="2" y="4"/>
                    </a:lnTo>
                    <a:lnTo>
                      <a:pt x="2" y="4"/>
                    </a:lnTo>
                    <a:lnTo>
                      <a:pt x="2" y="4"/>
                    </a:lnTo>
                    <a:lnTo>
                      <a:pt x="2" y="4"/>
                    </a:lnTo>
                    <a:lnTo>
                      <a:pt x="2" y="3"/>
                    </a:lnTo>
                    <a:lnTo>
                      <a:pt x="3" y="3"/>
                    </a:lnTo>
                    <a:lnTo>
                      <a:pt x="3"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6"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6" name="Freeform 216"/>
              <p:cNvSpPr>
                <a:spLocks/>
              </p:cNvSpPr>
              <p:nvPr/>
            </p:nvSpPr>
            <p:spPr bwMode="auto">
              <a:xfrm flipH="1">
                <a:off x="991" y="3712"/>
                <a:ext cx="2"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4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7 w 9"/>
                  <a:gd name="T33" fmla="*/ 3 h 10"/>
                  <a:gd name="T34" fmla="*/ 7 w 9"/>
                  <a:gd name="T35" fmla="*/ 3 h 10"/>
                  <a:gd name="T36" fmla="*/ 7 w 9"/>
                  <a:gd name="T37" fmla="*/ 4 h 10"/>
                  <a:gd name="T38" fmla="*/ 8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1"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4"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7" y="3"/>
                    </a:lnTo>
                    <a:lnTo>
                      <a:pt x="7" y="3"/>
                    </a:lnTo>
                    <a:lnTo>
                      <a:pt x="7" y="3"/>
                    </a:lnTo>
                    <a:lnTo>
                      <a:pt x="7" y="3"/>
                    </a:lnTo>
                    <a:lnTo>
                      <a:pt x="7" y="4"/>
                    </a:lnTo>
                    <a:lnTo>
                      <a:pt x="7" y="4"/>
                    </a:lnTo>
                    <a:lnTo>
                      <a:pt x="7" y="4"/>
                    </a:lnTo>
                    <a:lnTo>
                      <a:pt x="8" y="4"/>
                    </a:lnTo>
                    <a:lnTo>
                      <a:pt x="8"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7" name="Freeform 217"/>
              <p:cNvSpPr>
                <a:spLocks/>
              </p:cNvSpPr>
              <p:nvPr/>
            </p:nvSpPr>
            <p:spPr bwMode="auto">
              <a:xfrm flipH="1">
                <a:off x="991" y="3729"/>
                <a:ext cx="2"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8 w 9"/>
                  <a:gd name="T37" fmla="*/ 5 h 9"/>
                  <a:gd name="T38" fmla="*/ 8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7 w 9"/>
                  <a:gd name="T53" fmla="*/ 6 h 9"/>
                  <a:gd name="T54" fmla="*/ 7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4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1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8" y="5"/>
                    </a:lnTo>
                    <a:lnTo>
                      <a:pt x="8" y="6"/>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4" y="9"/>
                    </a:lnTo>
                    <a:lnTo>
                      <a:pt x="3" y="9"/>
                    </a:lnTo>
                    <a:lnTo>
                      <a:pt x="3" y="9"/>
                    </a:lnTo>
                    <a:lnTo>
                      <a:pt x="3" y="9"/>
                    </a:lnTo>
                    <a:lnTo>
                      <a:pt x="3" y="9"/>
                    </a:lnTo>
                    <a:lnTo>
                      <a:pt x="2" y="9"/>
                    </a:lnTo>
                    <a:lnTo>
                      <a:pt x="2" y="9"/>
                    </a:lnTo>
                    <a:lnTo>
                      <a:pt x="2" y="9"/>
                    </a:lnTo>
                    <a:lnTo>
                      <a:pt x="2" y="9"/>
                    </a:lnTo>
                    <a:lnTo>
                      <a:pt x="1" y="9"/>
                    </a:lnTo>
                    <a:lnTo>
                      <a:pt x="1" y="9"/>
                    </a:lnTo>
                    <a:lnTo>
                      <a:pt x="1" y="9"/>
                    </a:lnTo>
                    <a:lnTo>
                      <a:pt x="1"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8" name="Freeform 218"/>
              <p:cNvSpPr>
                <a:spLocks/>
              </p:cNvSpPr>
              <p:nvPr/>
            </p:nvSpPr>
            <p:spPr bwMode="auto">
              <a:xfrm flipH="1">
                <a:off x="996" y="3730"/>
                <a:ext cx="2" cy="2"/>
              </a:xfrm>
              <a:custGeom>
                <a:avLst/>
                <a:gdLst>
                  <a:gd name="T0" fmla="*/ 9 w 9"/>
                  <a:gd name="T1" fmla="*/ 8 h 8"/>
                  <a:gd name="T2" fmla="*/ 9 w 9"/>
                  <a:gd name="T3" fmla="*/ 8 h 8"/>
                  <a:gd name="T4" fmla="*/ 9 w 9"/>
                  <a:gd name="T5" fmla="*/ 8 h 8"/>
                  <a:gd name="T6" fmla="*/ 9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6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3 w 9"/>
                  <a:gd name="T65" fmla="*/ 5 h 8"/>
                  <a:gd name="T66" fmla="*/ 3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2 w 9"/>
                  <a:gd name="T83" fmla="*/ 4 h 8"/>
                  <a:gd name="T84" fmla="*/ 2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9"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3" y="5"/>
                    </a:lnTo>
                    <a:lnTo>
                      <a:pt x="3" y="5"/>
                    </a:lnTo>
                    <a:lnTo>
                      <a:pt x="2" y="5"/>
                    </a:lnTo>
                    <a:lnTo>
                      <a:pt x="2" y="5"/>
                    </a:lnTo>
                    <a:lnTo>
                      <a:pt x="2" y="5"/>
                    </a:lnTo>
                    <a:lnTo>
                      <a:pt x="2" y="5"/>
                    </a:lnTo>
                    <a:lnTo>
                      <a:pt x="2" y="5"/>
                    </a:lnTo>
                    <a:lnTo>
                      <a:pt x="2" y="4"/>
                    </a:lnTo>
                    <a:lnTo>
                      <a:pt x="2" y="4"/>
                    </a:lnTo>
                    <a:lnTo>
                      <a:pt x="2" y="4"/>
                    </a:lnTo>
                    <a:lnTo>
                      <a:pt x="2"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9" name="Freeform 219"/>
              <p:cNvSpPr>
                <a:spLocks/>
              </p:cNvSpPr>
              <p:nvPr/>
            </p:nvSpPr>
            <p:spPr bwMode="auto">
              <a:xfrm flipH="1">
                <a:off x="1025" y="3704"/>
                <a:ext cx="0" cy="36"/>
              </a:xfrm>
              <a:custGeom>
                <a:avLst/>
                <a:gdLst>
                  <a:gd name="T0" fmla="*/ 128 h 128"/>
                  <a:gd name="T1" fmla="*/ 35 h 128"/>
                  <a:gd name="T2" fmla="*/ 0 h 128"/>
                </a:gdLst>
                <a:ahLst/>
                <a:cxnLst>
                  <a:cxn ang="0">
                    <a:pos x="0" y="T0"/>
                  </a:cxn>
                  <a:cxn ang="0">
                    <a:pos x="0" y="T1"/>
                  </a:cxn>
                  <a:cxn ang="0">
                    <a:pos x="0" y="T2"/>
                  </a:cxn>
                </a:cxnLst>
                <a:rect l="0" t="0" r="r" b="b"/>
                <a:pathLst>
                  <a:path h="128">
                    <a:moveTo>
                      <a:pt x="0" y="128"/>
                    </a:moveTo>
                    <a:lnTo>
                      <a:pt x="0" y="35"/>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0" name="Freeform 220"/>
              <p:cNvSpPr>
                <a:spLocks/>
              </p:cNvSpPr>
              <p:nvPr/>
            </p:nvSpPr>
            <p:spPr bwMode="auto">
              <a:xfrm flipH="1">
                <a:off x="988" y="3707"/>
                <a:ext cx="1" cy="33"/>
              </a:xfrm>
              <a:custGeom>
                <a:avLst/>
                <a:gdLst>
                  <a:gd name="T0" fmla="*/ 117 h 117"/>
                  <a:gd name="T1" fmla="*/ 24 h 117"/>
                  <a:gd name="T2" fmla="*/ 0 h 117"/>
                </a:gdLst>
                <a:ahLst/>
                <a:cxnLst>
                  <a:cxn ang="0">
                    <a:pos x="0" y="T0"/>
                  </a:cxn>
                  <a:cxn ang="0">
                    <a:pos x="0" y="T1"/>
                  </a:cxn>
                  <a:cxn ang="0">
                    <a:pos x="0" y="T2"/>
                  </a:cxn>
                </a:cxnLst>
                <a:rect l="0" t="0" r="r" b="b"/>
                <a:pathLst>
                  <a:path h="117">
                    <a:moveTo>
                      <a:pt x="0" y="117"/>
                    </a:moveTo>
                    <a:lnTo>
                      <a:pt x="0" y="2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1" name="Rectangle 221"/>
              <p:cNvSpPr>
                <a:spLocks noChangeArrowheads="1"/>
              </p:cNvSpPr>
              <p:nvPr/>
            </p:nvSpPr>
            <p:spPr bwMode="auto">
              <a:xfrm flipH="1">
                <a:off x="1003" y="3838"/>
                <a:ext cx="7"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2" name="Line 222"/>
              <p:cNvSpPr>
                <a:spLocks noChangeShapeType="1"/>
              </p:cNvSpPr>
              <p:nvPr/>
            </p:nvSpPr>
            <p:spPr bwMode="auto">
              <a:xfrm flipV="1">
                <a:off x="1014" y="3732"/>
                <a:ext cx="11"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3" name="Line 223"/>
              <p:cNvSpPr>
                <a:spLocks noChangeShapeType="1"/>
              </p:cNvSpPr>
              <p:nvPr/>
            </p:nvSpPr>
            <p:spPr bwMode="auto">
              <a:xfrm flipH="1" flipV="1">
                <a:off x="989" y="3732"/>
                <a:ext cx="1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4" name="Oval 224"/>
              <p:cNvSpPr>
                <a:spLocks noChangeArrowheads="1"/>
              </p:cNvSpPr>
              <p:nvPr/>
            </p:nvSpPr>
            <p:spPr bwMode="auto">
              <a:xfrm flipH="1">
                <a:off x="993" y="3714"/>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5" name="Oval 225"/>
              <p:cNvSpPr>
                <a:spLocks noChangeArrowheads="1"/>
              </p:cNvSpPr>
              <p:nvPr/>
            </p:nvSpPr>
            <p:spPr bwMode="auto">
              <a:xfrm flipH="1">
                <a:off x="993" y="372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6" name="Oval 226"/>
              <p:cNvSpPr>
                <a:spLocks noChangeArrowheads="1"/>
              </p:cNvSpPr>
              <p:nvPr/>
            </p:nvSpPr>
            <p:spPr bwMode="auto">
              <a:xfrm flipH="1">
                <a:off x="1019" y="371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7" name="Oval 227"/>
              <p:cNvSpPr>
                <a:spLocks noChangeArrowheads="1"/>
              </p:cNvSpPr>
              <p:nvPr/>
            </p:nvSpPr>
            <p:spPr bwMode="auto">
              <a:xfrm flipH="1">
                <a:off x="1019" y="372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8" name="Freeform 228"/>
              <p:cNvSpPr>
                <a:spLocks/>
              </p:cNvSpPr>
              <p:nvPr/>
            </p:nvSpPr>
            <p:spPr bwMode="auto">
              <a:xfrm flipH="1">
                <a:off x="987" y="3721"/>
                <a:ext cx="2" cy="19"/>
              </a:xfrm>
              <a:custGeom>
                <a:avLst/>
                <a:gdLst>
                  <a:gd name="T0" fmla="*/ 8 w 8"/>
                  <a:gd name="T1" fmla="*/ 68 h 68"/>
                  <a:gd name="T2" fmla="*/ 8 w 8"/>
                  <a:gd name="T3" fmla="*/ 11 h 68"/>
                  <a:gd name="T4" fmla="*/ 0 w 8"/>
                  <a:gd name="T5" fmla="*/ 0 h 68"/>
                </a:gdLst>
                <a:ahLst/>
                <a:cxnLst>
                  <a:cxn ang="0">
                    <a:pos x="T0" y="T1"/>
                  </a:cxn>
                  <a:cxn ang="0">
                    <a:pos x="T2" y="T3"/>
                  </a:cxn>
                  <a:cxn ang="0">
                    <a:pos x="T4" y="T5"/>
                  </a:cxn>
                </a:cxnLst>
                <a:rect l="0" t="0" r="r" b="b"/>
                <a:pathLst>
                  <a:path w="8" h="68">
                    <a:moveTo>
                      <a:pt x="8" y="68"/>
                    </a:moveTo>
                    <a:lnTo>
                      <a:pt x="8" y="1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9" name="Freeform 229"/>
              <p:cNvSpPr>
                <a:spLocks/>
              </p:cNvSpPr>
              <p:nvPr/>
            </p:nvSpPr>
            <p:spPr bwMode="auto">
              <a:xfrm flipH="1">
                <a:off x="987" y="3714"/>
                <a:ext cx="2" cy="6"/>
              </a:xfrm>
              <a:custGeom>
                <a:avLst/>
                <a:gdLst>
                  <a:gd name="T0" fmla="*/ 0 w 8"/>
                  <a:gd name="T1" fmla="*/ 20 h 20"/>
                  <a:gd name="T2" fmla="*/ 8 w 8"/>
                  <a:gd name="T3" fmla="*/ 18 h 20"/>
                  <a:gd name="T4" fmla="*/ 8 w 8"/>
                  <a:gd name="T5" fmla="*/ 2 h 20"/>
                  <a:gd name="T6" fmla="*/ 2 w 8"/>
                  <a:gd name="T7" fmla="*/ 0 h 20"/>
                </a:gdLst>
                <a:ahLst/>
                <a:cxnLst>
                  <a:cxn ang="0">
                    <a:pos x="T0" y="T1"/>
                  </a:cxn>
                  <a:cxn ang="0">
                    <a:pos x="T2" y="T3"/>
                  </a:cxn>
                  <a:cxn ang="0">
                    <a:pos x="T4" y="T5"/>
                  </a:cxn>
                  <a:cxn ang="0">
                    <a:pos x="T6" y="T7"/>
                  </a:cxn>
                </a:cxnLst>
                <a:rect l="0" t="0" r="r" b="b"/>
                <a:pathLst>
                  <a:path w="8" h="20">
                    <a:moveTo>
                      <a:pt x="0" y="20"/>
                    </a:moveTo>
                    <a:lnTo>
                      <a:pt x="8" y="18"/>
                    </a:lnTo>
                    <a:lnTo>
                      <a:pt x="8" y="2"/>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0" name="Freeform 230"/>
              <p:cNvSpPr>
                <a:spLocks/>
              </p:cNvSpPr>
              <p:nvPr/>
            </p:nvSpPr>
            <p:spPr bwMode="auto">
              <a:xfrm flipH="1">
                <a:off x="1025" y="3714"/>
                <a:ext cx="2" cy="5"/>
              </a:xfrm>
              <a:custGeom>
                <a:avLst/>
                <a:gdLst>
                  <a:gd name="T0" fmla="*/ 8 w 8"/>
                  <a:gd name="T1" fmla="*/ 0 h 20"/>
                  <a:gd name="T2" fmla="*/ 0 w 8"/>
                  <a:gd name="T3" fmla="*/ 2 h 20"/>
                  <a:gd name="T4" fmla="*/ 0 w 8"/>
                  <a:gd name="T5" fmla="*/ 18 h 20"/>
                  <a:gd name="T6" fmla="*/ 6 w 8"/>
                  <a:gd name="T7" fmla="*/ 20 h 20"/>
                </a:gdLst>
                <a:ahLst/>
                <a:cxnLst>
                  <a:cxn ang="0">
                    <a:pos x="T0" y="T1"/>
                  </a:cxn>
                  <a:cxn ang="0">
                    <a:pos x="T2" y="T3"/>
                  </a:cxn>
                  <a:cxn ang="0">
                    <a:pos x="T4" y="T5"/>
                  </a:cxn>
                  <a:cxn ang="0">
                    <a:pos x="T6" y="T7"/>
                  </a:cxn>
                </a:cxnLst>
                <a:rect l="0" t="0" r="r" b="b"/>
                <a:pathLst>
                  <a:path w="8" h="20">
                    <a:moveTo>
                      <a:pt x="8" y="0"/>
                    </a:moveTo>
                    <a:lnTo>
                      <a:pt x="0" y="2"/>
                    </a:lnTo>
                    <a:lnTo>
                      <a:pt x="0" y="18"/>
                    </a:lnTo>
                    <a:lnTo>
                      <a:pt x="6" y="2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1" name="Freeform 231"/>
              <p:cNvSpPr>
                <a:spLocks/>
              </p:cNvSpPr>
              <p:nvPr/>
            </p:nvSpPr>
            <p:spPr bwMode="auto">
              <a:xfrm flipH="1">
                <a:off x="1121" y="3868"/>
                <a:ext cx="78" cy="59"/>
              </a:xfrm>
              <a:custGeom>
                <a:avLst/>
                <a:gdLst>
                  <a:gd name="T0" fmla="*/ 259 w 271"/>
                  <a:gd name="T1" fmla="*/ 214 h 214"/>
                  <a:gd name="T2" fmla="*/ 271 w 271"/>
                  <a:gd name="T3" fmla="*/ 207 h 214"/>
                  <a:gd name="T4" fmla="*/ 271 w 271"/>
                  <a:gd name="T5" fmla="*/ 184 h 214"/>
                  <a:gd name="T6" fmla="*/ 0 w 271"/>
                  <a:gd name="T7" fmla="*/ 0 h 214"/>
                </a:gdLst>
                <a:ahLst/>
                <a:cxnLst>
                  <a:cxn ang="0">
                    <a:pos x="T0" y="T1"/>
                  </a:cxn>
                  <a:cxn ang="0">
                    <a:pos x="T2" y="T3"/>
                  </a:cxn>
                  <a:cxn ang="0">
                    <a:pos x="T4" y="T5"/>
                  </a:cxn>
                  <a:cxn ang="0">
                    <a:pos x="T6" y="T7"/>
                  </a:cxn>
                </a:cxnLst>
                <a:rect l="0" t="0" r="r" b="b"/>
                <a:pathLst>
                  <a:path w="271" h="214">
                    <a:moveTo>
                      <a:pt x="259" y="214"/>
                    </a:moveTo>
                    <a:lnTo>
                      <a:pt x="271" y="207"/>
                    </a:lnTo>
                    <a:lnTo>
                      <a:pt x="271" y="18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2" name="Freeform 232"/>
              <p:cNvSpPr>
                <a:spLocks/>
              </p:cNvSpPr>
              <p:nvPr/>
            </p:nvSpPr>
            <p:spPr bwMode="auto">
              <a:xfrm flipH="1">
                <a:off x="1028" y="3763"/>
                <a:ext cx="8" cy="28"/>
              </a:xfrm>
              <a:custGeom>
                <a:avLst/>
                <a:gdLst>
                  <a:gd name="T0" fmla="*/ 25 w 25"/>
                  <a:gd name="T1" fmla="*/ 0 h 100"/>
                  <a:gd name="T2" fmla="*/ 0 w 25"/>
                  <a:gd name="T3" fmla="*/ 50 h 100"/>
                  <a:gd name="T4" fmla="*/ 25 w 25"/>
                  <a:gd name="T5" fmla="*/ 100 h 100"/>
                </a:gdLst>
                <a:ahLst/>
                <a:cxnLst>
                  <a:cxn ang="0">
                    <a:pos x="T0" y="T1"/>
                  </a:cxn>
                  <a:cxn ang="0">
                    <a:pos x="T2" y="T3"/>
                  </a:cxn>
                  <a:cxn ang="0">
                    <a:pos x="T4" y="T5"/>
                  </a:cxn>
                </a:cxnLst>
                <a:rect l="0" t="0" r="r" b="b"/>
                <a:pathLst>
                  <a:path w="25" h="100">
                    <a:moveTo>
                      <a:pt x="25" y="0"/>
                    </a:moveTo>
                    <a:lnTo>
                      <a:pt x="0" y="50"/>
                    </a:lnTo>
                    <a:lnTo>
                      <a:pt x="25" y="10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3" name="Oval 233"/>
              <p:cNvSpPr>
                <a:spLocks noChangeArrowheads="1"/>
              </p:cNvSpPr>
              <p:nvPr/>
            </p:nvSpPr>
            <p:spPr bwMode="auto">
              <a:xfrm flipH="1">
                <a:off x="1001" y="396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4" name="Oval 234"/>
              <p:cNvSpPr>
                <a:spLocks noChangeArrowheads="1"/>
              </p:cNvSpPr>
              <p:nvPr/>
            </p:nvSpPr>
            <p:spPr bwMode="auto">
              <a:xfrm flipH="1">
                <a:off x="1001" y="3981"/>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5" name="Rectangle 235"/>
              <p:cNvSpPr>
                <a:spLocks noChangeArrowheads="1"/>
              </p:cNvSpPr>
              <p:nvPr/>
            </p:nvSpPr>
            <p:spPr bwMode="auto">
              <a:xfrm flipH="1">
                <a:off x="996" y="3965"/>
                <a:ext cx="10"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6" name="Rectangle 236"/>
              <p:cNvSpPr>
                <a:spLocks noChangeArrowheads="1"/>
              </p:cNvSpPr>
              <p:nvPr/>
            </p:nvSpPr>
            <p:spPr bwMode="auto">
              <a:xfrm flipH="1">
                <a:off x="989" y="3997"/>
                <a:ext cx="29"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7" name="Line 237"/>
              <p:cNvSpPr>
                <a:spLocks noChangeShapeType="1"/>
              </p:cNvSpPr>
              <p:nvPr/>
            </p:nvSpPr>
            <p:spPr bwMode="auto">
              <a:xfrm flipH="1">
                <a:off x="989" y="4004"/>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8" name="Line 238"/>
              <p:cNvSpPr>
                <a:spLocks noChangeShapeType="1"/>
              </p:cNvSpPr>
              <p:nvPr/>
            </p:nvSpPr>
            <p:spPr bwMode="auto">
              <a:xfrm flipH="1">
                <a:off x="989" y="402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9" name="Freeform 239"/>
              <p:cNvSpPr>
                <a:spLocks/>
              </p:cNvSpPr>
              <p:nvPr/>
            </p:nvSpPr>
            <p:spPr bwMode="auto">
              <a:xfrm flipH="1">
                <a:off x="989" y="4004"/>
                <a:ext cx="29" cy="23"/>
              </a:xfrm>
              <a:custGeom>
                <a:avLst/>
                <a:gdLst>
                  <a:gd name="T0" fmla="*/ 13 w 101"/>
                  <a:gd name="T1" fmla="*/ 0 h 84"/>
                  <a:gd name="T2" fmla="*/ 88 w 101"/>
                  <a:gd name="T3" fmla="*/ 0 h 84"/>
                  <a:gd name="T4" fmla="*/ 101 w 101"/>
                  <a:gd name="T5" fmla="*/ 12 h 84"/>
                  <a:gd name="T6" fmla="*/ 101 w 101"/>
                  <a:gd name="T7" fmla="*/ 71 h 84"/>
                  <a:gd name="T8" fmla="*/ 88 w 101"/>
                  <a:gd name="T9" fmla="*/ 84 h 84"/>
                  <a:gd name="T10" fmla="*/ 13 w 101"/>
                  <a:gd name="T11" fmla="*/ 84 h 84"/>
                  <a:gd name="T12" fmla="*/ 0 w 101"/>
                  <a:gd name="T13" fmla="*/ 71 h 84"/>
                  <a:gd name="T14" fmla="*/ 0 w 101"/>
                  <a:gd name="T15" fmla="*/ 12 h 84"/>
                  <a:gd name="T16" fmla="*/ 13 w 101"/>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84">
                    <a:moveTo>
                      <a:pt x="13" y="0"/>
                    </a:moveTo>
                    <a:lnTo>
                      <a:pt x="88" y="0"/>
                    </a:lnTo>
                    <a:lnTo>
                      <a:pt x="101" y="12"/>
                    </a:lnTo>
                    <a:lnTo>
                      <a:pt x="101" y="71"/>
                    </a:lnTo>
                    <a:lnTo>
                      <a:pt x="88" y="84"/>
                    </a:lnTo>
                    <a:lnTo>
                      <a:pt x="13" y="84"/>
                    </a:lnTo>
                    <a:lnTo>
                      <a:pt x="0" y="71"/>
                    </a:lnTo>
                    <a:lnTo>
                      <a:pt x="0" y="12"/>
                    </a:lnTo>
                    <a:lnTo>
                      <a:pt x="13"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0" name="Line 240"/>
              <p:cNvSpPr>
                <a:spLocks noChangeShapeType="1"/>
              </p:cNvSpPr>
              <p:nvPr/>
            </p:nvSpPr>
            <p:spPr bwMode="auto">
              <a:xfrm flipH="1">
                <a:off x="989" y="400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1" name="Line 241"/>
              <p:cNvSpPr>
                <a:spLocks noChangeShapeType="1"/>
              </p:cNvSpPr>
              <p:nvPr/>
            </p:nvSpPr>
            <p:spPr bwMode="auto">
              <a:xfrm flipH="1">
                <a:off x="989" y="4023"/>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2" name="Line 242"/>
              <p:cNvSpPr>
                <a:spLocks noChangeShapeType="1"/>
              </p:cNvSpPr>
              <p:nvPr/>
            </p:nvSpPr>
            <p:spPr bwMode="auto">
              <a:xfrm flipH="1" flipV="1">
                <a:off x="1123" y="3699"/>
                <a:ext cx="5"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3" name="Line 243"/>
              <p:cNvSpPr>
                <a:spLocks noChangeShapeType="1"/>
              </p:cNvSpPr>
              <p:nvPr/>
            </p:nvSpPr>
            <p:spPr bwMode="auto">
              <a:xfrm flipV="1">
                <a:off x="1139" y="3699"/>
                <a:ext cx="5"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4" name="Rectangle 244"/>
              <p:cNvSpPr>
                <a:spLocks noChangeArrowheads="1"/>
              </p:cNvSpPr>
              <p:nvPr/>
            </p:nvSpPr>
            <p:spPr bwMode="auto">
              <a:xfrm flipH="1">
                <a:off x="1054" y="3899"/>
                <a:ext cx="18" cy="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5" name="Oval 245"/>
              <p:cNvSpPr>
                <a:spLocks noChangeArrowheads="1"/>
              </p:cNvSpPr>
              <p:nvPr/>
            </p:nvSpPr>
            <p:spPr bwMode="auto">
              <a:xfrm flipH="1">
                <a:off x="1067"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6" name="Oval 246"/>
              <p:cNvSpPr>
                <a:spLocks noChangeArrowheads="1"/>
              </p:cNvSpPr>
              <p:nvPr/>
            </p:nvSpPr>
            <p:spPr bwMode="auto">
              <a:xfrm flipH="1">
                <a:off x="1058"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7" name="Line 247"/>
              <p:cNvSpPr>
                <a:spLocks noChangeShapeType="1"/>
              </p:cNvSpPr>
              <p:nvPr/>
            </p:nvSpPr>
            <p:spPr bwMode="auto">
              <a:xfrm flipH="1" flipV="1">
                <a:off x="1006" y="4042"/>
                <a:ext cx="0"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8" name="Freeform 248"/>
              <p:cNvSpPr>
                <a:spLocks/>
              </p:cNvSpPr>
              <p:nvPr/>
            </p:nvSpPr>
            <p:spPr bwMode="auto">
              <a:xfrm flipH="1">
                <a:off x="970" y="4150"/>
                <a:ext cx="211" cy="7"/>
              </a:xfrm>
              <a:custGeom>
                <a:avLst/>
                <a:gdLst>
                  <a:gd name="T0" fmla="*/ 0 w 732"/>
                  <a:gd name="T1" fmla="*/ 0 h 25"/>
                  <a:gd name="T2" fmla="*/ 0 w 732"/>
                  <a:gd name="T3" fmla="*/ 25 h 25"/>
                  <a:gd name="T4" fmla="*/ 228 w 732"/>
                  <a:gd name="T5" fmla="*/ 25 h 25"/>
                  <a:gd name="T6" fmla="*/ 230 w 732"/>
                  <a:gd name="T7" fmla="*/ 19 h 25"/>
                  <a:gd name="T8" fmla="*/ 498 w 732"/>
                  <a:gd name="T9" fmla="*/ 19 h 25"/>
                  <a:gd name="T10" fmla="*/ 502 w 732"/>
                  <a:gd name="T11" fmla="*/ 25 h 25"/>
                  <a:gd name="T12" fmla="*/ 732 w 732"/>
                  <a:gd name="T13" fmla="*/ 25 h 25"/>
                  <a:gd name="T14" fmla="*/ 732 w 732"/>
                  <a:gd name="T15" fmla="*/ 0 h 25"/>
                  <a:gd name="T16" fmla="*/ 0 w 73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2" h="25">
                    <a:moveTo>
                      <a:pt x="0" y="0"/>
                    </a:moveTo>
                    <a:lnTo>
                      <a:pt x="0" y="25"/>
                    </a:lnTo>
                    <a:lnTo>
                      <a:pt x="228" y="25"/>
                    </a:lnTo>
                    <a:lnTo>
                      <a:pt x="230" y="19"/>
                    </a:lnTo>
                    <a:lnTo>
                      <a:pt x="498" y="19"/>
                    </a:lnTo>
                    <a:lnTo>
                      <a:pt x="502" y="25"/>
                    </a:lnTo>
                    <a:lnTo>
                      <a:pt x="732" y="25"/>
                    </a:lnTo>
                    <a:lnTo>
                      <a:pt x="732" y="0"/>
                    </a:lnTo>
                    <a:lnTo>
                      <a:pt x="0"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9" name="Line 249"/>
              <p:cNvSpPr>
                <a:spLocks noChangeShapeType="1"/>
              </p:cNvSpPr>
              <p:nvPr/>
            </p:nvSpPr>
            <p:spPr bwMode="auto">
              <a:xfrm flipH="1" flipV="1">
                <a:off x="1153" y="4150"/>
                <a:ext cx="0"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0" name="Line 250"/>
              <p:cNvSpPr>
                <a:spLocks noChangeShapeType="1"/>
              </p:cNvSpPr>
              <p:nvPr/>
            </p:nvSpPr>
            <p:spPr bwMode="auto">
              <a:xfrm flipH="1" flipV="1">
                <a:off x="1000" y="4150"/>
                <a:ext cx="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1" name="Rectangle 251"/>
              <p:cNvSpPr>
                <a:spLocks noChangeArrowheads="1"/>
              </p:cNvSpPr>
              <p:nvPr/>
            </p:nvSpPr>
            <p:spPr bwMode="auto">
              <a:xfrm flipH="1">
                <a:off x="1054" y="3927"/>
                <a:ext cx="22" cy="1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2" name="Oval 252"/>
              <p:cNvSpPr>
                <a:spLocks noChangeArrowheads="1"/>
              </p:cNvSpPr>
              <p:nvPr/>
            </p:nvSpPr>
            <p:spPr bwMode="auto">
              <a:xfrm flipH="1">
                <a:off x="1073" y="39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3" name="Oval 253"/>
              <p:cNvSpPr>
                <a:spLocks noChangeArrowheads="1"/>
              </p:cNvSpPr>
              <p:nvPr/>
            </p:nvSpPr>
            <p:spPr bwMode="auto">
              <a:xfrm flipH="1">
                <a:off x="1057" y="392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4" name="Oval 254"/>
              <p:cNvSpPr>
                <a:spLocks noChangeArrowheads="1"/>
              </p:cNvSpPr>
              <p:nvPr/>
            </p:nvSpPr>
            <p:spPr bwMode="auto">
              <a:xfrm flipH="1">
                <a:off x="1073" y="394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5" name="Oval 255"/>
              <p:cNvSpPr>
                <a:spLocks noChangeArrowheads="1"/>
              </p:cNvSpPr>
              <p:nvPr/>
            </p:nvSpPr>
            <p:spPr bwMode="auto">
              <a:xfrm flipH="1">
                <a:off x="1057" y="3941"/>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6" name="Rectangle 256"/>
              <p:cNvSpPr>
                <a:spLocks noChangeArrowheads="1"/>
              </p:cNvSpPr>
              <p:nvPr/>
            </p:nvSpPr>
            <p:spPr bwMode="auto">
              <a:xfrm flipH="1">
                <a:off x="1077" y="3662"/>
                <a:ext cx="29" cy="3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7" name="Rectangle 257"/>
              <p:cNvSpPr>
                <a:spLocks noChangeArrowheads="1"/>
              </p:cNvSpPr>
              <p:nvPr/>
            </p:nvSpPr>
            <p:spPr bwMode="auto">
              <a:xfrm flipH="1">
                <a:off x="1106" y="3683"/>
                <a:ext cx="3"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8" name="Rectangle 258"/>
              <p:cNvSpPr>
                <a:spLocks noChangeArrowheads="1"/>
              </p:cNvSpPr>
              <p:nvPr/>
            </p:nvSpPr>
            <p:spPr bwMode="auto">
              <a:xfrm flipH="1">
                <a:off x="1080" y="3698"/>
                <a:ext cx="23" cy="1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9" name="Rectangle 259"/>
              <p:cNvSpPr>
                <a:spLocks noChangeArrowheads="1"/>
              </p:cNvSpPr>
              <p:nvPr/>
            </p:nvSpPr>
            <p:spPr bwMode="auto">
              <a:xfrm flipH="1">
                <a:off x="977" y="3972"/>
                <a:ext cx="1" cy="6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0" name="Rectangle 260"/>
              <p:cNvSpPr>
                <a:spLocks noChangeArrowheads="1"/>
              </p:cNvSpPr>
              <p:nvPr/>
            </p:nvSpPr>
            <p:spPr bwMode="auto">
              <a:xfrm flipH="1">
                <a:off x="1117" y="4044"/>
                <a:ext cx="23"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1" name="Rectangle 261"/>
              <p:cNvSpPr>
                <a:spLocks noChangeArrowheads="1"/>
              </p:cNvSpPr>
              <p:nvPr/>
            </p:nvSpPr>
            <p:spPr bwMode="auto">
              <a:xfrm flipH="1">
                <a:off x="975" y="403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2" name="Rectangle 262"/>
              <p:cNvSpPr>
                <a:spLocks noChangeArrowheads="1"/>
              </p:cNvSpPr>
              <p:nvPr/>
            </p:nvSpPr>
            <p:spPr bwMode="auto">
              <a:xfrm flipH="1">
                <a:off x="975" y="3973"/>
                <a:ext cx="2"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3" name="Rectangle 263"/>
              <p:cNvSpPr>
                <a:spLocks noChangeArrowheads="1"/>
              </p:cNvSpPr>
              <p:nvPr/>
            </p:nvSpPr>
            <p:spPr bwMode="auto">
              <a:xfrm flipH="1">
                <a:off x="1118" y="4042"/>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4" name="Rectangle 264"/>
              <p:cNvSpPr>
                <a:spLocks noChangeArrowheads="1"/>
              </p:cNvSpPr>
              <p:nvPr/>
            </p:nvSpPr>
            <p:spPr bwMode="auto">
              <a:xfrm flipH="1">
                <a:off x="1137" y="404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5" name="Rectangle 265"/>
              <p:cNvSpPr>
                <a:spLocks noChangeArrowheads="1"/>
              </p:cNvSpPr>
              <p:nvPr/>
            </p:nvSpPr>
            <p:spPr bwMode="auto">
              <a:xfrm flipH="1">
                <a:off x="1159" y="3948"/>
                <a:ext cx="20"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6" name="Rectangle 266"/>
              <p:cNvSpPr>
                <a:spLocks noChangeArrowheads="1"/>
              </p:cNvSpPr>
              <p:nvPr/>
            </p:nvSpPr>
            <p:spPr bwMode="auto">
              <a:xfrm flipH="1">
                <a:off x="1077" y="4013"/>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7" name="Rectangle 267"/>
              <p:cNvSpPr>
                <a:spLocks noChangeArrowheads="1"/>
              </p:cNvSpPr>
              <p:nvPr/>
            </p:nvSpPr>
            <p:spPr bwMode="auto">
              <a:xfrm flipH="1">
                <a:off x="1076" y="3910"/>
                <a:ext cx="1" cy="4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8" name="Rectangle 268"/>
              <p:cNvSpPr>
                <a:spLocks noChangeArrowheads="1"/>
              </p:cNvSpPr>
              <p:nvPr/>
            </p:nvSpPr>
            <p:spPr bwMode="auto">
              <a:xfrm flipH="1">
                <a:off x="1077" y="3965"/>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9" name="Rectangle 269"/>
              <p:cNvSpPr>
                <a:spLocks noChangeArrowheads="1"/>
              </p:cNvSpPr>
              <p:nvPr/>
            </p:nvSpPr>
            <p:spPr bwMode="auto">
              <a:xfrm flipH="1">
                <a:off x="1077" y="399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0" name="Rectangle 270"/>
              <p:cNvSpPr>
                <a:spLocks noChangeArrowheads="1"/>
              </p:cNvSpPr>
              <p:nvPr/>
            </p:nvSpPr>
            <p:spPr bwMode="auto">
              <a:xfrm flipH="1">
                <a:off x="1077" y="3952"/>
                <a:ext cx="1"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1" name="Rectangle 271"/>
              <p:cNvSpPr>
                <a:spLocks noChangeArrowheads="1"/>
              </p:cNvSpPr>
              <p:nvPr/>
            </p:nvSpPr>
            <p:spPr bwMode="auto">
              <a:xfrm flipH="1">
                <a:off x="1077" y="391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2" name="Freeform 272"/>
              <p:cNvSpPr>
                <a:spLocks/>
              </p:cNvSpPr>
              <p:nvPr/>
            </p:nvSpPr>
            <p:spPr bwMode="auto">
              <a:xfrm flipH="1">
                <a:off x="1046" y="3955"/>
                <a:ext cx="30" cy="87"/>
              </a:xfrm>
              <a:custGeom>
                <a:avLst/>
                <a:gdLst>
                  <a:gd name="T0" fmla="*/ 0 w 102"/>
                  <a:gd name="T1" fmla="*/ 0 h 316"/>
                  <a:gd name="T2" fmla="*/ 102 w 102"/>
                  <a:gd name="T3" fmla="*/ 0 h 316"/>
                  <a:gd name="T4" fmla="*/ 102 w 102"/>
                  <a:gd name="T5" fmla="*/ 316 h 316"/>
                </a:gdLst>
                <a:ahLst/>
                <a:cxnLst>
                  <a:cxn ang="0">
                    <a:pos x="T0" y="T1"/>
                  </a:cxn>
                  <a:cxn ang="0">
                    <a:pos x="T2" y="T3"/>
                  </a:cxn>
                  <a:cxn ang="0">
                    <a:pos x="T4" y="T5"/>
                  </a:cxn>
                </a:cxnLst>
                <a:rect l="0" t="0" r="r" b="b"/>
                <a:pathLst>
                  <a:path w="102" h="316">
                    <a:moveTo>
                      <a:pt x="0" y="0"/>
                    </a:moveTo>
                    <a:lnTo>
                      <a:pt x="102" y="0"/>
                    </a:lnTo>
                    <a:lnTo>
                      <a:pt x="102" y="31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3" name="Freeform 273"/>
              <p:cNvSpPr>
                <a:spLocks/>
              </p:cNvSpPr>
              <p:nvPr/>
            </p:nvSpPr>
            <p:spPr bwMode="auto">
              <a:xfrm flipH="1">
                <a:off x="1011" y="3876"/>
                <a:ext cx="5" cy="3"/>
              </a:xfrm>
              <a:custGeom>
                <a:avLst/>
                <a:gdLst>
                  <a:gd name="T0" fmla="*/ 0 w 20"/>
                  <a:gd name="T1" fmla="*/ 10 h 11"/>
                  <a:gd name="T2" fmla="*/ 0 w 20"/>
                  <a:gd name="T3" fmla="*/ 9 h 11"/>
                  <a:gd name="T4" fmla="*/ 0 w 20"/>
                  <a:gd name="T5" fmla="*/ 8 h 11"/>
                  <a:gd name="T6" fmla="*/ 0 w 20"/>
                  <a:gd name="T7" fmla="*/ 8 h 11"/>
                  <a:gd name="T8" fmla="*/ 0 w 20"/>
                  <a:gd name="T9" fmla="*/ 7 h 11"/>
                  <a:gd name="T10" fmla="*/ 1 w 20"/>
                  <a:gd name="T11" fmla="*/ 6 h 11"/>
                  <a:gd name="T12" fmla="*/ 1 w 20"/>
                  <a:gd name="T13" fmla="*/ 5 h 11"/>
                  <a:gd name="T14" fmla="*/ 2 w 20"/>
                  <a:gd name="T15" fmla="*/ 5 h 11"/>
                  <a:gd name="T16" fmla="*/ 2 w 20"/>
                  <a:gd name="T17" fmla="*/ 4 h 11"/>
                  <a:gd name="T18" fmla="*/ 2 w 20"/>
                  <a:gd name="T19" fmla="*/ 4 h 11"/>
                  <a:gd name="T20" fmla="*/ 3 w 20"/>
                  <a:gd name="T21" fmla="*/ 3 h 11"/>
                  <a:gd name="T22" fmla="*/ 3 w 20"/>
                  <a:gd name="T23" fmla="*/ 3 h 11"/>
                  <a:gd name="T24" fmla="*/ 3 w 20"/>
                  <a:gd name="T25" fmla="*/ 2 h 11"/>
                  <a:gd name="T26" fmla="*/ 4 w 20"/>
                  <a:gd name="T27" fmla="*/ 2 h 11"/>
                  <a:gd name="T28" fmla="*/ 5 w 20"/>
                  <a:gd name="T29" fmla="*/ 2 h 11"/>
                  <a:gd name="T30" fmla="*/ 5 w 20"/>
                  <a:gd name="T31" fmla="*/ 1 h 11"/>
                  <a:gd name="T32" fmla="*/ 6 w 20"/>
                  <a:gd name="T33" fmla="*/ 1 h 11"/>
                  <a:gd name="T34" fmla="*/ 7 w 20"/>
                  <a:gd name="T35" fmla="*/ 1 h 11"/>
                  <a:gd name="T36" fmla="*/ 7 w 20"/>
                  <a:gd name="T37" fmla="*/ 1 h 11"/>
                  <a:gd name="T38" fmla="*/ 8 w 20"/>
                  <a:gd name="T39" fmla="*/ 1 h 11"/>
                  <a:gd name="T40" fmla="*/ 9 w 20"/>
                  <a:gd name="T41" fmla="*/ 0 h 11"/>
                  <a:gd name="T42" fmla="*/ 10 w 20"/>
                  <a:gd name="T43" fmla="*/ 0 h 11"/>
                  <a:gd name="T44" fmla="*/ 10 w 20"/>
                  <a:gd name="T45" fmla="*/ 0 h 11"/>
                  <a:gd name="T46" fmla="*/ 11 w 20"/>
                  <a:gd name="T47" fmla="*/ 0 h 11"/>
                  <a:gd name="T48" fmla="*/ 12 w 20"/>
                  <a:gd name="T49" fmla="*/ 1 h 11"/>
                  <a:gd name="T50" fmla="*/ 13 w 20"/>
                  <a:gd name="T51" fmla="*/ 1 h 11"/>
                  <a:gd name="T52" fmla="*/ 14 w 20"/>
                  <a:gd name="T53" fmla="*/ 1 h 11"/>
                  <a:gd name="T54" fmla="*/ 14 w 20"/>
                  <a:gd name="T55" fmla="*/ 1 h 11"/>
                  <a:gd name="T56" fmla="*/ 15 w 20"/>
                  <a:gd name="T57" fmla="*/ 2 h 11"/>
                  <a:gd name="T58" fmla="*/ 15 w 20"/>
                  <a:gd name="T59" fmla="*/ 2 h 11"/>
                  <a:gd name="T60" fmla="*/ 16 w 20"/>
                  <a:gd name="T61" fmla="*/ 2 h 11"/>
                  <a:gd name="T62" fmla="*/ 16 w 20"/>
                  <a:gd name="T63" fmla="*/ 3 h 11"/>
                  <a:gd name="T64" fmla="*/ 17 w 20"/>
                  <a:gd name="T65" fmla="*/ 3 h 11"/>
                  <a:gd name="T66" fmla="*/ 17 w 20"/>
                  <a:gd name="T67" fmla="*/ 4 h 11"/>
                  <a:gd name="T68" fmla="*/ 18 w 20"/>
                  <a:gd name="T69" fmla="*/ 4 h 11"/>
                  <a:gd name="T70" fmla="*/ 18 w 20"/>
                  <a:gd name="T71" fmla="*/ 5 h 11"/>
                  <a:gd name="T72" fmla="*/ 19 w 20"/>
                  <a:gd name="T73" fmla="*/ 5 h 11"/>
                  <a:gd name="T74" fmla="*/ 19 w 20"/>
                  <a:gd name="T75" fmla="*/ 6 h 11"/>
                  <a:gd name="T76" fmla="*/ 19 w 20"/>
                  <a:gd name="T77" fmla="*/ 7 h 11"/>
                  <a:gd name="T78" fmla="*/ 19 w 20"/>
                  <a:gd name="T79" fmla="*/ 7 h 11"/>
                  <a:gd name="T80" fmla="*/ 19 w 20"/>
                  <a:gd name="T81" fmla="*/ 8 h 11"/>
                  <a:gd name="T82" fmla="*/ 20 w 20"/>
                  <a:gd name="T83" fmla="*/ 9 h 11"/>
                  <a:gd name="T84" fmla="*/ 20 w 20"/>
                  <a:gd name="T85" fmla="*/ 10 h 11"/>
                  <a:gd name="T86" fmla="*/ 20 w 20"/>
                  <a:gd name="T8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1">
                    <a:moveTo>
                      <a:pt x="0" y="11"/>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1" y="6"/>
                    </a:lnTo>
                    <a:lnTo>
                      <a:pt x="1" y="6"/>
                    </a:lnTo>
                    <a:lnTo>
                      <a:pt x="1" y="6"/>
                    </a:lnTo>
                    <a:lnTo>
                      <a:pt x="1" y="6"/>
                    </a:lnTo>
                    <a:lnTo>
                      <a:pt x="1" y="6"/>
                    </a:lnTo>
                    <a:lnTo>
                      <a:pt x="1" y="5"/>
                    </a:lnTo>
                    <a:lnTo>
                      <a:pt x="1" y="5"/>
                    </a:lnTo>
                    <a:lnTo>
                      <a:pt x="1"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5" y="2"/>
                    </a:lnTo>
                    <a:lnTo>
                      <a:pt x="5" y="2"/>
                    </a:lnTo>
                    <a:lnTo>
                      <a:pt x="5" y="2"/>
                    </a:lnTo>
                    <a:lnTo>
                      <a:pt x="5" y="1"/>
                    </a:lnTo>
                    <a:lnTo>
                      <a:pt x="5" y="1"/>
                    </a:lnTo>
                    <a:lnTo>
                      <a:pt x="6" y="1"/>
                    </a:lnTo>
                    <a:lnTo>
                      <a:pt x="6" y="1"/>
                    </a:lnTo>
                    <a:lnTo>
                      <a:pt x="6" y="1"/>
                    </a:lnTo>
                    <a:lnTo>
                      <a:pt x="6" y="1"/>
                    </a:lnTo>
                    <a:lnTo>
                      <a:pt x="6" y="1"/>
                    </a:lnTo>
                    <a:lnTo>
                      <a:pt x="7" y="1"/>
                    </a:lnTo>
                    <a:lnTo>
                      <a:pt x="7" y="1"/>
                    </a:lnTo>
                    <a:lnTo>
                      <a:pt x="7" y="1"/>
                    </a:lnTo>
                    <a:lnTo>
                      <a:pt x="7" y="1"/>
                    </a:lnTo>
                    <a:lnTo>
                      <a:pt x="7" y="1"/>
                    </a:lnTo>
                    <a:lnTo>
                      <a:pt x="8" y="1"/>
                    </a:lnTo>
                    <a:lnTo>
                      <a:pt x="8" y="1"/>
                    </a:lnTo>
                    <a:lnTo>
                      <a:pt x="8" y="0"/>
                    </a:lnTo>
                    <a:lnTo>
                      <a:pt x="9" y="0"/>
                    </a:lnTo>
                    <a:lnTo>
                      <a:pt x="9" y="0"/>
                    </a:lnTo>
                    <a:lnTo>
                      <a:pt x="9" y="0"/>
                    </a:lnTo>
                    <a:lnTo>
                      <a:pt x="9" y="0"/>
                    </a:lnTo>
                    <a:lnTo>
                      <a:pt x="10" y="0"/>
                    </a:lnTo>
                    <a:lnTo>
                      <a:pt x="10" y="0"/>
                    </a:lnTo>
                    <a:lnTo>
                      <a:pt x="10" y="0"/>
                    </a:lnTo>
                    <a:lnTo>
                      <a:pt x="10" y="0"/>
                    </a:lnTo>
                    <a:lnTo>
                      <a:pt x="11" y="0"/>
                    </a:lnTo>
                    <a:lnTo>
                      <a:pt x="11" y="0"/>
                    </a:lnTo>
                    <a:lnTo>
                      <a:pt x="11" y="0"/>
                    </a:lnTo>
                    <a:lnTo>
                      <a:pt x="12" y="1"/>
                    </a:lnTo>
                    <a:lnTo>
                      <a:pt x="12" y="1"/>
                    </a:lnTo>
                    <a:lnTo>
                      <a:pt x="12" y="1"/>
                    </a:lnTo>
                    <a:lnTo>
                      <a:pt x="12" y="1"/>
                    </a:lnTo>
                    <a:lnTo>
                      <a:pt x="13" y="1"/>
                    </a:lnTo>
                    <a:lnTo>
                      <a:pt x="13" y="1"/>
                    </a:lnTo>
                    <a:lnTo>
                      <a:pt x="13" y="1"/>
                    </a:lnTo>
                    <a:lnTo>
                      <a:pt x="13" y="1"/>
                    </a:lnTo>
                    <a:lnTo>
                      <a:pt x="14" y="1"/>
                    </a:lnTo>
                    <a:lnTo>
                      <a:pt x="14" y="1"/>
                    </a:lnTo>
                    <a:lnTo>
                      <a:pt x="14" y="1"/>
                    </a:lnTo>
                    <a:lnTo>
                      <a:pt x="14" y="1"/>
                    </a:lnTo>
                    <a:lnTo>
                      <a:pt x="15" y="1"/>
                    </a:lnTo>
                    <a:lnTo>
                      <a:pt x="15" y="2"/>
                    </a:lnTo>
                    <a:lnTo>
                      <a:pt x="15" y="2"/>
                    </a:lnTo>
                    <a:lnTo>
                      <a:pt x="15" y="2"/>
                    </a:lnTo>
                    <a:lnTo>
                      <a:pt x="15" y="2"/>
                    </a:lnTo>
                    <a:lnTo>
                      <a:pt x="15" y="2"/>
                    </a:lnTo>
                    <a:lnTo>
                      <a:pt x="16" y="2"/>
                    </a:lnTo>
                    <a:lnTo>
                      <a:pt x="16" y="2"/>
                    </a:lnTo>
                    <a:lnTo>
                      <a:pt x="16" y="2"/>
                    </a:lnTo>
                    <a:lnTo>
                      <a:pt x="16" y="3"/>
                    </a:lnTo>
                    <a:lnTo>
                      <a:pt x="16" y="3"/>
                    </a:lnTo>
                    <a:lnTo>
                      <a:pt x="16" y="3"/>
                    </a:lnTo>
                    <a:lnTo>
                      <a:pt x="17" y="3"/>
                    </a:lnTo>
                    <a:lnTo>
                      <a:pt x="17" y="3"/>
                    </a:lnTo>
                    <a:lnTo>
                      <a:pt x="17" y="3"/>
                    </a:lnTo>
                    <a:lnTo>
                      <a:pt x="17" y="4"/>
                    </a:lnTo>
                    <a:lnTo>
                      <a:pt x="17" y="4"/>
                    </a:lnTo>
                    <a:lnTo>
                      <a:pt x="17" y="4"/>
                    </a:lnTo>
                    <a:lnTo>
                      <a:pt x="17" y="4"/>
                    </a:lnTo>
                    <a:lnTo>
                      <a:pt x="17" y="4"/>
                    </a:lnTo>
                    <a:lnTo>
                      <a:pt x="18" y="4"/>
                    </a:lnTo>
                    <a:lnTo>
                      <a:pt x="18" y="5"/>
                    </a:lnTo>
                    <a:lnTo>
                      <a:pt x="18" y="5"/>
                    </a:lnTo>
                    <a:lnTo>
                      <a:pt x="18" y="5"/>
                    </a:lnTo>
                    <a:lnTo>
                      <a:pt x="18" y="5"/>
                    </a:lnTo>
                    <a:lnTo>
                      <a:pt x="18" y="5"/>
                    </a:lnTo>
                    <a:lnTo>
                      <a:pt x="19" y="5"/>
                    </a:lnTo>
                    <a:lnTo>
                      <a:pt x="19" y="6"/>
                    </a:lnTo>
                    <a:lnTo>
                      <a:pt x="19" y="6"/>
                    </a:lnTo>
                    <a:lnTo>
                      <a:pt x="19" y="6"/>
                    </a:lnTo>
                    <a:lnTo>
                      <a:pt x="19" y="6"/>
                    </a:lnTo>
                    <a:lnTo>
                      <a:pt x="19" y="6"/>
                    </a:lnTo>
                    <a:lnTo>
                      <a:pt x="19" y="7"/>
                    </a:lnTo>
                    <a:lnTo>
                      <a:pt x="19" y="7"/>
                    </a:lnTo>
                    <a:lnTo>
                      <a:pt x="19" y="7"/>
                    </a:lnTo>
                    <a:lnTo>
                      <a:pt x="19" y="7"/>
                    </a:lnTo>
                    <a:lnTo>
                      <a:pt x="19" y="8"/>
                    </a:lnTo>
                    <a:lnTo>
                      <a:pt x="19" y="8"/>
                    </a:lnTo>
                    <a:lnTo>
                      <a:pt x="19" y="8"/>
                    </a:lnTo>
                    <a:lnTo>
                      <a:pt x="19" y="8"/>
                    </a:lnTo>
                    <a:lnTo>
                      <a:pt x="20" y="9"/>
                    </a:lnTo>
                    <a:lnTo>
                      <a:pt x="20" y="9"/>
                    </a:lnTo>
                    <a:lnTo>
                      <a:pt x="20" y="9"/>
                    </a:lnTo>
                    <a:lnTo>
                      <a:pt x="20" y="9"/>
                    </a:lnTo>
                    <a:lnTo>
                      <a:pt x="20" y="10"/>
                    </a:lnTo>
                    <a:lnTo>
                      <a:pt x="20" y="10"/>
                    </a:lnTo>
                    <a:lnTo>
                      <a:pt x="20" y="10"/>
                    </a:lnTo>
                    <a:lnTo>
                      <a:pt x="20" y="11"/>
                    </a:lnTo>
                    <a:lnTo>
                      <a:pt x="2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4" name="Freeform 274"/>
              <p:cNvSpPr>
                <a:spLocks/>
              </p:cNvSpPr>
              <p:nvPr/>
            </p:nvSpPr>
            <p:spPr bwMode="auto">
              <a:xfrm flipH="1">
                <a:off x="1039" y="3914"/>
                <a:ext cx="2" cy="6"/>
              </a:xfrm>
              <a:custGeom>
                <a:avLst/>
                <a:gdLst>
                  <a:gd name="T0" fmla="*/ 9 w 10"/>
                  <a:gd name="T1" fmla="*/ 20 h 20"/>
                  <a:gd name="T2" fmla="*/ 9 w 10"/>
                  <a:gd name="T3" fmla="*/ 20 h 20"/>
                  <a:gd name="T4" fmla="*/ 8 w 10"/>
                  <a:gd name="T5" fmla="*/ 19 h 20"/>
                  <a:gd name="T6" fmla="*/ 7 w 10"/>
                  <a:gd name="T7" fmla="*/ 19 h 20"/>
                  <a:gd name="T8" fmla="*/ 6 w 10"/>
                  <a:gd name="T9" fmla="*/ 19 h 20"/>
                  <a:gd name="T10" fmla="*/ 6 w 10"/>
                  <a:gd name="T11" fmla="*/ 19 h 20"/>
                  <a:gd name="T12" fmla="*/ 5 w 10"/>
                  <a:gd name="T13" fmla="*/ 19 h 20"/>
                  <a:gd name="T14" fmla="*/ 5 w 10"/>
                  <a:gd name="T15" fmla="*/ 18 h 20"/>
                  <a:gd name="T16" fmla="*/ 4 w 10"/>
                  <a:gd name="T17" fmla="*/ 18 h 20"/>
                  <a:gd name="T18" fmla="*/ 4 w 10"/>
                  <a:gd name="T19" fmla="*/ 18 h 20"/>
                  <a:gd name="T20" fmla="*/ 3 w 10"/>
                  <a:gd name="T21" fmla="*/ 17 h 20"/>
                  <a:gd name="T22" fmla="*/ 3 w 10"/>
                  <a:gd name="T23" fmla="*/ 17 h 20"/>
                  <a:gd name="T24" fmla="*/ 3 w 10"/>
                  <a:gd name="T25" fmla="*/ 16 h 20"/>
                  <a:gd name="T26" fmla="*/ 2 w 10"/>
                  <a:gd name="T27" fmla="*/ 16 h 20"/>
                  <a:gd name="T28" fmla="*/ 2 w 10"/>
                  <a:gd name="T29" fmla="*/ 15 h 20"/>
                  <a:gd name="T30" fmla="*/ 2 w 10"/>
                  <a:gd name="T31" fmla="*/ 15 h 20"/>
                  <a:gd name="T32" fmla="*/ 1 w 10"/>
                  <a:gd name="T33" fmla="*/ 14 h 20"/>
                  <a:gd name="T34" fmla="*/ 1 w 10"/>
                  <a:gd name="T35" fmla="*/ 14 h 20"/>
                  <a:gd name="T36" fmla="*/ 1 w 10"/>
                  <a:gd name="T37" fmla="*/ 13 h 20"/>
                  <a:gd name="T38" fmla="*/ 0 w 10"/>
                  <a:gd name="T39" fmla="*/ 12 h 20"/>
                  <a:gd name="T40" fmla="*/ 0 w 10"/>
                  <a:gd name="T41" fmla="*/ 12 h 20"/>
                  <a:gd name="T42" fmla="*/ 0 w 10"/>
                  <a:gd name="T43" fmla="*/ 11 h 20"/>
                  <a:gd name="T44" fmla="*/ 0 w 10"/>
                  <a:gd name="T45" fmla="*/ 10 h 20"/>
                  <a:gd name="T46" fmla="*/ 0 w 10"/>
                  <a:gd name="T47" fmla="*/ 9 h 20"/>
                  <a:gd name="T48" fmla="*/ 0 w 10"/>
                  <a:gd name="T49" fmla="*/ 8 h 20"/>
                  <a:gd name="T50" fmla="*/ 0 w 10"/>
                  <a:gd name="T51" fmla="*/ 8 h 20"/>
                  <a:gd name="T52" fmla="*/ 1 w 10"/>
                  <a:gd name="T53" fmla="*/ 7 h 20"/>
                  <a:gd name="T54" fmla="*/ 1 w 10"/>
                  <a:gd name="T55" fmla="*/ 6 h 20"/>
                  <a:gd name="T56" fmla="*/ 1 w 10"/>
                  <a:gd name="T57" fmla="*/ 6 h 20"/>
                  <a:gd name="T58" fmla="*/ 1 w 10"/>
                  <a:gd name="T59" fmla="*/ 5 h 20"/>
                  <a:gd name="T60" fmla="*/ 2 w 10"/>
                  <a:gd name="T61" fmla="*/ 5 h 20"/>
                  <a:gd name="T62" fmla="*/ 2 w 10"/>
                  <a:gd name="T63" fmla="*/ 4 h 20"/>
                  <a:gd name="T64" fmla="*/ 2 w 10"/>
                  <a:gd name="T65" fmla="*/ 4 h 20"/>
                  <a:gd name="T66" fmla="*/ 3 w 10"/>
                  <a:gd name="T67" fmla="*/ 3 h 20"/>
                  <a:gd name="T68" fmla="*/ 3 w 10"/>
                  <a:gd name="T69" fmla="*/ 3 h 20"/>
                  <a:gd name="T70" fmla="*/ 4 w 10"/>
                  <a:gd name="T71" fmla="*/ 2 h 20"/>
                  <a:gd name="T72" fmla="*/ 4 w 10"/>
                  <a:gd name="T73" fmla="*/ 2 h 20"/>
                  <a:gd name="T74" fmla="*/ 5 w 10"/>
                  <a:gd name="T75" fmla="*/ 2 h 20"/>
                  <a:gd name="T76" fmla="*/ 5 w 10"/>
                  <a:gd name="T77" fmla="*/ 1 h 20"/>
                  <a:gd name="T78" fmla="*/ 6 w 10"/>
                  <a:gd name="T79" fmla="*/ 1 h 20"/>
                  <a:gd name="T80" fmla="*/ 6 w 10"/>
                  <a:gd name="T81" fmla="*/ 1 h 20"/>
                  <a:gd name="T82" fmla="*/ 7 w 10"/>
                  <a:gd name="T83" fmla="*/ 1 h 20"/>
                  <a:gd name="T84" fmla="*/ 7 w 10"/>
                  <a:gd name="T85" fmla="*/ 0 h 20"/>
                  <a:gd name="T86" fmla="*/ 8 w 10"/>
                  <a:gd name="T87" fmla="*/ 0 h 20"/>
                  <a:gd name="T88" fmla="*/ 9 w 10"/>
                  <a:gd name="T89" fmla="*/ 0 h 20"/>
                  <a:gd name="T90" fmla="*/ 10 w 10"/>
                  <a:gd name="T9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20">
                    <a:moveTo>
                      <a:pt x="10" y="20"/>
                    </a:moveTo>
                    <a:lnTo>
                      <a:pt x="10" y="20"/>
                    </a:lnTo>
                    <a:lnTo>
                      <a:pt x="9" y="20"/>
                    </a:lnTo>
                    <a:lnTo>
                      <a:pt x="9" y="20"/>
                    </a:lnTo>
                    <a:lnTo>
                      <a:pt x="9" y="20"/>
                    </a:lnTo>
                    <a:lnTo>
                      <a:pt x="9" y="20"/>
                    </a:lnTo>
                    <a:lnTo>
                      <a:pt x="8" y="19"/>
                    </a:lnTo>
                    <a:lnTo>
                      <a:pt x="8" y="19"/>
                    </a:lnTo>
                    <a:lnTo>
                      <a:pt x="8" y="19"/>
                    </a:lnTo>
                    <a:lnTo>
                      <a:pt x="7" y="19"/>
                    </a:lnTo>
                    <a:lnTo>
                      <a:pt x="7" y="19"/>
                    </a:lnTo>
                    <a:lnTo>
                      <a:pt x="7" y="19"/>
                    </a:lnTo>
                    <a:lnTo>
                      <a:pt x="7" y="19"/>
                    </a:lnTo>
                    <a:lnTo>
                      <a:pt x="7" y="19"/>
                    </a:lnTo>
                    <a:lnTo>
                      <a:pt x="6" y="19"/>
                    </a:lnTo>
                    <a:lnTo>
                      <a:pt x="6" y="19"/>
                    </a:lnTo>
                    <a:lnTo>
                      <a:pt x="6" y="19"/>
                    </a:lnTo>
                    <a:lnTo>
                      <a:pt x="6" y="19"/>
                    </a:lnTo>
                    <a:lnTo>
                      <a:pt x="6" y="19"/>
                    </a:lnTo>
                    <a:lnTo>
                      <a:pt x="6" y="19"/>
                    </a:lnTo>
                    <a:lnTo>
                      <a:pt x="5" y="19"/>
                    </a:lnTo>
                    <a:lnTo>
                      <a:pt x="5" y="18"/>
                    </a:lnTo>
                    <a:lnTo>
                      <a:pt x="5" y="18"/>
                    </a:lnTo>
                    <a:lnTo>
                      <a:pt x="5" y="18"/>
                    </a:lnTo>
                    <a:lnTo>
                      <a:pt x="5" y="18"/>
                    </a:lnTo>
                    <a:lnTo>
                      <a:pt x="4" y="18"/>
                    </a:lnTo>
                    <a:lnTo>
                      <a:pt x="4" y="18"/>
                    </a:lnTo>
                    <a:lnTo>
                      <a:pt x="4" y="18"/>
                    </a:lnTo>
                    <a:lnTo>
                      <a:pt x="4" y="18"/>
                    </a:lnTo>
                    <a:lnTo>
                      <a:pt x="4" y="18"/>
                    </a:lnTo>
                    <a:lnTo>
                      <a:pt x="4" y="17"/>
                    </a:lnTo>
                    <a:lnTo>
                      <a:pt x="3" y="17"/>
                    </a:lnTo>
                    <a:lnTo>
                      <a:pt x="3" y="17"/>
                    </a:lnTo>
                    <a:lnTo>
                      <a:pt x="3" y="17"/>
                    </a:lnTo>
                    <a:lnTo>
                      <a:pt x="3" y="17"/>
                    </a:lnTo>
                    <a:lnTo>
                      <a:pt x="3" y="17"/>
                    </a:lnTo>
                    <a:lnTo>
                      <a:pt x="3" y="16"/>
                    </a:lnTo>
                    <a:lnTo>
                      <a:pt x="3" y="16"/>
                    </a:lnTo>
                    <a:lnTo>
                      <a:pt x="3" y="16"/>
                    </a:lnTo>
                    <a:lnTo>
                      <a:pt x="2" y="16"/>
                    </a:lnTo>
                    <a:lnTo>
                      <a:pt x="2" y="16"/>
                    </a:lnTo>
                    <a:lnTo>
                      <a:pt x="2" y="16"/>
                    </a:lnTo>
                    <a:lnTo>
                      <a:pt x="2" y="16"/>
                    </a:lnTo>
                    <a:lnTo>
                      <a:pt x="2" y="15"/>
                    </a:lnTo>
                    <a:lnTo>
                      <a:pt x="2" y="15"/>
                    </a:lnTo>
                    <a:lnTo>
                      <a:pt x="2" y="15"/>
                    </a:lnTo>
                    <a:lnTo>
                      <a:pt x="2" y="15"/>
                    </a:lnTo>
                    <a:lnTo>
                      <a:pt x="2" y="15"/>
                    </a:lnTo>
                    <a:lnTo>
                      <a:pt x="1" y="15"/>
                    </a:lnTo>
                    <a:lnTo>
                      <a:pt x="1" y="14"/>
                    </a:lnTo>
                    <a:lnTo>
                      <a:pt x="1" y="14"/>
                    </a:lnTo>
                    <a:lnTo>
                      <a:pt x="1" y="14"/>
                    </a:lnTo>
                    <a:lnTo>
                      <a:pt x="1" y="14"/>
                    </a:lnTo>
                    <a:lnTo>
                      <a:pt x="1" y="14"/>
                    </a:lnTo>
                    <a:lnTo>
                      <a:pt x="1" y="14"/>
                    </a:lnTo>
                    <a:lnTo>
                      <a:pt x="1" y="13"/>
                    </a:lnTo>
                    <a:lnTo>
                      <a:pt x="1" y="13"/>
                    </a:lnTo>
                    <a:lnTo>
                      <a:pt x="1" y="13"/>
                    </a:lnTo>
                    <a:lnTo>
                      <a:pt x="0" y="13"/>
                    </a:lnTo>
                    <a:lnTo>
                      <a:pt x="0" y="12"/>
                    </a:lnTo>
                    <a:lnTo>
                      <a:pt x="0" y="12"/>
                    </a:lnTo>
                    <a:lnTo>
                      <a:pt x="0" y="12"/>
                    </a:lnTo>
                    <a:lnTo>
                      <a:pt x="0" y="12"/>
                    </a:lnTo>
                    <a:lnTo>
                      <a:pt x="0" y="11"/>
                    </a:lnTo>
                    <a:lnTo>
                      <a:pt x="0" y="11"/>
                    </a:lnTo>
                    <a:lnTo>
                      <a:pt x="0" y="11"/>
                    </a:lnTo>
                    <a:lnTo>
                      <a:pt x="0" y="11"/>
                    </a:ln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1" y="7"/>
                    </a:lnTo>
                    <a:lnTo>
                      <a:pt x="1" y="7"/>
                    </a:lnTo>
                    <a:lnTo>
                      <a:pt x="1" y="7"/>
                    </a:lnTo>
                    <a:lnTo>
                      <a:pt x="1" y="6"/>
                    </a:lnTo>
                    <a:lnTo>
                      <a:pt x="1" y="6"/>
                    </a:lnTo>
                    <a:lnTo>
                      <a:pt x="1" y="6"/>
                    </a:lnTo>
                    <a:lnTo>
                      <a:pt x="1" y="6"/>
                    </a:lnTo>
                    <a:lnTo>
                      <a:pt x="1" y="6"/>
                    </a:lnTo>
                    <a:lnTo>
                      <a:pt x="1" y="5"/>
                    </a:lnTo>
                    <a:lnTo>
                      <a:pt x="1" y="5"/>
                    </a:lnTo>
                    <a:lnTo>
                      <a:pt x="2"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4" y="2"/>
                    </a:lnTo>
                    <a:lnTo>
                      <a:pt x="4" y="2"/>
                    </a:lnTo>
                    <a:lnTo>
                      <a:pt x="5" y="2"/>
                    </a:lnTo>
                    <a:lnTo>
                      <a:pt x="5" y="1"/>
                    </a:lnTo>
                    <a:lnTo>
                      <a:pt x="5" y="1"/>
                    </a:lnTo>
                    <a:lnTo>
                      <a:pt x="5" y="1"/>
                    </a:lnTo>
                    <a:lnTo>
                      <a:pt x="5" y="1"/>
                    </a:lnTo>
                    <a:lnTo>
                      <a:pt x="6" y="1"/>
                    </a:lnTo>
                    <a:lnTo>
                      <a:pt x="6" y="1"/>
                    </a:lnTo>
                    <a:lnTo>
                      <a:pt x="6" y="1"/>
                    </a:lnTo>
                    <a:lnTo>
                      <a:pt x="6" y="1"/>
                    </a:lnTo>
                    <a:lnTo>
                      <a:pt x="6" y="1"/>
                    </a:lnTo>
                    <a:lnTo>
                      <a:pt x="6" y="1"/>
                    </a:lnTo>
                    <a:lnTo>
                      <a:pt x="7" y="1"/>
                    </a:lnTo>
                    <a:lnTo>
                      <a:pt x="7" y="1"/>
                    </a:lnTo>
                    <a:lnTo>
                      <a:pt x="7" y="1"/>
                    </a:lnTo>
                    <a:lnTo>
                      <a:pt x="7" y="0"/>
                    </a:lnTo>
                    <a:lnTo>
                      <a:pt x="7" y="0"/>
                    </a:lnTo>
                    <a:lnTo>
                      <a:pt x="8" y="0"/>
                    </a:lnTo>
                    <a:lnTo>
                      <a:pt x="8" y="0"/>
                    </a:lnTo>
                    <a:lnTo>
                      <a:pt x="8" y="0"/>
                    </a:lnTo>
                    <a:lnTo>
                      <a:pt x="9" y="0"/>
                    </a:lnTo>
                    <a:lnTo>
                      <a:pt x="9" y="0"/>
                    </a:lnTo>
                    <a:lnTo>
                      <a:pt x="9" y="0"/>
                    </a:lnTo>
                    <a:lnTo>
                      <a:pt x="9" y="0"/>
                    </a:lnTo>
                    <a:lnTo>
                      <a:pt x="10"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5" name="Oval 275"/>
              <p:cNvSpPr>
                <a:spLocks noChangeArrowheads="1"/>
              </p:cNvSpPr>
              <p:nvPr/>
            </p:nvSpPr>
            <p:spPr bwMode="auto">
              <a:xfrm flipH="1">
                <a:off x="1014" y="387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6" name="Oval 276"/>
              <p:cNvSpPr>
                <a:spLocks noChangeArrowheads="1"/>
              </p:cNvSpPr>
              <p:nvPr/>
            </p:nvSpPr>
            <p:spPr bwMode="auto">
              <a:xfrm flipH="1">
                <a:off x="1039" y="391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7" name="Line 277"/>
              <p:cNvSpPr>
                <a:spLocks noChangeShapeType="1"/>
              </p:cNvSpPr>
              <p:nvPr/>
            </p:nvSpPr>
            <p:spPr bwMode="auto">
              <a:xfrm flipH="1">
                <a:off x="1016" y="3880"/>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8" name="Line 278"/>
              <p:cNvSpPr>
                <a:spLocks noChangeShapeType="1"/>
              </p:cNvSpPr>
              <p:nvPr/>
            </p:nvSpPr>
            <p:spPr bwMode="auto">
              <a:xfrm flipH="1">
                <a:off x="1010" y="3879"/>
                <a:ext cx="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9" name="Line 279"/>
              <p:cNvSpPr>
                <a:spLocks noChangeShapeType="1"/>
              </p:cNvSpPr>
              <p:nvPr/>
            </p:nvSpPr>
            <p:spPr bwMode="auto">
              <a:xfrm flipH="1">
                <a:off x="1033" y="3914"/>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0" name="Line 280"/>
              <p:cNvSpPr>
                <a:spLocks noChangeShapeType="1"/>
              </p:cNvSpPr>
              <p:nvPr/>
            </p:nvSpPr>
            <p:spPr bwMode="auto">
              <a:xfrm flipH="1">
                <a:off x="1033" y="3919"/>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1" name="Freeform 281"/>
              <p:cNvSpPr>
                <a:spLocks/>
              </p:cNvSpPr>
              <p:nvPr/>
            </p:nvSpPr>
            <p:spPr bwMode="auto">
              <a:xfrm flipH="1">
                <a:off x="997" y="3941"/>
                <a:ext cx="6" cy="2"/>
              </a:xfrm>
              <a:custGeom>
                <a:avLst/>
                <a:gdLst>
                  <a:gd name="T0" fmla="*/ 20 w 20"/>
                  <a:gd name="T1" fmla="*/ 0 h 9"/>
                  <a:gd name="T2" fmla="*/ 20 w 20"/>
                  <a:gd name="T3" fmla="*/ 0 h 9"/>
                  <a:gd name="T4" fmla="*/ 20 w 20"/>
                  <a:gd name="T5" fmla="*/ 1 h 9"/>
                  <a:gd name="T6" fmla="*/ 20 w 20"/>
                  <a:gd name="T7" fmla="*/ 1 h 9"/>
                  <a:gd name="T8" fmla="*/ 20 w 20"/>
                  <a:gd name="T9" fmla="*/ 2 h 9"/>
                  <a:gd name="T10" fmla="*/ 20 w 20"/>
                  <a:gd name="T11" fmla="*/ 2 h 9"/>
                  <a:gd name="T12" fmla="*/ 19 w 20"/>
                  <a:gd name="T13" fmla="*/ 3 h 9"/>
                  <a:gd name="T14" fmla="*/ 19 w 20"/>
                  <a:gd name="T15" fmla="*/ 3 h 9"/>
                  <a:gd name="T16" fmla="*/ 19 w 20"/>
                  <a:gd name="T17" fmla="*/ 4 h 9"/>
                  <a:gd name="T18" fmla="*/ 19 w 20"/>
                  <a:gd name="T19" fmla="*/ 4 h 9"/>
                  <a:gd name="T20" fmla="*/ 19 w 20"/>
                  <a:gd name="T21" fmla="*/ 4 h 9"/>
                  <a:gd name="T22" fmla="*/ 18 w 20"/>
                  <a:gd name="T23" fmla="*/ 5 h 9"/>
                  <a:gd name="T24" fmla="*/ 18 w 20"/>
                  <a:gd name="T25" fmla="*/ 5 h 9"/>
                  <a:gd name="T26" fmla="*/ 18 w 20"/>
                  <a:gd name="T27" fmla="*/ 6 h 9"/>
                  <a:gd name="T28" fmla="*/ 17 w 20"/>
                  <a:gd name="T29" fmla="*/ 6 h 9"/>
                  <a:gd name="T30" fmla="*/ 17 w 20"/>
                  <a:gd name="T31" fmla="*/ 6 h 9"/>
                  <a:gd name="T32" fmla="*/ 17 w 20"/>
                  <a:gd name="T33" fmla="*/ 6 h 9"/>
                  <a:gd name="T34" fmla="*/ 16 w 20"/>
                  <a:gd name="T35" fmla="*/ 7 h 9"/>
                  <a:gd name="T36" fmla="*/ 16 w 20"/>
                  <a:gd name="T37" fmla="*/ 7 h 9"/>
                  <a:gd name="T38" fmla="*/ 15 w 20"/>
                  <a:gd name="T39" fmla="*/ 7 h 9"/>
                  <a:gd name="T40" fmla="*/ 15 w 20"/>
                  <a:gd name="T41" fmla="*/ 8 h 9"/>
                  <a:gd name="T42" fmla="*/ 15 w 20"/>
                  <a:gd name="T43" fmla="*/ 8 h 9"/>
                  <a:gd name="T44" fmla="*/ 14 w 20"/>
                  <a:gd name="T45" fmla="*/ 8 h 9"/>
                  <a:gd name="T46" fmla="*/ 14 w 20"/>
                  <a:gd name="T47" fmla="*/ 8 h 9"/>
                  <a:gd name="T48" fmla="*/ 13 w 20"/>
                  <a:gd name="T49" fmla="*/ 8 h 9"/>
                  <a:gd name="T50" fmla="*/ 13 w 20"/>
                  <a:gd name="T51" fmla="*/ 8 h 9"/>
                  <a:gd name="T52" fmla="*/ 13 w 20"/>
                  <a:gd name="T53" fmla="*/ 8 h 9"/>
                  <a:gd name="T54" fmla="*/ 12 w 20"/>
                  <a:gd name="T55" fmla="*/ 8 h 9"/>
                  <a:gd name="T56" fmla="*/ 12 w 20"/>
                  <a:gd name="T57" fmla="*/ 9 h 9"/>
                  <a:gd name="T58" fmla="*/ 11 w 20"/>
                  <a:gd name="T59" fmla="*/ 9 h 9"/>
                  <a:gd name="T60" fmla="*/ 11 w 20"/>
                  <a:gd name="T61" fmla="*/ 9 h 9"/>
                  <a:gd name="T62" fmla="*/ 10 w 20"/>
                  <a:gd name="T63" fmla="*/ 9 h 9"/>
                  <a:gd name="T64" fmla="*/ 9 w 20"/>
                  <a:gd name="T65" fmla="*/ 9 h 9"/>
                  <a:gd name="T66" fmla="*/ 9 w 20"/>
                  <a:gd name="T67" fmla="*/ 9 h 9"/>
                  <a:gd name="T68" fmla="*/ 9 w 20"/>
                  <a:gd name="T69" fmla="*/ 8 h 9"/>
                  <a:gd name="T70" fmla="*/ 8 w 20"/>
                  <a:gd name="T71" fmla="*/ 8 h 9"/>
                  <a:gd name="T72" fmla="*/ 8 w 20"/>
                  <a:gd name="T73" fmla="*/ 8 h 9"/>
                  <a:gd name="T74" fmla="*/ 7 w 20"/>
                  <a:gd name="T75" fmla="*/ 8 h 9"/>
                  <a:gd name="T76" fmla="*/ 6 w 20"/>
                  <a:gd name="T77" fmla="*/ 8 h 9"/>
                  <a:gd name="T78" fmla="*/ 6 w 20"/>
                  <a:gd name="T79" fmla="*/ 8 h 9"/>
                  <a:gd name="T80" fmla="*/ 6 w 20"/>
                  <a:gd name="T81" fmla="*/ 8 h 9"/>
                  <a:gd name="T82" fmla="*/ 5 w 20"/>
                  <a:gd name="T83" fmla="*/ 7 h 9"/>
                  <a:gd name="T84" fmla="*/ 5 w 20"/>
                  <a:gd name="T85" fmla="*/ 7 h 9"/>
                  <a:gd name="T86" fmla="*/ 5 w 20"/>
                  <a:gd name="T87" fmla="*/ 7 h 9"/>
                  <a:gd name="T88" fmla="*/ 4 w 20"/>
                  <a:gd name="T89" fmla="*/ 7 h 9"/>
                  <a:gd name="T90" fmla="*/ 3 w 20"/>
                  <a:gd name="T91" fmla="*/ 6 h 9"/>
                  <a:gd name="T92" fmla="*/ 3 w 20"/>
                  <a:gd name="T93" fmla="*/ 6 h 9"/>
                  <a:gd name="T94" fmla="*/ 3 w 20"/>
                  <a:gd name="T95" fmla="*/ 6 h 9"/>
                  <a:gd name="T96" fmla="*/ 3 w 20"/>
                  <a:gd name="T97" fmla="*/ 6 h 9"/>
                  <a:gd name="T98" fmla="*/ 2 w 20"/>
                  <a:gd name="T99" fmla="*/ 5 h 9"/>
                  <a:gd name="T100" fmla="*/ 2 w 20"/>
                  <a:gd name="T101" fmla="*/ 4 h 9"/>
                  <a:gd name="T102" fmla="*/ 2 w 20"/>
                  <a:gd name="T103" fmla="*/ 4 h 9"/>
                  <a:gd name="T104" fmla="*/ 2 w 20"/>
                  <a:gd name="T105" fmla="*/ 4 h 9"/>
                  <a:gd name="T106" fmla="*/ 1 w 20"/>
                  <a:gd name="T107" fmla="*/ 3 h 9"/>
                  <a:gd name="T108" fmla="*/ 1 w 20"/>
                  <a:gd name="T109" fmla="*/ 3 h 9"/>
                  <a:gd name="T110" fmla="*/ 1 w 20"/>
                  <a:gd name="T111" fmla="*/ 3 h 9"/>
                  <a:gd name="T112" fmla="*/ 1 w 20"/>
                  <a:gd name="T113" fmla="*/ 2 h 9"/>
                  <a:gd name="T114" fmla="*/ 1 w 20"/>
                  <a:gd name="T115" fmla="*/ 2 h 9"/>
                  <a:gd name="T116" fmla="*/ 1 w 20"/>
                  <a:gd name="T117" fmla="*/ 2 h 9"/>
                  <a:gd name="T118" fmla="*/ 1 w 20"/>
                  <a:gd name="T119" fmla="*/ 1 h 9"/>
                  <a:gd name="T120" fmla="*/ 0 w 20"/>
                  <a:gd name="T121" fmla="*/ 0 h 9"/>
                  <a:gd name="T122" fmla="*/ 0 w 2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9">
                    <a:moveTo>
                      <a:pt x="20" y="0"/>
                    </a:moveTo>
                    <a:lnTo>
                      <a:pt x="20" y="0"/>
                    </a:lnTo>
                    <a:lnTo>
                      <a:pt x="20" y="0"/>
                    </a:lnTo>
                    <a:lnTo>
                      <a:pt x="20" y="0"/>
                    </a:lnTo>
                    <a:lnTo>
                      <a:pt x="20" y="0"/>
                    </a:lnTo>
                    <a:lnTo>
                      <a:pt x="20" y="1"/>
                    </a:lnTo>
                    <a:lnTo>
                      <a:pt x="20" y="1"/>
                    </a:lnTo>
                    <a:lnTo>
                      <a:pt x="20" y="1"/>
                    </a:lnTo>
                    <a:lnTo>
                      <a:pt x="20" y="2"/>
                    </a:lnTo>
                    <a:lnTo>
                      <a:pt x="20" y="2"/>
                    </a:lnTo>
                    <a:lnTo>
                      <a:pt x="20" y="2"/>
                    </a:lnTo>
                    <a:lnTo>
                      <a:pt x="20" y="2"/>
                    </a:lnTo>
                    <a:lnTo>
                      <a:pt x="19" y="3"/>
                    </a:lnTo>
                    <a:lnTo>
                      <a:pt x="19" y="3"/>
                    </a:lnTo>
                    <a:lnTo>
                      <a:pt x="19" y="3"/>
                    </a:lnTo>
                    <a:lnTo>
                      <a:pt x="19" y="3"/>
                    </a:lnTo>
                    <a:lnTo>
                      <a:pt x="19" y="3"/>
                    </a:lnTo>
                    <a:lnTo>
                      <a:pt x="19" y="4"/>
                    </a:lnTo>
                    <a:lnTo>
                      <a:pt x="19" y="4"/>
                    </a:lnTo>
                    <a:lnTo>
                      <a:pt x="19" y="4"/>
                    </a:lnTo>
                    <a:lnTo>
                      <a:pt x="19" y="4"/>
                    </a:lnTo>
                    <a:lnTo>
                      <a:pt x="19" y="4"/>
                    </a:lnTo>
                    <a:lnTo>
                      <a:pt x="18" y="4"/>
                    </a:lnTo>
                    <a:lnTo>
                      <a:pt x="18" y="5"/>
                    </a:lnTo>
                    <a:lnTo>
                      <a:pt x="18" y="5"/>
                    </a:lnTo>
                    <a:lnTo>
                      <a:pt x="18" y="5"/>
                    </a:lnTo>
                    <a:lnTo>
                      <a:pt x="18" y="6"/>
                    </a:lnTo>
                    <a:lnTo>
                      <a:pt x="18" y="6"/>
                    </a:lnTo>
                    <a:lnTo>
                      <a:pt x="18" y="6"/>
                    </a:lnTo>
                    <a:lnTo>
                      <a:pt x="17" y="6"/>
                    </a:lnTo>
                    <a:lnTo>
                      <a:pt x="17" y="6"/>
                    </a:lnTo>
                    <a:lnTo>
                      <a:pt x="17" y="6"/>
                    </a:lnTo>
                    <a:lnTo>
                      <a:pt x="17" y="6"/>
                    </a:lnTo>
                    <a:lnTo>
                      <a:pt x="17" y="6"/>
                    </a:lnTo>
                    <a:lnTo>
                      <a:pt x="16" y="7"/>
                    </a:lnTo>
                    <a:lnTo>
                      <a:pt x="16" y="7"/>
                    </a:lnTo>
                    <a:lnTo>
                      <a:pt x="16" y="7"/>
                    </a:lnTo>
                    <a:lnTo>
                      <a:pt x="16" y="7"/>
                    </a:lnTo>
                    <a:lnTo>
                      <a:pt x="16" y="7"/>
                    </a:lnTo>
                    <a:lnTo>
                      <a:pt x="15" y="7"/>
                    </a:lnTo>
                    <a:lnTo>
                      <a:pt x="15" y="7"/>
                    </a:lnTo>
                    <a:lnTo>
                      <a:pt x="15" y="8"/>
                    </a:lnTo>
                    <a:lnTo>
                      <a:pt x="15" y="8"/>
                    </a:lnTo>
                    <a:lnTo>
                      <a:pt x="15" y="8"/>
                    </a:lnTo>
                    <a:lnTo>
                      <a:pt x="15" y="8"/>
                    </a:lnTo>
                    <a:lnTo>
                      <a:pt x="14" y="8"/>
                    </a:lnTo>
                    <a:lnTo>
                      <a:pt x="14" y="8"/>
                    </a:lnTo>
                    <a:lnTo>
                      <a:pt x="14" y="8"/>
                    </a:lnTo>
                    <a:lnTo>
                      <a:pt x="14" y="8"/>
                    </a:lnTo>
                    <a:lnTo>
                      <a:pt x="13" y="8"/>
                    </a:lnTo>
                    <a:lnTo>
                      <a:pt x="13" y="8"/>
                    </a:lnTo>
                    <a:lnTo>
                      <a:pt x="13" y="8"/>
                    </a:lnTo>
                    <a:lnTo>
                      <a:pt x="13" y="8"/>
                    </a:lnTo>
                    <a:lnTo>
                      <a:pt x="13" y="8"/>
                    </a:lnTo>
                    <a:lnTo>
                      <a:pt x="12" y="8"/>
                    </a:lnTo>
                    <a:lnTo>
                      <a:pt x="12" y="8"/>
                    </a:lnTo>
                    <a:lnTo>
                      <a:pt x="12" y="9"/>
                    </a:lnTo>
                    <a:lnTo>
                      <a:pt x="12" y="9"/>
                    </a:lnTo>
                    <a:lnTo>
                      <a:pt x="11" y="9"/>
                    </a:lnTo>
                    <a:lnTo>
                      <a:pt x="11" y="9"/>
                    </a:lnTo>
                    <a:lnTo>
                      <a:pt x="11" y="9"/>
                    </a:lnTo>
                    <a:lnTo>
                      <a:pt x="11" y="9"/>
                    </a:lnTo>
                    <a:lnTo>
                      <a:pt x="10" y="9"/>
                    </a:lnTo>
                    <a:lnTo>
                      <a:pt x="10" y="9"/>
                    </a:lnTo>
                    <a:lnTo>
                      <a:pt x="10" y="9"/>
                    </a:lnTo>
                    <a:lnTo>
                      <a:pt x="9" y="9"/>
                    </a:lnTo>
                    <a:lnTo>
                      <a:pt x="9" y="9"/>
                    </a:lnTo>
                    <a:lnTo>
                      <a:pt x="9" y="9"/>
                    </a:lnTo>
                    <a:lnTo>
                      <a:pt x="9" y="9"/>
                    </a:lnTo>
                    <a:lnTo>
                      <a:pt x="9" y="8"/>
                    </a:lnTo>
                    <a:lnTo>
                      <a:pt x="8" y="8"/>
                    </a:lnTo>
                    <a:lnTo>
                      <a:pt x="8" y="8"/>
                    </a:lnTo>
                    <a:lnTo>
                      <a:pt x="8" y="8"/>
                    </a:lnTo>
                    <a:lnTo>
                      <a:pt x="8"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5" y="7"/>
                    </a:lnTo>
                    <a:lnTo>
                      <a:pt x="4" y="7"/>
                    </a:lnTo>
                    <a:lnTo>
                      <a:pt x="4" y="7"/>
                    </a:lnTo>
                    <a:lnTo>
                      <a:pt x="4" y="6"/>
                    </a:lnTo>
                    <a:lnTo>
                      <a:pt x="3" y="6"/>
                    </a:lnTo>
                    <a:lnTo>
                      <a:pt x="3" y="6"/>
                    </a:lnTo>
                    <a:lnTo>
                      <a:pt x="3" y="6"/>
                    </a:lnTo>
                    <a:lnTo>
                      <a:pt x="3" y="6"/>
                    </a:lnTo>
                    <a:lnTo>
                      <a:pt x="3" y="6"/>
                    </a:lnTo>
                    <a:lnTo>
                      <a:pt x="3" y="6"/>
                    </a:lnTo>
                    <a:lnTo>
                      <a:pt x="3" y="6"/>
                    </a:lnTo>
                    <a:lnTo>
                      <a:pt x="3" y="5"/>
                    </a:lnTo>
                    <a:lnTo>
                      <a:pt x="2" y="5"/>
                    </a:lnTo>
                    <a:lnTo>
                      <a:pt x="2" y="5"/>
                    </a:lnTo>
                    <a:lnTo>
                      <a:pt x="2" y="4"/>
                    </a:lnTo>
                    <a:lnTo>
                      <a:pt x="2" y="4"/>
                    </a:lnTo>
                    <a:lnTo>
                      <a:pt x="2" y="4"/>
                    </a:lnTo>
                    <a:lnTo>
                      <a:pt x="2" y="4"/>
                    </a:lnTo>
                    <a:lnTo>
                      <a:pt x="2" y="4"/>
                    </a:lnTo>
                    <a:lnTo>
                      <a:pt x="1" y="4"/>
                    </a:lnTo>
                    <a:lnTo>
                      <a:pt x="1" y="3"/>
                    </a:lnTo>
                    <a:lnTo>
                      <a:pt x="1" y="3"/>
                    </a:lnTo>
                    <a:lnTo>
                      <a:pt x="1" y="3"/>
                    </a:lnTo>
                    <a:lnTo>
                      <a:pt x="1" y="3"/>
                    </a:lnTo>
                    <a:lnTo>
                      <a:pt x="1" y="3"/>
                    </a:lnTo>
                    <a:lnTo>
                      <a:pt x="1" y="2"/>
                    </a:lnTo>
                    <a:lnTo>
                      <a:pt x="1" y="2"/>
                    </a:lnTo>
                    <a:lnTo>
                      <a:pt x="1" y="2"/>
                    </a:lnTo>
                    <a:lnTo>
                      <a:pt x="1" y="2"/>
                    </a:lnTo>
                    <a:lnTo>
                      <a:pt x="1" y="2"/>
                    </a:lnTo>
                    <a:lnTo>
                      <a:pt x="1" y="2"/>
                    </a:lnTo>
                    <a:lnTo>
                      <a:pt x="1" y="1"/>
                    </a:lnTo>
                    <a:lnTo>
                      <a:pt x="1" y="1"/>
                    </a:lnTo>
                    <a:lnTo>
                      <a:pt x="1" y="1"/>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2" name="Oval 282"/>
              <p:cNvSpPr>
                <a:spLocks noChangeArrowheads="1"/>
              </p:cNvSpPr>
              <p:nvPr/>
            </p:nvSpPr>
            <p:spPr bwMode="auto">
              <a:xfrm flipH="1">
                <a:off x="999" y="393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3" name="Line 283"/>
              <p:cNvSpPr>
                <a:spLocks noChangeShapeType="1"/>
              </p:cNvSpPr>
              <p:nvPr/>
            </p:nvSpPr>
            <p:spPr bwMode="auto">
              <a:xfrm flipH="1" flipV="1">
                <a:off x="997"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4" name="Line 284"/>
              <p:cNvSpPr>
                <a:spLocks noChangeShapeType="1"/>
              </p:cNvSpPr>
              <p:nvPr/>
            </p:nvSpPr>
            <p:spPr bwMode="auto">
              <a:xfrm flipH="1" flipV="1">
                <a:off x="1002"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5" name="Rectangle 285"/>
              <p:cNvSpPr>
                <a:spLocks noChangeArrowheads="1"/>
              </p:cNvSpPr>
              <p:nvPr/>
            </p:nvSpPr>
            <p:spPr bwMode="auto">
              <a:xfrm flipH="1">
                <a:off x="1003" y="3936"/>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6" name="Rectangle 286"/>
              <p:cNvSpPr>
                <a:spLocks noChangeArrowheads="1"/>
              </p:cNvSpPr>
              <p:nvPr/>
            </p:nvSpPr>
            <p:spPr bwMode="auto">
              <a:xfrm flipH="1">
                <a:off x="1003" y="3934"/>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7" name="Rectangle 287"/>
              <p:cNvSpPr>
                <a:spLocks noChangeArrowheads="1"/>
              </p:cNvSpPr>
              <p:nvPr/>
            </p:nvSpPr>
            <p:spPr bwMode="auto">
              <a:xfrm flipH="1">
                <a:off x="1161" y="3948"/>
                <a:ext cx="16" cy="9"/>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8" name="Oval 288"/>
              <p:cNvSpPr>
                <a:spLocks noChangeArrowheads="1"/>
              </p:cNvSpPr>
              <p:nvPr/>
            </p:nvSpPr>
            <p:spPr bwMode="auto">
              <a:xfrm flipH="1">
                <a:off x="1014" y="4014"/>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9" name="Oval 289"/>
              <p:cNvSpPr>
                <a:spLocks noChangeArrowheads="1"/>
              </p:cNvSpPr>
              <p:nvPr/>
            </p:nvSpPr>
            <p:spPr bwMode="auto">
              <a:xfrm flipH="1">
                <a:off x="991" y="401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0" name="Oval 290"/>
              <p:cNvSpPr>
                <a:spLocks noChangeArrowheads="1"/>
              </p:cNvSpPr>
              <p:nvPr/>
            </p:nvSpPr>
            <p:spPr bwMode="auto">
              <a:xfrm flipH="1">
                <a:off x="1014"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1" name="Oval 291"/>
              <p:cNvSpPr>
                <a:spLocks noChangeArrowheads="1"/>
              </p:cNvSpPr>
              <p:nvPr/>
            </p:nvSpPr>
            <p:spPr bwMode="auto">
              <a:xfrm flipH="1">
                <a:off x="993"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2" name="Oval 292"/>
              <p:cNvSpPr>
                <a:spLocks noChangeArrowheads="1"/>
              </p:cNvSpPr>
              <p:nvPr/>
            </p:nvSpPr>
            <p:spPr bwMode="auto">
              <a:xfrm flipH="1">
                <a:off x="1014"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3" name="Oval 293"/>
              <p:cNvSpPr>
                <a:spLocks noChangeArrowheads="1"/>
              </p:cNvSpPr>
              <p:nvPr/>
            </p:nvSpPr>
            <p:spPr bwMode="auto">
              <a:xfrm flipH="1">
                <a:off x="993"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4" name="Line 294"/>
              <p:cNvSpPr>
                <a:spLocks noChangeShapeType="1"/>
              </p:cNvSpPr>
              <p:nvPr/>
            </p:nvSpPr>
            <p:spPr bwMode="auto">
              <a:xfrm flipH="1" flipV="1">
                <a:off x="1012"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5" name="Line 295"/>
              <p:cNvSpPr>
                <a:spLocks noChangeShapeType="1"/>
              </p:cNvSpPr>
              <p:nvPr/>
            </p:nvSpPr>
            <p:spPr bwMode="auto">
              <a:xfrm flipH="1" flipV="1">
                <a:off x="990"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6" name="Rectangle 296"/>
              <p:cNvSpPr>
                <a:spLocks noChangeArrowheads="1"/>
              </p:cNvSpPr>
              <p:nvPr/>
            </p:nvSpPr>
            <p:spPr bwMode="auto">
              <a:xfrm flipH="1">
                <a:off x="1076" y="3962"/>
                <a:ext cx="1"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7" name="Rectangle 297"/>
              <p:cNvSpPr>
                <a:spLocks noChangeArrowheads="1"/>
              </p:cNvSpPr>
              <p:nvPr/>
            </p:nvSpPr>
            <p:spPr bwMode="auto">
              <a:xfrm flipH="1">
                <a:off x="1041" y="3696"/>
                <a:ext cx="15"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8" name="Rectangle 298"/>
              <p:cNvSpPr>
                <a:spLocks noChangeArrowheads="1"/>
              </p:cNvSpPr>
              <p:nvPr/>
            </p:nvSpPr>
            <p:spPr bwMode="auto">
              <a:xfrm flipH="1">
                <a:off x="1043" y="3698"/>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9" name="Rectangle 299"/>
              <p:cNvSpPr>
                <a:spLocks noChangeArrowheads="1"/>
              </p:cNvSpPr>
              <p:nvPr/>
            </p:nvSpPr>
            <p:spPr bwMode="auto">
              <a:xfrm flipH="1">
                <a:off x="1052"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0" name="Rectangle 300"/>
              <p:cNvSpPr>
                <a:spLocks noChangeArrowheads="1"/>
              </p:cNvSpPr>
              <p:nvPr/>
            </p:nvSpPr>
            <p:spPr bwMode="auto">
              <a:xfrm flipH="1">
                <a:off x="970" y="4103"/>
                <a:ext cx="0"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1" name="Rectangle 301"/>
              <p:cNvSpPr>
                <a:spLocks noChangeArrowheads="1"/>
              </p:cNvSpPr>
              <p:nvPr/>
            </p:nvSpPr>
            <p:spPr bwMode="auto">
              <a:xfrm flipH="1">
                <a:off x="1181" y="4103"/>
                <a:ext cx="1"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2" name="Rectangle 302"/>
              <p:cNvSpPr>
                <a:spLocks noChangeArrowheads="1"/>
              </p:cNvSpPr>
              <p:nvPr/>
            </p:nvSpPr>
            <p:spPr bwMode="auto">
              <a:xfrm flipH="1">
                <a:off x="968"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3" name="Rectangle 303"/>
              <p:cNvSpPr>
                <a:spLocks noChangeArrowheads="1"/>
              </p:cNvSpPr>
              <p:nvPr/>
            </p:nvSpPr>
            <p:spPr bwMode="auto">
              <a:xfrm flipH="1">
                <a:off x="968"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4" name="Rectangle 304"/>
              <p:cNvSpPr>
                <a:spLocks noChangeArrowheads="1"/>
              </p:cNvSpPr>
              <p:nvPr/>
            </p:nvSpPr>
            <p:spPr bwMode="auto">
              <a:xfrm flipH="1">
                <a:off x="1182"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5" name="Rectangle 305"/>
              <p:cNvSpPr>
                <a:spLocks noChangeArrowheads="1"/>
              </p:cNvSpPr>
              <p:nvPr/>
            </p:nvSpPr>
            <p:spPr bwMode="auto">
              <a:xfrm flipH="1">
                <a:off x="1182"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6" name="Rectangle 306"/>
              <p:cNvSpPr>
                <a:spLocks noChangeArrowheads="1"/>
              </p:cNvSpPr>
              <p:nvPr/>
            </p:nvSpPr>
            <p:spPr bwMode="auto">
              <a:xfrm flipH="1">
                <a:off x="1182" y="4111"/>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7" name="Rectangle 307"/>
              <p:cNvSpPr>
                <a:spLocks noChangeArrowheads="1"/>
              </p:cNvSpPr>
              <p:nvPr/>
            </p:nvSpPr>
            <p:spPr bwMode="auto">
              <a:xfrm flipH="1">
                <a:off x="1182" y="4125"/>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8" name="Rectangle 308"/>
              <p:cNvSpPr>
                <a:spLocks noChangeArrowheads="1"/>
              </p:cNvSpPr>
              <p:nvPr/>
            </p:nvSpPr>
            <p:spPr bwMode="auto">
              <a:xfrm flipH="1">
                <a:off x="1183" y="4113"/>
                <a:ext cx="6"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9" name="Rectangle 309"/>
              <p:cNvSpPr>
                <a:spLocks noChangeArrowheads="1"/>
              </p:cNvSpPr>
              <p:nvPr/>
            </p:nvSpPr>
            <p:spPr bwMode="auto">
              <a:xfrm flipH="1">
                <a:off x="1183" y="4128"/>
                <a:ext cx="6"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0" name="Line 310"/>
              <p:cNvSpPr>
                <a:spLocks noChangeShapeType="1"/>
              </p:cNvSpPr>
              <p:nvPr/>
            </p:nvSpPr>
            <p:spPr bwMode="auto">
              <a:xfrm flipH="1" flipV="1">
                <a:off x="1099"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1" name="Line 311"/>
              <p:cNvSpPr>
                <a:spLocks noChangeShapeType="1"/>
              </p:cNvSpPr>
              <p:nvPr/>
            </p:nvSpPr>
            <p:spPr bwMode="auto">
              <a:xfrm flipH="1" flipV="1">
                <a:off x="1083"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2" name="Rectangle 312"/>
              <p:cNvSpPr>
                <a:spLocks noChangeArrowheads="1"/>
              </p:cNvSpPr>
              <p:nvPr/>
            </p:nvSpPr>
            <p:spPr bwMode="auto">
              <a:xfrm flipH="1">
                <a:off x="1072" y="3696"/>
                <a:ext cx="39" cy="2"/>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3" name="Rectangle 313"/>
              <p:cNvSpPr>
                <a:spLocks noChangeArrowheads="1"/>
              </p:cNvSpPr>
              <p:nvPr/>
            </p:nvSpPr>
            <p:spPr bwMode="auto">
              <a:xfrm flipH="1">
                <a:off x="1073"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4" name="Rectangle 314"/>
              <p:cNvSpPr>
                <a:spLocks noChangeArrowheads="1"/>
              </p:cNvSpPr>
              <p:nvPr/>
            </p:nvSpPr>
            <p:spPr bwMode="auto">
              <a:xfrm flipH="1">
                <a:off x="1107"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5" name="Rectangle 315"/>
              <p:cNvSpPr>
                <a:spLocks noChangeArrowheads="1"/>
              </p:cNvSpPr>
              <p:nvPr/>
            </p:nvSpPr>
            <p:spPr bwMode="auto">
              <a:xfrm flipH="1">
                <a:off x="1111" y="3683"/>
                <a:ext cx="2"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6" name="Rectangle 316"/>
              <p:cNvSpPr>
                <a:spLocks noChangeArrowheads="1"/>
              </p:cNvSpPr>
              <p:nvPr/>
            </p:nvSpPr>
            <p:spPr bwMode="auto">
              <a:xfrm flipH="1">
                <a:off x="1109" y="3686"/>
                <a:ext cx="2"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7" name="Freeform 317"/>
              <p:cNvSpPr>
                <a:spLocks/>
              </p:cNvSpPr>
              <p:nvPr/>
            </p:nvSpPr>
            <p:spPr bwMode="auto">
              <a:xfrm flipH="1">
                <a:off x="1047" y="3955"/>
                <a:ext cx="30" cy="9"/>
              </a:xfrm>
              <a:custGeom>
                <a:avLst/>
                <a:gdLst>
                  <a:gd name="T0" fmla="*/ 102 w 104"/>
                  <a:gd name="T1" fmla="*/ 1 h 35"/>
                  <a:gd name="T2" fmla="*/ 100 w 104"/>
                  <a:gd name="T3" fmla="*/ 3 h 35"/>
                  <a:gd name="T4" fmla="*/ 98 w 104"/>
                  <a:gd name="T5" fmla="*/ 5 h 35"/>
                  <a:gd name="T6" fmla="*/ 95 w 104"/>
                  <a:gd name="T7" fmla="*/ 7 h 35"/>
                  <a:gd name="T8" fmla="*/ 93 w 104"/>
                  <a:gd name="T9" fmla="*/ 9 h 35"/>
                  <a:gd name="T10" fmla="*/ 90 w 104"/>
                  <a:gd name="T11" fmla="*/ 11 h 35"/>
                  <a:gd name="T12" fmla="*/ 88 w 104"/>
                  <a:gd name="T13" fmla="*/ 12 h 35"/>
                  <a:gd name="T14" fmla="*/ 85 w 104"/>
                  <a:gd name="T15" fmla="*/ 14 h 35"/>
                  <a:gd name="T16" fmla="*/ 82 w 104"/>
                  <a:gd name="T17" fmla="*/ 16 h 35"/>
                  <a:gd name="T18" fmla="*/ 80 w 104"/>
                  <a:gd name="T19" fmla="*/ 17 h 35"/>
                  <a:gd name="T20" fmla="*/ 77 w 104"/>
                  <a:gd name="T21" fmla="*/ 19 h 35"/>
                  <a:gd name="T22" fmla="*/ 74 w 104"/>
                  <a:gd name="T23" fmla="*/ 20 h 35"/>
                  <a:gd name="T24" fmla="*/ 71 w 104"/>
                  <a:gd name="T25" fmla="*/ 22 h 35"/>
                  <a:gd name="T26" fmla="*/ 69 w 104"/>
                  <a:gd name="T27" fmla="*/ 23 h 35"/>
                  <a:gd name="T28" fmla="*/ 66 w 104"/>
                  <a:gd name="T29" fmla="*/ 24 h 35"/>
                  <a:gd name="T30" fmla="*/ 63 w 104"/>
                  <a:gd name="T31" fmla="*/ 26 h 35"/>
                  <a:gd name="T32" fmla="*/ 60 w 104"/>
                  <a:gd name="T33" fmla="*/ 27 h 35"/>
                  <a:gd name="T34" fmla="*/ 57 w 104"/>
                  <a:gd name="T35" fmla="*/ 28 h 35"/>
                  <a:gd name="T36" fmla="*/ 54 w 104"/>
                  <a:gd name="T37" fmla="*/ 29 h 35"/>
                  <a:gd name="T38" fmla="*/ 51 w 104"/>
                  <a:gd name="T39" fmla="*/ 30 h 35"/>
                  <a:gd name="T40" fmla="*/ 48 w 104"/>
                  <a:gd name="T41" fmla="*/ 31 h 35"/>
                  <a:gd name="T42" fmla="*/ 45 w 104"/>
                  <a:gd name="T43" fmla="*/ 31 h 35"/>
                  <a:gd name="T44" fmla="*/ 42 w 104"/>
                  <a:gd name="T45" fmla="*/ 32 h 35"/>
                  <a:gd name="T46" fmla="*/ 39 w 104"/>
                  <a:gd name="T47" fmla="*/ 33 h 35"/>
                  <a:gd name="T48" fmla="*/ 36 w 104"/>
                  <a:gd name="T49" fmla="*/ 33 h 35"/>
                  <a:gd name="T50" fmla="*/ 33 w 104"/>
                  <a:gd name="T51" fmla="*/ 34 h 35"/>
                  <a:gd name="T52" fmla="*/ 30 w 104"/>
                  <a:gd name="T53" fmla="*/ 34 h 35"/>
                  <a:gd name="T54" fmla="*/ 26 w 104"/>
                  <a:gd name="T55" fmla="*/ 34 h 35"/>
                  <a:gd name="T56" fmla="*/ 23 w 104"/>
                  <a:gd name="T57" fmla="*/ 35 h 35"/>
                  <a:gd name="T58" fmla="*/ 20 w 104"/>
                  <a:gd name="T59" fmla="*/ 35 h 35"/>
                  <a:gd name="T60" fmla="*/ 17 w 104"/>
                  <a:gd name="T61" fmla="*/ 35 h 35"/>
                  <a:gd name="T62" fmla="*/ 14 w 104"/>
                  <a:gd name="T63" fmla="*/ 35 h 35"/>
                  <a:gd name="T64" fmla="*/ 11 w 104"/>
                  <a:gd name="T65" fmla="*/ 35 h 35"/>
                  <a:gd name="T66" fmla="*/ 8 w 104"/>
                  <a:gd name="T67" fmla="*/ 35 h 35"/>
                  <a:gd name="T68" fmla="*/ 5 w 104"/>
                  <a:gd name="T69" fmla="*/ 34 h 35"/>
                  <a:gd name="T70" fmla="*/ 1 w 104"/>
                  <a:gd name="T7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35">
                    <a:moveTo>
                      <a:pt x="104" y="0"/>
                    </a:moveTo>
                    <a:lnTo>
                      <a:pt x="102" y="1"/>
                    </a:lnTo>
                    <a:lnTo>
                      <a:pt x="101" y="2"/>
                    </a:lnTo>
                    <a:lnTo>
                      <a:pt x="100" y="3"/>
                    </a:lnTo>
                    <a:lnTo>
                      <a:pt x="99" y="4"/>
                    </a:lnTo>
                    <a:lnTo>
                      <a:pt x="98" y="5"/>
                    </a:lnTo>
                    <a:lnTo>
                      <a:pt x="96" y="6"/>
                    </a:lnTo>
                    <a:lnTo>
                      <a:pt x="95" y="7"/>
                    </a:lnTo>
                    <a:lnTo>
                      <a:pt x="94" y="8"/>
                    </a:lnTo>
                    <a:lnTo>
                      <a:pt x="93" y="9"/>
                    </a:lnTo>
                    <a:lnTo>
                      <a:pt x="91" y="10"/>
                    </a:lnTo>
                    <a:lnTo>
                      <a:pt x="90" y="11"/>
                    </a:lnTo>
                    <a:lnTo>
                      <a:pt x="89" y="11"/>
                    </a:lnTo>
                    <a:lnTo>
                      <a:pt x="88" y="12"/>
                    </a:lnTo>
                    <a:lnTo>
                      <a:pt x="86" y="13"/>
                    </a:lnTo>
                    <a:lnTo>
                      <a:pt x="85" y="14"/>
                    </a:lnTo>
                    <a:lnTo>
                      <a:pt x="84" y="15"/>
                    </a:lnTo>
                    <a:lnTo>
                      <a:pt x="82" y="16"/>
                    </a:lnTo>
                    <a:lnTo>
                      <a:pt x="81" y="17"/>
                    </a:lnTo>
                    <a:lnTo>
                      <a:pt x="80" y="17"/>
                    </a:lnTo>
                    <a:lnTo>
                      <a:pt x="78" y="18"/>
                    </a:lnTo>
                    <a:lnTo>
                      <a:pt x="77" y="19"/>
                    </a:lnTo>
                    <a:lnTo>
                      <a:pt x="76" y="20"/>
                    </a:lnTo>
                    <a:lnTo>
                      <a:pt x="74" y="20"/>
                    </a:lnTo>
                    <a:lnTo>
                      <a:pt x="73" y="21"/>
                    </a:lnTo>
                    <a:lnTo>
                      <a:pt x="71" y="22"/>
                    </a:lnTo>
                    <a:lnTo>
                      <a:pt x="70" y="23"/>
                    </a:lnTo>
                    <a:lnTo>
                      <a:pt x="69" y="23"/>
                    </a:lnTo>
                    <a:lnTo>
                      <a:pt x="67" y="24"/>
                    </a:lnTo>
                    <a:lnTo>
                      <a:pt x="66" y="24"/>
                    </a:lnTo>
                    <a:lnTo>
                      <a:pt x="64" y="25"/>
                    </a:lnTo>
                    <a:lnTo>
                      <a:pt x="63" y="26"/>
                    </a:lnTo>
                    <a:lnTo>
                      <a:pt x="61" y="26"/>
                    </a:lnTo>
                    <a:lnTo>
                      <a:pt x="60" y="27"/>
                    </a:lnTo>
                    <a:lnTo>
                      <a:pt x="58" y="27"/>
                    </a:lnTo>
                    <a:lnTo>
                      <a:pt x="57" y="28"/>
                    </a:lnTo>
                    <a:lnTo>
                      <a:pt x="56" y="28"/>
                    </a:lnTo>
                    <a:lnTo>
                      <a:pt x="54" y="29"/>
                    </a:lnTo>
                    <a:lnTo>
                      <a:pt x="53" y="29"/>
                    </a:lnTo>
                    <a:lnTo>
                      <a:pt x="51" y="30"/>
                    </a:lnTo>
                    <a:lnTo>
                      <a:pt x="50" y="30"/>
                    </a:lnTo>
                    <a:lnTo>
                      <a:pt x="48" y="31"/>
                    </a:lnTo>
                    <a:lnTo>
                      <a:pt x="47" y="31"/>
                    </a:lnTo>
                    <a:lnTo>
                      <a:pt x="45" y="31"/>
                    </a:lnTo>
                    <a:lnTo>
                      <a:pt x="43" y="32"/>
                    </a:lnTo>
                    <a:lnTo>
                      <a:pt x="42" y="32"/>
                    </a:lnTo>
                    <a:lnTo>
                      <a:pt x="40" y="32"/>
                    </a:lnTo>
                    <a:lnTo>
                      <a:pt x="39" y="33"/>
                    </a:lnTo>
                    <a:lnTo>
                      <a:pt x="37" y="33"/>
                    </a:lnTo>
                    <a:lnTo>
                      <a:pt x="36" y="33"/>
                    </a:lnTo>
                    <a:lnTo>
                      <a:pt x="34" y="34"/>
                    </a:lnTo>
                    <a:lnTo>
                      <a:pt x="33" y="34"/>
                    </a:lnTo>
                    <a:lnTo>
                      <a:pt x="31" y="34"/>
                    </a:lnTo>
                    <a:lnTo>
                      <a:pt x="30" y="34"/>
                    </a:lnTo>
                    <a:lnTo>
                      <a:pt x="28" y="34"/>
                    </a:lnTo>
                    <a:lnTo>
                      <a:pt x="26" y="34"/>
                    </a:lnTo>
                    <a:lnTo>
                      <a:pt x="25" y="35"/>
                    </a:lnTo>
                    <a:lnTo>
                      <a:pt x="23" y="35"/>
                    </a:lnTo>
                    <a:lnTo>
                      <a:pt x="22" y="35"/>
                    </a:lnTo>
                    <a:lnTo>
                      <a:pt x="20" y="35"/>
                    </a:lnTo>
                    <a:lnTo>
                      <a:pt x="19" y="35"/>
                    </a:lnTo>
                    <a:lnTo>
                      <a:pt x="17" y="35"/>
                    </a:lnTo>
                    <a:lnTo>
                      <a:pt x="16" y="35"/>
                    </a:lnTo>
                    <a:lnTo>
                      <a:pt x="14" y="35"/>
                    </a:lnTo>
                    <a:lnTo>
                      <a:pt x="12" y="35"/>
                    </a:lnTo>
                    <a:lnTo>
                      <a:pt x="11" y="35"/>
                    </a:lnTo>
                    <a:lnTo>
                      <a:pt x="9" y="35"/>
                    </a:lnTo>
                    <a:lnTo>
                      <a:pt x="8" y="35"/>
                    </a:lnTo>
                    <a:lnTo>
                      <a:pt x="6" y="35"/>
                    </a:lnTo>
                    <a:lnTo>
                      <a:pt x="5" y="34"/>
                    </a:lnTo>
                    <a:lnTo>
                      <a:pt x="3" y="34"/>
                    </a:lnTo>
                    <a:lnTo>
                      <a:pt x="1" y="34"/>
                    </a:lnTo>
                    <a:lnTo>
                      <a:pt x="0" y="3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8" name="Freeform 318"/>
              <p:cNvSpPr>
                <a:spLocks/>
              </p:cNvSpPr>
              <p:nvPr/>
            </p:nvSpPr>
            <p:spPr bwMode="auto">
              <a:xfrm flipH="1">
                <a:off x="1010" y="4013"/>
                <a:ext cx="3" cy="5"/>
              </a:xfrm>
              <a:custGeom>
                <a:avLst/>
                <a:gdLst>
                  <a:gd name="T0" fmla="*/ 1 w 10"/>
                  <a:gd name="T1" fmla="*/ 0 h 18"/>
                  <a:gd name="T2" fmla="*/ 2 w 10"/>
                  <a:gd name="T3" fmla="*/ 0 h 18"/>
                  <a:gd name="T4" fmla="*/ 3 w 10"/>
                  <a:gd name="T5" fmla="*/ 0 h 18"/>
                  <a:gd name="T6" fmla="*/ 3 w 10"/>
                  <a:gd name="T7" fmla="*/ 0 h 18"/>
                  <a:gd name="T8" fmla="*/ 4 w 10"/>
                  <a:gd name="T9" fmla="*/ 0 h 18"/>
                  <a:gd name="T10" fmla="*/ 5 w 10"/>
                  <a:gd name="T11" fmla="*/ 1 h 18"/>
                  <a:gd name="T12" fmla="*/ 5 w 10"/>
                  <a:gd name="T13" fmla="*/ 1 h 18"/>
                  <a:gd name="T14" fmla="*/ 5 w 10"/>
                  <a:gd name="T15" fmla="*/ 1 h 18"/>
                  <a:gd name="T16" fmla="*/ 6 w 10"/>
                  <a:gd name="T17" fmla="*/ 2 h 18"/>
                  <a:gd name="T18" fmla="*/ 7 w 10"/>
                  <a:gd name="T19" fmla="*/ 2 h 18"/>
                  <a:gd name="T20" fmla="*/ 7 w 10"/>
                  <a:gd name="T21" fmla="*/ 2 h 18"/>
                  <a:gd name="T22" fmla="*/ 7 w 10"/>
                  <a:gd name="T23" fmla="*/ 3 h 18"/>
                  <a:gd name="T24" fmla="*/ 8 w 10"/>
                  <a:gd name="T25" fmla="*/ 3 h 18"/>
                  <a:gd name="T26" fmla="*/ 8 w 10"/>
                  <a:gd name="T27" fmla="*/ 4 h 18"/>
                  <a:gd name="T28" fmla="*/ 9 w 10"/>
                  <a:gd name="T29" fmla="*/ 4 h 18"/>
                  <a:gd name="T30" fmla="*/ 9 w 10"/>
                  <a:gd name="T31" fmla="*/ 5 h 18"/>
                  <a:gd name="T32" fmla="*/ 9 w 10"/>
                  <a:gd name="T33" fmla="*/ 6 h 18"/>
                  <a:gd name="T34" fmla="*/ 10 w 10"/>
                  <a:gd name="T35" fmla="*/ 6 h 18"/>
                  <a:gd name="T36" fmla="*/ 10 w 10"/>
                  <a:gd name="T37" fmla="*/ 7 h 18"/>
                  <a:gd name="T38" fmla="*/ 10 w 10"/>
                  <a:gd name="T39" fmla="*/ 8 h 18"/>
                  <a:gd name="T40" fmla="*/ 10 w 10"/>
                  <a:gd name="T41" fmla="*/ 8 h 18"/>
                  <a:gd name="T42" fmla="*/ 10 w 10"/>
                  <a:gd name="T43" fmla="*/ 9 h 18"/>
                  <a:gd name="T44" fmla="*/ 10 w 10"/>
                  <a:gd name="T45" fmla="*/ 10 h 18"/>
                  <a:gd name="T46" fmla="*/ 10 w 10"/>
                  <a:gd name="T47" fmla="*/ 11 h 18"/>
                  <a:gd name="T48" fmla="*/ 10 w 10"/>
                  <a:gd name="T49" fmla="*/ 11 h 18"/>
                  <a:gd name="T50" fmla="*/ 9 w 10"/>
                  <a:gd name="T51" fmla="*/ 12 h 18"/>
                  <a:gd name="T52" fmla="*/ 9 w 10"/>
                  <a:gd name="T53" fmla="*/ 13 h 18"/>
                  <a:gd name="T54" fmla="*/ 9 w 10"/>
                  <a:gd name="T55" fmla="*/ 13 h 18"/>
                  <a:gd name="T56" fmla="*/ 8 w 10"/>
                  <a:gd name="T57" fmla="*/ 14 h 18"/>
                  <a:gd name="T58" fmla="*/ 8 w 10"/>
                  <a:gd name="T59" fmla="*/ 14 h 18"/>
                  <a:gd name="T60" fmla="*/ 8 w 10"/>
                  <a:gd name="T61" fmla="*/ 15 h 18"/>
                  <a:gd name="T62" fmla="*/ 7 w 10"/>
                  <a:gd name="T63" fmla="*/ 15 h 18"/>
                  <a:gd name="T64" fmla="*/ 7 w 10"/>
                  <a:gd name="T65" fmla="*/ 16 h 18"/>
                  <a:gd name="T66" fmla="*/ 7 w 10"/>
                  <a:gd name="T67" fmla="*/ 16 h 18"/>
                  <a:gd name="T68" fmla="*/ 6 w 10"/>
                  <a:gd name="T69" fmla="*/ 16 h 18"/>
                  <a:gd name="T70" fmla="*/ 5 w 10"/>
                  <a:gd name="T71" fmla="*/ 17 h 18"/>
                  <a:gd name="T72" fmla="*/ 5 w 10"/>
                  <a:gd name="T73" fmla="*/ 17 h 18"/>
                  <a:gd name="T74" fmla="*/ 4 w 10"/>
                  <a:gd name="T75" fmla="*/ 18 h 18"/>
                  <a:gd name="T76" fmla="*/ 4 w 10"/>
                  <a:gd name="T77" fmla="*/ 18 h 18"/>
                  <a:gd name="T78" fmla="*/ 3 w 10"/>
                  <a:gd name="T79" fmla="*/ 18 h 18"/>
                  <a:gd name="T80" fmla="*/ 2 w 10"/>
                  <a:gd name="T81" fmla="*/ 18 h 18"/>
                  <a:gd name="T82" fmla="*/ 2 w 10"/>
                  <a:gd name="T83" fmla="*/ 18 h 18"/>
                  <a:gd name="T84" fmla="*/ 1 w 10"/>
                  <a:gd name="T8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8">
                    <a:moveTo>
                      <a:pt x="1" y="0"/>
                    </a:moveTo>
                    <a:lnTo>
                      <a:pt x="1" y="0"/>
                    </a:lnTo>
                    <a:lnTo>
                      <a:pt x="1" y="0"/>
                    </a:lnTo>
                    <a:lnTo>
                      <a:pt x="1" y="0"/>
                    </a:lnTo>
                    <a:lnTo>
                      <a:pt x="2" y="0"/>
                    </a:lnTo>
                    <a:lnTo>
                      <a:pt x="2" y="0"/>
                    </a:lnTo>
                    <a:lnTo>
                      <a:pt x="2" y="0"/>
                    </a:lnTo>
                    <a:lnTo>
                      <a:pt x="2" y="0"/>
                    </a:lnTo>
                    <a:lnTo>
                      <a:pt x="3" y="0"/>
                    </a:lnTo>
                    <a:lnTo>
                      <a:pt x="3" y="0"/>
                    </a:lnTo>
                    <a:lnTo>
                      <a:pt x="3" y="0"/>
                    </a:lnTo>
                    <a:lnTo>
                      <a:pt x="3" y="0"/>
                    </a:lnTo>
                    <a:lnTo>
                      <a:pt x="3" y="0"/>
                    </a:lnTo>
                    <a:lnTo>
                      <a:pt x="4" y="0"/>
                    </a:lnTo>
                    <a:lnTo>
                      <a:pt x="4" y="0"/>
                    </a:lnTo>
                    <a:lnTo>
                      <a:pt x="4" y="1"/>
                    </a:lnTo>
                    <a:lnTo>
                      <a:pt x="4" y="1"/>
                    </a:lnTo>
                    <a:lnTo>
                      <a:pt x="5" y="1"/>
                    </a:lnTo>
                    <a:lnTo>
                      <a:pt x="5" y="1"/>
                    </a:lnTo>
                    <a:lnTo>
                      <a:pt x="5" y="1"/>
                    </a:lnTo>
                    <a:lnTo>
                      <a:pt x="5" y="1"/>
                    </a:lnTo>
                    <a:lnTo>
                      <a:pt x="5" y="1"/>
                    </a:lnTo>
                    <a:lnTo>
                      <a:pt x="5" y="1"/>
                    </a:lnTo>
                    <a:lnTo>
                      <a:pt x="5" y="1"/>
                    </a:lnTo>
                    <a:lnTo>
                      <a:pt x="6" y="1"/>
                    </a:lnTo>
                    <a:lnTo>
                      <a:pt x="6" y="2"/>
                    </a:lnTo>
                    <a:lnTo>
                      <a:pt x="6" y="2"/>
                    </a:lnTo>
                    <a:lnTo>
                      <a:pt x="6" y="2"/>
                    </a:lnTo>
                    <a:lnTo>
                      <a:pt x="7" y="2"/>
                    </a:lnTo>
                    <a:lnTo>
                      <a:pt x="7" y="2"/>
                    </a:lnTo>
                    <a:lnTo>
                      <a:pt x="7" y="2"/>
                    </a:lnTo>
                    <a:lnTo>
                      <a:pt x="7" y="2"/>
                    </a:lnTo>
                    <a:lnTo>
                      <a:pt x="7" y="2"/>
                    </a:lnTo>
                    <a:lnTo>
                      <a:pt x="7" y="3"/>
                    </a:lnTo>
                    <a:lnTo>
                      <a:pt x="7" y="3"/>
                    </a:lnTo>
                    <a:lnTo>
                      <a:pt x="7" y="3"/>
                    </a:lnTo>
                    <a:lnTo>
                      <a:pt x="8" y="3"/>
                    </a:lnTo>
                    <a:lnTo>
                      <a:pt x="8" y="3"/>
                    </a:lnTo>
                    <a:lnTo>
                      <a:pt x="8" y="3"/>
                    </a:lnTo>
                    <a:lnTo>
                      <a:pt x="8" y="4"/>
                    </a:lnTo>
                    <a:lnTo>
                      <a:pt x="8" y="4"/>
                    </a:lnTo>
                    <a:lnTo>
                      <a:pt x="8" y="4"/>
                    </a:lnTo>
                    <a:lnTo>
                      <a:pt x="8" y="4"/>
                    </a:lnTo>
                    <a:lnTo>
                      <a:pt x="8" y="4"/>
                    </a:lnTo>
                    <a:lnTo>
                      <a:pt x="9" y="4"/>
                    </a:lnTo>
                    <a:lnTo>
                      <a:pt x="9" y="5"/>
                    </a:lnTo>
                    <a:lnTo>
                      <a:pt x="9" y="5"/>
                    </a:lnTo>
                    <a:lnTo>
                      <a:pt x="9" y="5"/>
                    </a:lnTo>
                    <a:lnTo>
                      <a:pt x="9" y="5"/>
                    </a:lnTo>
                    <a:lnTo>
                      <a:pt x="9" y="5"/>
                    </a:lnTo>
                    <a:lnTo>
                      <a:pt x="9" y="6"/>
                    </a:lnTo>
                    <a:lnTo>
                      <a:pt x="9" y="6"/>
                    </a:lnTo>
                    <a:lnTo>
                      <a:pt x="9" y="6"/>
                    </a:lnTo>
                    <a:lnTo>
                      <a:pt x="10" y="6"/>
                    </a:lnTo>
                    <a:lnTo>
                      <a:pt x="10" y="7"/>
                    </a:lnTo>
                    <a:lnTo>
                      <a:pt x="10" y="7"/>
                    </a:lnTo>
                    <a:lnTo>
                      <a:pt x="10" y="7"/>
                    </a:lnTo>
                    <a:lnTo>
                      <a:pt x="10" y="7"/>
                    </a:lnTo>
                    <a:lnTo>
                      <a:pt x="10" y="8"/>
                    </a:lnTo>
                    <a:lnTo>
                      <a:pt x="10" y="8"/>
                    </a:lnTo>
                    <a:lnTo>
                      <a:pt x="10" y="8"/>
                    </a:lnTo>
                    <a:lnTo>
                      <a:pt x="10" y="8"/>
                    </a:lnTo>
                    <a:lnTo>
                      <a:pt x="10" y="8"/>
                    </a:lnTo>
                    <a:lnTo>
                      <a:pt x="10" y="9"/>
                    </a:lnTo>
                    <a:lnTo>
                      <a:pt x="10" y="9"/>
                    </a:lnTo>
                    <a:lnTo>
                      <a:pt x="10" y="9"/>
                    </a:lnTo>
                    <a:lnTo>
                      <a:pt x="10" y="9"/>
                    </a:lnTo>
                    <a:lnTo>
                      <a:pt x="10" y="10"/>
                    </a:lnTo>
                    <a:lnTo>
                      <a:pt x="10" y="10"/>
                    </a:lnTo>
                    <a:lnTo>
                      <a:pt x="10" y="10"/>
                    </a:lnTo>
                    <a:lnTo>
                      <a:pt x="10" y="11"/>
                    </a:lnTo>
                    <a:lnTo>
                      <a:pt x="10" y="11"/>
                    </a:lnTo>
                    <a:lnTo>
                      <a:pt x="10" y="11"/>
                    </a:lnTo>
                    <a:lnTo>
                      <a:pt x="10" y="11"/>
                    </a:lnTo>
                    <a:lnTo>
                      <a:pt x="10" y="11"/>
                    </a:lnTo>
                    <a:lnTo>
                      <a:pt x="10" y="12"/>
                    </a:lnTo>
                    <a:lnTo>
                      <a:pt x="10" y="12"/>
                    </a:lnTo>
                    <a:lnTo>
                      <a:pt x="9" y="12"/>
                    </a:lnTo>
                    <a:lnTo>
                      <a:pt x="9" y="12"/>
                    </a:lnTo>
                    <a:lnTo>
                      <a:pt x="9" y="12"/>
                    </a:lnTo>
                    <a:lnTo>
                      <a:pt x="9" y="13"/>
                    </a:lnTo>
                    <a:lnTo>
                      <a:pt x="9" y="13"/>
                    </a:lnTo>
                    <a:lnTo>
                      <a:pt x="9" y="13"/>
                    </a:lnTo>
                    <a:lnTo>
                      <a:pt x="9" y="13"/>
                    </a:lnTo>
                    <a:lnTo>
                      <a:pt x="9" y="14"/>
                    </a:lnTo>
                    <a:lnTo>
                      <a:pt x="9" y="14"/>
                    </a:lnTo>
                    <a:lnTo>
                      <a:pt x="8" y="14"/>
                    </a:lnTo>
                    <a:lnTo>
                      <a:pt x="8" y="14"/>
                    </a:lnTo>
                    <a:lnTo>
                      <a:pt x="8" y="14"/>
                    </a:lnTo>
                    <a:lnTo>
                      <a:pt x="8" y="14"/>
                    </a:lnTo>
                    <a:lnTo>
                      <a:pt x="8" y="15"/>
                    </a:lnTo>
                    <a:lnTo>
                      <a:pt x="8" y="15"/>
                    </a:lnTo>
                    <a:lnTo>
                      <a:pt x="8" y="15"/>
                    </a:lnTo>
                    <a:lnTo>
                      <a:pt x="8" y="15"/>
                    </a:lnTo>
                    <a:lnTo>
                      <a:pt x="7" y="15"/>
                    </a:lnTo>
                    <a:lnTo>
                      <a:pt x="7" y="15"/>
                    </a:lnTo>
                    <a:lnTo>
                      <a:pt x="7" y="15"/>
                    </a:lnTo>
                    <a:lnTo>
                      <a:pt x="7" y="16"/>
                    </a:lnTo>
                    <a:lnTo>
                      <a:pt x="7" y="16"/>
                    </a:lnTo>
                    <a:lnTo>
                      <a:pt x="7" y="16"/>
                    </a:lnTo>
                    <a:lnTo>
                      <a:pt x="7" y="16"/>
                    </a:lnTo>
                    <a:lnTo>
                      <a:pt x="7" y="16"/>
                    </a:lnTo>
                    <a:lnTo>
                      <a:pt x="6" y="16"/>
                    </a:lnTo>
                    <a:lnTo>
                      <a:pt x="6" y="16"/>
                    </a:lnTo>
                    <a:lnTo>
                      <a:pt x="6" y="16"/>
                    </a:lnTo>
                    <a:lnTo>
                      <a:pt x="6" y="17"/>
                    </a:lnTo>
                    <a:lnTo>
                      <a:pt x="5" y="17"/>
                    </a:lnTo>
                    <a:lnTo>
                      <a:pt x="5" y="17"/>
                    </a:lnTo>
                    <a:lnTo>
                      <a:pt x="5" y="17"/>
                    </a:lnTo>
                    <a:lnTo>
                      <a:pt x="5" y="17"/>
                    </a:lnTo>
                    <a:lnTo>
                      <a:pt x="5" y="17"/>
                    </a:lnTo>
                    <a:lnTo>
                      <a:pt x="5" y="17"/>
                    </a:lnTo>
                    <a:lnTo>
                      <a:pt x="5" y="18"/>
                    </a:lnTo>
                    <a:lnTo>
                      <a:pt x="4" y="18"/>
                    </a:lnTo>
                    <a:lnTo>
                      <a:pt x="4" y="18"/>
                    </a:lnTo>
                    <a:lnTo>
                      <a:pt x="4" y="18"/>
                    </a:lnTo>
                    <a:lnTo>
                      <a:pt x="4" y="18"/>
                    </a:lnTo>
                    <a:lnTo>
                      <a:pt x="3" y="18"/>
                    </a:lnTo>
                    <a:lnTo>
                      <a:pt x="3" y="18"/>
                    </a:lnTo>
                    <a:lnTo>
                      <a:pt x="3" y="18"/>
                    </a:lnTo>
                    <a:lnTo>
                      <a:pt x="3" y="18"/>
                    </a:lnTo>
                    <a:lnTo>
                      <a:pt x="3" y="18"/>
                    </a:lnTo>
                    <a:lnTo>
                      <a:pt x="2" y="18"/>
                    </a:lnTo>
                    <a:lnTo>
                      <a:pt x="2" y="18"/>
                    </a:lnTo>
                    <a:lnTo>
                      <a:pt x="2" y="18"/>
                    </a:lnTo>
                    <a:lnTo>
                      <a:pt x="2" y="18"/>
                    </a:lnTo>
                    <a:lnTo>
                      <a:pt x="1" y="18"/>
                    </a:lnTo>
                    <a:lnTo>
                      <a:pt x="1" y="18"/>
                    </a:lnTo>
                    <a:lnTo>
                      <a:pt x="1" y="18"/>
                    </a:lnTo>
                    <a:lnTo>
                      <a:pt x="1"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9" name="Freeform 319"/>
              <p:cNvSpPr>
                <a:spLocks/>
              </p:cNvSpPr>
              <p:nvPr/>
            </p:nvSpPr>
            <p:spPr bwMode="auto">
              <a:xfrm flipH="1">
                <a:off x="993" y="4014"/>
                <a:ext cx="3" cy="4"/>
              </a:xfrm>
              <a:custGeom>
                <a:avLst/>
                <a:gdLst>
                  <a:gd name="T0" fmla="*/ 9 w 9"/>
                  <a:gd name="T1" fmla="*/ 18 h 18"/>
                  <a:gd name="T2" fmla="*/ 8 w 9"/>
                  <a:gd name="T3" fmla="*/ 18 h 18"/>
                  <a:gd name="T4" fmla="*/ 7 w 9"/>
                  <a:gd name="T5" fmla="*/ 18 h 18"/>
                  <a:gd name="T6" fmla="*/ 6 w 9"/>
                  <a:gd name="T7" fmla="*/ 18 h 18"/>
                  <a:gd name="T8" fmla="*/ 6 w 9"/>
                  <a:gd name="T9" fmla="*/ 17 h 18"/>
                  <a:gd name="T10" fmla="*/ 5 w 9"/>
                  <a:gd name="T11" fmla="*/ 17 h 18"/>
                  <a:gd name="T12" fmla="*/ 5 w 9"/>
                  <a:gd name="T13" fmla="*/ 17 h 18"/>
                  <a:gd name="T14" fmla="*/ 4 w 9"/>
                  <a:gd name="T15" fmla="*/ 16 h 18"/>
                  <a:gd name="T16" fmla="*/ 4 w 9"/>
                  <a:gd name="T17" fmla="*/ 16 h 18"/>
                  <a:gd name="T18" fmla="*/ 3 w 9"/>
                  <a:gd name="T19" fmla="*/ 16 h 18"/>
                  <a:gd name="T20" fmla="*/ 3 w 9"/>
                  <a:gd name="T21" fmla="*/ 15 h 18"/>
                  <a:gd name="T22" fmla="*/ 2 w 9"/>
                  <a:gd name="T23" fmla="*/ 15 h 18"/>
                  <a:gd name="T24" fmla="*/ 2 w 9"/>
                  <a:gd name="T25" fmla="*/ 14 h 18"/>
                  <a:gd name="T26" fmla="*/ 1 w 9"/>
                  <a:gd name="T27" fmla="*/ 14 h 18"/>
                  <a:gd name="T28" fmla="*/ 1 w 9"/>
                  <a:gd name="T29" fmla="*/ 13 h 18"/>
                  <a:gd name="T30" fmla="*/ 1 w 9"/>
                  <a:gd name="T31" fmla="*/ 13 h 18"/>
                  <a:gd name="T32" fmla="*/ 1 w 9"/>
                  <a:gd name="T33" fmla="*/ 12 h 18"/>
                  <a:gd name="T34" fmla="*/ 0 w 9"/>
                  <a:gd name="T35" fmla="*/ 11 h 18"/>
                  <a:gd name="T36" fmla="*/ 0 w 9"/>
                  <a:gd name="T37" fmla="*/ 11 h 18"/>
                  <a:gd name="T38" fmla="*/ 0 w 9"/>
                  <a:gd name="T39" fmla="*/ 10 h 18"/>
                  <a:gd name="T40" fmla="*/ 0 w 9"/>
                  <a:gd name="T41" fmla="*/ 9 h 18"/>
                  <a:gd name="T42" fmla="*/ 0 w 9"/>
                  <a:gd name="T43" fmla="*/ 8 h 18"/>
                  <a:gd name="T44" fmla="*/ 0 w 9"/>
                  <a:gd name="T45" fmla="*/ 7 h 18"/>
                  <a:gd name="T46" fmla="*/ 0 w 9"/>
                  <a:gd name="T47" fmla="*/ 7 h 18"/>
                  <a:gd name="T48" fmla="*/ 1 w 9"/>
                  <a:gd name="T49" fmla="*/ 6 h 18"/>
                  <a:gd name="T50" fmla="*/ 1 w 9"/>
                  <a:gd name="T51" fmla="*/ 5 h 18"/>
                  <a:gd name="T52" fmla="*/ 1 w 9"/>
                  <a:gd name="T53" fmla="*/ 5 h 18"/>
                  <a:gd name="T54" fmla="*/ 1 w 9"/>
                  <a:gd name="T55" fmla="*/ 4 h 18"/>
                  <a:gd name="T56" fmla="*/ 2 w 9"/>
                  <a:gd name="T57" fmla="*/ 4 h 18"/>
                  <a:gd name="T58" fmla="*/ 2 w 9"/>
                  <a:gd name="T59" fmla="*/ 3 h 18"/>
                  <a:gd name="T60" fmla="*/ 2 w 9"/>
                  <a:gd name="T61" fmla="*/ 3 h 18"/>
                  <a:gd name="T62" fmla="*/ 3 w 9"/>
                  <a:gd name="T63" fmla="*/ 2 h 18"/>
                  <a:gd name="T64" fmla="*/ 3 w 9"/>
                  <a:gd name="T65" fmla="*/ 2 h 18"/>
                  <a:gd name="T66" fmla="*/ 4 w 9"/>
                  <a:gd name="T67" fmla="*/ 1 h 18"/>
                  <a:gd name="T68" fmla="*/ 4 w 9"/>
                  <a:gd name="T69" fmla="*/ 1 h 18"/>
                  <a:gd name="T70" fmla="*/ 5 w 9"/>
                  <a:gd name="T71" fmla="*/ 1 h 18"/>
                  <a:gd name="T72" fmla="*/ 5 w 9"/>
                  <a:gd name="T73" fmla="*/ 0 h 18"/>
                  <a:gd name="T74" fmla="*/ 6 w 9"/>
                  <a:gd name="T75" fmla="*/ 0 h 18"/>
                  <a:gd name="T76" fmla="*/ 7 w 9"/>
                  <a:gd name="T77" fmla="*/ 0 h 18"/>
                  <a:gd name="T78" fmla="*/ 8 w 9"/>
                  <a:gd name="T79" fmla="*/ 0 h 18"/>
                  <a:gd name="T80" fmla="*/ 8 w 9"/>
                  <a:gd name="T81" fmla="*/ 0 h 18"/>
                  <a:gd name="T82" fmla="*/ 9 w 9"/>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8">
                    <a:moveTo>
                      <a:pt x="9" y="18"/>
                    </a:moveTo>
                    <a:lnTo>
                      <a:pt x="9" y="18"/>
                    </a:lnTo>
                    <a:lnTo>
                      <a:pt x="9" y="18"/>
                    </a:lnTo>
                    <a:lnTo>
                      <a:pt x="8" y="18"/>
                    </a:lnTo>
                    <a:lnTo>
                      <a:pt x="8" y="18"/>
                    </a:lnTo>
                    <a:lnTo>
                      <a:pt x="8" y="18"/>
                    </a:lnTo>
                    <a:lnTo>
                      <a:pt x="8" y="18"/>
                    </a:lnTo>
                    <a:lnTo>
                      <a:pt x="8" y="18"/>
                    </a:lnTo>
                    <a:lnTo>
                      <a:pt x="7" y="18"/>
                    </a:lnTo>
                    <a:lnTo>
                      <a:pt x="7" y="18"/>
                    </a:lnTo>
                    <a:lnTo>
                      <a:pt x="7" y="18"/>
                    </a:lnTo>
                    <a:lnTo>
                      <a:pt x="6" y="18"/>
                    </a:lnTo>
                    <a:lnTo>
                      <a:pt x="6" y="17"/>
                    </a:lnTo>
                    <a:lnTo>
                      <a:pt x="6" y="17"/>
                    </a:lnTo>
                    <a:lnTo>
                      <a:pt x="6" y="17"/>
                    </a:lnTo>
                    <a:lnTo>
                      <a:pt x="6" y="17"/>
                    </a:lnTo>
                    <a:lnTo>
                      <a:pt x="5" y="17"/>
                    </a:lnTo>
                    <a:lnTo>
                      <a:pt x="5" y="17"/>
                    </a:lnTo>
                    <a:lnTo>
                      <a:pt x="5" y="17"/>
                    </a:lnTo>
                    <a:lnTo>
                      <a:pt x="5" y="17"/>
                    </a:lnTo>
                    <a:lnTo>
                      <a:pt x="5" y="17"/>
                    </a:lnTo>
                    <a:lnTo>
                      <a:pt x="5" y="17"/>
                    </a:lnTo>
                    <a:lnTo>
                      <a:pt x="4" y="17"/>
                    </a:lnTo>
                    <a:lnTo>
                      <a:pt x="4" y="16"/>
                    </a:lnTo>
                    <a:lnTo>
                      <a:pt x="4" y="16"/>
                    </a:lnTo>
                    <a:lnTo>
                      <a:pt x="4" y="16"/>
                    </a:lnTo>
                    <a:lnTo>
                      <a:pt x="4" y="16"/>
                    </a:lnTo>
                    <a:lnTo>
                      <a:pt x="3" y="16"/>
                    </a:lnTo>
                    <a:lnTo>
                      <a:pt x="3" y="16"/>
                    </a:lnTo>
                    <a:lnTo>
                      <a:pt x="3" y="16"/>
                    </a:lnTo>
                    <a:lnTo>
                      <a:pt x="3" y="15"/>
                    </a:lnTo>
                    <a:lnTo>
                      <a:pt x="3" y="15"/>
                    </a:lnTo>
                    <a:lnTo>
                      <a:pt x="3" y="15"/>
                    </a:lnTo>
                    <a:lnTo>
                      <a:pt x="3" y="15"/>
                    </a:lnTo>
                    <a:lnTo>
                      <a:pt x="2" y="15"/>
                    </a:lnTo>
                    <a:lnTo>
                      <a:pt x="2" y="15"/>
                    </a:lnTo>
                    <a:lnTo>
                      <a:pt x="2" y="14"/>
                    </a:lnTo>
                    <a:lnTo>
                      <a:pt x="2" y="14"/>
                    </a:lnTo>
                    <a:lnTo>
                      <a:pt x="2" y="14"/>
                    </a:lnTo>
                    <a:lnTo>
                      <a:pt x="2" y="14"/>
                    </a:lnTo>
                    <a:lnTo>
                      <a:pt x="2" y="14"/>
                    </a:lnTo>
                    <a:lnTo>
                      <a:pt x="1" y="14"/>
                    </a:lnTo>
                    <a:lnTo>
                      <a:pt x="1" y="13"/>
                    </a:lnTo>
                    <a:lnTo>
                      <a:pt x="1" y="13"/>
                    </a:lnTo>
                    <a:lnTo>
                      <a:pt x="1" y="13"/>
                    </a:lnTo>
                    <a:lnTo>
                      <a:pt x="1" y="13"/>
                    </a:lnTo>
                    <a:lnTo>
                      <a:pt x="1" y="13"/>
                    </a:lnTo>
                    <a:lnTo>
                      <a:pt x="1" y="13"/>
                    </a:lnTo>
                    <a:lnTo>
                      <a:pt x="1" y="12"/>
                    </a:lnTo>
                    <a:lnTo>
                      <a:pt x="1" y="12"/>
                    </a:lnTo>
                    <a:lnTo>
                      <a:pt x="1" y="12"/>
                    </a:lnTo>
                    <a:lnTo>
                      <a:pt x="1" y="12"/>
                    </a:lnTo>
                    <a:lnTo>
                      <a:pt x="1" y="11"/>
                    </a:lnTo>
                    <a:lnTo>
                      <a:pt x="0" y="11"/>
                    </a:lnTo>
                    <a:lnTo>
                      <a:pt x="0" y="11"/>
                    </a:lnTo>
                    <a:lnTo>
                      <a:pt x="0" y="11"/>
                    </a:lnTo>
                    <a:lnTo>
                      <a:pt x="0" y="11"/>
                    </a:lnTo>
                    <a:lnTo>
                      <a:pt x="0" y="10"/>
                    </a:lnTo>
                    <a:lnTo>
                      <a:pt x="0" y="10"/>
                    </a:lnTo>
                    <a:lnTo>
                      <a:pt x="0" y="10"/>
                    </a:lnTo>
                    <a:lnTo>
                      <a:pt x="0" y="10"/>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1" y="6"/>
                    </a:lnTo>
                    <a:lnTo>
                      <a:pt x="1" y="6"/>
                    </a:lnTo>
                    <a:lnTo>
                      <a:pt x="1" y="6"/>
                    </a:lnTo>
                    <a:lnTo>
                      <a:pt x="1" y="5"/>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2" y="3"/>
                    </a:lnTo>
                    <a:lnTo>
                      <a:pt x="3" y="3"/>
                    </a:lnTo>
                    <a:lnTo>
                      <a:pt x="3" y="2"/>
                    </a:lnTo>
                    <a:lnTo>
                      <a:pt x="3" y="2"/>
                    </a:lnTo>
                    <a:lnTo>
                      <a:pt x="3" y="2"/>
                    </a:lnTo>
                    <a:lnTo>
                      <a:pt x="3" y="2"/>
                    </a:lnTo>
                    <a:lnTo>
                      <a:pt x="3" y="2"/>
                    </a:lnTo>
                    <a:lnTo>
                      <a:pt x="3" y="1"/>
                    </a:lnTo>
                    <a:lnTo>
                      <a:pt x="4" y="1"/>
                    </a:lnTo>
                    <a:lnTo>
                      <a:pt x="4" y="1"/>
                    </a:lnTo>
                    <a:lnTo>
                      <a:pt x="4" y="1"/>
                    </a:lnTo>
                    <a:lnTo>
                      <a:pt x="4" y="1"/>
                    </a:lnTo>
                    <a:lnTo>
                      <a:pt x="4" y="1"/>
                    </a:lnTo>
                    <a:lnTo>
                      <a:pt x="5" y="1"/>
                    </a:lnTo>
                    <a:lnTo>
                      <a:pt x="5" y="1"/>
                    </a:lnTo>
                    <a:lnTo>
                      <a:pt x="5" y="1"/>
                    </a:lnTo>
                    <a:lnTo>
                      <a:pt x="5" y="1"/>
                    </a:lnTo>
                    <a:lnTo>
                      <a:pt x="5" y="0"/>
                    </a:lnTo>
                    <a:lnTo>
                      <a:pt x="5" y="0"/>
                    </a:lnTo>
                    <a:lnTo>
                      <a:pt x="6" y="0"/>
                    </a:lnTo>
                    <a:lnTo>
                      <a:pt x="6" y="0"/>
                    </a:lnTo>
                    <a:lnTo>
                      <a:pt x="6" y="0"/>
                    </a:lnTo>
                    <a:lnTo>
                      <a:pt x="6" y="0"/>
                    </a:lnTo>
                    <a:lnTo>
                      <a:pt x="6" y="0"/>
                    </a:lnTo>
                    <a:lnTo>
                      <a:pt x="7" y="0"/>
                    </a:lnTo>
                    <a:lnTo>
                      <a:pt x="7" y="0"/>
                    </a:lnTo>
                    <a:lnTo>
                      <a:pt x="7" y="0"/>
                    </a:lnTo>
                    <a:lnTo>
                      <a:pt x="8"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0" name="Line 320"/>
              <p:cNvSpPr>
                <a:spLocks noChangeShapeType="1"/>
              </p:cNvSpPr>
              <p:nvPr/>
            </p:nvSpPr>
            <p:spPr bwMode="auto">
              <a:xfrm>
                <a:off x="1013"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1" name="Line 321"/>
              <p:cNvSpPr>
                <a:spLocks noChangeShapeType="1"/>
              </p:cNvSpPr>
              <p:nvPr/>
            </p:nvSpPr>
            <p:spPr bwMode="auto">
              <a:xfrm flipV="1">
                <a:off x="1012" y="4011"/>
                <a:ext cx="6"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2" name="Line 322"/>
              <p:cNvSpPr>
                <a:spLocks noChangeShapeType="1"/>
              </p:cNvSpPr>
              <p:nvPr/>
            </p:nvSpPr>
            <p:spPr bwMode="auto">
              <a:xfrm>
                <a:off x="989" y="4011"/>
                <a:ext cx="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3" name="Line 323"/>
              <p:cNvSpPr>
                <a:spLocks noChangeShapeType="1"/>
              </p:cNvSpPr>
              <p:nvPr/>
            </p:nvSpPr>
            <p:spPr bwMode="auto">
              <a:xfrm flipV="1">
                <a:off x="989"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4" name="Oval 324"/>
              <p:cNvSpPr>
                <a:spLocks noChangeArrowheads="1"/>
              </p:cNvSpPr>
              <p:nvPr/>
            </p:nvSpPr>
            <p:spPr bwMode="auto">
              <a:xfrm flipH="1">
                <a:off x="966" y="3891"/>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5" name="Oval 325"/>
              <p:cNvSpPr>
                <a:spLocks noChangeArrowheads="1"/>
              </p:cNvSpPr>
              <p:nvPr/>
            </p:nvSpPr>
            <p:spPr bwMode="auto">
              <a:xfrm flipH="1">
                <a:off x="962" y="3887"/>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6" name="Freeform 326"/>
              <p:cNvSpPr>
                <a:spLocks/>
              </p:cNvSpPr>
              <p:nvPr/>
            </p:nvSpPr>
            <p:spPr bwMode="auto">
              <a:xfrm flipH="1">
                <a:off x="959" y="3892"/>
                <a:ext cx="15" cy="8"/>
              </a:xfrm>
              <a:custGeom>
                <a:avLst/>
                <a:gdLst>
                  <a:gd name="T0" fmla="*/ 51 w 51"/>
                  <a:gd name="T1" fmla="*/ 5 h 28"/>
                  <a:gd name="T2" fmla="*/ 50 w 51"/>
                  <a:gd name="T3" fmla="*/ 7 h 28"/>
                  <a:gd name="T4" fmla="*/ 50 w 51"/>
                  <a:gd name="T5" fmla="*/ 8 h 28"/>
                  <a:gd name="T6" fmla="*/ 50 w 51"/>
                  <a:gd name="T7" fmla="*/ 10 h 28"/>
                  <a:gd name="T8" fmla="*/ 49 w 51"/>
                  <a:gd name="T9" fmla="*/ 11 h 28"/>
                  <a:gd name="T10" fmla="*/ 49 w 51"/>
                  <a:gd name="T11" fmla="*/ 13 h 28"/>
                  <a:gd name="T12" fmla="*/ 48 w 51"/>
                  <a:gd name="T13" fmla="*/ 14 h 28"/>
                  <a:gd name="T14" fmla="*/ 47 w 51"/>
                  <a:gd name="T15" fmla="*/ 16 h 28"/>
                  <a:gd name="T16" fmla="*/ 46 w 51"/>
                  <a:gd name="T17" fmla="*/ 17 h 28"/>
                  <a:gd name="T18" fmla="*/ 45 w 51"/>
                  <a:gd name="T19" fmla="*/ 18 h 28"/>
                  <a:gd name="T20" fmla="*/ 44 w 51"/>
                  <a:gd name="T21" fmla="*/ 19 h 28"/>
                  <a:gd name="T22" fmla="*/ 43 w 51"/>
                  <a:gd name="T23" fmla="*/ 20 h 28"/>
                  <a:gd name="T24" fmla="*/ 42 w 51"/>
                  <a:gd name="T25" fmla="*/ 21 h 28"/>
                  <a:gd name="T26" fmla="*/ 41 w 51"/>
                  <a:gd name="T27" fmla="*/ 23 h 28"/>
                  <a:gd name="T28" fmla="*/ 40 w 51"/>
                  <a:gd name="T29" fmla="*/ 23 h 28"/>
                  <a:gd name="T30" fmla="*/ 38 w 51"/>
                  <a:gd name="T31" fmla="*/ 24 h 28"/>
                  <a:gd name="T32" fmla="*/ 37 w 51"/>
                  <a:gd name="T33" fmla="*/ 25 h 28"/>
                  <a:gd name="T34" fmla="*/ 35 w 51"/>
                  <a:gd name="T35" fmla="*/ 26 h 28"/>
                  <a:gd name="T36" fmla="*/ 34 w 51"/>
                  <a:gd name="T37" fmla="*/ 26 h 28"/>
                  <a:gd name="T38" fmla="*/ 32 w 51"/>
                  <a:gd name="T39" fmla="*/ 27 h 28"/>
                  <a:gd name="T40" fmla="*/ 31 w 51"/>
                  <a:gd name="T41" fmla="*/ 27 h 28"/>
                  <a:gd name="T42" fmla="*/ 29 w 51"/>
                  <a:gd name="T43" fmla="*/ 27 h 28"/>
                  <a:gd name="T44" fmla="*/ 28 w 51"/>
                  <a:gd name="T45" fmla="*/ 28 h 28"/>
                  <a:gd name="T46" fmla="*/ 26 w 51"/>
                  <a:gd name="T47" fmla="*/ 28 h 28"/>
                  <a:gd name="T48" fmla="*/ 25 w 51"/>
                  <a:gd name="T49" fmla="*/ 28 h 28"/>
                  <a:gd name="T50" fmla="*/ 23 w 51"/>
                  <a:gd name="T51" fmla="*/ 28 h 28"/>
                  <a:gd name="T52" fmla="*/ 22 w 51"/>
                  <a:gd name="T53" fmla="*/ 27 h 28"/>
                  <a:gd name="T54" fmla="*/ 20 w 51"/>
                  <a:gd name="T55" fmla="*/ 27 h 28"/>
                  <a:gd name="T56" fmla="*/ 19 w 51"/>
                  <a:gd name="T57" fmla="*/ 27 h 28"/>
                  <a:gd name="T58" fmla="*/ 17 w 51"/>
                  <a:gd name="T59" fmla="*/ 26 h 28"/>
                  <a:gd name="T60" fmla="*/ 16 w 51"/>
                  <a:gd name="T61" fmla="*/ 26 h 28"/>
                  <a:gd name="T62" fmla="*/ 14 w 51"/>
                  <a:gd name="T63" fmla="*/ 25 h 28"/>
                  <a:gd name="T64" fmla="*/ 13 w 51"/>
                  <a:gd name="T65" fmla="*/ 24 h 28"/>
                  <a:gd name="T66" fmla="*/ 11 w 51"/>
                  <a:gd name="T67" fmla="*/ 24 h 28"/>
                  <a:gd name="T68" fmla="*/ 10 w 51"/>
                  <a:gd name="T69" fmla="*/ 23 h 28"/>
                  <a:gd name="T70" fmla="*/ 9 w 51"/>
                  <a:gd name="T71" fmla="*/ 22 h 28"/>
                  <a:gd name="T72" fmla="*/ 8 w 51"/>
                  <a:gd name="T73" fmla="*/ 21 h 28"/>
                  <a:gd name="T74" fmla="*/ 7 w 51"/>
                  <a:gd name="T75" fmla="*/ 20 h 28"/>
                  <a:gd name="T76" fmla="*/ 6 w 51"/>
                  <a:gd name="T77" fmla="*/ 18 h 28"/>
                  <a:gd name="T78" fmla="*/ 5 w 51"/>
                  <a:gd name="T79" fmla="*/ 17 h 28"/>
                  <a:gd name="T80" fmla="*/ 4 w 51"/>
                  <a:gd name="T81" fmla="*/ 16 h 28"/>
                  <a:gd name="T82" fmla="*/ 3 w 51"/>
                  <a:gd name="T83" fmla="*/ 15 h 28"/>
                  <a:gd name="T84" fmla="*/ 2 w 51"/>
                  <a:gd name="T85" fmla="*/ 13 h 28"/>
                  <a:gd name="T86" fmla="*/ 2 w 51"/>
                  <a:gd name="T87" fmla="*/ 12 h 28"/>
                  <a:gd name="T88" fmla="*/ 1 w 51"/>
                  <a:gd name="T89" fmla="*/ 10 h 28"/>
                  <a:gd name="T90" fmla="*/ 1 w 51"/>
                  <a:gd name="T91" fmla="*/ 9 h 28"/>
                  <a:gd name="T92" fmla="*/ 0 w 51"/>
                  <a:gd name="T93" fmla="*/ 7 h 28"/>
                  <a:gd name="T94" fmla="*/ 0 w 51"/>
                  <a:gd name="T95" fmla="*/ 6 h 28"/>
                  <a:gd name="T96" fmla="*/ 0 w 51"/>
                  <a:gd name="T97" fmla="*/ 4 h 28"/>
                  <a:gd name="T98" fmla="*/ 0 w 51"/>
                  <a:gd name="T99" fmla="*/ 2 h 28"/>
                  <a:gd name="T100" fmla="*/ 0 w 51"/>
                  <a:gd name="T10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 h="28">
                    <a:moveTo>
                      <a:pt x="51" y="4"/>
                    </a:moveTo>
                    <a:lnTo>
                      <a:pt x="51" y="4"/>
                    </a:lnTo>
                    <a:lnTo>
                      <a:pt x="51" y="5"/>
                    </a:lnTo>
                    <a:lnTo>
                      <a:pt x="51" y="5"/>
                    </a:lnTo>
                    <a:lnTo>
                      <a:pt x="51" y="5"/>
                    </a:lnTo>
                    <a:lnTo>
                      <a:pt x="51" y="6"/>
                    </a:lnTo>
                    <a:lnTo>
                      <a:pt x="51" y="6"/>
                    </a:lnTo>
                    <a:lnTo>
                      <a:pt x="51" y="6"/>
                    </a:lnTo>
                    <a:lnTo>
                      <a:pt x="51" y="6"/>
                    </a:lnTo>
                    <a:lnTo>
                      <a:pt x="50" y="7"/>
                    </a:lnTo>
                    <a:lnTo>
                      <a:pt x="50" y="7"/>
                    </a:lnTo>
                    <a:lnTo>
                      <a:pt x="50" y="8"/>
                    </a:lnTo>
                    <a:lnTo>
                      <a:pt x="50" y="8"/>
                    </a:lnTo>
                    <a:lnTo>
                      <a:pt x="50" y="8"/>
                    </a:lnTo>
                    <a:lnTo>
                      <a:pt x="50" y="8"/>
                    </a:lnTo>
                    <a:lnTo>
                      <a:pt x="50" y="9"/>
                    </a:lnTo>
                    <a:lnTo>
                      <a:pt x="50" y="9"/>
                    </a:lnTo>
                    <a:lnTo>
                      <a:pt x="50" y="9"/>
                    </a:lnTo>
                    <a:lnTo>
                      <a:pt x="50" y="10"/>
                    </a:lnTo>
                    <a:lnTo>
                      <a:pt x="50" y="10"/>
                    </a:lnTo>
                    <a:lnTo>
                      <a:pt x="50" y="10"/>
                    </a:lnTo>
                    <a:lnTo>
                      <a:pt x="50" y="10"/>
                    </a:lnTo>
                    <a:lnTo>
                      <a:pt x="49" y="11"/>
                    </a:lnTo>
                    <a:lnTo>
                      <a:pt x="49" y="11"/>
                    </a:lnTo>
                    <a:lnTo>
                      <a:pt x="49" y="11"/>
                    </a:lnTo>
                    <a:lnTo>
                      <a:pt x="49" y="12"/>
                    </a:lnTo>
                    <a:lnTo>
                      <a:pt x="49" y="12"/>
                    </a:lnTo>
                    <a:lnTo>
                      <a:pt x="49" y="12"/>
                    </a:lnTo>
                    <a:lnTo>
                      <a:pt x="49" y="12"/>
                    </a:lnTo>
                    <a:lnTo>
                      <a:pt x="49" y="13"/>
                    </a:lnTo>
                    <a:lnTo>
                      <a:pt x="49" y="13"/>
                    </a:lnTo>
                    <a:lnTo>
                      <a:pt x="48" y="13"/>
                    </a:lnTo>
                    <a:lnTo>
                      <a:pt x="48" y="14"/>
                    </a:lnTo>
                    <a:lnTo>
                      <a:pt x="48" y="14"/>
                    </a:lnTo>
                    <a:lnTo>
                      <a:pt x="48" y="14"/>
                    </a:lnTo>
                    <a:lnTo>
                      <a:pt x="48" y="15"/>
                    </a:lnTo>
                    <a:lnTo>
                      <a:pt x="48" y="15"/>
                    </a:lnTo>
                    <a:lnTo>
                      <a:pt x="48" y="15"/>
                    </a:lnTo>
                    <a:lnTo>
                      <a:pt x="47" y="15"/>
                    </a:lnTo>
                    <a:lnTo>
                      <a:pt x="47" y="16"/>
                    </a:lnTo>
                    <a:lnTo>
                      <a:pt x="47" y="16"/>
                    </a:lnTo>
                    <a:lnTo>
                      <a:pt x="47" y="16"/>
                    </a:lnTo>
                    <a:lnTo>
                      <a:pt x="47" y="16"/>
                    </a:lnTo>
                    <a:lnTo>
                      <a:pt x="46" y="17"/>
                    </a:lnTo>
                    <a:lnTo>
                      <a:pt x="46" y="17"/>
                    </a:lnTo>
                    <a:lnTo>
                      <a:pt x="46" y="17"/>
                    </a:lnTo>
                    <a:lnTo>
                      <a:pt x="46" y="17"/>
                    </a:lnTo>
                    <a:lnTo>
                      <a:pt x="46" y="18"/>
                    </a:lnTo>
                    <a:lnTo>
                      <a:pt x="46" y="18"/>
                    </a:lnTo>
                    <a:lnTo>
                      <a:pt x="45" y="18"/>
                    </a:lnTo>
                    <a:lnTo>
                      <a:pt x="45" y="18"/>
                    </a:lnTo>
                    <a:lnTo>
                      <a:pt x="45" y="19"/>
                    </a:lnTo>
                    <a:lnTo>
                      <a:pt x="45" y="19"/>
                    </a:lnTo>
                    <a:lnTo>
                      <a:pt x="45" y="19"/>
                    </a:lnTo>
                    <a:lnTo>
                      <a:pt x="44" y="19"/>
                    </a:lnTo>
                    <a:lnTo>
                      <a:pt x="44" y="20"/>
                    </a:lnTo>
                    <a:lnTo>
                      <a:pt x="44" y="20"/>
                    </a:lnTo>
                    <a:lnTo>
                      <a:pt x="44" y="20"/>
                    </a:lnTo>
                    <a:lnTo>
                      <a:pt x="43" y="20"/>
                    </a:lnTo>
                    <a:lnTo>
                      <a:pt x="43" y="20"/>
                    </a:lnTo>
                    <a:lnTo>
                      <a:pt x="43" y="21"/>
                    </a:lnTo>
                    <a:lnTo>
                      <a:pt x="43" y="21"/>
                    </a:lnTo>
                    <a:lnTo>
                      <a:pt x="43" y="21"/>
                    </a:lnTo>
                    <a:lnTo>
                      <a:pt x="42" y="21"/>
                    </a:lnTo>
                    <a:lnTo>
                      <a:pt x="42" y="21"/>
                    </a:lnTo>
                    <a:lnTo>
                      <a:pt x="42" y="22"/>
                    </a:lnTo>
                    <a:lnTo>
                      <a:pt x="42" y="22"/>
                    </a:lnTo>
                    <a:lnTo>
                      <a:pt x="41" y="22"/>
                    </a:lnTo>
                    <a:lnTo>
                      <a:pt x="41" y="22"/>
                    </a:lnTo>
                    <a:lnTo>
                      <a:pt x="41" y="23"/>
                    </a:lnTo>
                    <a:lnTo>
                      <a:pt x="41" y="23"/>
                    </a:lnTo>
                    <a:lnTo>
                      <a:pt x="41" y="23"/>
                    </a:lnTo>
                    <a:lnTo>
                      <a:pt x="40" y="23"/>
                    </a:lnTo>
                    <a:lnTo>
                      <a:pt x="40" y="23"/>
                    </a:lnTo>
                    <a:lnTo>
                      <a:pt x="40" y="23"/>
                    </a:lnTo>
                    <a:lnTo>
                      <a:pt x="39" y="24"/>
                    </a:lnTo>
                    <a:lnTo>
                      <a:pt x="39" y="24"/>
                    </a:lnTo>
                    <a:lnTo>
                      <a:pt x="39" y="24"/>
                    </a:lnTo>
                    <a:lnTo>
                      <a:pt x="39" y="24"/>
                    </a:lnTo>
                    <a:lnTo>
                      <a:pt x="38" y="24"/>
                    </a:lnTo>
                    <a:lnTo>
                      <a:pt x="38" y="24"/>
                    </a:lnTo>
                    <a:lnTo>
                      <a:pt x="38" y="24"/>
                    </a:lnTo>
                    <a:lnTo>
                      <a:pt x="38" y="25"/>
                    </a:lnTo>
                    <a:lnTo>
                      <a:pt x="37" y="25"/>
                    </a:lnTo>
                    <a:lnTo>
                      <a:pt x="37" y="25"/>
                    </a:lnTo>
                    <a:lnTo>
                      <a:pt x="37" y="25"/>
                    </a:lnTo>
                    <a:lnTo>
                      <a:pt x="36" y="25"/>
                    </a:lnTo>
                    <a:lnTo>
                      <a:pt x="36" y="25"/>
                    </a:lnTo>
                    <a:lnTo>
                      <a:pt x="36" y="26"/>
                    </a:lnTo>
                    <a:lnTo>
                      <a:pt x="35" y="26"/>
                    </a:lnTo>
                    <a:lnTo>
                      <a:pt x="35" y="26"/>
                    </a:lnTo>
                    <a:lnTo>
                      <a:pt x="35" y="26"/>
                    </a:lnTo>
                    <a:lnTo>
                      <a:pt x="35" y="26"/>
                    </a:lnTo>
                    <a:lnTo>
                      <a:pt x="34" y="26"/>
                    </a:lnTo>
                    <a:lnTo>
                      <a:pt x="34" y="26"/>
                    </a:lnTo>
                    <a:lnTo>
                      <a:pt x="34" y="26"/>
                    </a:lnTo>
                    <a:lnTo>
                      <a:pt x="34" y="26"/>
                    </a:lnTo>
                    <a:lnTo>
                      <a:pt x="33" y="27"/>
                    </a:lnTo>
                    <a:lnTo>
                      <a:pt x="33" y="27"/>
                    </a:lnTo>
                    <a:lnTo>
                      <a:pt x="32" y="27"/>
                    </a:lnTo>
                    <a:lnTo>
                      <a:pt x="32" y="27"/>
                    </a:lnTo>
                    <a:lnTo>
                      <a:pt x="32" y="27"/>
                    </a:lnTo>
                    <a:lnTo>
                      <a:pt x="32" y="27"/>
                    </a:lnTo>
                    <a:lnTo>
                      <a:pt x="31" y="27"/>
                    </a:lnTo>
                    <a:lnTo>
                      <a:pt x="31" y="27"/>
                    </a:lnTo>
                    <a:lnTo>
                      <a:pt x="31" y="27"/>
                    </a:lnTo>
                    <a:lnTo>
                      <a:pt x="31" y="27"/>
                    </a:lnTo>
                    <a:lnTo>
                      <a:pt x="30" y="27"/>
                    </a:lnTo>
                    <a:lnTo>
                      <a:pt x="30" y="27"/>
                    </a:lnTo>
                    <a:lnTo>
                      <a:pt x="29" y="27"/>
                    </a:lnTo>
                    <a:lnTo>
                      <a:pt x="29" y="27"/>
                    </a:lnTo>
                    <a:lnTo>
                      <a:pt x="29" y="27"/>
                    </a:lnTo>
                    <a:lnTo>
                      <a:pt x="29" y="27"/>
                    </a:lnTo>
                    <a:lnTo>
                      <a:pt x="28" y="27"/>
                    </a:lnTo>
                    <a:lnTo>
                      <a:pt x="28" y="28"/>
                    </a:lnTo>
                    <a:lnTo>
                      <a:pt x="28" y="28"/>
                    </a:lnTo>
                    <a:lnTo>
                      <a:pt x="27" y="28"/>
                    </a:lnTo>
                    <a:lnTo>
                      <a:pt x="27" y="28"/>
                    </a:lnTo>
                    <a:lnTo>
                      <a:pt x="27" y="28"/>
                    </a:lnTo>
                    <a:lnTo>
                      <a:pt x="26" y="28"/>
                    </a:lnTo>
                    <a:lnTo>
                      <a:pt x="26" y="28"/>
                    </a:lnTo>
                    <a:lnTo>
                      <a:pt x="26" y="28"/>
                    </a:lnTo>
                    <a:lnTo>
                      <a:pt x="25" y="28"/>
                    </a:lnTo>
                    <a:lnTo>
                      <a:pt x="25" y="28"/>
                    </a:lnTo>
                    <a:lnTo>
                      <a:pt x="25" y="28"/>
                    </a:lnTo>
                    <a:lnTo>
                      <a:pt x="25" y="28"/>
                    </a:lnTo>
                    <a:lnTo>
                      <a:pt x="24" y="28"/>
                    </a:lnTo>
                    <a:lnTo>
                      <a:pt x="24" y="28"/>
                    </a:lnTo>
                    <a:lnTo>
                      <a:pt x="24" y="28"/>
                    </a:lnTo>
                    <a:lnTo>
                      <a:pt x="23" y="28"/>
                    </a:lnTo>
                    <a:lnTo>
                      <a:pt x="23" y="28"/>
                    </a:lnTo>
                    <a:lnTo>
                      <a:pt x="23" y="27"/>
                    </a:lnTo>
                    <a:lnTo>
                      <a:pt x="22" y="27"/>
                    </a:lnTo>
                    <a:lnTo>
                      <a:pt x="22" y="27"/>
                    </a:lnTo>
                    <a:lnTo>
                      <a:pt x="22" y="27"/>
                    </a:lnTo>
                    <a:lnTo>
                      <a:pt x="21" y="27"/>
                    </a:lnTo>
                    <a:lnTo>
                      <a:pt x="21" y="27"/>
                    </a:lnTo>
                    <a:lnTo>
                      <a:pt x="21" y="27"/>
                    </a:lnTo>
                    <a:lnTo>
                      <a:pt x="20" y="27"/>
                    </a:lnTo>
                    <a:lnTo>
                      <a:pt x="20" y="27"/>
                    </a:lnTo>
                    <a:lnTo>
                      <a:pt x="20" y="27"/>
                    </a:lnTo>
                    <a:lnTo>
                      <a:pt x="19" y="27"/>
                    </a:lnTo>
                    <a:lnTo>
                      <a:pt x="19" y="27"/>
                    </a:lnTo>
                    <a:lnTo>
                      <a:pt x="19" y="27"/>
                    </a:lnTo>
                    <a:lnTo>
                      <a:pt x="19" y="27"/>
                    </a:lnTo>
                    <a:lnTo>
                      <a:pt x="18" y="27"/>
                    </a:lnTo>
                    <a:lnTo>
                      <a:pt x="18" y="27"/>
                    </a:lnTo>
                    <a:lnTo>
                      <a:pt x="18" y="27"/>
                    </a:lnTo>
                    <a:lnTo>
                      <a:pt x="17" y="26"/>
                    </a:lnTo>
                    <a:lnTo>
                      <a:pt x="17" y="26"/>
                    </a:lnTo>
                    <a:lnTo>
                      <a:pt x="17" y="26"/>
                    </a:lnTo>
                    <a:lnTo>
                      <a:pt x="17" y="26"/>
                    </a:lnTo>
                    <a:lnTo>
                      <a:pt x="16" y="26"/>
                    </a:lnTo>
                    <a:lnTo>
                      <a:pt x="16" y="26"/>
                    </a:lnTo>
                    <a:lnTo>
                      <a:pt x="16" y="26"/>
                    </a:lnTo>
                    <a:lnTo>
                      <a:pt x="15" y="26"/>
                    </a:lnTo>
                    <a:lnTo>
                      <a:pt x="15" y="26"/>
                    </a:lnTo>
                    <a:lnTo>
                      <a:pt x="15" y="25"/>
                    </a:lnTo>
                    <a:lnTo>
                      <a:pt x="14" y="25"/>
                    </a:lnTo>
                    <a:lnTo>
                      <a:pt x="14" y="25"/>
                    </a:lnTo>
                    <a:lnTo>
                      <a:pt x="14" y="25"/>
                    </a:lnTo>
                    <a:lnTo>
                      <a:pt x="14" y="25"/>
                    </a:lnTo>
                    <a:lnTo>
                      <a:pt x="13" y="25"/>
                    </a:lnTo>
                    <a:lnTo>
                      <a:pt x="13" y="24"/>
                    </a:lnTo>
                    <a:lnTo>
                      <a:pt x="13" y="24"/>
                    </a:lnTo>
                    <a:lnTo>
                      <a:pt x="12" y="24"/>
                    </a:lnTo>
                    <a:lnTo>
                      <a:pt x="12" y="24"/>
                    </a:lnTo>
                    <a:lnTo>
                      <a:pt x="12" y="24"/>
                    </a:lnTo>
                    <a:lnTo>
                      <a:pt x="12" y="24"/>
                    </a:lnTo>
                    <a:lnTo>
                      <a:pt x="11" y="24"/>
                    </a:lnTo>
                    <a:lnTo>
                      <a:pt x="11" y="23"/>
                    </a:lnTo>
                    <a:lnTo>
                      <a:pt x="11" y="23"/>
                    </a:lnTo>
                    <a:lnTo>
                      <a:pt x="11" y="23"/>
                    </a:lnTo>
                    <a:lnTo>
                      <a:pt x="10" y="23"/>
                    </a:lnTo>
                    <a:lnTo>
                      <a:pt x="10" y="23"/>
                    </a:lnTo>
                    <a:lnTo>
                      <a:pt x="10" y="23"/>
                    </a:lnTo>
                    <a:lnTo>
                      <a:pt x="10" y="22"/>
                    </a:lnTo>
                    <a:lnTo>
                      <a:pt x="10" y="22"/>
                    </a:lnTo>
                    <a:lnTo>
                      <a:pt x="9" y="22"/>
                    </a:lnTo>
                    <a:lnTo>
                      <a:pt x="9" y="22"/>
                    </a:lnTo>
                    <a:lnTo>
                      <a:pt x="9" y="21"/>
                    </a:lnTo>
                    <a:lnTo>
                      <a:pt x="8" y="21"/>
                    </a:lnTo>
                    <a:lnTo>
                      <a:pt x="8" y="21"/>
                    </a:lnTo>
                    <a:lnTo>
                      <a:pt x="8" y="21"/>
                    </a:lnTo>
                    <a:lnTo>
                      <a:pt x="8" y="21"/>
                    </a:lnTo>
                    <a:lnTo>
                      <a:pt x="8" y="20"/>
                    </a:lnTo>
                    <a:lnTo>
                      <a:pt x="7" y="20"/>
                    </a:lnTo>
                    <a:lnTo>
                      <a:pt x="7" y="20"/>
                    </a:lnTo>
                    <a:lnTo>
                      <a:pt x="7" y="20"/>
                    </a:lnTo>
                    <a:lnTo>
                      <a:pt x="7" y="20"/>
                    </a:lnTo>
                    <a:lnTo>
                      <a:pt x="7" y="19"/>
                    </a:lnTo>
                    <a:lnTo>
                      <a:pt x="6" y="19"/>
                    </a:lnTo>
                    <a:lnTo>
                      <a:pt x="6" y="19"/>
                    </a:lnTo>
                    <a:lnTo>
                      <a:pt x="6" y="19"/>
                    </a:lnTo>
                    <a:lnTo>
                      <a:pt x="6" y="18"/>
                    </a:lnTo>
                    <a:lnTo>
                      <a:pt x="5" y="18"/>
                    </a:lnTo>
                    <a:lnTo>
                      <a:pt x="5" y="18"/>
                    </a:lnTo>
                    <a:lnTo>
                      <a:pt x="5" y="18"/>
                    </a:lnTo>
                    <a:lnTo>
                      <a:pt x="5" y="17"/>
                    </a:lnTo>
                    <a:lnTo>
                      <a:pt x="5" y="17"/>
                    </a:lnTo>
                    <a:lnTo>
                      <a:pt x="4" y="17"/>
                    </a:lnTo>
                    <a:lnTo>
                      <a:pt x="4" y="17"/>
                    </a:lnTo>
                    <a:lnTo>
                      <a:pt x="4" y="16"/>
                    </a:lnTo>
                    <a:lnTo>
                      <a:pt x="4" y="16"/>
                    </a:lnTo>
                    <a:lnTo>
                      <a:pt x="4" y="16"/>
                    </a:lnTo>
                    <a:lnTo>
                      <a:pt x="4" y="16"/>
                    </a:lnTo>
                    <a:lnTo>
                      <a:pt x="4" y="15"/>
                    </a:lnTo>
                    <a:lnTo>
                      <a:pt x="3" y="15"/>
                    </a:lnTo>
                    <a:lnTo>
                      <a:pt x="3" y="15"/>
                    </a:lnTo>
                    <a:lnTo>
                      <a:pt x="3" y="15"/>
                    </a:lnTo>
                    <a:lnTo>
                      <a:pt x="3" y="14"/>
                    </a:lnTo>
                    <a:lnTo>
                      <a:pt x="3" y="14"/>
                    </a:lnTo>
                    <a:lnTo>
                      <a:pt x="3" y="14"/>
                    </a:lnTo>
                    <a:lnTo>
                      <a:pt x="3" y="13"/>
                    </a:lnTo>
                    <a:lnTo>
                      <a:pt x="2" y="13"/>
                    </a:lnTo>
                    <a:lnTo>
                      <a:pt x="2" y="13"/>
                    </a:lnTo>
                    <a:lnTo>
                      <a:pt x="2" y="12"/>
                    </a:lnTo>
                    <a:lnTo>
                      <a:pt x="2" y="12"/>
                    </a:lnTo>
                    <a:lnTo>
                      <a:pt x="2" y="12"/>
                    </a:lnTo>
                    <a:lnTo>
                      <a:pt x="2" y="12"/>
                    </a:lnTo>
                    <a:lnTo>
                      <a:pt x="1" y="11"/>
                    </a:lnTo>
                    <a:lnTo>
                      <a:pt x="1" y="11"/>
                    </a:lnTo>
                    <a:lnTo>
                      <a:pt x="1" y="11"/>
                    </a:lnTo>
                    <a:lnTo>
                      <a:pt x="1" y="10"/>
                    </a:lnTo>
                    <a:lnTo>
                      <a:pt x="1" y="10"/>
                    </a:lnTo>
                    <a:lnTo>
                      <a:pt x="1" y="10"/>
                    </a:lnTo>
                    <a:lnTo>
                      <a:pt x="1" y="10"/>
                    </a:lnTo>
                    <a:lnTo>
                      <a:pt x="1" y="9"/>
                    </a:lnTo>
                    <a:lnTo>
                      <a:pt x="1" y="9"/>
                    </a:lnTo>
                    <a:lnTo>
                      <a:pt x="1" y="9"/>
                    </a:lnTo>
                    <a:lnTo>
                      <a:pt x="1" y="8"/>
                    </a:lnTo>
                    <a:lnTo>
                      <a:pt x="1" y="8"/>
                    </a:lnTo>
                    <a:lnTo>
                      <a:pt x="0" y="8"/>
                    </a:lnTo>
                    <a:lnTo>
                      <a:pt x="0" y="8"/>
                    </a:lnTo>
                    <a:lnTo>
                      <a:pt x="0" y="7"/>
                    </a:lnTo>
                    <a:lnTo>
                      <a:pt x="0" y="7"/>
                    </a:lnTo>
                    <a:lnTo>
                      <a:pt x="0" y="6"/>
                    </a:lnTo>
                    <a:lnTo>
                      <a:pt x="0" y="6"/>
                    </a:lnTo>
                    <a:lnTo>
                      <a:pt x="0" y="6"/>
                    </a:lnTo>
                    <a:lnTo>
                      <a:pt x="0" y="6"/>
                    </a:lnTo>
                    <a:lnTo>
                      <a:pt x="0" y="5"/>
                    </a:lnTo>
                    <a:lnTo>
                      <a:pt x="0" y="5"/>
                    </a:lnTo>
                    <a:lnTo>
                      <a:pt x="0" y="5"/>
                    </a:lnTo>
                    <a:lnTo>
                      <a:pt x="0" y="4"/>
                    </a:lnTo>
                    <a:lnTo>
                      <a:pt x="0" y="4"/>
                    </a:lnTo>
                    <a:lnTo>
                      <a:pt x="0" y="4"/>
                    </a:lnTo>
                    <a:lnTo>
                      <a:pt x="0" y="3"/>
                    </a:lnTo>
                    <a:lnTo>
                      <a:pt x="0" y="3"/>
                    </a:lnTo>
                    <a:lnTo>
                      <a:pt x="0" y="3"/>
                    </a:lnTo>
                    <a:lnTo>
                      <a:pt x="0" y="2"/>
                    </a:lnTo>
                    <a:lnTo>
                      <a:pt x="0" y="2"/>
                    </a:lnTo>
                    <a:lnTo>
                      <a:pt x="0" y="2"/>
                    </a:lnTo>
                    <a:lnTo>
                      <a:pt x="0" y="2"/>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7" name="Freeform 327"/>
              <p:cNvSpPr>
                <a:spLocks/>
              </p:cNvSpPr>
              <p:nvPr/>
            </p:nvSpPr>
            <p:spPr bwMode="auto">
              <a:xfrm flipH="1">
                <a:off x="958" y="3878"/>
                <a:ext cx="16" cy="15"/>
              </a:xfrm>
              <a:custGeom>
                <a:avLst/>
                <a:gdLst>
                  <a:gd name="T0" fmla="*/ 0 w 54"/>
                  <a:gd name="T1" fmla="*/ 51 h 54"/>
                  <a:gd name="T2" fmla="*/ 0 w 54"/>
                  <a:gd name="T3" fmla="*/ 51 h 54"/>
                  <a:gd name="T4" fmla="*/ 4 w 54"/>
                  <a:gd name="T5" fmla="*/ 0 h 54"/>
                  <a:gd name="T6" fmla="*/ 54 w 54"/>
                  <a:gd name="T7" fmla="*/ 3 h 54"/>
                  <a:gd name="T8" fmla="*/ 50 w 54"/>
                  <a:gd name="T9" fmla="*/ 54 h 54"/>
                </a:gdLst>
                <a:ahLst/>
                <a:cxnLst>
                  <a:cxn ang="0">
                    <a:pos x="T0" y="T1"/>
                  </a:cxn>
                  <a:cxn ang="0">
                    <a:pos x="T2" y="T3"/>
                  </a:cxn>
                  <a:cxn ang="0">
                    <a:pos x="T4" y="T5"/>
                  </a:cxn>
                  <a:cxn ang="0">
                    <a:pos x="T6" y="T7"/>
                  </a:cxn>
                  <a:cxn ang="0">
                    <a:pos x="T8" y="T9"/>
                  </a:cxn>
                </a:cxnLst>
                <a:rect l="0" t="0" r="r" b="b"/>
                <a:pathLst>
                  <a:path w="54" h="54">
                    <a:moveTo>
                      <a:pt x="0" y="51"/>
                    </a:moveTo>
                    <a:lnTo>
                      <a:pt x="0" y="51"/>
                    </a:lnTo>
                    <a:lnTo>
                      <a:pt x="4" y="0"/>
                    </a:lnTo>
                    <a:lnTo>
                      <a:pt x="54" y="3"/>
                    </a:lnTo>
                    <a:lnTo>
                      <a:pt x="50" y="5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8" name="Freeform 328"/>
              <p:cNvSpPr>
                <a:spLocks/>
              </p:cNvSpPr>
              <p:nvPr/>
            </p:nvSpPr>
            <p:spPr bwMode="auto">
              <a:xfrm flipH="1">
                <a:off x="945" y="3686"/>
                <a:ext cx="16" cy="16"/>
              </a:xfrm>
              <a:custGeom>
                <a:avLst/>
                <a:gdLst>
                  <a:gd name="T0" fmla="*/ 54 w 54"/>
                  <a:gd name="T1" fmla="*/ 4 h 55"/>
                  <a:gd name="T2" fmla="*/ 51 w 54"/>
                  <a:gd name="T3" fmla="*/ 55 h 55"/>
                  <a:gd name="T4" fmla="*/ 0 w 54"/>
                  <a:gd name="T5" fmla="*/ 52 h 55"/>
                  <a:gd name="T6" fmla="*/ 0 w 54"/>
                  <a:gd name="T7" fmla="*/ 52 h 55"/>
                  <a:gd name="T8" fmla="*/ 4 w 54"/>
                  <a:gd name="T9" fmla="*/ 0 h 55"/>
                </a:gdLst>
                <a:ahLst/>
                <a:cxnLst>
                  <a:cxn ang="0">
                    <a:pos x="T0" y="T1"/>
                  </a:cxn>
                  <a:cxn ang="0">
                    <a:pos x="T2" y="T3"/>
                  </a:cxn>
                  <a:cxn ang="0">
                    <a:pos x="T4" y="T5"/>
                  </a:cxn>
                  <a:cxn ang="0">
                    <a:pos x="T6" y="T7"/>
                  </a:cxn>
                  <a:cxn ang="0">
                    <a:pos x="T8" y="T9"/>
                  </a:cxn>
                </a:cxnLst>
                <a:rect l="0" t="0" r="r" b="b"/>
                <a:pathLst>
                  <a:path w="54" h="55">
                    <a:moveTo>
                      <a:pt x="54" y="4"/>
                    </a:moveTo>
                    <a:lnTo>
                      <a:pt x="51" y="55"/>
                    </a:lnTo>
                    <a:lnTo>
                      <a:pt x="0" y="52"/>
                    </a:lnTo>
                    <a:lnTo>
                      <a:pt x="0" y="52"/>
                    </a:lnTo>
                    <a:lnTo>
                      <a:pt x="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9" name="Oval 329"/>
              <p:cNvSpPr>
                <a:spLocks noChangeArrowheads="1"/>
              </p:cNvSpPr>
              <p:nvPr/>
            </p:nvSpPr>
            <p:spPr bwMode="auto">
              <a:xfrm flipH="1">
                <a:off x="948" y="3680"/>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0" name="Freeform 330"/>
              <p:cNvSpPr>
                <a:spLocks/>
              </p:cNvSpPr>
              <p:nvPr/>
            </p:nvSpPr>
            <p:spPr bwMode="auto">
              <a:xfrm flipH="1">
                <a:off x="931" y="3700"/>
                <a:ext cx="55" cy="156"/>
              </a:xfrm>
              <a:custGeom>
                <a:avLst/>
                <a:gdLst>
                  <a:gd name="T0" fmla="*/ 0 w 188"/>
                  <a:gd name="T1" fmla="*/ 553 h 563"/>
                  <a:gd name="T2" fmla="*/ 39 w 188"/>
                  <a:gd name="T3" fmla="*/ 0 h 563"/>
                  <a:gd name="T4" fmla="*/ 188 w 188"/>
                  <a:gd name="T5" fmla="*/ 11 h 563"/>
                  <a:gd name="T6" fmla="*/ 150 w 188"/>
                  <a:gd name="T7" fmla="*/ 563 h 563"/>
                  <a:gd name="T8" fmla="*/ 0 w 188"/>
                  <a:gd name="T9" fmla="*/ 553 h 563"/>
                </a:gdLst>
                <a:ahLst/>
                <a:cxnLst>
                  <a:cxn ang="0">
                    <a:pos x="T0" y="T1"/>
                  </a:cxn>
                  <a:cxn ang="0">
                    <a:pos x="T2" y="T3"/>
                  </a:cxn>
                  <a:cxn ang="0">
                    <a:pos x="T4" y="T5"/>
                  </a:cxn>
                  <a:cxn ang="0">
                    <a:pos x="T6" y="T7"/>
                  </a:cxn>
                  <a:cxn ang="0">
                    <a:pos x="T8" y="T9"/>
                  </a:cxn>
                </a:cxnLst>
                <a:rect l="0" t="0" r="r" b="b"/>
                <a:pathLst>
                  <a:path w="188" h="563">
                    <a:moveTo>
                      <a:pt x="0" y="553"/>
                    </a:moveTo>
                    <a:lnTo>
                      <a:pt x="39" y="0"/>
                    </a:lnTo>
                    <a:lnTo>
                      <a:pt x="188" y="11"/>
                    </a:lnTo>
                    <a:lnTo>
                      <a:pt x="150" y="563"/>
                    </a:lnTo>
                    <a:lnTo>
                      <a:pt x="0" y="553"/>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1" name="Line 331"/>
              <p:cNvSpPr>
                <a:spLocks noChangeShapeType="1"/>
              </p:cNvSpPr>
              <p:nvPr/>
            </p:nvSpPr>
            <p:spPr bwMode="auto">
              <a:xfrm flipH="1">
                <a:off x="931" y="3700"/>
                <a:ext cx="4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2" name="Line 332"/>
              <p:cNvSpPr>
                <a:spLocks noChangeShapeType="1"/>
              </p:cNvSpPr>
              <p:nvPr/>
            </p:nvSpPr>
            <p:spPr bwMode="auto">
              <a:xfrm flipH="1">
                <a:off x="943" y="3852"/>
                <a:ext cx="42"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3" name="Freeform 333"/>
              <p:cNvSpPr>
                <a:spLocks/>
              </p:cNvSpPr>
              <p:nvPr/>
            </p:nvSpPr>
            <p:spPr bwMode="auto">
              <a:xfrm flipH="1">
                <a:off x="961" y="3854"/>
                <a:ext cx="9" cy="24"/>
              </a:xfrm>
              <a:custGeom>
                <a:avLst/>
                <a:gdLst>
                  <a:gd name="T0" fmla="*/ 0 w 29"/>
                  <a:gd name="T1" fmla="*/ 86 h 88"/>
                  <a:gd name="T2" fmla="*/ 7 w 29"/>
                  <a:gd name="T3" fmla="*/ 0 h 88"/>
                  <a:gd name="T4" fmla="*/ 29 w 29"/>
                  <a:gd name="T5" fmla="*/ 1 h 88"/>
                  <a:gd name="T6" fmla="*/ 24 w 29"/>
                  <a:gd name="T7" fmla="*/ 88 h 88"/>
                  <a:gd name="T8" fmla="*/ 0 w 29"/>
                  <a:gd name="T9" fmla="*/ 86 h 88"/>
                </a:gdLst>
                <a:ahLst/>
                <a:cxnLst>
                  <a:cxn ang="0">
                    <a:pos x="T0" y="T1"/>
                  </a:cxn>
                  <a:cxn ang="0">
                    <a:pos x="T2" y="T3"/>
                  </a:cxn>
                  <a:cxn ang="0">
                    <a:pos x="T4" y="T5"/>
                  </a:cxn>
                  <a:cxn ang="0">
                    <a:pos x="T6" y="T7"/>
                  </a:cxn>
                  <a:cxn ang="0">
                    <a:pos x="T8" y="T9"/>
                  </a:cxn>
                </a:cxnLst>
                <a:rect l="0" t="0" r="r" b="b"/>
                <a:pathLst>
                  <a:path w="29" h="88">
                    <a:moveTo>
                      <a:pt x="0" y="86"/>
                    </a:moveTo>
                    <a:lnTo>
                      <a:pt x="7" y="0"/>
                    </a:lnTo>
                    <a:lnTo>
                      <a:pt x="29" y="1"/>
                    </a:lnTo>
                    <a:lnTo>
                      <a:pt x="24" y="88"/>
                    </a:lnTo>
                    <a:lnTo>
                      <a:pt x="0" y="86"/>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4" name="Line 334"/>
              <p:cNvSpPr>
                <a:spLocks noChangeShapeType="1"/>
              </p:cNvSpPr>
              <p:nvPr/>
            </p:nvSpPr>
            <p:spPr bwMode="auto">
              <a:xfrm flipH="1">
                <a:off x="970" y="3872"/>
                <a:ext cx="1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5" name="Freeform 335"/>
              <p:cNvSpPr>
                <a:spLocks/>
              </p:cNvSpPr>
              <p:nvPr/>
            </p:nvSpPr>
            <p:spPr bwMode="auto">
              <a:xfrm flipH="1">
                <a:off x="941" y="3872"/>
                <a:ext cx="105" cy="170"/>
              </a:xfrm>
              <a:custGeom>
                <a:avLst/>
                <a:gdLst>
                  <a:gd name="T0" fmla="*/ 295 w 364"/>
                  <a:gd name="T1" fmla="*/ 0 h 613"/>
                  <a:gd name="T2" fmla="*/ 326 w 364"/>
                  <a:gd name="T3" fmla="*/ 0 h 613"/>
                  <a:gd name="T4" fmla="*/ 364 w 364"/>
                  <a:gd name="T5" fmla="*/ 38 h 613"/>
                  <a:gd name="T6" fmla="*/ 364 w 364"/>
                  <a:gd name="T7" fmla="*/ 198 h 613"/>
                  <a:gd name="T8" fmla="*/ 289 w 364"/>
                  <a:gd name="T9" fmla="*/ 297 h 613"/>
                  <a:gd name="T10" fmla="*/ 238 w 364"/>
                  <a:gd name="T11" fmla="*/ 297 h 613"/>
                  <a:gd name="T12" fmla="*/ 238 w 364"/>
                  <a:gd name="T13" fmla="*/ 585 h 613"/>
                  <a:gd name="T14" fmla="*/ 211 w 364"/>
                  <a:gd name="T15" fmla="*/ 613 h 613"/>
                  <a:gd name="T16" fmla="*/ 0 w 364"/>
                  <a:gd name="T17"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613">
                    <a:moveTo>
                      <a:pt x="295" y="0"/>
                    </a:moveTo>
                    <a:lnTo>
                      <a:pt x="326" y="0"/>
                    </a:lnTo>
                    <a:lnTo>
                      <a:pt x="364" y="38"/>
                    </a:lnTo>
                    <a:lnTo>
                      <a:pt x="364" y="198"/>
                    </a:lnTo>
                    <a:lnTo>
                      <a:pt x="289" y="297"/>
                    </a:lnTo>
                    <a:lnTo>
                      <a:pt x="238" y="297"/>
                    </a:lnTo>
                    <a:lnTo>
                      <a:pt x="238" y="585"/>
                    </a:lnTo>
                    <a:lnTo>
                      <a:pt x="211" y="613"/>
                    </a:lnTo>
                    <a:lnTo>
                      <a:pt x="0" y="6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6" name="Freeform 336"/>
              <p:cNvSpPr>
                <a:spLocks/>
              </p:cNvSpPr>
              <p:nvPr/>
            </p:nvSpPr>
            <p:spPr bwMode="auto">
              <a:xfrm flipH="1">
                <a:off x="947" y="3875"/>
                <a:ext cx="33" cy="70"/>
              </a:xfrm>
              <a:custGeom>
                <a:avLst/>
                <a:gdLst>
                  <a:gd name="T0" fmla="*/ 36 w 114"/>
                  <a:gd name="T1" fmla="*/ 0 h 252"/>
                  <a:gd name="T2" fmla="*/ 0 w 114"/>
                  <a:gd name="T3" fmla="*/ 0 h 252"/>
                  <a:gd name="T4" fmla="*/ 0 w 114"/>
                  <a:gd name="T5" fmla="*/ 252 h 252"/>
                  <a:gd name="T6" fmla="*/ 69 w 114"/>
                  <a:gd name="T7" fmla="*/ 252 h 252"/>
                  <a:gd name="T8" fmla="*/ 114 w 114"/>
                  <a:gd name="T9" fmla="*/ 193 h 252"/>
                  <a:gd name="T10" fmla="*/ 114 w 114"/>
                  <a:gd name="T11" fmla="*/ 20 h 252"/>
                  <a:gd name="T12" fmla="*/ 94 w 114"/>
                  <a:gd name="T13" fmla="*/ 0 h 252"/>
                  <a:gd name="T14" fmla="*/ 60 w 114"/>
                  <a:gd name="T15" fmla="*/ 0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252">
                    <a:moveTo>
                      <a:pt x="36" y="0"/>
                    </a:moveTo>
                    <a:lnTo>
                      <a:pt x="0" y="0"/>
                    </a:lnTo>
                    <a:lnTo>
                      <a:pt x="0" y="252"/>
                    </a:lnTo>
                    <a:lnTo>
                      <a:pt x="69" y="252"/>
                    </a:lnTo>
                    <a:lnTo>
                      <a:pt x="114" y="193"/>
                    </a:lnTo>
                    <a:lnTo>
                      <a:pt x="114" y="20"/>
                    </a:lnTo>
                    <a:lnTo>
                      <a:pt x="94" y="0"/>
                    </a:lnTo>
                    <a:lnTo>
                      <a:pt x="6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7" name="Freeform 337"/>
              <p:cNvSpPr>
                <a:spLocks/>
              </p:cNvSpPr>
              <p:nvPr/>
            </p:nvSpPr>
            <p:spPr bwMode="auto">
              <a:xfrm flipH="1">
                <a:off x="980" y="3868"/>
                <a:ext cx="70" cy="84"/>
              </a:xfrm>
              <a:custGeom>
                <a:avLst/>
                <a:gdLst>
                  <a:gd name="T0" fmla="*/ 238 w 246"/>
                  <a:gd name="T1" fmla="*/ 275 h 302"/>
                  <a:gd name="T2" fmla="*/ 229 w 246"/>
                  <a:gd name="T3" fmla="*/ 281 h 302"/>
                  <a:gd name="T4" fmla="*/ 219 w 246"/>
                  <a:gd name="T5" fmla="*/ 286 h 302"/>
                  <a:gd name="T6" fmla="*/ 209 w 246"/>
                  <a:gd name="T7" fmla="*/ 291 h 302"/>
                  <a:gd name="T8" fmla="*/ 199 w 246"/>
                  <a:gd name="T9" fmla="*/ 295 h 302"/>
                  <a:gd name="T10" fmla="*/ 188 w 246"/>
                  <a:gd name="T11" fmla="*/ 298 h 302"/>
                  <a:gd name="T12" fmla="*/ 177 w 246"/>
                  <a:gd name="T13" fmla="*/ 300 h 302"/>
                  <a:gd name="T14" fmla="*/ 166 w 246"/>
                  <a:gd name="T15" fmla="*/ 301 h 302"/>
                  <a:gd name="T16" fmla="*/ 155 w 246"/>
                  <a:gd name="T17" fmla="*/ 302 h 302"/>
                  <a:gd name="T18" fmla="*/ 144 w 246"/>
                  <a:gd name="T19" fmla="*/ 302 h 302"/>
                  <a:gd name="T20" fmla="*/ 133 w 246"/>
                  <a:gd name="T21" fmla="*/ 301 h 302"/>
                  <a:gd name="T22" fmla="*/ 122 w 246"/>
                  <a:gd name="T23" fmla="*/ 299 h 302"/>
                  <a:gd name="T24" fmla="*/ 111 w 246"/>
                  <a:gd name="T25" fmla="*/ 297 h 302"/>
                  <a:gd name="T26" fmla="*/ 100 w 246"/>
                  <a:gd name="T27" fmla="*/ 293 h 302"/>
                  <a:gd name="T28" fmla="*/ 90 w 246"/>
                  <a:gd name="T29" fmla="*/ 289 h 302"/>
                  <a:gd name="T30" fmla="*/ 80 w 246"/>
                  <a:gd name="T31" fmla="*/ 284 h 302"/>
                  <a:gd name="T32" fmla="*/ 70 w 246"/>
                  <a:gd name="T33" fmla="*/ 279 h 302"/>
                  <a:gd name="T34" fmla="*/ 61 w 246"/>
                  <a:gd name="T35" fmla="*/ 272 h 302"/>
                  <a:gd name="T36" fmla="*/ 52 w 246"/>
                  <a:gd name="T37" fmla="*/ 265 h 302"/>
                  <a:gd name="T38" fmla="*/ 44 w 246"/>
                  <a:gd name="T39" fmla="*/ 258 h 302"/>
                  <a:gd name="T40" fmla="*/ 37 w 246"/>
                  <a:gd name="T41" fmla="*/ 250 h 302"/>
                  <a:gd name="T42" fmla="*/ 30 w 246"/>
                  <a:gd name="T43" fmla="*/ 241 h 302"/>
                  <a:gd name="T44" fmla="*/ 24 w 246"/>
                  <a:gd name="T45" fmla="*/ 232 h 302"/>
                  <a:gd name="T46" fmla="*/ 18 w 246"/>
                  <a:gd name="T47" fmla="*/ 222 h 302"/>
                  <a:gd name="T48" fmla="*/ 13 w 246"/>
                  <a:gd name="T49" fmla="*/ 212 h 302"/>
                  <a:gd name="T50" fmla="*/ 9 w 246"/>
                  <a:gd name="T51" fmla="*/ 202 h 302"/>
                  <a:gd name="T52" fmla="*/ 6 w 246"/>
                  <a:gd name="T53" fmla="*/ 191 h 302"/>
                  <a:gd name="T54" fmla="*/ 3 w 246"/>
                  <a:gd name="T55" fmla="*/ 180 h 302"/>
                  <a:gd name="T56" fmla="*/ 1 w 246"/>
                  <a:gd name="T57" fmla="*/ 169 h 302"/>
                  <a:gd name="T58" fmla="*/ 0 w 246"/>
                  <a:gd name="T59" fmla="*/ 158 h 302"/>
                  <a:gd name="T60" fmla="*/ 0 w 246"/>
                  <a:gd name="T61" fmla="*/ 147 h 302"/>
                  <a:gd name="T62" fmla="*/ 1 w 246"/>
                  <a:gd name="T63" fmla="*/ 136 h 302"/>
                  <a:gd name="T64" fmla="*/ 2 w 246"/>
                  <a:gd name="T65" fmla="*/ 125 h 302"/>
                  <a:gd name="T66" fmla="*/ 5 w 246"/>
                  <a:gd name="T67" fmla="*/ 114 h 302"/>
                  <a:gd name="T68" fmla="*/ 8 w 246"/>
                  <a:gd name="T69" fmla="*/ 103 h 302"/>
                  <a:gd name="T70" fmla="*/ 12 w 246"/>
                  <a:gd name="T71" fmla="*/ 93 h 302"/>
                  <a:gd name="T72" fmla="*/ 16 w 246"/>
                  <a:gd name="T73" fmla="*/ 83 h 302"/>
                  <a:gd name="T74" fmla="*/ 22 w 246"/>
                  <a:gd name="T75" fmla="*/ 73 h 302"/>
                  <a:gd name="T76" fmla="*/ 28 w 246"/>
                  <a:gd name="T77" fmla="*/ 64 h 302"/>
                  <a:gd name="T78" fmla="*/ 35 w 246"/>
                  <a:gd name="T79" fmla="*/ 55 h 302"/>
                  <a:gd name="T80" fmla="*/ 42 w 246"/>
                  <a:gd name="T81" fmla="*/ 47 h 302"/>
                  <a:gd name="T82" fmla="*/ 50 w 246"/>
                  <a:gd name="T83" fmla="*/ 39 h 302"/>
                  <a:gd name="T84" fmla="*/ 59 w 246"/>
                  <a:gd name="T85" fmla="*/ 32 h 302"/>
                  <a:gd name="T86" fmla="*/ 68 w 246"/>
                  <a:gd name="T87" fmla="*/ 25 h 302"/>
                  <a:gd name="T88" fmla="*/ 77 w 246"/>
                  <a:gd name="T89" fmla="*/ 20 h 302"/>
                  <a:gd name="T90" fmla="*/ 87 w 246"/>
                  <a:gd name="T91" fmla="*/ 15 h 302"/>
                  <a:gd name="T92" fmla="*/ 97 w 246"/>
                  <a:gd name="T93" fmla="*/ 10 h 302"/>
                  <a:gd name="T94" fmla="*/ 108 w 246"/>
                  <a:gd name="T95" fmla="*/ 7 h 302"/>
                  <a:gd name="T96" fmla="*/ 118 w 246"/>
                  <a:gd name="T97" fmla="*/ 4 h 302"/>
                  <a:gd name="T98" fmla="*/ 130 w 246"/>
                  <a:gd name="T99" fmla="*/ 2 h 302"/>
                  <a:gd name="T100" fmla="*/ 141 w 246"/>
                  <a:gd name="T101" fmla="*/ 0 h 302"/>
                  <a:gd name="T102" fmla="*/ 152 w 246"/>
                  <a:gd name="T103" fmla="*/ 0 h 302"/>
                  <a:gd name="T104" fmla="*/ 163 w 246"/>
                  <a:gd name="T105" fmla="*/ 1 h 302"/>
                  <a:gd name="T106" fmla="*/ 174 w 246"/>
                  <a:gd name="T107" fmla="*/ 2 h 302"/>
                  <a:gd name="T108" fmla="*/ 185 w 246"/>
                  <a:gd name="T109" fmla="*/ 4 h 302"/>
                  <a:gd name="T110" fmla="*/ 196 w 246"/>
                  <a:gd name="T111" fmla="*/ 7 h 302"/>
                  <a:gd name="T112" fmla="*/ 206 w 246"/>
                  <a:gd name="T113" fmla="*/ 10 h 302"/>
                  <a:gd name="T114" fmla="*/ 216 w 246"/>
                  <a:gd name="T115" fmla="*/ 15 h 302"/>
                  <a:gd name="T116" fmla="*/ 226 w 246"/>
                  <a:gd name="T117" fmla="*/ 20 h 302"/>
                  <a:gd name="T118" fmla="*/ 236 w 246"/>
                  <a:gd name="T119" fmla="*/ 26 h 302"/>
                  <a:gd name="T120" fmla="*/ 245 w 246"/>
                  <a:gd name="T121" fmla="*/ 3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02">
                    <a:moveTo>
                      <a:pt x="246" y="269"/>
                    </a:moveTo>
                    <a:lnTo>
                      <a:pt x="244" y="270"/>
                    </a:lnTo>
                    <a:lnTo>
                      <a:pt x="243" y="272"/>
                    </a:lnTo>
                    <a:lnTo>
                      <a:pt x="241" y="273"/>
                    </a:lnTo>
                    <a:lnTo>
                      <a:pt x="240" y="274"/>
                    </a:lnTo>
                    <a:lnTo>
                      <a:pt x="238" y="275"/>
                    </a:lnTo>
                    <a:lnTo>
                      <a:pt x="237" y="276"/>
                    </a:lnTo>
                    <a:lnTo>
                      <a:pt x="235" y="277"/>
                    </a:lnTo>
                    <a:lnTo>
                      <a:pt x="234" y="278"/>
                    </a:lnTo>
                    <a:lnTo>
                      <a:pt x="232" y="279"/>
                    </a:lnTo>
                    <a:lnTo>
                      <a:pt x="231" y="280"/>
                    </a:lnTo>
                    <a:lnTo>
                      <a:pt x="229" y="281"/>
                    </a:lnTo>
                    <a:lnTo>
                      <a:pt x="227" y="282"/>
                    </a:lnTo>
                    <a:lnTo>
                      <a:pt x="226" y="283"/>
                    </a:lnTo>
                    <a:lnTo>
                      <a:pt x="224" y="284"/>
                    </a:lnTo>
                    <a:lnTo>
                      <a:pt x="223" y="284"/>
                    </a:lnTo>
                    <a:lnTo>
                      <a:pt x="221" y="285"/>
                    </a:lnTo>
                    <a:lnTo>
                      <a:pt x="219" y="286"/>
                    </a:lnTo>
                    <a:lnTo>
                      <a:pt x="218" y="287"/>
                    </a:lnTo>
                    <a:lnTo>
                      <a:pt x="216" y="288"/>
                    </a:lnTo>
                    <a:lnTo>
                      <a:pt x="214" y="289"/>
                    </a:lnTo>
                    <a:lnTo>
                      <a:pt x="213" y="289"/>
                    </a:lnTo>
                    <a:lnTo>
                      <a:pt x="211" y="290"/>
                    </a:lnTo>
                    <a:lnTo>
                      <a:pt x="209" y="291"/>
                    </a:lnTo>
                    <a:lnTo>
                      <a:pt x="207" y="291"/>
                    </a:lnTo>
                    <a:lnTo>
                      <a:pt x="206" y="292"/>
                    </a:lnTo>
                    <a:lnTo>
                      <a:pt x="204" y="293"/>
                    </a:lnTo>
                    <a:lnTo>
                      <a:pt x="202" y="293"/>
                    </a:lnTo>
                    <a:lnTo>
                      <a:pt x="200" y="294"/>
                    </a:lnTo>
                    <a:lnTo>
                      <a:pt x="199" y="295"/>
                    </a:lnTo>
                    <a:lnTo>
                      <a:pt x="197" y="295"/>
                    </a:lnTo>
                    <a:lnTo>
                      <a:pt x="195" y="296"/>
                    </a:lnTo>
                    <a:lnTo>
                      <a:pt x="193" y="296"/>
                    </a:lnTo>
                    <a:lnTo>
                      <a:pt x="192" y="297"/>
                    </a:lnTo>
                    <a:lnTo>
                      <a:pt x="190" y="297"/>
                    </a:lnTo>
                    <a:lnTo>
                      <a:pt x="188" y="298"/>
                    </a:lnTo>
                    <a:lnTo>
                      <a:pt x="186" y="298"/>
                    </a:lnTo>
                    <a:lnTo>
                      <a:pt x="185" y="299"/>
                    </a:lnTo>
                    <a:lnTo>
                      <a:pt x="183" y="299"/>
                    </a:lnTo>
                    <a:lnTo>
                      <a:pt x="181" y="299"/>
                    </a:lnTo>
                    <a:lnTo>
                      <a:pt x="179" y="300"/>
                    </a:lnTo>
                    <a:lnTo>
                      <a:pt x="177" y="300"/>
                    </a:lnTo>
                    <a:lnTo>
                      <a:pt x="175" y="300"/>
                    </a:lnTo>
                    <a:lnTo>
                      <a:pt x="173" y="301"/>
                    </a:lnTo>
                    <a:lnTo>
                      <a:pt x="172" y="301"/>
                    </a:lnTo>
                    <a:lnTo>
                      <a:pt x="170" y="301"/>
                    </a:lnTo>
                    <a:lnTo>
                      <a:pt x="168" y="301"/>
                    </a:lnTo>
                    <a:lnTo>
                      <a:pt x="166" y="301"/>
                    </a:lnTo>
                    <a:lnTo>
                      <a:pt x="164" y="302"/>
                    </a:lnTo>
                    <a:lnTo>
                      <a:pt x="162" y="302"/>
                    </a:lnTo>
                    <a:lnTo>
                      <a:pt x="161" y="302"/>
                    </a:lnTo>
                    <a:lnTo>
                      <a:pt x="159" y="302"/>
                    </a:lnTo>
                    <a:lnTo>
                      <a:pt x="157" y="302"/>
                    </a:lnTo>
                    <a:lnTo>
                      <a:pt x="155" y="302"/>
                    </a:lnTo>
                    <a:lnTo>
                      <a:pt x="153" y="302"/>
                    </a:lnTo>
                    <a:lnTo>
                      <a:pt x="151" y="302"/>
                    </a:lnTo>
                    <a:lnTo>
                      <a:pt x="149" y="302"/>
                    </a:lnTo>
                    <a:lnTo>
                      <a:pt x="148" y="302"/>
                    </a:lnTo>
                    <a:lnTo>
                      <a:pt x="146" y="302"/>
                    </a:lnTo>
                    <a:lnTo>
                      <a:pt x="144" y="302"/>
                    </a:lnTo>
                    <a:lnTo>
                      <a:pt x="142" y="302"/>
                    </a:lnTo>
                    <a:lnTo>
                      <a:pt x="140" y="302"/>
                    </a:lnTo>
                    <a:lnTo>
                      <a:pt x="138" y="302"/>
                    </a:lnTo>
                    <a:lnTo>
                      <a:pt x="137" y="301"/>
                    </a:lnTo>
                    <a:lnTo>
                      <a:pt x="135" y="301"/>
                    </a:lnTo>
                    <a:lnTo>
                      <a:pt x="133" y="301"/>
                    </a:lnTo>
                    <a:lnTo>
                      <a:pt x="131" y="301"/>
                    </a:lnTo>
                    <a:lnTo>
                      <a:pt x="129" y="301"/>
                    </a:lnTo>
                    <a:lnTo>
                      <a:pt x="127" y="300"/>
                    </a:lnTo>
                    <a:lnTo>
                      <a:pt x="125" y="300"/>
                    </a:lnTo>
                    <a:lnTo>
                      <a:pt x="124" y="300"/>
                    </a:lnTo>
                    <a:lnTo>
                      <a:pt x="122" y="299"/>
                    </a:lnTo>
                    <a:lnTo>
                      <a:pt x="120" y="299"/>
                    </a:lnTo>
                    <a:lnTo>
                      <a:pt x="118" y="298"/>
                    </a:lnTo>
                    <a:lnTo>
                      <a:pt x="116" y="298"/>
                    </a:lnTo>
                    <a:lnTo>
                      <a:pt x="114" y="298"/>
                    </a:lnTo>
                    <a:lnTo>
                      <a:pt x="113" y="297"/>
                    </a:lnTo>
                    <a:lnTo>
                      <a:pt x="111" y="297"/>
                    </a:lnTo>
                    <a:lnTo>
                      <a:pt x="109" y="296"/>
                    </a:lnTo>
                    <a:lnTo>
                      <a:pt x="107" y="296"/>
                    </a:lnTo>
                    <a:lnTo>
                      <a:pt x="106" y="295"/>
                    </a:lnTo>
                    <a:lnTo>
                      <a:pt x="104" y="294"/>
                    </a:lnTo>
                    <a:lnTo>
                      <a:pt x="102" y="294"/>
                    </a:lnTo>
                    <a:lnTo>
                      <a:pt x="100" y="293"/>
                    </a:lnTo>
                    <a:lnTo>
                      <a:pt x="99" y="293"/>
                    </a:lnTo>
                    <a:lnTo>
                      <a:pt x="97" y="292"/>
                    </a:lnTo>
                    <a:lnTo>
                      <a:pt x="95" y="291"/>
                    </a:lnTo>
                    <a:lnTo>
                      <a:pt x="93" y="291"/>
                    </a:lnTo>
                    <a:lnTo>
                      <a:pt x="92" y="290"/>
                    </a:lnTo>
                    <a:lnTo>
                      <a:pt x="90" y="289"/>
                    </a:lnTo>
                    <a:lnTo>
                      <a:pt x="88" y="289"/>
                    </a:lnTo>
                    <a:lnTo>
                      <a:pt x="87" y="288"/>
                    </a:lnTo>
                    <a:lnTo>
                      <a:pt x="85" y="287"/>
                    </a:lnTo>
                    <a:lnTo>
                      <a:pt x="83" y="286"/>
                    </a:lnTo>
                    <a:lnTo>
                      <a:pt x="82" y="285"/>
                    </a:lnTo>
                    <a:lnTo>
                      <a:pt x="80" y="284"/>
                    </a:lnTo>
                    <a:lnTo>
                      <a:pt x="78" y="283"/>
                    </a:lnTo>
                    <a:lnTo>
                      <a:pt x="77" y="283"/>
                    </a:lnTo>
                    <a:lnTo>
                      <a:pt x="75" y="282"/>
                    </a:lnTo>
                    <a:lnTo>
                      <a:pt x="73" y="281"/>
                    </a:lnTo>
                    <a:lnTo>
                      <a:pt x="72" y="280"/>
                    </a:lnTo>
                    <a:lnTo>
                      <a:pt x="70" y="279"/>
                    </a:lnTo>
                    <a:lnTo>
                      <a:pt x="69" y="278"/>
                    </a:lnTo>
                    <a:lnTo>
                      <a:pt x="67" y="277"/>
                    </a:lnTo>
                    <a:lnTo>
                      <a:pt x="66" y="276"/>
                    </a:lnTo>
                    <a:lnTo>
                      <a:pt x="64" y="275"/>
                    </a:lnTo>
                    <a:lnTo>
                      <a:pt x="63" y="273"/>
                    </a:lnTo>
                    <a:lnTo>
                      <a:pt x="61" y="272"/>
                    </a:lnTo>
                    <a:lnTo>
                      <a:pt x="60" y="271"/>
                    </a:lnTo>
                    <a:lnTo>
                      <a:pt x="58" y="270"/>
                    </a:lnTo>
                    <a:lnTo>
                      <a:pt x="57" y="269"/>
                    </a:lnTo>
                    <a:lnTo>
                      <a:pt x="55" y="268"/>
                    </a:lnTo>
                    <a:lnTo>
                      <a:pt x="54" y="267"/>
                    </a:lnTo>
                    <a:lnTo>
                      <a:pt x="52" y="265"/>
                    </a:lnTo>
                    <a:lnTo>
                      <a:pt x="51" y="264"/>
                    </a:lnTo>
                    <a:lnTo>
                      <a:pt x="50" y="263"/>
                    </a:lnTo>
                    <a:lnTo>
                      <a:pt x="48" y="262"/>
                    </a:lnTo>
                    <a:lnTo>
                      <a:pt x="47" y="261"/>
                    </a:lnTo>
                    <a:lnTo>
                      <a:pt x="46" y="259"/>
                    </a:lnTo>
                    <a:lnTo>
                      <a:pt x="44" y="258"/>
                    </a:lnTo>
                    <a:lnTo>
                      <a:pt x="43" y="257"/>
                    </a:lnTo>
                    <a:lnTo>
                      <a:pt x="42" y="255"/>
                    </a:lnTo>
                    <a:lnTo>
                      <a:pt x="40" y="254"/>
                    </a:lnTo>
                    <a:lnTo>
                      <a:pt x="39" y="252"/>
                    </a:lnTo>
                    <a:lnTo>
                      <a:pt x="38" y="251"/>
                    </a:lnTo>
                    <a:lnTo>
                      <a:pt x="37" y="250"/>
                    </a:lnTo>
                    <a:lnTo>
                      <a:pt x="35" y="248"/>
                    </a:lnTo>
                    <a:lnTo>
                      <a:pt x="34" y="247"/>
                    </a:lnTo>
                    <a:lnTo>
                      <a:pt x="33" y="245"/>
                    </a:lnTo>
                    <a:lnTo>
                      <a:pt x="32" y="244"/>
                    </a:lnTo>
                    <a:lnTo>
                      <a:pt x="31" y="243"/>
                    </a:lnTo>
                    <a:lnTo>
                      <a:pt x="30" y="241"/>
                    </a:lnTo>
                    <a:lnTo>
                      <a:pt x="29" y="240"/>
                    </a:lnTo>
                    <a:lnTo>
                      <a:pt x="28" y="238"/>
                    </a:lnTo>
                    <a:lnTo>
                      <a:pt x="27" y="236"/>
                    </a:lnTo>
                    <a:lnTo>
                      <a:pt x="26" y="235"/>
                    </a:lnTo>
                    <a:lnTo>
                      <a:pt x="24" y="233"/>
                    </a:lnTo>
                    <a:lnTo>
                      <a:pt x="24" y="232"/>
                    </a:lnTo>
                    <a:lnTo>
                      <a:pt x="23" y="230"/>
                    </a:lnTo>
                    <a:lnTo>
                      <a:pt x="21" y="229"/>
                    </a:lnTo>
                    <a:lnTo>
                      <a:pt x="21" y="227"/>
                    </a:lnTo>
                    <a:lnTo>
                      <a:pt x="20" y="225"/>
                    </a:lnTo>
                    <a:lnTo>
                      <a:pt x="19" y="224"/>
                    </a:lnTo>
                    <a:lnTo>
                      <a:pt x="18" y="222"/>
                    </a:lnTo>
                    <a:lnTo>
                      <a:pt x="17" y="220"/>
                    </a:lnTo>
                    <a:lnTo>
                      <a:pt x="16" y="219"/>
                    </a:lnTo>
                    <a:lnTo>
                      <a:pt x="15" y="217"/>
                    </a:lnTo>
                    <a:lnTo>
                      <a:pt x="15" y="216"/>
                    </a:lnTo>
                    <a:lnTo>
                      <a:pt x="14" y="214"/>
                    </a:lnTo>
                    <a:lnTo>
                      <a:pt x="13" y="212"/>
                    </a:lnTo>
                    <a:lnTo>
                      <a:pt x="12" y="211"/>
                    </a:lnTo>
                    <a:lnTo>
                      <a:pt x="12" y="209"/>
                    </a:lnTo>
                    <a:lnTo>
                      <a:pt x="11" y="207"/>
                    </a:lnTo>
                    <a:lnTo>
                      <a:pt x="10" y="205"/>
                    </a:lnTo>
                    <a:lnTo>
                      <a:pt x="10" y="204"/>
                    </a:lnTo>
                    <a:lnTo>
                      <a:pt x="9" y="202"/>
                    </a:lnTo>
                    <a:lnTo>
                      <a:pt x="8" y="200"/>
                    </a:lnTo>
                    <a:lnTo>
                      <a:pt x="8" y="198"/>
                    </a:lnTo>
                    <a:lnTo>
                      <a:pt x="7" y="197"/>
                    </a:lnTo>
                    <a:lnTo>
                      <a:pt x="7" y="195"/>
                    </a:lnTo>
                    <a:lnTo>
                      <a:pt x="6" y="193"/>
                    </a:lnTo>
                    <a:lnTo>
                      <a:pt x="6" y="191"/>
                    </a:lnTo>
                    <a:lnTo>
                      <a:pt x="5" y="190"/>
                    </a:lnTo>
                    <a:lnTo>
                      <a:pt x="5" y="188"/>
                    </a:lnTo>
                    <a:lnTo>
                      <a:pt x="4" y="186"/>
                    </a:lnTo>
                    <a:lnTo>
                      <a:pt x="4" y="184"/>
                    </a:lnTo>
                    <a:lnTo>
                      <a:pt x="3" y="182"/>
                    </a:lnTo>
                    <a:lnTo>
                      <a:pt x="3" y="180"/>
                    </a:lnTo>
                    <a:lnTo>
                      <a:pt x="3" y="179"/>
                    </a:lnTo>
                    <a:lnTo>
                      <a:pt x="2" y="177"/>
                    </a:lnTo>
                    <a:lnTo>
                      <a:pt x="2" y="175"/>
                    </a:lnTo>
                    <a:lnTo>
                      <a:pt x="2" y="173"/>
                    </a:lnTo>
                    <a:lnTo>
                      <a:pt x="2" y="171"/>
                    </a:lnTo>
                    <a:lnTo>
                      <a:pt x="1" y="169"/>
                    </a:lnTo>
                    <a:lnTo>
                      <a:pt x="1" y="167"/>
                    </a:lnTo>
                    <a:lnTo>
                      <a:pt x="1" y="166"/>
                    </a:lnTo>
                    <a:lnTo>
                      <a:pt x="1" y="164"/>
                    </a:lnTo>
                    <a:lnTo>
                      <a:pt x="0" y="162"/>
                    </a:lnTo>
                    <a:lnTo>
                      <a:pt x="0" y="160"/>
                    </a:lnTo>
                    <a:lnTo>
                      <a:pt x="0" y="158"/>
                    </a:lnTo>
                    <a:lnTo>
                      <a:pt x="0" y="156"/>
                    </a:lnTo>
                    <a:lnTo>
                      <a:pt x="0" y="155"/>
                    </a:lnTo>
                    <a:lnTo>
                      <a:pt x="0" y="153"/>
                    </a:lnTo>
                    <a:lnTo>
                      <a:pt x="0" y="151"/>
                    </a:lnTo>
                    <a:lnTo>
                      <a:pt x="0" y="149"/>
                    </a:lnTo>
                    <a:lnTo>
                      <a:pt x="0" y="147"/>
                    </a:lnTo>
                    <a:lnTo>
                      <a:pt x="0" y="145"/>
                    </a:lnTo>
                    <a:lnTo>
                      <a:pt x="0" y="144"/>
                    </a:lnTo>
                    <a:lnTo>
                      <a:pt x="0" y="142"/>
                    </a:lnTo>
                    <a:lnTo>
                      <a:pt x="1" y="140"/>
                    </a:lnTo>
                    <a:lnTo>
                      <a:pt x="1" y="138"/>
                    </a:lnTo>
                    <a:lnTo>
                      <a:pt x="1" y="136"/>
                    </a:lnTo>
                    <a:lnTo>
                      <a:pt x="1" y="134"/>
                    </a:lnTo>
                    <a:lnTo>
                      <a:pt x="1" y="133"/>
                    </a:lnTo>
                    <a:lnTo>
                      <a:pt x="2" y="131"/>
                    </a:lnTo>
                    <a:lnTo>
                      <a:pt x="2" y="129"/>
                    </a:lnTo>
                    <a:lnTo>
                      <a:pt x="2" y="127"/>
                    </a:lnTo>
                    <a:lnTo>
                      <a:pt x="2" y="125"/>
                    </a:lnTo>
                    <a:lnTo>
                      <a:pt x="3" y="123"/>
                    </a:lnTo>
                    <a:lnTo>
                      <a:pt x="3" y="121"/>
                    </a:lnTo>
                    <a:lnTo>
                      <a:pt x="3" y="120"/>
                    </a:lnTo>
                    <a:lnTo>
                      <a:pt x="4" y="118"/>
                    </a:lnTo>
                    <a:lnTo>
                      <a:pt x="4" y="116"/>
                    </a:lnTo>
                    <a:lnTo>
                      <a:pt x="5" y="114"/>
                    </a:lnTo>
                    <a:lnTo>
                      <a:pt x="5" y="113"/>
                    </a:lnTo>
                    <a:lnTo>
                      <a:pt x="6" y="111"/>
                    </a:lnTo>
                    <a:lnTo>
                      <a:pt x="6" y="109"/>
                    </a:lnTo>
                    <a:lnTo>
                      <a:pt x="7" y="107"/>
                    </a:lnTo>
                    <a:lnTo>
                      <a:pt x="7" y="105"/>
                    </a:lnTo>
                    <a:lnTo>
                      <a:pt x="8" y="103"/>
                    </a:lnTo>
                    <a:lnTo>
                      <a:pt x="9" y="102"/>
                    </a:lnTo>
                    <a:lnTo>
                      <a:pt x="9" y="100"/>
                    </a:lnTo>
                    <a:lnTo>
                      <a:pt x="10" y="98"/>
                    </a:lnTo>
                    <a:lnTo>
                      <a:pt x="10" y="97"/>
                    </a:lnTo>
                    <a:lnTo>
                      <a:pt x="11" y="95"/>
                    </a:lnTo>
                    <a:lnTo>
                      <a:pt x="12" y="93"/>
                    </a:lnTo>
                    <a:lnTo>
                      <a:pt x="13" y="91"/>
                    </a:lnTo>
                    <a:lnTo>
                      <a:pt x="13" y="90"/>
                    </a:lnTo>
                    <a:lnTo>
                      <a:pt x="14" y="88"/>
                    </a:lnTo>
                    <a:lnTo>
                      <a:pt x="15" y="87"/>
                    </a:lnTo>
                    <a:lnTo>
                      <a:pt x="16" y="85"/>
                    </a:lnTo>
                    <a:lnTo>
                      <a:pt x="16" y="83"/>
                    </a:lnTo>
                    <a:lnTo>
                      <a:pt x="17" y="81"/>
                    </a:lnTo>
                    <a:lnTo>
                      <a:pt x="18" y="80"/>
                    </a:lnTo>
                    <a:lnTo>
                      <a:pt x="19" y="78"/>
                    </a:lnTo>
                    <a:lnTo>
                      <a:pt x="20" y="77"/>
                    </a:lnTo>
                    <a:lnTo>
                      <a:pt x="21" y="75"/>
                    </a:lnTo>
                    <a:lnTo>
                      <a:pt x="22" y="73"/>
                    </a:lnTo>
                    <a:lnTo>
                      <a:pt x="23" y="72"/>
                    </a:lnTo>
                    <a:lnTo>
                      <a:pt x="24" y="70"/>
                    </a:lnTo>
                    <a:lnTo>
                      <a:pt x="25" y="69"/>
                    </a:lnTo>
                    <a:lnTo>
                      <a:pt x="26" y="67"/>
                    </a:lnTo>
                    <a:lnTo>
                      <a:pt x="27" y="66"/>
                    </a:lnTo>
                    <a:lnTo>
                      <a:pt x="28" y="64"/>
                    </a:lnTo>
                    <a:lnTo>
                      <a:pt x="29" y="63"/>
                    </a:lnTo>
                    <a:lnTo>
                      <a:pt x="30" y="61"/>
                    </a:lnTo>
                    <a:lnTo>
                      <a:pt x="31" y="60"/>
                    </a:lnTo>
                    <a:lnTo>
                      <a:pt x="32" y="58"/>
                    </a:lnTo>
                    <a:lnTo>
                      <a:pt x="34" y="57"/>
                    </a:lnTo>
                    <a:lnTo>
                      <a:pt x="35" y="55"/>
                    </a:lnTo>
                    <a:lnTo>
                      <a:pt x="36" y="54"/>
                    </a:lnTo>
                    <a:lnTo>
                      <a:pt x="37" y="52"/>
                    </a:lnTo>
                    <a:lnTo>
                      <a:pt x="38" y="51"/>
                    </a:lnTo>
                    <a:lnTo>
                      <a:pt x="40" y="50"/>
                    </a:lnTo>
                    <a:lnTo>
                      <a:pt x="41" y="48"/>
                    </a:lnTo>
                    <a:lnTo>
                      <a:pt x="42" y="47"/>
                    </a:lnTo>
                    <a:lnTo>
                      <a:pt x="43" y="46"/>
                    </a:lnTo>
                    <a:lnTo>
                      <a:pt x="45" y="44"/>
                    </a:lnTo>
                    <a:lnTo>
                      <a:pt x="46" y="43"/>
                    </a:lnTo>
                    <a:lnTo>
                      <a:pt x="47" y="42"/>
                    </a:lnTo>
                    <a:lnTo>
                      <a:pt x="49" y="40"/>
                    </a:lnTo>
                    <a:lnTo>
                      <a:pt x="50" y="39"/>
                    </a:lnTo>
                    <a:lnTo>
                      <a:pt x="51" y="38"/>
                    </a:lnTo>
                    <a:lnTo>
                      <a:pt x="53" y="37"/>
                    </a:lnTo>
                    <a:lnTo>
                      <a:pt x="54" y="35"/>
                    </a:lnTo>
                    <a:lnTo>
                      <a:pt x="56" y="34"/>
                    </a:lnTo>
                    <a:lnTo>
                      <a:pt x="57" y="33"/>
                    </a:lnTo>
                    <a:lnTo>
                      <a:pt x="59" y="32"/>
                    </a:lnTo>
                    <a:lnTo>
                      <a:pt x="60" y="31"/>
                    </a:lnTo>
                    <a:lnTo>
                      <a:pt x="62" y="30"/>
                    </a:lnTo>
                    <a:lnTo>
                      <a:pt x="63" y="29"/>
                    </a:lnTo>
                    <a:lnTo>
                      <a:pt x="65" y="28"/>
                    </a:lnTo>
                    <a:lnTo>
                      <a:pt x="66" y="27"/>
                    </a:lnTo>
                    <a:lnTo>
                      <a:pt x="68" y="25"/>
                    </a:lnTo>
                    <a:lnTo>
                      <a:pt x="69" y="24"/>
                    </a:lnTo>
                    <a:lnTo>
                      <a:pt x="71" y="24"/>
                    </a:lnTo>
                    <a:lnTo>
                      <a:pt x="72" y="22"/>
                    </a:lnTo>
                    <a:lnTo>
                      <a:pt x="74" y="21"/>
                    </a:lnTo>
                    <a:lnTo>
                      <a:pt x="76" y="21"/>
                    </a:lnTo>
                    <a:lnTo>
                      <a:pt x="77" y="20"/>
                    </a:lnTo>
                    <a:lnTo>
                      <a:pt x="79" y="19"/>
                    </a:lnTo>
                    <a:lnTo>
                      <a:pt x="80" y="18"/>
                    </a:lnTo>
                    <a:lnTo>
                      <a:pt x="82" y="17"/>
                    </a:lnTo>
                    <a:lnTo>
                      <a:pt x="84" y="16"/>
                    </a:lnTo>
                    <a:lnTo>
                      <a:pt x="85" y="15"/>
                    </a:lnTo>
                    <a:lnTo>
                      <a:pt x="87" y="15"/>
                    </a:lnTo>
                    <a:lnTo>
                      <a:pt x="89" y="14"/>
                    </a:lnTo>
                    <a:lnTo>
                      <a:pt x="90" y="13"/>
                    </a:lnTo>
                    <a:lnTo>
                      <a:pt x="92" y="12"/>
                    </a:lnTo>
                    <a:lnTo>
                      <a:pt x="94" y="11"/>
                    </a:lnTo>
                    <a:lnTo>
                      <a:pt x="96" y="11"/>
                    </a:lnTo>
                    <a:lnTo>
                      <a:pt x="97" y="10"/>
                    </a:lnTo>
                    <a:lnTo>
                      <a:pt x="99" y="10"/>
                    </a:lnTo>
                    <a:lnTo>
                      <a:pt x="101" y="9"/>
                    </a:lnTo>
                    <a:lnTo>
                      <a:pt x="103" y="8"/>
                    </a:lnTo>
                    <a:lnTo>
                      <a:pt x="104" y="8"/>
                    </a:lnTo>
                    <a:lnTo>
                      <a:pt x="106" y="7"/>
                    </a:lnTo>
                    <a:lnTo>
                      <a:pt x="108" y="7"/>
                    </a:lnTo>
                    <a:lnTo>
                      <a:pt x="110" y="6"/>
                    </a:lnTo>
                    <a:lnTo>
                      <a:pt x="111" y="6"/>
                    </a:lnTo>
                    <a:lnTo>
                      <a:pt x="113" y="5"/>
                    </a:lnTo>
                    <a:lnTo>
                      <a:pt x="115" y="5"/>
                    </a:lnTo>
                    <a:lnTo>
                      <a:pt x="117" y="4"/>
                    </a:lnTo>
                    <a:lnTo>
                      <a:pt x="118" y="4"/>
                    </a:lnTo>
                    <a:lnTo>
                      <a:pt x="120" y="3"/>
                    </a:lnTo>
                    <a:lnTo>
                      <a:pt x="122" y="3"/>
                    </a:lnTo>
                    <a:lnTo>
                      <a:pt x="124" y="3"/>
                    </a:lnTo>
                    <a:lnTo>
                      <a:pt x="126" y="2"/>
                    </a:lnTo>
                    <a:lnTo>
                      <a:pt x="128" y="2"/>
                    </a:lnTo>
                    <a:lnTo>
                      <a:pt x="130" y="2"/>
                    </a:lnTo>
                    <a:lnTo>
                      <a:pt x="131" y="2"/>
                    </a:lnTo>
                    <a:lnTo>
                      <a:pt x="133" y="1"/>
                    </a:lnTo>
                    <a:lnTo>
                      <a:pt x="135" y="1"/>
                    </a:lnTo>
                    <a:lnTo>
                      <a:pt x="137" y="1"/>
                    </a:lnTo>
                    <a:lnTo>
                      <a:pt x="139" y="1"/>
                    </a:lnTo>
                    <a:lnTo>
                      <a:pt x="141" y="0"/>
                    </a:lnTo>
                    <a:lnTo>
                      <a:pt x="142" y="0"/>
                    </a:lnTo>
                    <a:lnTo>
                      <a:pt x="144" y="0"/>
                    </a:lnTo>
                    <a:lnTo>
                      <a:pt x="146" y="0"/>
                    </a:lnTo>
                    <a:lnTo>
                      <a:pt x="148" y="0"/>
                    </a:lnTo>
                    <a:lnTo>
                      <a:pt x="150" y="0"/>
                    </a:lnTo>
                    <a:lnTo>
                      <a:pt x="152" y="0"/>
                    </a:lnTo>
                    <a:lnTo>
                      <a:pt x="154" y="0"/>
                    </a:lnTo>
                    <a:lnTo>
                      <a:pt x="155" y="0"/>
                    </a:lnTo>
                    <a:lnTo>
                      <a:pt x="157" y="0"/>
                    </a:lnTo>
                    <a:lnTo>
                      <a:pt x="159" y="0"/>
                    </a:lnTo>
                    <a:lnTo>
                      <a:pt x="161" y="0"/>
                    </a:lnTo>
                    <a:lnTo>
                      <a:pt x="163" y="1"/>
                    </a:lnTo>
                    <a:lnTo>
                      <a:pt x="165" y="1"/>
                    </a:lnTo>
                    <a:lnTo>
                      <a:pt x="166" y="1"/>
                    </a:lnTo>
                    <a:lnTo>
                      <a:pt x="168" y="1"/>
                    </a:lnTo>
                    <a:lnTo>
                      <a:pt x="170" y="1"/>
                    </a:lnTo>
                    <a:lnTo>
                      <a:pt x="172" y="2"/>
                    </a:lnTo>
                    <a:lnTo>
                      <a:pt x="174" y="2"/>
                    </a:lnTo>
                    <a:lnTo>
                      <a:pt x="176" y="2"/>
                    </a:lnTo>
                    <a:lnTo>
                      <a:pt x="178" y="2"/>
                    </a:lnTo>
                    <a:lnTo>
                      <a:pt x="179" y="3"/>
                    </a:lnTo>
                    <a:lnTo>
                      <a:pt x="181" y="3"/>
                    </a:lnTo>
                    <a:lnTo>
                      <a:pt x="183" y="3"/>
                    </a:lnTo>
                    <a:lnTo>
                      <a:pt x="185" y="4"/>
                    </a:lnTo>
                    <a:lnTo>
                      <a:pt x="187" y="4"/>
                    </a:lnTo>
                    <a:lnTo>
                      <a:pt x="189" y="5"/>
                    </a:lnTo>
                    <a:lnTo>
                      <a:pt x="190" y="5"/>
                    </a:lnTo>
                    <a:lnTo>
                      <a:pt x="192" y="6"/>
                    </a:lnTo>
                    <a:lnTo>
                      <a:pt x="194" y="6"/>
                    </a:lnTo>
                    <a:lnTo>
                      <a:pt x="196" y="7"/>
                    </a:lnTo>
                    <a:lnTo>
                      <a:pt x="197" y="7"/>
                    </a:lnTo>
                    <a:lnTo>
                      <a:pt x="199" y="8"/>
                    </a:lnTo>
                    <a:lnTo>
                      <a:pt x="201" y="9"/>
                    </a:lnTo>
                    <a:lnTo>
                      <a:pt x="203" y="9"/>
                    </a:lnTo>
                    <a:lnTo>
                      <a:pt x="204" y="10"/>
                    </a:lnTo>
                    <a:lnTo>
                      <a:pt x="206" y="10"/>
                    </a:lnTo>
                    <a:lnTo>
                      <a:pt x="208" y="11"/>
                    </a:lnTo>
                    <a:lnTo>
                      <a:pt x="210" y="12"/>
                    </a:lnTo>
                    <a:lnTo>
                      <a:pt x="211" y="13"/>
                    </a:lnTo>
                    <a:lnTo>
                      <a:pt x="213" y="13"/>
                    </a:lnTo>
                    <a:lnTo>
                      <a:pt x="215" y="14"/>
                    </a:lnTo>
                    <a:lnTo>
                      <a:pt x="216" y="15"/>
                    </a:lnTo>
                    <a:lnTo>
                      <a:pt x="218" y="16"/>
                    </a:lnTo>
                    <a:lnTo>
                      <a:pt x="220" y="16"/>
                    </a:lnTo>
                    <a:lnTo>
                      <a:pt x="221" y="17"/>
                    </a:lnTo>
                    <a:lnTo>
                      <a:pt x="223" y="18"/>
                    </a:lnTo>
                    <a:lnTo>
                      <a:pt x="225" y="19"/>
                    </a:lnTo>
                    <a:lnTo>
                      <a:pt x="226" y="20"/>
                    </a:lnTo>
                    <a:lnTo>
                      <a:pt x="228" y="21"/>
                    </a:lnTo>
                    <a:lnTo>
                      <a:pt x="230" y="22"/>
                    </a:lnTo>
                    <a:lnTo>
                      <a:pt x="231" y="23"/>
                    </a:lnTo>
                    <a:lnTo>
                      <a:pt x="233" y="24"/>
                    </a:lnTo>
                    <a:lnTo>
                      <a:pt x="234" y="25"/>
                    </a:lnTo>
                    <a:lnTo>
                      <a:pt x="236" y="26"/>
                    </a:lnTo>
                    <a:lnTo>
                      <a:pt x="237" y="27"/>
                    </a:lnTo>
                    <a:lnTo>
                      <a:pt x="239" y="28"/>
                    </a:lnTo>
                    <a:lnTo>
                      <a:pt x="240" y="29"/>
                    </a:lnTo>
                    <a:lnTo>
                      <a:pt x="242" y="30"/>
                    </a:lnTo>
                    <a:lnTo>
                      <a:pt x="243" y="31"/>
                    </a:lnTo>
                    <a:lnTo>
                      <a:pt x="245" y="32"/>
                    </a:lnTo>
                    <a:lnTo>
                      <a:pt x="246" y="3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8" name="Freeform 338"/>
              <p:cNvSpPr>
                <a:spLocks/>
              </p:cNvSpPr>
              <p:nvPr/>
            </p:nvSpPr>
            <p:spPr bwMode="auto">
              <a:xfrm flipH="1">
                <a:off x="955" y="3882"/>
                <a:ext cx="24" cy="22"/>
              </a:xfrm>
              <a:custGeom>
                <a:avLst/>
                <a:gdLst>
                  <a:gd name="T0" fmla="*/ 72 w 83"/>
                  <a:gd name="T1" fmla="*/ 7 h 77"/>
                  <a:gd name="T2" fmla="*/ 74 w 83"/>
                  <a:gd name="T3" fmla="*/ 10 h 77"/>
                  <a:gd name="T4" fmla="*/ 77 w 83"/>
                  <a:gd name="T5" fmla="*/ 13 h 77"/>
                  <a:gd name="T6" fmla="*/ 78 w 83"/>
                  <a:gd name="T7" fmla="*/ 16 h 77"/>
                  <a:gd name="T8" fmla="*/ 80 w 83"/>
                  <a:gd name="T9" fmla="*/ 19 h 77"/>
                  <a:gd name="T10" fmla="*/ 81 w 83"/>
                  <a:gd name="T11" fmla="*/ 22 h 77"/>
                  <a:gd name="T12" fmla="*/ 82 w 83"/>
                  <a:gd name="T13" fmla="*/ 26 h 77"/>
                  <a:gd name="T14" fmla="*/ 83 w 83"/>
                  <a:gd name="T15" fmla="*/ 29 h 77"/>
                  <a:gd name="T16" fmla="*/ 83 w 83"/>
                  <a:gd name="T17" fmla="*/ 33 h 77"/>
                  <a:gd name="T18" fmla="*/ 83 w 83"/>
                  <a:gd name="T19" fmla="*/ 36 h 77"/>
                  <a:gd name="T20" fmla="*/ 83 w 83"/>
                  <a:gd name="T21" fmla="*/ 40 h 77"/>
                  <a:gd name="T22" fmla="*/ 82 w 83"/>
                  <a:gd name="T23" fmla="*/ 43 h 77"/>
                  <a:gd name="T24" fmla="*/ 81 w 83"/>
                  <a:gd name="T25" fmla="*/ 47 h 77"/>
                  <a:gd name="T26" fmla="*/ 80 w 83"/>
                  <a:gd name="T27" fmla="*/ 50 h 77"/>
                  <a:gd name="T28" fmla="*/ 79 w 83"/>
                  <a:gd name="T29" fmla="*/ 53 h 77"/>
                  <a:gd name="T30" fmla="*/ 77 w 83"/>
                  <a:gd name="T31" fmla="*/ 57 h 77"/>
                  <a:gd name="T32" fmla="*/ 75 w 83"/>
                  <a:gd name="T33" fmla="*/ 60 h 77"/>
                  <a:gd name="T34" fmla="*/ 73 w 83"/>
                  <a:gd name="T35" fmla="*/ 62 h 77"/>
                  <a:gd name="T36" fmla="*/ 70 w 83"/>
                  <a:gd name="T37" fmla="*/ 65 h 77"/>
                  <a:gd name="T38" fmla="*/ 68 w 83"/>
                  <a:gd name="T39" fmla="*/ 67 h 77"/>
                  <a:gd name="T40" fmla="*/ 65 w 83"/>
                  <a:gd name="T41" fmla="*/ 69 h 77"/>
                  <a:gd name="T42" fmla="*/ 62 w 83"/>
                  <a:gd name="T43" fmla="*/ 71 h 77"/>
                  <a:gd name="T44" fmla="*/ 59 w 83"/>
                  <a:gd name="T45" fmla="*/ 73 h 77"/>
                  <a:gd name="T46" fmla="*/ 56 w 83"/>
                  <a:gd name="T47" fmla="*/ 74 h 77"/>
                  <a:gd name="T48" fmla="*/ 52 w 83"/>
                  <a:gd name="T49" fmla="*/ 75 h 77"/>
                  <a:gd name="T50" fmla="*/ 49 w 83"/>
                  <a:gd name="T51" fmla="*/ 76 h 77"/>
                  <a:gd name="T52" fmla="*/ 45 w 83"/>
                  <a:gd name="T53" fmla="*/ 76 h 77"/>
                  <a:gd name="T54" fmla="*/ 42 w 83"/>
                  <a:gd name="T55" fmla="*/ 77 h 77"/>
                  <a:gd name="T56" fmla="*/ 38 w 83"/>
                  <a:gd name="T57" fmla="*/ 76 h 77"/>
                  <a:gd name="T58" fmla="*/ 35 w 83"/>
                  <a:gd name="T59" fmla="*/ 76 h 77"/>
                  <a:gd name="T60" fmla="*/ 31 w 83"/>
                  <a:gd name="T61" fmla="*/ 75 h 77"/>
                  <a:gd name="T62" fmla="*/ 28 w 83"/>
                  <a:gd name="T63" fmla="*/ 74 h 77"/>
                  <a:gd name="T64" fmla="*/ 24 w 83"/>
                  <a:gd name="T65" fmla="*/ 73 h 77"/>
                  <a:gd name="T66" fmla="*/ 21 w 83"/>
                  <a:gd name="T67" fmla="*/ 71 h 77"/>
                  <a:gd name="T68" fmla="*/ 18 w 83"/>
                  <a:gd name="T69" fmla="*/ 69 h 77"/>
                  <a:gd name="T70" fmla="*/ 15 w 83"/>
                  <a:gd name="T71" fmla="*/ 67 h 77"/>
                  <a:gd name="T72" fmla="*/ 13 w 83"/>
                  <a:gd name="T73" fmla="*/ 65 h 77"/>
                  <a:gd name="T74" fmla="*/ 10 w 83"/>
                  <a:gd name="T75" fmla="*/ 62 h 77"/>
                  <a:gd name="T76" fmla="*/ 8 w 83"/>
                  <a:gd name="T77" fmla="*/ 59 h 77"/>
                  <a:gd name="T78" fmla="*/ 6 w 83"/>
                  <a:gd name="T79" fmla="*/ 56 h 77"/>
                  <a:gd name="T80" fmla="*/ 4 w 83"/>
                  <a:gd name="T81" fmla="*/ 53 h 77"/>
                  <a:gd name="T82" fmla="*/ 3 w 83"/>
                  <a:gd name="T83" fmla="*/ 50 h 77"/>
                  <a:gd name="T84" fmla="*/ 2 w 83"/>
                  <a:gd name="T85" fmla="*/ 46 h 77"/>
                  <a:gd name="T86" fmla="*/ 1 w 83"/>
                  <a:gd name="T87" fmla="*/ 43 h 77"/>
                  <a:gd name="T88" fmla="*/ 1 w 83"/>
                  <a:gd name="T89" fmla="*/ 39 h 77"/>
                  <a:gd name="T90" fmla="*/ 0 w 83"/>
                  <a:gd name="T91" fmla="*/ 36 h 77"/>
                  <a:gd name="T92" fmla="*/ 0 w 83"/>
                  <a:gd name="T93" fmla="*/ 32 h 77"/>
                  <a:gd name="T94" fmla="*/ 1 w 83"/>
                  <a:gd name="T95" fmla="*/ 29 h 77"/>
                  <a:gd name="T96" fmla="*/ 1 w 83"/>
                  <a:gd name="T97" fmla="*/ 25 h 77"/>
                  <a:gd name="T98" fmla="*/ 3 w 83"/>
                  <a:gd name="T99" fmla="*/ 22 h 77"/>
                  <a:gd name="T100" fmla="*/ 4 w 83"/>
                  <a:gd name="T101" fmla="*/ 19 h 77"/>
                  <a:gd name="T102" fmla="*/ 5 w 83"/>
                  <a:gd name="T103" fmla="*/ 15 h 77"/>
                  <a:gd name="T104" fmla="*/ 7 w 83"/>
                  <a:gd name="T105" fmla="*/ 12 h 77"/>
                  <a:gd name="T106" fmla="*/ 9 w 83"/>
                  <a:gd name="T107" fmla="*/ 10 h 77"/>
                  <a:gd name="T108" fmla="*/ 12 w 83"/>
                  <a:gd name="T109" fmla="*/ 7 h 77"/>
                  <a:gd name="T110" fmla="*/ 14 w 83"/>
                  <a:gd name="T111" fmla="*/ 4 h 77"/>
                  <a:gd name="T112" fmla="*/ 17 w 83"/>
                  <a:gd name="T113" fmla="*/ 2 h 77"/>
                  <a:gd name="T114" fmla="*/ 19 w 83"/>
                  <a:gd name="T11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77">
                    <a:moveTo>
                      <a:pt x="70" y="5"/>
                    </a:moveTo>
                    <a:lnTo>
                      <a:pt x="70" y="5"/>
                    </a:lnTo>
                    <a:lnTo>
                      <a:pt x="71" y="6"/>
                    </a:lnTo>
                    <a:lnTo>
                      <a:pt x="71" y="6"/>
                    </a:lnTo>
                    <a:lnTo>
                      <a:pt x="72" y="6"/>
                    </a:lnTo>
                    <a:lnTo>
                      <a:pt x="72" y="7"/>
                    </a:lnTo>
                    <a:lnTo>
                      <a:pt x="72" y="7"/>
                    </a:lnTo>
                    <a:lnTo>
                      <a:pt x="73" y="7"/>
                    </a:lnTo>
                    <a:lnTo>
                      <a:pt x="73" y="8"/>
                    </a:lnTo>
                    <a:lnTo>
                      <a:pt x="73" y="8"/>
                    </a:lnTo>
                    <a:lnTo>
                      <a:pt x="73" y="8"/>
                    </a:lnTo>
                    <a:lnTo>
                      <a:pt x="74" y="9"/>
                    </a:lnTo>
                    <a:lnTo>
                      <a:pt x="74" y="9"/>
                    </a:lnTo>
                    <a:lnTo>
                      <a:pt x="74" y="10"/>
                    </a:lnTo>
                    <a:lnTo>
                      <a:pt x="75" y="10"/>
                    </a:lnTo>
                    <a:lnTo>
                      <a:pt x="75" y="11"/>
                    </a:lnTo>
                    <a:lnTo>
                      <a:pt x="75" y="11"/>
                    </a:lnTo>
                    <a:lnTo>
                      <a:pt x="76" y="11"/>
                    </a:lnTo>
                    <a:lnTo>
                      <a:pt x="76" y="12"/>
                    </a:lnTo>
                    <a:lnTo>
                      <a:pt x="76" y="12"/>
                    </a:lnTo>
                    <a:lnTo>
                      <a:pt x="77" y="13"/>
                    </a:lnTo>
                    <a:lnTo>
                      <a:pt x="77" y="13"/>
                    </a:lnTo>
                    <a:lnTo>
                      <a:pt x="77" y="14"/>
                    </a:lnTo>
                    <a:lnTo>
                      <a:pt x="77" y="14"/>
                    </a:lnTo>
                    <a:lnTo>
                      <a:pt x="77" y="14"/>
                    </a:lnTo>
                    <a:lnTo>
                      <a:pt x="78" y="15"/>
                    </a:lnTo>
                    <a:lnTo>
                      <a:pt x="78" y="15"/>
                    </a:lnTo>
                    <a:lnTo>
                      <a:pt x="78" y="16"/>
                    </a:lnTo>
                    <a:lnTo>
                      <a:pt x="79" y="16"/>
                    </a:lnTo>
                    <a:lnTo>
                      <a:pt x="79" y="17"/>
                    </a:lnTo>
                    <a:lnTo>
                      <a:pt x="79" y="17"/>
                    </a:lnTo>
                    <a:lnTo>
                      <a:pt x="79" y="18"/>
                    </a:lnTo>
                    <a:lnTo>
                      <a:pt x="79" y="18"/>
                    </a:lnTo>
                    <a:lnTo>
                      <a:pt x="80" y="18"/>
                    </a:lnTo>
                    <a:lnTo>
                      <a:pt x="80" y="19"/>
                    </a:lnTo>
                    <a:lnTo>
                      <a:pt x="80" y="20"/>
                    </a:lnTo>
                    <a:lnTo>
                      <a:pt x="80" y="20"/>
                    </a:lnTo>
                    <a:lnTo>
                      <a:pt x="80" y="20"/>
                    </a:lnTo>
                    <a:lnTo>
                      <a:pt x="81" y="21"/>
                    </a:lnTo>
                    <a:lnTo>
                      <a:pt x="81" y="21"/>
                    </a:lnTo>
                    <a:lnTo>
                      <a:pt x="81" y="22"/>
                    </a:lnTo>
                    <a:lnTo>
                      <a:pt x="81" y="22"/>
                    </a:lnTo>
                    <a:lnTo>
                      <a:pt x="81" y="23"/>
                    </a:lnTo>
                    <a:lnTo>
                      <a:pt x="81" y="23"/>
                    </a:lnTo>
                    <a:lnTo>
                      <a:pt x="81" y="24"/>
                    </a:lnTo>
                    <a:lnTo>
                      <a:pt x="82" y="24"/>
                    </a:lnTo>
                    <a:lnTo>
                      <a:pt x="82" y="25"/>
                    </a:lnTo>
                    <a:lnTo>
                      <a:pt x="82" y="25"/>
                    </a:lnTo>
                    <a:lnTo>
                      <a:pt x="82" y="26"/>
                    </a:lnTo>
                    <a:lnTo>
                      <a:pt x="82" y="26"/>
                    </a:lnTo>
                    <a:lnTo>
                      <a:pt x="82" y="27"/>
                    </a:lnTo>
                    <a:lnTo>
                      <a:pt x="82" y="27"/>
                    </a:lnTo>
                    <a:lnTo>
                      <a:pt x="83" y="28"/>
                    </a:lnTo>
                    <a:lnTo>
                      <a:pt x="83" y="28"/>
                    </a:lnTo>
                    <a:lnTo>
                      <a:pt x="83" y="29"/>
                    </a:lnTo>
                    <a:lnTo>
                      <a:pt x="83" y="29"/>
                    </a:lnTo>
                    <a:lnTo>
                      <a:pt x="83" y="30"/>
                    </a:lnTo>
                    <a:lnTo>
                      <a:pt x="83" y="30"/>
                    </a:lnTo>
                    <a:lnTo>
                      <a:pt x="83" y="31"/>
                    </a:lnTo>
                    <a:lnTo>
                      <a:pt x="83" y="31"/>
                    </a:lnTo>
                    <a:lnTo>
                      <a:pt x="83" y="32"/>
                    </a:lnTo>
                    <a:lnTo>
                      <a:pt x="83" y="32"/>
                    </a:lnTo>
                    <a:lnTo>
                      <a:pt x="83" y="33"/>
                    </a:lnTo>
                    <a:lnTo>
                      <a:pt x="83" y="33"/>
                    </a:lnTo>
                    <a:lnTo>
                      <a:pt x="83" y="34"/>
                    </a:lnTo>
                    <a:lnTo>
                      <a:pt x="83" y="34"/>
                    </a:lnTo>
                    <a:lnTo>
                      <a:pt x="83" y="35"/>
                    </a:lnTo>
                    <a:lnTo>
                      <a:pt x="83" y="35"/>
                    </a:lnTo>
                    <a:lnTo>
                      <a:pt x="83" y="36"/>
                    </a:lnTo>
                    <a:lnTo>
                      <a:pt x="83" y="36"/>
                    </a:lnTo>
                    <a:lnTo>
                      <a:pt x="83" y="37"/>
                    </a:lnTo>
                    <a:lnTo>
                      <a:pt x="83" y="37"/>
                    </a:lnTo>
                    <a:lnTo>
                      <a:pt x="83" y="38"/>
                    </a:lnTo>
                    <a:lnTo>
                      <a:pt x="83" y="38"/>
                    </a:lnTo>
                    <a:lnTo>
                      <a:pt x="83" y="39"/>
                    </a:lnTo>
                    <a:lnTo>
                      <a:pt x="83" y="39"/>
                    </a:lnTo>
                    <a:lnTo>
                      <a:pt x="83" y="40"/>
                    </a:lnTo>
                    <a:lnTo>
                      <a:pt x="83" y="41"/>
                    </a:lnTo>
                    <a:lnTo>
                      <a:pt x="83" y="41"/>
                    </a:lnTo>
                    <a:lnTo>
                      <a:pt x="83" y="41"/>
                    </a:lnTo>
                    <a:lnTo>
                      <a:pt x="83" y="42"/>
                    </a:lnTo>
                    <a:lnTo>
                      <a:pt x="83" y="42"/>
                    </a:lnTo>
                    <a:lnTo>
                      <a:pt x="82" y="43"/>
                    </a:lnTo>
                    <a:lnTo>
                      <a:pt x="82" y="43"/>
                    </a:lnTo>
                    <a:lnTo>
                      <a:pt x="82" y="44"/>
                    </a:lnTo>
                    <a:lnTo>
                      <a:pt x="82" y="44"/>
                    </a:lnTo>
                    <a:lnTo>
                      <a:pt x="82" y="45"/>
                    </a:lnTo>
                    <a:lnTo>
                      <a:pt x="82" y="45"/>
                    </a:lnTo>
                    <a:lnTo>
                      <a:pt x="82" y="46"/>
                    </a:lnTo>
                    <a:lnTo>
                      <a:pt x="81" y="46"/>
                    </a:lnTo>
                    <a:lnTo>
                      <a:pt x="81" y="47"/>
                    </a:lnTo>
                    <a:lnTo>
                      <a:pt x="81" y="47"/>
                    </a:lnTo>
                    <a:lnTo>
                      <a:pt x="81" y="48"/>
                    </a:lnTo>
                    <a:lnTo>
                      <a:pt x="81" y="48"/>
                    </a:lnTo>
                    <a:lnTo>
                      <a:pt x="81" y="49"/>
                    </a:lnTo>
                    <a:lnTo>
                      <a:pt x="81" y="49"/>
                    </a:lnTo>
                    <a:lnTo>
                      <a:pt x="80" y="50"/>
                    </a:lnTo>
                    <a:lnTo>
                      <a:pt x="80" y="50"/>
                    </a:lnTo>
                    <a:lnTo>
                      <a:pt x="80" y="51"/>
                    </a:lnTo>
                    <a:lnTo>
                      <a:pt x="80" y="51"/>
                    </a:lnTo>
                    <a:lnTo>
                      <a:pt x="80" y="52"/>
                    </a:lnTo>
                    <a:lnTo>
                      <a:pt x="80" y="52"/>
                    </a:lnTo>
                    <a:lnTo>
                      <a:pt x="79" y="53"/>
                    </a:lnTo>
                    <a:lnTo>
                      <a:pt x="79" y="53"/>
                    </a:lnTo>
                    <a:lnTo>
                      <a:pt x="79" y="53"/>
                    </a:lnTo>
                    <a:lnTo>
                      <a:pt x="79" y="54"/>
                    </a:lnTo>
                    <a:lnTo>
                      <a:pt x="78" y="54"/>
                    </a:lnTo>
                    <a:lnTo>
                      <a:pt x="78" y="55"/>
                    </a:lnTo>
                    <a:lnTo>
                      <a:pt x="78" y="55"/>
                    </a:lnTo>
                    <a:lnTo>
                      <a:pt x="78" y="56"/>
                    </a:lnTo>
                    <a:lnTo>
                      <a:pt x="77" y="56"/>
                    </a:lnTo>
                    <a:lnTo>
                      <a:pt x="77" y="57"/>
                    </a:lnTo>
                    <a:lnTo>
                      <a:pt x="77" y="57"/>
                    </a:lnTo>
                    <a:lnTo>
                      <a:pt x="77" y="57"/>
                    </a:lnTo>
                    <a:lnTo>
                      <a:pt x="76" y="58"/>
                    </a:lnTo>
                    <a:lnTo>
                      <a:pt x="76" y="58"/>
                    </a:lnTo>
                    <a:lnTo>
                      <a:pt x="76" y="59"/>
                    </a:lnTo>
                    <a:lnTo>
                      <a:pt x="76" y="59"/>
                    </a:lnTo>
                    <a:lnTo>
                      <a:pt x="75" y="60"/>
                    </a:lnTo>
                    <a:lnTo>
                      <a:pt x="75" y="60"/>
                    </a:lnTo>
                    <a:lnTo>
                      <a:pt x="74" y="60"/>
                    </a:lnTo>
                    <a:lnTo>
                      <a:pt x="74" y="61"/>
                    </a:lnTo>
                    <a:lnTo>
                      <a:pt x="74" y="61"/>
                    </a:lnTo>
                    <a:lnTo>
                      <a:pt x="74" y="61"/>
                    </a:lnTo>
                    <a:lnTo>
                      <a:pt x="73" y="62"/>
                    </a:lnTo>
                    <a:lnTo>
                      <a:pt x="73" y="62"/>
                    </a:lnTo>
                    <a:lnTo>
                      <a:pt x="73" y="63"/>
                    </a:lnTo>
                    <a:lnTo>
                      <a:pt x="72" y="63"/>
                    </a:lnTo>
                    <a:lnTo>
                      <a:pt x="72" y="63"/>
                    </a:lnTo>
                    <a:lnTo>
                      <a:pt x="72" y="64"/>
                    </a:lnTo>
                    <a:lnTo>
                      <a:pt x="71" y="64"/>
                    </a:lnTo>
                    <a:lnTo>
                      <a:pt x="71" y="64"/>
                    </a:lnTo>
                    <a:lnTo>
                      <a:pt x="70" y="65"/>
                    </a:lnTo>
                    <a:lnTo>
                      <a:pt x="70" y="65"/>
                    </a:lnTo>
                    <a:lnTo>
                      <a:pt x="70" y="66"/>
                    </a:lnTo>
                    <a:lnTo>
                      <a:pt x="69" y="66"/>
                    </a:lnTo>
                    <a:lnTo>
                      <a:pt x="69" y="66"/>
                    </a:lnTo>
                    <a:lnTo>
                      <a:pt x="69" y="67"/>
                    </a:lnTo>
                    <a:lnTo>
                      <a:pt x="68" y="67"/>
                    </a:lnTo>
                    <a:lnTo>
                      <a:pt x="68" y="67"/>
                    </a:lnTo>
                    <a:lnTo>
                      <a:pt x="67" y="68"/>
                    </a:lnTo>
                    <a:lnTo>
                      <a:pt x="67" y="68"/>
                    </a:lnTo>
                    <a:lnTo>
                      <a:pt x="67" y="68"/>
                    </a:lnTo>
                    <a:lnTo>
                      <a:pt x="66" y="68"/>
                    </a:lnTo>
                    <a:lnTo>
                      <a:pt x="66" y="69"/>
                    </a:lnTo>
                    <a:lnTo>
                      <a:pt x="65" y="69"/>
                    </a:lnTo>
                    <a:lnTo>
                      <a:pt x="65" y="69"/>
                    </a:lnTo>
                    <a:lnTo>
                      <a:pt x="65" y="70"/>
                    </a:lnTo>
                    <a:lnTo>
                      <a:pt x="64" y="70"/>
                    </a:lnTo>
                    <a:lnTo>
                      <a:pt x="64" y="70"/>
                    </a:lnTo>
                    <a:lnTo>
                      <a:pt x="63" y="70"/>
                    </a:lnTo>
                    <a:lnTo>
                      <a:pt x="63" y="71"/>
                    </a:lnTo>
                    <a:lnTo>
                      <a:pt x="62" y="71"/>
                    </a:lnTo>
                    <a:lnTo>
                      <a:pt x="62" y="71"/>
                    </a:lnTo>
                    <a:lnTo>
                      <a:pt x="62" y="71"/>
                    </a:lnTo>
                    <a:lnTo>
                      <a:pt x="61" y="72"/>
                    </a:lnTo>
                    <a:lnTo>
                      <a:pt x="61" y="72"/>
                    </a:lnTo>
                    <a:lnTo>
                      <a:pt x="60" y="72"/>
                    </a:lnTo>
                    <a:lnTo>
                      <a:pt x="60" y="73"/>
                    </a:lnTo>
                    <a:lnTo>
                      <a:pt x="59" y="73"/>
                    </a:lnTo>
                    <a:lnTo>
                      <a:pt x="59" y="73"/>
                    </a:lnTo>
                    <a:lnTo>
                      <a:pt x="58" y="73"/>
                    </a:lnTo>
                    <a:lnTo>
                      <a:pt x="58" y="73"/>
                    </a:lnTo>
                    <a:lnTo>
                      <a:pt x="58" y="74"/>
                    </a:lnTo>
                    <a:lnTo>
                      <a:pt x="57" y="74"/>
                    </a:lnTo>
                    <a:lnTo>
                      <a:pt x="56" y="74"/>
                    </a:lnTo>
                    <a:lnTo>
                      <a:pt x="56" y="74"/>
                    </a:lnTo>
                    <a:lnTo>
                      <a:pt x="56" y="74"/>
                    </a:lnTo>
                    <a:lnTo>
                      <a:pt x="55" y="74"/>
                    </a:lnTo>
                    <a:lnTo>
                      <a:pt x="55" y="74"/>
                    </a:lnTo>
                    <a:lnTo>
                      <a:pt x="54" y="75"/>
                    </a:lnTo>
                    <a:lnTo>
                      <a:pt x="53" y="75"/>
                    </a:lnTo>
                    <a:lnTo>
                      <a:pt x="53" y="75"/>
                    </a:lnTo>
                    <a:lnTo>
                      <a:pt x="53" y="75"/>
                    </a:lnTo>
                    <a:lnTo>
                      <a:pt x="52" y="75"/>
                    </a:lnTo>
                    <a:lnTo>
                      <a:pt x="52" y="75"/>
                    </a:lnTo>
                    <a:lnTo>
                      <a:pt x="51" y="75"/>
                    </a:lnTo>
                    <a:lnTo>
                      <a:pt x="51" y="75"/>
                    </a:lnTo>
                    <a:lnTo>
                      <a:pt x="50" y="76"/>
                    </a:lnTo>
                    <a:lnTo>
                      <a:pt x="50" y="76"/>
                    </a:lnTo>
                    <a:lnTo>
                      <a:pt x="49" y="76"/>
                    </a:lnTo>
                    <a:lnTo>
                      <a:pt x="49" y="76"/>
                    </a:lnTo>
                    <a:lnTo>
                      <a:pt x="48" y="76"/>
                    </a:lnTo>
                    <a:lnTo>
                      <a:pt x="48" y="76"/>
                    </a:lnTo>
                    <a:lnTo>
                      <a:pt x="47" y="76"/>
                    </a:lnTo>
                    <a:lnTo>
                      <a:pt x="47" y="76"/>
                    </a:lnTo>
                    <a:lnTo>
                      <a:pt x="46" y="76"/>
                    </a:lnTo>
                    <a:lnTo>
                      <a:pt x="46" y="76"/>
                    </a:lnTo>
                    <a:lnTo>
                      <a:pt x="45" y="76"/>
                    </a:lnTo>
                    <a:lnTo>
                      <a:pt x="45" y="77"/>
                    </a:lnTo>
                    <a:lnTo>
                      <a:pt x="44" y="77"/>
                    </a:lnTo>
                    <a:lnTo>
                      <a:pt x="44" y="77"/>
                    </a:lnTo>
                    <a:lnTo>
                      <a:pt x="43" y="77"/>
                    </a:lnTo>
                    <a:lnTo>
                      <a:pt x="43" y="77"/>
                    </a:lnTo>
                    <a:lnTo>
                      <a:pt x="42" y="77"/>
                    </a:lnTo>
                    <a:lnTo>
                      <a:pt x="42" y="77"/>
                    </a:lnTo>
                    <a:lnTo>
                      <a:pt x="41" y="77"/>
                    </a:lnTo>
                    <a:lnTo>
                      <a:pt x="41" y="77"/>
                    </a:lnTo>
                    <a:lnTo>
                      <a:pt x="40" y="77"/>
                    </a:lnTo>
                    <a:lnTo>
                      <a:pt x="39" y="77"/>
                    </a:lnTo>
                    <a:lnTo>
                      <a:pt x="39" y="77"/>
                    </a:lnTo>
                    <a:lnTo>
                      <a:pt x="38" y="77"/>
                    </a:lnTo>
                    <a:lnTo>
                      <a:pt x="38" y="76"/>
                    </a:lnTo>
                    <a:lnTo>
                      <a:pt x="38" y="76"/>
                    </a:lnTo>
                    <a:lnTo>
                      <a:pt x="37" y="76"/>
                    </a:lnTo>
                    <a:lnTo>
                      <a:pt x="36" y="76"/>
                    </a:lnTo>
                    <a:lnTo>
                      <a:pt x="36" y="76"/>
                    </a:lnTo>
                    <a:lnTo>
                      <a:pt x="35" y="76"/>
                    </a:lnTo>
                    <a:lnTo>
                      <a:pt x="35" y="76"/>
                    </a:lnTo>
                    <a:lnTo>
                      <a:pt x="35" y="76"/>
                    </a:lnTo>
                    <a:lnTo>
                      <a:pt x="34" y="76"/>
                    </a:lnTo>
                    <a:lnTo>
                      <a:pt x="34" y="76"/>
                    </a:lnTo>
                    <a:lnTo>
                      <a:pt x="33" y="76"/>
                    </a:lnTo>
                    <a:lnTo>
                      <a:pt x="32" y="75"/>
                    </a:lnTo>
                    <a:lnTo>
                      <a:pt x="32" y="75"/>
                    </a:lnTo>
                    <a:lnTo>
                      <a:pt x="32" y="75"/>
                    </a:lnTo>
                    <a:lnTo>
                      <a:pt x="31" y="75"/>
                    </a:lnTo>
                    <a:lnTo>
                      <a:pt x="31" y="75"/>
                    </a:lnTo>
                    <a:lnTo>
                      <a:pt x="30" y="75"/>
                    </a:lnTo>
                    <a:lnTo>
                      <a:pt x="29" y="75"/>
                    </a:lnTo>
                    <a:lnTo>
                      <a:pt x="29" y="75"/>
                    </a:lnTo>
                    <a:lnTo>
                      <a:pt x="29" y="74"/>
                    </a:lnTo>
                    <a:lnTo>
                      <a:pt x="28" y="74"/>
                    </a:lnTo>
                    <a:lnTo>
                      <a:pt x="28" y="74"/>
                    </a:lnTo>
                    <a:lnTo>
                      <a:pt x="27" y="74"/>
                    </a:lnTo>
                    <a:lnTo>
                      <a:pt x="27" y="74"/>
                    </a:lnTo>
                    <a:lnTo>
                      <a:pt x="26" y="74"/>
                    </a:lnTo>
                    <a:lnTo>
                      <a:pt x="26" y="73"/>
                    </a:lnTo>
                    <a:lnTo>
                      <a:pt x="25" y="73"/>
                    </a:lnTo>
                    <a:lnTo>
                      <a:pt x="25" y="73"/>
                    </a:lnTo>
                    <a:lnTo>
                      <a:pt x="24" y="73"/>
                    </a:lnTo>
                    <a:lnTo>
                      <a:pt x="24" y="73"/>
                    </a:lnTo>
                    <a:lnTo>
                      <a:pt x="24" y="72"/>
                    </a:lnTo>
                    <a:lnTo>
                      <a:pt x="23" y="72"/>
                    </a:lnTo>
                    <a:lnTo>
                      <a:pt x="22" y="72"/>
                    </a:lnTo>
                    <a:lnTo>
                      <a:pt x="22" y="71"/>
                    </a:lnTo>
                    <a:lnTo>
                      <a:pt x="22" y="71"/>
                    </a:lnTo>
                    <a:lnTo>
                      <a:pt x="21" y="71"/>
                    </a:lnTo>
                    <a:lnTo>
                      <a:pt x="21" y="71"/>
                    </a:lnTo>
                    <a:lnTo>
                      <a:pt x="20" y="71"/>
                    </a:lnTo>
                    <a:lnTo>
                      <a:pt x="20" y="70"/>
                    </a:lnTo>
                    <a:lnTo>
                      <a:pt x="20" y="70"/>
                    </a:lnTo>
                    <a:lnTo>
                      <a:pt x="19" y="70"/>
                    </a:lnTo>
                    <a:lnTo>
                      <a:pt x="19" y="70"/>
                    </a:lnTo>
                    <a:lnTo>
                      <a:pt x="18" y="69"/>
                    </a:lnTo>
                    <a:lnTo>
                      <a:pt x="18" y="69"/>
                    </a:lnTo>
                    <a:lnTo>
                      <a:pt x="17" y="68"/>
                    </a:lnTo>
                    <a:lnTo>
                      <a:pt x="17" y="68"/>
                    </a:lnTo>
                    <a:lnTo>
                      <a:pt x="17" y="68"/>
                    </a:lnTo>
                    <a:lnTo>
                      <a:pt x="16" y="68"/>
                    </a:lnTo>
                    <a:lnTo>
                      <a:pt x="16" y="67"/>
                    </a:lnTo>
                    <a:lnTo>
                      <a:pt x="15" y="67"/>
                    </a:lnTo>
                    <a:lnTo>
                      <a:pt x="15" y="67"/>
                    </a:lnTo>
                    <a:lnTo>
                      <a:pt x="15" y="66"/>
                    </a:lnTo>
                    <a:lnTo>
                      <a:pt x="14" y="66"/>
                    </a:lnTo>
                    <a:lnTo>
                      <a:pt x="14" y="66"/>
                    </a:lnTo>
                    <a:lnTo>
                      <a:pt x="14" y="65"/>
                    </a:lnTo>
                    <a:lnTo>
                      <a:pt x="13" y="65"/>
                    </a:lnTo>
                    <a:lnTo>
                      <a:pt x="13" y="65"/>
                    </a:lnTo>
                    <a:lnTo>
                      <a:pt x="12" y="64"/>
                    </a:lnTo>
                    <a:lnTo>
                      <a:pt x="12" y="64"/>
                    </a:lnTo>
                    <a:lnTo>
                      <a:pt x="12" y="64"/>
                    </a:lnTo>
                    <a:lnTo>
                      <a:pt x="11" y="63"/>
                    </a:lnTo>
                    <a:lnTo>
                      <a:pt x="11" y="63"/>
                    </a:lnTo>
                    <a:lnTo>
                      <a:pt x="11" y="62"/>
                    </a:lnTo>
                    <a:lnTo>
                      <a:pt x="10" y="62"/>
                    </a:lnTo>
                    <a:lnTo>
                      <a:pt x="10" y="62"/>
                    </a:lnTo>
                    <a:lnTo>
                      <a:pt x="10" y="61"/>
                    </a:lnTo>
                    <a:lnTo>
                      <a:pt x="9" y="61"/>
                    </a:lnTo>
                    <a:lnTo>
                      <a:pt x="9" y="60"/>
                    </a:lnTo>
                    <a:lnTo>
                      <a:pt x="9" y="60"/>
                    </a:lnTo>
                    <a:lnTo>
                      <a:pt x="8" y="60"/>
                    </a:lnTo>
                    <a:lnTo>
                      <a:pt x="8" y="59"/>
                    </a:lnTo>
                    <a:lnTo>
                      <a:pt x="8" y="59"/>
                    </a:lnTo>
                    <a:lnTo>
                      <a:pt x="8" y="59"/>
                    </a:lnTo>
                    <a:lnTo>
                      <a:pt x="7" y="58"/>
                    </a:lnTo>
                    <a:lnTo>
                      <a:pt x="7" y="57"/>
                    </a:lnTo>
                    <a:lnTo>
                      <a:pt x="7" y="57"/>
                    </a:lnTo>
                    <a:lnTo>
                      <a:pt x="6" y="57"/>
                    </a:lnTo>
                    <a:lnTo>
                      <a:pt x="6" y="56"/>
                    </a:lnTo>
                    <a:lnTo>
                      <a:pt x="6" y="56"/>
                    </a:lnTo>
                    <a:lnTo>
                      <a:pt x="6" y="55"/>
                    </a:lnTo>
                    <a:lnTo>
                      <a:pt x="6" y="55"/>
                    </a:lnTo>
                    <a:lnTo>
                      <a:pt x="5" y="54"/>
                    </a:lnTo>
                    <a:lnTo>
                      <a:pt x="5" y="54"/>
                    </a:lnTo>
                    <a:lnTo>
                      <a:pt x="5" y="54"/>
                    </a:lnTo>
                    <a:lnTo>
                      <a:pt x="4" y="53"/>
                    </a:lnTo>
                    <a:lnTo>
                      <a:pt x="4" y="53"/>
                    </a:lnTo>
                    <a:lnTo>
                      <a:pt x="4" y="52"/>
                    </a:lnTo>
                    <a:lnTo>
                      <a:pt x="4" y="52"/>
                    </a:lnTo>
                    <a:lnTo>
                      <a:pt x="4" y="51"/>
                    </a:lnTo>
                    <a:lnTo>
                      <a:pt x="3" y="51"/>
                    </a:lnTo>
                    <a:lnTo>
                      <a:pt x="3" y="50"/>
                    </a:lnTo>
                    <a:lnTo>
                      <a:pt x="3" y="50"/>
                    </a:lnTo>
                    <a:lnTo>
                      <a:pt x="3" y="49"/>
                    </a:lnTo>
                    <a:lnTo>
                      <a:pt x="3" y="49"/>
                    </a:lnTo>
                    <a:lnTo>
                      <a:pt x="3" y="48"/>
                    </a:lnTo>
                    <a:lnTo>
                      <a:pt x="3" y="48"/>
                    </a:lnTo>
                    <a:lnTo>
                      <a:pt x="2" y="48"/>
                    </a:lnTo>
                    <a:lnTo>
                      <a:pt x="2" y="47"/>
                    </a:lnTo>
                    <a:lnTo>
                      <a:pt x="2" y="46"/>
                    </a:lnTo>
                    <a:lnTo>
                      <a:pt x="2" y="46"/>
                    </a:lnTo>
                    <a:lnTo>
                      <a:pt x="2" y="46"/>
                    </a:lnTo>
                    <a:lnTo>
                      <a:pt x="1" y="45"/>
                    </a:lnTo>
                    <a:lnTo>
                      <a:pt x="1" y="45"/>
                    </a:lnTo>
                    <a:lnTo>
                      <a:pt x="1" y="44"/>
                    </a:lnTo>
                    <a:lnTo>
                      <a:pt x="1" y="43"/>
                    </a:lnTo>
                    <a:lnTo>
                      <a:pt x="1" y="43"/>
                    </a:lnTo>
                    <a:lnTo>
                      <a:pt x="1" y="42"/>
                    </a:lnTo>
                    <a:lnTo>
                      <a:pt x="1" y="42"/>
                    </a:lnTo>
                    <a:lnTo>
                      <a:pt x="1" y="42"/>
                    </a:lnTo>
                    <a:lnTo>
                      <a:pt x="1" y="41"/>
                    </a:lnTo>
                    <a:lnTo>
                      <a:pt x="1" y="41"/>
                    </a:lnTo>
                    <a:lnTo>
                      <a:pt x="1" y="40"/>
                    </a:lnTo>
                    <a:lnTo>
                      <a:pt x="1" y="39"/>
                    </a:lnTo>
                    <a:lnTo>
                      <a:pt x="1" y="39"/>
                    </a:lnTo>
                    <a:lnTo>
                      <a:pt x="1" y="39"/>
                    </a:lnTo>
                    <a:lnTo>
                      <a:pt x="0" y="38"/>
                    </a:lnTo>
                    <a:lnTo>
                      <a:pt x="0" y="38"/>
                    </a:lnTo>
                    <a:lnTo>
                      <a:pt x="0" y="37"/>
                    </a:lnTo>
                    <a:lnTo>
                      <a:pt x="0" y="36"/>
                    </a:lnTo>
                    <a:lnTo>
                      <a:pt x="0" y="36"/>
                    </a:lnTo>
                    <a:lnTo>
                      <a:pt x="0" y="35"/>
                    </a:lnTo>
                    <a:lnTo>
                      <a:pt x="0" y="35"/>
                    </a:lnTo>
                    <a:lnTo>
                      <a:pt x="0" y="34"/>
                    </a:lnTo>
                    <a:lnTo>
                      <a:pt x="0" y="34"/>
                    </a:lnTo>
                    <a:lnTo>
                      <a:pt x="0" y="34"/>
                    </a:lnTo>
                    <a:lnTo>
                      <a:pt x="0" y="33"/>
                    </a:lnTo>
                    <a:lnTo>
                      <a:pt x="0" y="32"/>
                    </a:lnTo>
                    <a:lnTo>
                      <a:pt x="0" y="32"/>
                    </a:lnTo>
                    <a:lnTo>
                      <a:pt x="1" y="31"/>
                    </a:lnTo>
                    <a:lnTo>
                      <a:pt x="1" y="31"/>
                    </a:lnTo>
                    <a:lnTo>
                      <a:pt x="1" y="30"/>
                    </a:lnTo>
                    <a:lnTo>
                      <a:pt x="1" y="30"/>
                    </a:lnTo>
                    <a:lnTo>
                      <a:pt x="1" y="29"/>
                    </a:lnTo>
                    <a:lnTo>
                      <a:pt x="1" y="29"/>
                    </a:lnTo>
                    <a:lnTo>
                      <a:pt x="1" y="28"/>
                    </a:lnTo>
                    <a:lnTo>
                      <a:pt x="1" y="28"/>
                    </a:lnTo>
                    <a:lnTo>
                      <a:pt x="1" y="27"/>
                    </a:lnTo>
                    <a:lnTo>
                      <a:pt x="1" y="27"/>
                    </a:lnTo>
                    <a:lnTo>
                      <a:pt x="1" y="26"/>
                    </a:lnTo>
                    <a:lnTo>
                      <a:pt x="1" y="26"/>
                    </a:lnTo>
                    <a:lnTo>
                      <a:pt x="1" y="25"/>
                    </a:lnTo>
                    <a:lnTo>
                      <a:pt x="2" y="25"/>
                    </a:lnTo>
                    <a:lnTo>
                      <a:pt x="2" y="24"/>
                    </a:lnTo>
                    <a:lnTo>
                      <a:pt x="2" y="24"/>
                    </a:lnTo>
                    <a:lnTo>
                      <a:pt x="2" y="23"/>
                    </a:lnTo>
                    <a:lnTo>
                      <a:pt x="2" y="23"/>
                    </a:lnTo>
                    <a:lnTo>
                      <a:pt x="2" y="22"/>
                    </a:lnTo>
                    <a:lnTo>
                      <a:pt x="3" y="22"/>
                    </a:lnTo>
                    <a:lnTo>
                      <a:pt x="3" y="21"/>
                    </a:lnTo>
                    <a:lnTo>
                      <a:pt x="3" y="21"/>
                    </a:lnTo>
                    <a:lnTo>
                      <a:pt x="3" y="21"/>
                    </a:lnTo>
                    <a:lnTo>
                      <a:pt x="3" y="20"/>
                    </a:lnTo>
                    <a:lnTo>
                      <a:pt x="3" y="20"/>
                    </a:lnTo>
                    <a:lnTo>
                      <a:pt x="4" y="19"/>
                    </a:lnTo>
                    <a:lnTo>
                      <a:pt x="4" y="19"/>
                    </a:lnTo>
                    <a:lnTo>
                      <a:pt x="4" y="18"/>
                    </a:lnTo>
                    <a:lnTo>
                      <a:pt x="4" y="18"/>
                    </a:lnTo>
                    <a:lnTo>
                      <a:pt x="4" y="17"/>
                    </a:lnTo>
                    <a:lnTo>
                      <a:pt x="5" y="17"/>
                    </a:lnTo>
                    <a:lnTo>
                      <a:pt x="5" y="16"/>
                    </a:lnTo>
                    <a:lnTo>
                      <a:pt x="5" y="16"/>
                    </a:lnTo>
                    <a:lnTo>
                      <a:pt x="5" y="15"/>
                    </a:lnTo>
                    <a:lnTo>
                      <a:pt x="6" y="15"/>
                    </a:lnTo>
                    <a:lnTo>
                      <a:pt x="6" y="14"/>
                    </a:lnTo>
                    <a:lnTo>
                      <a:pt x="6" y="14"/>
                    </a:lnTo>
                    <a:lnTo>
                      <a:pt x="6" y="14"/>
                    </a:lnTo>
                    <a:lnTo>
                      <a:pt x="7" y="13"/>
                    </a:lnTo>
                    <a:lnTo>
                      <a:pt x="7" y="13"/>
                    </a:lnTo>
                    <a:lnTo>
                      <a:pt x="7" y="12"/>
                    </a:lnTo>
                    <a:lnTo>
                      <a:pt x="7" y="12"/>
                    </a:lnTo>
                    <a:lnTo>
                      <a:pt x="8" y="11"/>
                    </a:lnTo>
                    <a:lnTo>
                      <a:pt x="8" y="11"/>
                    </a:lnTo>
                    <a:lnTo>
                      <a:pt x="8" y="11"/>
                    </a:lnTo>
                    <a:lnTo>
                      <a:pt x="9" y="10"/>
                    </a:lnTo>
                    <a:lnTo>
                      <a:pt x="9" y="10"/>
                    </a:lnTo>
                    <a:lnTo>
                      <a:pt x="9" y="10"/>
                    </a:lnTo>
                    <a:lnTo>
                      <a:pt x="10" y="9"/>
                    </a:lnTo>
                    <a:lnTo>
                      <a:pt x="10" y="9"/>
                    </a:lnTo>
                    <a:lnTo>
                      <a:pt x="10" y="8"/>
                    </a:lnTo>
                    <a:lnTo>
                      <a:pt x="11" y="8"/>
                    </a:lnTo>
                    <a:lnTo>
                      <a:pt x="11" y="7"/>
                    </a:lnTo>
                    <a:lnTo>
                      <a:pt x="11" y="7"/>
                    </a:lnTo>
                    <a:lnTo>
                      <a:pt x="12" y="7"/>
                    </a:lnTo>
                    <a:lnTo>
                      <a:pt x="12" y="6"/>
                    </a:lnTo>
                    <a:lnTo>
                      <a:pt x="12" y="6"/>
                    </a:lnTo>
                    <a:lnTo>
                      <a:pt x="13" y="6"/>
                    </a:lnTo>
                    <a:lnTo>
                      <a:pt x="13" y="5"/>
                    </a:lnTo>
                    <a:lnTo>
                      <a:pt x="13" y="5"/>
                    </a:lnTo>
                    <a:lnTo>
                      <a:pt x="14" y="5"/>
                    </a:lnTo>
                    <a:lnTo>
                      <a:pt x="14" y="4"/>
                    </a:lnTo>
                    <a:lnTo>
                      <a:pt x="14" y="4"/>
                    </a:lnTo>
                    <a:lnTo>
                      <a:pt x="15" y="4"/>
                    </a:lnTo>
                    <a:lnTo>
                      <a:pt x="15" y="3"/>
                    </a:lnTo>
                    <a:lnTo>
                      <a:pt x="16" y="3"/>
                    </a:lnTo>
                    <a:lnTo>
                      <a:pt x="16" y="3"/>
                    </a:lnTo>
                    <a:lnTo>
                      <a:pt x="17" y="2"/>
                    </a:lnTo>
                    <a:lnTo>
                      <a:pt x="17" y="2"/>
                    </a:lnTo>
                    <a:lnTo>
                      <a:pt x="17" y="2"/>
                    </a:lnTo>
                    <a:lnTo>
                      <a:pt x="18" y="2"/>
                    </a:lnTo>
                    <a:lnTo>
                      <a:pt x="18" y="1"/>
                    </a:lnTo>
                    <a:lnTo>
                      <a:pt x="18" y="1"/>
                    </a:lnTo>
                    <a:lnTo>
                      <a:pt x="19" y="1"/>
                    </a:lnTo>
                    <a:lnTo>
                      <a:pt x="19"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9" name="Oval 339"/>
              <p:cNvSpPr>
                <a:spLocks noChangeArrowheads="1"/>
              </p:cNvSpPr>
              <p:nvPr/>
            </p:nvSpPr>
            <p:spPr bwMode="auto">
              <a:xfrm flipH="1">
                <a:off x="956" y="3915"/>
                <a:ext cx="24" cy="2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0" name="Freeform 340"/>
              <p:cNvSpPr>
                <a:spLocks/>
              </p:cNvSpPr>
              <p:nvPr/>
            </p:nvSpPr>
            <p:spPr bwMode="auto">
              <a:xfrm flipH="1">
                <a:off x="953" y="3893"/>
                <a:ext cx="3" cy="32"/>
              </a:xfrm>
              <a:custGeom>
                <a:avLst/>
                <a:gdLst>
                  <a:gd name="T0" fmla="*/ 0 w 10"/>
                  <a:gd name="T1" fmla="*/ 0 h 114"/>
                  <a:gd name="T2" fmla="*/ 1 w 10"/>
                  <a:gd name="T3" fmla="*/ 2 h 114"/>
                  <a:gd name="T4" fmla="*/ 1 w 10"/>
                  <a:gd name="T5" fmla="*/ 4 h 114"/>
                  <a:gd name="T6" fmla="*/ 2 w 10"/>
                  <a:gd name="T7" fmla="*/ 7 h 114"/>
                  <a:gd name="T8" fmla="*/ 2 w 10"/>
                  <a:gd name="T9" fmla="*/ 9 h 114"/>
                  <a:gd name="T10" fmla="*/ 3 w 10"/>
                  <a:gd name="T11" fmla="*/ 11 h 114"/>
                  <a:gd name="T12" fmla="*/ 4 w 10"/>
                  <a:gd name="T13" fmla="*/ 13 h 114"/>
                  <a:gd name="T14" fmla="*/ 4 w 10"/>
                  <a:gd name="T15" fmla="*/ 15 h 114"/>
                  <a:gd name="T16" fmla="*/ 5 w 10"/>
                  <a:gd name="T17" fmla="*/ 18 h 114"/>
                  <a:gd name="T18" fmla="*/ 5 w 10"/>
                  <a:gd name="T19" fmla="*/ 20 h 114"/>
                  <a:gd name="T20" fmla="*/ 6 w 10"/>
                  <a:gd name="T21" fmla="*/ 22 h 114"/>
                  <a:gd name="T22" fmla="*/ 6 w 10"/>
                  <a:gd name="T23" fmla="*/ 24 h 114"/>
                  <a:gd name="T24" fmla="*/ 7 w 10"/>
                  <a:gd name="T25" fmla="*/ 27 h 114"/>
                  <a:gd name="T26" fmla="*/ 7 w 10"/>
                  <a:gd name="T27" fmla="*/ 29 h 114"/>
                  <a:gd name="T28" fmla="*/ 8 w 10"/>
                  <a:gd name="T29" fmla="*/ 31 h 114"/>
                  <a:gd name="T30" fmla="*/ 8 w 10"/>
                  <a:gd name="T31" fmla="*/ 33 h 114"/>
                  <a:gd name="T32" fmla="*/ 8 w 10"/>
                  <a:gd name="T33" fmla="*/ 36 h 114"/>
                  <a:gd name="T34" fmla="*/ 8 w 10"/>
                  <a:gd name="T35" fmla="*/ 38 h 114"/>
                  <a:gd name="T36" fmla="*/ 9 w 10"/>
                  <a:gd name="T37" fmla="*/ 40 h 114"/>
                  <a:gd name="T38" fmla="*/ 9 w 10"/>
                  <a:gd name="T39" fmla="*/ 43 h 114"/>
                  <a:gd name="T40" fmla="*/ 9 w 10"/>
                  <a:gd name="T41" fmla="*/ 45 h 114"/>
                  <a:gd name="T42" fmla="*/ 9 w 10"/>
                  <a:gd name="T43" fmla="*/ 47 h 114"/>
                  <a:gd name="T44" fmla="*/ 9 w 10"/>
                  <a:gd name="T45" fmla="*/ 50 h 114"/>
                  <a:gd name="T46" fmla="*/ 9 w 10"/>
                  <a:gd name="T47" fmla="*/ 52 h 114"/>
                  <a:gd name="T48" fmla="*/ 10 w 10"/>
                  <a:gd name="T49" fmla="*/ 54 h 114"/>
                  <a:gd name="T50" fmla="*/ 10 w 10"/>
                  <a:gd name="T51" fmla="*/ 57 h 114"/>
                  <a:gd name="T52" fmla="*/ 10 w 10"/>
                  <a:gd name="T53" fmla="*/ 59 h 114"/>
                  <a:gd name="T54" fmla="*/ 10 w 10"/>
                  <a:gd name="T55" fmla="*/ 61 h 114"/>
                  <a:gd name="T56" fmla="*/ 10 w 10"/>
                  <a:gd name="T57" fmla="*/ 63 h 114"/>
                  <a:gd name="T58" fmla="*/ 10 w 10"/>
                  <a:gd name="T59" fmla="*/ 66 h 114"/>
                  <a:gd name="T60" fmla="*/ 9 w 10"/>
                  <a:gd name="T61" fmla="*/ 68 h 114"/>
                  <a:gd name="T62" fmla="*/ 9 w 10"/>
                  <a:gd name="T63" fmla="*/ 70 h 114"/>
                  <a:gd name="T64" fmla="*/ 9 w 10"/>
                  <a:gd name="T65" fmla="*/ 73 h 114"/>
                  <a:gd name="T66" fmla="*/ 9 w 10"/>
                  <a:gd name="T67" fmla="*/ 75 h 114"/>
                  <a:gd name="T68" fmla="*/ 9 w 10"/>
                  <a:gd name="T69" fmla="*/ 77 h 114"/>
                  <a:gd name="T70" fmla="*/ 9 w 10"/>
                  <a:gd name="T71" fmla="*/ 79 h 114"/>
                  <a:gd name="T72" fmla="*/ 8 w 10"/>
                  <a:gd name="T73" fmla="*/ 82 h 114"/>
                  <a:gd name="T74" fmla="*/ 8 w 10"/>
                  <a:gd name="T75" fmla="*/ 84 h 114"/>
                  <a:gd name="T76" fmla="*/ 8 w 10"/>
                  <a:gd name="T77" fmla="*/ 86 h 114"/>
                  <a:gd name="T78" fmla="*/ 8 w 10"/>
                  <a:gd name="T79" fmla="*/ 89 h 114"/>
                  <a:gd name="T80" fmla="*/ 7 w 10"/>
                  <a:gd name="T81" fmla="*/ 91 h 114"/>
                  <a:gd name="T82" fmla="*/ 7 w 10"/>
                  <a:gd name="T83" fmla="*/ 93 h 114"/>
                  <a:gd name="T84" fmla="*/ 7 w 10"/>
                  <a:gd name="T85" fmla="*/ 96 h 114"/>
                  <a:gd name="T86" fmla="*/ 6 w 10"/>
                  <a:gd name="T87" fmla="*/ 98 h 114"/>
                  <a:gd name="T88" fmla="*/ 5 w 10"/>
                  <a:gd name="T89" fmla="*/ 100 h 114"/>
                  <a:gd name="T90" fmla="*/ 5 w 10"/>
                  <a:gd name="T91" fmla="*/ 102 h 114"/>
                  <a:gd name="T92" fmla="*/ 4 w 10"/>
                  <a:gd name="T93" fmla="*/ 104 h 114"/>
                  <a:gd name="T94" fmla="*/ 4 w 10"/>
                  <a:gd name="T95" fmla="*/ 107 h 114"/>
                  <a:gd name="T96" fmla="*/ 3 w 10"/>
                  <a:gd name="T97" fmla="*/ 109 h 114"/>
                  <a:gd name="T98" fmla="*/ 3 w 10"/>
                  <a:gd name="T99" fmla="*/ 111 h 114"/>
                  <a:gd name="T100" fmla="*/ 2 w 10"/>
                  <a:gd name="T101" fmla="*/ 113 h 114"/>
                  <a:gd name="T102" fmla="*/ 2 w 10"/>
                  <a:gd name="T10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 h="114">
                    <a:moveTo>
                      <a:pt x="0" y="0"/>
                    </a:moveTo>
                    <a:lnTo>
                      <a:pt x="1" y="2"/>
                    </a:lnTo>
                    <a:lnTo>
                      <a:pt x="1" y="4"/>
                    </a:lnTo>
                    <a:lnTo>
                      <a:pt x="2" y="7"/>
                    </a:lnTo>
                    <a:lnTo>
                      <a:pt x="2" y="9"/>
                    </a:lnTo>
                    <a:lnTo>
                      <a:pt x="3" y="11"/>
                    </a:lnTo>
                    <a:lnTo>
                      <a:pt x="4" y="13"/>
                    </a:lnTo>
                    <a:lnTo>
                      <a:pt x="4" y="15"/>
                    </a:lnTo>
                    <a:lnTo>
                      <a:pt x="5" y="18"/>
                    </a:lnTo>
                    <a:lnTo>
                      <a:pt x="5" y="20"/>
                    </a:lnTo>
                    <a:lnTo>
                      <a:pt x="6" y="22"/>
                    </a:lnTo>
                    <a:lnTo>
                      <a:pt x="6" y="24"/>
                    </a:lnTo>
                    <a:lnTo>
                      <a:pt x="7" y="27"/>
                    </a:lnTo>
                    <a:lnTo>
                      <a:pt x="7" y="29"/>
                    </a:lnTo>
                    <a:lnTo>
                      <a:pt x="8" y="31"/>
                    </a:lnTo>
                    <a:lnTo>
                      <a:pt x="8" y="33"/>
                    </a:lnTo>
                    <a:lnTo>
                      <a:pt x="8" y="36"/>
                    </a:lnTo>
                    <a:lnTo>
                      <a:pt x="8" y="38"/>
                    </a:lnTo>
                    <a:lnTo>
                      <a:pt x="9" y="40"/>
                    </a:lnTo>
                    <a:lnTo>
                      <a:pt x="9" y="43"/>
                    </a:lnTo>
                    <a:lnTo>
                      <a:pt x="9" y="45"/>
                    </a:lnTo>
                    <a:lnTo>
                      <a:pt x="9" y="47"/>
                    </a:lnTo>
                    <a:lnTo>
                      <a:pt x="9" y="50"/>
                    </a:lnTo>
                    <a:lnTo>
                      <a:pt x="9" y="52"/>
                    </a:lnTo>
                    <a:lnTo>
                      <a:pt x="10" y="54"/>
                    </a:lnTo>
                    <a:lnTo>
                      <a:pt x="10" y="57"/>
                    </a:lnTo>
                    <a:lnTo>
                      <a:pt x="10" y="59"/>
                    </a:lnTo>
                    <a:lnTo>
                      <a:pt x="10" y="61"/>
                    </a:lnTo>
                    <a:lnTo>
                      <a:pt x="10" y="63"/>
                    </a:lnTo>
                    <a:lnTo>
                      <a:pt x="10" y="66"/>
                    </a:lnTo>
                    <a:lnTo>
                      <a:pt x="9" y="68"/>
                    </a:lnTo>
                    <a:lnTo>
                      <a:pt x="9" y="70"/>
                    </a:lnTo>
                    <a:lnTo>
                      <a:pt x="9" y="73"/>
                    </a:lnTo>
                    <a:lnTo>
                      <a:pt x="9" y="75"/>
                    </a:lnTo>
                    <a:lnTo>
                      <a:pt x="9" y="77"/>
                    </a:lnTo>
                    <a:lnTo>
                      <a:pt x="9" y="79"/>
                    </a:lnTo>
                    <a:lnTo>
                      <a:pt x="8" y="82"/>
                    </a:lnTo>
                    <a:lnTo>
                      <a:pt x="8" y="84"/>
                    </a:lnTo>
                    <a:lnTo>
                      <a:pt x="8" y="86"/>
                    </a:lnTo>
                    <a:lnTo>
                      <a:pt x="8" y="89"/>
                    </a:lnTo>
                    <a:lnTo>
                      <a:pt x="7" y="91"/>
                    </a:lnTo>
                    <a:lnTo>
                      <a:pt x="7" y="93"/>
                    </a:lnTo>
                    <a:lnTo>
                      <a:pt x="7" y="96"/>
                    </a:lnTo>
                    <a:lnTo>
                      <a:pt x="6" y="98"/>
                    </a:lnTo>
                    <a:lnTo>
                      <a:pt x="5" y="100"/>
                    </a:lnTo>
                    <a:lnTo>
                      <a:pt x="5" y="102"/>
                    </a:lnTo>
                    <a:lnTo>
                      <a:pt x="4" y="104"/>
                    </a:lnTo>
                    <a:lnTo>
                      <a:pt x="4" y="107"/>
                    </a:lnTo>
                    <a:lnTo>
                      <a:pt x="3" y="109"/>
                    </a:lnTo>
                    <a:lnTo>
                      <a:pt x="3" y="111"/>
                    </a:lnTo>
                    <a:lnTo>
                      <a:pt x="2" y="113"/>
                    </a:lnTo>
                    <a:lnTo>
                      <a:pt x="2" y="11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1" name="Freeform 341"/>
              <p:cNvSpPr>
                <a:spLocks/>
              </p:cNvSpPr>
              <p:nvPr/>
            </p:nvSpPr>
            <p:spPr bwMode="auto">
              <a:xfrm flipH="1">
                <a:off x="962" y="3938"/>
                <a:ext cx="4" cy="7"/>
              </a:xfrm>
              <a:custGeom>
                <a:avLst/>
                <a:gdLst>
                  <a:gd name="T0" fmla="*/ 18 w 18"/>
                  <a:gd name="T1" fmla="*/ 0 h 25"/>
                  <a:gd name="T2" fmla="*/ 17 w 18"/>
                  <a:gd name="T3" fmla="*/ 2 h 25"/>
                  <a:gd name="T4" fmla="*/ 16 w 18"/>
                  <a:gd name="T5" fmla="*/ 4 h 25"/>
                  <a:gd name="T6" fmla="*/ 14 w 18"/>
                  <a:gd name="T7" fmla="*/ 6 h 25"/>
                  <a:gd name="T8" fmla="*/ 13 w 18"/>
                  <a:gd name="T9" fmla="*/ 8 h 25"/>
                  <a:gd name="T10" fmla="*/ 12 w 18"/>
                  <a:gd name="T11" fmla="*/ 10 h 25"/>
                  <a:gd name="T12" fmla="*/ 10 w 18"/>
                  <a:gd name="T13" fmla="*/ 12 h 25"/>
                  <a:gd name="T14" fmla="*/ 9 w 18"/>
                  <a:gd name="T15" fmla="*/ 14 h 25"/>
                  <a:gd name="T16" fmla="*/ 7 w 18"/>
                  <a:gd name="T17" fmla="*/ 16 h 25"/>
                  <a:gd name="T18" fmla="*/ 6 w 18"/>
                  <a:gd name="T19" fmla="*/ 17 h 25"/>
                  <a:gd name="T20" fmla="*/ 5 w 18"/>
                  <a:gd name="T21" fmla="*/ 19 h 25"/>
                  <a:gd name="T22" fmla="*/ 3 w 18"/>
                  <a:gd name="T23" fmla="*/ 21 h 25"/>
                  <a:gd name="T24" fmla="*/ 1 w 18"/>
                  <a:gd name="T25" fmla="*/ 23 h 25"/>
                  <a:gd name="T26" fmla="*/ 0 w 18"/>
                  <a:gd name="T27" fmla="*/ 24 h 25"/>
                  <a:gd name="T28" fmla="*/ 0 w 1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5">
                    <a:moveTo>
                      <a:pt x="18" y="0"/>
                    </a:moveTo>
                    <a:lnTo>
                      <a:pt x="17" y="2"/>
                    </a:lnTo>
                    <a:lnTo>
                      <a:pt x="16" y="4"/>
                    </a:lnTo>
                    <a:lnTo>
                      <a:pt x="14" y="6"/>
                    </a:lnTo>
                    <a:lnTo>
                      <a:pt x="13" y="8"/>
                    </a:lnTo>
                    <a:lnTo>
                      <a:pt x="12" y="10"/>
                    </a:lnTo>
                    <a:lnTo>
                      <a:pt x="10" y="12"/>
                    </a:lnTo>
                    <a:lnTo>
                      <a:pt x="9" y="14"/>
                    </a:lnTo>
                    <a:lnTo>
                      <a:pt x="7" y="16"/>
                    </a:lnTo>
                    <a:lnTo>
                      <a:pt x="6" y="17"/>
                    </a:lnTo>
                    <a:lnTo>
                      <a:pt x="5" y="19"/>
                    </a:lnTo>
                    <a:lnTo>
                      <a:pt x="3" y="21"/>
                    </a:lnTo>
                    <a:lnTo>
                      <a:pt x="1" y="23"/>
                    </a:lnTo>
                    <a:lnTo>
                      <a:pt x="0" y="24"/>
                    </a:lnTo>
                    <a:lnTo>
                      <a:pt x="0"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2" name="Oval 342"/>
              <p:cNvSpPr>
                <a:spLocks noChangeArrowheads="1"/>
              </p:cNvSpPr>
              <p:nvPr/>
            </p:nvSpPr>
            <p:spPr bwMode="auto">
              <a:xfrm flipH="1">
                <a:off x="967" y="390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3" name="Oval 343"/>
              <p:cNvSpPr>
                <a:spLocks noChangeArrowheads="1"/>
              </p:cNvSpPr>
              <p:nvPr/>
            </p:nvSpPr>
            <p:spPr bwMode="auto">
              <a:xfrm flipH="1">
                <a:off x="977"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4" name="Oval 344"/>
              <p:cNvSpPr>
                <a:spLocks noChangeArrowheads="1"/>
              </p:cNvSpPr>
              <p:nvPr/>
            </p:nvSpPr>
            <p:spPr bwMode="auto">
              <a:xfrm flipH="1">
                <a:off x="960" y="389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5" name="Oval 345"/>
              <p:cNvSpPr>
                <a:spLocks noChangeArrowheads="1"/>
              </p:cNvSpPr>
              <p:nvPr/>
            </p:nvSpPr>
            <p:spPr bwMode="auto">
              <a:xfrm flipH="1">
                <a:off x="975" y="389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6" name="Oval 346"/>
              <p:cNvSpPr>
                <a:spLocks noChangeArrowheads="1"/>
              </p:cNvSpPr>
              <p:nvPr/>
            </p:nvSpPr>
            <p:spPr bwMode="auto">
              <a:xfrm flipH="1">
                <a:off x="958"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7" name="Oval 347"/>
              <p:cNvSpPr>
                <a:spLocks noChangeArrowheads="1"/>
              </p:cNvSpPr>
              <p:nvPr/>
            </p:nvSpPr>
            <p:spPr bwMode="auto">
              <a:xfrm flipH="1">
                <a:off x="976" y="3885"/>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8" name="Line 348"/>
              <p:cNvSpPr>
                <a:spLocks noChangeShapeType="1"/>
              </p:cNvSpPr>
              <p:nvPr/>
            </p:nvSpPr>
            <p:spPr bwMode="auto">
              <a:xfrm flipH="1" flipV="1">
                <a:off x="975" y="3703"/>
                <a:ext cx="14"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9" name="Freeform 349"/>
              <p:cNvSpPr>
                <a:spLocks/>
              </p:cNvSpPr>
              <p:nvPr/>
            </p:nvSpPr>
            <p:spPr bwMode="auto">
              <a:xfrm flipH="1">
                <a:off x="940" y="3674"/>
                <a:ext cx="24" cy="22"/>
              </a:xfrm>
              <a:custGeom>
                <a:avLst/>
                <a:gdLst>
                  <a:gd name="T0" fmla="*/ 12 w 86"/>
                  <a:gd name="T1" fmla="*/ 74 h 80"/>
                  <a:gd name="T2" fmla="*/ 10 w 86"/>
                  <a:gd name="T3" fmla="*/ 71 h 80"/>
                  <a:gd name="T4" fmla="*/ 7 w 86"/>
                  <a:gd name="T5" fmla="*/ 68 h 80"/>
                  <a:gd name="T6" fmla="*/ 5 w 86"/>
                  <a:gd name="T7" fmla="*/ 65 h 80"/>
                  <a:gd name="T8" fmla="*/ 4 w 86"/>
                  <a:gd name="T9" fmla="*/ 61 h 80"/>
                  <a:gd name="T10" fmla="*/ 2 w 86"/>
                  <a:gd name="T11" fmla="*/ 58 h 80"/>
                  <a:gd name="T12" fmla="*/ 1 w 86"/>
                  <a:gd name="T13" fmla="*/ 54 h 80"/>
                  <a:gd name="T14" fmla="*/ 0 w 86"/>
                  <a:gd name="T15" fmla="*/ 51 h 80"/>
                  <a:gd name="T16" fmla="*/ 0 w 86"/>
                  <a:gd name="T17" fmla="*/ 47 h 80"/>
                  <a:gd name="T18" fmla="*/ 0 w 86"/>
                  <a:gd name="T19" fmla="*/ 43 h 80"/>
                  <a:gd name="T20" fmla="*/ 0 w 86"/>
                  <a:gd name="T21" fmla="*/ 40 h 80"/>
                  <a:gd name="T22" fmla="*/ 0 w 86"/>
                  <a:gd name="T23" fmla="*/ 36 h 80"/>
                  <a:gd name="T24" fmla="*/ 1 w 86"/>
                  <a:gd name="T25" fmla="*/ 32 h 80"/>
                  <a:gd name="T26" fmla="*/ 2 w 86"/>
                  <a:gd name="T27" fmla="*/ 29 h 80"/>
                  <a:gd name="T28" fmla="*/ 3 w 86"/>
                  <a:gd name="T29" fmla="*/ 25 h 80"/>
                  <a:gd name="T30" fmla="*/ 5 w 86"/>
                  <a:gd name="T31" fmla="*/ 22 h 80"/>
                  <a:gd name="T32" fmla="*/ 7 w 86"/>
                  <a:gd name="T33" fmla="*/ 19 h 80"/>
                  <a:gd name="T34" fmla="*/ 9 w 86"/>
                  <a:gd name="T35" fmla="*/ 16 h 80"/>
                  <a:gd name="T36" fmla="*/ 12 w 86"/>
                  <a:gd name="T37" fmla="*/ 13 h 80"/>
                  <a:gd name="T38" fmla="*/ 14 w 86"/>
                  <a:gd name="T39" fmla="*/ 10 h 80"/>
                  <a:gd name="T40" fmla="*/ 17 w 86"/>
                  <a:gd name="T41" fmla="*/ 8 h 80"/>
                  <a:gd name="T42" fmla="*/ 21 w 86"/>
                  <a:gd name="T43" fmla="*/ 6 h 80"/>
                  <a:gd name="T44" fmla="*/ 24 w 86"/>
                  <a:gd name="T45" fmla="*/ 4 h 80"/>
                  <a:gd name="T46" fmla="*/ 27 w 86"/>
                  <a:gd name="T47" fmla="*/ 3 h 80"/>
                  <a:gd name="T48" fmla="*/ 31 w 86"/>
                  <a:gd name="T49" fmla="*/ 2 h 80"/>
                  <a:gd name="T50" fmla="*/ 34 w 86"/>
                  <a:gd name="T51" fmla="*/ 1 h 80"/>
                  <a:gd name="T52" fmla="*/ 38 w 86"/>
                  <a:gd name="T53" fmla="*/ 0 h 80"/>
                  <a:gd name="T54" fmla="*/ 42 w 86"/>
                  <a:gd name="T55" fmla="*/ 0 h 80"/>
                  <a:gd name="T56" fmla="*/ 45 w 86"/>
                  <a:gd name="T57" fmla="*/ 0 h 80"/>
                  <a:gd name="T58" fmla="*/ 49 w 86"/>
                  <a:gd name="T59" fmla="*/ 0 h 80"/>
                  <a:gd name="T60" fmla="*/ 53 w 86"/>
                  <a:gd name="T61" fmla="*/ 1 h 80"/>
                  <a:gd name="T62" fmla="*/ 56 w 86"/>
                  <a:gd name="T63" fmla="*/ 2 h 80"/>
                  <a:gd name="T64" fmla="*/ 60 w 86"/>
                  <a:gd name="T65" fmla="*/ 3 h 80"/>
                  <a:gd name="T66" fmla="*/ 63 w 86"/>
                  <a:gd name="T67" fmla="*/ 5 h 80"/>
                  <a:gd name="T68" fmla="*/ 66 w 86"/>
                  <a:gd name="T69" fmla="*/ 7 h 80"/>
                  <a:gd name="T70" fmla="*/ 70 w 86"/>
                  <a:gd name="T71" fmla="*/ 9 h 80"/>
                  <a:gd name="T72" fmla="*/ 72 w 86"/>
                  <a:gd name="T73" fmla="*/ 11 h 80"/>
                  <a:gd name="T74" fmla="*/ 75 w 86"/>
                  <a:gd name="T75" fmla="*/ 14 h 80"/>
                  <a:gd name="T76" fmla="*/ 77 w 86"/>
                  <a:gd name="T77" fmla="*/ 17 h 80"/>
                  <a:gd name="T78" fmla="*/ 80 w 86"/>
                  <a:gd name="T79" fmla="*/ 20 h 80"/>
                  <a:gd name="T80" fmla="*/ 82 w 86"/>
                  <a:gd name="T81" fmla="*/ 23 h 80"/>
                  <a:gd name="T82" fmla="*/ 83 w 86"/>
                  <a:gd name="T83" fmla="*/ 26 h 80"/>
                  <a:gd name="T84" fmla="*/ 84 w 86"/>
                  <a:gd name="T85" fmla="*/ 30 h 80"/>
                  <a:gd name="T86" fmla="*/ 85 w 86"/>
                  <a:gd name="T87" fmla="*/ 33 h 80"/>
                  <a:gd name="T88" fmla="*/ 86 w 86"/>
                  <a:gd name="T89" fmla="*/ 37 h 80"/>
                  <a:gd name="T90" fmla="*/ 86 w 86"/>
                  <a:gd name="T91" fmla="*/ 41 h 80"/>
                  <a:gd name="T92" fmla="*/ 86 w 86"/>
                  <a:gd name="T93" fmla="*/ 45 h 80"/>
                  <a:gd name="T94" fmla="*/ 86 w 86"/>
                  <a:gd name="T95" fmla="*/ 48 h 80"/>
                  <a:gd name="T96" fmla="*/ 86 w 86"/>
                  <a:gd name="T97" fmla="*/ 52 h 80"/>
                  <a:gd name="T98" fmla="*/ 84 w 86"/>
                  <a:gd name="T99" fmla="*/ 56 h 80"/>
                  <a:gd name="T100" fmla="*/ 83 w 86"/>
                  <a:gd name="T101" fmla="*/ 59 h 80"/>
                  <a:gd name="T102" fmla="*/ 82 w 86"/>
                  <a:gd name="T103" fmla="*/ 63 h 80"/>
                  <a:gd name="T104" fmla="*/ 80 w 86"/>
                  <a:gd name="T105" fmla="*/ 66 h 80"/>
                  <a:gd name="T106" fmla="*/ 78 w 86"/>
                  <a:gd name="T107" fmla="*/ 69 h 80"/>
                  <a:gd name="T108" fmla="*/ 76 w 86"/>
                  <a:gd name="T109" fmla="*/ 72 h 80"/>
                  <a:gd name="T110" fmla="*/ 73 w 86"/>
                  <a:gd name="T111" fmla="*/ 74 h 80"/>
                  <a:gd name="T112" fmla="*/ 70 w 86"/>
                  <a:gd name="T113" fmla="*/ 77 h 80"/>
                  <a:gd name="T114" fmla="*/ 67 w 86"/>
                  <a:gd name="T115"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0">
                    <a:moveTo>
                      <a:pt x="14" y="76"/>
                    </a:moveTo>
                    <a:lnTo>
                      <a:pt x="14" y="76"/>
                    </a:lnTo>
                    <a:lnTo>
                      <a:pt x="14" y="75"/>
                    </a:lnTo>
                    <a:lnTo>
                      <a:pt x="13" y="75"/>
                    </a:lnTo>
                    <a:lnTo>
                      <a:pt x="13" y="74"/>
                    </a:lnTo>
                    <a:lnTo>
                      <a:pt x="13" y="74"/>
                    </a:lnTo>
                    <a:lnTo>
                      <a:pt x="12" y="74"/>
                    </a:lnTo>
                    <a:lnTo>
                      <a:pt x="12" y="73"/>
                    </a:lnTo>
                    <a:lnTo>
                      <a:pt x="11" y="73"/>
                    </a:lnTo>
                    <a:lnTo>
                      <a:pt x="11" y="72"/>
                    </a:lnTo>
                    <a:lnTo>
                      <a:pt x="11" y="72"/>
                    </a:lnTo>
                    <a:lnTo>
                      <a:pt x="10" y="72"/>
                    </a:lnTo>
                    <a:lnTo>
                      <a:pt x="10" y="71"/>
                    </a:lnTo>
                    <a:lnTo>
                      <a:pt x="10" y="71"/>
                    </a:lnTo>
                    <a:lnTo>
                      <a:pt x="9" y="70"/>
                    </a:lnTo>
                    <a:lnTo>
                      <a:pt x="9" y="70"/>
                    </a:lnTo>
                    <a:lnTo>
                      <a:pt x="8" y="70"/>
                    </a:lnTo>
                    <a:lnTo>
                      <a:pt x="8" y="69"/>
                    </a:lnTo>
                    <a:lnTo>
                      <a:pt x="8" y="69"/>
                    </a:lnTo>
                    <a:lnTo>
                      <a:pt x="8" y="68"/>
                    </a:lnTo>
                    <a:lnTo>
                      <a:pt x="7" y="68"/>
                    </a:lnTo>
                    <a:lnTo>
                      <a:pt x="7" y="67"/>
                    </a:lnTo>
                    <a:lnTo>
                      <a:pt x="7" y="67"/>
                    </a:lnTo>
                    <a:lnTo>
                      <a:pt x="6" y="66"/>
                    </a:lnTo>
                    <a:lnTo>
                      <a:pt x="6" y="66"/>
                    </a:lnTo>
                    <a:lnTo>
                      <a:pt x="6" y="66"/>
                    </a:lnTo>
                    <a:lnTo>
                      <a:pt x="6" y="65"/>
                    </a:lnTo>
                    <a:lnTo>
                      <a:pt x="5" y="65"/>
                    </a:lnTo>
                    <a:lnTo>
                      <a:pt x="5" y="64"/>
                    </a:lnTo>
                    <a:lnTo>
                      <a:pt x="5" y="64"/>
                    </a:lnTo>
                    <a:lnTo>
                      <a:pt x="4" y="63"/>
                    </a:lnTo>
                    <a:lnTo>
                      <a:pt x="4" y="63"/>
                    </a:lnTo>
                    <a:lnTo>
                      <a:pt x="4" y="62"/>
                    </a:lnTo>
                    <a:lnTo>
                      <a:pt x="4" y="62"/>
                    </a:lnTo>
                    <a:lnTo>
                      <a:pt x="4" y="61"/>
                    </a:lnTo>
                    <a:lnTo>
                      <a:pt x="3" y="61"/>
                    </a:lnTo>
                    <a:lnTo>
                      <a:pt x="3" y="60"/>
                    </a:lnTo>
                    <a:lnTo>
                      <a:pt x="3" y="60"/>
                    </a:lnTo>
                    <a:lnTo>
                      <a:pt x="3" y="59"/>
                    </a:lnTo>
                    <a:lnTo>
                      <a:pt x="3" y="59"/>
                    </a:lnTo>
                    <a:lnTo>
                      <a:pt x="2" y="58"/>
                    </a:lnTo>
                    <a:lnTo>
                      <a:pt x="2" y="58"/>
                    </a:lnTo>
                    <a:lnTo>
                      <a:pt x="2" y="58"/>
                    </a:lnTo>
                    <a:lnTo>
                      <a:pt x="2" y="57"/>
                    </a:lnTo>
                    <a:lnTo>
                      <a:pt x="2" y="56"/>
                    </a:lnTo>
                    <a:lnTo>
                      <a:pt x="1" y="56"/>
                    </a:lnTo>
                    <a:lnTo>
                      <a:pt x="1" y="55"/>
                    </a:lnTo>
                    <a:lnTo>
                      <a:pt x="1" y="55"/>
                    </a:lnTo>
                    <a:lnTo>
                      <a:pt x="1" y="54"/>
                    </a:lnTo>
                    <a:lnTo>
                      <a:pt x="1" y="54"/>
                    </a:lnTo>
                    <a:lnTo>
                      <a:pt x="1" y="53"/>
                    </a:lnTo>
                    <a:lnTo>
                      <a:pt x="1" y="53"/>
                    </a:lnTo>
                    <a:lnTo>
                      <a:pt x="1" y="52"/>
                    </a:lnTo>
                    <a:lnTo>
                      <a:pt x="0" y="52"/>
                    </a:lnTo>
                    <a:lnTo>
                      <a:pt x="0" y="51"/>
                    </a:lnTo>
                    <a:lnTo>
                      <a:pt x="0" y="51"/>
                    </a:lnTo>
                    <a:lnTo>
                      <a:pt x="0" y="50"/>
                    </a:lnTo>
                    <a:lnTo>
                      <a:pt x="0" y="50"/>
                    </a:lnTo>
                    <a:lnTo>
                      <a:pt x="0" y="49"/>
                    </a:lnTo>
                    <a:lnTo>
                      <a:pt x="0" y="49"/>
                    </a:lnTo>
                    <a:lnTo>
                      <a:pt x="0" y="48"/>
                    </a:lnTo>
                    <a:lnTo>
                      <a:pt x="0" y="48"/>
                    </a:lnTo>
                    <a:lnTo>
                      <a:pt x="0" y="47"/>
                    </a:lnTo>
                    <a:lnTo>
                      <a:pt x="0" y="46"/>
                    </a:lnTo>
                    <a:lnTo>
                      <a:pt x="0" y="46"/>
                    </a:lnTo>
                    <a:lnTo>
                      <a:pt x="0" y="45"/>
                    </a:lnTo>
                    <a:lnTo>
                      <a:pt x="0" y="45"/>
                    </a:lnTo>
                    <a:lnTo>
                      <a:pt x="0" y="44"/>
                    </a:lnTo>
                    <a:lnTo>
                      <a:pt x="0" y="44"/>
                    </a:lnTo>
                    <a:lnTo>
                      <a:pt x="0" y="43"/>
                    </a:lnTo>
                    <a:lnTo>
                      <a:pt x="0" y="43"/>
                    </a:lnTo>
                    <a:lnTo>
                      <a:pt x="0" y="42"/>
                    </a:lnTo>
                    <a:lnTo>
                      <a:pt x="0" y="42"/>
                    </a:lnTo>
                    <a:lnTo>
                      <a:pt x="0" y="41"/>
                    </a:lnTo>
                    <a:lnTo>
                      <a:pt x="0" y="41"/>
                    </a:lnTo>
                    <a:lnTo>
                      <a:pt x="0" y="40"/>
                    </a:lnTo>
                    <a:lnTo>
                      <a:pt x="0" y="40"/>
                    </a:lnTo>
                    <a:lnTo>
                      <a:pt x="0" y="39"/>
                    </a:lnTo>
                    <a:lnTo>
                      <a:pt x="0" y="38"/>
                    </a:lnTo>
                    <a:lnTo>
                      <a:pt x="0" y="38"/>
                    </a:lnTo>
                    <a:lnTo>
                      <a:pt x="0" y="37"/>
                    </a:lnTo>
                    <a:lnTo>
                      <a:pt x="0" y="37"/>
                    </a:lnTo>
                    <a:lnTo>
                      <a:pt x="0" y="36"/>
                    </a:lnTo>
                    <a:lnTo>
                      <a:pt x="0" y="36"/>
                    </a:lnTo>
                    <a:lnTo>
                      <a:pt x="0" y="35"/>
                    </a:lnTo>
                    <a:lnTo>
                      <a:pt x="0" y="35"/>
                    </a:lnTo>
                    <a:lnTo>
                      <a:pt x="0" y="34"/>
                    </a:lnTo>
                    <a:lnTo>
                      <a:pt x="1" y="34"/>
                    </a:lnTo>
                    <a:lnTo>
                      <a:pt x="1" y="33"/>
                    </a:lnTo>
                    <a:lnTo>
                      <a:pt x="1" y="33"/>
                    </a:lnTo>
                    <a:lnTo>
                      <a:pt x="1" y="32"/>
                    </a:lnTo>
                    <a:lnTo>
                      <a:pt x="1" y="32"/>
                    </a:lnTo>
                    <a:lnTo>
                      <a:pt x="1" y="31"/>
                    </a:lnTo>
                    <a:lnTo>
                      <a:pt x="1" y="31"/>
                    </a:lnTo>
                    <a:lnTo>
                      <a:pt x="1" y="30"/>
                    </a:lnTo>
                    <a:lnTo>
                      <a:pt x="2" y="30"/>
                    </a:lnTo>
                    <a:lnTo>
                      <a:pt x="2" y="29"/>
                    </a:lnTo>
                    <a:lnTo>
                      <a:pt x="2" y="29"/>
                    </a:lnTo>
                    <a:lnTo>
                      <a:pt x="2" y="28"/>
                    </a:lnTo>
                    <a:lnTo>
                      <a:pt x="3" y="28"/>
                    </a:lnTo>
                    <a:lnTo>
                      <a:pt x="3" y="27"/>
                    </a:lnTo>
                    <a:lnTo>
                      <a:pt x="3" y="27"/>
                    </a:lnTo>
                    <a:lnTo>
                      <a:pt x="3" y="26"/>
                    </a:lnTo>
                    <a:lnTo>
                      <a:pt x="3" y="26"/>
                    </a:lnTo>
                    <a:lnTo>
                      <a:pt x="3" y="25"/>
                    </a:lnTo>
                    <a:lnTo>
                      <a:pt x="4" y="25"/>
                    </a:lnTo>
                    <a:lnTo>
                      <a:pt x="4" y="24"/>
                    </a:lnTo>
                    <a:lnTo>
                      <a:pt x="4" y="24"/>
                    </a:lnTo>
                    <a:lnTo>
                      <a:pt x="4" y="23"/>
                    </a:lnTo>
                    <a:lnTo>
                      <a:pt x="5" y="23"/>
                    </a:lnTo>
                    <a:lnTo>
                      <a:pt x="5" y="22"/>
                    </a:lnTo>
                    <a:lnTo>
                      <a:pt x="5" y="22"/>
                    </a:lnTo>
                    <a:lnTo>
                      <a:pt x="6" y="21"/>
                    </a:lnTo>
                    <a:lnTo>
                      <a:pt x="6" y="21"/>
                    </a:lnTo>
                    <a:lnTo>
                      <a:pt x="6" y="20"/>
                    </a:lnTo>
                    <a:lnTo>
                      <a:pt x="6" y="20"/>
                    </a:lnTo>
                    <a:lnTo>
                      <a:pt x="7" y="20"/>
                    </a:lnTo>
                    <a:lnTo>
                      <a:pt x="7" y="19"/>
                    </a:lnTo>
                    <a:lnTo>
                      <a:pt x="7" y="19"/>
                    </a:lnTo>
                    <a:lnTo>
                      <a:pt x="7" y="18"/>
                    </a:lnTo>
                    <a:lnTo>
                      <a:pt x="8" y="18"/>
                    </a:lnTo>
                    <a:lnTo>
                      <a:pt x="8" y="17"/>
                    </a:lnTo>
                    <a:lnTo>
                      <a:pt x="8" y="17"/>
                    </a:lnTo>
                    <a:lnTo>
                      <a:pt x="9" y="17"/>
                    </a:lnTo>
                    <a:lnTo>
                      <a:pt x="9" y="16"/>
                    </a:lnTo>
                    <a:lnTo>
                      <a:pt x="9" y="16"/>
                    </a:lnTo>
                    <a:lnTo>
                      <a:pt x="10" y="15"/>
                    </a:lnTo>
                    <a:lnTo>
                      <a:pt x="10" y="15"/>
                    </a:lnTo>
                    <a:lnTo>
                      <a:pt x="10" y="14"/>
                    </a:lnTo>
                    <a:lnTo>
                      <a:pt x="11" y="14"/>
                    </a:lnTo>
                    <a:lnTo>
                      <a:pt x="11" y="14"/>
                    </a:lnTo>
                    <a:lnTo>
                      <a:pt x="11" y="13"/>
                    </a:lnTo>
                    <a:lnTo>
                      <a:pt x="12" y="13"/>
                    </a:lnTo>
                    <a:lnTo>
                      <a:pt x="12" y="13"/>
                    </a:lnTo>
                    <a:lnTo>
                      <a:pt x="13" y="12"/>
                    </a:lnTo>
                    <a:lnTo>
                      <a:pt x="13" y="12"/>
                    </a:lnTo>
                    <a:lnTo>
                      <a:pt x="13" y="12"/>
                    </a:lnTo>
                    <a:lnTo>
                      <a:pt x="14" y="11"/>
                    </a:lnTo>
                    <a:lnTo>
                      <a:pt x="14" y="11"/>
                    </a:lnTo>
                    <a:lnTo>
                      <a:pt x="14" y="10"/>
                    </a:lnTo>
                    <a:lnTo>
                      <a:pt x="15" y="10"/>
                    </a:lnTo>
                    <a:lnTo>
                      <a:pt x="15" y="10"/>
                    </a:lnTo>
                    <a:lnTo>
                      <a:pt x="16" y="9"/>
                    </a:lnTo>
                    <a:lnTo>
                      <a:pt x="16" y="9"/>
                    </a:lnTo>
                    <a:lnTo>
                      <a:pt x="17" y="9"/>
                    </a:lnTo>
                    <a:lnTo>
                      <a:pt x="17" y="8"/>
                    </a:lnTo>
                    <a:lnTo>
                      <a:pt x="17" y="8"/>
                    </a:lnTo>
                    <a:lnTo>
                      <a:pt x="18" y="8"/>
                    </a:lnTo>
                    <a:lnTo>
                      <a:pt x="18" y="7"/>
                    </a:lnTo>
                    <a:lnTo>
                      <a:pt x="19" y="7"/>
                    </a:lnTo>
                    <a:lnTo>
                      <a:pt x="19" y="7"/>
                    </a:lnTo>
                    <a:lnTo>
                      <a:pt x="20" y="6"/>
                    </a:lnTo>
                    <a:lnTo>
                      <a:pt x="20" y="6"/>
                    </a:lnTo>
                    <a:lnTo>
                      <a:pt x="21" y="6"/>
                    </a:lnTo>
                    <a:lnTo>
                      <a:pt x="21" y="6"/>
                    </a:lnTo>
                    <a:lnTo>
                      <a:pt x="21" y="5"/>
                    </a:lnTo>
                    <a:lnTo>
                      <a:pt x="22" y="5"/>
                    </a:lnTo>
                    <a:lnTo>
                      <a:pt x="22" y="5"/>
                    </a:lnTo>
                    <a:lnTo>
                      <a:pt x="23" y="5"/>
                    </a:lnTo>
                    <a:lnTo>
                      <a:pt x="23" y="5"/>
                    </a:lnTo>
                    <a:lnTo>
                      <a:pt x="24" y="4"/>
                    </a:lnTo>
                    <a:lnTo>
                      <a:pt x="24" y="4"/>
                    </a:lnTo>
                    <a:lnTo>
                      <a:pt x="25" y="4"/>
                    </a:lnTo>
                    <a:lnTo>
                      <a:pt x="25" y="3"/>
                    </a:lnTo>
                    <a:lnTo>
                      <a:pt x="26" y="3"/>
                    </a:lnTo>
                    <a:lnTo>
                      <a:pt x="26" y="3"/>
                    </a:lnTo>
                    <a:lnTo>
                      <a:pt x="27" y="3"/>
                    </a:lnTo>
                    <a:lnTo>
                      <a:pt x="27" y="3"/>
                    </a:lnTo>
                    <a:lnTo>
                      <a:pt x="28" y="2"/>
                    </a:lnTo>
                    <a:lnTo>
                      <a:pt x="28" y="2"/>
                    </a:lnTo>
                    <a:lnTo>
                      <a:pt x="29" y="2"/>
                    </a:lnTo>
                    <a:lnTo>
                      <a:pt x="29" y="2"/>
                    </a:lnTo>
                    <a:lnTo>
                      <a:pt x="30" y="2"/>
                    </a:lnTo>
                    <a:lnTo>
                      <a:pt x="30" y="2"/>
                    </a:lnTo>
                    <a:lnTo>
                      <a:pt x="31" y="2"/>
                    </a:lnTo>
                    <a:lnTo>
                      <a:pt x="31" y="1"/>
                    </a:lnTo>
                    <a:lnTo>
                      <a:pt x="32" y="1"/>
                    </a:lnTo>
                    <a:lnTo>
                      <a:pt x="32" y="1"/>
                    </a:lnTo>
                    <a:lnTo>
                      <a:pt x="33" y="1"/>
                    </a:lnTo>
                    <a:lnTo>
                      <a:pt x="33" y="1"/>
                    </a:lnTo>
                    <a:lnTo>
                      <a:pt x="34" y="1"/>
                    </a:lnTo>
                    <a:lnTo>
                      <a:pt x="34" y="1"/>
                    </a:lnTo>
                    <a:lnTo>
                      <a:pt x="35" y="1"/>
                    </a:lnTo>
                    <a:lnTo>
                      <a:pt x="35" y="0"/>
                    </a:lnTo>
                    <a:lnTo>
                      <a:pt x="36" y="0"/>
                    </a:lnTo>
                    <a:lnTo>
                      <a:pt x="37" y="0"/>
                    </a:lnTo>
                    <a:lnTo>
                      <a:pt x="37" y="0"/>
                    </a:lnTo>
                    <a:lnTo>
                      <a:pt x="38" y="0"/>
                    </a:lnTo>
                    <a:lnTo>
                      <a:pt x="38" y="0"/>
                    </a:lnTo>
                    <a:lnTo>
                      <a:pt x="39" y="0"/>
                    </a:lnTo>
                    <a:lnTo>
                      <a:pt x="39" y="0"/>
                    </a:lnTo>
                    <a:lnTo>
                      <a:pt x="39" y="0"/>
                    </a:lnTo>
                    <a:lnTo>
                      <a:pt x="40" y="0"/>
                    </a:lnTo>
                    <a:lnTo>
                      <a:pt x="41" y="0"/>
                    </a:lnTo>
                    <a:lnTo>
                      <a:pt x="41" y="0"/>
                    </a:lnTo>
                    <a:lnTo>
                      <a:pt x="42" y="0"/>
                    </a:lnTo>
                    <a:lnTo>
                      <a:pt x="42" y="0"/>
                    </a:lnTo>
                    <a:lnTo>
                      <a:pt x="43" y="0"/>
                    </a:lnTo>
                    <a:lnTo>
                      <a:pt x="43" y="0"/>
                    </a:lnTo>
                    <a:lnTo>
                      <a:pt x="44" y="0"/>
                    </a:lnTo>
                    <a:lnTo>
                      <a:pt x="44" y="0"/>
                    </a:lnTo>
                    <a:lnTo>
                      <a:pt x="45" y="0"/>
                    </a:lnTo>
                    <a:lnTo>
                      <a:pt x="45" y="0"/>
                    </a:lnTo>
                    <a:lnTo>
                      <a:pt x="46" y="0"/>
                    </a:lnTo>
                    <a:lnTo>
                      <a:pt x="46" y="0"/>
                    </a:lnTo>
                    <a:lnTo>
                      <a:pt x="47" y="0"/>
                    </a:lnTo>
                    <a:lnTo>
                      <a:pt x="48" y="0"/>
                    </a:lnTo>
                    <a:lnTo>
                      <a:pt x="48" y="0"/>
                    </a:lnTo>
                    <a:lnTo>
                      <a:pt x="49" y="0"/>
                    </a:lnTo>
                    <a:lnTo>
                      <a:pt x="49" y="0"/>
                    </a:lnTo>
                    <a:lnTo>
                      <a:pt x="50" y="0"/>
                    </a:lnTo>
                    <a:lnTo>
                      <a:pt x="50" y="0"/>
                    </a:lnTo>
                    <a:lnTo>
                      <a:pt x="51" y="1"/>
                    </a:lnTo>
                    <a:lnTo>
                      <a:pt x="51" y="1"/>
                    </a:lnTo>
                    <a:lnTo>
                      <a:pt x="52" y="1"/>
                    </a:lnTo>
                    <a:lnTo>
                      <a:pt x="52" y="1"/>
                    </a:lnTo>
                    <a:lnTo>
                      <a:pt x="53" y="1"/>
                    </a:lnTo>
                    <a:lnTo>
                      <a:pt x="53" y="1"/>
                    </a:lnTo>
                    <a:lnTo>
                      <a:pt x="54" y="1"/>
                    </a:lnTo>
                    <a:lnTo>
                      <a:pt x="54" y="1"/>
                    </a:lnTo>
                    <a:lnTo>
                      <a:pt x="55" y="1"/>
                    </a:lnTo>
                    <a:lnTo>
                      <a:pt x="55" y="2"/>
                    </a:lnTo>
                    <a:lnTo>
                      <a:pt x="56" y="2"/>
                    </a:lnTo>
                    <a:lnTo>
                      <a:pt x="56" y="2"/>
                    </a:lnTo>
                    <a:lnTo>
                      <a:pt x="57" y="2"/>
                    </a:lnTo>
                    <a:lnTo>
                      <a:pt x="58" y="2"/>
                    </a:lnTo>
                    <a:lnTo>
                      <a:pt x="58" y="2"/>
                    </a:lnTo>
                    <a:lnTo>
                      <a:pt x="58" y="3"/>
                    </a:lnTo>
                    <a:lnTo>
                      <a:pt x="59" y="3"/>
                    </a:lnTo>
                    <a:lnTo>
                      <a:pt x="59" y="3"/>
                    </a:lnTo>
                    <a:lnTo>
                      <a:pt x="60" y="3"/>
                    </a:lnTo>
                    <a:lnTo>
                      <a:pt x="60" y="3"/>
                    </a:lnTo>
                    <a:lnTo>
                      <a:pt x="61" y="3"/>
                    </a:lnTo>
                    <a:lnTo>
                      <a:pt x="61" y="4"/>
                    </a:lnTo>
                    <a:lnTo>
                      <a:pt x="62" y="4"/>
                    </a:lnTo>
                    <a:lnTo>
                      <a:pt x="62" y="4"/>
                    </a:lnTo>
                    <a:lnTo>
                      <a:pt x="63" y="5"/>
                    </a:lnTo>
                    <a:lnTo>
                      <a:pt x="63" y="5"/>
                    </a:lnTo>
                    <a:lnTo>
                      <a:pt x="64" y="5"/>
                    </a:lnTo>
                    <a:lnTo>
                      <a:pt x="64" y="5"/>
                    </a:lnTo>
                    <a:lnTo>
                      <a:pt x="65" y="6"/>
                    </a:lnTo>
                    <a:lnTo>
                      <a:pt x="65" y="6"/>
                    </a:lnTo>
                    <a:lnTo>
                      <a:pt x="66" y="6"/>
                    </a:lnTo>
                    <a:lnTo>
                      <a:pt x="66" y="6"/>
                    </a:lnTo>
                    <a:lnTo>
                      <a:pt x="66" y="7"/>
                    </a:lnTo>
                    <a:lnTo>
                      <a:pt x="67" y="7"/>
                    </a:lnTo>
                    <a:lnTo>
                      <a:pt x="67" y="7"/>
                    </a:lnTo>
                    <a:lnTo>
                      <a:pt x="68" y="7"/>
                    </a:lnTo>
                    <a:lnTo>
                      <a:pt x="68" y="8"/>
                    </a:lnTo>
                    <a:lnTo>
                      <a:pt x="69" y="8"/>
                    </a:lnTo>
                    <a:lnTo>
                      <a:pt x="69" y="9"/>
                    </a:lnTo>
                    <a:lnTo>
                      <a:pt x="70" y="9"/>
                    </a:lnTo>
                    <a:lnTo>
                      <a:pt x="70" y="9"/>
                    </a:lnTo>
                    <a:lnTo>
                      <a:pt x="70" y="9"/>
                    </a:lnTo>
                    <a:lnTo>
                      <a:pt x="71" y="10"/>
                    </a:lnTo>
                    <a:lnTo>
                      <a:pt x="71" y="10"/>
                    </a:lnTo>
                    <a:lnTo>
                      <a:pt x="72" y="10"/>
                    </a:lnTo>
                    <a:lnTo>
                      <a:pt x="72" y="11"/>
                    </a:lnTo>
                    <a:lnTo>
                      <a:pt x="72" y="11"/>
                    </a:lnTo>
                    <a:lnTo>
                      <a:pt x="73" y="12"/>
                    </a:lnTo>
                    <a:lnTo>
                      <a:pt x="73" y="12"/>
                    </a:lnTo>
                    <a:lnTo>
                      <a:pt x="73" y="12"/>
                    </a:lnTo>
                    <a:lnTo>
                      <a:pt x="74" y="13"/>
                    </a:lnTo>
                    <a:lnTo>
                      <a:pt x="74" y="13"/>
                    </a:lnTo>
                    <a:lnTo>
                      <a:pt x="75" y="13"/>
                    </a:lnTo>
                    <a:lnTo>
                      <a:pt x="75" y="14"/>
                    </a:lnTo>
                    <a:lnTo>
                      <a:pt x="75" y="14"/>
                    </a:lnTo>
                    <a:lnTo>
                      <a:pt x="76" y="15"/>
                    </a:lnTo>
                    <a:lnTo>
                      <a:pt x="76" y="15"/>
                    </a:lnTo>
                    <a:lnTo>
                      <a:pt x="76" y="16"/>
                    </a:lnTo>
                    <a:lnTo>
                      <a:pt x="77" y="16"/>
                    </a:lnTo>
                    <a:lnTo>
                      <a:pt x="77" y="16"/>
                    </a:lnTo>
                    <a:lnTo>
                      <a:pt x="77" y="17"/>
                    </a:lnTo>
                    <a:lnTo>
                      <a:pt x="78" y="17"/>
                    </a:lnTo>
                    <a:lnTo>
                      <a:pt x="78" y="17"/>
                    </a:lnTo>
                    <a:lnTo>
                      <a:pt x="78" y="18"/>
                    </a:lnTo>
                    <a:lnTo>
                      <a:pt x="79" y="19"/>
                    </a:lnTo>
                    <a:lnTo>
                      <a:pt x="79" y="19"/>
                    </a:lnTo>
                    <a:lnTo>
                      <a:pt x="79" y="19"/>
                    </a:lnTo>
                    <a:lnTo>
                      <a:pt x="80" y="20"/>
                    </a:lnTo>
                    <a:lnTo>
                      <a:pt x="80" y="20"/>
                    </a:lnTo>
                    <a:lnTo>
                      <a:pt x="80" y="21"/>
                    </a:lnTo>
                    <a:lnTo>
                      <a:pt x="80" y="21"/>
                    </a:lnTo>
                    <a:lnTo>
                      <a:pt x="81" y="21"/>
                    </a:lnTo>
                    <a:lnTo>
                      <a:pt x="81" y="22"/>
                    </a:lnTo>
                    <a:lnTo>
                      <a:pt x="81" y="23"/>
                    </a:lnTo>
                    <a:lnTo>
                      <a:pt x="82" y="23"/>
                    </a:lnTo>
                    <a:lnTo>
                      <a:pt x="82" y="23"/>
                    </a:lnTo>
                    <a:lnTo>
                      <a:pt x="82" y="24"/>
                    </a:lnTo>
                    <a:lnTo>
                      <a:pt x="82" y="24"/>
                    </a:lnTo>
                    <a:lnTo>
                      <a:pt x="82" y="25"/>
                    </a:lnTo>
                    <a:lnTo>
                      <a:pt x="83" y="25"/>
                    </a:lnTo>
                    <a:lnTo>
                      <a:pt x="83" y="26"/>
                    </a:lnTo>
                    <a:lnTo>
                      <a:pt x="83" y="26"/>
                    </a:lnTo>
                    <a:lnTo>
                      <a:pt x="83" y="27"/>
                    </a:lnTo>
                    <a:lnTo>
                      <a:pt x="83" y="27"/>
                    </a:lnTo>
                    <a:lnTo>
                      <a:pt x="84" y="28"/>
                    </a:lnTo>
                    <a:lnTo>
                      <a:pt x="84" y="28"/>
                    </a:lnTo>
                    <a:lnTo>
                      <a:pt x="84" y="29"/>
                    </a:lnTo>
                    <a:lnTo>
                      <a:pt x="84" y="29"/>
                    </a:lnTo>
                    <a:lnTo>
                      <a:pt x="84" y="30"/>
                    </a:lnTo>
                    <a:lnTo>
                      <a:pt x="84" y="30"/>
                    </a:lnTo>
                    <a:lnTo>
                      <a:pt x="84" y="31"/>
                    </a:lnTo>
                    <a:lnTo>
                      <a:pt x="85" y="31"/>
                    </a:lnTo>
                    <a:lnTo>
                      <a:pt x="85" y="32"/>
                    </a:lnTo>
                    <a:lnTo>
                      <a:pt x="85" y="33"/>
                    </a:lnTo>
                    <a:lnTo>
                      <a:pt x="85" y="33"/>
                    </a:lnTo>
                    <a:lnTo>
                      <a:pt x="85" y="33"/>
                    </a:lnTo>
                    <a:lnTo>
                      <a:pt x="85" y="34"/>
                    </a:lnTo>
                    <a:lnTo>
                      <a:pt x="86" y="34"/>
                    </a:lnTo>
                    <a:lnTo>
                      <a:pt x="86" y="35"/>
                    </a:lnTo>
                    <a:lnTo>
                      <a:pt x="86" y="35"/>
                    </a:lnTo>
                    <a:lnTo>
                      <a:pt x="86" y="36"/>
                    </a:lnTo>
                    <a:lnTo>
                      <a:pt x="86" y="37"/>
                    </a:lnTo>
                    <a:lnTo>
                      <a:pt x="86" y="37"/>
                    </a:lnTo>
                    <a:lnTo>
                      <a:pt x="86" y="38"/>
                    </a:lnTo>
                    <a:lnTo>
                      <a:pt x="86" y="38"/>
                    </a:lnTo>
                    <a:lnTo>
                      <a:pt x="86" y="39"/>
                    </a:lnTo>
                    <a:lnTo>
                      <a:pt x="86" y="39"/>
                    </a:lnTo>
                    <a:lnTo>
                      <a:pt x="86" y="40"/>
                    </a:lnTo>
                    <a:lnTo>
                      <a:pt x="86" y="40"/>
                    </a:lnTo>
                    <a:lnTo>
                      <a:pt x="86" y="41"/>
                    </a:lnTo>
                    <a:lnTo>
                      <a:pt x="86" y="41"/>
                    </a:lnTo>
                    <a:lnTo>
                      <a:pt x="86" y="42"/>
                    </a:lnTo>
                    <a:lnTo>
                      <a:pt x="86" y="42"/>
                    </a:lnTo>
                    <a:lnTo>
                      <a:pt x="86" y="43"/>
                    </a:lnTo>
                    <a:lnTo>
                      <a:pt x="86" y="44"/>
                    </a:lnTo>
                    <a:lnTo>
                      <a:pt x="86" y="44"/>
                    </a:lnTo>
                    <a:lnTo>
                      <a:pt x="86" y="45"/>
                    </a:lnTo>
                    <a:lnTo>
                      <a:pt x="86" y="45"/>
                    </a:lnTo>
                    <a:lnTo>
                      <a:pt x="86" y="46"/>
                    </a:lnTo>
                    <a:lnTo>
                      <a:pt x="86" y="46"/>
                    </a:lnTo>
                    <a:lnTo>
                      <a:pt x="86" y="47"/>
                    </a:lnTo>
                    <a:lnTo>
                      <a:pt x="86" y="47"/>
                    </a:lnTo>
                    <a:lnTo>
                      <a:pt x="86" y="48"/>
                    </a:lnTo>
                    <a:lnTo>
                      <a:pt x="86" y="48"/>
                    </a:lnTo>
                    <a:lnTo>
                      <a:pt x="86" y="49"/>
                    </a:lnTo>
                    <a:lnTo>
                      <a:pt x="86" y="49"/>
                    </a:lnTo>
                    <a:lnTo>
                      <a:pt x="86" y="50"/>
                    </a:lnTo>
                    <a:lnTo>
                      <a:pt x="86" y="50"/>
                    </a:lnTo>
                    <a:lnTo>
                      <a:pt x="86" y="51"/>
                    </a:lnTo>
                    <a:lnTo>
                      <a:pt x="86" y="51"/>
                    </a:lnTo>
                    <a:lnTo>
                      <a:pt x="86" y="52"/>
                    </a:lnTo>
                    <a:lnTo>
                      <a:pt x="85" y="52"/>
                    </a:lnTo>
                    <a:lnTo>
                      <a:pt x="85" y="53"/>
                    </a:lnTo>
                    <a:lnTo>
                      <a:pt x="85" y="53"/>
                    </a:lnTo>
                    <a:lnTo>
                      <a:pt x="85" y="54"/>
                    </a:lnTo>
                    <a:lnTo>
                      <a:pt x="85" y="55"/>
                    </a:lnTo>
                    <a:lnTo>
                      <a:pt x="85" y="55"/>
                    </a:lnTo>
                    <a:lnTo>
                      <a:pt x="84" y="56"/>
                    </a:lnTo>
                    <a:lnTo>
                      <a:pt x="84" y="56"/>
                    </a:lnTo>
                    <a:lnTo>
                      <a:pt x="84" y="57"/>
                    </a:lnTo>
                    <a:lnTo>
                      <a:pt x="84" y="57"/>
                    </a:lnTo>
                    <a:lnTo>
                      <a:pt x="84" y="58"/>
                    </a:lnTo>
                    <a:lnTo>
                      <a:pt x="84" y="58"/>
                    </a:lnTo>
                    <a:lnTo>
                      <a:pt x="83" y="59"/>
                    </a:lnTo>
                    <a:lnTo>
                      <a:pt x="83" y="59"/>
                    </a:lnTo>
                    <a:lnTo>
                      <a:pt x="83" y="60"/>
                    </a:lnTo>
                    <a:lnTo>
                      <a:pt x="83" y="60"/>
                    </a:lnTo>
                    <a:lnTo>
                      <a:pt x="83" y="60"/>
                    </a:lnTo>
                    <a:lnTo>
                      <a:pt x="83" y="61"/>
                    </a:lnTo>
                    <a:lnTo>
                      <a:pt x="82" y="62"/>
                    </a:lnTo>
                    <a:lnTo>
                      <a:pt x="82" y="62"/>
                    </a:lnTo>
                    <a:lnTo>
                      <a:pt x="82" y="63"/>
                    </a:lnTo>
                    <a:lnTo>
                      <a:pt x="82" y="63"/>
                    </a:lnTo>
                    <a:lnTo>
                      <a:pt x="81" y="63"/>
                    </a:lnTo>
                    <a:lnTo>
                      <a:pt x="81" y="64"/>
                    </a:lnTo>
                    <a:lnTo>
                      <a:pt x="81" y="65"/>
                    </a:lnTo>
                    <a:lnTo>
                      <a:pt x="80" y="65"/>
                    </a:lnTo>
                    <a:lnTo>
                      <a:pt x="80" y="65"/>
                    </a:lnTo>
                    <a:lnTo>
                      <a:pt x="80" y="66"/>
                    </a:lnTo>
                    <a:lnTo>
                      <a:pt x="80" y="66"/>
                    </a:lnTo>
                    <a:lnTo>
                      <a:pt x="79" y="67"/>
                    </a:lnTo>
                    <a:lnTo>
                      <a:pt x="79" y="67"/>
                    </a:lnTo>
                    <a:lnTo>
                      <a:pt x="79" y="67"/>
                    </a:lnTo>
                    <a:lnTo>
                      <a:pt x="79" y="68"/>
                    </a:lnTo>
                    <a:lnTo>
                      <a:pt x="78" y="69"/>
                    </a:lnTo>
                    <a:lnTo>
                      <a:pt x="78" y="69"/>
                    </a:lnTo>
                    <a:lnTo>
                      <a:pt x="78" y="69"/>
                    </a:lnTo>
                    <a:lnTo>
                      <a:pt x="77" y="70"/>
                    </a:lnTo>
                    <a:lnTo>
                      <a:pt x="77" y="70"/>
                    </a:lnTo>
                    <a:lnTo>
                      <a:pt x="77" y="70"/>
                    </a:lnTo>
                    <a:lnTo>
                      <a:pt x="76" y="71"/>
                    </a:lnTo>
                    <a:lnTo>
                      <a:pt x="76" y="71"/>
                    </a:lnTo>
                    <a:lnTo>
                      <a:pt x="76" y="72"/>
                    </a:lnTo>
                    <a:lnTo>
                      <a:pt x="75" y="72"/>
                    </a:lnTo>
                    <a:lnTo>
                      <a:pt x="75" y="73"/>
                    </a:lnTo>
                    <a:lnTo>
                      <a:pt x="75" y="73"/>
                    </a:lnTo>
                    <a:lnTo>
                      <a:pt x="74" y="73"/>
                    </a:lnTo>
                    <a:lnTo>
                      <a:pt x="74" y="74"/>
                    </a:lnTo>
                    <a:lnTo>
                      <a:pt x="73" y="74"/>
                    </a:lnTo>
                    <a:lnTo>
                      <a:pt x="73" y="74"/>
                    </a:lnTo>
                    <a:lnTo>
                      <a:pt x="73" y="75"/>
                    </a:lnTo>
                    <a:lnTo>
                      <a:pt x="72" y="75"/>
                    </a:lnTo>
                    <a:lnTo>
                      <a:pt x="72" y="76"/>
                    </a:lnTo>
                    <a:lnTo>
                      <a:pt x="72" y="76"/>
                    </a:lnTo>
                    <a:lnTo>
                      <a:pt x="71" y="76"/>
                    </a:lnTo>
                    <a:lnTo>
                      <a:pt x="71" y="77"/>
                    </a:lnTo>
                    <a:lnTo>
                      <a:pt x="70" y="77"/>
                    </a:lnTo>
                    <a:lnTo>
                      <a:pt x="70" y="77"/>
                    </a:lnTo>
                    <a:lnTo>
                      <a:pt x="69" y="78"/>
                    </a:lnTo>
                    <a:lnTo>
                      <a:pt x="69" y="78"/>
                    </a:lnTo>
                    <a:lnTo>
                      <a:pt x="69" y="78"/>
                    </a:lnTo>
                    <a:lnTo>
                      <a:pt x="68" y="79"/>
                    </a:lnTo>
                    <a:lnTo>
                      <a:pt x="68" y="79"/>
                    </a:lnTo>
                    <a:lnTo>
                      <a:pt x="67" y="79"/>
                    </a:lnTo>
                    <a:lnTo>
                      <a:pt x="67" y="80"/>
                    </a:lnTo>
                    <a:lnTo>
                      <a:pt x="66" y="80"/>
                    </a:lnTo>
                    <a:lnTo>
                      <a:pt x="66" y="80"/>
                    </a:lnTo>
                    <a:lnTo>
                      <a:pt x="65" y="80"/>
                    </a:lnTo>
                    <a:lnTo>
                      <a:pt x="65" y="8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0" name="Freeform 350"/>
              <p:cNvSpPr>
                <a:spLocks/>
              </p:cNvSpPr>
              <p:nvPr/>
            </p:nvSpPr>
            <p:spPr bwMode="auto">
              <a:xfrm flipH="1">
                <a:off x="977" y="3854"/>
                <a:ext cx="10" cy="10"/>
              </a:xfrm>
              <a:custGeom>
                <a:avLst/>
                <a:gdLst>
                  <a:gd name="T0" fmla="*/ 0 w 33"/>
                  <a:gd name="T1" fmla="*/ 39 h 39"/>
                  <a:gd name="T2" fmla="*/ 33 w 33"/>
                  <a:gd name="T3" fmla="*/ 39 h 39"/>
                  <a:gd name="T4" fmla="*/ 33 w 33"/>
                  <a:gd name="T5" fmla="*/ 0 h 39"/>
                </a:gdLst>
                <a:ahLst/>
                <a:cxnLst>
                  <a:cxn ang="0">
                    <a:pos x="T0" y="T1"/>
                  </a:cxn>
                  <a:cxn ang="0">
                    <a:pos x="T2" y="T3"/>
                  </a:cxn>
                  <a:cxn ang="0">
                    <a:pos x="T4" y="T5"/>
                  </a:cxn>
                </a:cxnLst>
                <a:rect l="0" t="0" r="r" b="b"/>
                <a:pathLst>
                  <a:path w="33" h="39">
                    <a:moveTo>
                      <a:pt x="0" y="39"/>
                    </a:moveTo>
                    <a:lnTo>
                      <a:pt x="33" y="39"/>
                    </a:lnTo>
                    <a:lnTo>
                      <a:pt x="3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1" name="Freeform 351"/>
              <p:cNvSpPr>
                <a:spLocks/>
              </p:cNvSpPr>
              <p:nvPr/>
            </p:nvSpPr>
            <p:spPr bwMode="auto">
              <a:xfrm flipH="1">
                <a:off x="987" y="3859"/>
                <a:ext cx="9" cy="3"/>
              </a:xfrm>
              <a:custGeom>
                <a:avLst/>
                <a:gdLst>
                  <a:gd name="T0" fmla="*/ 0 w 33"/>
                  <a:gd name="T1" fmla="*/ 0 h 10"/>
                  <a:gd name="T2" fmla="*/ 2 w 33"/>
                  <a:gd name="T3" fmla="*/ 1 h 10"/>
                  <a:gd name="T4" fmla="*/ 4 w 33"/>
                  <a:gd name="T5" fmla="*/ 1 h 10"/>
                  <a:gd name="T6" fmla="*/ 6 w 33"/>
                  <a:gd name="T7" fmla="*/ 2 h 10"/>
                  <a:gd name="T8" fmla="*/ 9 w 33"/>
                  <a:gd name="T9" fmla="*/ 2 h 10"/>
                  <a:gd name="T10" fmla="*/ 11 w 33"/>
                  <a:gd name="T11" fmla="*/ 3 h 10"/>
                  <a:gd name="T12" fmla="*/ 13 w 33"/>
                  <a:gd name="T13" fmla="*/ 4 h 10"/>
                  <a:gd name="T14" fmla="*/ 15 w 33"/>
                  <a:gd name="T15" fmla="*/ 4 h 10"/>
                  <a:gd name="T16" fmla="*/ 17 w 33"/>
                  <a:gd name="T17" fmla="*/ 5 h 10"/>
                  <a:gd name="T18" fmla="*/ 20 w 33"/>
                  <a:gd name="T19" fmla="*/ 5 h 10"/>
                  <a:gd name="T20" fmla="*/ 22 w 33"/>
                  <a:gd name="T21" fmla="*/ 6 h 10"/>
                  <a:gd name="T22" fmla="*/ 24 w 33"/>
                  <a:gd name="T23" fmla="*/ 7 h 10"/>
                  <a:gd name="T24" fmla="*/ 26 w 33"/>
                  <a:gd name="T25" fmla="*/ 8 h 10"/>
                  <a:gd name="T26" fmla="*/ 28 w 33"/>
                  <a:gd name="T27" fmla="*/ 9 h 10"/>
                  <a:gd name="T28" fmla="*/ 31 w 33"/>
                  <a:gd name="T29" fmla="*/ 9 h 10"/>
                  <a:gd name="T30" fmla="*/ 33 w 33"/>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0">
                    <a:moveTo>
                      <a:pt x="0" y="0"/>
                    </a:moveTo>
                    <a:lnTo>
                      <a:pt x="2" y="1"/>
                    </a:lnTo>
                    <a:lnTo>
                      <a:pt x="4" y="1"/>
                    </a:lnTo>
                    <a:lnTo>
                      <a:pt x="6" y="2"/>
                    </a:lnTo>
                    <a:lnTo>
                      <a:pt x="9" y="2"/>
                    </a:lnTo>
                    <a:lnTo>
                      <a:pt x="11" y="3"/>
                    </a:lnTo>
                    <a:lnTo>
                      <a:pt x="13" y="4"/>
                    </a:lnTo>
                    <a:lnTo>
                      <a:pt x="15" y="4"/>
                    </a:lnTo>
                    <a:lnTo>
                      <a:pt x="17" y="5"/>
                    </a:lnTo>
                    <a:lnTo>
                      <a:pt x="20" y="5"/>
                    </a:lnTo>
                    <a:lnTo>
                      <a:pt x="22" y="6"/>
                    </a:lnTo>
                    <a:lnTo>
                      <a:pt x="24" y="7"/>
                    </a:lnTo>
                    <a:lnTo>
                      <a:pt x="26" y="8"/>
                    </a:lnTo>
                    <a:lnTo>
                      <a:pt x="28" y="9"/>
                    </a:lnTo>
                    <a:lnTo>
                      <a:pt x="31" y="9"/>
                    </a:lnTo>
                    <a:lnTo>
                      <a:pt x="33"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2" name="Freeform 352"/>
              <p:cNvSpPr>
                <a:spLocks/>
              </p:cNvSpPr>
              <p:nvPr/>
            </p:nvSpPr>
            <p:spPr bwMode="auto">
              <a:xfrm flipH="1">
                <a:off x="970" y="3864"/>
                <a:ext cx="10" cy="8"/>
              </a:xfrm>
              <a:custGeom>
                <a:avLst/>
                <a:gdLst>
                  <a:gd name="T0" fmla="*/ 0 w 36"/>
                  <a:gd name="T1" fmla="*/ 0 h 26"/>
                  <a:gd name="T2" fmla="*/ 2 w 36"/>
                  <a:gd name="T3" fmla="*/ 1 h 26"/>
                  <a:gd name="T4" fmla="*/ 4 w 36"/>
                  <a:gd name="T5" fmla="*/ 2 h 26"/>
                  <a:gd name="T6" fmla="*/ 6 w 36"/>
                  <a:gd name="T7" fmla="*/ 4 h 26"/>
                  <a:gd name="T8" fmla="*/ 8 w 36"/>
                  <a:gd name="T9" fmla="*/ 5 h 26"/>
                  <a:gd name="T10" fmla="*/ 10 w 36"/>
                  <a:gd name="T11" fmla="*/ 6 h 26"/>
                  <a:gd name="T12" fmla="*/ 12 w 36"/>
                  <a:gd name="T13" fmla="*/ 7 h 26"/>
                  <a:gd name="T14" fmla="*/ 14 w 36"/>
                  <a:gd name="T15" fmla="*/ 9 h 26"/>
                  <a:gd name="T16" fmla="*/ 16 w 36"/>
                  <a:gd name="T17" fmla="*/ 10 h 26"/>
                  <a:gd name="T18" fmla="*/ 17 w 36"/>
                  <a:gd name="T19" fmla="*/ 11 h 26"/>
                  <a:gd name="T20" fmla="*/ 19 w 36"/>
                  <a:gd name="T21" fmla="*/ 13 h 26"/>
                  <a:gd name="T22" fmla="*/ 21 w 36"/>
                  <a:gd name="T23" fmla="*/ 14 h 26"/>
                  <a:gd name="T24" fmla="*/ 23 w 36"/>
                  <a:gd name="T25" fmla="*/ 16 h 26"/>
                  <a:gd name="T26" fmla="*/ 25 w 36"/>
                  <a:gd name="T27" fmla="*/ 17 h 26"/>
                  <a:gd name="T28" fmla="*/ 27 w 36"/>
                  <a:gd name="T29" fmla="*/ 18 h 26"/>
                  <a:gd name="T30" fmla="*/ 28 w 36"/>
                  <a:gd name="T31" fmla="*/ 20 h 26"/>
                  <a:gd name="T32" fmla="*/ 30 w 36"/>
                  <a:gd name="T33" fmla="*/ 21 h 26"/>
                  <a:gd name="T34" fmla="*/ 32 w 36"/>
                  <a:gd name="T35" fmla="*/ 23 h 26"/>
                  <a:gd name="T36" fmla="*/ 34 w 36"/>
                  <a:gd name="T37" fmla="*/ 25 h 26"/>
                  <a:gd name="T38" fmla="*/ 35 w 36"/>
                  <a:gd name="T39" fmla="*/ 26 h 26"/>
                  <a:gd name="T40" fmla="*/ 36 w 3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6">
                    <a:moveTo>
                      <a:pt x="0" y="0"/>
                    </a:moveTo>
                    <a:lnTo>
                      <a:pt x="2" y="1"/>
                    </a:lnTo>
                    <a:lnTo>
                      <a:pt x="4" y="2"/>
                    </a:lnTo>
                    <a:lnTo>
                      <a:pt x="6" y="4"/>
                    </a:lnTo>
                    <a:lnTo>
                      <a:pt x="8" y="5"/>
                    </a:lnTo>
                    <a:lnTo>
                      <a:pt x="10" y="6"/>
                    </a:lnTo>
                    <a:lnTo>
                      <a:pt x="12" y="7"/>
                    </a:lnTo>
                    <a:lnTo>
                      <a:pt x="14" y="9"/>
                    </a:lnTo>
                    <a:lnTo>
                      <a:pt x="16" y="10"/>
                    </a:lnTo>
                    <a:lnTo>
                      <a:pt x="17" y="11"/>
                    </a:lnTo>
                    <a:lnTo>
                      <a:pt x="19" y="13"/>
                    </a:lnTo>
                    <a:lnTo>
                      <a:pt x="21" y="14"/>
                    </a:lnTo>
                    <a:lnTo>
                      <a:pt x="23" y="16"/>
                    </a:lnTo>
                    <a:lnTo>
                      <a:pt x="25" y="17"/>
                    </a:lnTo>
                    <a:lnTo>
                      <a:pt x="27" y="18"/>
                    </a:lnTo>
                    <a:lnTo>
                      <a:pt x="28" y="20"/>
                    </a:lnTo>
                    <a:lnTo>
                      <a:pt x="30" y="21"/>
                    </a:lnTo>
                    <a:lnTo>
                      <a:pt x="32" y="23"/>
                    </a:lnTo>
                    <a:lnTo>
                      <a:pt x="34" y="25"/>
                    </a:lnTo>
                    <a:lnTo>
                      <a:pt x="35" y="26"/>
                    </a:lnTo>
                    <a:lnTo>
                      <a:pt x="36" y="2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3" name="Line 353"/>
              <p:cNvSpPr>
                <a:spLocks noChangeShapeType="1"/>
              </p:cNvSpPr>
              <p:nvPr/>
            </p:nvSpPr>
            <p:spPr bwMode="auto">
              <a:xfrm flipH="1">
                <a:off x="977" y="3863"/>
                <a:ext cx="1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4" name="Line 354"/>
              <p:cNvSpPr>
                <a:spLocks noChangeShapeType="1"/>
              </p:cNvSpPr>
              <p:nvPr/>
            </p:nvSpPr>
            <p:spPr bwMode="auto">
              <a:xfrm flipH="1" flipV="1">
                <a:off x="1025" y="3838"/>
                <a:ext cx="0" cy="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5" name="Freeform 355"/>
              <p:cNvSpPr>
                <a:spLocks/>
              </p:cNvSpPr>
              <p:nvPr/>
            </p:nvSpPr>
            <p:spPr bwMode="auto">
              <a:xfrm flipH="1">
                <a:off x="1025" y="3861"/>
                <a:ext cx="34" cy="34"/>
              </a:xfrm>
              <a:custGeom>
                <a:avLst/>
                <a:gdLst>
                  <a:gd name="T0" fmla="*/ 0 w 118"/>
                  <a:gd name="T1" fmla="*/ 123 h 125"/>
                  <a:gd name="T2" fmla="*/ 2 w 118"/>
                  <a:gd name="T3" fmla="*/ 118 h 125"/>
                  <a:gd name="T4" fmla="*/ 3 w 118"/>
                  <a:gd name="T5" fmla="*/ 114 h 125"/>
                  <a:gd name="T6" fmla="*/ 5 w 118"/>
                  <a:gd name="T7" fmla="*/ 110 h 125"/>
                  <a:gd name="T8" fmla="*/ 7 w 118"/>
                  <a:gd name="T9" fmla="*/ 105 h 125"/>
                  <a:gd name="T10" fmla="*/ 8 w 118"/>
                  <a:gd name="T11" fmla="*/ 101 h 125"/>
                  <a:gd name="T12" fmla="*/ 10 w 118"/>
                  <a:gd name="T13" fmla="*/ 97 h 125"/>
                  <a:gd name="T14" fmla="*/ 12 w 118"/>
                  <a:gd name="T15" fmla="*/ 93 h 125"/>
                  <a:gd name="T16" fmla="*/ 15 w 118"/>
                  <a:gd name="T17" fmla="*/ 89 h 125"/>
                  <a:gd name="T18" fmla="*/ 17 w 118"/>
                  <a:gd name="T19" fmla="*/ 85 h 125"/>
                  <a:gd name="T20" fmla="*/ 19 w 118"/>
                  <a:gd name="T21" fmla="*/ 81 h 125"/>
                  <a:gd name="T22" fmla="*/ 21 w 118"/>
                  <a:gd name="T23" fmla="*/ 77 h 125"/>
                  <a:gd name="T24" fmla="*/ 24 w 118"/>
                  <a:gd name="T25" fmla="*/ 73 h 125"/>
                  <a:gd name="T26" fmla="*/ 27 w 118"/>
                  <a:gd name="T27" fmla="*/ 69 h 125"/>
                  <a:gd name="T28" fmla="*/ 29 w 118"/>
                  <a:gd name="T29" fmla="*/ 65 h 125"/>
                  <a:gd name="T30" fmla="*/ 32 w 118"/>
                  <a:gd name="T31" fmla="*/ 62 h 125"/>
                  <a:gd name="T32" fmla="*/ 35 w 118"/>
                  <a:gd name="T33" fmla="*/ 58 h 125"/>
                  <a:gd name="T34" fmla="*/ 38 w 118"/>
                  <a:gd name="T35" fmla="*/ 54 h 125"/>
                  <a:gd name="T36" fmla="*/ 41 w 118"/>
                  <a:gd name="T37" fmla="*/ 51 h 125"/>
                  <a:gd name="T38" fmla="*/ 44 w 118"/>
                  <a:gd name="T39" fmla="*/ 48 h 125"/>
                  <a:gd name="T40" fmla="*/ 48 w 118"/>
                  <a:gd name="T41" fmla="*/ 44 h 125"/>
                  <a:gd name="T42" fmla="*/ 51 w 118"/>
                  <a:gd name="T43" fmla="*/ 41 h 125"/>
                  <a:gd name="T44" fmla="*/ 54 w 118"/>
                  <a:gd name="T45" fmla="*/ 38 h 125"/>
                  <a:gd name="T46" fmla="*/ 57 w 118"/>
                  <a:gd name="T47" fmla="*/ 35 h 125"/>
                  <a:gd name="T48" fmla="*/ 61 w 118"/>
                  <a:gd name="T49" fmla="*/ 32 h 125"/>
                  <a:gd name="T50" fmla="*/ 65 w 118"/>
                  <a:gd name="T51" fmla="*/ 29 h 125"/>
                  <a:gd name="T52" fmla="*/ 69 w 118"/>
                  <a:gd name="T53" fmla="*/ 26 h 125"/>
                  <a:gd name="T54" fmla="*/ 72 w 118"/>
                  <a:gd name="T55" fmla="*/ 23 h 125"/>
                  <a:gd name="T56" fmla="*/ 76 w 118"/>
                  <a:gd name="T57" fmla="*/ 21 h 125"/>
                  <a:gd name="T58" fmla="*/ 80 w 118"/>
                  <a:gd name="T59" fmla="*/ 18 h 125"/>
                  <a:gd name="T60" fmla="*/ 84 w 118"/>
                  <a:gd name="T61" fmla="*/ 16 h 125"/>
                  <a:gd name="T62" fmla="*/ 88 w 118"/>
                  <a:gd name="T63" fmla="*/ 14 h 125"/>
                  <a:gd name="T64" fmla="*/ 92 w 118"/>
                  <a:gd name="T65" fmla="*/ 11 h 125"/>
                  <a:gd name="T66" fmla="*/ 96 w 118"/>
                  <a:gd name="T67" fmla="*/ 9 h 125"/>
                  <a:gd name="T68" fmla="*/ 100 w 118"/>
                  <a:gd name="T69" fmla="*/ 7 h 125"/>
                  <a:gd name="T70" fmla="*/ 104 w 118"/>
                  <a:gd name="T71" fmla="*/ 5 h 125"/>
                  <a:gd name="T72" fmla="*/ 108 w 118"/>
                  <a:gd name="T73" fmla="*/ 4 h 125"/>
                  <a:gd name="T74" fmla="*/ 113 w 118"/>
                  <a:gd name="T75" fmla="*/ 2 h 125"/>
                  <a:gd name="T76" fmla="*/ 117 w 118"/>
                  <a:gd name="T7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125">
                    <a:moveTo>
                      <a:pt x="0" y="125"/>
                    </a:moveTo>
                    <a:lnTo>
                      <a:pt x="0" y="123"/>
                    </a:lnTo>
                    <a:lnTo>
                      <a:pt x="1" y="120"/>
                    </a:lnTo>
                    <a:lnTo>
                      <a:pt x="2" y="118"/>
                    </a:lnTo>
                    <a:lnTo>
                      <a:pt x="3" y="116"/>
                    </a:lnTo>
                    <a:lnTo>
                      <a:pt x="3" y="114"/>
                    </a:lnTo>
                    <a:lnTo>
                      <a:pt x="4" y="112"/>
                    </a:lnTo>
                    <a:lnTo>
                      <a:pt x="5" y="110"/>
                    </a:lnTo>
                    <a:lnTo>
                      <a:pt x="6" y="107"/>
                    </a:lnTo>
                    <a:lnTo>
                      <a:pt x="7" y="105"/>
                    </a:lnTo>
                    <a:lnTo>
                      <a:pt x="8" y="103"/>
                    </a:lnTo>
                    <a:lnTo>
                      <a:pt x="8" y="101"/>
                    </a:lnTo>
                    <a:lnTo>
                      <a:pt x="10" y="99"/>
                    </a:lnTo>
                    <a:lnTo>
                      <a:pt x="10" y="97"/>
                    </a:lnTo>
                    <a:lnTo>
                      <a:pt x="11" y="95"/>
                    </a:lnTo>
                    <a:lnTo>
                      <a:pt x="12" y="93"/>
                    </a:lnTo>
                    <a:lnTo>
                      <a:pt x="14" y="91"/>
                    </a:lnTo>
                    <a:lnTo>
                      <a:pt x="15" y="89"/>
                    </a:lnTo>
                    <a:lnTo>
                      <a:pt x="16" y="87"/>
                    </a:lnTo>
                    <a:lnTo>
                      <a:pt x="17" y="85"/>
                    </a:lnTo>
                    <a:lnTo>
                      <a:pt x="18" y="83"/>
                    </a:lnTo>
                    <a:lnTo>
                      <a:pt x="19" y="81"/>
                    </a:lnTo>
                    <a:lnTo>
                      <a:pt x="20" y="79"/>
                    </a:lnTo>
                    <a:lnTo>
                      <a:pt x="21" y="77"/>
                    </a:lnTo>
                    <a:lnTo>
                      <a:pt x="23" y="75"/>
                    </a:lnTo>
                    <a:lnTo>
                      <a:pt x="24" y="73"/>
                    </a:lnTo>
                    <a:lnTo>
                      <a:pt x="25" y="71"/>
                    </a:lnTo>
                    <a:lnTo>
                      <a:pt x="27" y="69"/>
                    </a:lnTo>
                    <a:lnTo>
                      <a:pt x="28" y="67"/>
                    </a:lnTo>
                    <a:lnTo>
                      <a:pt x="29" y="65"/>
                    </a:lnTo>
                    <a:lnTo>
                      <a:pt x="31" y="63"/>
                    </a:lnTo>
                    <a:lnTo>
                      <a:pt x="32" y="62"/>
                    </a:lnTo>
                    <a:lnTo>
                      <a:pt x="33" y="60"/>
                    </a:lnTo>
                    <a:lnTo>
                      <a:pt x="35" y="58"/>
                    </a:lnTo>
                    <a:lnTo>
                      <a:pt x="36" y="56"/>
                    </a:lnTo>
                    <a:lnTo>
                      <a:pt x="38" y="54"/>
                    </a:lnTo>
                    <a:lnTo>
                      <a:pt x="39" y="53"/>
                    </a:lnTo>
                    <a:lnTo>
                      <a:pt x="41" y="51"/>
                    </a:lnTo>
                    <a:lnTo>
                      <a:pt x="43" y="49"/>
                    </a:lnTo>
                    <a:lnTo>
                      <a:pt x="44" y="48"/>
                    </a:lnTo>
                    <a:lnTo>
                      <a:pt x="46" y="46"/>
                    </a:lnTo>
                    <a:lnTo>
                      <a:pt x="48" y="44"/>
                    </a:lnTo>
                    <a:lnTo>
                      <a:pt x="49" y="43"/>
                    </a:lnTo>
                    <a:lnTo>
                      <a:pt x="51" y="41"/>
                    </a:lnTo>
                    <a:lnTo>
                      <a:pt x="52" y="40"/>
                    </a:lnTo>
                    <a:lnTo>
                      <a:pt x="54" y="38"/>
                    </a:lnTo>
                    <a:lnTo>
                      <a:pt x="56" y="36"/>
                    </a:lnTo>
                    <a:lnTo>
                      <a:pt x="57" y="35"/>
                    </a:lnTo>
                    <a:lnTo>
                      <a:pt x="59" y="33"/>
                    </a:lnTo>
                    <a:lnTo>
                      <a:pt x="61" y="32"/>
                    </a:lnTo>
                    <a:lnTo>
                      <a:pt x="63" y="30"/>
                    </a:lnTo>
                    <a:lnTo>
                      <a:pt x="65" y="29"/>
                    </a:lnTo>
                    <a:lnTo>
                      <a:pt x="67" y="28"/>
                    </a:lnTo>
                    <a:lnTo>
                      <a:pt x="69" y="26"/>
                    </a:lnTo>
                    <a:lnTo>
                      <a:pt x="70" y="25"/>
                    </a:lnTo>
                    <a:lnTo>
                      <a:pt x="72" y="23"/>
                    </a:lnTo>
                    <a:lnTo>
                      <a:pt x="74" y="22"/>
                    </a:lnTo>
                    <a:lnTo>
                      <a:pt x="76" y="21"/>
                    </a:lnTo>
                    <a:lnTo>
                      <a:pt x="78" y="20"/>
                    </a:lnTo>
                    <a:lnTo>
                      <a:pt x="80" y="18"/>
                    </a:lnTo>
                    <a:lnTo>
                      <a:pt x="82" y="17"/>
                    </a:lnTo>
                    <a:lnTo>
                      <a:pt x="84" y="16"/>
                    </a:lnTo>
                    <a:lnTo>
                      <a:pt x="86" y="15"/>
                    </a:lnTo>
                    <a:lnTo>
                      <a:pt x="88" y="14"/>
                    </a:lnTo>
                    <a:lnTo>
                      <a:pt x="90" y="12"/>
                    </a:lnTo>
                    <a:lnTo>
                      <a:pt x="92" y="11"/>
                    </a:lnTo>
                    <a:lnTo>
                      <a:pt x="94" y="10"/>
                    </a:lnTo>
                    <a:lnTo>
                      <a:pt x="96" y="9"/>
                    </a:lnTo>
                    <a:lnTo>
                      <a:pt x="98" y="8"/>
                    </a:lnTo>
                    <a:lnTo>
                      <a:pt x="100" y="7"/>
                    </a:lnTo>
                    <a:lnTo>
                      <a:pt x="102" y="6"/>
                    </a:lnTo>
                    <a:lnTo>
                      <a:pt x="104" y="5"/>
                    </a:lnTo>
                    <a:lnTo>
                      <a:pt x="106" y="4"/>
                    </a:lnTo>
                    <a:lnTo>
                      <a:pt x="108" y="4"/>
                    </a:lnTo>
                    <a:lnTo>
                      <a:pt x="111" y="3"/>
                    </a:lnTo>
                    <a:lnTo>
                      <a:pt x="113" y="2"/>
                    </a:lnTo>
                    <a:lnTo>
                      <a:pt x="115" y="1"/>
                    </a:lnTo>
                    <a:lnTo>
                      <a:pt x="117" y="0"/>
                    </a:lnTo>
                    <a:lnTo>
                      <a:pt x="11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6" name="Rectangle 356"/>
              <p:cNvSpPr>
                <a:spLocks noChangeArrowheads="1"/>
              </p:cNvSpPr>
              <p:nvPr/>
            </p:nvSpPr>
            <p:spPr bwMode="auto">
              <a:xfrm flipH="1">
                <a:off x="1025" y="3843"/>
                <a:ext cx="8"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7" name="Line 357"/>
              <p:cNvSpPr>
                <a:spLocks noChangeShapeType="1"/>
              </p:cNvSpPr>
              <p:nvPr/>
            </p:nvSpPr>
            <p:spPr bwMode="auto">
              <a:xfrm flipH="1">
                <a:off x="1025" y="3856"/>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8" name="Line 358"/>
              <p:cNvSpPr>
                <a:spLocks noChangeShapeType="1"/>
              </p:cNvSpPr>
              <p:nvPr/>
            </p:nvSpPr>
            <p:spPr bwMode="auto">
              <a:xfrm flipH="1">
                <a:off x="1025" y="3844"/>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9" name="Oval 359"/>
              <p:cNvSpPr>
                <a:spLocks noChangeArrowheads="1"/>
              </p:cNvSpPr>
              <p:nvPr/>
            </p:nvSpPr>
            <p:spPr bwMode="auto">
              <a:xfrm flipH="1">
                <a:off x="960" y="394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0" name="Oval 360"/>
              <p:cNvSpPr>
                <a:spLocks noChangeArrowheads="1"/>
              </p:cNvSpPr>
              <p:nvPr/>
            </p:nvSpPr>
            <p:spPr bwMode="auto">
              <a:xfrm flipH="1">
                <a:off x="949" y="3925"/>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1" name="Oval 361"/>
              <p:cNvSpPr>
                <a:spLocks noChangeArrowheads="1"/>
              </p:cNvSpPr>
              <p:nvPr/>
            </p:nvSpPr>
            <p:spPr bwMode="auto">
              <a:xfrm flipH="1">
                <a:off x="949" y="3907"/>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2" name="Oval 362"/>
              <p:cNvSpPr>
                <a:spLocks noChangeArrowheads="1"/>
              </p:cNvSpPr>
              <p:nvPr/>
            </p:nvSpPr>
            <p:spPr bwMode="auto">
              <a:xfrm flipH="1">
                <a:off x="949" y="3890"/>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3" name="Oval 363"/>
              <p:cNvSpPr>
                <a:spLocks noChangeArrowheads="1"/>
              </p:cNvSpPr>
              <p:nvPr/>
            </p:nvSpPr>
            <p:spPr bwMode="auto">
              <a:xfrm flipH="1">
                <a:off x="954" y="387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4" name="Freeform 364"/>
              <p:cNvSpPr>
                <a:spLocks/>
              </p:cNvSpPr>
              <p:nvPr/>
            </p:nvSpPr>
            <p:spPr bwMode="auto">
              <a:xfrm flipH="1">
                <a:off x="1116" y="4094"/>
                <a:ext cx="65" cy="56"/>
              </a:xfrm>
              <a:custGeom>
                <a:avLst/>
                <a:gdLst>
                  <a:gd name="T0" fmla="*/ 0 w 228"/>
                  <a:gd name="T1" fmla="*/ 201 h 201"/>
                  <a:gd name="T2" fmla="*/ 0 w 228"/>
                  <a:gd name="T3" fmla="*/ 0 h 201"/>
                  <a:gd name="T4" fmla="*/ 74 w 228"/>
                  <a:gd name="T5" fmla="*/ 0 h 201"/>
                  <a:gd name="T6" fmla="*/ 74 w 228"/>
                  <a:gd name="T7" fmla="*/ 18 h 201"/>
                  <a:gd name="T8" fmla="*/ 228 w 228"/>
                  <a:gd name="T9" fmla="*/ 18 h 201"/>
                </a:gdLst>
                <a:ahLst/>
                <a:cxnLst>
                  <a:cxn ang="0">
                    <a:pos x="T0" y="T1"/>
                  </a:cxn>
                  <a:cxn ang="0">
                    <a:pos x="T2" y="T3"/>
                  </a:cxn>
                  <a:cxn ang="0">
                    <a:pos x="T4" y="T5"/>
                  </a:cxn>
                  <a:cxn ang="0">
                    <a:pos x="T6" y="T7"/>
                  </a:cxn>
                  <a:cxn ang="0">
                    <a:pos x="T8" y="T9"/>
                  </a:cxn>
                </a:cxnLst>
                <a:rect l="0" t="0" r="r" b="b"/>
                <a:pathLst>
                  <a:path w="228" h="201">
                    <a:moveTo>
                      <a:pt x="0" y="201"/>
                    </a:moveTo>
                    <a:lnTo>
                      <a:pt x="0" y="0"/>
                    </a:lnTo>
                    <a:lnTo>
                      <a:pt x="74" y="0"/>
                    </a:lnTo>
                    <a:lnTo>
                      <a:pt x="74" y="18"/>
                    </a:lnTo>
                    <a:lnTo>
                      <a:pt x="228"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5" name="Freeform 365"/>
              <p:cNvSpPr>
                <a:spLocks/>
              </p:cNvSpPr>
              <p:nvPr/>
            </p:nvSpPr>
            <p:spPr bwMode="auto">
              <a:xfrm flipH="1">
                <a:off x="971" y="4094"/>
                <a:ext cx="65" cy="56"/>
              </a:xfrm>
              <a:custGeom>
                <a:avLst/>
                <a:gdLst>
                  <a:gd name="T0" fmla="*/ 228 w 228"/>
                  <a:gd name="T1" fmla="*/ 201 h 201"/>
                  <a:gd name="T2" fmla="*/ 228 w 228"/>
                  <a:gd name="T3" fmla="*/ 0 h 201"/>
                  <a:gd name="T4" fmla="*/ 153 w 228"/>
                  <a:gd name="T5" fmla="*/ 0 h 201"/>
                  <a:gd name="T6" fmla="*/ 153 w 228"/>
                  <a:gd name="T7" fmla="*/ 18 h 201"/>
                  <a:gd name="T8" fmla="*/ 0 w 228"/>
                  <a:gd name="T9" fmla="*/ 18 h 201"/>
                </a:gdLst>
                <a:ahLst/>
                <a:cxnLst>
                  <a:cxn ang="0">
                    <a:pos x="T0" y="T1"/>
                  </a:cxn>
                  <a:cxn ang="0">
                    <a:pos x="T2" y="T3"/>
                  </a:cxn>
                  <a:cxn ang="0">
                    <a:pos x="T4" y="T5"/>
                  </a:cxn>
                  <a:cxn ang="0">
                    <a:pos x="T6" y="T7"/>
                  </a:cxn>
                  <a:cxn ang="0">
                    <a:pos x="T8" y="T9"/>
                  </a:cxn>
                </a:cxnLst>
                <a:rect l="0" t="0" r="r" b="b"/>
                <a:pathLst>
                  <a:path w="228" h="201">
                    <a:moveTo>
                      <a:pt x="228" y="201"/>
                    </a:moveTo>
                    <a:lnTo>
                      <a:pt x="228" y="0"/>
                    </a:lnTo>
                    <a:lnTo>
                      <a:pt x="153" y="0"/>
                    </a:lnTo>
                    <a:lnTo>
                      <a:pt x="153"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6" name="Oval 366"/>
              <p:cNvSpPr>
                <a:spLocks noChangeArrowheads="1"/>
              </p:cNvSpPr>
              <p:nvPr/>
            </p:nvSpPr>
            <p:spPr bwMode="auto">
              <a:xfrm flipH="1">
                <a:off x="1112"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7" name="Oval 367"/>
              <p:cNvSpPr>
                <a:spLocks noChangeArrowheads="1"/>
              </p:cNvSpPr>
              <p:nvPr/>
            </p:nvSpPr>
            <p:spPr bwMode="auto">
              <a:xfrm flipH="1">
                <a:off x="1040"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8" name="Oval 368"/>
              <p:cNvSpPr>
                <a:spLocks noChangeArrowheads="1"/>
              </p:cNvSpPr>
              <p:nvPr/>
            </p:nvSpPr>
            <p:spPr bwMode="auto">
              <a:xfrm flipH="1">
                <a:off x="1111" y="4142"/>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9" name="Oval 369"/>
              <p:cNvSpPr>
                <a:spLocks noChangeArrowheads="1"/>
              </p:cNvSpPr>
              <p:nvPr/>
            </p:nvSpPr>
            <p:spPr bwMode="auto">
              <a:xfrm flipH="1">
                <a:off x="1040" y="4142"/>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0" name="Rectangle 370"/>
              <p:cNvSpPr>
                <a:spLocks noChangeArrowheads="1"/>
              </p:cNvSpPr>
              <p:nvPr/>
            </p:nvSpPr>
            <p:spPr bwMode="auto">
              <a:xfrm flipH="1">
                <a:off x="1036" y="4094"/>
                <a:ext cx="80" cy="5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1" name="Freeform 371"/>
              <p:cNvSpPr>
                <a:spLocks/>
              </p:cNvSpPr>
              <p:nvPr/>
            </p:nvSpPr>
            <p:spPr bwMode="auto">
              <a:xfrm flipH="1">
                <a:off x="1036" y="4094"/>
                <a:ext cx="80" cy="53"/>
              </a:xfrm>
              <a:custGeom>
                <a:avLst/>
                <a:gdLst>
                  <a:gd name="T0" fmla="*/ 12 w 275"/>
                  <a:gd name="T1" fmla="*/ 0 h 189"/>
                  <a:gd name="T2" fmla="*/ 263 w 275"/>
                  <a:gd name="T3" fmla="*/ 0 h 189"/>
                  <a:gd name="T4" fmla="*/ 275 w 275"/>
                  <a:gd name="T5" fmla="*/ 13 h 189"/>
                  <a:gd name="T6" fmla="*/ 275 w 275"/>
                  <a:gd name="T7" fmla="*/ 176 h 189"/>
                  <a:gd name="T8" fmla="*/ 263 w 275"/>
                  <a:gd name="T9" fmla="*/ 189 h 189"/>
                  <a:gd name="T10" fmla="*/ 12 w 275"/>
                  <a:gd name="T11" fmla="*/ 189 h 189"/>
                  <a:gd name="T12" fmla="*/ 0 w 275"/>
                  <a:gd name="T13" fmla="*/ 176 h 189"/>
                  <a:gd name="T14" fmla="*/ 0 w 275"/>
                  <a:gd name="T15" fmla="*/ 13 h 189"/>
                  <a:gd name="T16" fmla="*/ 12 w 27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189">
                    <a:moveTo>
                      <a:pt x="12" y="0"/>
                    </a:moveTo>
                    <a:lnTo>
                      <a:pt x="263" y="0"/>
                    </a:lnTo>
                    <a:lnTo>
                      <a:pt x="275" y="13"/>
                    </a:lnTo>
                    <a:lnTo>
                      <a:pt x="275" y="176"/>
                    </a:lnTo>
                    <a:lnTo>
                      <a:pt x="263" y="189"/>
                    </a:lnTo>
                    <a:lnTo>
                      <a:pt x="12" y="189"/>
                    </a:lnTo>
                    <a:lnTo>
                      <a:pt x="0" y="176"/>
                    </a:lnTo>
                    <a:lnTo>
                      <a:pt x="0" y="13"/>
                    </a:lnTo>
                    <a:lnTo>
                      <a:pt x="12"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2" name="Oval 372"/>
              <p:cNvSpPr>
                <a:spLocks noChangeArrowheads="1"/>
              </p:cNvSpPr>
              <p:nvPr/>
            </p:nvSpPr>
            <p:spPr bwMode="auto">
              <a:xfrm flipH="1">
                <a:off x="1155" y="406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3" name="Oval 373"/>
              <p:cNvSpPr>
                <a:spLocks noChangeArrowheads="1"/>
              </p:cNvSpPr>
              <p:nvPr/>
            </p:nvSpPr>
            <p:spPr bwMode="auto">
              <a:xfrm flipH="1">
                <a:off x="1173" y="4065"/>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4" name="Oval 374"/>
              <p:cNvSpPr>
                <a:spLocks noChangeArrowheads="1"/>
              </p:cNvSpPr>
              <p:nvPr/>
            </p:nvSpPr>
            <p:spPr bwMode="auto">
              <a:xfrm flipH="1">
                <a:off x="1156" y="404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5" name="Oval 375"/>
              <p:cNvSpPr>
                <a:spLocks noChangeArrowheads="1"/>
              </p:cNvSpPr>
              <p:nvPr/>
            </p:nvSpPr>
            <p:spPr bwMode="auto">
              <a:xfrm flipH="1">
                <a:off x="1173" y="404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6" name="Rectangle 376"/>
              <p:cNvSpPr>
                <a:spLocks noChangeArrowheads="1"/>
              </p:cNvSpPr>
              <p:nvPr/>
            </p:nvSpPr>
            <p:spPr bwMode="auto">
              <a:xfrm flipH="1">
                <a:off x="1166" y="4072"/>
                <a:ext cx="17"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7" name="Freeform 377"/>
              <p:cNvSpPr>
                <a:spLocks/>
              </p:cNvSpPr>
              <p:nvPr/>
            </p:nvSpPr>
            <p:spPr bwMode="auto">
              <a:xfrm flipH="1">
                <a:off x="998" y="4079"/>
                <a:ext cx="163" cy="0"/>
              </a:xfrm>
              <a:custGeom>
                <a:avLst/>
                <a:gdLst>
                  <a:gd name="T0" fmla="*/ 466 w 566"/>
                  <a:gd name="T1" fmla="*/ 1 h 1"/>
                  <a:gd name="T2" fmla="*/ 566 w 566"/>
                  <a:gd name="T3" fmla="*/ 0 h 1"/>
                  <a:gd name="T4" fmla="*/ 0 w 566"/>
                  <a:gd name="T5" fmla="*/ 0 h 1"/>
                </a:gdLst>
                <a:ahLst/>
                <a:cxnLst>
                  <a:cxn ang="0">
                    <a:pos x="T0" y="T1"/>
                  </a:cxn>
                  <a:cxn ang="0">
                    <a:pos x="T2" y="T3"/>
                  </a:cxn>
                  <a:cxn ang="0">
                    <a:pos x="T4" y="T5"/>
                  </a:cxn>
                </a:cxnLst>
                <a:rect l="0" t="0" r="r" b="b"/>
                <a:pathLst>
                  <a:path w="566" h="1">
                    <a:moveTo>
                      <a:pt x="466" y="1"/>
                    </a:moveTo>
                    <a:lnTo>
                      <a:pt x="566"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8" name="Oval 378"/>
              <p:cNvSpPr>
                <a:spLocks noChangeArrowheads="1"/>
              </p:cNvSpPr>
              <p:nvPr/>
            </p:nvSpPr>
            <p:spPr bwMode="auto">
              <a:xfrm flipH="1">
                <a:off x="1175" y="407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9" name="Rectangle 379"/>
              <p:cNvSpPr>
                <a:spLocks noChangeArrowheads="1"/>
              </p:cNvSpPr>
              <p:nvPr/>
            </p:nvSpPr>
            <p:spPr bwMode="auto">
              <a:xfrm flipH="1">
                <a:off x="1153" y="4046"/>
                <a:ext cx="23"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0" name="Oval 380"/>
              <p:cNvSpPr>
                <a:spLocks noChangeArrowheads="1"/>
              </p:cNvSpPr>
              <p:nvPr/>
            </p:nvSpPr>
            <p:spPr bwMode="auto">
              <a:xfrm flipH="1">
                <a:off x="1154" y="4049"/>
                <a:ext cx="13" cy="1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1" name="Freeform 381"/>
              <p:cNvSpPr>
                <a:spLocks/>
              </p:cNvSpPr>
              <p:nvPr/>
            </p:nvSpPr>
            <p:spPr bwMode="auto">
              <a:xfrm flipH="1">
                <a:off x="1166" y="4049"/>
                <a:ext cx="7" cy="18"/>
              </a:xfrm>
              <a:custGeom>
                <a:avLst/>
                <a:gdLst>
                  <a:gd name="T0" fmla="*/ 25 w 26"/>
                  <a:gd name="T1" fmla="*/ 63 h 63"/>
                  <a:gd name="T2" fmla="*/ 23 w 26"/>
                  <a:gd name="T3" fmla="*/ 62 h 63"/>
                  <a:gd name="T4" fmla="*/ 22 w 26"/>
                  <a:gd name="T5" fmla="*/ 62 h 63"/>
                  <a:gd name="T6" fmla="*/ 21 w 26"/>
                  <a:gd name="T7" fmla="*/ 62 h 63"/>
                  <a:gd name="T8" fmla="*/ 19 w 26"/>
                  <a:gd name="T9" fmla="*/ 62 h 63"/>
                  <a:gd name="T10" fmla="*/ 17 w 26"/>
                  <a:gd name="T11" fmla="*/ 61 h 63"/>
                  <a:gd name="T12" fmla="*/ 16 w 26"/>
                  <a:gd name="T13" fmla="*/ 60 h 63"/>
                  <a:gd name="T14" fmla="*/ 15 w 26"/>
                  <a:gd name="T15" fmla="*/ 59 h 63"/>
                  <a:gd name="T16" fmla="*/ 13 w 26"/>
                  <a:gd name="T17" fmla="*/ 58 h 63"/>
                  <a:gd name="T18" fmla="*/ 12 w 26"/>
                  <a:gd name="T19" fmla="*/ 57 h 63"/>
                  <a:gd name="T20" fmla="*/ 11 w 26"/>
                  <a:gd name="T21" fmla="*/ 56 h 63"/>
                  <a:gd name="T22" fmla="*/ 9 w 26"/>
                  <a:gd name="T23" fmla="*/ 55 h 63"/>
                  <a:gd name="T24" fmla="*/ 8 w 26"/>
                  <a:gd name="T25" fmla="*/ 54 h 63"/>
                  <a:gd name="T26" fmla="*/ 7 w 26"/>
                  <a:gd name="T27" fmla="*/ 52 h 63"/>
                  <a:gd name="T28" fmla="*/ 6 w 26"/>
                  <a:gd name="T29" fmla="*/ 51 h 63"/>
                  <a:gd name="T30" fmla="*/ 5 w 26"/>
                  <a:gd name="T31" fmla="*/ 49 h 63"/>
                  <a:gd name="T32" fmla="*/ 4 w 26"/>
                  <a:gd name="T33" fmla="*/ 48 h 63"/>
                  <a:gd name="T34" fmla="*/ 3 w 26"/>
                  <a:gd name="T35" fmla="*/ 46 h 63"/>
                  <a:gd name="T36" fmla="*/ 3 w 26"/>
                  <a:gd name="T37" fmla="*/ 44 h 63"/>
                  <a:gd name="T38" fmla="*/ 2 w 26"/>
                  <a:gd name="T39" fmla="*/ 43 h 63"/>
                  <a:gd name="T40" fmla="*/ 2 w 26"/>
                  <a:gd name="T41" fmla="*/ 41 h 63"/>
                  <a:gd name="T42" fmla="*/ 1 w 26"/>
                  <a:gd name="T43" fmla="*/ 39 h 63"/>
                  <a:gd name="T44" fmla="*/ 1 w 26"/>
                  <a:gd name="T45" fmla="*/ 37 h 63"/>
                  <a:gd name="T46" fmla="*/ 1 w 26"/>
                  <a:gd name="T47" fmla="*/ 35 h 63"/>
                  <a:gd name="T48" fmla="*/ 0 w 26"/>
                  <a:gd name="T49" fmla="*/ 33 h 63"/>
                  <a:gd name="T50" fmla="*/ 0 w 26"/>
                  <a:gd name="T51" fmla="*/ 31 h 63"/>
                  <a:gd name="T52" fmla="*/ 0 w 26"/>
                  <a:gd name="T53" fmla="*/ 29 h 63"/>
                  <a:gd name="T54" fmla="*/ 1 w 26"/>
                  <a:gd name="T55" fmla="*/ 27 h 63"/>
                  <a:gd name="T56" fmla="*/ 1 w 26"/>
                  <a:gd name="T57" fmla="*/ 25 h 63"/>
                  <a:gd name="T58" fmla="*/ 1 w 26"/>
                  <a:gd name="T59" fmla="*/ 24 h 63"/>
                  <a:gd name="T60" fmla="*/ 1 w 26"/>
                  <a:gd name="T61" fmla="*/ 22 h 63"/>
                  <a:gd name="T62" fmla="*/ 2 w 26"/>
                  <a:gd name="T63" fmla="*/ 20 h 63"/>
                  <a:gd name="T64" fmla="*/ 2 w 26"/>
                  <a:gd name="T65" fmla="*/ 18 h 63"/>
                  <a:gd name="T66" fmla="*/ 3 w 26"/>
                  <a:gd name="T67" fmla="*/ 16 h 63"/>
                  <a:gd name="T68" fmla="*/ 4 w 26"/>
                  <a:gd name="T69" fmla="*/ 15 h 63"/>
                  <a:gd name="T70" fmla="*/ 5 w 26"/>
                  <a:gd name="T71" fmla="*/ 13 h 63"/>
                  <a:gd name="T72" fmla="*/ 6 w 26"/>
                  <a:gd name="T73" fmla="*/ 11 h 63"/>
                  <a:gd name="T74" fmla="*/ 7 w 26"/>
                  <a:gd name="T75" fmla="*/ 10 h 63"/>
                  <a:gd name="T76" fmla="*/ 8 w 26"/>
                  <a:gd name="T77" fmla="*/ 9 h 63"/>
                  <a:gd name="T78" fmla="*/ 9 w 26"/>
                  <a:gd name="T79" fmla="*/ 7 h 63"/>
                  <a:gd name="T80" fmla="*/ 10 w 26"/>
                  <a:gd name="T81" fmla="*/ 6 h 63"/>
                  <a:gd name="T82" fmla="*/ 12 w 26"/>
                  <a:gd name="T83" fmla="*/ 5 h 63"/>
                  <a:gd name="T84" fmla="*/ 13 w 26"/>
                  <a:gd name="T85" fmla="*/ 4 h 63"/>
                  <a:gd name="T86" fmla="*/ 14 w 26"/>
                  <a:gd name="T87" fmla="*/ 3 h 63"/>
                  <a:gd name="T88" fmla="*/ 16 w 26"/>
                  <a:gd name="T89" fmla="*/ 2 h 63"/>
                  <a:gd name="T90" fmla="*/ 17 w 26"/>
                  <a:gd name="T91" fmla="*/ 2 h 63"/>
                  <a:gd name="T92" fmla="*/ 19 w 26"/>
                  <a:gd name="T93" fmla="*/ 1 h 63"/>
                  <a:gd name="T94" fmla="*/ 20 w 26"/>
                  <a:gd name="T95" fmla="*/ 0 h 63"/>
                  <a:gd name="T96" fmla="*/ 22 w 26"/>
                  <a:gd name="T97" fmla="*/ 0 h 63"/>
                  <a:gd name="T98" fmla="*/ 23 w 26"/>
                  <a:gd name="T99" fmla="*/ 0 h 63"/>
                  <a:gd name="T100" fmla="*/ 25 w 26"/>
                  <a:gd name="T101" fmla="*/ 0 h 63"/>
                  <a:gd name="T102" fmla="*/ 26 w 26"/>
                  <a:gd name="T10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63">
                    <a:moveTo>
                      <a:pt x="26" y="63"/>
                    </a:moveTo>
                    <a:lnTo>
                      <a:pt x="26" y="63"/>
                    </a:lnTo>
                    <a:lnTo>
                      <a:pt x="26" y="63"/>
                    </a:lnTo>
                    <a:lnTo>
                      <a:pt x="25" y="63"/>
                    </a:lnTo>
                    <a:lnTo>
                      <a:pt x="25" y="63"/>
                    </a:lnTo>
                    <a:lnTo>
                      <a:pt x="25" y="63"/>
                    </a:lnTo>
                    <a:lnTo>
                      <a:pt x="25" y="63"/>
                    </a:lnTo>
                    <a:lnTo>
                      <a:pt x="24" y="63"/>
                    </a:lnTo>
                    <a:lnTo>
                      <a:pt x="24" y="63"/>
                    </a:lnTo>
                    <a:lnTo>
                      <a:pt x="23" y="62"/>
                    </a:lnTo>
                    <a:lnTo>
                      <a:pt x="23" y="62"/>
                    </a:lnTo>
                    <a:lnTo>
                      <a:pt x="23" y="62"/>
                    </a:lnTo>
                    <a:lnTo>
                      <a:pt x="23" y="62"/>
                    </a:lnTo>
                    <a:lnTo>
                      <a:pt x="22" y="62"/>
                    </a:lnTo>
                    <a:lnTo>
                      <a:pt x="22" y="62"/>
                    </a:lnTo>
                    <a:lnTo>
                      <a:pt x="22" y="62"/>
                    </a:lnTo>
                    <a:lnTo>
                      <a:pt x="21" y="62"/>
                    </a:lnTo>
                    <a:lnTo>
                      <a:pt x="21" y="62"/>
                    </a:lnTo>
                    <a:lnTo>
                      <a:pt x="21" y="62"/>
                    </a:lnTo>
                    <a:lnTo>
                      <a:pt x="21" y="62"/>
                    </a:lnTo>
                    <a:lnTo>
                      <a:pt x="20" y="62"/>
                    </a:lnTo>
                    <a:lnTo>
                      <a:pt x="20" y="62"/>
                    </a:lnTo>
                    <a:lnTo>
                      <a:pt x="19" y="62"/>
                    </a:lnTo>
                    <a:lnTo>
                      <a:pt x="19" y="62"/>
                    </a:lnTo>
                    <a:lnTo>
                      <a:pt x="19" y="62"/>
                    </a:lnTo>
                    <a:lnTo>
                      <a:pt x="19" y="61"/>
                    </a:lnTo>
                    <a:lnTo>
                      <a:pt x="18" y="61"/>
                    </a:lnTo>
                    <a:lnTo>
                      <a:pt x="18" y="61"/>
                    </a:lnTo>
                    <a:lnTo>
                      <a:pt x="18" y="61"/>
                    </a:lnTo>
                    <a:lnTo>
                      <a:pt x="17" y="61"/>
                    </a:lnTo>
                    <a:lnTo>
                      <a:pt x="17" y="61"/>
                    </a:lnTo>
                    <a:lnTo>
                      <a:pt x="17" y="60"/>
                    </a:lnTo>
                    <a:lnTo>
                      <a:pt x="16" y="60"/>
                    </a:lnTo>
                    <a:lnTo>
                      <a:pt x="16" y="60"/>
                    </a:lnTo>
                    <a:lnTo>
                      <a:pt x="16" y="60"/>
                    </a:lnTo>
                    <a:lnTo>
                      <a:pt x="16" y="60"/>
                    </a:lnTo>
                    <a:lnTo>
                      <a:pt x="15" y="60"/>
                    </a:lnTo>
                    <a:lnTo>
                      <a:pt x="15" y="60"/>
                    </a:lnTo>
                    <a:lnTo>
                      <a:pt x="15" y="59"/>
                    </a:lnTo>
                    <a:lnTo>
                      <a:pt x="15" y="59"/>
                    </a:lnTo>
                    <a:lnTo>
                      <a:pt x="14" y="59"/>
                    </a:lnTo>
                    <a:lnTo>
                      <a:pt x="14" y="59"/>
                    </a:lnTo>
                    <a:lnTo>
                      <a:pt x="14" y="59"/>
                    </a:lnTo>
                    <a:lnTo>
                      <a:pt x="14" y="59"/>
                    </a:lnTo>
                    <a:lnTo>
                      <a:pt x="13" y="58"/>
                    </a:lnTo>
                    <a:lnTo>
                      <a:pt x="13" y="58"/>
                    </a:lnTo>
                    <a:lnTo>
                      <a:pt x="13" y="58"/>
                    </a:lnTo>
                    <a:lnTo>
                      <a:pt x="12" y="58"/>
                    </a:lnTo>
                    <a:lnTo>
                      <a:pt x="12" y="57"/>
                    </a:lnTo>
                    <a:lnTo>
                      <a:pt x="12" y="57"/>
                    </a:lnTo>
                    <a:lnTo>
                      <a:pt x="12" y="57"/>
                    </a:lnTo>
                    <a:lnTo>
                      <a:pt x="11" y="57"/>
                    </a:lnTo>
                    <a:lnTo>
                      <a:pt x="11" y="57"/>
                    </a:lnTo>
                    <a:lnTo>
                      <a:pt x="11" y="56"/>
                    </a:lnTo>
                    <a:lnTo>
                      <a:pt x="11" y="56"/>
                    </a:lnTo>
                    <a:lnTo>
                      <a:pt x="10" y="56"/>
                    </a:lnTo>
                    <a:lnTo>
                      <a:pt x="10" y="56"/>
                    </a:lnTo>
                    <a:lnTo>
                      <a:pt x="10" y="56"/>
                    </a:lnTo>
                    <a:lnTo>
                      <a:pt x="9" y="55"/>
                    </a:lnTo>
                    <a:lnTo>
                      <a:pt x="9" y="55"/>
                    </a:lnTo>
                    <a:lnTo>
                      <a:pt x="9" y="55"/>
                    </a:lnTo>
                    <a:lnTo>
                      <a:pt x="9" y="55"/>
                    </a:lnTo>
                    <a:lnTo>
                      <a:pt x="9" y="54"/>
                    </a:lnTo>
                    <a:lnTo>
                      <a:pt x="8" y="54"/>
                    </a:lnTo>
                    <a:lnTo>
                      <a:pt x="8" y="54"/>
                    </a:lnTo>
                    <a:lnTo>
                      <a:pt x="8" y="53"/>
                    </a:lnTo>
                    <a:lnTo>
                      <a:pt x="8" y="53"/>
                    </a:lnTo>
                    <a:lnTo>
                      <a:pt x="8" y="53"/>
                    </a:lnTo>
                    <a:lnTo>
                      <a:pt x="7" y="53"/>
                    </a:lnTo>
                    <a:lnTo>
                      <a:pt x="7" y="52"/>
                    </a:lnTo>
                    <a:lnTo>
                      <a:pt x="7" y="52"/>
                    </a:lnTo>
                    <a:lnTo>
                      <a:pt x="7" y="52"/>
                    </a:lnTo>
                    <a:lnTo>
                      <a:pt x="7" y="52"/>
                    </a:lnTo>
                    <a:lnTo>
                      <a:pt x="6" y="51"/>
                    </a:lnTo>
                    <a:lnTo>
                      <a:pt x="6" y="51"/>
                    </a:lnTo>
                    <a:lnTo>
                      <a:pt x="6" y="50"/>
                    </a:lnTo>
                    <a:lnTo>
                      <a:pt x="6" y="50"/>
                    </a:lnTo>
                    <a:lnTo>
                      <a:pt x="5" y="50"/>
                    </a:lnTo>
                    <a:lnTo>
                      <a:pt x="5" y="50"/>
                    </a:lnTo>
                    <a:lnTo>
                      <a:pt x="5" y="49"/>
                    </a:lnTo>
                    <a:lnTo>
                      <a:pt x="5" y="49"/>
                    </a:lnTo>
                    <a:lnTo>
                      <a:pt x="5" y="49"/>
                    </a:lnTo>
                    <a:lnTo>
                      <a:pt x="5" y="48"/>
                    </a:lnTo>
                    <a:lnTo>
                      <a:pt x="4" y="48"/>
                    </a:lnTo>
                    <a:lnTo>
                      <a:pt x="4" y="48"/>
                    </a:lnTo>
                    <a:lnTo>
                      <a:pt x="4" y="48"/>
                    </a:lnTo>
                    <a:lnTo>
                      <a:pt x="4" y="47"/>
                    </a:lnTo>
                    <a:lnTo>
                      <a:pt x="4" y="47"/>
                    </a:lnTo>
                    <a:lnTo>
                      <a:pt x="4" y="46"/>
                    </a:lnTo>
                    <a:lnTo>
                      <a:pt x="3" y="46"/>
                    </a:lnTo>
                    <a:lnTo>
                      <a:pt x="3" y="46"/>
                    </a:lnTo>
                    <a:lnTo>
                      <a:pt x="3" y="45"/>
                    </a:lnTo>
                    <a:lnTo>
                      <a:pt x="3" y="45"/>
                    </a:lnTo>
                    <a:lnTo>
                      <a:pt x="3" y="45"/>
                    </a:lnTo>
                    <a:lnTo>
                      <a:pt x="3" y="44"/>
                    </a:lnTo>
                    <a:lnTo>
                      <a:pt x="2" y="44"/>
                    </a:lnTo>
                    <a:lnTo>
                      <a:pt x="2" y="44"/>
                    </a:lnTo>
                    <a:lnTo>
                      <a:pt x="2" y="43"/>
                    </a:lnTo>
                    <a:lnTo>
                      <a:pt x="2" y="43"/>
                    </a:lnTo>
                    <a:lnTo>
                      <a:pt x="2" y="43"/>
                    </a:lnTo>
                    <a:lnTo>
                      <a:pt x="2" y="42"/>
                    </a:lnTo>
                    <a:lnTo>
                      <a:pt x="2" y="42"/>
                    </a:lnTo>
                    <a:lnTo>
                      <a:pt x="2" y="42"/>
                    </a:lnTo>
                    <a:lnTo>
                      <a:pt x="2" y="41"/>
                    </a:lnTo>
                    <a:lnTo>
                      <a:pt x="2" y="41"/>
                    </a:lnTo>
                    <a:lnTo>
                      <a:pt x="1" y="41"/>
                    </a:lnTo>
                    <a:lnTo>
                      <a:pt x="1" y="40"/>
                    </a:lnTo>
                    <a:lnTo>
                      <a:pt x="1" y="40"/>
                    </a:lnTo>
                    <a:lnTo>
                      <a:pt x="1" y="39"/>
                    </a:lnTo>
                    <a:lnTo>
                      <a:pt x="1" y="39"/>
                    </a:lnTo>
                    <a:lnTo>
                      <a:pt x="1" y="39"/>
                    </a:lnTo>
                    <a:lnTo>
                      <a:pt x="1" y="38"/>
                    </a:lnTo>
                    <a:lnTo>
                      <a:pt x="1" y="38"/>
                    </a:lnTo>
                    <a:lnTo>
                      <a:pt x="1" y="37"/>
                    </a:lnTo>
                    <a:lnTo>
                      <a:pt x="1" y="37"/>
                    </a:lnTo>
                    <a:lnTo>
                      <a:pt x="1" y="37"/>
                    </a:lnTo>
                    <a:lnTo>
                      <a:pt x="1" y="36"/>
                    </a:lnTo>
                    <a:lnTo>
                      <a:pt x="1" y="36"/>
                    </a:lnTo>
                    <a:lnTo>
                      <a:pt x="1" y="35"/>
                    </a:lnTo>
                    <a:lnTo>
                      <a:pt x="1" y="35"/>
                    </a:lnTo>
                    <a:lnTo>
                      <a:pt x="1" y="35"/>
                    </a:lnTo>
                    <a:lnTo>
                      <a:pt x="1" y="34"/>
                    </a:lnTo>
                    <a:lnTo>
                      <a:pt x="0" y="34"/>
                    </a:lnTo>
                    <a:lnTo>
                      <a:pt x="0" y="34"/>
                    </a:lnTo>
                    <a:lnTo>
                      <a:pt x="0" y="33"/>
                    </a:lnTo>
                    <a:lnTo>
                      <a:pt x="0" y="33"/>
                    </a:lnTo>
                    <a:lnTo>
                      <a:pt x="0" y="32"/>
                    </a:lnTo>
                    <a:lnTo>
                      <a:pt x="0" y="32"/>
                    </a:lnTo>
                    <a:lnTo>
                      <a:pt x="0" y="32"/>
                    </a:lnTo>
                    <a:lnTo>
                      <a:pt x="0" y="31"/>
                    </a:lnTo>
                    <a:lnTo>
                      <a:pt x="0" y="31"/>
                    </a:lnTo>
                    <a:lnTo>
                      <a:pt x="0" y="31"/>
                    </a:lnTo>
                    <a:lnTo>
                      <a:pt x="0" y="30"/>
                    </a:lnTo>
                    <a:lnTo>
                      <a:pt x="0" y="30"/>
                    </a:lnTo>
                    <a:lnTo>
                      <a:pt x="0" y="29"/>
                    </a:lnTo>
                    <a:lnTo>
                      <a:pt x="0" y="29"/>
                    </a:lnTo>
                    <a:lnTo>
                      <a:pt x="0" y="29"/>
                    </a:lnTo>
                    <a:lnTo>
                      <a:pt x="0" y="28"/>
                    </a:lnTo>
                    <a:lnTo>
                      <a:pt x="1" y="28"/>
                    </a:lnTo>
                    <a:lnTo>
                      <a:pt x="1" y="27"/>
                    </a:lnTo>
                    <a:lnTo>
                      <a:pt x="1" y="27"/>
                    </a:lnTo>
                    <a:lnTo>
                      <a:pt x="1" y="27"/>
                    </a:lnTo>
                    <a:lnTo>
                      <a:pt x="1" y="26"/>
                    </a:lnTo>
                    <a:lnTo>
                      <a:pt x="1" y="26"/>
                    </a:lnTo>
                    <a:lnTo>
                      <a:pt x="1" y="25"/>
                    </a:lnTo>
                    <a:lnTo>
                      <a:pt x="1" y="25"/>
                    </a:lnTo>
                    <a:lnTo>
                      <a:pt x="1" y="25"/>
                    </a:lnTo>
                    <a:lnTo>
                      <a:pt x="1" y="24"/>
                    </a:lnTo>
                    <a:lnTo>
                      <a:pt x="1" y="24"/>
                    </a:lnTo>
                    <a:lnTo>
                      <a:pt x="1" y="24"/>
                    </a:lnTo>
                    <a:lnTo>
                      <a:pt x="1" y="23"/>
                    </a:lnTo>
                    <a:lnTo>
                      <a:pt x="1" y="23"/>
                    </a:lnTo>
                    <a:lnTo>
                      <a:pt x="1" y="23"/>
                    </a:lnTo>
                    <a:lnTo>
                      <a:pt x="1" y="22"/>
                    </a:lnTo>
                    <a:lnTo>
                      <a:pt x="1" y="22"/>
                    </a:lnTo>
                    <a:lnTo>
                      <a:pt x="2" y="21"/>
                    </a:lnTo>
                    <a:lnTo>
                      <a:pt x="2" y="21"/>
                    </a:lnTo>
                    <a:lnTo>
                      <a:pt x="2" y="21"/>
                    </a:lnTo>
                    <a:lnTo>
                      <a:pt x="2" y="20"/>
                    </a:lnTo>
                    <a:lnTo>
                      <a:pt x="2" y="20"/>
                    </a:lnTo>
                    <a:lnTo>
                      <a:pt x="2" y="20"/>
                    </a:lnTo>
                    <a:lnTo>
                      <a:pt x="2" y="19"/>
                    </a:lnTo>
                    <a:lnTo>
                      <a:pt x="2" y="19"/>
                    </a:lnTo>
                    <a:lnTo>
                      <a:pt x="2" y="18"/>
                    </a:lnTo>
                    <a:lnTo>
                      <a:pt x="2" y="18"/>
                    </a:lnTo>
                    <a:lnTo>
                      <a:pt x="3" y="18"/>
                    </a:lnTo>
                    <a:lnTo>
                      <a:pt x="3" y="17"/>
                    </a:lnTo>
                    <a:lnTo>
                      <a:pt x="3" y="17"/>
                    </a:lnTo>
                    <a:lnTo>
                      <a:pt x="3" y="17"/>
                    </a:lnTo>
                    <a:lnTo>
                      <a:pt x="3" y="16"/>
                    </a:lnTo>
                    <a:lnTo>
                      <a:pt x="4" y="16"/>
                    </a:lnTo>
                    <a:lnTo>
                      <a:pt x="4" y="16"/>
                    </a:lnTo>
                    <a:lnTo>
                      <a:pt x="4" y="16"/>
                    </a:lnTo>
                    <a:lnTo>
                      <a:pt x="4" y="15"/>
                    </a:lnTo>
                    <a:lnTo>
                      <a:pt x="4" y="15"/>
                    </a:lnTo>
                    <a:lnTo>
                      <a:pt x="4" y="14"/>
                    </a:lnTo>
                    <a:lnTo>
                      <a:pt x="4" y="14"/>
                    </a:lnTo>
                    <a:lnTo>
                      <a:pt x="5" y="14"/>
                    </a:lnTo>
                    <a:lnTo>
                      <a:pt x="5" y="13"/>
                    </a:lnTo>
                    <a:lnTo>
                      <a:pt x="5" y="13"/>
                    </a:lnTo>
                    <a:lnTo>
                      <a:pt x="5" y="13"/>
                    </a:lnTo>
                    <a:lnTo>
                      <a:pt x="5" y="13"/>
                    </a:lnTo>
                    <a:lnTo>
                      <a:pt x="5" y="12"/>
                    </a:lnTo>
                    <a:lnTo>
                      <a:pt x="6" y="12"/>
                    </a:lnTo>
                    <a:lnTo>
                      <a:pt x="6" y="11"/>
                    </a:lnTo>
                    <a:lnTo>
                      <a:pt x="6" y="11"/>
                    </a:lnTo>
                    <a:lnTo>
                      <a:pt x="6" y="11"/>
                    </a:lnTo>
                    <a:lnTo>
                      <a:pt x="7" y="11"/>
                    </a:lnTo>
                    <a:lnTo>
                      <a:pt x="7" y="10"/>
                    </a:lnTo>
                    <a:lnTo>
                      <a:pt x="7" y="10"/>
                    </a:lnTo>
                    <a:lnTo>
                      <a:pt x="7" y="10"/>
                    </a:lnTo>
                    <a:lnTo>
                      <a:pt x="7" y="10"/>
                    </a:lnTo>
                    <a:lnTo>
                      <a:pt x="8" y="9"/>
                    </a:lnTo>
                    <a:lnTo>
                      <a:pt x="8" y="9"/>
                    </a:lnTo>
                    <a:lnTo>
                      <a:pt x="8" y="9"/>
                    </a:lnTo>
                    <a:lnTo>
                      <a:pt x="8" y="9"/>
                    </a:lnTo>
                    <a:lnTo>
                      <a:pt x="8" y="8"/>
                    </a:lnTo>
                    <a:lnTo>
                      <a:pt x="9" y="8"/>
                    </a:lnTo>
                    <a:lnTo>
                      <a:pt x="9" y="8"/>
                    </a:lnTo>
                    <a:lnTo>
                      <a:pt x="9" y="7"/>
                    </a:lnTo>
                    <a:lnTo>
                      <a:pt x="9" y="7"/>
                    </a:lnTo>
                    <a:lnTo>
                      <a:pt x="9" y="7"/>
                    </a:lnTo>
                    <a:lnTo>
                      <a:pt x="10" y="7"/>
                    </a:lnTo>
                    <a:lnTo>
                      <a:pt x="10" y="6"/>
                    </a:lnTo>
                    <a:lnTo>
                      <a:pt x="10" y="6"/>
                    </a:lnTo>
                    <a:lnTo>
                      <a:pt x="11" y="6"/>
                    </a:lnTo>
                    <a:lnTo>
                      <a:pt x="11" y="6"/>
                    </a:lnTo>
                    <a:lnTo>
                      <a:pt x="11" y="6"/>
                    </a:lnTo>
                    <a:lnTo>
                      <a:pt x="11" y="5"/>
                    </a:lnTo>
                    <a:lnTo>
                      <a:pt x="12" y="5"/>
                    </a:lnTo>
                    <a:lnTo>
                      <a:pt x="12" y="5"/>
                    </a:lnTo>
                    <a:lnTo>
                      <a:pt x="12" y="4"/>
                    </a:lnTo>
                    <a:lnTo>
                      <a:pt x="12" y="4"/>
                    </a:lnTo>
                    <a:lnTo>
                      <a:pt x="13" y="4"/>
                    </a:lnTo>
                    <a:lnTo>
                      <a:pt x="13" y="4"/>
                    </a:lnTo>
                    <a:lnTo>
                      <a:pt x="13" y="4"/>
                    </a:lnTo>
                    <a:lnTo>
                      <a:pt x="14" y="4"/>
                    </a:lnTo>
                    <a:lnTo>
                      <a:pt x="14" y="3"/>
                    </a:lnTo>
                    <a:lnTo>
                      <a:pt x="14" y="3"/>
                    </a:lnTo>
                    <a:lnTo>
                      <a:pt x="14" y="3"/>
                    </a:lnTo>
                    <a:lnTo>
                      <a:pt x="15" y="3"/>
                    </a:lnTo>
                    <a:lnTo>
                      <a:pt x="15" y="3"/>
                    </a:lnTo>
                    <a:lnTo>
                      <a:pt x="15" y="3"/>
                    </a:lnTo>
                    <a:lnTo>
                      <a:pt x="15" y="2"/>
                    </a:lnTo>
                    <a:lnTo>
                      <a:pt x="16" y="2"/>
                    </a:lnTo>
                    <a:lnTo>
                      <a:pt x="16" y="2"/>
                    </a:lnTo>
                    <a:lnTo>
                      <a:pt x="16" y="2"/>
                    </a:lnTo>
                    <a:lnTo>
                      <a:pt x="16" y="2"/>
                    </a:lnTo>
                    <a:lnTo>
                      <a:pt x="17" y="2"/>
                    </a:lnTo>
                    <a:lnTo>
                      <a:pt x="17" y="2"/>
                    </a:lnTo>
                    <a:lnTo>
                      <a:pt x="18" y="2"/>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5" y="0"/>
                    </a:lnTo>
                    <a:lnTo>
                      <a:pt x="26" y="0"/>
                    </a:lnTo>
                    <a:lnTo>
                      <a:pt x="26" y="0"/>
                    </a:lnTo>
                    <a:lnTo>
                      <a:pt x="2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2" name="Line 382"/>
              <p:cNvSpPr>
                <a:spLocks noChangeShapeType="1"/>
              </p:cNvSpPr>
              <p:nvPr/>
            </p:nvSpPr>
            <p:spPr bwMode="auto">
              <a:xfrm flipH="1">
                <a:off x="1160" y="4067"/>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3" name="Line 383"/>
              <p:cNvSpPr>
                <a:spLocks noChangeShapeType="1"/>
              </p:cNvSpPr>
              <p:nvPr/>
            </p:nvSpPr>
            <p:spPr bwMode="auto">
              <a:xfrm flipH="1">
                <a:off x="1160" y="404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4" name="Freeform 384"/>
              <p:cNvSpPr>
                <a:spLocks/>
              </p:cNvSpPr>
              <p:nvPr/>
            </p:nvSpPr>
            <p:spPr bwMode="auto">
              <a:xfrm flipH="1">
                <a:off x="974" y="4045"/>
                <a:ext cx="24" cy="37"/>
              </a:xfrm>
              <a:custGeom>
                <a:avLst/>
                <a:gdLst>
                  <a:gd name="T0" fmla="*/ 0 w 84"/>
                  <a:gd name="T1" fmla="*/ 118 h 134"/>
                  <a:gd name="T2" fmla="*/ 0 w 84"/>
                  <a:gd name="T3" fmla="*/ 134 h 134"/>
                  <a:gd name="T4" fmla="*/ 84 w 84"/>
                  <a:gd name="T5" fmla="*/ 134 h 134"/>
                  <a:gd name="T6" fmla="*/ 84 w 84"/>
                  <a:gd name="T7" fmla="*/ 0 h 134"/>
                  <a:gd name="T8" fmla="*/ 1 w 84"/>
                  <a:gd name="T9" fmla="*/ 0 h 134"/>
                  <a:gd name="T10" fmla="*/ 1 w 84"/>
                  <a:gd name="T11" fmla="*/ 47 h 134"/>
                  <a:gd name="T12" fmla="*/ 47 w 84"/>
                  <a:gd name="T13" fmla="*/ 87 h 134"/>
                  <a:gd name="T14" fmla="*/ 44 w 84"/>
                  <a:gd name="T15" fmla="*/ 118 h 134"/>
                  <a:gd name="T16" fmla="*/ 0 w 84"/>
                  <a:gd name="T17"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34">
                    <a:moveTo>
                      <a:pt x="0" y="118"/>
                    </a:moveTo>
                    <a:lnTo>
                      <a:pt x="0" y="134"/>
                    </a:lnTo>
                    <a:lnTo>
                      <a:pt x="84" y="134"/>
                    </a:lnTo>
                    <a:lnTo>
                      <a:pt x="84" y="0"/>
                    </a:lnTo>
                    <a:lnTo>
                      <a:pt x="1" y="0"/>
                    </a:lnTo>
                    <a:lnTo>
                      <a:pt x="1" y="47"/>
                    </a:lnTo>
                    <a:lnTo>
                      <a:pt x="47" y="87"/>
                    </a:lnTo>
                    <a:lnTo>
                      <a:pt x="44" y="118"/>
                    </a:lnTo>
                    <a:lnTo>
                      <a:pt x="0" y="118"/>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5" name="Rectangle 385"/>
              <p:cNvSpPr>
                <a:spLocks noChangeArrowheads="1"/>
              </p:cNvSpPr>
              <p:nvPr/>
            </p:nvSpPr>
            <p:spPr bwMode="auto">
              <a:xfrm flipH="1">
                <a:off x="979"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6" name="Rectangle 386"/>
              <p:cNvSpPr>
                <a:spLocks noChangeArrowheads="1"/>
              </p:cNvSpPr>
              <p:nvPr/>
            </p:nvSpPr>
            <p:spPr bwMode="auto">
              <a:xfrm flipH="1">
                <a:off x="993"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7" name="Freeform 387"/>
              <p:cNvSpPr>
                <a:spLocks/>
              </p:cNvSpPr>
              <p:nvPr/>
            </p:nvSpPr>
            <p:spPr bwMode="auto">
              <a:xfrm flipH="1">
                <a:off x="974" y="4045"/>
                <a:ext cx="11" cy="33"/>
              </a:xfrm>
              <a:custGeom>
                <a:avLst/>
                <a:gdLst>
                  <a:gd name="T0" fmla="*/ 0 w 38"/>
                  <a:gd name="T1" fmla="*/ 118 h 118"/>
                  <a:gd name="T2" fmla="*/ 28 w 38"/>
                  <a:gd name="T3" fmla="*/ 118 h 118"/>
                  <a:gd name="T4" fmla="*/ 38 w 38"/>
                  <a:gd name="T5" fmla="*/ 0 h 118"/>
                </a:gdLst>
                <a:ahLst/>
                <a:cxnLst>
                  <a:cxn ang="0">
                    <a:pos x="T0" y="T1"/>
                  </a:cxn>
                  <a:cxn ang="0">
                    <a:pos x="T2" y="T3"/>
                  </a:cxn>
                  <a:cxn ang="0">
                    <a:pos x="T4" y="T5"/>
                  </a:cxn>
                </a:cxnLst>
                <a:rect l="0" t="0" r="r" b="b"/>
                <a:pathLst>
                  <a:path w="38" h="118">
                    <a:moveTo>
                      <a:pt x="0" y="118"/>
                    </a:moveTo>
                    <a:lnTo>
                      <a:pt x="28" y="118"/>
                    </a:lnTo>
                    <a:lnTo>
                      <a:pt x="3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8" name="Rectangle 388"/>
              <p:cNvSpPr>
                <a:spLocks noChangeArrowheads="1"/>
              </p:cNvSpPr>
              <p:nvPr/>
            </p:nvSpPr>
            <p:spPr bwMode="auto">
              <a:xfrm flipH="1">
                <a:off x="1176" y="4046"/>
                <a:ext cx="2"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9" name="Rectangle 389"/>
              <p:cNvSpPr>
                <a:spLocks noChangeArrowheads="1"/>
              </p:cNvSpPr>
              <p:nvPr/>
            </p:nvSpPr>
            <p:spPr bwMode="auto">
              <a:xfrm flipH="1">
                <a:off x="979" y="4082"/>
                <a:ext cx="194"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0" name="Rectangle 390"/>
              <p:cNvSpPr>
                <a:spLocks noChangeArrowheads="1"/>
              </p:cNvSpPr>
              <p:nvPr/>
            </p:nvSpPr>
            <p:spPr bwMode="auto">
              <a:xfrm flipH="1">
                <a:off x="1145" y="4045"/>
                <a:ext cx="8"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1" name="Rectangle 391"/>
              <p:cNvSpPr>
                <a:spLocks noChangeArrowheads="1"/>
              </p:cNvSpPr>
              <p:nvPr/>
            </p:nvSpPr>
            <p:spPr bwMode="auto">
              <a:xfrm flipH="1">
                <a:off x="999" y="4067"/>
                <a:ext cx="154"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2" name="Freeform 392"/>
              <p:cNvSpPr>
                <a:spLocks/>
              </p:cNvSpPr>
              <p:nvPr/>
            </p:nvSpPr>
            <p:spPr bwMode="auto">
              <a:xfrm flipH="1">
                <a:off x="990" y="4072"/>
                <a:ext cx="171" cy="10"/>
              </a:xfrm>
              <a:custGeom>
                <a:avLst/>
                <a:gdLst>
                  <a:gd name="T0" fmla="*/ 0 w 596"/>
                  <a:gd name="T1" fmla="*/ 38 h 38"/>
                  <a:gd name="T2" fmla="*/ 0 w 596"/>
                  <a:gd name="T3" fmla="*/ 0 h 38"/>
                  <a:gd name="T4" fmla="*/ 596 w 596"/>
                  <a:gd name="T5" fmla="*/ 0 h 38"/>
                  <a:gd name="T6" fmla="*/ 596 w 596"/>
                  <a:gd name="T7" fmla="*/ 22 h 38"/>
                </a:gdLst>
                <a:ahLst/>
                <a:cxnLst>
                  <a:cxn ang="0">
                    <a:pos x="T0" y="T1"/>
                  </a:cxn>
                  <a:cxn ang="0">
                    <a:pos x="T2" y="T3"/>
                  </a:cxn>
                  <a:cxn ang="0">
                    <a:pos x="T4" y="T5"/>
                  </a:cxn>
                  <a:cxn ang="0">
                    <a:pos x="T6" y="T7"/>
                  </a:cxn>
                </a:cxnLst>
                <a:rect l="0" t="0" r="r" b="b"/>
                <a:pathLst>
                  <a:path w="596" h="38">
                    <a:moveTo>
                      <a:pt x="0" y="38"/>
                    </a:moveTo>
                    <a:lnTo>
                      <a:pt x="0" y="0"/>
                    </a:lnTo>
                    <a:lnTo>
                      <a:pt x="596" y="0"/>
                    </a:lnTo>
                    <a:lnTo>
                      <a:pt x="596"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3" name="Line 393"/>
              <p:cNvSpPr>
                <a:spLocks noChangeShapeType="1"/>
              </p:cNvSpPr>
              <p:nvPr/>
            </p:nvSpPr>
            <p:spPr bwMode="auto">
              <a:xfrm flipH="1" flipV="1">
                <a:off x="987" y="4068"/>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4" name="Line 394"/>
              <p:cNvSpPr>
                <a:spLocks noChangeShapeType="1"/>
              </p:cNvSpPr>
              <p:nvPr/>
            </p:nvSpPr>
            <p:spPr bwMode="auto">
              <a:xfrm flipH="1" flipV="1">
                <a:off x="1006" y="4042"/>
                <a:ext cx="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5" name="Line 395"/>
              <p:cNvSpPr>
                <a:spLocks noChangeShapeType="1"/>
              </p:cNvSpPr>
              <p:nvPr/>
            </p:nvSpPr>
            <p:spPr bwMode="auto">
              <a:xfrm flipH="1">
                <a:off x="979" y="4088"/>
                <a:ext cx="19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6" name="Freeform 396"/>
              <p:cNvSpPr>
                <a:spLocks/>
              </p:cNvSpPr>
              <p:nvPr/>
            </p:nvSpPr>
            <p:spPr bwMode="auto">
              <a:xfrm flipH="1">
                <a:off x="1006" y="3894"/>
                <a:ext cx="139" cy="173"/>
              </a:xfrm>
              <a:custGeom>
                <a:avLst/>
                <a:gdLst>
                  <a:gd name="T0" fmla="*/ 342 w 480"/>
                  <a:gd name="T1" fmla="*/ 0 h 623"/>
                  <a:gd name="T2" fmla="*/ 326 w 480"/>
                  <a:gd name="T3" fmla="*/ 8 h 623"/>
                  <a:gd name="T4" fmla="*/ 250 w 480"/>
                  <a:gd name="T5" fmla="*/ 8 h 623"/>
                  <a:gd name="T6" fmla="*/ 240 w 480"/>
                  <a:gd name="T7" fmla="*/ 14 h 623"/>
                  <a:gd name="T8" fmla="*/ 240 w 480"/>
                  <a:gd name="T9" fmla="*/ 448 h 623"/>
                  <a:gd name="T10" fmla="*/ 108 w 480"/>
                  <a:gd name="T11" fmla="*/ 481 h 623"/>
                  <a:gd name="T12" fmla="*/ 108 w 480"/>
                  <a:gd name="T13" fmla="*/ 546 h 623"/>
                  <a:gd name="T14" fmla="*/ 0 w 480"/>
                  <a:gd name="T15" fmla="*/ 546 h 623"/>
                  <a:gd name="T16" fmla="*/ 0 w 480"/>
                  <a:gd name="T17" fmla="*/ 623 h 623"/>
                  <a:gd name="T18" fmla="*/ 480 w 480"/>
                  <a:gd name="T19" fmla="*/ 623 h 623"/>
                  <a:gd name="T20" fmla="*/ 480 w 480"/>
                  <a:gd name="T21" fmla="*/ 53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623">
                    <a:moveTo>
                      <a:pt x="342" y="0"/>
                    </a:moveTo>
                    <a:lnTo>
                      <a:pt x="326" y="8"/>
                    </a:lnTo>
                    <a:lnTo>
                      <a:pt x="250" y="8"/>
                    </a:lnTo>
                    <a:lnTo>
                      <a:pt x="240" y="14"/>
                    </a:lnTo>
                    <a:lnTo>
                      <a:pt x="240" y="448"/>
                    </a:lnTo>
                    <a:lnTo>
                      <a:pt x="108" y="481"/>
                    </a:lnTo>
                    <a:lnTo>
                      <a:pt x="108" y="546"/>
                    </a:lnTo>
                    <a:lnTo>
                      <a:pt x="0" y="546"/>
                    </a:lnTo>
                    <a:lnTo>
                      <a:pt x="0" y="623"/>
                    </a:lnTo>
                    <a:lnTo>
                      <a:pt x="480" y="623"/>
                    </a:lnTo>
                    <a:lnTo>
                      <a:pt x="480" y="53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7" name="Freeform 397"/>
              <p:cNvSpPr>
                <a:spLocks/>
              </p:cNvSpPr>
              <p:nvPr/>
            </p:nvSpPr>
            <p:spPr bwMode="auto">
              <a:xfrm flipH="1">
                <a:off x="1077" y="3997"/>
                <a:ext cx="68" cy="48"/>
              </a:xfrm>
              <a:custGeom>
                <a:avLst/>
                <a:gdLst>
                  <a:gd name="T0" fmla="*/ 0 w 235"/>
                  <a:gd name="T1" fmla="*/ 173 h 173"/>
                  <a:gd name="T2" fmla="*/ 92 w 235"/>
                  <a:gd name="T3" fmla="*/ 120 h 173"/>
                  <a:gd name="T4" fmla="*/ 108 w 235"/>
                  <a:gd name="T5" fmla="*/ 120 h 173"/>
                  <a:gd name="T6" fmla="*/ 108 w 235"/>
                  <a:gd name="T7" fmla="*/ 102 h 173"/>
                  <a:gd name="T8" fmla="*/ 235 w 235"/>
                  <a:gd name="T9" fmla="*/ 71 h 173"/>
                  <a:gd name="T10" fmla="*/ 235 w 235"/>
                  <a:gd name="T11" fmla="*/ 0 h 173"/>
                </a:gdLst>
                <a:ahLst/>
                <a:cxnLst>
                  <a:cxn ang="0">
                    <a:pos x="T0" y="T1"/>
                  </a:cxn>
                  <a:cxn ang="0">
                    <a:pos x="T2" y="T3"/>
                  </a:cxn>
                  <a:cxn ang="0">
                    <a:pos x="T4" y="T5"/>
                  </a:cxn>
                  <a:cxn ang="0">
                    <a:pos x="T6" y="T7"/>
                  </a:cxn>
                  <a:cxn ang="0">
                    <a:pos x="T8" y="T9"/>
                  </a:cxn>
                  <a:cxn ang="0">
                    <a:pos x="T10" y="T11"/>
                  </a:cxn>
                </a:cxnLst>
                <a:rect l="0" t="0" r="r" b="b"/>
                <a:pathLst>
                  <a:path w="235" h="173">
                    <a:moveTo>
                      <a:pt x="0" y="173"/>
                    </a:moveTo>
                    <a:lnTo>
                      <a:pt x="92" y="120"/>
                    </a:lnTo>
                    <a:lnTo>
                      <a:pt x="108" y="120"/>
                    </a:lnTo>
                    <a:lnTo>
                      <a:pt x="108" y="102"/>
                    </a:lnTo>
                    <a:lnTo>
                      <a:pt x="235" y="71"/>
                    </a:lnTo>
                    <a:lnTo>
                      <a:pt x="23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8" name="Oval 398"/>
              <p:cNvSpPr>
                <a:spLocks noChangeArrowheads="1"/>
              </p:cNvSpPr>
              <p:nvPr/>
            </p:nvSpPr>
            <p:spPr bwMode="auto">
              <a:xfrm flipH="1">
                <a:off x="991"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9" name="Oval 399"/>
              <p:cNvSpPr>
                <a:spLocks noChangeArrowheads="1"/>
              </p:cNvSpPr>
              <p:nvPr/>
            </p:nvSpPr>
            <p:spPr bwMode="auto">
              <a:xfrm flipH="1">
                <a:off x="1024"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0" name="Freeform 400"/>
              <p:cNvSpPr>
                <a:spLocks/>
              </p:cNvSpPr>
              <p:nvPr/>
            </p:nvSpPr>
            <p:spPr bwMode="auto">
              <a:xfrm flipH="1">
                <a:off x="1142" y="3655"/>
                <a:ext cx="6" cy="5"/>
              </a:xfrm>
              <a:custGeom>
                <a:avLst/>
                <a:gdLst>
                  <a:gd name="T0" fmla="*/ 0 w 19"/>
                  <a:gd name="T1" fmla="*/ 17 h 17"/>
                  <a:gd name="T2" fmla="*/ 0 w 19"/>
                  <a:gd name="T3" fmla="*/ 17 h 17"/>
                  <a:gd name="T4" fmla="*/ 0 w 19"/>
                  <a:gd name="T5" fmla="*/ 16 h 17"/>
                  <a:gd name="T6" fmla="*/ 0 w 19"/>
                  <a:gd name="T7" fmla="*/ 16 h 17"/>
                  <a:gd name="T8" fmla="*/ 0 w 19"/>
                  <a:gd name="T9" fmla="*/ 15 h 17"/>
                  <a:gd name="T10" fmla="*/ 0 w 19"/>
                  <a:gd name="T11" fmla="*/ 15 h 17"/>
                  <a:gd name="T12" fmla="*/ 0 w 19"/>
                  <a:gd name="T13" fmla="*/ 14 h 17"/>
                  <a:gd name="T14" fmla="*/ 1 w 19"/>
                  <a:gd name="T15" fmla="*/ 14 h 17"/>
                  <a:gd name="T16" fmla="*/ 1 w 19"/>
                  <a:gd name="T17" fmla="*/ 13 h 17"/>
                  <a:gd name="T18" fmla="*/ 1 w 19"/>
                  <a:gd name="T19" fmla="*/ 13 h 17"/>
                  <a:gd name="T20" fmla="*/ 1 w 19"/>
                  <a:gd name="T21" fmla="*/ 12 h 17"/>
                  <a:gd name="T22" fmla="*/ 1 w 19"/>
                  <a:gd name="T23" fmla="*/ 12 h 17"/>
                  <a:gd name="T24" fmla="*/ 1 w 19"/>
                  <a:gd name="T25" fmla="*/ 11 h 17"/>
                  <a:gd name="T26" fmla="*/ 2 w 19"/>
                  <a:gd name="T27" fmla="*/ 10 h 17"/>
                  <a:gd name="T28" fmla="*/ 2 w 19"/>
                  <a:gd name="T29" fmla="*/ 10 h 17"/>
                  <a:gd name="T30" fmla="*/ 2 w 19"/>
                  <a:gd name="T31" fmla="*/ 10 h 17"/>
                  <a:gd name="T32" fmla="*/ 2 w 19"/>
                  <a:gd name="T33" fmla="*/ 9 h 17"/>
                  <a:gd name="T34" fmla="*/ 2 w 19"/>
                  <a:gd name="T35" fmla="*/ 9 h 17"/>
                  <a:gd name="T36" fmla="*/ 3 w 19"/>
                  <a:gd name="T37" fmla="*/ 8 h 17"/>
                  <a:gd name="T38" fmla="*/ 3 w 19"/>
                  <a:gd name="T39" fmla="*/ 8 h 17"/>
                  <a:gd name="T40" fmla="*/ 3 w 19"/>
                  <a:gd name="T41" fmla="*/ 7 h 17"/>
                  <a:gd name="T42" fmla="*/ 3 w 19"/>
                  <a:gd name="T43" fmla="*/ 7 h 17"/>
                  <a:gd name="T44" fmla="*/ 4 w 19"/>
                  <a:gd name="T45" fmla="*/ 6 h 17"/>
                  <a:gd name="T46" fmla="*/ 4 w 19"/>
                  <a:gd name="T47" fmla="*/ 6 h 17"/>
                  <a:gd name="T48" fmla="*/ 5 w 19"/>
                  <a:gd name="T49" fmla="*/ 6 h 17"/>
                  <a:gd name="T50" fmla="*/ 5 w 19"/>
                  <a:gd name="T51" fmla="*/ 5 h 17"/>
                  <a:gd name="T52" fmla="*/ 5 w 19"/>
                  <a:gd name="T53" fmla="*/ 5 h 17"/>
                  <a:gd name="T54" fmla="*/ 6 w 19"/>
                  <a:gd name="T55" fmla="*/ 5 h 17"/>
                  <a:gd name="T56" fmla="*/ 6 w 19"/>
                  <a:gd name="T57" fmla="*/ 4 h 17"/>
                  <a:gd name="T58" fmla="*/ 6 w 19"/>
                  <a:gd name="T59" fmla="*/ 4 h 17"/>
                  <a:gd name="T60" fmla="*/ 7 w 19"/>
                  <a:gd name="T61" fmla="*/ 3 h 17"/>
                  <a:gd name="T62" fmla="*/ 7 w 19"/>
                  <a:gd name="T63" fmla="*/ 3 h 17"/>
                  <a:gd name="T64" fmla="*/ 8 w 19"/>
                  <a:gd name="T65" fmla="*/ 3 h 17"/>
                  <a:gd name="T66" fmla="*/ 8 w 19"/>
                  <a:gd name="T67" fmla="*/ 3 h 17"/>
                  <a:gd name="T68" fmla="*/ 9 w 19"/>
                  <a:gd name="T69" fmla="*/ 2 h 17"/>
                  <a:gd name="T70" fmla="*/ 9 w 19"/>
                  <a:gd name="T71" fmla="*/ 2 h 17"/>
                  <a:gd name="T72" fmla="*/ 10 w 19"/>
                  <a:gd name="T73" fmla="*/ 2 h 17"/>
                  <a:gd name="T74" fmla="*/ 10 w 19"/>
                  <a:gd name="T75" fmla="*/ 2 h 17"/>
                  <a:gd name="T76" fmla="*/ 11 w 19"/>
                  <a:gd name="T77" fmla="*/ 1 h 17"/>
                  <a:gd name="T78" fmla="*/ 12 w 19"/>
                  <a:gd name="T79" fmla="*/ 1 h 17"/>
                  <a:gd name="T80" fmla="*/ 12 w 19"/>
                  <a:gd name="T81" fmla="*/ 1 h 17"/>
                  <a:gd name="T82" fmla="*/ 12 w 19"/>
                  <a:gd name="T83" fmla="*/ 1 h 17"/>
                  <a:gd name="T84" fmla="*/ 13 w 19"/>
                  <a:gd name="T85" fmla="*/ 1 h 17"/>
                  <a:gd name="T86" fmla="*/ 13 w 19"/>
                  <a:gd name="T87" fmla="*/ 0 h 17"/>
                  <a:gd name="T88" fmla="*/ 14 w 19"/>
                  <a:gd name="T89" fmla="*/ 0 h 17"/>
                  <a:gd name="T90" fmla="*/ 14 w 19"/>
                  <a:gd name="T91" fmla="*/ 0 h 17"/>
                  <a:gd name="T92" fmla="*/ 15 w 19"/>
                  <a:gd name="T93" fmla="*/ 0 h 17"/>
                  <a:gd name="T94" fmla="*/ 15 w 19"/>
                  <a:gd name="T95" fmla="*/ 0 h 17"/>
                  <a:gd name="T96" fmla="*/ 16 w 19"/>
                  <a:gd name="T97" fmla="*/ 0 h 17"/>
                  <a:gd name="T98" fmla="*/ 16 w 19"/>
                  <a:gd name="T99" fmla="*/ 0 h 17"/>
                  <a:gd name="T100" fmla="*/ 17 w 19"/>
                  <a:gd name="T101" fmla="*/ 0 h 17"/>
                  <a:gd name="T102" fmla="*/ 17 w 19"/>
                  <a:gd name="T103" fmla="*/ 0 h 17"/>
                  <a:gd name="T104" fmla="*/ 18 w 19"/>
                  <a:gd name="T105" fmla="*/ 0 h 17"/>
                  <a:gd name="T106" fmla="*/ 18 w 19"/>
                  <a:gd name="T10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 h="17">
                    <a:moveTo>
                      <a:pt x="0" y="17"/>
                    </a:moveTo>
                    <a:lnTo>
                      <a:pt x="0" y="17"/>
                    </a:lnTo>
                    <a:lnTo>
                      <a:pt x="0" y="17"/>
                    </a:lnTo>
                    <a:lnTo>
                      <a:pt x="0" y="17"/>
                    </a:lnTo>
                    <a:lnTo>
                      <a:pt x="0" y="16"/>
                    </a:lnTo>
                    <a:lnTo>
                      <a:pt x="0" y="16"/>
                    </a:lnTo>
                    <a:lnTo>
                      <a:pt x="0" y="16"/>
                    </a:lnTo>
                    <a:lnTo>
                      <a:pt x="0" y="16"/>
                    </a:lnTo>
                    <a:lnTo>
                      <a:pt x="0" y="15"/>
                    </a:lnTo>
                    <a:lnTo>
                      <a:pt x="0" y="15"/>
                    </a:lnTo>
                    <a:lnTo>
                      <a:pt x="0" y="15"/>
                    </a:lnTo>
                    <a:lnTo>
                      <a:pt x="0" y="15"/>
                    </a:lnTo>
                    <a:lnTo>
                      <a:pt x="0" y="14"/>
                    </a:lnTo>
                    <a:lnTo>
                      <a:pt x="0" y="14"/>
                    </a:lnTo>
                    <a:lnTo>
                      <a:pt x="0" y="14"/>
                    </a:lnTo>
                    <a:lnTo>
                      <a:pt x="1" y="14"/>
                    </a:lnTo>
                    <a:lnTo>
                      <a:pt x="1" y="13"/>
                    </a:lnTo>
                    <a:lnTo>
                      <a:pt x="1" y="13"/>
                    </a:lnTo>
                    <a:lnTo>
                      <a:pt x="1" y="13"/>
                    </a:lnTo>
                    <a:lnTo>
                      <a:pt x="1" y="13"/>
                    </a:lnTo>
                    <a:lnTo>
                      <a:pt x="1" y="12"/>
                    </a:lnTo>
                    <a:lnTo>
                      <a:pt x="1" y="12"/>
                    </a:lnTo>
                    <a:lnTo>
                      <a:pt x="1" y="12"/>
                    </a:lnTo>
                    <a:lnTo>
                      <a:pt x="1" y="12"/>
                    </a:lnTo>
                    <a:lnTo>
                      <a:pt x="1" y="11"/>
                    </a:lnTo>
                    <a:lnTo>
                      <a:pt x="1" y="11"/>
                    </a:lnTo>
                    <a:lnTo>
                      <a:pt x="1" y="11"/>
                    </a:lnTo>
                    <a:lnTo>
                      <a:pt x="2" y="10"/>
                    </a:lnTo>
                    <a:lnTo>
                      <a:pt x="2" y="10"/>
                    </a:lnTo>
                    <a:lnTo>
                      <a:pt x="2" y="10"/>
                    </a:lnTo>
                    <a:lnTo>
                      <a:pt x="2" y="10"/>
                    </a:lnTo>
                    <a:lnTo>
                      <a:pt x="2" y="10"/>
                    </a:lnTo>
                    <a:lnTo>
                      <a:pt x="2" y="9"/>
                    </a:lnTo>
                    <a:lnTo>
                      <a:pt x="2" y="9"/>
                    </a:lnTo>
                    <a:lnTo>
                      <a:pt x="2" y="9"/>
                    </a:lnTo>
                    <a:lnTo>
                      <a:pt x="2" y="9"/>
                    </a:lnTo>
                    <a:lnTo>
                      <a:pt x="2" y="9"/>
                    </a:lnTo>
                    <a:lnTo>
                      <a:pt x="3" y="8"/>
                    </a:lnTo>
                    <a:lnTo>
                      <a:pt x="3" y="8"/>
                    </a:lnTo>
                    <a:lnTo>
                      <a:pt x="3" y="8"/>
                    </a:lnTo>
                    <a:lnTo>
                      <a:pt x="3" y="8"/>
                    </a:lnTo>
                    <a:lnTo>
                      <a:pt x="3" y="7"/>
                    </a:lnTo>
                    <a:lnTo>
                      <a:pt x="3" y="7"/>
                    </a:lnTo>
                    <a:lnTo>
                      <a:pt x="3" y="7"/>
                    </a:lnTo>
                    <a:lnTo>
                      <a:pt x="4" y="7"/>
                    </a:lnTo>
                    <a:lnTo>
                      <a:pt x="4" y="6"/>
                    </a:lnTo>
                    <a:lnTo>
                      <a:pt x="4" y="6"/>
                    </a:lnTo>
                    <a:lnTo>
                      <a:pt x="4" y="6"/>
                    </a:lnTo>
                    <a:lnTo>
                      <a:pt x="5" y="6"/>
                    </a:lnTo>
                    <a:lnTo>
                      <a:pt x="5" y="6"/>
                    </a:lnTo>
                    <a:lnTo>
                      <a:pt x="5" y="5"/>
                    </a:lnTo>
                    <a:lnTo>
                      <a:pt x="5" y="5"/>
                    </a:lnTo>
                    <a:lnTo>
                      <a:pt x="5" y="5"/>
                    </a:lnTo>
                    <a:lnTo>
                      <a:pt x="5" y="5"/>
                    </a:lnTo>
                    <a:lnTo>
                      <a:pt x="5" y="5"/>
                    </a:lnTo>
                    <a:lnTo>
                      <a:pt x="6" y="5"/>
                    </a:lnTo>
                    <a:lnTo>
                      <a:pt x="6" y="5"/>
                    </a:lnTo>
                    <a:lnTo>
                      <a:pt x="6" y="4"/>
                    </a:lnTo>
                    <a:lnTo>
                      <a:pt x="6" y="4"/>
                    </a:lnTo>
                    <a:lnTo>
                      <a:pt x="6" y="4"/>
                    </a:lnTo>
                    <a:lnTo>
                      <a:pt x="7" y="4"/>
                    </a:lnTo>
                    <a:lnTo>
                      <a:pt x="7" y="3"/>
                    </a:lnTo>
                    <a:lnTo>
                      <a:pt x="7" y="3"/>
                    </a:lnTo>
                    <a:lnTo>
                      <a:pt x="7" y="3"/>
                    </a:lnTo>
                    <a:lnTo>
                      <a:pt x="8" y="3"/>
                    </a:lnTo>
                    <a:lnTo>
                      <a:pt x="8" y="3"/>
                    </a:lnTo>
                    <a:lnTo>
                      <a:pt x="8" y="3"/>
                    </a:lnTo>
                    <a:lnTo>
                      <a:pt x="8" y="3"/>
                    </a:lnTo>
                    <a:lnTo>
                      <a:pt x="9" y="2"/>
                    </a:lnTo>
                    <a:lnTo>
                      <a:pt x="9" y="2"/>
                    </a:lnTo>
                    <a:lnTo>
                      <a:pt x="9" y="2"/>
                    </a:lnTo>
                    <a:lnTo>
                      <a:pt x="9" y="2"/>
                    </a:lnTo>
                    <a:lnTo>
                      <a:pt x="10" y="2"/>
                    </a:lnTo>
                    <a:lnTo>
                      <a:pt x="10" y="2"/>
                    </a:lnTo>
                    <a:lnTo>
                      <a:pt x="10" y="2"/>
                    </a:lnTo>
                    <a:lnTo>
                      <a:pt x="10" y="2"/>
                    </a:lnTo>
                    <a:lnTo>
                      <a:pt x="11" y="1"/>
                    </a:lnTo>
                    <a:lnTo>
                      <a:pt x="11" y="1"/>
                    </a:lnTo>
                    <a:lnTo>
                      <a:pt x="11" y="1"/>
                    </a:lnTo>
                    <a:lnTo>
                      <a:pt x="12" y="1"/>
                    </a:lnTo>
                    <a:lnTo>
                      <a:pt x="12" y="1"/>
                    </a:lnTo>
                    <a:lnTo>
                      <a:pt x="12" y="1"/>
                    </a:lnTo>
                    <a:lnTo>
                      <a:pt x="12" y="1"/>
                    </a:lnTo>
                    <a:lnTo>
                      <a:pt x="12" y="1"/>
                    </a:lnTo>
                    <a:lnTo>
                      <a:pt x="13" y="1"/>
                    </a:lnTo>
                    <a:lnTo>
                      <a:pt x="13" y="1"/>
                    </a:lnTo>
                    <a:lnTo>
                      <a:pt x="13" y="0"/>
                    </a:lnTo>
                    <a:lnTo>
                      <a:pt x="13" y="0"/>
                    </a:lnTo>
                    <a:lnTo>
                      <a:pt x="13" y="0"/>
                    </a:lnTo>
                    <a:lnTo>
                      <a:pt x="14" y="0"/>
                    </a:lnTo>
                    <a:lnTo>
                      <a:pt x="14" y="0"/>
                    </a:lnTo>
                    <a:lnTo>
                      <a:pt x="14" y="0"/>
                    </a:lnTo>
                    <a:lnTo>
                      <a:pt x="14" y="0"/>
                    </a:lnTo>
                    <a:lnTo>
                      <a:pt x="15" y="0"/>
                    </a:lnTo>
                    <a:lnTo>
                      <a:pt x="15" y="0"/>
                    </a:lnTo>
                    <a:lnTo>
                      <a:pt x="15" y="0"/>
                    </a:lnTo>
                    <a:lnTo>
                      <a:pt x="15" y="0"/>
                    </a:lnTo>
                    <a:lnTo>
                      <a:pt x="16" y="0"/>
                    </a:lnTo>
                    <a:lnTo>
                      <a:pt x="16" y="0"/>
                    </a:lnTo>
                    <a:lnTo>
                      <a:pt x="16" y="0"/>
                    </a:lnTo>
                    <a:lnTo>
                      <a:pt x="16" y="0"/>
                    </a:lnTo>
                    <a:lnTo>
                      <a:pt x="17" y="0"/>
                    </a:lnTo>
                    <a:lnTo>
                      <a:pt x="17" y="0"/>
                    </a:lnTo>
                    <a:lnTo>
                      <a:pt x="17" y="0"/>
                    </a:lnTo>
                    <a:lnTo>
                      <a:pt x="17" y="0"/>
                    </a:lnTo>
                    <a:lnTo>
                      <a:pt x="18" y="0"/>
                    </a:lnTo>
                    <a:lnTo>
                      <a:pt x="18" y="0"/>
                    </a:lnTo>
                    <a:lnTo>
                      <a:pt x="18"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1" name="Freeform 401"/>
              <p:cNvSpPr>
                <a:spLocks/>
              </p:cNvSpPr>
              <p:nvPr/>
            </p:nvSpPr>
            <p:spPr bwMode="auto">
              <a:xfrm flipH="1">
                <a:off x="1009" y="3649"/>
                <a:ext cx="5" cy="6"/>
              </a:xfrm>
              <a:custGeom>
                <a:avLst/>
                <a:gdLst>
                  <a:gd name="T0" fmla="*/ 17 w 18"/>
                  <a:gd name="T1" fmla="*/ 0 h 22"/>
                  <a:gd name="T2" fmla="*/ 17 w 18"/>
                  <a:gd name="T3" fmla="*/ 1 h 22"/>
                  <a:gd name="T4" fmla="*/ 17 w 18"/>
                  <a:gd name="T5" fmla="*/ 1 h 22"/>
                  <a:gd name="T6" fmla="*/ 17 w 18"/>
                  <a:gd name="T7" fmla="*/ 2 h 22"/>
                  <a:gd name="T8" fmla="*/ 18 w 18"/>
                  <a:gd name="T9" fmla="*/ 2 h 22"/>
                  <a:gd name="T10" fmla="*/ 18 w 18"/>
                  <a:gd name="T11" fmla="*/ 3 h 22"/>
                  <a:gd name="T12" fmla="*/ 18 w 18"/>
                  <a:gd name="T13" fmla="*/ 3 h 22"/>
                  <a:gd name="T14" fmla="*/ 18 w 18"/>
                  <a:gd name="T15" fmla="*/ 4 h 22"/>
                  <a:gd name="T16" fmla="*/ 18 w 18"/>
                  <a:gd name="T17" fmla="*/ 4 h 22"/>
                  <a:gd name="T18" fmla="*/ 18 w 18"/>
                  <a:gd name="T19" fmla="*/ 5 h 22"/>
                  <a:gd name="T20" fmla="*/ 18 w 18"/>
                  <a:gd name="T21" fmla="*/ 6 h 22"/>
                  <a:gd name="T22" fmla="*/ 18 w 18"/>
                  <a:gd name="T23" fmla="*/ 6 h 22"/>
                  <a:gd name="T24" fmla="*/ 17 w 18"/>
                  <a:gd name="T25" fmla="*/ 7 h 22"/>
                  <a:gd name="T26" fmla="*/ 17 w 18"/>
                  <a:gd name="T27" fmla="*/ 7 h 22"/>
                  <a:gd name="T28" fmla="*/ 17 w 18"/>
                  <a:gd name="T29" fmla="*/ 8 h 22"/>
                  <a:gd name="T30" fmla="*/ 17 w 18"/>
                  <a:gd name="T31" fmla="*/ 8 h 22"/>
                  <a:gd name="T32" fmla="*/ 17 w 18"/>
                  <a:gd name="T33" fmla="*/ 9 h 22"/>
                  <a:gd name="T34" fmla="*/ 17 w 18"/>
                  <a:gd name="T35" fmla="*/ 9 h 22"/>
                  <a:gd name="T36" fmla="*/ 17 w 18"/>
                  <a:gd name="T37" fmla="*/ 9 h 22"/>
                  <a:gd name="T38" fmla="*/ 17 w 18"/>
                  <a:gd name="T39" fmla="*/ 10 h 22"/>
                  <a:gd name="T40" fmla="*/ 17 w 18"/>
                  <a:gd name="T41" fmla="*/ 10 h 22"/>
                  <a:gd name="T42" fmla="*/ 17 w 18"/>
                  <a:gd name="T43" fmla="*/ 11 h 22"/>
                  <a:gd name="T44" fmla="*/ 16 w 18"/>
                  <a:gd name="T45" fmla="*/ 11 h 22"/>
                  <a:gd name="T46" fmla="*/ 16 w 18"/>
                  <a:gd name="T47" fmla="*/ 11 h 22"/>
                  <a:gd name="T48" fmla="*/ 16 w 18"/>
                  <a:gd name="T49" fmla="*/ 12 h 22"/>
                  <a:gd name="T50" fmla="*/ 16 w 18"/>
                  <a:gd name="T51" fmla="*/ 13 h 22"/>
                  <a:gd name="T52" fmla="*/ 15 w 18"/>
                  <a:gd name="T53" fmla="*/ 13 h 22"/>
                  <a:gd name="T54" fmla="*/ 15 w 18"/>
                  <a:gd name="T55" fmla="*/ 13 h 22"/>
                  <a:gd name="T56" fmla="*/ 15 w 18"/>
                  <a:gd name="T57" fmla="*/ 14 h 22"/>
                  <a:gd name="T58" fmla="*/ 14 w 18"/>
                  <a:gd name="T59" fmla="*/ 14 h 22"/>
                  <a:gd name="T60" fmla="*/ 14 w 18"/>
                  <a:gd name="T61" fmla="*/ 15 h 22"/>
                  <a:gd name="T62" fmla="*/ 14 w 18"/>
                  <a:gd name="T63" fmla="*/ 15 h 22"/>
                  <a:gd name="T64" fmla="*/ 14 w 18"/>
                  <a:gd name="T65" fmla="*/ 15 h 22"/>
                  <a:gd name="T66" fmla="*/ 13 w 18"/>
                  <a:gd name="T67" fmla="*/ 16 h 22"/>
                  <a:gd name="T68" fmla="*/ 13 w 18"/>
                  <a:gd name="T69" fmla="*/ 17 h 22"/>
                  <a:gd name="T70" fmla="*/ 12 w 18"/>
                  <a:gd name="T71" fmla="*/ 17 h 22"/>
                  <a:gd name="T72" fmla="*/ 12 w 18"/>
                  <a:gd name="T73" fmla="*/ 17 h 22"/>
                  <a:gd name="T74" fmla="*/ 12 w 18"/>
                  <a:gd name="T75" fmla="*/ 18 h 22"/>
                  <a:gd name="T76" fmla="*/ 11 w 18"/>
                  <a:gd name="T77" fmla="*/ 18 h 22"/>
                  <a:gd name="T78" fmla="*/ 10 w 18"/>
                  <a:gd name="T79" fmla="*/ 18 h 22"/>
                  <a:gd name="T80" fmla="*/ 10 w 18"/>
                  <a:gd name="T81" fmla="*/ 19 h 22"/>
                  <a:gd name="T82" fmla="*/ 10 w 18"/>
                  <a:gd name="T83" fmla="*/ 19 h 22"/>
                  <a:gd name="T84" fmla="*/ 9 w 18"/>
                  <a:gd name="T85" fmla="*/ 20 h 22"/>
                  <a:gd name="T86" fmla="*/ 9 w 18"/>
                  <a:gd name="T87" fmla="*/ 20 h 22"/>
                  <a:gd name="T88" fmla="*/ 8 w 18"/>
                  <a:gd name="T89" fmla="*/ 20 h 22"/>
                  <a:gd name="T90" fmla="*/ 7 w 18"/>
                  <a:gd name="T91" fmla="*/ 20 h 22"/>
                  <a:gd name="T92" fmla="*/ 7 w 18"/>
                  <a:gd name="T93" fmla="*/ 21 h 22"/>
                  <a:gd name="T94" fmla="*/ 6 w 18"/>
                  <a:gd name="T95" fmla="*/ 21 h 22"/>
                  <a:gd name="T96" fmla="*/ 6 w 18"/>
                  <a:gd name="T97" fmla="*/ 21 h 22"/>
                  <a:gd name="T98" fmla="*/ 5 w 18"/>
                  <a:gd name="T99" fmla="*/ 21 h 22"/>
                  <a:gd name="T100" fmla="*/ 5 w 18"/>
                  <a:gd name="T101" fmla="*/ 21 h 22"/>
                  <a:gd name="T102" fmla="*/ 5 w 18"/>
                  <a:gd name="T103" fmla="*/ 21 h 22"/>
                  <a:gd name="T104" fmla="*/ 4 w 18"/>
                  <a:gd name="T105" fmla="*/ 21 h 22"/>
                  <a:gd name="T106" fmla="*/ 4 w 18"/>
                  <a:gd name="T107" fmla="*/ 22 h 22"/>
                  <a:gd name="T108" fmla="*/ 3 w 18"/>
                  <a:gd name="T109" fmla="*/ 22 h 22"/>
                  <a:gd name="T110" fmla="*/ 3 w 18"/>
                  <a:gd name="T111" fmla="*/ 22 h 22"/>
                  <a:gd name="T112" fmla="*/ 2 w 18"/>
                  <a:gd name="T113" fmla="*/ 22 h 22"/>
                  <a:gd name="T114" fmla="*/ 2 w 18"/>
                  <a:gd name="T115" fmla="*/ 22 h 22"/>
                  <a:gd name="T116" fmla="*/ 1 w 18"/>
                  <a:gd name="T117" fmla="*/ 22 h 22"/>
                  <a:gd name="T118" fmla="*/ 0 w 18"/>
                  <a:gd name="T1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2">
                    <a:moveTo>
                      <a:pt x="17" y="0"/>
                    </a:moveTo>
                    <a:lnTo>
                      <a:pt x="17" y="0"/>
                    </a:lnTo>
                    <a:lnTo>
                      <a:pt x="17" y="0"/>
                    </a:lnTo>
                    <a:lnTo>
                      <a:pt x="17" y="1"/>
                    </a:lnTo>
                    <a:lnTo>
                      <a:pt x="17" y="1"/>
                    </a:lnTo>
                    <a:lnTo>
                      <a:pt x="17" y="1"/>
                    </a:lnTo>
                    <a:lnTo>
                      <a:pt x="17" y="2"/>
                    </a:lnTo>
                    <a:lnTo>
                      <a:pt x="17" y="2"/>
                    </a:lnTo>
                    <a:lnTo>
                      <a:pt x="17" y="2"/>
                    </a:lnTo>
                    <a:lnTo>
                      <a:pt x="18" y="2"/>
                    </a:lnTo>
                    <a:lnTo>
                      <a:pt x="18" y="3"/>
                    </a:lnTo>
                    <a:lnTo>
                      <a:pt x="18" y="3"/>
                    </a:lnTo>
                    <a:lnTo>
                      <a:pt x="18" y="3"/>
                    </a:lnTo>
                    <a:lnTo>
                      <a:pt x="18" y="3"/>
                    </a:lnTo>
                    <a:lnTo>
                      <a:pt x="18" y="4"/>
                    </a:lnTo>
                    <a:lnTo>
                      <a:pt x="18" y="4"/>
                    </a:lnTo>
                    <a:lnTo>
                      <a:pt x="18" y="4"/>
                    </a:lnTo>
                    <a:lnTo>
                      <a:pt x="18" y="4"/>
                    </a:lnTo>
                    <a:lnTo>
                      <a:pt x="18" y="5"/>
                    </a:lnTo>
                    <a:lnTo>
                      <a:pt x="18" y="5"/>
                    </a:lnTo>
                    <a:lnTo>
                      <a:pt x="18" y="5"/>
                    </a:lnTo>
                    <a:lnTo>
                      <a:pt x="18" y="6"/>
                    </a:lnTo>
                    <a:lnTo>
                      <a:pt x="18" y="6"/>
                    </a:lnTo>
                    <a:lnTo>
                      <a:pt x="18" y="6"/>
                    </a:lnTo>
                    <a:lnTo>
                      <a:pt x="18" y="6"/>
                    </a:lnTo>
                    <a:lnTo>
                      <a:pt x="17" y="7"/>
                    </a:lnTo>
                    <a:lnTo>
                      <a:pt x="17" y="7"/>
                    </a:lnTo>
                    <a:lnTo>
                      <a:pt x="17" y="7"/>
                    </a:lnTo>
                    <a:lnTo>
                      <a:pt x="17" y="7"/>
                    </a:lnTo>
                    <a:lnTo>
                      <a:pt x="17" y="8"/>
                    </a:lnTo>
                    <a:lnTo>
                      <a:pt x="17" y="8"/>
                    </a:lnTo>
                    <a:lnTo>
                      <a:pt x="17" y="8"/>
                    </a:lnTo>
                    <a:lnTo>
                      <a:pt x="17" y="8"/>
                    </a:lnTo>
                    <a:lnTo>
                      <a:pt x="17" y="9"/>
                    </a:lnTo>
                    <a:lnTo>
                      <a:pt x="17" y="9"/>
                    </a:lnTo>
                    <a:lnTo>
                      <a:pt x="17" y="9"/>
                    </a:lnTo>
                    <a:lnTo>
                      <a:pt x="17" y="9"/>
                    </a:lnTo>
                    <a:lnTo>
                      <a:pt x="17" y="9"/>
                    </a:lnTo>
                    <a:lnTo>
                      <a:pt x="17" y="10"/>
                    </a:lnTo>
                    <a:lnTo>
                      <a:pt x="17" y="10"/>
                    </a:lnTo>
                    <a:lnTo>
                      <a:pt x="17" y="10"/>
                    </a:lnTo>
                    <a:lnTo>
                      <a:pt x="17" y="10"/>
                    </a:lnTo>
                    <a:lnTo>
                      <a:pt x="17" y="10"/>
                    </a:lnTo>
                    <a:lnTo>
                      <a:pt x="17" y="11"/>
                    </a:lnTo>
                    <a:lnTo>
                      <a:pt x="16" y="11"/>
                    </a:lnTo>
                    <a:lnTo>
                      <a:pt x="16" y="11"/>
                    </a:lnTo>
                    <a:lnTo>
                      <a:pt x="16" y="11"/>
                    </a:lnTo>
                    <a:lnTo>
                      <a:pt x="16" y="11"/>
                    </a:lnTo>
                    <a:lnTo>
                      <a:pt x="16" y="12"/>
                    </a:lnTo>
                    <a:lnTo>
                      <a:pt x="16" y="12"/>
                    </a:lnTo>
                    <a:lnTo>
                      <a:pt x="16" y="12"/>
                    </a:lnTo>
                    <a:lnTo>
                      <a:pt x="16" y="13"/>
                    </a:lnTo>
                    <a:lnTo>
                      <a:pt x="16" y="13"/>
                    </a:lnTo>
                    <a:lnTo>
                      <a:pt x="15" y="13"/>
                    </a:lnTo>
                    <a:lnTo>
                      <a:pt x="15" y="13"/>
                    </a:lnTo>
                    <a:lnTo>
                      <a:pt x="15" y="13"/>
                    </a:lnTo>
                    <a:lnTo>
                      <a:pt x="15" y="14"/>
                    </a:lnTo>
                    <a:lnTo>
                      <a:pt x="15" y="14"/>
                    </a:lnTo>
                    <a:lnTo>
                      <a:pt x="15" y="14"/>
                    </a:lnTo>
                    <a:lnTo>
                      <a:pt x="14" y="14"/>
                    </a:lnTo>
                    <a:lnTo>
                      <a:pt x="14" y="14"/>
                    </a:lnTo>
                    <a:lnTo>
                      <a:pt x="14" y="15"/>
                    </a:lnTo>
                    <a:lnTo>
                      <a:pt x="14" y="15"/>
                    </a:lnTo>
                    <a:lnTo>
                      <a:pt x="14" y="15"/>
                    </a:lnTo>
                    <a:lnTo>
                      <a:pt x="14" y="15"/>
                    </a:lnTo>
                    <a:lnTo>
                      <a:pt x="14" y="15"/>
                    </a:lnTo>
                    <a:lnTo>
                      <a:pt x="13" y="16"/>
                    </a:lnTo>
                    <a:lnTo>
                      <a:pt x="13" y="16"/>
                    </a:lnTo>
                    <a:lnTo>
                      <a:pt x="13" y="16"/>
                    </a:lnTo>
                    <a:lnTo>
                      <a:pt x="13" y="17"/>
                    </a:lnTo>
                    <a:lnTo>
                      <a:pt x="13" y="17"/>
                    </a:lnTo>
                    <a:lnTo>
                      <a:pt x="12" y="17"/>
                    </a:lnTo>
                    <a:lnTo>
                      <a:pt x="12" y="17"/>
                    </a:lnTo>
                    <a:lnTo>
                      <a:pt x="12" y="17"/>
                    </a:lnTo>
                    <a:lnTo>
                      <a:pt x="12" y="17"/>
                    </a:lnTo>
                    <a:lnTo>
                      <a:pt x="12" y="18"/>
                    </a:lnTo>
                    <a:lnTo>
                      <a:pt x="11" y="18"/>
                    </a:lnTo>
                    <a:lnTo>
                      <a:pt x="11" y="18"/>
                    </a:lnTo>
                    <a:lnTo>
                      <a:pt x="11" y="18"/>
                    </a:lnTo>
                    <a:lnTo>
                      <a:pt x="10" y="18"/>
                    </a:lnTo>
                    <a:lnTo>
                      <a:pt x="10" y="19"/>
                    </a:lnTo>
                    <a:lnTo>
                      <a:pt x="10" y="19"/>
                    </a:lnTo>
                    <a:lnTo>
                      <a:pt x="10" y="19"/>
                    </a:lnTo>
                    <a:lnTo>
                      <a:pt x="10" y="19"/>
                    </a:lnTo>
                    <a:lnTo>
                      <a:pt x="9" y="19"/>
                    </a:lnTo>
                    <a:lnTo>
                      <a:pt x="9" y="20"/>
                    </a:lnTo>
                    <a:lnTo>
                      <a:pt x="9" y="20"/>
                    </a:lnTo>
                    <a:lnTo>
                      <a:pt x="9" y="20"/>
                    </a:lnTo>
                    <a:lnTo>
                      <a:pt x="8" y="20"/>
                    </a:lnTo>
                    <a:lnTo>
                      <a:pt x="8" y="20"/>
                    </a:lnTo>
                    <a:lnTo>
                      <a:pt x="8" y="20"/>
                    </a:lnTo>
                    <a:lnTo>
                      <a:pt x="7" y="20"/>
                    </a:lnTo>
                    <a:lnTo>
                      <a:pt x="7" y="20"/>
                    </a:lnTo>
                    <a:lnTo>
                      <a:pt x="7" y="21"/>
                    </a:lnTo>
                    <a:lnTo>
                      <a:pt x="7" y="21"/>
                    </a:lnTo>
                    <a:lnTo>
                      <a:pt x="6" y="21"/>
                    </a:lnTo>
                    <a:lnTo>
                      <a:pt x="6" y="21"/>
                    </a:lnTo>
                    <a:lnTo>
                      <a:pt x="6" y="21"/>
                    </a:lnTo>
                    <a:lnTo>
                      <a:pt x="6" y="21"/>
                    </a:lnTo>
                    <a:lnTo>
                      <a:pt x="5" y="21"/>
                    </a:lnTo>
                    <a:lnTo>
                      <a:pt x="5" y="21"/>
                    </a:lnTo>
                    <a:lnTo>
                      <a:pt x="5" y="21"/>
                    </a:lnTo>
                    <a:lnTo>
                      <a:pt x="5" y="21"/>
                    </a:lnTo>
                    <a:lnTo>
                      <a:pt x="5" y="21"/>
                    </a:lnTo>
                    <a:lnTo>
                      <a:pt x="4" y="21"/>
                    </a:lnTo>
                    <a:lnTo>
                      <a:pt x="4" y="21"/>
                    </a:lnTo>
                    <a:lnTo>
                      <a:pt x="4" y="21"/>
                    </a:lnTo>
                    <a:lnTo>
                      <a:pt x="4" y="22"/>
                    </a:lnTo>
                    <a:lnTo>
                      <a:pt x="3" y="22"/>
                    </a:lnTo>
                    <a:lnTo>
                      <a:pt x="3" y="22"/>
                    </a:lnTo>
                    <a:lnTo>
                      <a:pt x="3" y="22"/>
                    </a:lnTo>
                    <a:lnTo>
                      <a:pt x="3" y="22"/>
                    </a:lnTo>
                    <a:lnTo>
                      <a:pt x="2" y="22"/>
                    </a:lnTo>
                    <a:lnTo>
                      <a:pt x="2" y="22"/>
                    </a:lnTo>
                    <a:lnTo>
                      <a:pt x="2" y="22"/>
                    </a:lnTo>
                    <a:lnTo>
                      <a:pt x="2" y="22"/>
                    </a:lnTo>
                    <a:lnTo>
                      <a:pt x="1" y="22"/>
                    </a:lnTo>
                    <a:lnTo>
                      <a:pt x="1" y="22"/>
                    </a:lnTo>
                    <a:lnTo>
                      <a:pt x="1" y="22"/>
                    </a:lnTo>
                    <a:lnTo>
                      <a:pt x="0"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2" name="Line 402"/>
              <p:cNvSpPr>
                <a:spLocks noChangeShapeType="1"/>
              </p:cNvSpPr>
              <p:nvPr/>
            </p:nvSpPr>
            <p:spPr bwMode="auto">
              <a:xfrm flipH="1" flipV="1">
                <a:off x="1147" y="3660"/>
                <a:ext cx="1"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3" name="Line 403"/>
              <p:cNvSpPr>
                <a:spLocks noChangeShapeType="1"/>
              </p:cNvSpPr>
              <p:nvPr/>
            </p:nvSpPr>
            <p:spPr bwMode="auto">
              <a:xfrm>
                <a:off x="1014" y="3655"/>
                <a:ext cx="1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4" name="Rectangle 404"/>
              <p:cNvSpPr>
                <a:spLocks noChangeArrowheads="1"/>
              </p:cNvSpPr>
              <p:nvPr/>
            </p:nvSpPr>
            <p:spPr bwMode="auto">
              <a:xfrm flipH="1">
                <a:off x="1003" y="3582"/>
                <a:ext cx="7"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5" name="Freeform 405"/>
              <p:cNvSpPr>
                <a:spLocks/>
              </p:cNvSpPr>
              <p:nvPr/>
            </p:nvSpPr>
            <p:spPr bwMode="auto">
              <a:xfrm flipH="1">
                <a:off x="963" y="3589"/>
                <a:ext cx="40" cy="97"/>
              </a:xfrm>
              <a:custGeom>
                <a:avLst/>
                <a:gdLst>
                  <a:gd name="T0" fmla="*/ 77 w 140"/>
                  <a:gd name="T1" fmla="*/ 351 h 351"/>
                  <a:gd name="T2" fmla="*/ 140 w 140"/>
                  <a:gd name="T3" fmla="*/ 289 h 351"/>
                  <a:gd name="T4" fmla="*/ 140 w 140"/>
                  <a:gd name="T5" fmla="*/ 0 h 351"/>
                  <a:gd name="T6" fmla="*/ 0 w 140"/>
                  <a:gd name="T7" fmla="*/ 0 h 351"/>
                </a:gdLst>
                <a:ahLst/>
                <a:cxnLst>
                  <a:cxn ang="0">
                    <a:pos x="T0" y="T1"/>
                  </a:cxn>
                  <a:cxn ang="0">
                    <a:pos x="T2" y="T3"/>
                  </a:cxn>
                  <a:cxn ang="0">
                    <a:pos x="T4" y="T5"/>
                  </a:cxn>
                  <a:cxn ang="0">
                    <a:pos x="T6" y="T7"/>
                  </a:cxn>
                </a:cxnLst>
                <a:rect l="0" t="0" r="r" b="b"/>
                <a:pathLst>
                  <a:path w="140" h="351">
                    <a:moveTo>
                      <a:pt x="77" y="351"/>
                    </a:moveTo>
                    <a:lnTo>
                      <a:pt x="140" y="289"/>
                    </a:lnTo>
                    <a:lnTo>
                      <a:pt x="14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6" name="Rectangle 406"/>
              <p:cNvSpPr>
                <a:spLocks noChangeArrowheads="1"/>
              </p:cNvSpPr>
              <p:nvPr/>
            </p:nvSpPr>
            <p:spPr bwMode="auto">
              <a:xfrm flipH="1">
                <a:off x="958" y="3592"/>
                <a:ext cx="5"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7" name="Rectangle 407"/>
              <p:cNvSpPr>
                <a:spLocks noChangeArrowheads="1"/>
              </p:cNvSpPr>
              <p:nvPr/>
            </p:nvSpPr>
            <p:spPr bwMode="auto">
              <a:xfrm flipH="1">
                <a:off x="1036" y="3561"/>
                <a:ext cx="10" cy="8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8" name="Line 408"/>
              <p:cNvSpPr>
                <a:spLocks noChangeShapeType="1"/>
              </p:cNvSpPr>
              <p:nvPr/>
            </p:nvSpPr>
            <p:spPr bwMode="auto">
              <a:xfrm flipH="1" flipV="1">
                <a:off x="1040" y="3561"/>
                <a:ext cx="1" cy="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9" name="Line 409"/>
              <p:cNvSpPr>
                <a:spLocks noChangeShapeType="1"/>
              </p:cNvSpPr>
              <p:nvPr/>
            </p:nvSpPr>
            <p:spPr bwMode="auto">
              <a:xfrm flipH="1">
                <a:off x="1003" y="364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0" name="Line 410"/>
              <p:cNvSpPr>
                <a:spLocks noChangeShapeType="1"/>
              </p:cNvSpPr>
              <p:nvPr/>
            </p:nvSpPr>
            <p:spPr bwMode="auto">
              <a:xfrm flipH="1">
                <a:off x="1024" y="3600"/>
                <a:ext cx="1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1" name="Line 411"/>
              <p:cNvSpPr>
                <a:spLocks noChangeShapeType="1"/>
              </p:cNvSpPr>
              <p:nvPr/>
            </p:nvSpPr>
            <p:spPr bwMode="auto">
              <a:xfrm flipH="1">
                <a:off x="1020" y="3603"/>
                <a:ext cx="0"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2" name="Line 412"/>
              <p:cNvSpPr>
                <a:spLocks noChangeShapeType="1"/>
              </p:cNvSpPr>
              <p:nvPr/>
            </p:nvSpPr>
            <p:spPr bwMode="auto">
              <a:xfrm>
                <a:off x="1024" y="3638"/>
                <a:ext cx="1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3" name="Freeform 413"/>
              <p:cNvSpPr>
                <a:spLocks/>
              </p:cNvSpPr>
              <p:nvPr/>
            </p:nvSpPr>
            <p:spPr bwMode="auto">
              <a:xfrm flipH="1">
                <a:off x="1035" y="3600"/>
                <a:ext cx="1" cy="0"/>
              </a:xfrm>
              <a:custGeom>
                <a:avLst/>
                <a:gdLst>
                  <a:gd name="T0" fmla="*/ 0 w 2"/>
                  <a:gd name="T1" fmla="*/ 0 w 2"/>
                  <a:gd name="T2" fmla="*/ 0 w 2"/>
                  <a:gd name="T3" fmla="*/ 1 w 2"/>
                  <a:gd name="T4" fmla="*/ 1 w 2"/>
                  <a:gd name="T5" fmla="*/ 1 w 2"/>
                  <a:gd name="T6" fmla="*/ 2 w 2"/>
                  <a:gd name="T7" fmla="*/ 2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0" y="0"/>
                    </a:moveTo>
                    <a:lnTo>
                      <a:pt x="0" y="0"/>
                    </a:lnTo>
                    <a:lnTo>
                      <a:pt x="0" y="0"/>
                    </a:lnTo>
                    <a:lnTo>
                      <a:pt x="1" y="0"/>
                    </a:lnTo>
                    <a:lnTo>
                      <a:pt x="1" y="0"/>
                    </a:lnTo>
                    <a:lnTo>
                      <a:pt x="1" y="0"/>
                    </a:lnTo>
                    <a:lnTo>
                      <a:pt x="2" y="0"/>
                    </a:lnTo>
                    <a:lnTo>
                      <a:pt x="2" y="0"/>
                    </a:lnTo>
                    <a:lnTo>
                      <a:pt x="2" y="0"/>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4" name="Freeform 414"/>
              <p:cNvSpPr>
                <a:spLocks/>
              </p:cNvSpPr>
              <p:nvPr/>
            </p:nvSpPr>
            <p:spPr bwMode="auto">
              <a:xfrm flipH="1">
                <a:off x="1020" y="3600"/>
                <a:ext cx="4" cy="3"/>
              </a:xfrm>
              <a:custGeom>
                <a:avLst/>
                <a:gdLst>
                  <a:gd name="T0" fmla="*/ 1 w 12"/>
                  <a:gd name="T1" fmla="*/ 0 h 12"/>
                  <a:gd name="T2" fmla="*/ 1 w 12"/>
                  <a:gd name="T3" fmla="*/ 0 h 12"/>
                  <a:gd name="T4" fmla="*/ 2 w 12"/>
                  <a:gd name="T5" fmla="*/ 0 h 12"/>
                  <a:gd name="T6" fmla="*/ 2 w 12"/>
                  <a:gd name="T7" fmla="*/ 0 h 12"/>
                  <a:gd name="T8" fmla="*/ 3 w 12"/>
                  <a:gd name="T9" fmla="*/ 0 h 12"/>
                  <a:gd name="T10" fmla="*/ 3 w 12"/>
                  <a:gd name="T11" fmla="*/ 0 h 12"/>
                  <a:gd name="T12" fmla="*/ 4 w 12"/>
                  <a:gd name="T13" fmla="*/ 0 h 12"/>
                  <a:gd name="T14" fmla="*/ 4 w 12"/>
                  <a:gd name="T15" fmla="*/ 0 h 12"/>
                  <a:gd name="T16" fmla="*/ 5 w 12"/>
                  <a:gd name="T17" fmla="*/ 1 h 12"/>
                  <a:gd name="T18" fmla="*/ 5 w 12"/>
                  <a:gd name="T19" fmla="*/ 1 h 12"/>
                  <a:gd name="T20" fmla="*/ 6 w 12"/>
                  <a:gd name="T21" fmla="*/ 1 h 12"/>
                  <a:gd name="T22" fmla="*/ 7 w 12"/>
                  <a:gd name="T23" fmla="*/ 1 h 12"/>
                  <a:gd name="T24" fmla="*/ 7 w 12"/>
                  <a:gd name="T25" fmla="*/ 2 h 12"/>
                  <a:gd name="T26" fmla="*/ 7 w 12"/>
                  <a:gd name="T27" fmla="*/ 2 h 12"/>
                  <a:gd name="T28" fmla="*/ 8 w 12"/>
                  <a:gd name="T29" fmla="*/ 3 h 12"/>
                  <a:gd name="T30" fmla="*/ 8 w 12"/>
                  <a:gd name="T31" fmla="*/ 3 h 12"/>
                  <a:gd name="T32" fmla="*/ 8 w 12"/>
                  <a:gd name="T33" fmla="*/ 3 h 12"/>
                  <a:gd name="T34" fmla="*/ 9 w 12"/>
                  <a:gd name="T35" fmla="*/ 4 h 12"/>
                  <a:gd name="T36" fmla="*/ 9 w 12"/>
                  <a:gd name="T37" fmla="*/ 4 h 12"/>
                  <a:gd name="T38" fmla="*/ 10 w 12"/>
                  <a:gd name="T39" fmla="*/ 4 h 12"/>
                  <a:gd name="T40" fmla="*/ 10 w 12"/>
                  <a:gd name="T41" fmla="*/ 5 h 12"/>
                  <a:gd name="T42" fmla="*/ 10 w 12"/>
                  <a:gd name="T43" fmla="*/ 5 h 12"/>
                  <a:gd name="T44" fmla="*/ 10 w 12"/>
                  <a:gd name="T45" fmla="*/ 6 h 12"/>
                  <a:gd name="T46" fmla="*/ 11 w 12"/>
                  <a:gd name="T47" fmla="*/ 6 h 12"/>
                  <a:gd name="T48" fmla="*/ 11 w 12"/>
                  <a:gd name="T49" fmla="*/ 7 h 12"/>
                  <a:gd name="T50" fmla="*/ 11 w 12"/>
                  <a:gd name="T51" fmla="*/ 7 h 12"/>
                  <a:gd name="T52" fmla="*/ 11 w 12"/>
                  <a:gd name="T53" fmla="*/ 8 h 12"/>
                  <a:gd name="T54" fmla="*/ 12 w 12"/>
                  <a:gd name="T55" fmla="*/ 8 h 12"/>
                  <a:gd name="T56" fmla="*/ 12 w 12"/>
                  <a:gd name="T57" fmla="*/ 8 h 12"/>
                  <a:gd name="T58" fmla="*/ 12 w 12"/>
                  <a:gd name="T59" fmla="*/ 9 h 12"/>
                  <a:gd name="T60" fmla="*/ 12 w 12"/>
                  <a:gd name="T61" fmla="*/ 10 h 12"/>
                  <a:gd name="T62" fmla="*/ 12 w 12"/>
                  <a:gd name="T63" fmla="*/ 10 h 12"/>
                  <a:gd name="T64" fmla="*/ 12 w 12"/>
                  <a:gd name="T65" fmla="*/ 11 h 12"/>
                  <a:gd name="T66" fmla="*/ 12 w 12"/>
                  <a:gd name="T67" fmla="*/ 11 h 12"/>
                  <a:gd name="T68" fmla="*/ 12 w 12"/>
                  <a:gd name="T6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 h="12">
                    <a:moveTo>
                      <a:pt x="0" y="0"/>
                    </a:moveTo>
                    <a:lnTo>
                      <a:pt x="1" y="0"/>
                    </a:lnTo>
                    <a:lnTo>
                      <a:pt x="1" y="0"/>
                    </a:lnTo>
                    <a:lnTo>
                      <a:pt x="1" y="0"/>
                    </a:lnTo>
                    <a:lnTo>
                      <a:pt x="1" y="0"/>
                    </a:lnTo>
                    <a:lnTo>
                      <a:pt x="2" y="0"/>
                    </a:lnTo>
                    <a:lnTo>
                      <a:pt x="2" y="0"/>
                    </a:lnTo>
                    <a:lnTo>
                      <a:pt x="2" y="0"/>
                    </a:lnTo>
                    <a:lnTo>
                      <a:pt x="3" y="0"/>
                    </a:lnTo>
                    <a:lnTo>
                      <a:pt x="3" y="0"/>
                    </a:lnTo>
                    <a:lnTo>
                      <a:pt x="3" y="0"/>
                    </a:lnTo>
                    <a:lnTo>
                      <a:pt x="3" y="0"/>
                    </a:lnTo>
                    <a:lnTo>
                      <a:pt x="4" y="0"/>
                    </a:lnTo>
                    <a:lnTo>
                      <a:pt x="4" y="0"/>
                    </a:lnTo>
                    <a:lnTo>
                      <a:pt x="4" y="0"/>
                    </a:lnTo>
                    <a:lnTo>
                      <a:pt x="4" y="0"/>
                    </a:lnTo>
                    <a:lnTo>
                      <a:pt x="5" y="1"/>
                    </a:lnTo>
                    <a:lnTo>
                      <a:pt x="5" y="1"/>
                    </a:lnTo>
                    <a:lnTo>
                      <a:pt x="5" y="1"/>
                    </a:lnTo>
                    <a:lnTo>
                      <a:pt x="5" y="1"/>
                    </a:lnTo>
                    <a:lnTo>
                      <a:pt x="6" y="1"/>
                    </a:lnTo>
                    <a:lnTo>
                      <a:pt x="6" y="1"/>
                    </a:lnTo>
                    <a:lnTo>
                      <a:pt x="6" y="1"/>
                    </a:lnTo>
                    <a:lnTo>
                      <a:pt x="7" y="1"/>
                    </a:lnTo>
                    <a:lnTo>
                      <a:pt x="7" y="2"/>
                    </a:lnTo>
                    <a:lnTo>
                      <a:pt x="7" y="2"/>
                    </a:lnTo>
                    <a:lnTo>
                      <a:pt x="7" y="2"/>
                    </a:lnTo>
                    <a:lnTo>
                      <a:pt x="7" y="2"/>
                    </a:lnTo>
                    <a:lnTo>
                      <a:pt x="8" y="2"/>
                    </a:lnTo>
                    <a:lnTo>
                      <a:pt x="8" y="3"/>
                    </a:lnTo>
                    <a:lnTo>
                      <a:pt x="8" y="3"/>
                    </a:lnTo>
                    <a:lnTo>
                      <a:pt x="8" y="3"/>
                    </a:lnTo>
                    <a:lnTo>
                      <a:pt x="8" y="3"/>
                    </a:lnTo>
                    <a:lnTo>
                      <a:pt x="8" y="3"/>
                    </a:lnTo>
                    <a:lnTo>
                      <a:pt x="9" y="3"/>
                    </a:lnTo>
                    <a:lnTo>
                      <a:pt x="9" y="4"/>
                    </a:lnTo>
                    <a:lnTo>
                      <a:pt x="9" y="4"/>
                    </a:lnTo>
                    <a:lnTo>
                      <a:pt x="9" y="4"/>
                    </a:lnTo>
                    <a:lnTo>
                      <a:pt x="10" y="4"/>
                    </a:lnTo>
                    <a:lnTo>
                      <a:pt x="10" y="4"/>
                    </a:lnTo>
                    <a:lnTo>
                      <a:pt x="10" y="4"/>
                    </a:lnTo>
                    <a:lnTo>
                      <a:pt x="10" y="5"/>
                    </a:lnTo>
                    <a:lnTo>
                      <a:pt x="10" y="5"/>
                    </a:lnTo>
                    <a:lnTo>
                      <a:pt x="10" y="5"/>
                    </a:lnTo>
                    <a:lnTo>
                      <a:pt x="10" y="5"/>
                    </a:lnTo>
                    <a:lnTo>
                      <a:pt x="10" y="6"/>
                    </a:lnTo>
                    <a:lnTo>
                      <a:pt x="11" y="6"/>
                    </a:lnTo>
                    <a:lnTo>
                      <a:pt x="11" y="6"/>
                    </a:lnTo>
                    <a:lnTo>
                      <a:pt x="11" y="6"/>
                    </a:lnTo>
                    <a:lnTo>
                      <a:pt x="11" y="7"/>
                    </a:lnTo>
                    <a:lnTo>
                      <a:pt x="11" y="7"/>
                    </a:lnTo>
                    <a:lnTo>
                      <a:pt x="11" y="7"/>
                    </a:lnTo>
                    <a:lnTo>
                      <a:pt x="11" y="7"/>
                    </a:lnTo>
                    <a:lnTo>
                      <a:pt x="11" y="8"/>
                    </a:lnTo>
                    <a:lnTo>
                      <a:pt x="11" y="8"/>
                    </a:lnTo>
                    <a:lnTo>
                      <a:pt x="12" y="8"/>
                    </a:lnTo>
                    <a:lnTo>
                      <a:pt x="12" y="8"/>
                    </a:lnTo>
                    <a:lnTo>
                      <a:pt x="12" y="8"/>
                    </a:lnTo>
                    <a:lnTo>
                      <a:pt x="12" y="9"/>
                    </a:lnTo>
                    <a:lnTo>
                      <a:pt x="12" y="9"/>
                    </a:lnTo>
                    <a:lnTo>
                      <a:pt x="12" y="9"/>
                    </a:lnTo>
                    <a:lnTo>
                      <a:pt x="12" y="10"/>
                    </a:lnTo>
                    <a:lnTo>
                      <a:pt x="12" y="10"/>
                    </a:lnTo>
                    <a:lnTo>
                      <a:pt x="12" y="10"/>
                    </a:lnTo>
                    <a:lnTo>
                      <a:pt x="12" y="10"/>
                    </a:lnTo>
                    <a:lnTo>
                      <a:pt x="12" y="11"/>
                    </a:lnTo>
                    <a:lnTo>
                      <a:pt x="12" y="11"/>
                    </a:lnTo>
                    <a:lnTo>
                      <a:pt x="12" y="11"/>
                    </a:lnTo>
                    <a:lnTo>
                      <a:pt x="12" y="11"/>
                    </a:lnTo>
                    <a:lnTo>
                      <a:pt x="12" y="12"/>
                    </a:lnTo>
                    <a:lnTo>
                      <a:pt x="12"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5" name="Freeform 415"/>
              <p:cNvSpPr>
                <a:spLocks/>
              </p:cNvSpPr>
              <p:nvPr/>
            </p:nvSpPr>
            <p:spPr bwMode="auto">
              <a:xfrm flipH="1">
                <a:off x="1020" y="3635"/>
                <a:ext cx="4" cy="3"/>
              </a:xfrm>
              <a:custGeom>
                <a:avLst/>
                <a:gdLst>
                  <a:gd name="T0" fmla="*/ 12 w 12"/>
                  <a:gd name="T1" fmla="*/ 0 h 12"/>
                  <a:gd name="T2" fmla="*/ 12 w 12"/>
                  <a:gd name="T3" fmla="*/ 1 h 12"/>
                  <a:gd name="T4" fmla="*/ 12 w 12"/>
                  <a:gd name="T5" fmla="*/ 1 h 12"/>
                  <a:gd name="T6" fmla="*/ 12 w 12"/>
                  <a:gd name="T7" fmla="*/ 2 h 12"/>
                  <a:gd name="T8" fmla="*/ 12 w 12"/>
                  <a:gd name="T9" fmla="*/ 2 h 12"/>
                  <a:gd name="T10" fmla="*/ 12 w 12"/>
                  <a:gd name="T11" fmla="*/ 3 h 12"/>
                  <a:gd name="T12" fmla="*/ 11 w 12"/>
                  <a:gd name="T13" fmla="*/ 3 h 12"/>
                  <a:gd name="T14" fmla="*/ 11 w 12"/>
                  <a:gd name="T15" fmla="*/ 4 h 12"/>
                  <a:gd name="T16" fmla="*/ 11 w 12"/>
                  <a:gd name="T17" fmla="*/ 4 h 12"/>
                  <a:gd name="T18" fmla="*/ 11 w 12"/>
                  <a:gd name="T19" fmla="*/ 5 h 12"/>
                  <a:gd name="T20" fmla="*/ 11 w 12"/>
                  <a:gd name="T21" fmla="*/ 5 h 12"/>
                  <a:gd name="T22" fmla="*/ 10 w 12"/>
                  <a:gd name="T23" fmla="*/ 6 h 12"/>
                  <a:gd name="T24" fmla="*/ 10 w 12"/>
                  <a:gd name="T25" fmla="*/ 6 h 12"/>
                  <a:gd name="T26" fmla="*/ 10 w 12"/>
                  <a:gd name="T27" fmla="*/ 6 h 12"/>
                  <a:gd name="T28" fmla="*/ 10 w 12"/>
                  <a:gd name="T29" fmla="*/ 7 h 12"/>
                  <a:gd name="T30" fmla="*/ 9 w 12"/>
                  <a:gd name="T31" fmla="*/ 7 h 12"/>
                  <a:gd name="T32" fmla="*/ 9 w 12"/>
                  <a:gd name="T33" fmla="*/ 7 h 12"/>
                  <a:gd name="T34" fmla="*/ 9 w 12"/>
                  <a:gd name="T35" fmla="*/ 8 h 12"/>
                  <a:gd name="T36" fmla="*/ 8 w 12"/>
                  <a:gd name="T37" fmla="*/ 8 h 12"/>
                  <a:gd name="T38" fmla="*/ 8 w 12"/>
                  <a:gd name="T39" fmla="*/ 9 h 12"/>
                  <a:gd name="T40" fmla="*/ 8 w 12"/>
                  <a:gd name="T41" fmla="*/ 9 h 12"/>
                  <a:gd name="T42" fmla="*/ 8 w 12"/>
                  <a:gd name="T43" fmla="*/ 9 h 12"/>
                  <a:gd name="T44" fmla="*/ 7 w 12"/>
                  <a:gd name="T45" fmla="*/ 9 h 12"/>
                  <a:gd name="T46" fmla="*/ 7 w 12"/>
                  <a:gd name="T47" fmla="*/ 10 h 12"/>
                  <a:gd name="T48" fmla="*/ 7 w 12"/>
                  <a:gd name="T49" fmla="*/ 10 h 12"/>
                  <a:gd name="T50" fmla="*/ 6 w 12"/>
                  <a:gd name="T51" fmla="*/ 10 h 12"/>
                  <a:gd name="T52" fmla="*/ 6 w 12"/>
                  <a:gd name="T53" fmla="*/ 10 h 12"/>
                  <a:gd name="T54" fmla="*/ 5 w 12"/>
                  <a:gd name="T55" fmla="*/ 10 h 12"/>
                  <a:gd name="T56" fmla="*/ 5 w 12"/>
                  <a:gd name="T57" fmla="*/ 11 h 12"/>
                  <a:gd name="T58" fmla="*/ 4 w 12"/>
                  <a:gd name="T59" fmla="*/ 11 h 12"/>
                  <a:gd name="T60" fmla="*/ 4 w 12"/>
                  <a:gd name="T61" fmla="*/ 11 h 12"/>
                  <a:gd name="T62" fmla="*/ 3 w 12"/>
                  <a:gd name="T63" fmla="*/ 11 h 12"/>
                  <a:gd name="T64" fmla="*/ 3 w 12"/>
                  <a:gd name="T65" fmla="*/ 12 h 12"/>
                  <a:gd name="T66" fmla="*/ 2 w 12"/>
                  <a:gd name="T67" fmla="*/ 12 h 12"/>
                  <a:gd name="T68" fmla="*/ 1 w 12"/>
                  <a:gd name="T69" fmla="*/ 12 h 12"/>
                  <a:gd name="T70" fmla="*/ 1 w 12"/>
                  <a:gd name="T71" fmla="*/ 12 h 12"/>
                  <a:gd name="T72" fmla="*/ 0 w 12"/>
                  <a:gd name="T7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0"/>
                    </a:moveTo>
                    <a:lnTo>
                      <a:pt x="12" y="0"/>
                    </a:lnTo>
                    <a:lnTo>
                      <a:pt x="12" y="1"/>
                    </a:lnTo>
                    <a:lnTo>
                      <a:pt x="12" y="1"/>
                    </a:lnTo>
                    <a:lnTo>
                      <a:pt x="12" y="1"/>
                    </a:lnTo>
                    <a:lnTo>
                      <a:pt x="12" y="1"/>
                    </a:lnTo>
                    <a:lnTo>
                      <a:pt x="12" y="2"/>
                    </a:lnTo>
                    <a:lnTo>
                      <a:pt x="12" y="2"/>
                    </a:lnTo>
                    <a:lnTo>
                      <a:pt x="12" y="2"/>
                    </a:lnTo>
                    <a:lnTo>
                      <a:pt x="12" y="2"/>
                    </a:lnTo>
                    <a:lnTo>
                      <a:pt x="12" y="3"/>
                    </a:lnTo>
                    <a:lnTo>
                      <a:pt x="12" y="3"/>
                    </a:lnTo>
                    <a:lnTo>
                      <a:pt x="12" y="3"/>
                    </a:lnTo>
                    <a:lnTo>
                      <a:pt x="11" y="3"/>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6"/>
                    </a:lnTo>
                    <a:lnTo>
                      <a:pt x="10" y="6"/>
                    </a:lnTo>
                    <a:lnTo>
                      <a:pt x="10" y="7"/>
                    </a:lnTo>
                    <a:lnTo>
                      <a:pt x="10" y="7"/>
                    </a:lnTo>
                    <a:lnTo>
                      <a:pt x="10" y="7"/>
                    </a:lnTo>
                    <a:lnTo>
                      <a:pt x="9" y="7"/>
                    </a:lnTo>
                    <a:lnTo>
                      <a:pt x="9" y="7"/>
                    </a:lnTo>
                    <a:lnTo>
                      <a:pt x="9" y="7"/>
                    </a:lnTo>
                    <a:lnTo>
                      <a:pt x="9" y="8"/>
                    </a:lnTo>
                    <a:lnTo>
                      <a:pt x="9" y="8"/>
                    </a:lnTo>
                    <a:lnTo>
                      <a:pt x="9" y="8"/>
                    </a:lnTo>
                    <a:lnTo>
                      <a:pt x="8" y="8"/>
                    </a:lnTo>
                    <a:lnTo>
                      <a:pt x="8" y="8"/>
                    </a:lnTo>
                    <a:lnTo>
                      <a:pt x="8" y="9"/>
                    </a:lnTo>
                    <a:lnTo>
                      <a:pt x="8" y="9"/>
                    </a:lnTo>
                    <a:lnTo>
                      <a:pt x="8" y="9"/>
                    </a:lnTo>
                    <a:lnTo>
                      <a:pt x="8" y="9"/>
                    </a:lnTo>
                    <a:lnTo>
                      <a:pt x="8" y="9"/>
                    </a:lnTo>
                    <a:lnTo>
                      <a:pt x="7" y="9"/>
                    </a:lnTo>
                    <a:lnTo>
                      <a:pt x="7" y="9"/>
                    </a:lnTo>
                    <a:lnTo>
                      <a:pt x="7" y="9"/>
                    </a:lnTo>
                    <a:lnTo>
                      <a:pt x="7" y="10"/>
                    </a:lnTo>
                    <a:lnTo>
                      <a:pt x="7" y="10"/>
                    </a:lnTo>
                    <a:lnTo>
                      <a:pt x="7" y="10"/>
                    </a:lnTo>
                    <a:lnTo>
                      <a:pt x="6" y="10"/>
                    </a:lnTo>
                    <a:lnTo>
                      <a:pt x="6" y="10"/>
                    </a:lnTo>
                    <a:lnTo>
                      <a:pt x="6" y="10"/>
                    </a:lnTo>
                    <a:lnTo>
                      <a:pt x="6" y="10"/>
                    </a:lnTo>
                    <a:lnTo>
                      <a:pt x="5" y="10"/>
                    </a:lnTo>
                    <a:lnTo>
                      <a:pt x="5" y="10"/>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6" name="Freeform 416"/>
              <p:cNvSpPr>
                <a:spLocks/>
              </p:cNvSpPr>
              <p:nvPr/>
            </p:nvSpPr>
            <p:spPr bwMode="auto">
              <a:xfrm flipH="1">
                <a:off x="1035" y="3638"/>
                <a:ext cx="1" cy="1"/>
              </a:xfrm>
              <a:custGeom>
                <a:avLst/>
                <a:gdLst>
                  <a:gd name="T0" fmla="*/ 2 w 2"/>
                  <a:gd name="T1" fmla="*/ 2 w 2"/>
                  <a:gd name="T2" fmla="*/ 2 w 2"/>
                  <a:gd name="T3" fmla="*/ 1 w 2"/>
                  <a:gd name="T4" fmla="*/ 1 w 2"/>
                  <a:gd name="T5" fmla="*/ 1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1" y="0"/>
                    </a:lnTo>
                    <a:lnTo>
                      <a:pt x="1" y="0"/>
                    </a:lnTo>
                    <a:lnTo>
                      <a:pt x="1" y="0"/>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7" name="Freeform 417"/>
              <p:cNvSpPr>
                <a:spLocks/>
              </p:cNvSpPr>
              <p:nvPr/>
            </p:nvSpPr>
            <p:spPr bwMode="auto">
              <a:xfrm flipH="1">
                <a:off x="1010" y="3628"/>
                <a:ext cx="10" cy="3"/>
              </a:xfrm>
              <a:custGeom>
                <a:avLst/>
                <a:gdLst>
                  <a:gd name="T0" fmla="*/ 0 w 36"/>
                  <a:gd name="T1" fmla="*/ 8 h 8"/>
                  <a:gd name="T2" fmla="*/ 21 w 36"/>
                  <a:gd name="T3" fmla="*/ 8 h 8"/>
                  <a:gd name="T4" fmla="*/ 21 w 36"/>
                  <a:gd name="T5" fmla="*/ 0 h 8"/>
                  <a:gd name="T6" fmla="*/ 36 w 36"/>
                  <a:gd name="T7" fmla="*/ 0 h 8"/>
                </a:gdLst>
                <a:ahLst/>
                <a:cxnLst>
                  <a:cxn ang="0">
                    <a:pos x="T0" y="T1"/>
                  </a:cxn>
                  <a:cxn ang="0">
                    <a:pos x="T2" y="T3"/>
                  </a:cxn>
                  <a:cxn ang="0">
                    <a:pos x="T4" y="T5"/>
                  </a:cxn>
                  <a:cxn ang="0">
                    <a:pos x="T6" y="T7"/>
                  </a:cxn>
                </a:cxnLst>
                <a:rect l="0" t="0" r="r" b="b"/>
                <a:pathLst>
                  <a:path w="36" h="8">
                    <a:moveTo>
                      <a:pt x="0" y="8"/>
                    </a:moveTo>
                    <a:lnTo>
                      <a:pt x="21" y="8"/>
                    </a:lnTo>
                    <a:lnTo>
                      <a:pt x="21" y="0"/>
                    </a:lnTo>
                    <a:lnTo>
                      <a:pt x="3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8" name="Freeform 418"/>
              <p:cNvSpPr>
                <a:spLocks/>
              </p:cNvSpPr>
              <p:nvPr/>
            </p:nvSpPr>
            <p:spPr bwMode="auto">
              <a:xfrm flipH="1">
                <a:off x="1010" y="3609"/>
                <a:ext cx="10" cy="3"/>
              </a:xfrm>
              <a:custGeom>
                <a:avLst/>
                <a:gdLst>
                  <a:gd name="T0" fmla="*/ 0 w 36"/>
                  <a:gd name="T1" fmla="*/ 0 h 8"/>
                  <a:gd name="T2" fmla="*/ 21 w 36"/>
                  <a:gd name="T3" fmla="*/ 0 h 8"/>
                  <a:gd name="T4" fmla="*/ 21 w 36"/>
                  <a:gd name="T5" fmla="*/ 8 h 8"/>
                  <a:gd name="T6" fmla="*/ 36 w 36"/>
                  <a:gd name="T7" fmla="*/ 8 h 8"/>
                </a:gdLst>
                <a:ahLst/>
                <a:cxnLst>
                  <a:cxn ang="0">
                    <a:pos x="T0" y="T1"/>
                  </a:cxn>
                  <a:cxn ang="0">
                    <a:pos x="T2" y="T3"/>
                  </a:cxn>
                  <a:cxn ang="0">
                    <a:pos x="T4" y="T5"/>
                  </a:cxn>
                  <a:cxn ang="0">
                    <a:pos x="T6" y="T7"/>
                  </a:cxn>
                </a:cxnLst>
                <a:rect l="0" t="0" r="r" b="b"/>
                <a:pathLst>
                  <a:path w="36" h="8">
                    <a:moveTo>
                      <a:pt x="0" y="0"/>
                    </a:moveTo>
                    <a:lnTo>
                      <a:pt x="21" y="0"/>
                    </a:lnTo>
                    <a:lnTo>
                      <a:pt x="21" y="8"/>
                    </a:lnTo>
                    <a:lnTo>
                      <a:pt x="36" y="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9" name="Line 419"/>
              <p:cNvSpPr>
                <a:spLocks noChangeShapeType="1"/>
              </p:cNvSpPr>
              <p:nvPr/>
            </p:nvSpPr>
            <p:spPr bwMode="auto">
              <a:xfrm flipH="1">
                <a:off x="1014" y="3586"/>
                <a:ext cx="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0" name="Freeform 420"/>
              <p:cNvSpPr>
                <a:spLocks/>
              </p:cNvSpPr>
              <p:nvPr/>
            </p:nvSpPr>
            <p:spPr bwMode="auto">
              <a:xfrm flipH="1">
                <a:off x="1014" y="3578"/>
                <a:ext cx="22" cy="15"/>
              </a:xfrm>
              <a:custGeom>
                <a:avLst/>
                <a:gdLst>
                  <a:gd name="T0" fmla="*/ 0 w 73"/>
                  <a:gd name="T1" fmla="*/ 0 h 50"/>
                  <a:gd name="T2" fmla="*/ 73 w 73"/>
                  <a:gd name="T3" fmla="*/ 0 h 50"/>
                  <a:gd name="T4" fmla="*/ 73 w 73"/>
                  <a:gd name="T5" fmla="*/ 18 h 50"/>
                  <a:gd name="T6" fmla="*/ 52 w 73"/>
                  <a:gd name="T7" fmla="*/ 18 h 50"/>
                  <a:gd name="T8" fmla="*/ 52 w 73"/>
                  <a:gd name="T9" fmla="*/ 38 h 50"/>
                  <a:gd name="T10" fmla="*/ 73 w 73"/>
                  <a:gd name="T11" fmla="*/ 38 h 50"/>
                  <a:gd name="T12" fmla="*/ 73 w 73"/>
                  <a:gd name="T13" fmla="*/ 50 h 50"/>
                  <a:gd name="T14" fmla="*/ 0 w 73"/>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0">
                    <a:moveTo>
                      <a:pt x="0" y="0"/>
                    </a:moveTo>
                    <a:lnTo>
                      <a:pt x="73" y="0"/>
                    </a:lnTo>
                    <a:lnTo>
                      <a:pt x="73" y="18"/>
                    </a:lnTo>
                    <a:lnTo>
                      <a:pt x="52" y="18"/>
                    </a:lnTo>
                    <a:lnTo>
                      <a:pt x="52" y="38"/>
                    </a:lnTo>
                    <a:lnTo>
                      <a:pt x="73" y="38"/>
                    </a:lnTo>
                    <a:lnTo>
                      <a:pt x="73" y="50"/>
                    </a:lnTo>
                    <a:lnTo>
                      <a:pt x="0" y="5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1" name="Line 421"/>
              <p:cNvSpPr>
                <a:spLocks noChangeShapeType="1"/>
              </p:cNvSpPr>
              <p:nvPr/>
            </p:nvSpPr>
            <p:spPr bwMode="auto">
              <a:xfrm flipH="1">
                <a:off x="1010" y="3582"/>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2" name="Freeform 422"/>
              <p:cNvSpPr>
                <a:spLocks/>
              </p:cNvSpPr>
              <p:nvPr/>
            </p:nvSpPr>
            <p:spPr bwMode="auto">
              <a:xfrm flipH="1">
                <a:off x="1010" y="3628"/>
                <a:ext cx="4" cy="22"/>
              </a:xfrm>
              <a:custGeom>
                <a:avLst/>
                <a:gdLst>
                  <a:gd name="T0" fmla="*/ 0 w 15"/>
                  <a:gd name="T1" fmla="*/ 0 h 78"/>
                  <a:gd name="T2" fmla="*/ 0 w 15"/>
                  <a:gd name="T3" fmla="*/ 78 h 78"/>
                  <a:gd name="T4" fmla="*/ 15 w 15"/>
                  <a:gd name="T5" fmla="*/ 78 h 78"/>
                  <a:gd name="T6" fmla="*/ 15 w 15"/>
                  <a:gd name="T7" fmla="*/ 70 h 78"/>
                </a:gdLst>
                <a:ahLst/>
                <a:cxnLst>
                  <a:cxn ang="0">
                    <a:pos x="T0" y="T1"/>
                  </a:cxn>
                  <a:cxn ang="0">
                    <a:pos x="T2" y="T3"/>
                  </a:cxn>
                  <a:cxn ang="0">
                    <a:pos x="T4" y="T5"/>
                  </a:cxn>
                  <a:cxn ang="0">
                    <a:pos x="T6" y="T7"/>
                  </a:cxn>
                </a:cxnLst>
                <a:rect l="0" t="0" r="r" b="b"/>
                <a:pathLst>
                  <a:path w="15" h="78">
                    <a:moveTo>
                      <a:pt x="0" y="0"/>
                    </a:moveTo>
                    <a:lnTo>
                      <a:pt x="0" y="78"/>
                    </a:lnTo>
                    <a:lnTo>
                      <a:pt x="15" y="78"/>
                    </a:lnTo>
                    <a:lnTo>
                      <a:pt x="15" y="7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3" name="Rectangle 423"/>
              <p:cNvSpPr>
                <a:spLocks noChangeArrowheads="1"/>
              </p:cNvSpPr>
              <p:nvPr/>
            </p:nvSpPr>
            <p:spPr bwMode="auto">
              <a:xfrm flipH="1">
                <a:off x="736" y="3599"/>
                <a:ext cx="18"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4" name="Line 424"/>
              <p:cNvSpPr>
                <a:spLocks noChangeShapeType="1"/>
              </p:cNvSpPr>
              <p:nvPr/>
            </p:nvSpPr>
            <p:spPr bwMode="auto">
              <a:xfrm flipH="1" flipV="1">
                <a:off x="737"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5" name="Line 425"/>
              <p:cNvSpPr>
                <a:spLocks noChangeShapeType="1"/>
              </p:cNvSpPr>
              <p:nvPr/>
            </p:nvSpPr>
            <p:spPr bwMode="auto">
              <a:xfrm flipV="1">
                <a:off x="754" y="3640"/>
                <a:ext cx="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6" name="Line 426"/>
              <p:cNvSpPr>
                <a:spLocks noChangeShapeType="1"/>
              </p:cNvSpPr>
              <p:nvPr/>
            </p:nvSpPr>
            <p:spPr bwMode="auto">
              <a:xfrm>
                <a:off x="754" y="3599"/>
                <a:ext cx="0"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7" name="Line 427"/>
              <p:cNvSpPr>
                <a:spLocks noChangeShapeType="1"/>
              </p:cNvSpPr>
              <p:nvPr/>
            </p:nvSpPr>
            <p:spPr bwMode="auto">
              <a:xfrm flipH="1">
                <a:off x="945" y="3629"/>
                <a:ext cx="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8" name="Freeform 428"/>
              <p:cNvSpPr>
                <a:spLocks/>
              </p:cNvSpPr>
              <p:nvPr/>
            </p:nvSpPr>
            <p:spPr bwMode="auto">
              <a:xfrm flipH="1">
                <a:off x="943" y="3629"/>
                <a:ext cx="15" cy="9"/>
              </a:xfrm>
              <a:custGeom>
                <a:avLst/>
                <a:gdLst>
                  <a:gd name="T0" fmla="*/ 18 w 54"/>
                  <a:gd name="T1" fmla="*/ 0 h 28"/>
                  <a:gd name="T2" fmla="*/ 54 w 54"/>
                  <a:gd name="T3" fmla="*/ 0 h 28"/>
                  <a:gd name="T4" fmla="*/ 49 w 54"/>
                  <a:gd name="T5" fmla="*/ 9 h 28"/>
                  <a:gd name="T6" fmla="*/ 0 w 54"/>
                  <a:gd name="T7" fmla="*/ 28 h 28"/>
                </a:gdLst>
                <a:ahLst/>
                <a:cxnLst>
                  <a:cxn ang="0">
                    <a:pos x="T0" y="T1"/>
                  </a:cxn>
                  <a:cxn ang="0">
                    <a:pos x="T2" y="T3"/>
                  </a:cxn>
                  <a:cxn ang="0">
                    <a:pos x="T4" y="T5"/>
                  </a:cxn>
                  <a:cxn ang="0">
                    <a:pos x="T6" y="T7"/>
                  </a:cxn>
                </a:cxnLst>
                <a:rect l="0" t="0" r="r" b="b"/>
                <a:pathLst>
                  <a:path w="54" h="28">
                    <a:moveTo>
                      <a:pt x="18" y="0"/>
                    </a:moveTo>
                    <a:lnTo>
                      <a:pt x="54" y="0"/>
                    </a:lnTo>
                    <a:lnTo>
                      <a:pt x="49" y="9"/>
                    </a:lnTo>
                    <a:lnTo>
                      <a:pt x="0" y="2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9" name="Freeform 429"/>
              <p:cNvSpPr>
                <a:spLocks/>
              </p:cNvSpPr>
              <p:nvPr/>
            </p:nvSpPr>
            <p:spPr bwMode="auto">
              <a:xfrm flipH="1">
                <a:off x="942" y="3629"/>
                <a:ext cx="16" cy="11"/>
              </a:xfrm>
              <a:custGeom>
                <a:avLst/>
                <a:gdLst>
                  <a:gd name="T0" fmla="*/ 54 w 57"/>
                  <a:gd name="T1" fmla="*/ 0 h 37"/>
                  <a:gd name="T2" fmla="*/ 57 w 57"/>
                  <a:gd name="T3" fmla="*/ 6 h 37"/>
                  <a:gd name="T4" fmla="*/ 54 w 57"/>
                  <a:gd name="T5" fmla="*/ 15 h 37"/>
                  <a:gd name="T6" fmla="*/ 0 w 57"/>
                  <a:gd name="T7" fmla="*/ 37 h 37"/>
                </a:gdLst>
                <a:ahLst/>
                <a:cxnLst>
                  <a:cxn ang="0">
                    <a:pos x="T0" y="T1"/>
                  </a:cxn>
                  <a:cxn ang="0">
                    <a:pos x="T2" y="T3"/>
                  </a:cxn>
                  <a:cxn ang="0">
                    <a:pos x="T4" y="T5"/>
                  </a:cxn>
                  <a:cxn ang="0">
                    <a:pos x="T6" y="T7"/>
                  </a:cxn>
                </a:cxnLst>
                <a:rect l="0" t="0" r="r" b="b"/>
                <a:pathLst>
                  <a:path w="57" h="37">
                    <a:moveTo>
                      <a:pt x="54" y="0"/>
                    </a:moveTo>
                    <a:lnTo>
                      <a:pt x="57" y="6"/>
                    </a:lnTo>
                    <a:lnTo>
                      <a:pt x="54" y="15"/>
                    </a:lnTo>
                    <a:lnTo>
                      <a:pt x="0" y="3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0" name="Rectangle 430"/>
              <p:cNvSpPr>
                <a:spLocks noChangeArrowheads="1"/>
              </p:cNvSpPr>
              <p:nvPr/>
            </p:nvSpPr>
            <p:spPr bwMode="auto">
              <a:xfrm flipH="1">
                <a:off x="963" y="3601"/>
                <a:ext cx="10"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1" name="Rectangle 431"/>
              <p:cNvSpPr>
                <a:spLocks noChangeArrowheads="1"/>
              </p:cNvSpPr>
              <p:nvPr/>
            </p:nvSpPr>
            <p:spPr bwMode="auto">
              <a:xfrm flipH="1">
                <a:off x="963" y="3590"/>
                <a:ext cx="10"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2" name="Rectangle 432"/>
              <p:cNvSpPr>
                <a:spLocks noChangeArrowheads="1"/>
              </p:cNvSpPr>
              <p:nvPr/>
            </p:nvSpPr>
            <p:spPr bwMode="auto">
              <a:xfrm flipH="1">
                <a:off x="963" y="3633"/>
                <a:ext cx="10"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3" name="Line 433"/>
              <p:cNvSpPr>
                <a:spLocks noChangeShapeType="1"/>
              </p:cNvSpPr>
              <p:nvPr/>
            </p:nvSpPr>
            <p:spPr bwMode="auto">
              <a:xfrm flipH="1">
                <a:off x="973" y="3636"/>
                <a:ext cx="3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4" name="Rectangle 434"/>
              <p:cNvSpPr>
                <a:spLocks noChangeArrowheads="1"/>
              </p:cNvSpPr>
              <p:nvPr/>
            </p:nvSpPr>
            <p:spPr bwMode="auto">
              <a:xfrm flipH="1">
                <a:off x="808" y="3598"/>
                <a:ext cx="3"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5" name="Rectangle 435"/>
              <p:cNvSpPr>
                <a:spLocks noChangeArrowheads="1"/>
              </p:cNvSpPr>
              <p:nvPr/>
            </p:nvSpPr>
            <p:spPr bwMode="auto">
              <a:xfrm flipH="1">
                <a:off x="901" y="3598"/>
                <a:ext cx="4"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6" name="Rectangle 436"/>
              <p:cNvSpPr>
                <a:spLocks noChangeArrowheads="1"/>
              </p:cNvSpPr>
              <p:nvPr/>
            </p:nvSpPr>
            <p:spPr bwMode="auto">
              <a:xfrm flipH="1">
                <a:off x="1106" y="3667"/>
                <a:ext cx="3"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7" name="Line 437"/>
              <p:cNvSpPr>
                <a:spLocks noChangeShapeType="1"/>
              </p:cNvSpPr>
              <p:nvPr/>
            </p:nvSpPr>
            <p:spPr bwMode="auto">
              <a:xfrm>
                <a:off x="755" y="3640"/>
                <a:ext cx="20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8" name="Line 438"/>
              <p:cNvSpPr>
                <a:spLocks noChangeShapeType="1"/>
              </p:cNvSpPr>
              <p:nvPr/>
            </p:nvSpPr>
            <p:spPr bwMode="auto">
              <a:xfrm flipH="1">
                <a:off x="720" y="3606"/>
                <a:ext cx="1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9" name="Line 439"/>
              <p:cNvSpPr>
                <a:spLocks noChangeShapeType="1"/>
              </p:cNvSpPr>
              <p:nvPr/>
            </p:nvSpPr>
            <p:spPr bwMode="auto">
              <a:xfrm>
                <a:off x="755" y="3601"/>
                <a:ext cx="19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0" name="Line 440"/>
              <p:cNvSpPr>
                <a:spLocks noChangeShapeType="1"/>
              </p:cNvSpPr>
              <p:nvPr/>
            </p:nvSpPr>
            <p:spPr bwMode="auto">
              <a:xfrm flipH="1">
                <a:off x="720" y="3634"/>
                <a:ext cx="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1" name="Rectangle 441"/>
              <p:cNvSpPr>
                <a:spLocks noChangeArrowheads="1"/>
              </p:cNvSpPr>
              <p:nvPr/>
            </p:nvSpPr>
            <p:spPr bwMode="auto">
              <a:xfrm flipH="1">
                <a:off x="622" y="3592"/>
                <a:ext cx="8"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2" name="Freeform 442"/>
              <p:cNvSpPr>
                <a:spLocks/>
              </p:cNvSpPr>
              <p:nvPr/>
            </p:nvSpPr>
            <p:spPr bwMode="auto">
              <a:xfrm flipH="1">
                <a:off x="673" y="3602"/>
                <a:ext cx="19" cy="36"/>
              </a:xfrm>
              <a:custGeom>
                <a:avLst/>
                <a:gdLst>
                  <a:gd name="T0" fmla="*/ 60 w 64"/>
                  <a:gd name="T1" fmla="*/ 127 h 127"/>
                  <a:gd name="T2" fmla="*/ 57 w 64"/>
                  <a:gd name="T3" fmla="*/ 126 h 127"/>
                  <a:gd name="T4" fmla="*/ 53 w 64"/>
                  <a:gd name="T5" fmla="*/ 126 h 127"/>
                  <a:gd name="T6" fmla="*/ 49 w 64"/>
                  <a:gd name="T7" fmla="*/ 125 h 127"/>
                  <a:gd name="T8" fmla="*/ 45 w 64"/>
                  <a:gd name="T9" fmla="*/ 124 h 127"/>
                  <a:gd name="T10" fmla="*/ 42 w 64"/>
                  <a:gd name="T11" fmla="*/ 123 h 127"/>
                  <a:gd name="T12" fmla="*/ 38 w 64"/>
                  <a:gd name="T13" fmla="*/ 121 h 127"/>
                  <a:gd name="T14" fmla="*/ 35 w 64"/>
                  <a:gd name="T15" fmla="*/ 120 h 127"/>
                  <a:gd name="T16" fmla="*/ 31 w 64"/>
                  <a:gd name="T17" fmla="*/ 118 h 127"/>
                  <a:gd name="T18" fmla="*/ 28 w 64"/>
                  <a:gd name="T19" fmla="*/ 116 h 127"/>
                  <a:gd name="T20" fmla="*/ 25 w 64"/>
                  <a:gd name="T21" fmla="*/ 114 h 127"/>
                  <a:gd name="T22" fmla="*/ 22 w 64"/>
                  <a:gd name="T23" fmla="*/ 111 h 127"/>
                  <a:gd name="T24" fmla="*/ 19 w 64"/>
                  <a:gd name="T25" fmla="*/ 109 h 127"/>
                  <a:gd name="T26" fmla="*/ 16 w 64"/>
                  <a:gd name="T27" fmla="*/ 106 h 127"/>
                  <a:gd name="T28" fmla="*/ 14 w 64"/>
                  <a:gd name="T29" fmla="*/ 103 h 127"/>
                  <a:gd name="T30" fmla="*/ 11 w 64"/>
                  <a:gd name="T31" fmla="*/ 100 h 127"/>
                  <a:gd name="T32" fmla="*/ 9 w 64"/>
                  <a:gd name="T33" fmla="*/ 96 h 127"/>
                  <a:gd name="T34" fmla="*/ 7 w 64"/>
                  <a:gd name="T35" fmla="*/ 93 h 127"/>
                  <a:gd name="T36" fmla="*/ 6 w 64"/>
                  <a:gd name="T37" fmla="*/ 89 h 127"/>
                  <a:gd name="T38" fmla="*/ 4 w 64"/>
                  <a:gd name="T39" fmla="*/ 86 h 127"/>
                  <a:gd name="T40" fmla="*/ 3 w 64"/>
                  <a:gd name="T41" fmla="*/ 82 h 127"/>
                  <a:gd name="T42" fmla="*/ 2 w 64"/>
                  <a:gd name="T43" fmla="*/ 79 h 127"/>
                  <a:gd name="T44" fmla="*/ 1 w 64"/>
                  <a:gd name="T45" fmla="*/ 75 h 127"/>
                  <a:gd name="T46" fmla="*/ 1 w 64"/>
                  <a:gd name="T47" fmla="*/ 71 h 127"/>
                  <a:gd name="T48" fmla="*/ 0 w 64"/>
                  <a:gd name="T49" fmla="*/ 67 h 127"/>
                  <a:gd name="T50" fmla="*/ 0 w 64"/>
                  <a:gd name="T51" fmla="*/ 63 h 127"/>
                  <a:gd name="T52" fmla="*/ 0 w 64"/>
                  <a:gd name="T53" fmla="*/ 59 h 127"/>
                  <a:gd name="T54" fmla="*/ 1 w 64"/>
                  <a:gd name="T55" fmla="*/ 56 h 127"/>
                  <a:gd name="T56" fmla="*/ 1 w 64"/>
                  <a:gd name="T57" fmla="*/ 52 h 127"/>
                  <a:gd name="T58" fmla="*/ 2 w 64"/>
                  <a:gd name="T59" fmla="*/ 48 h 127"/>
                  <a:gd name="T60" fmla="*/ 3 w 64"/>
                  <a:gd name="T61" fmla="*/ 44 h 127"/>
                  <a:gd name="T62" fmla="*/ 4 w 64"/>
                  <a:gd name="T63" fmla="*/ 40 h 127"/>
                  <a:gd name="T64" fmla="*/ 6 w 64"/>
                  <a:gd name="T65" fmla="*/ 37 h 127"/>
                  <a:gd name="T66" fmla="*/ 8 w 64"/>
                  <a:gd name="T67" fmla="*/ 33 h 127"/>
                  <a:gd name="T68" fmla="*/ 10 w 64"/>
                  <a:gd name="T69" fmla="*/ 30 h 127"/>
                  <a:gd name="T70" fmla="*/ 12 w 64"/>
                  <a:gd name="T71" fmla="*/ 27 h 127"/>
                  <a:gd name="T72" fmla="*/ 14 w 64"/>
                  <a:gd name="T73" fmla="*/ 24 h 127"/>
                  <a:gd name="T74" fmla="*/ 17 w 64"/>
                  <a:gd name="T75" fmla="*/ 21 h 127"/>
                  <a:gd name="T76" fmla="*/ 19 w 64"/>
                  <a:gd name="T77" fmla="*/ 18 h 127"/>
                  <a:gd name="T78" fmla="*/ 22 w 64"/>
                  <a:gd name="T79" fmla="*/ 15 h 127"/>
                  <a:gd name="T80" fmla="*/ 25 w 64"/>
                  <a:gd name="T81" fmla="*/ 13 h 127"/>
                  <a:gd name="T82" fmla="*/ 28 w 64"/>
                  <a:gd name="T83" fmla="*/ 11 h 127"/>
                  <a:gd name="T84" fmla="*/ 32 w 64"/>
                  <a:gd name="T85" fmla="*/ 9 h 127"/>
                  <a:gd name="T86" fmla="*/ 35 w 64"/>
                  <a:gd name="T87" fmla="*/ 7 h 127"/>
                  <a:gd name="T88" fmla="*/ 39 w 64"/>
                  <a:gd name="T89" fmla="*/ 6 h 127"/>
                  <a:gd name="T90" fmla="*/ 42 w 64"/>
                  <a:gd name="T91" fmla="*/ 4 h 127"/>
                  <a:gd name="T92" fmla="*/ 46 w 64"/>
                  <a:gd name="T93" fmla="*/ 3 h 127"/>
                  <a:gd name="T94" fmla="*/ 50 w 64"/>
                  <a:gd name="T95" fmla="*/ 2 h 127"/>
                  <a:gd name="T96" fmla="*/ 53 w 64"/>
                  <a:gd name="T97" fmla="*/ 1 h 127"/>
                  <a:gd name="T98" fmla="*/ 57 w 64"/>
                  <a:gd name="T99" fmla="*/ 1 h 127"/>
                  <a:gd name="T100" fmla="*/ 61 w 64"/>
                  <a:gd name="T10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127">
                    <a:moveTo>
                      <a:pt x="64" y="127"/>
                    </a:moveTo>
                    <a:lnTo>
                      <a:pt x="63" y="127"/>
                    </a:lnTo>
                    <a:lnTo>
                      <a:pt x="62" y="127"/>
                    </a:lnTo>
                    <a:lnTo>
                      <a:pt x="61" y="127"/>
                    </a:lnTo>
                    <a:lnTo>
                      <a:pt x="60" y="127"/>
                    </a:lnTo>
                    <a:lnTo>
                      <a:pt x="60" y="127"/>
                    </a:lnTo>
                    <a:lnTo>
                      <a:pt x="59" y="127"/>
                    </a:lnTo>
                    <a:lnTo>
                      <a:pt x="58" y="126"/>
                    </a:lnTo>
                    <a:lnTo>
                      <a:pt x="58" y="126"/>
                    </a:lnTo>
                    <a:lnTo>
                      <a:pt x="57" y="126"/>
                    </a:lnTo>
                    <a:lnTo>
                      <a:pt x="56" y="126"/>
                    </a:lnTo>
                    <a:lnTo>
                      <a:pt x="55" y="126"/>
                    </a:lnTo>
                    <a:lnTo>
                      <a:pt x="55" y="126"/>
                    </a:lnTo>
                    <a:lnTo>
                      <a:pt x="54" y="126"/>
                    </a:lnTo>
                    <a:lnTo>
                      <a:pt x="53" y="126"/>
                    </a:lnTo>
                    <a:lnTo>
                      <a:pt x="52" y="125"/>
                    </a:lnTo>
                    <a:lnTo>
                      <a:pt x="51" y="125"/>
                    </a:lnTo>
                    <a:lnTo>
                      <a:pt x="51" y="125"/>
                    </a:lnTo>
                    <a:lnTo>
                      <a:pt x="50" y="125"/>
                    </a:lnTo>
                    <a:lnTo>
                      <a:pt x="49" y="125"/>
                    </a:lnTo>
                    <a:lnTo>
                      <a:pt x="48" y="125"/>
                    </a:lnTo>
                    <a:lnTo>
                      <a:pt x="48" y="125"/>
                    </a:lnTo>
                    <a:lnTo>
                      <a:pt x="47" y="124"/>
                    </a:lnTo>
                    <a:lnTo>
                      <a:pt x="46" y="124"/>
                    </a:lnTo>
                    <a:lnTo>
                      <a:pt x="45" y="124"/>
                    </a:lnTo>
                    <a:lnTo>
                      <a:pt x="45" y="124"/>
                    </a:lnTo>
                    <a:lnTo>
                      <a:pt x="44" y="124"/>
                    </a:lnTo>
                    <a:lnTo>
                      <a:pt x="43" y="123"/>
                    </a:lnTo>
                    <a:lnTo>
                      <a:pt x="42" y="123"/>
                    </a:lnTo>
                    <a:lnTo>
                      <a:pt x="42" y="123"/>
                    </a:lnTo>
                    <a:lnTo>
                      <a:pt x="41" y="123"/>
                    </a:lnTo>
                    <a:lnTo>
                      <a:pt x="40" y="122"/>
                    </a:lnTo>
                    <a:lnTo>
                      <a:pt x="39" y="122"/>
                    </a:lnTo>
                    <a:lnTo>
                      <a:pt x="39" y="122"/>
                    </a:lnTo>
                    <a:lnTo>
                      <a:pt x="38" y="121"/>
                    </a:lnTo>
                    <a:lnTo>
                      <a:pt x="37" y="121"/>
                    </a:lnTo>
                    <a:lnTo>
                      <a:pt x="37" y="121"/>
                    </a:lnTo>
                    <a:lnTo>
                      <a:pt x="36" y="120"/>
                    </a:lnTo>
                    <a:lnTo>
                      <a:pt x="35" y="120"/>
                    </a:lnTo>
                    <a:lnTo>
                      <a:pt x="35" y="120"/>
                    </a:lnTo>
                    <a:lnTo>
                      <a:pt x="34" y="119"/>
                    </a:lnTo>
                    <a:lnTo>
                      <a:pt x="33" y="119"/>
                    </a:lnTo>
                    <a:lnTo>
                      <a:pt x="32" y="119"/>
                    </a:lnTo>
                    <a:lnTo>
                      <a:pt x="32" y="118"/>
                    </a:lnTo>
                    <a:lnTo>
                      <a:pt x="31" y="118"/>
                    </a:lnTo>
                    <a:lnTo>
                      <a:pt x="31" y="117"/>
                    </a:lnTo>
                    <a:lnTo>
                      <a:pt x="30" y="117"/>
                    </a:lnTo>
                    <a:lnTo>
                      <a:pt x="29" y="117"/>
                    </a:lnTo>
                    <a:lnTo>
                      <a:pt x="29" y="116"/>
                    </a:lnTo>
                    <a:lnTo>
                      <a:pt x="28" y="116"/>
                    </a:lnTo>
                    <a:lnTo>
                      <a:pt x="27" y="115"/>
                    </a:lnTo>
                    <a:lnTo>
                      <a:pt x="27" y="115"/>
                    </a:lnTo>
                    <a:lnTo>
                      <a:pt x="26" y="114"/>
                    </a:lnTo>
                    <a:lnTo>
                      <a:pt x="25" y="114"/>
                    </a:lnTo>
                    <a:lnTo>
                      <a:pt x="25" y="114"/>
                    </a:lnTo>
                    <a:lnTo>
                      <a:pt x="24" y="113"/>
                    </a:lnTo>
                    <a:lnTo>
                      <a:pt x="24" y="113"/>
                    </a:lnTo>
                    <a:lnTo>
                      <a:pt x="23" y="112"/>
                    </a:lnTo>
                    <a:lnTo>
                      <a:pt x="22" y="111"/>
                    </a:lnTo>
                    <a:lnTo>
                      <a:pt x="22" y="111"/>
                    </a:lnTo>
                    <a:lnTo>
                      <a:pt x="21" y="111"/>
                    </a:lnTo>
                    <a:lnTo>
                      <a:pt x="21" y="110"/>
                    </a:lnTo>
                    <a:lnTo>
                      <a:pt x="20" y="110"/>
                    </a:lnTo>
                    <a:lnTo>
                      <a:pt x="20" y="109"/>
                    </a:lnTo>
                    <a:lnTo>
                      <a:pt x="19" y="109"/>
                    </a:lnTo>
                    <a:lnTo>
                      <a:pt x="18" y="108"/>
                    </a:lnTo>
                    <a:lnTo>
                      <a:pt x="18" y="107"/>
                    </a:lnTo>
                    <a:lnTo>
                      <a:pt x="17" y="107"/>
                    </a:lnTo>
                    <a:lnTo>
                      <a:pt x="17" y="106"/>
                    </a:lnTo>
                    <a:lnTo>
                      <a:pt x="16" y="106"/>
                    </a:lnTo>
                    <a:lnTo>
                      <a:pt x="16" y="105"/>
                    </a:lnTo>
                    <a:lnTo>
                      <a:pt x="15" y="104"/>
                    </a:lnTo>
                    <a:lnTo>
                      <a:pt x="15" y="104"/>
                    </a:lnTo>
                    <a:lnTo>
                      <a:pt x="14" y="103"/>
                    </a:lnTo>
                    <a:lnTo>
                      <a:pt x="14" y="103"/>
                    </a:lnTo>
                    <a:lnTo>
                      <a:pt x="13" y="102"/>
                    </a:lnTo>
                    <a:lnTo>
                      <a:pt x="13" y="102"/>
                    </a:lnTo>
                    <a:lnTo>
                      <a:pt x="13" y="101"/>
                    </a:lnTo>
                    <a:lnTo>
                      <a:pt x="12" y="100"/>
                    </a:lnTo>
                    <a:lnTo>
                      <a:pt x="11" y="100"/>
                    </a:lnTo>
                    <a:lnTo>
                      <a:pt x="11" y="99"/>
                    </a:lnTo>
                    <a:lnTo>
                      <a:pt x="11" y="98"/>
                    </a:lnTo>
                    <a:lnTo>
                      <a:pt x="10" y="98"/>
                    </a:lnTo>
                    <a:lnTo>
                      <a:pt x="10" y="97"/>
                    </a:lnTo>
                    <a:lnTo>
                      <a:pt x="9" y="96"/>
                    </a:lnTo>
                    <a:lnTo>
                      <a:pt x="9" y="96"/>
                    </a:lnTo>
                    <a:lnTo>
                      <a:pt x="8" y="95"/>
                    </a:lnTo>
                    <a:lnTo>
                      <a:pt x="8" y="94"/>
                    </a:lnTo>
                    <a:lnTo>
                      <a:pt x="8" y="94"/>
                    </a:lnTo>
                    <a:lnTo>
                      <a:pt x="7" y="93"/>
                    </a:lnTo>
                    <a:lnTo>
                      <a:pt x="7" y="92"/>
                    </a:lnTo>
                    <a:lnTo>
                      <a:pt x="7" y="92"/>
                    </a:lnTo>
                    <a:lnTo>
                      <a:pt x="6" y="91"/>
                    </a:lnTo>
                    <a:lnTo>
                      <a:pt x="6" y="90"/>
                    </a:lnTo>
                    <a:lnTo>
                      <a:pt x="6" y="89"/>
                    </a:lnTo>
                    <a:lnTo>
                      <a:pt x="6" y="89"/>
                    </a:lnTo>
                    <a:lnTo>
                      <a:pt x="5" y="88"/>
                    </a:lnTo>
                    <a:lnTo>
                      <a:pt x="5" y="87"/>
                    </a:lnTo>
                    <a:lnTo>
                      <a:pt x="4" y="87"/>
                    </a:lnTo>
                    <a:lnTo>
                      <a:pt x="4" y="86"/>
                    </a:lnTo>
                    <a:lnTo>
                      <a:pt x="4" y="85"/>
                    </a:lnTo>
                    <a:lnTo>
                      <a:pt x="4" y="85"/>
                    </a:lnTo>
                    <a:lnTo>
                      <a:pt x="3" y="84"/>
                    </a:lnTo>
                    <a:lnTo>
                      <a:pt x="3" y="83"/>
                    </a:lnTo>
                    <a:lnTo>
                      <a:pt x="3" y="82"/>
                    </a:lnTo>
                    <a:lnTo>
                      <a:pt x="3" y="82"/>
                    </a:lnTo>
                    <a:lnTo>
                      <a:pt x="3" y="81"/>
                    </a:lnTo>
                    <a:lnTo>
                      <a:pt x="2" y="80"/>
                    </a:lnTo>
                    <a:lnTo>
                      <a:pt x="2" y="79"/>
                    </a:lnTo>
                    <a:lnTo>
                      <a:pt x="2" y="79"/>
                    </a:lnTo>
                    <a:lnTo>
                      <a:pt x="2" y="78"/>
                    </a:lnTo>
                    <a:lnTo>
                      <a:pt x="1" y="77"/>
                    </a:lnTo>
                    <a:lnTo>
                      <a:pt x="1" y="76"/>
                    </a:lnTo>
                    <a:lnTo>
                      <a:pt x="1" y="75"/>
                    </a:lnTo>
                    <a:lnTo>
                      <a:pt x="1" y="75"/>
                    </a:lnTo>
                    <a:lnTo>
                      <a:pt x="1" y="74"/>
                    </a:lnTo>
                    <a:lnTo>
                      <a:pt x="1" y="73"/>
                    </a:lnTo>
                    <a:lnTo>
                      <a:pt x="1" y="72"/>
                    </a:lnTo>
                    <a:lnTo>
                      <a:pt x="1" y="72"/>
                    </a:lnTo>
                    <a:lnTo>
                      <a:pt x="1" y="71"/>
                    </a:lnTo>
                    <a:lnTo>
                      <a:pt x="0" y="70"/>
                    </a:lnTo>
                    <a:lnTo>
                      <a:pt x="0" y="70"/>
                    </a:lnTo>
                    <a:lnTo>
                      <a:pt x="0" y="69"/>
                    </a:lnTo>
                    <a:lnTo>
                      <a:pt x="0" y="68"/>
                    </a:lnTo>
                    <a:lnTo>
                      <a:pt x="0" y="67"/>
                    </a:lnTo>
                    <a:lnTo>
                      <a:pt x="0" y="66"/>
                    </a:lnTo>
                    <a:lnTo>
                      <a:pt x="0" y="65"/>
                    </a:lnTo>
                    <a:lnTo>
                      <a:pt x="0" y="65"/>
                    </a:lnTo>
                    <a:lnTo>
                      <a:pt x="0" y="64"/>
                    </a:lnTo>
                    <a:lnTo>
                      <a:pt x="0" y="63"/>
                    </a:lnTo>
                    <a:lnTo>
                      <a:pt x="0" y="63"/>
                    </a:lnTo>
                    <a:lnTo>
                      <a:pt x="0" y="62"/>
                    </a:lnTo>
                    <a:lnTo>
                      <a:pt x="0" y="61"/>
                    </a:lnTo>
                    <a:lnTo>
                      <a:pt x="0" y="60"/>
                    </a:lnTo>
                    <a:lnTo>
                      <a:pt x="0" y="59"/>
                    </a:lnTo>
                    <a:lnTo>
                      <a:pt x="0" y="58"/>
                    </a:lnTo>
                    <a:lnTo>
                      <a:pt x="0" y="58"/>
                    </a:lnTo>
                    <a:lnTo>
                      <a:pt x="0" y="57"/>
                    </a:lnTo>
                    <a:lnTo>
                      <a:pt x="1" y="56"/>
                    </a:lnTo>
                    <a:lnTo>
                      <a:pt x="1" y="56"/>
                    </a:lnTo>
                    <a:lnTo>
                      <a:pt x="1" y="55"/>
                    </a:lnTo>
                    <a:lnTo>
                      <a:pt x="1" y="54"/>
                    </a:lnTo>
                    <a:lnTo>
                      <a:pt x="1" y="53"/>
                    </a:lnTo>
                    <a:lnTo>
                      <a:pt x="1" y="53"/>
                    </a:lnTo>
                    <a:lnTo>
                      <a:pt x="1" y="52"/>
                    </a:lnTo>
                    <a:lnTo>
                      <a:pt x="1" y="51"/>
                    </a:lnTo>
                    <a:lnTo>
                      <a:pt x="1" y="50"/>
                    </a:lnTo>
                    <a:lnTo>
                      <a:pt x="2" y="49"/>
                    </a:lnTo>
                    <a:lnTo>
                      <a:pt x="2" y="49"/>
                    </a:lnTo>
                    <a:lnTo>
                      <a:pt x="2" y="48"/>
                    </a:lnTo>
                    <a:lnTo>
                      <a:pt x="2" y="47"/>
                    </a:lnTo>
                    <a:lnTo>
                      <a:pt x="3" y="46"/>
                    </a:lnTo>
                    <a:lnTo>
                      <a:pt x="3" y="46"/>
                    </a:lnTo>
                    <a:lnTo>
                      <a:pt x="3" y="45"/>
                    </a:lnTo>
                    <a:lnTo>
                      <a:pt x="3" y="44"/>
                    </a:lnTo>
                    <a:lnTo>
                      <a:pt x="3" y="43"/>
                    </a:lnTo>
                    <a:lnTo>
                      <a:pt x="4" y="43"/>
                    </a:lnTo>
                    <a:lnTo>
                      <a:pt x="4" y="42"/>
                    </a:lnTo>
                    <a:lnTo>
                      <a:pt x="4" y="41"/>
                    </a:lnTo>
                    <a:lnTo>
                      <a:pt x="4" y="40"/>
                    </a:lnTo>
                    <a:lnTo>
                      <a:pt x="5" y="40"/>
                    </a:lnTo>
                    <a:lnTo>
                      <a:pt x="5" y="39"/>
                    </a:lnTo>
                    <a:lnTo>
                      <a:pt x="5" y="38"/>
                    </a:lnTo>
                    <a:lnTo>
                      <a:pt x="6" y="38"/>
                    </a:lnTo>
                    <a:lnTo>
                      <a:pt x="6" y="37"/>
                    </a:lnTo>
                    <a:lnTo>
                      <a:pt x="6" y="36"/>
                    </a:lnTo>
                    <a:lnTo>
                      <a:pt x="7" y="36"/>
                    </a:lnTo>
                    <a:lnTo>
                      <a:pt x="7" y="35"/>
                    </a:lnTo>
                    <a:lnTo>
                      <a:pt x="7" y="34"/>
                    </a:lnTo>
                    <a:lnTo>
                      <a:pt x="8" y="33"/>
                    </a:lnTo>
                    <a:lnTo>
                      <a:pt x="8" y="33"/>
                    </a:lnTo>
                    <a:lnTo>
                      <a:pt x="8" y="32"/>
                    </a:lnTo>
                    <a:lnTo>
                      <a:pt x="9" y="32"/>
                    </a:lnTo>
                    <a:lnTo>
                      <a:pt x="9" y="31"/>
                    </a:lnTo>
                    <a:lnTo>
                      <a:pt x="10" y="30"/>
                    </a:lnTo>
                    <a:lnTo>
                      <a:pt x="10" y="29"/>
                    </a:lnTo>
                    <a:lnTo>
                      <a:pt x="10" y="29"/>
                    </a:lnTo>
                    <a:lnTo>
                      <a:pt x="11" y="28"/>
                    </a:lnTo>
                    <a:lnTo>
                      <a:pt x="11" y="28"/>
                    </a:lnTo>
                    <a:lnTo>
                      <a:pt x="12" y="27"/>
                    </a:lnTo>
                    <a:lnTo>
                      <a:pt x="12" y="26"/>
                    </a:lnTo>
                    <a:lnTo>
                      <a:pt x="13" y="26"/>
                    </a:lnTo>
                    <a:lnTo>
                      <a:pt x="13" y="25"/>
                    </a:lnTo>
                    <a:lnTo>
                      <a:pt x="14" y="25"/>
                    </a:lnTo>
                    <a:lnTo>
                      <a:pt x="14" y="24"/>
                    </a:lnTo>
                    <a:lnTo>
                      <a:pt x="15" y="23"/>
                    </a:lnTo>
                    <a:lnTo>
                      <a:pt x="15" y="23"/>
                    </a:lnTo>
                    <a:lnTo>
                      <a:pt x="15" y="22"/>
                    </a:lnTo>
                    <a:lnTo>
                      <a:pt x="16" y="21"/>
                    </a:lnTo>
                    <a:lnTo>
                      <a:pt x="17" y="21"/>
                    </a:lnTo>
                    <a:lnTo>
                      <a:pt x="17" y="20"/>
                    </a:lnTo>
                    <a:lnTo>
                      <a:pt x="18" y="20"/>
                    </a:lnTo>
                    <a:lnTo>
                      <a:pt x="18" y="19"/>
                    </a:lnTo>
                    <a:lnTo>
                      <a:pt x="19" y="19"/>
                    </a:lnTo>
                    <a:lnTo>
                      <a:pt x="19" y="18"/>
                    </a:lnTo>
                    <a:lnTo>
                      <a:pt x="20" y="18"/>
                    </a:lnTo>
                    <a:lnTo>
                      <a:pt x="20" y="17"/>
                    </a:lnTo>
                    <a:lnTo>
                      <a:pt x="21" y="17"/>
                    </a:lnTo>
                    <a:lnTo>
                      <a:pt x="22" y="16"/>
                    </a:lnTo>
                    <a:lnTo>
                      <a:pt x="22" y="15"/>
                    </a:lnTo>
                    <a:lnTo>
                      <a:pt x="23" y="15"/>
                    </a:lnTo>
                    <a:lnTo>
                      <a:pt x="23" y="15"/>
                    </a:lnTo>
                    <a:lnTo>
                      <a:pt x="24" y="14"/>
                    </a:lnTo>
                    <a:lnTo>
                      <a:pt x="25" y="14"/>
                    </a:lnTo>
                    <a:lnTo>
                      <a:pt x="25" y="13"/>
                    </a:lnTo>
                    <a:lnTo>
                      <a:pt x="26" y="13"/>
                    </a:lnTo>
                    <a:lnTo>
                      <a:pt x="27" y="12"/>
                    </a:lnTo>
                    <a:lnTo>
                      <a:pt x="27" y="12"/>
                    </a:lnTo>
                    <a:lnTo>
                      <a:pt x="28" y="11"/>
                    </a:lnTo>
                    <a:lnTo>
                      <a:pt x="28" y="11"/>
                    </a:lnTo>
                    <a:lnTo>
                      <a:pt x="29" y="10"/>
                    </a:lnTo>
                    <a:lnTo>
                      <a:pt x="30" y="10"/>
                    </a:lnTo>
                    <a:lnTo>
                      <a:pt x="30" y="10"/>
                    </a:lnTo>
                    <a:lnTo>
                      <a:pt x="31" y="9"/>
                    </a:lnTo>
                    <a:lnTo>
                      <a:pt x="32" y="9"/>
                    </a:lnTo>
                    <a:lnTo>
                      <a:pt x="32" y="8"/>
                    </a:lnTo>
                    <a:lnTo>
                      <a:pt x="33" y="8"/>
                    </a:lnTo>
                    <a:lnTo>
                      <a:pt x="34" y="8"/>
                    </a:lnTo>
                    <a:lnTo>
                      <a:pt x="34" y="7"/>
                    </a:lnTo>
                    <a:lnTo>
                      <a:pt x="35" y="7"/>
                    </a:lnTo>
                    <a:lnTo>
                      <a:pt x="36" y="7"/>
                    </a:lnTo>
                    <a:lnTo>
                      <a:pt x="36" y="6"/>
                    </a:lnTo>
                    <a:lnTo>
                      <a:pt x="37" y="6"/>
                    </a:lnTo>
                    <a:lnTo>
                      <a:pt x="38" y="6"/>
                    </a:lnTo>
                    <a:lnTo>
                      <a:pt x="39" y="6"/>
                    </a:lnTo>
                    <a:lnTo>
                      <a:pt x="39" y="5"/>
                    </a:lnTo>
                    <a:lnTo>
                      <a:pt x="40" y="5"/>
                    </a:lnTo>
                    <a:lnTo>
                      <a:pt x="41" y="4"/>
                    </a:lnTo>
                    <a:lnTo>
                      <a:pt x="41" y="4"/>
                    </a:lnTo>
                    <a:lnTo>
                      <a:pt x="42" y="4"/>
                    </a:lnTo>
                    <a:lnTo>
                      <a:pt x="43" y="4"/>
                    </a:lnTo>
                    <a:lnTo>
                      <a:pt x="44" y="4"/>
                    </a:lnTo>
                    <a:lnTo>
                      <a:pt x="44" y="3"/>
                    </a:lnTo>
                    <a:lnTo>
                      <a:pt x="45" y="3"/>
                    </a:lnTo>
                    <a:lnTo>
                      <a:pt x="46" y="3"/>
                    </a:lnTo>
                    <a:lnTo>
                      <a:pt x="46" y="3"/>
                    </a:lnTo>
                    <a:lnTo>
                      <a:pt x="47" y="3"/>
                    </a:lnTo>
                    <a:lnTo>
                      <a:pt x="48" y="2"/>
                    </a:lnTo>
                    <a:lnTo>
                      <a:pt x="49" y="2"/>
                    </a:lnTo>
                    <a:lnTo>
                      <a:pt x="50" y="2"/>
                    </a:lnTo>
                    <a:lnTo>
                      <a:pt x="50" y="2"/>
                    </a:lnTo>
                    <a:lnTo>
                      <a:pt x="51" y="1"/>
                    </a:lnTo>
                    <a:lnTo>
                      <a:pt x="52" y="1"/>
                    </a:lnTo>
                    <a:lnTo>
                      <a:pt x="53" y="1"/>
                    </a:lnTo>
                    <a:lnTo>
                      <a:pt x="53" y="1"/>
                    </a:lnTo>
                    <a:lnTo>
                      <a:pt x="54" y="1"/>
                    </a:lnTo>
                    <a:lnTo>
                      <a:pt x="55" y="1"/>
                    </a:lnTo>
                    <a:lnTo>
                      <a:pt x="56" y="1"/>
                    </a:lnTo>
                    <a:lnTo>
                      <a:pt x="56" y="1"/>
                    </a:lnTo>
                    <a:lnTo>
                      <a:pt x="57" y="1"/>
                    </a:lnTo>
                    <a:lnTo>
                      <a:pt x="58" y="1"/>
                    </a:lnTo>
                    <a:lnTo>
                      <a:pt x="59" y="1"/>
                    </a:lnTo>
                    <a:lnTo>
                      <a:pt x="60" y="0"/>
                    </a:lnTo>
                    <a:lnTo>
                      <a:pt x="60" y="0"/>
                    </a:lnTo>
                    <a:lnTo>
                      <a:pt x="61" y="0"/>
                    </a:lnTo>
                    <a:lnTo>
                      <a:pt x="62" y="0"/>
                    </a:lnTo>
                    <a:lnTo>
                      <a:pt x="63" y="0"/>
                    </a:lnTo>
                    <a:lnTo>
                      <a:pt x="63" y="0"/>
                    </a:lnTo>
                    <a:lnTo>
                      <a:pt x="6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3" name="Line 443"/>
              <p:cNvSpPr>
                <a:spLocks noChangeShapeType="1"/>
              </p:cNvSpPr>
              <p:nvPr/>
            </p:nvSpPr>
            <p:spPr bwMode="auto">
              <a:xfrm flipV="1">
                <a:off x="638" y="3602"/>
                <a:ext cx="35"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4" name="Line 444"/>
              <p:cNvSpPr>
                <a:spLocks noChangeShapeType="1"/>
              </p:cNvSpPr>
              <p:nvPr/>
            </p:nvSpPr>
            <p:spPr bwMode="auto">
              <a:xfrm>
                <a:off x="642" y="3633"/>
                <a:ext cx="3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5" name="Freeform 445"/>
              <p:cNvSpPr>
                <a:spLocks/>
              </p:cNvSpPr>
              <p:nvPr/>
            </p:nvSpPr>
            <p:spPr bwMode="auto">
              <a:xfrm flipH="1">
                <a:off x="638" y="3643"/>
                <a:ext cx="4" cy="2"/>
              </a:xfrm>
              <a:custGeom>
                <a:avLst/>
                <a:gdLst>
                  <a:gd name="T0" fmla="*/ 10 w 10"/>
                  <a:gd name="T1" fmla="*/ 9 h 9"/>
                  <a:gd name="T2" fmla="*/ 9 w 10"/>
                  <a:gd name="T3" fmla="*/ 9 h 9"/>
                  <a:gd name="T4" fmla="*/ 9 w 10"/>
                  <a:gd name="T5" fmla="*/ 9 h 9"/>
                  <a:gd name="T6" fmla="*/ 9 w 10"/>
                  <a:gd name="T7" fmla="*/ 9 h 9"/>
                  <a:gd name="T8" fmla="*/ 8 w 10"/>
                  <a:gd name="T9" fmla="*/ 9 h 9"/>
                  <a:gd name="T10" fmla="*/ 8 w 10"/>
                  <a:gd name="T11" fmla="*/ 9 h 9"/>
                  <a:gd name="T12" fmla="*/ 8 w 10"/>
                  <a:gd name="T13" fmla="*/ 9 h 9"/>
                  <a:gd name="T14" fmla="*/ 8 w 10"/>
                  <a:gd name="T15" fmla="*/ 9 h 9"/>
                  <a:gd name="T16" fmla="*/ 8 w 10"/>
                  <a:gd name="T17" fmla="*/ 9 h 9"/>
                  <a:gd name="T18" fmla="*/ 7 w 10"/>
                  <a:gd name="T19" fmla="*/ 9 h 9"/>
                  <a:gd name="T20" fmla="*/ 7 w 10"/>
                  <a:gd name="T21" fmla="*/ 9 h 9"/>
                  <a:gd name="T22" fmla="*/ 7 w 10"/>
                  <a:gd name="T23" fmla="*/ 9 h 9"/>
                  <a:gd name="T24" fmla="*/ 7 w 10"/>
                  <a:gd name="T25" fmla="*/ 9 h 9"/>
                  <a:gd name="T26" fmla="*/ 6 w 10"/>
                  <a:gd name="T27" fmla="*/ 9 h 9"/>
                  <a:gd name="T28" fmla="*/ 6 w 10"/>
                  <a:gd name="T29" fmla="*/ 9 h 9"/>
                  <a:gd name="T30" fmla="*/ 6 w 10"/>
                  <a:gd name="T31" fmla="*/ 9 h 9"/>
                  <a:gd name="T32" fmla="*/ 5 w 10"/>
                  <a:gd name="T33" fmla="*/ 9 h 9"/>
                  <a:gd name="T34" fmla="*/ 5 w 10"/>
                  <a:gd name="T35" fmla="*/ 8 h 9"/>
                  <a:gd name="T36" fmla="*/ 5 w 10"/>
                  <a:gd name="T37" fmla="*/ 8 h 9"/>
                  <a:gd name="T38" fmla="*/ 5 w 10"/>
                  <a:gd name="T39" fmla="*/ 8 h 9"/>
                  <a:gd name="T40" fmla="*/ 4 w 10"/>
                  <a:gd name="T41" fmla="*/ 8 h 9"/>
                  <a:gd name="T42" fmla="*/ 4 w 10"/>
                  <a:gd name="T43" fmla="*/ 8 h 9"/>
                  <a:gd name="T44" fmla="*/ 4 w 10"/>
                  <a:gd name="T45" fmla="*/ 8 h 9"/>
                  <a:gd name="T46" fmla="*/ 4 w 10"/>
                  <a:gd name="T47" fmla="*/ 7 h 9"/>
                  <a:gd name="T48" fmla="*/ 4 w 10"/>
                  <a:gd name="T49" fmla="*/ 7 h 9"/>
                  <a:gd name="T50" fmla="*/ 3 w 10"/>
                  <a:gd name="T51" fmla="*/ 7 h 9"/>
                  <a:gd name="T52" fmla="*/ 3 w 10"/>
                  <a:gd name="T53" fmla="*/ 7 h 9"/>
                  <a:gd name="T54" fmla="*/ 3 w 10"/>
                  <a:gd name="T55" fmla="*/ 7 h 9"/>
                  <a:gd name="T56" fmla="*/ 3 w 10"/>
                  <a:gd name="T57" fmla="*/ 7 h 9"/>
                  <a:gd name="T58" fmla="*/ 3 w 10"/>
                  <a:gd name="T59" fmla="*/ 7 h 9"/>
                  <a:gd name="T60" fmla="*/ 3 w 10"/>
                  <a:gd name="T61" fmla="*/ 6 h 9"/>
                  <a:gd name="T62" fmla="*/ 2 w 10"/>
                  <a:gd name="T63" fmla="*/ 6 h 9"/>
                  <a:gd name="T64" fmla="*/ 2 w 10"/>
                  <a:gd name="T65" fmla="*/ 6 h 9"/>
                  <a:gd name="T66" fmla="*/ 2 w 10"/>
                  <a:gd name="T67" fmla="*/ 6 h 9"/>
                  <a:gd name="T68" fmla="*/ 2 w 10"/>
                  <a:gd name="T69" fmla="*/ 6 h 9"/>
                  <a:gd name="T70" fmla="*/ 2 w 10"/>
                  <a:gd name="T71" fmla="*/ 6 h 9"/>
                  <a:gd name="T72" fmla="*/ 2 w 10"/>
                  <a:gd name="T73" fmla="*/ 6 h 9"/>
                  <a:gd name="T74" fmla="*/ 1 w 10"/>
                  <a:gd name="T75" fmla="*/ 5 h 9"/>
                  <a:gd name="T76" fmla="*/ 1 w 10"/>
                  <a:gd name="T77" fmla="*/ 5 h 9"/>
                  <a:gd name="T78" fmla="*/ 1 w 10"/>
                  <a:gd name="T79" fmla="*/ 5 h 9"/>
                  <a:gd name="T80" fmla="*/ 1 w 10"/>
                  <a:gd name="T81" fmla="*/ 5 h 9"/>
                  <a:gd name="T82" fmla="*/ 1 w 10"/>
                  <a:gd name="T83" fmla="*/ 4 h 9"/>
                  <a:gd name="T84" fmla="*/ 1 w 10"/>
                  <a:gd name="T85" fmla="*/ 4 h 9"/>
                  <a:gd name="T86" fmla="*/ 1 w 10"/>
                  <a:gd name="T87" fmla="*/ 4 h 9"/>
                  <a:gd name="T88" fmla="*/ 1 w 10"/>
                  <a:gd name="T89" fmla="*/ 4 h 9"/>
                  <a:gd name="T90" fmla="*/ 1 w 10"/>
                  <a:gd name="T91" fmla="*/ 4 h 9"/>
                  <a:gd name="T92" fmla="*/ 0 w 10"/>
                  <a:gd name="T93" fmla="*/ 4 h 9"/>
                  <a:gd name="T94" fmla="*/ 0 w 10"/>
                  <a:gd name="T95" fmla="*/ 3 h 9"/>
                  <a:gd name="T96" fmla="*/ 0 w 10"/>
                  <a:gd name="T97" fmla="*/ 3 h 9"/>
                  <a:gd name="T98" fmla="*/ 0 w 10"/>
                  <a:gd name="T99" fmla="*/ 3 h 9"/>
                  <a:gd name="T100" fmla="*/ 0 w 10"/>
                  <a:gd name="T101" fmla="*/ 3 h 9"/>
                  <a:gd name="T102" fmla="*/ 0 w 10"/>
                  <a:gd name="T103" fmla="*/ 3 h 9"/>
                  <a:gd name="T104" fmla="*/ 0 w 10"/>
                  <a:gd name="T105" fmla="*/ 2 h 9"/>
                  <a:gd name="T106" fmla="*/ 0 w 10"/>
                  <a:gd name="T107" fmla="*/ 2 h 9"/>
                  <a:gd name="T108" fmla="*/ 0 w 10"/>
                  <a:gd name="T109" fmla="*/ 2 h 9"/>
                  <a:gd name="T110" fmla="*/ 0 w 10"/>
                  <a:gd name="T111" fmla="*/ 2 h 9"/>
                  <a:gd name="T112" fmla="*/ 0 w 10"/>
                  <a:gd name="T113" fmla="*/ 2 h 9"/>
                  <a:gd name="T114" fmla="*/ 0 w 10"/>
                  <a:gd name="T115" fmla="*/ 1 h 9"/>
                  <a:gd name="T116" fmla="*/ 0 w 10"/>
                  <a:gd name="T117" fmla="*/ 1 h 9"/>
                  <a:gd name="T118" fmla="*/ 0 w 10"/>
                  <a:gd name="T119" fmla="*/ 1 h 9"/>
                  <a:gd name="T120" fmla="*/ 0 w 10"/>
                  <a:gd name="T121" fmla="*/ 0 h 9"/>
                  <a:gd name="T122" fmla="*/ 0 w 1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 h="9">
                    <a:moveTo>
                      <a:pt x="10" y="9"/>
                    </a:moveTo>
                    <a:lnTo>
                      <a:pt x="9" y="9"/>
                    </a:lnTo>
                    <a:lnTo>
                      <a:pt x="9" y="9"/>
                    </a:lnTo>
                    <a:lnTo>
                      <a:pt x="9" y="9"/>
                    </a:lnTo>
                    <a:lnTo>
                      <a:pt x="8" y="9"/>
                    </a:lnTo>
                    <a:lnTo>
                      <a:pt x="8" y="9"/>
                    </a:lnTo>
                    <a:lnTo>
                      <a:pt x="8" y="9"/>
                    </a:lnTo>
                    <a:lnTo>
                      <a:pt x="8" y="9"/>
                    </a:lnTo>
                    <a:lnTo>
                      <a:pt x="8" y="9"/>
                    </a:lnTo>
                    <a:lnTo>
                      <a:pt x="7" y="9"/>
                    </a:lnTo>
                    <a:lnTo>
                      <a:pt x="7" y="9"/>
                    </a:lnTo>
                    <a:lnTo>
                      <a:pt x="7" y="9"/>
                    </a:lnTo>
                    <a:lnTo>
                      <a:pt x="7" y="9"/>
                    </a:lnTo>
                    <a:lnTo>
                      <a:pt x="6" y="9"/>
                    </a:lnTo>
                    <a:lnTo>
                      <a:pt x="6" y="9"/>
                    </a:lnTo>
                    <a:lnTo>
                      <a:pt x="6" y="9"/>
                    </a:lnTo>
                    <a:lnTo>
                      <a:pt x="5" y="9"/>
                    </a:lnTo>
                    <a:lnTo>
                      <a:pt x="5" y="8"/>
                    </a:lnTo>
                    <a:lnTo>
                      <a:pt x="5" y="8"/>
                    </a:lnTo>
                    <a:lnTo>
                      <a:pt x="5" y="8"/>
                    </a:lnTo>
                    <a:lnTo>
                      <a:pt x="4" y="8"/>
                    </a:lnTo>
                    <a:lnTo>
                      <a:pt x="4" y="8"/>
                    </a:lnTo>
                    <a:lnTo>
                      <a:pt x="4" y="8"/>
                    </a:lnTo>
                    <a:lnTo>
                      <a:pt x="4" y="7"/>
                    </a:lnTo>
                    <a:lnTo>
                      <a:pt x="4" y="7"/>
                    </a:lnTo>
                    <a:lnTo>
                      <a:pt x="3" y="7"/>
                    </a:lnTo>
                    <a:lnTo>
                      <a:pt x="3" y="7"/>
                    </a:lnTo>
                    <a:lnTo>
                      <a:pt x="3" y="7"/>
                    </a:lnTo>
                    <a:lnTo>
                      <a:pt x="3" y="7"/>
                    </a:lnTo>
                    <a:lnTo>
                      <a:pt x="3" y="7"/>
                    </a:lnTo>
                    <a:lnTo>
                      <a:pt x="3" y="6"/>
                    </a:lnTo>
                    <a:lnTo>
                      <a:pt x="2" y="6"/>
                    </a:lnTo>
                    <a:lnTo>
                      <a:pt x="2" y="6"/>
                    </a:lnTo>
                    <a:lnTo>
                      <a:pt x="2" y="6"/>
                    </a:lnTo>
                    <a:lnTo>
                      <a:pt x="2" y="6"/>
                    </a:lnTo>
                    <a:lnTo>
                      <a:pt x="2" y="6"/>
                    </a:lnTo>
                    <a:lnTo>
                      <a:pt x="2" y="6"/>
                    </a:lnTo>
                    <a:lnTo>
                      <a:pt x="1" y="5"/>
                    </a:lnTo>
                    <a:lnTo>
                      <a:pt x="1" y="5"/>
                    </a:lnTo>
                    <a:lnTo>
                      <a:pt x="1" y="5"/>
                    </a:lnTo>
                    <a:lnTo>
                      <a:pt x="1" y="5"/>
                    </a:lnTo>
                    <a:lnTo>
                      <a:pt x="1" y="4"/>
                    </a:lnTo>
                    <a:lnTo>
                      <a:pt x="1" y="4"/>
                    </a:lnTo>
                    <a:lnTo>
                      <a:pt x="1" y="4"/>
                    </a:lnTo>
                    <a:lnTo>
                      <a:pt x="1" y="4"/>
                    </a:lnTo>
                    <a:lnTo>
                      <a:pt x="1" y="4"/>
                    </a:lnTo>
                    <a:lnTo>
                      <a:pt x="0" y="4"/>
                    </a:lnTo>
                    <a:lnTo>
                      <a:pt x="0" y="3"/>
                    </a:lnTo>
                    <a:lnTo>
                      <a:pt x="0" y="3"/>
                    </a:lnTo>
                    <a:lnTo>
                      <a:pt x="0" y="3"/>
                    </a:lnTo>
                    <a:lnTo>
                      <a:pt x="0" y="3"/>
                    </a:lnTo>
                    <a:lnTo>
                      <a:pt x="0" y="3"/>
                    </a:lnTo>
                    <a:lnTo>
                      <a:pt x="0" y="2"/>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6" name="Freeform 446"/>
              <p:cNvSpPr>
                <a:spLocks/>
              </p:cNvSpPr>
              <p:nvPr/>
            </p:nvSpPr>
            <p:spPr bwMode="auto">
              <a:xfrm flipH="1">
                <a:off x="630" y="3645"/>
                <a:ext cx="3" cy="4"/>
              </a:xfrm>
              <a:custGeom>
                <a:avLst/>
                <a:gdLst>
                  <a:gd name="T0" fmla="*/ 0 w 9"/>
                  <a:gd name="T1" fmla="*/ 0 h 11"/>
                  <a:gd name="T2" fmla="*/ 1 w 9"/>
                  <a:gd name="T3" fmla="*/ 0 h 11"/>
                  <a:gd name="T4" fmla="*/ 1 w 9"/>
                  <a:gd name="T5" fmla="*/ 1 h 11"/>
                  <a:gd name="T6" fmla="*/ 2 w 9"/>
                  <a:gd name="T7" fmla="*/ 1 h 11"/>
                  <a:gd name="T8" fmla="*/ 2 w 9"/>
                  <a:gd name="T9" fmla="*/ 1 h 11"/>
                  <a:gd name="T10" fmla="*/ 3 w 9"/>
                  <a:gd name="T11" fmla="*/ 1 h 11"/>
                  <a:gd name="T12" fmla="*/ 4 w 9"/>
                  <a:gd name="T13" fmla="*/ 1 h 11"/>
                  <a:gd name="T14" fmla="*/ 4 w 9"/>
                  <a:gd name="T15" fmla="*/ 1 h 11"/>
                  <a:gd name="T16" fmla="*/ 4 w 9"/>
                  <a:gd name="T17" fmla="*/ 2 h 11"/>
                  <a:gd name="T18" fmla="*/ 5 w 9"/>
                  <a:gd name="T19" fmla="*/ 2 h 11"/>
                  <a:gd name="T20" fmla="*/ 5 w 9"/>
                  <a:gd name="T21" fmla="*/ 2 h 11"/>
                  <a:gd name="T22" fmla="*/ 5 w 9"/>
                  <a:gd name="T23" fmla="*/ 2 h 11"/>
                  <a:gd name="T24" fmla="*/ 6 w 9"/>
                  <a:gd name="T25" fmla="*/ 3 h 11"/>
                  <a:gd name="T26" fmla="*/ 6 w 9"/>
                  <a:gd name="T27" fmla="*/ 3 h 11"/>
                  <a:gd name="T28" fmla="*/ 6 w 9"/>
                  <a:gd name="T29" fmla="*/ 3 h 11"/>
                  <a:gd name="T30" fmla="*/ 6 w 9"/>
                  <a:gd name="T31" fmla="*/ 4 h 11"/>
                  <a:gd name="T32" fmla="*/ 7 w 9"/>
                  <a:gd name="T33" fmla="*/ 4 h 11"/>
                  <a:gd name="T34" fmla="*/ 7 w 9"/>
                  <a:gd name="T35" fmla="*/ 4 h 11"/>
                  <a:gd name="T36" fmla="*/ 7 w 9"/>
                  <a:gd name="T37" fmla="*/ 5 h 11"/>
                  <a:gd name="T38" fmla="*/ 8 w 9"/>
                  <a:gd name="T39" fmla="*/ 5 h 11"/>
                  <a:gd name="T40" fmla="*/ 8 w 9"/>
                  <a:gd name="T41" fmla="*/ 5 h 11"/>
                  <a:gd name="T42" fmla="*/ 8 w 9"/>
                  <a:gd name="T43" fmla="*/ 6 h 11"/>
                  <a:gd name="T44" fmla="*/ 8 w 9"/>
                  <a:gd name="T45" fmla="*/ 6 h 11"/>
                  <a:gd name="T46" fmla="*/ 8 w 9"/>
                  <a:gd name="T47" fmla="*/ 7 h 11"/>
                  <a:gd name="T48" fmla="*/ 9 w 9"/>
                  <a:gd name="T49" fmla="*/ 7 h 11"/>
                  <a:gd name="T50" fmla="*/ 9 w 9"/>
                  <a:gd name="T51" fmla="*/ 7 h 11"/>
                  <a:gd name="T52" fmla="*/ 9 w 9"/>
                  <a:gd name="T53" fmla="*/ 8 h 11"/>
                  <a:gd name="T54" fmla="*/ 9 w 9"/>
                  <a:gd name="T55" fmla="*/ 8 h 11"/>
                  <a:gd name="T56" fmla="*/ 9 w 9"/>
                  <a:gd name="T57" fmla="*/ 9 h 11"/>
                  <a:gd name="T58" fmla="*/ 9 w 9"/>
                  <a:gd name="T59" fmla="*/ 9 h 11"/>
                  <a:gd name="T60" fmla="*/ 9 w 9"/>
                  <a:gd name="T61" fmla="*/ 10 h 11"/>
                  <a:gd name="T62" fmla="*/ 9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0" y="0"/>
                    </a:moveTo>
                    <a:lnTo>
                      <a:pt x="0" y="0"/>
                    </a:lnTo>
                    <a:lnTo>
                      <a:pt x="1" y="0"/>
                    </a:lnTo>
                    <a:lnTo>
                      <a:pt x="1" y="0"/>
                    </a:lnTo>
                    <a:lnTo>
                      <a:pt x="1" y="1"/>
                    </a:lnTo>
                    <a:lnTo>
                      <a:pt x="1" y="1"/>
                    </a:lnTo>
                    <a:lnTo>
                      <a:pt x="2" y="1"/>
                    </a:lnTo>
                    <a:lnTo>
                      <a:pt x="2" y="1"/>
                    </a:lnTo>
                    <a:lnTo>
                      <a:pt x="2" y="1"/>
                    </a:lnTo>
                    <a:lnTo>
                      <a:pt x="2" y="1"/>
                    </a:lnTo>
                    <a:lnTo>
                      <a:pt x="3" y="1"/>
                    </a:lnTo>
                    <a:lnTo>
                      <a:pt x="3" y="1"/>
                    </a:lnTo>
                    <a:lnTo>
                      <a:pt x="3" y="1"/>
                    </a:lnTo>
                    <a:lnTo>
                      <a:pt x="4" y="1"/>
                    </a:lnTo>
                    <a:lnTo>
                      <a:pt x="4" y="1"/>
                    </a:lnTo>
                    <a:lnTo>
                      <a:pt x="4" y="1"/>
                    </a:lnTo>
                    <a:lnTo>
                      <a:pt x="4" y="1"/>
                    </a:lnTo>
                    <a:lnTo>
                      <a:pt x="4" y="2"/>
                    </a:lnTo>
                    <a:lnTo>
                      <a:pt x="4" y="2"/>
                    </a:lnTo>
                    <a:lnTo>
                      <a:pt x="5" y="2"/>
                    </a:lnTo>
                    <a:lnTo>
                      <a:pt x="5" y="2"/>
                    </a:lnTo>
                    <a:lnTo>
                      <a:pt x="5" y="2"/>
                    </a:lnTo>
                    <a:lnTo>
                      <a:pt x="5" y="2"/>
                    </a:lnTo>
                    <a:lnTo>
                      <a:pt x="5" y="2"/>
                    </a:lnTo>
                    <a:lnTo>
                      <a:pt x="6" y="2"/>
                    </a:lnTo>
                    <a:lnTo>
                      <a:pt x="6" y="3"/>
                    </a:lnTo>
                    <a:lnTo>
                      <a:pt x="6" y="3"/>
                    </a:lnTo>
                    <a:lnTo>
                      <a:pt x="6" y="3"/>
                    </a:lnTo>
                    <a:lnTo>
                      <a:pt x="6" y="3"/>
                    </a:lnTo>
                    <a:lnTo>
                      <a:pt x="6" y="3"/>
                    </a:lnTo>
                    <a:lnTo>
                      <a:pt x="6" y="3"/>
                    </a:lnTo>
                    <a:lnTo>
                      <a:pt x="6" y="4"/>
                    </a:lnTo>
                    <a:lnTo>
                      <a:pt x="7" y="4"/>
                    </a:lnTo>
                    <a:lnTo>
                      <a:pt x="7" y="4"/>
                    </a:lnTo>
                    <a:lnTo>
                      <a:pt x="7" y="4"/>
                    </a:lnTo>
                    <a:lnTo>
                      <a:pt x="7" y="4"/>
                    </a:lnTo>
                    <a:lnTo>
                      <a:pt x="7" y="4"/>
                    </a:lnTo>
                    <a:lnTo>
                      <a:pt x="7" y="5"/>
                    </a:lnTo>
                    <a:lnTo>
                      <a:pt x="8" y="5"/>
                    </a:lnTo>
                    <a:lnTo>
                      <a:pt x="8" y="5"/>
                    </a:lnTo>
                    <a:lnTo>
                      <a:pt x="8" y="5"/>
                    </a:lnTo>
                    <a:lnTo>
                      <a:pt x="8" y="5"/>
                    </a:lnTo>
                    <a:lnTo>
                      <a:pt x="8" y="5"/>
                    </a:lnTo>
                    <a:lnTo>
                      <a:pt x="8" y="6"/>
                    </a:lnTo>
                    <a:lnTo>
                      <a:pt x="8" y="6"/>
                    </a:lnTo>
                    <a:lnTo>
                      <a:pt x="8" y="6"/>
                    </a:lnTo>
                    <a:lnTo>
                      <a:pt x="8" y="6"/>
                    </a:lnTo>
                    <a:lnTo>
                      <a:pt x="8" y="7"/>
                    </a:lnTo>
                    <a:lnTo>
                      <a:pt x="9" y="7"/>
                    </a:lnTo>
                    <a:lnTo>
                      <a:pt x="9" y="7"/>
                    </a:lnTo>
                    <a:lnTo>
                      <a:pt x="9" y="7"/>
                    </a:lnTo>
                    <a:lnTo>
                      <a:pt x="9" y="7"/>
                    </a:lnTo>
                    <a:lnTo>
                      <a:pt x="9" y="8"/>
                    </a:lnTo>
                    <a:lnTo>
                      <a:pt x="9" y="8"/>
                    </a:lnTo>
                    <a:lnTo>
                      <a:pt x="9" y="8"/>
                    </a:lnTo>
                    <a:lnTo>
                      <a:pt x="9" y="8"/>
                    </a:lnTo>
                    <a:lnTo>
                      <a:pt x="9" y="9"/>
                    </a:lnTo>
                    <a:lnTo>
                      <a:pt x="9" y="9"/>
                    </a:lnTo>
                    <a:lnTo>
                      <a:pt x="9" y="9"/>
                    </a:lnTo>
                    <a:lnTo>
                      <a:pt x="9" y="9"/>
                    </a:lnTo>
                    <a:lnTo>
                      <a:pt x="9" y="10"/>
                    </a:lnTo>
                    <a:lnTo>
                      <a:pt x="9" y="10"/>
                    </a:lnTo>
                    <a:lnTo>
                      <a:pt x="9" y="10"/>
                    </a:lnTo>
                    <a:lnTo>
                      <a:pt x="9"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7" name="Freeform 447"/>
              <p:cNvSpPr>
                <a:spLocks/>
              </p:cNvSpPr>
              <p:nvPr/>
            </p:nvSpPr>
            <p:spPr bwMode="auto">
              <a:xfrm flipH="1">
                <a:off x="630" y="3592"/>
                <a:ext cx="3" cy="3"/>
              </a:xfrm>
              <a:custGeom>
                <a:avLst/>
                <a:gdLst>
                  <a:gd name="T0" fmla="*/ 9 w 9"/>
                  <a:gd name="T1" fmla="*/ 0 h 10"/>
                  <a:gd name="T2" fmla="*/ 9 w 9"/>
                  <a:gd name="T3" fmla="*/ 1 h 10"/>
                  <a:gd name="T4" fmla="*/ 9 w 9"/>
                  <a:gd name="T5" fmla="*/ 1 h 10"/>
                  <a:gd name="T6" fmla="*/ 9 w 9"/>
                  <a:gd name="T7" fmla="*/ 1 h 10"/>
                  <a:gd name="T8" fmla="*/ 9 w 9"/>
                  <a:gd name="T9" fmla="*/ 1 h 10"/>
                  <a:gd name="T10" fmla="*/ 9 w 9"/>
                  <a:gd name="T11" fmla="*/ 2 h 10"/>
                  <a:gd name="T12" fmla="*/ 9 w 9"/>
                  <a:gd name="T13" fmla="*/ 2 h 10"/>
                  <a:gd name="T14" fmla="*/ 9 w 9"/>
                  <a:gd name="T15" fmla="*/ 2 h 10"/>
                  <a:gd name="T16" fmla="*/ 9 w 9"/>
                  <a:gd name="T17" fmla="*/ 2 h 10"/>
                  <a:gd name="T18" fmla="*/ 9 w 9"/>
                  <a:gd name="T19" fmla="*/ 3 h 10"/>
                  <a:gd name="T20" fmla="*/ 9 w 9"/>
                  <a:gd name="T21" fmla="*/ 3 h 10"/>
                  <a:gd name="T22" fmla="*/ 9 w 9"/>
                  <a:gd name="T23" fmla="*/ 3 h 10"/>
                  <a:gd name="T24" fmla="*/ 9 w 9"/>
                  <a:gd name="T25" fmla="*/ 3 h 10"/>
                  <a:gd name="T26" fmla="*/ 8 w 9"/>
                  <a:gd name="T27" fmla="*/ 4 h 10"/>
                  <a:gd name="T28" fmla="*/ 8 w 9"/>
                  <a:gd name="T29" fmla="*/ 4 h 10"/>
                  <a:gd name="T30" fmla="*/ 8 w 9"/>
                  <a:gd name="T31" fmla="*/ 4 h 10"/>
                  <a:gd name="T32" fmla="*/ 8 w 9"/>
                  <a:gd name="T33" fmla="*/ 4 h 10"/>
                  <a:gd name="T34" fmla="*/ 8 w 9"/>
                  <a:gd name="T35" fmla="*/ 4 h 10"/>
                  <a:gd name="T36" fmla="*/ 8 w 9"/>
                  <a:gd name="T37" fmla="*/ 5 h 10"/>
                  <a:gd name="T38" fmla="*/ 8 w 9"/>
                  <a:gd name="T39" fmla="*/ 5 h 10"/>
                  <a:gd name="T40" fmla="*/ 8 w 9"/>
                  <a:gd name="T41" fmla="*/ 5 h 10"/>
                  <a:gd name="T42" fmla="*/ 8 w 9"/>
                  <a:gd name="T43" fmla="*/ 5 h 10"/>
                  <a:gd name="T44" fmla="*/ 8 w 9"/>
                  <a:gd name="T45" fmla="*/ 5 h 10"/>
                  <a:gd name="T46" fmla="*/ 7 w 9"/>
                  <a:gd name="T47" fmla="*/ 5 h 10"/>
                  <a:gd name="T48" fmla="*/ 7 w 9"/>
                  <a:gd name="T49" fmla="*/ 6 h 10"/>
                  <a:gd name="T50" fmla="*/ 7 w 9"/>
                  <a:gd name="T51" fmla="*/ 6 h 10"/>
                  <a:gd name="T52" fmla="*/ 7 w 9"/>
                  <a:gd name="T53" fmla="*/ 6 h 10"/>
                  <a:gd name="T54" fmla="*/ 7 w 9"/>
                  <a:gd name="T55" fmla="*/ 6 h 10"/>
                  <a:gd name="T56" fmla="*/ 7 w 9"/>
                  <a:gd name="T57" fmla="*/ 6 h 10"/>
                  <a:gd name="T58" fmla="*/ 6 w 9"/>
                  <a:gd name="T59" fmla="*/ 6 h 10"/>
                  <a:gd name="T60" fmla="*/ 6 w 9"/>
                  <a:gd name="T61" fmla="*/ 7 h 10"/>
                  <a:gd name="T62" fmla="*/ 6 w 9"/>
                  <a:gd name="T63" fmla="*/ 7 h 10"/>
                  <a:gd name="T64" fmla="*/ 6 w 9"/>
                  <a:gd name="T65" fmla="*/ 7 h 10"/>
                  <a:gd name="T66" fmla="*/ 6 w 9"/>
                  <a:gd name="T67" fmla="*/ 7 h 10"/>
                  <a:gd name="T68" fmla="*/ 6 w 9"/>
                  <a:gd name="T69" fmla="*/ 7 h 10"/>
                  <a:gd name="T70" fmla="*/ 6 w 9"/>
                  <a:gd name="T71" fmla="*/ 7 h 10"/>
                  <a:gd name="T72" fmla="*/ 6 w 9"/>
                  <a:gd name="T73" fmla="*/ 8 h 10"/>
                  <a:gd name="T74" fmla="*/ 5 w 9"/>
                  <a:gd name="T75" fmla="*/ 8 h 10"/>
                  <a:gd name="T76" fmla="*/ 5 w 9"/>
                  <a:gd name="T77" fmla="*/ 8 h 10"/>
                  <a:gd name="T78" fmla="*/ 5 w 9"/>
                  <a:gd name="T79" fmla="*/ 8 h 10"/>
                  <a:gd name="T80" fmla="*/ 5 w 9"/>
                  <a:gd name="T81" fmla="*/ 8 h 10"/>
                  <a:gd name="T82" fmla="*/ 5 w 9"/>
                  <a:gd name="T83" fmla="*/ 8 h 10"/>
                  <a:gd name="T84" fmla="*/ 4 w 9"/>
                  <a:gd name="T85" fmla="*/ 8 h 10"/>
                  <a:gd name="T86" fmla="*/ 4 w 9"/>
                  <a:gd name="T87" fmla="*/ 8 h 10"/>
                  <a:gd name="T88" fmla="*/ 4 w 9"/>
                  <a:gd name="T89" fmla="*/ 9 h 10"/>
                  <a:gd name="T90" fmla="*/ 4 w 9"/>
                  <a:gd name="T91" fmla="*/ 9 h 10"/>
                  <a:gd name="T92" fmla="*/ 4 w 9"/>
                  <a:gd name="T93" fmla="*/ 9 h 10"/>
                  <a:gd name="T94" fmla="*/ 4 w 9"/>
                  <a:gd name="T95" fmla="*/ 9 h 10"/>
                  <a:gd name="T96" fmla="*/ 3 w 9"/>
                  <a:gd name="T97" fmla="*/ 9 h 10"/>
                  <a:gd name="T98" fmla="*/ 3 w 9"/>
                  <a:gd name="T99" fmla="*/ 9 h 10"/>
                  <a:gd name="T100" fmla="*/ 3 w 9"/>
                  <a:gd name="T101" fmla="*/ 9 h 10"/>
                  <a:gd name="T102" fmla="*/ 2 w 9"/>
                  <a:gd name="T103" fmla="*/ 9 h 10"/>
                  <a:gd name="T104" fmla="*/ 2 w 9"/>
                  <a:gd name="T105" fmla="*/ 9 h 10"/>
                  <a:gd name="T106" fmla="*/ 2 w 9"/>
                  <a:gd name="T107" fmla="*/ 9 h 10"/>
                  <a:gd name="T108" fmla="*/ 2 w 9"/>
                  <a:gd name="T109" fmla="*/ 9 h 10"/>
                  <a:gd name="T110" fmla="*/ 1 w 9"/>
                  <a:gd name="T111" fmla="*/ 9 h 10"/>
                  <a:gd name="T112" fmla="*/ 1 w 9"/>
                  <a:gd name="T113" fmla="*/ 9 h 10"/>
                  <a:gd name="T114" fmla="*/ 1 w 9"/>
                  <a:gd name="T115" fmla="*/ 10 h 10"/>
                  <a:gd name="T116" fmla="*/ 1 w 9"/>
                  <a:gd name="T117" fmla="*/ 10 h 10"/>
                  <a:gd name="T118" fmla="*/ 0 w 9"/>
                  <a:gd name="T1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 h="10">
                    <a:moveTo>
                      <a:pt x="9" y="0"/>
                    </a:moveTo>
                    <a:lnTo>
                      <a:pt x="9" y="1"/>
                    </a:ln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4"/>
                    </a:lnTo>
                    <a:lnTo>
                      <a:pt x="8" y="4"/>
                    </a:lnTo>
                    <a:lnTo>
                      <a:pt x="8" y="5"/>
                    </a:lnTo>
                    <a:lnTo>
                      <a:pt x="8" y="5"/>
                    </a:lnTo>
                    <a:lnTo>
                      <a:pt x="8" y="5"/>
                    </a:lnTo>
                    <a:lnTo>
                      <a:pt x="8" y="5"/>
                    </a:lnTo>
                    <a:lnTo>
                      <a:pt x="8" y="5"/>
                    </a:lnTo>
                    <a:lnTo>
                      <a:pt x="7" y="5"/>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8"/>
                    </a:lnTo>
                    <a:lnTo>
                      <a:pt x="5" y="8"/>
                    </a:lnTo>
                    <a:lnTo>
                      <a:pt x="5" y="8"/>
                    </a:lnTo>
                    <a:lnTo>
                      <a:pt x="5" y="8"/>
                    </a:lnTo>
                    <a:lnTo>
                      <a:pt x="5" y="8"/>
                    </a:lnTo>
                    <a:lnTo>
                      <a:pt x="5" y="8"/>
                    </a:lnTo>
                    <a:lnTo>
                      <a:pt x="4" y="8"/>
                    </a:lnTo>
                    <a:lnTo>
                      <a:pt x="4" y="8"/>
                    </a:lnTo>
                    <a:lnTo>
                      <a:pt x="4" y="9"/>
                    </a:lnTo>
                    <a:lnTo>
                      <a:pt x="4" y="9"/>
                    </a:lnTo>
                    <a:lnTo>
                      <a:pt x="4" y="9"/>
                    </a:lnTo>
                    <a:lnTo>
                      <a:pt x="4" y="9"/>
                    </a:lnTo>
                    <a:lnTo>
                      <a:pt x="3" y="9"/>
                    </a:lnTo>
                    <a:lnTo>
                      <a:pt x="3" y="9"/>
                    </a:lnTo>
                    <a:lnTo>
                      <a:pt x="3" y="9"/>
                    </a:lnTo>
                    <a:lnTo>
                      <a:pt x="2" y="9"/>
                    </a:lnTo>
                    <a:lnTo>
                      <a:pt x="2" y="9"/>
                    </a:lnTo>
                    <a:lnTo>
                      <a:pt x="2" y="9"/>
                    </a:lnTo>
                    <a:lnTo>
                      <a:pt x="2" y="9"/>
                    </a:lnTo>
                    <a:lnTo>
                      <a:pt x="1" y="9"/>
                    </a:lnTo>
                    <a:lnTo>
                      <a:pt x="1" y="9"/>
                    </a:lnTo>
                    <a:lnTo>
                      <a:pt x="1" y="10"/>
                    </a:lnTo>
                    <a:lnTo>
                      <a:pt x="1" y="10"/>
                    </a:lnTo>
                    <a:lnTo>
                      <a:pt x="0"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8" name="Freeform 448"/>
              <p:cNvSpPr>
                <a:spLocks/>
              </p:cNvSpPr>
              <p:nvPr/>
            </p:nvSpPr>
            <p:spPr bwMode="auto">
              <a:xfrm flipH="1">
                <a:off x="638" y="3595"/>
                <a:ext cx="4" cy="2"/>
              </a:xfrm>
              <a:custGeom>
                <a:avLst/>
                <a:gdLst>
                  <a:gd name="T0" fmla="*/ 0 w 10"/>
                  <a:gd name="T1" fmla="*/ 10 h 10"/>
                  <a:gd name="T2" fmla="*/ 0 w 10"/>
                  <a:gd name="T3" fmla="*/ 9 h 10"/>
                  <a:gd name="T4" fmla="*/ 0 w 10"/>
                  <a:gd name="T5" fmla="*/ 9 h 10"/>
                  <a:gd name="T6" fmla="*/ 0 w 10"/>
                  <a:gd name="T7" fmla="*/ 9 h 10"/>
                  <a:gd name="T8" fmla="*/ 0 w 10"/>
                  <a:gd name="T9" fmla="*/ 9 h 10"/>
                  <a:gd name="T10" fmla="*/ 0 w 10"/>
                  <a:gd name="T11" fmla="*/ 8 h 10"/>
                  <a:gd name="T12" fmla="*/ 0 w 10"/>
                  <a:gd name="T13" fmla="*/ 8 h 10"/>
                  <a:gd name="T14" fmla="*/ 0 w 10"/>
                  <a:gd name="T15" fmla="*/ 8 h 10"/>
                  <a:gd name="T16" fmla="*/ 0 w 10"/>
                  <a:gd name="T17" fmla="*/ 8 h 10"/>
                  <a:gd name="T18" fmla="*/ 0 w 10"/>
                  <a:gd name="T19" fmla="*/ 7 h 10"/>
                  <a:gd name="T20" fmla="*/ 0 w 10"/>
                  <a:gd name="T21" fmla="*/ 7 h 10"/>
                  <a:gd name="T22" fmla="*/ 0 w 10"/>
                  <a:gd name="T23" fmla="*/ 7 h 10"/>
                  <a:gd name="T24" fmla="*/ 0 w 10"/>
                  <a:gd name="T25" fmla="*/ 7 h 10"/>
                  <a:gd name="T26" fmla="*/ 0 w 10"/>
                  <a:gd name="T27" fmla="*/ 6 h 10"/>
                  <a:gd name="T28" fmla="*/ 0 w 10"/>
                  <a:gd name="T29" fmla="*/ 6 h 10"/>
                  <a:gd name="T30" fmla="*/ 0 w 10"/>
                  <a:gd name="T31" fmla="*/ 6 h 10"/>
                  <a:gd name="T32" fmla="*/ 0 w 10"/>
                  <a:gd name="T33" fmla="*/ 6 h 10"/>
                  <a:gd name="T34" fmla="*/ 1 w 10"/>
                  <a:gd name="T35" fmla="*/ 5 h 10"/>
                  <a:gd name="T36" fmla="*/ 1 w 10"/>
                  <a:gd name="T37" fmla="*/ 5 h 10"/>
                  <a:gd name="T38" fmla="*/ 1 w 10"/>
                  <a:gd name="T39" fmla="*/ 5 h 10"/>
                  <a:gd name="T40" fmla="*/ 1 w 10"/>
                  <a:gd name="T41" fmla="*/ 5 h 10"/>
                  <a:gd name="T42" fmla="*/ 1 w 10"/>
                  <a:gd name="T43" fmla="*/ 4 h 10"/>
                  <a:gd name="T44" fmla="*/ 1 w 10"/>
                  <a:gd name="T45" fmla="*/ 4 h 10"/>
                  <a:gd name="T46" fmla="*/ 1 w 10"/>
                  <a:gd name="T47" fmla="*/ 4 h 10"/>
                  <a:gd name="T48" fmla="*/ 1 w 10"/>
                  <a:gd name="T49" fmla="*/ 4 h 10"/>
                  <a:gd name="T50" fmla="*/ 2 w 10"/>
                  <a:gd name="T51" fmla="*/ 4 h 10"/>
                  <a:gd name="T52" fmla="*/ 2 w 10"/>
                  <a:gd name="T53" fmla="*/ 3 h 10"/>
                  <a:gd name="T54" fmla="*/ 2 w 10"/>
                  <a:gd name="T55" fmla="*/ 3 h 10"/>
                  <a:gd name="T56" fmla="*/ 2 w 10"/>
                  <a:gd name="T57" fmla="*/ 3 h 10"/>
                  <a:gd name="T58" fmla="*/ 2 w 10"/>
                  <a:gd name="T59" fmla="*/ 3 h 10"/>
                  <a:gd name="T60" fmla="*/ 2 w 10"/>
                  <a:gd name="T61" fmla="*/ 3 h 10"/>
                  <a:gd name="T62" fmla="*/ 3 w 10"/>
                  <a:gd name="T63" fmla="*/ 3 h 10"/>
                  <a:gd name="T64" fmla="*/ 3 w 10"/>
                  <a:gd name="T65" fmla="*/ 2 h 10"/>
                  <a:gd name="T66" fmla="*/ 3 w 10"/>
                  <a:gd name="T67" fmla="*/ 2 h 10"/>
                  <a:gd name="T68" fmla="*/ 3 w 10"/>
                  <a:gd name="T69" fmla="*/ 2 h 10"/>
                  <a:gd name="T70" fmla="*/ 3 w 10"/>
                  <a:gd name="T71" fmla="*/ 2 h 10"/>
                  <a:gd name="T72" fmla="*/ 3 w 10"/>
                  <a:gd name="T73" fmla="*/ 2 h 10"/>
                  <a:gd name="T74" fmla="*/ 4 w 10"/>
                  <a:gd name="T75" fmla="*/ 2 h 10"/>
                  <a:gd name="T76" fmla="*/ 4 w 10"/>
                  <a:gd name="T77" fmla="*/ 2 h 10"/>
                  <a:gd name="T78" fmla="*/ 4 w 10"/>
                  <a:gd name="T79" fmla="*/ 2 h 10"/>
                  <a:gd name="T80" fmla="*/ 4 w 10"/>
                  <a:gd name="T81" fmla="*/ 1 h 10"/>
                  <a:gd name="T82" fmla="*/ 4 w 10"/>
                  <a:gd name="T83" fmla="*/ 1 h 10"/>
                  <a:gd name="T84" fmla="*/ 4 w 10"/>
                  <a:gd name="T85" fmla="*/ 1 h 10"/>
                  <a:gd name="T86" fmla="*/ 5 w 10"/>
                  <a:gd name="T87" fmla="*/ 1 h 10"/>
                  <a:gd name="T88" fmla="*/ 5 w 10"/>
                  <a:gd name="T89" fmla="*/ 1 h 10"/>
                  <a:gd name="T90" fmla="*/ 5 w 10"/>
                  <a:gd name="T91" fmla="*/ 1 h 10"/>
                  <a:gd name="T92" fmla="*/ 5 w 10"/>
                  <a:gd name="T93" fmla="*/ 0 h 10"/>
                  <a:gd name="T94" fmla="*/ 6 w 10"/>
                  <a:gd name="T95" fmla="*/ 0 h 10"/>
                  <a:gd name="T96" fmla="*/ 6 w 10"/>
                  <a:gd name="T97" fmla="*/ 0 h 10"/>
                  <a:gd name="T98" fmla="*/ 6 w 10"/>
                  <a:gd name="T99" fmla="*/ 0 h 10"/>
                  <a:gd name="T100" fmla="*/ 7 w 10"/>
                  <a:gd name="T101" fmla="*/ 0 h 10"/>
                  <a:gd name="T102" fmla="*/ 7 w 10"/>
                  <a:gd name="T103" fmla="*/ 0 h 10"/>
                  <a:gd name="T104" fmla="*/ 7 w 10"/>
                  <a:gd name="T105" fmla="*/ 0 h 10"/>
                  <a:gd name="T106" fmla="*/ 7 w 10"/>
                  <a:gd name="T107" fmla="*/ 0 h 10"/>
                  <a:gd name="T108" fmla="*/ 8 w 10"/>
                  <a:gd name="T109" fmla="*/ 0 h 10"/>
                  <a:gd name="T110" fmla="*/ 8 w 10"/>
                  <a:gd name="T111" fmla="*/ 0 h 10"/>
                  <a:gd name="T112" fmla="*/ 8 w 10"/>
                  <a:gd name="T113" fmla="*/ 0 h 10"/>
                  <a:gd name="T114" fmla="*/ 8 w 10"/>
                  <a:gd name="T115" fmla="*/ 0 h 10"/>
                  <a:gd name="T116" fmla="*/ 8 w 10"/>
                  <a:gd name="T117" fmla="*/ 0 h 10"/>
                  <a:gd name="T118" fmla="*/ 9 w 10"/>
                  <a:gd name="T119" fmla="*/ 0 h 10"/>
                  <a:gd name="T120" fmla="*/ 9 w 10"/>
                  <a:gd name="T121" fmla="*/ 0 h 10"/>
                  <a:gd name="T122" fmla="*/ 9 w 10"/>
                  <a:gd name="T123" fmla="*/ 0 h 10"/>
                  <a:gd name="T124" fmla="*/ 10 w 10"/>
                  <a:gd name="T1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 h="10">
                    <a:moveTo>
                      <a:pt x="0" y="10"/>
                    </a:move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3" y="3"/>
                    </a:lnTo>
                    <a:lnTo>
                      <a:pt x="3" y="2"/>
                    </a:lnTo>
                    <a:lnTo>
                      <a:pt x="3" y="2"/>
                    </a:lnTo>
                    <a:lnTo>
                      <a:pt x="3" y="2"/>
                    </a:lnTo>
                    <a:lnTo>
                      <a:pt x="3" y="2"/>
                    </a:lnTo>
                    <a:lnTo>
                      <a:pt x="3" y="2"/>
                    </a:lnTo>
                    <a:lnTo>
                      <a:pt x="4" y="2"/>
                    </a:lnTo>
                    <a:lnTo>
                      <a:pt x="4" y="2"/>
                    </a:lnTo>
                    <a:lnTo>
                      <a:pt x="4" y="2"/>
                    </a:lnTo>
                    <a:lnTo>
                      <a:pt x="4" y="1"/>
                    </a:lnTo>
                    <a:lnTo>
                      <a:pt x="4" y="1"/>
                    </a:lnTo>
                    <a:lnTo>
                      <a:pt x="4" y="1"/>
                    </a:lnTo>
                    <a:lnTo>
                      <a:pt x="5" y="1"/>
                    </a:lnTo>
                    <a:lnTo>
                      <a:pt x="5" y="1"/>
                    </a:lnTo>
                    <a:lnTo>
                      <a:pt x="5" y="1"/>
                    </a:lnTo>
                    <a:lnTo>
                      <a:pt x="5" y="0"/>
                    </a:lnTo>
                    <a:lnTo>
                      <a:pt x="6" y="0"/>
                    </a:lnTo>
                    <a:lnTo>
                      <a:pt x="6" y="0"/>
                    </a:lnTo>
                    <a:lnTo>
                      <a:pt x="6" y="0"/>
                    </a:lnTo>
                    <a:lnTo>
                      <a:pt x="7" y="0"/>
                    </a:lnTo>
                    <a:lnTo>
                      <a:pt x="7" y="0"/>
                    </a:lnTo>
                    <a:lnTo>
                      <a:pt x="7" y="0"/>
                    </a:lnTo>
                    <a:lnTo>
                      <a:pt x="7" y="0"/>
                    </a:lnTo>
                    <a:lnTo>
                      <a:pt x="8" y="0"/>
                    </a:lnTo>
                    <a:lnTo>
                      <a:pt x="8" y="0"/>
                    </a:lnTo>
                    <a:lnTo>
                      <a:pt x="8" y="0"/>
                    </a:lnTo>
                    <a:lnTo>
                      <a:pt x="8" y="0"/>
                    </a:lnTo>
                    <a:lnTo>
                      <a:pt x="8" y="0"/>
                    </a:lnTo>
                    <a:lnTo>
                      <a:pt x="9" y="0"/>
                    </a:lnTo>
                    <a:lnTo>
                      <a:pt x="9" y="0"/>
                    </a:lnTo>
                    <a:lnTo>
                      <a:pt x="9"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9" name="Freeform 449"/>
              <p:cNvSpPr>
                <a:spLocks/>
              </p:cNvSpPr>
              <p:nvPr/>
            </p:nvSpPr>
            <p:spPr bwMode="auto">
              <a:xfrm flipH="1">
                <a:off x="636" y="3628"/>
                <a:ext cx="4" cy="5"/>
              </a:xfrm>
              <a:custGeom>
                <a:avLst/>
                <a:gdLst>
                  <a:gd name="T0" fmla="*/ 17 w 17"/>
                  <a:gd name="T1" fmla="*/ 0 h 18"/>
                  <a:gd name="T2" fmla="*/ 17 w 17"/>
                  <a:gd name="T3" fmla="*/ 1 h 18"/>
                  <a:gd name="T4" fmla="*/ 17 w 17"/>
                  <a:gd name="T5" fmla="*/ 1 h 18"/>
                  <a:gd name="T6" fmla="*/ 17 w 17"/>
                  <a:gd name="T7" fmla="*/ 2 h 18"/>
                  <a:gd name="T8" fmla="*/ 17 w 17"/>
                  <a:gd name="T9" fmla="*/ 2 h 18"/>
                  <a:gd name="T10" fmla="*/ 17 w 17"/>
                  <a:gd name="T11" fmla="*/ 3 h 18"/>
                  <a:gd name="T12" fmla="*/ 17 w 17"/>
                  <a:gd name="T13" fmla="*/ 3 h 18"/>
                  <a:gd name="T14" fmla="*/ 17 w 17"/>
                  <a:gd name="T15" fmla="*/ 4 h 18"/>
                  <a:gd name="T16" fmla="*/ 17 w 17"/>
                  <a:gd name="T17" fmla="*/ 4 h 18"/>
                  <a:gd name="T18" fmla="*/ 17 w 17"/>
                  <a:gd name="T19" fmla="*/ 5 h 18"/>
                  <a:gd name="T20" fmla="*/ 17 w 17"/>
                  <a:gd name="T21" fmla="*/ 5 h 18"/>
                  <a:gd name="T22" fmla="*/ 17 w 17"/>
                  <a:gd name="T23" fmla="*/ 6 h 18"/>
                  <a:gd name="T24" fmla="*/ 16 w 17"/>
                  <a:gd name="T25" fmla="*/ 6 h 18"/>
                  <a:gd name="T26" fmla="*/ 16 w 17"/>
                  <a:gd name="T27" fmla="*/ 6 h 18"/>
                  <a:gd name="T28" fmla="*/ 16 w 17"/>
                  <a:gd name="T29" fmla="*/ 7 h 18"/>
                  <a:gd name="T30" fmla="*/ 16 w 17"/>
                  <a:gd name="T31" fmla="*/ 7 h 18"/>
                  <a:gd name="T32" fmla="*/ 16 w 17"/>
                  <a:gd name="T33" fmla="*/ 8 h 18"/>
                  <a:gd name="T34" fmla="*/ 15 w 17"/>
                  <a:gd name="T35" fmla="*/ 9 h 18"/>
                  <a:gd name="T36" fmla="*/ 15 w 17"/>
                  <a:gd name="T37" fmla="*/ 9 h 18"/>
                  <a:gd name="T38" fmla="*/ 15 w 17"/>
                  <a:gd name="T39" fmla="*/ 10 h 18"/>
                  <a:gd name="T40" fmla="*/ 14 w 17"/>
                  <a:gd name="T41" fmla="*/ 10 h 18"/>
                  <a:gd name="T42" fmla="*/ 14 w 17"/>
                  <a:gd name="T43" fmla="*/ 10 h 18"/>
                  <a:gd name="T44" fmla="*/ 14 w 17"/>
                  <a:gd name="T45" fmla="*/ 11 h 18"/>
                  <a:gd name="T46" fmla="*/ 13 w 17"/>
                  <a:gd name="T47" fmla="*/ 11 h 18"/>
                  <a:gd name="T48" fmla="*/ 13 w 17"/>
                  <a:gd name="T49" fmla="*/ 12 h 18"/>
                  <a:gd name="T50" fmla="*/ 12 w 17"/>
                  <a:gd name="T51" fmla="*/ 12 h 18"/>
                  <a:gd name="T52" fmla="*/ 12 w 17"/>
                  <a:gd name="T53" fmla="*/ 13 h 18"/>
                  <a:gd name="T54" fmla="*/ 12 w 17"/>
                  <a:gd name="T55" fmla="*/ 13 h 18"/>
                  <a:gd name="T56" fmla="*/ 11 w 17"/>
                  <a:gd name="T57" fmla="*/ 13 h 18"/>
                  <a:gd name="T58" fmla="*/ 11 w 17"/>
                  <a:gd name="T59" fmla="*/ 14 h 18"/>
                  <a:gd name="T60" fmla="*/ 10 w 17"/>
                  <a:gd name="T61" fmla="*/ 14 h 18"/>
                  <a:gd name="T62" fmla="*/ 10 w 17"/>
                  <a:gd name="T63" fmla="*/ 14 h 18"/>
                  <a:gd name="T64" fmla="*/ 9 w 17"/>
                  <a:gd name="T65" fmla="*/ 15 h 18"/>
                  <a:gd name="T66" fmla="*/ 9 w 17"/>
                  <a:gd name="T67" fmla="*/ 15 h 18"/>
                  <a:gd name="T68" fmla="*/ 8 w 17"/>
                  <a:gd name="T69" fmla="*/ 16 h 18"/>
                  <a:gd name="T70" fmla="*/ 8 w 17"/>
                  <a:gd name="T71" fmla="*/ 16 h 18"/>
                  <a:gd name="T72" fmla="*/ 7 w 17"/>
                  <a:gd name="T73" fmla="*/ 16 h 18"/>
                  <a:gd name="T74" fmla="*/ 7 w 17"/>
                  <a:gd name="T75" fmla="*/ 16 h 18"/>
                  <a:gd name="T76" fmla="*/ 6 w 17"/>
                  <a:gd name="T77" fmla="*/ 17 h 18"/>
                  <a:gd name="T78" fmla="*/ 6 w 17"/>
                  <a:gd name="T79" fmla="*/ 17 h 18"/>
                  <a:gd name="T80" fmla="*/ 5 w 17"/>
                  <a:gd name="T81" fmla="*/ 17 h 18"/>
                  <a:gd name="T82" fmla="*/ 5 w 17"/>
                  <a:gd name="T83" fmla="*/ 17 h 18"/>
                  <a:gd name="T84" fmla="*/ 5 w 17"/>
                  <a:gd name="T85" fmla="*/ 17 h 18"/>
                  <a:gd name="T86" fmla="*/ 4 w 17"/>
                  <a:gd name="T87" fmla="*/ 17 h 18"/>
                  <a:gd name="T88" fmla="*/ 3 w 17"/>
                  <a:gd name="T89" fmla="*/ 17 h 18"/>
                  <a:gd name="T90" fmla="*/ 3 w 17"/>
                  <a:gd name="T91" fmla="*/ 17 h 18"/>
                  <a:gd name="T92" fmla="*/ 3 w 17"/>
                  <a:gd name="T93" fmla="*/ 17 h 18"/>
                  <a:gd name="T94" fmla="*/ 2 w 17"/>
                  <a:gd name="T95" fmla="*/ 17 h 18"/>
                  <a:gd name="T96" fmla="*/ 2 w 17"/>
                  <a:gd name="T97" fmla="*/ 18 h 18"/>
                  <a:gd name="T98" fmla="*/ 1 w 17"/>
                  <a:gd name="T99" fmla="*/ 18 h 18"/>
                  <a:gd name="T100" fmla="*/ 1 w 17"/>
                  <a:gd name="T101" fmla="*/ 18 h 18"/>
                  <a:gd name="T102" fmla="*/ 0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17" y="0"/>
                    </a:moveTo>
                    <a:lnTo>
                      <a:pt x="17" y="0"/>
                    </a:lnTo>
                    <a:lnTo>
                      <a:pt x="17" y="0"/>
                    </a:lnTo>
                    <a:lnTo>
                      <a:pt x="17" y="1"/>
                    </a:lnTo>
                    <a:lnTo>
                      <a:pt x="17" y="1"/>
                    </a:lnTo>
                    <a:lnTo>
                      <a:pt x="17" y="1"/>
                    </a:lnTo>
                    <a:lnTo>
                      <a:pt x="17" y="2"/>
                    </a:lnTo>
                    <a:lnTo>
                      <a:pt x="17" y="2"/>
                    </a:lnTo>
                    <a:lnTo>
                      <a:pt x="17" y="2"/>
                    </a:lnTo>
                    <a:lnTo>
                      <a:pt x="17" y="2"/>
                    </a:lnTo>
                    <a:lnTo>
                      <a:pt x="17" y="3"/>
                    </a:lnTo>
                    <a:lnTo>
                      <a:pt x="17" y="3"/>
                    </a:lnTo>
                    <a:lnTo>
                      <a:pt x="17" y="3"/>
                    </a:lnTo>
                    <a:lnTo>
                      <a:pt x="17" y="3"/>
                    </a:lnTo>
                    <a:lnTo>
                      <a:pt x="17" y="4"/>
                    </a:lnTo>
                    <a:lnTo>
                      <a:pt x="17" y="4"/>
                    </a:lnTo>
                    <a:lnTo>
                      <a:pt x="17" y="4"/>
                    </a:lnTo>
                    <a:lnTo>
                      <a:pt x="17" y="4"/>
                    </a:lnTo>
                    <a:lnTo>
                      <a:pt x="17" y="4"/>
                    </a:lnTo>
                    <a:lnTo>
                      <a:pt x="17" y="5"/>
                    </a:lnTo>
                    <a:lnTo>
                      <a:pt x="17" y="5"/>
                    </a:lnTo>
                    <a:lnTo>
                      <a:pt x="17" y="5"/>
                    </a:lnTo>
                    <a:lnTo>
                      <a:pt x="17" y="5"/>
                    </a:lnTo>
                    <a:lnTo>
                      <a:pt x="17" y="6"/>
                    </a:lnTo>
                    <a:lnTo>
                      <a:pt x="16" y="6"/>
                    </a:lnTo>
                    <a:lnTo>
                      <a:pt x="16" y="6"/>
                    </a:lnTo>
                    <a:lnTo>
                      <a:pt x="16" y="6"/>
                    </a:lnTo>
                    <a:lnTo>
                      <a:pt x="16" y="6"/>
                    </a:lnTo>
                    <a:lnTo>
                      <a:pt x="16" y="7"/>
                    </a:lnTo>
                    <a:lnTo>
                      <a:pt x="16" y="7"/>
                    </a:lnTo>
                    <a:lnTo>
                      <a:pt x="16" y="7"/>
                    </a:lnTo>
                    <a:lnTo>
                      <a:pt x="16" y="7"/>
                    </a:lnTo>
                    <a:lnTo>
                      <a:pt x="16" y="8"/>
                    </a:lnTo>
                    <a:lnTo>
                      <a:pt x="16" y="8"/>
                    </a:lnTo>
                    <a:lnTo>
                      <a:pt x="15" y="8"/>
                    </a:lnTo>
                    <a:lnTo>
                      <a:pt x="15" y="9"/>
                    </a:lnTo>
                    <a:lnTo>
                      <a:pt x="15" y="9"/>
                    </a:lnTo>
                    <a:lnTo>
                      <a:pt x="15" y="9"/>
                    </a:lnTo>
                    <a:lnTo>
                      <a:pt x="15" y="9"/>
                    </a:lnTo>
                    <a:lnTo>
                      <a:pt x="15" y="10"/>
                    </a:lnTo>
                    <a:lnTo>
                      <a:pt x="15" y="10"/>
                    </a:lnTo>
                    <a:lnTo>
                      <a:pt x="14" y="10"/>
                    </a:lnTo>
                    <a:lnTo>
                      <a:pt x="14" y="10"/>
                    </a:lnTo>
                    <a:lnTo>
                      <a:pt x="14" y="10"/>
                    </a:lnTo>
                    <a:lnTo>
                      <a:pt x="14" y="11"/>
                    </a:lnTo>
                    <a:lnTo>
                      <a:pt x="14" y="11"/>
                    </a:lnTo>
                    <a:lnTo>
                      <a:pt x="13" y="11"/>
                    </a:lnTo>
                    <a:lnTo>
                      <a:pt x="13" y="11"/>
                    </a:lnTo>
                    <a:lnTo>
                      <a:pt x="13" y="12"/>
                    </a:lnTo>
                    <a:lnTo>
                      <a:pt x="13" y="12"/>
                    </a:lnTo>
                    <a:lnTo>
                      <a:pt x="13" y="12"/>
                    </a:lnTo>
                    <a:lnTo>
                      <a:pt x="12" y="12"/>
                    </a:lnTo>
                    <a:lnTo>
                      <a:pt x="12" y="13"/>
                    </a:lnTo>
                    <a:lnTo>
                      <a:pt x="12" y="13"/>
                    </a:lnTo>
                    <a:lnTo>
                      <a:pt x="12" y="13"/>
                    </a:lnTo>
                    <a:lnTo>
                      <a:pt x="12" y="13"/>
                    </a:lnTo>
                    <a:lnTo>
                      <a:pt x="12" y="13"/>
                    </a:lnTo>
                    <a:lnTo>
                      <a:pt x="11" y="13"/>
                    </a:lnTo>
                    <a:lnTo>
                      <a:pt x="11" y="14"/>
                    </a:lnTo>
                    <a:lnTo>
                      <a:pt x="11" y="14"/>
                    </a:lnTo>
                    <a:lnTo>
                      <a:pt x="10" y="14"/>
                    </a:lnTo>
                    <a:lnTo>
                      <a:pt x="10" y="14"/>
                    </a:lnTo>
                    <a:lnTo>
                      <a:pt x="10" y="14"/>
                    </a:lnTo>
                    <a:lnTo>
                      <a:pt x="10" y="14"/>
                    </a:lnTo>
                    <a:lnTo>
                      <a:pt x="10" y="15"/>
                    </a:lnTo>
                    <a:lnTo>
                      <a:pt x="9" y="15"/>
                    </a:lnTo>
                    <a:lnTo>
                      <a:pt x="9" y="15"/>
                    </a:lnTo>
                    <a:lnTo>
                      <a:pt x="9" y="15"/>
                    </a:lnTo>
                    <a:lnTo>
                      <a:pt x="9" y="15"/>
                    </a:lnTo>
                    <a:lnTo>
                      <a:pt x="8" y="16"/>
                    </a:lnTo>
                    <a:lnTo>
                      <a:pt x="8" y="16"/>
                    </a:lnTo>
                    <a:lnTo>
                      <a:pt x="8" y="16"/>
                    </a:lnTo>
                    <a:lnTo>
                      <a:pt x="8" y="16"/>
                    </a:lnTo>
                    <a:lnTo>
                      <a:pt x="7" y="16"/>
                    </a:lnTo>
                    <a:lnTo>
                      <a:pt x="7" y="16"/>
                    </a:lnTo>
                    <a:lnTo>
                      <a:pt x="7" y="16"/>
                    </a:lnTo>
                    <a:lnTo>
                      <a:pt x="6" y="16"/>
                    </a:lnTo>
                    <a:lnTo>
                      <a:pt x="6" y="17"/>
                    </a:lnTo>
                    <a:lnTo>
                      <a:pt x="6" y="17"/>
                    </a:lnTo>
                    <a:lnTo>
                      <a:pt x="6" y="17"/>
                    </a:lnTo>
                    <a:lnTo>
                      <a:pt x="5" y="17"/>
                    </a:lnTo>
                    <a:lnTo>
                      <a:pt x="5" y="17"/>
                    </a:lnTo>
                    <a:lnTo>
                      <a:pt x="5" y="17"/>
                    </a:lnTo>
                    <a:lnTo>
                      <a:pt x="5" y="17"/>
                    </a:lnTo>
                    <a:lnTo>
                      <a:pt x="5" y="17"/>
                    </a:lnTo>
                    <a:lnTo>
                      <a:pt x="5" y="17"/>
                    </a:lnTo>
                    <a:lnTo>
                      <a:pt x="4" y="17"/>
                    </a:lnTo>
                    <a:lnTo>
                      <a:pt x="4" y="17"/>
                    </a:lnTo>
                    <a:lnTo>
                      <a:pt x="4" y="17"/>
                    </a:lnTo>
                    <a:lnTo>
                      <a:pt x="3" y="17"/>
                    </a:lnTo>
                    <a:lnTo>
                      <a:pt x="3" y="17"/>
                    </a:lnTo>
                    <a:lnTo>
                      <a:pt x="3" y="17"/>
                    </a:lnTo>
                    <a:lnTo>
                      <a:pt x="3" y="17"/>
                    </a:lnTo>
                    <a:lnTo>
                      <a:pt x="3" y="17"/>
                    </a:lnTo>
                    <a:lnTo>
                      <a:pt x="2" y="17"/>
                    </a:lnTo>
                    <a:lnTo>
                      <a:pt x="2" y="17"/>
                    </a:lnTo>
                    <a:lnTo>
                      <a:pt x="2" y="18"/>
                    </a:lnTo>
                    <a:lnTo>
                      <a:pt x="2" y="18"/>
                    </a:lnTo>
                    <a:lnTo>
                      <a:pt x="1" y="18"/>
                    </a:lnTo>
                    <a:lnTo>
                      <a:pt x="1" y="18"/>
                    </a:lnTo>
                    <a:lnTo>
                      <a:pt x="1" y="18"/>
                    </a:lnTo>
                    <a:lnTo>
                      <a:pt x="1" y="18"/>
                    </a:lnTo>
                    <a:lnTo>
                      <a:pt x="0" y="18"/>
                    </a:lnTo>
                    <a:lnTo>
                      <a:pt x="0"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0" name="Freeform 450"/>
              <p:cNvSpPr>
                <a:spLocks/>
              </p:cNvSpPr>
              <p:nvPr/>
            </p:nvSpPr>
            <p:spPr bwMode="auto">
              <a:xfrm flipH="1">
                <a:off x="636" y="3607"/>
                <a:ext cx="4" cy="5"/>
              </a:xfrm>
              <a:custGeom>
                <a:avLst/>
                <a:gdLst>
                  <a:gd name="T0" fmla="*/ 0 w 17"/>
                  <a:gd name="T1" fmla="*/ 0 h 18"/>
                  <a:gd name="T2" fmla="*/ 1 w 17"/>
                  <a:gd name="T3" fmla="*/ 0 h 18"/>
                  <a:gd name="T4" fmla="*/ 1 w 17"/>
                  <a:gd name="T5" fmla="*/ 0 h 18"/>
                  <a:gd name="T6" fmla="*/ 2 w 17"/>
                  <a:gd name="T7" fmla="*/ 0 h 18"/>
                  <a:gd name="T8" fmla="*/ 2 w 17"/>
                  <a:gd name="T9" fmla="*/ 0 h 18"/>
                  <a:gd name="T10" fmla="*/ 3 w 17"/>
                  <a:gd name="T11" fmla="*/ 0 h 18"/>
                  <a:gd name="T12" fmla="*/ 3 w 17"/>
                  <a:gd name="T13" fmla="*/ 0 h 18"/>
                  <a:gd name="T14" fmla="*/ 3 w 17"/>
                  <a:gd name="T15" fmla="*/ 1 h 18"/>
                  <a:gd name="T16" fmla="*/ 4 w 17"/>
                  <a:gd name="T17" fmla="*/ 1 h 18"/>
                  <a:gd name="T18" fmla="*/ 5 w 17"/>
                  <a:gd name="T19" fmla="*/ 1 h 18"/>
                  <a:gd name="T20" fmla="*/ 5 w 17"/>
                  <a:gd name="T21" fmla="*/ 1 h 18"/>
                  <a:gd name="T22" fmla="*/ 5 w 17"/>
                  <a:gd name="T23" fmla="*/ 1 h 18"/>
                  <a:gd name="T24" fmla="*/ 6 w 17"/>
                  <a:gd name="T25" fmla="*/ 1 h 18"/>
                  <a:gd name="T26" fmla="*/ 6 w 17"/>
                  <a:gd name="T27" fmla="*/ 1 h 18"/>
                  <a:gd name="T28" fmla="*/ 7 w 17"/>
                  <a:gd name="T29" fmla="*/ 1 h 18"/>
                  <a:gd name="T30" fmla="*/ 7 w 17"/>
                  <a:gd name="T31" fmla="*/ 2 h 18"/>
                  <a:gd name="T32" fmla="*/ 8 w 17"/>
                  <a:gd name="T33" fmla="*/ 2 h 18"/>
                  <a:gd name="T34" fmla="*/ 8 w 17"/>
                  <a:gd name="T35" fmla="*/ 2 h 18"/>
                  <a:gd name="T36" fmla="*/ 9 w 17"/>
                  <a:gd name="T37" fmla="*/ 3 h 18"/>
                  <a:gd name="T38" fmla="*/ 9 w 17"/>
                  <a:gd name="T39" fmla="*/ 3 h 18"/>
                  <a:gd name="T40" fmla="*/ 10 w 17"/>
                  <a:gd name="T41" fmla="*/ 3 h 18"/>
                  <a:gd name="T42" fmla="*/ 10 w 17"/>
                  <a:gd name="T43" fmla="*/ 4 h 18"/>
                  <a:gd name="T44" fmla="*/ 11 w 17"/>
                  <a:gd name="T45" fmla="*/ 4 h 18"/>
                  <a:gd name="T46" fmla="*/ 11 w 17"/>
                  <a:gd name="T47" fmla="*/ 4 h 18"/>
                  <a:gd name="T48" fmla="*/ 12 w 17"/>
                  <a:gd name="T49" fmla="*/ 5 h 18"/>
                  <a:gd name="T50" fmla="*/ 12 w 17"/>
                  <a:gd name="T51" fmla="*/ 5 h 18"/>
                  <a:gd name="T52" fmla="*/ 12 w 17"/>
                  <a:gd name="T53" fmla="*/ 6 h 18"/>
                  <a:gd name="T54" fmla="*/ 13 w 17"/>
                  <a:gd name="T55" fmla="*/ 6 h 18"/>
                  <a:gd name="T56" fmla="*/ 13 w 17"/>
                  <a:gd name="T57" fmla="*/ 6 h 18"/>
                  <a:gd name="T58" fmla="*/ 14 w 17"/>
                  <a:gd name="T59" fmla="*/ 7 h 18"/>
                  <a:gd name="T60" fmla="*/ 14 w 17"/>
                  <a:gd name="T61" fmla="*/ 7 h 18"/>
                  <a:gd name="T62" fmla="*/ 14 w 17"/>
                  <a:gd name="T63" fmla="*/ 8 h 18"/>
                  <a:gd name="T64" fmla="*/ 15 w 17"/>
                  <a:gd name="T65" fmla="*/ 8 h 18"/>
                  <a:gd name="T66" fmla="*/ 15 w 17"/>
                  <a:gd name="T67" fmla="*/ 9 h 18"/>
                  <a:gd name="T68" fmla="*/ 15 w 17"/>
                  <a:gd name="T69" fmla="*/ 9 h 18"/>
                  <a:gd name="T70" fmla="*/ 16 w 17"/>
                  <a:gd name="T71" fmla="*/ 10 h 18"/>
                  <a:gd name="T72" fmla="*/ 16 w 17"/>
                  <a:gd name="T73" fmla="*/ 10 h 18"/>
                  <a:gd name="T74" fmla="*/ 16 w 17"/>
                  <a:gd name="T75" fmla="*/ 11 h 18"/>
                  <a:gd name="T76" fmla="*/ 16 w 17"/>
                  <a:gd name="T77" fmla="*/ 11 h 18"/>
                  <a:gd name="T78" fmla="*/ 16 w 17"/>
                  <a:gd name="T79" fmla="*/ 12 h 18"/>
                  <a:gd name="T80" fmla="*/ 17 w 17"/>
                  <a:gd name="T81" fmla="*/ 12 h 18"/>
                  <a:gd name="T82" fmla="*/ 17 w 17"/>
                  <a:gd name="T83" fmla="*/ 13 h 18"/>
                  <a:gd name="T84" fmla="*/ 17 w 17"/>
                  <a:gd name="T85" fmla="*/ 13 h 18"/>
                  <a:gd name="T86" fmla="*/ 17 w 17"/>
                  <a:gd name="T87" fmla="*/ 14 h 18"/>
                  <a:gd name="T88" fmla="*/ 17 w 17"/>
                  <a:gd name="T89" fmla="*/ 14 h 18"/>
                  <a:gd name="T90" fmla="*/ 17 w 17"/>
                  <a:gd name="T91" fmla="*/ 14 h 18"/>
                  <a:gd name="T92" fmla="*/ 17 w 17"/>
                  <a:gd name="T93" fmla="*/ 15 h 18"/>
                  <a:gd name="T94" fmla="*/ 17 w 17"/>
                  <a:gd name="T95" fmla="*/ 15 h 18"/>
                  <a:gd name="T96" fmla="*/ 17 w 17"/>
                  <a:gd name="T97" fmla="*/ 16 h 18"/>
                  <a:gd name="T98" fmla="*/ 17 w 17"/>
                  <a:gd name="T99" fmla="*/ 17 h 18"/>
                  <a:gd name="T100" fmla="*/ 17 w 17"/>
                  <a:gd name="T101" fmla="*/ 17 h 18"/>
                  <a:gd name="T102" fmla="*/ 17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0"/>
                    </a:lnTo>
                    <a:lnTo>
                      <a:pt x="3" y="0"/>
                    </a:lnTo>
                    <a:lnTo>
                      <a:pt x="3" y="0"/>
                    </a:lnTo>
                    <a:lnTo>
                      <a:pt x="3" y="1"/>
                    </a:lnTo>
                    <a:lnTo>
                      <a:pt x="4" y="1"/>
                    </a:lnTo>
                    <a:lnTo>
                      <a:pt x="4" y="1"/>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2"/>
                    </a:lnTo>
                    <a:lnTo>
                      <a:pt x="7" y="2"/>
                    </a:lnTo>
                    <a:lnTo>
                      <a:pt x="8" y="2"/>
                    </a:lnTo>
                    <a:lnTo>
                      <a:pt x="8" y="2"/>
                    </a:lnTo>
                    <a:lnTo>
                      <a:pt x="8" y="2"/>
                    </a:lnTo>
                    <a:lnTo>
                      <a:pt x="8" y="2"/>
                    </a:lnTo>
                    <a:lnTo>
                      <a:pt x="9" y="3"/>
                    </a:lnTo>
                    <a:lnTo>
                      <a:pt x="9" y="3"/>
                    </a:lnTo>
                    <a:lnTo>
                      <a:pt x="9" y="3"/>
                    </a:lnTo>
                    <a:lnTo>
                      <a:pt x="9" y="3"/>
                    </a:lnTo>
                    <a:lnTo>
                      <a:pt x="10" y="3"/>
                    </a:lnTo>
                    <a:lnTo>
                      <a:pt x="10" y="3"/>
                    </a:lnTo>
                    <a:lnTo>
                      <a:pt x="10" y="3"/>
                    </a:lnTo>
                    <a:lnTo>
                      <a:pt x="10" y="4"/>
                    </a:lnTo>
                    <a:lnTo>
                      <a:pt x="10" y="4"/>
                    </a:lnTo>
                    <a:lnTo>
                      <a:pt x="11" y="4"/>
                    </a:lnTo>
                    <a:lnTo>
                      <a:pt x="11" y="4"/>
                    </a:lnTo>
                    <a:lnTo>
                      <a:pt x="11" y="4"/>
                    </a:lnTo>
                    <a:lnTo>
                      <a:pt x="12" y="5"/>
                    </a:lnTo>
                    <a:lnTo>
                      <a:pt x="12" y="5"/>
                    </a:lnTo>
                    <a:lnTo>
                      <a:pt x="12" y="5"/>
                    </a:lnTo>
                    <a:lnTo>
                      <a:pt x="12" y="5"/>
                    </a:lnTo>
                    <a:lnTo>
                      <a:pt x="12" y="5"/>
                    </a:lnTo>
                    <a:lnTo>
                      <a:pt x="12" y="6"/>
                    </a:lnTo>
                    <a:lnTo>
                      <a:pt x="13" y="6"/>
                    </a:lnTo>
                    <a:lnTo>
                      <a:pt x="13" y="6"/>
                    </a:lnTo>
                    <a:lnTo>
                      <a:pt x="13" y="6"/>
                    </a:lnTo>
                    <a:lnTo>
                      <a:pt x="13" y="6"/>
                    </a:lnTo>
                    <a:lnTo>
                      <a:pt x="13" y="7"/>
                    </a:lnTo>
                    <a:lnTo>
                      <a:pt x="14" y="7"/>
                    </a:lnTo>
                    <a:lnTo>
                      <a:pt x="14" y="7"/>
                    </a:lnTo>
                    <a:lnTo>
                      <a:pt x="14" y="7"/>
                    </a:lnTo>
                    <a:lnTo>
                      <a:pt x="14" y="8"/>
                    </a:lnTo>
                    <a:lnTo>
                      <a:pt x="14" y="8"/>
                    </a:lnTo>
                    <a:lnTo>
                      <a:pt x="15" y="8"/>
                    </a:lnTo>
                    <a:lnTo>
                      <a:pt x="15" y="8"/>
                    </a:lnTo>
                    <a:lnTo>
                      <a:pt x="15" y="8"/>
                    </a:lnTo>
                    <a:lnTo>
                      <a:pt x="15" y="9"/>
                    </a:lnTo>
                    <a:lnTo>
                      <a:pt x="15" y="9"/>
                    </a:lnTo>
                    <a:lnTo>
                      <a:pt x="15" y="9"/>
                    </a:lnTo>
                    <a:lnTo>
                      <a:pt x="15" y="10"/>
                    </a:lnTo>
                    <a:lnTo>
                      <a:pt x="16" y="10"/>
                    </a:lnTo>
                    <a:lnTo>
                      <a:pt x="16" y="10"/>
                    </a:lnTo>
                    <a:lnTo>
                      <a:pt x="16" y="10"/>
                    </a:lnTo>
                    <a:lnTo>
                      <a:pt x="16" y="11"/>
                    </a:lnTo>
                    <a:lnTo>
                      <a:pt x="16" y="11"/>
                    </a:lnTo>
                    <a:lnTo>
                      <a:pt x="16" y="11"/>
                    </a:lnTo>
                    <a:lnTo>
                      <a:pt x="16" y="11"/>
                    </a:lnTo>
                    <a:lnTo>
                      <a:pt x="16" y="12"/>
                    </a:lnTo>
                    <a:lnTo>
                      <a:pt x="16" y="12"/>
                    </a:lnTo>
                    <a:lnTo>
                      <a:pt x="16" y="12"/>
                    </a:lnTo>
                    <a:lnTo>
                      <a:pt x="17" y="12"/>
                    </a:lnTo>
                    <a:lnTo>
                      <a:pt x="17" y="13"/>
                    </a:lnTo>
                    <a:lnTo>
                      <a:pt x="17" y="13"/>
                    </a:lnTo>
                    <a:lnTo>
                      <a:pt x="17" y="13"/>
                    </a:lnTo>
                    <a:lnTo>
                      <a:pt x="17" y="13"/>
                    </a:lnTo>
                    <a:lnTo>
                      <a:pt x="17" y="13"/>
                    </a:lnTo>
                    <a:lnTo>
                      <a:pt x="17" y="14"/>
                    </a:lnTo>
                    <a:lnTo>
                      <a:pt x="17" y="14"/>
                    </a:lnTo>
                    <a:lnTo>
                      <a:pt x="17" y="14"/>
                    </a:lnTo>
                    <a:lnTo>
                      <a:pt x="17" y="14"/>
                    </a:lnTo>
                    <a:lnTo>
                      <a:pt x="17" y="14"/>
                    </a:lnTo>
                    <a:lnTo>
                      <a:pt x="17" y="15"/>
                    </a:lnTo>
                    <a:lnTo>
                      <a:pt x="17" y="15"/>
                    </a:lnTo>
                    <a:lnTo>
                      <a:pt x="17" y="15"/>
                    </a:lnTo>
                    <a:lnTo>
                      <a:pt x="17" y="15"/>
                    </a:lnTo>
                    <a:lnTo>
                      <a:pt x="17" y="16"/>
                    </a:lnTo>
                    <a:lnTo>
                      <a:pt x="17" y="16"/>
                    </a:lnTo>
                    <a:lnTo>
                      <a:pt x="17" y="16"/>
                    </a:lnTo>
                    <a:lnTo>
                      <a:pt x="17" y="17"/>
                    </a:lnTo>
                    <a:lnTo>
                      <a:pt x="17" y="17"/>
                    </a:lnTo>
                    <a:lnTo>
                      <a:pt x="17" y="17"/>
                    </a:lnTo>
                    <a:lnTo>
                      <a:pt x="17" y="17"/>
                    </a:lnTo>
                    <a:lnTo>
                      <a:pt x="17" y="18"/>
                    </a:lnTo>
                    <a:lnTo>
                      <a:pt x="17"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1" name="Line 451"/>
              <p:cNvSpPr>
                <a:spLocks noChangeShapeType="1"/>
              </p:cNvSpPr>
              <p:nvPr/>
            </p:nvSpPr>
            <p:spPr bwMode="auto">
              <a:xfrm>
                <a:off x="633" y="3595"/>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2" name="Line 452"/>
              <p:cNvSpPr>
                <a:spLocks noChangeShapeType="1"/>
              </p:cNvSpPr>
              <p:nvPr/>
            </p:nvSpPr>
            <p:spPr bwMode="auto">
              <a:xfrm flipH="1">
                <a:off x="641" y="3598"/>
                <a:ext cx="1" cy="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3" name="Line 453"/>
              <p:cNvSpPr>
                <a:spLocks noChangeShapeType="1"/>
              </p:cNvSpPr>
              <p:nvPr/>
            </p:nvSpPr>
            <p:spPr bwMode="auto">
              <a:xfrm flipH="1">
                <a:off x="636" y="361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4" name="Line 454"/>
              <p:cNvSpPr>
                <a:spLocks noChangeShapeType="1"/>
              </p:cNvSpPr>
              <p:nvPr/>
            </p:nvSpPr>
            <p:spPr bwMode="auto">
              <a:xfrm flipH="1">
                <a:off x="641" y="3633"/>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5" name="Line 455"/>
              <p:cNvSpPr>
                <a:spLocks noChangeShapeType="1"/>
              </p:cNvSpPr>
              <p:nvPr/>
            </p:nvSpPr>
            <p:spPr bwMode="auto">
              <a:xfrm flipH="1">
                <a:off x="632" y="3645"/>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6" name="Oval 456"/>
              <p:cNvSpPr>
                <a:spLocks noChangeArrowheads="1"/>
              </p:cNvSpPr>
              <p:nvPr/>
            </p:nvSpPr>
            <p:spPr bwMode="auto">
              <a:xfrm flipH="1">
                <a:off x="685" y="360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7" name="Oval 457"/>
              <p:cNvSpPr>
                <a:spLocks noChangeArrowheads="1"/>
              </p:cNvSpPr>
              <p:nvPr/>
            </p:nvSpPr>
            <p:spPr bwMode="auto">
              <a:xfrm flipH="1">
                <a:off x="685"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8" name="Oval 458"/>
              <p:cNvSpPr>
                <a:spLocks noChangeArrowheads="1"/>
              </p:cNvSpPr>
              <p:nvPr/>
            </p:nvSpPr>
            <p:spPr bwMode="auto">
              <a:xfrm flipH="1">
                <a:off x="639" y="360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9" name="Oval 459"/>
              <p:cNvSpPr>
                <a:spLocks noChangeArrowheads="1"/>
              </p:cNvSpPr>
              <p:nvPr/>
            </p:nvSpPr>
            <p:spPr bwMode="auto">
              <a:xfrm flipH="1">
                <a:off x="639"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0" name="Oval 460"/>
              <p:cNvSpPr>
                <a:spLocks noChangeArrowheads="1"/>
              </p:cNvSpPr>
              <p:nvPr/>
            </p:nvSpPr>
            <p:spPr bwMode="auto">
              <a:xfrm flipH="1">
                <a:off x="672" y="3627"/>
                <a:ext cx="6" cy="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1" name="Oval 461"/>
              <p:cNvSpPr>
                <a:spLocks noChangeArrowheads="1"/>
              </p:cNvSpPr>
              <p:nvPr/>
            </p:nvSpPr>
            <p:spPr bwMode="auto">
              <a:xfrm flipH="1">
                <a:off x="673" y="362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2" name="Oval 462"/>
              <p:cNvSpPr>
                <a:spLocks noChangeArrowheads="1"/>
              </p:cNvSpPr>
              <p:nvPr/>
            </p:nvSpPr>
            <p:spPr bwMode="auto">
              <a:xfrm flipH="1">
                <a:off x="671" y="3607"/>
                <a:ext cx="5" cy="5"/>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3" name="Oval 463"/>
              <p:cNvSpPr>
                <a:spLocks noChangeArrowheads="1"/>
              </p:cNvSpPr>
              <p:nvPr/>
            </p:nvSpPr>
            <p:spPr bwMode="auto">
              <a:xfrm flipH="1">
                <a:off x="673" y="3609"/>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4" name="Freeform 464"/>
              <p:cNvSpPr>
                <a:spLocks/>
              </p:cNvSpPr>
              <p:nvPr/>
            </p:nvSpPr>
            <p:spPr bwMode="auto">
              <a:xfrm flipH="1">
                <a:off x="642" y="3599"/>
                <a:ext cx="2" cy="2"/>
              </a:xfrm>
              <a:custGeom>
                <a:avLst/>
                <a:gdLst>
                  <a:gd name="T0" fmla="*/ 10 w 10"/>
                  <a:gd name="T1" fmla="*/ 0 h 9"/>
                  <a:gd name="T2" fmla="*/ 10 w 10"/>
                  <a:gd name="T3" fmla="*/ 0 h 9"/>
                  <a:gd name="T4" fmla="*/ 10 w 10"/>
                  <a:gd name="T5" fmla="*/ 1 h 9"/>
                  <a:gd name="T6" fmla="*/ 10 w 10"/>
                  <a:gd name="T7" fmla="*/ 1 h 9"/>
                  <a:gd name="T8" fmla="*/ 9 w 10"/>
                  <a:gd name="T9" fmla="*/ 1 h 9"/>
                  <a:gd name="T10" fmla="*/ 9 w 10"/>
                  <a:gd name="T11" fmla="*/ 2 h 9"/>
                  <a:gd name="T12" fmla="*/ 9 w 10"/>
                  <a:gd name="T13" fmla="*/ 2 h 9"/>
                  <a:gd name="T14" fmla="*/ 9 w 10"/>
                  <a:gd name="T15" fmla="*/ 2 h 9"/>
                  <a:gd name="T16" fmla="*/ 9 w 10"/>
                  <a:gd name="T17" fmla="*/ 2 h 9"/>
                  <a:gd name="T18" fmla="*/ 9 w 10"/>
                  <a:gd name="T19" fmla="*/ 3 h 9"/>
                  <a:gd name="T20" fmla="*/ 9 w 10"/>
                  <a:gd name="T21" fmla="*/ 3 h 9"/>
                  <a:gd name="T22" fmla="*/ 9 w 10"/>
                  <a:gd name="T23" fmla="*/ 3 h 9"/>
                  <a:gd name="T24" fmla="*/ 9 w 10"/>
                  <a:gd name="T25" fmla="*/ 3 h 9"/>
                  <a:gd name="T26" fmla="*/ 9 w 10"/>
                  <a:gd name="T27" fmla="*/ 4 h 9"/>
                  <a:gd name="T28" fmla="*/ 8 w 10"/>
                  <a:gd name="T29" fmla="*/ 4 h 9"/>
                  <a:gd name="T30" fmla="*/ 8 w 10"/>
                  <a:gd name="T31" fmla="*/ 4 h 9"/>
                  <a:gd name="T32" fmla="*/ 8 w 10"/>
                  <a:gd name="T33" fmla="*/ 4 h 9"/>
                  <a:gd name="T34" fmla="*/ 8 w 10"/>
                  <a:gd name="T35" fmla="*/ 4 h 9"/>
                  <a:gd name="T36" fmla="*/ 8 w 10"/>
                  <a:gd name="T37" fmla="*/ 5 h 9"/>
                  <a:gd name="T38" fmla="*/ 8 w 10"/>
                  <a:gd name="T39" fmla="*/ 5 h 9"/>
                  <a:gd name="T40" fmla="*/ 8 w 10"/>
                  <a:gd name="T41" fmla="*/ 5 h 9"/>
                  <a:gd name="T42" fmla="*/ 8 w 10"/>
                  <a:gd name="T43" fmla="*/ 5 h 9"/>
                  <a:gd name="T44" fmla="*/ 8 w 10"/>
                  <a:gd name="T45" fmla="*/ 5 h 9"/>
                  <a:gd name="T46" fmla="*/ 7 w 10"/>
                  <a:gd name="T47" fmla="*/ 6 h 9"/>
                  <a:gd name="T48" fmla="*/ 7 w 10"/>
                  <a:gd name="T49" fmla="*/ 6 h 9"/>
                  <a:gd name="T50" fmla="*/ 7 w 10"/>
                  <a:gd name="T51" fmla="*/ 6 h 9"/>
                  <a:gd name="T52" fmla="*/ 7 w 10"/>
                  <a:gd name="T53" fmla="*/ 6 h 9"/>
                  <a:gd name="T54" fmla="*/ 7 w 10"/>
                  <a:gd name="T55" fmla="*/ 6 h 9"/>
                  <a:gd name="T56" fmla="*/ 7 w 10"/>
                  <a:gd name="T57" fmla="*/ 6 h 9"/>
                  <a:gd name="T58" fmla="*/ 7 w 10"/>
                  <a:gd name="T59" fmla="*/ 6 h 9"/>
                  <a:gd name="T60" fmla="*/ 7 w 10"/>
                  <a:gd name="T61" fmla="*/ 7 h 9"/>
                  <a:gd name="T62" fmla="*/ 6 w 10"/>
                  <a:gd name="T63" fmla="*/ 7 h 9"/>
                  <a:gd name="T64" fmla="*/ 6 w 10"/>
                  <a:gd name="T65" fmla="*/ 7 h 9"/>
                  <a:gd name="T66" fmla="*/ 6 w 10"/>
                  <a:gd name="T67" fmla="*/ 7 h 9"/>
                  <a:gd name="T68" fmla="*/ 6 w 10"/>
                  <a:gd name="T69" fmla="*/ 7 h 9"/>
                  <a:gd name="T70" fmla="*/ 6 w 10"/>
                  <a:gd name="T71" fmla="*/ 7 h 9"/>
                  <a:gd name="T72" fmla="*/ 6 w 10"/>
                  <a:gd name="T73" fmla="*/ 7 h 9"/>
                  <a:gd name="T74" fmla="*/ 5 w 10"/>
                  <a:gd name="T75" fmla="*/ 7 h 9"/>
                  <a:gd name="T76" fmla="*/ 5 w 10"/>
                  <a:gd name="T77" fmla="*/ 8 h 9"/>
                  <a:gd name="T78" fmla="*/ 5 w 10"/>
                  <a:gd name="T79" fmla="*/ 8 h 9"/>
                  <a:gd name="T80" fmla="*/ 5 w 10"/>
                  <a:gd name="T81" fmla="*/ 8 h 9"/>
                  <a:gd name="T82" fmla="*/ 4 w 10"/>
                  <a:gd name="T83" fmla="*/ 8 h 9"/>
                  <a:gd name="T84" fmla="*/ 4 w 10"/>
                  <a:gd name="T85" fmla="*/ 8 h 9"/>
                  <a:gd name="T86" fmla="*/ 4 w 10"/>
                  <a:gd name="T87" fmla="*/ 8 h 9"/>
                  <a:gd name="T88" fmla="*/ 4 w 10"/>
                  <a:gd name="T89" fmla="*/ 8 h 9"/>
                  <a:gd name="T90" fmla="*/ 4 w 10"/>
                  <a:gd name="T91" fmla="*/ 9 h 9"/>
                  <a:gd name="T92" fmla="*/ 4 w 10"/>
                  <a:gd name="T93" fmla="*/ 9 h 9"/>
                  <a:gd name="T94" fmla="*/ 3 w 10"/>
                  <a:gd name="T95" fmla="*/ 9 h 9"/>
                  <a:gd name="T96" fmla="*/ 3 w 10"/>
                  <a:gd name="T97" fmla="*/ 9 h 9"/>
                  <a:gd name="T98" fmla="*/ 3 w 10"/>
                  <a:gd name="T99" fmla="*/ 9 h 9"/>
                  <a:gd name="T100" fmla="*/ 3 w 10"/>
                  <a:gd name="T101" fmla="*/ 9 h 9"/>
                  <a:gd name="T102" fmla="*/ 2 w 10"/>
                  <a:gd name="T103" fmla="*/ 9 h 9"/>
                  <a:gd name="T104" fmla="*/ 2 w 10"/>
                  <a:gd name="T105" fmla="*/ 9 h 9"/>
                  <a:gd name="T106" fmla="*/ 2 w 10"/>
                  <a:gd name="T107" fmla="*/ 9 h 9"/>
                  <a:gd name="T108" fmla="*/ 1 w 10"/>
                  <a:gd name="T109" fmla="*/ 9 h 9"/>
                  <a:gd name="T110" fmla="*/ 1 w 10"/>
                  <a:gd name="T111" fmla="*/ 9 h 9"/>
                  <a:gd name="T112" fmla="*/ 1 w 10"/>
                  <a:gd name="T113" fmla="*/ 9 h 9"/>
                  <a:gd name="T114" fmla="*/ 1 w 10"/>
                  <a:gd name="T115" fmla="*/ 9 h 9"/>
                  <a:gd name="T116" fmla="*/ 1 w 10"/>
                  <a:gd name="T117" fmla="*/ 9 h 9"/>
                  <a:gd name="T118" fmla="*/ 0 w 10"/>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9">
                    <a:moveTo>
                      <a:pt x="10" y="0"/>
                    </a:moveTo>
                    <a:lnTo>
                      <a:pt x="10" y="0"/>
                    </a:lnTo>
                    <a:lnTo>
                      <a:pt x="10" y="1"/>
                    </a:lnTo>
                    <a:lnTo>
                      <a:pt x="10" y="1"/>
                    </a:lnTo>
                    <a:lnTo>
                      <a:pt x="9" y="1"/>
                    </a:lnTo>
                    <a:lnTo>
                      <a:pt x="9" y="2"/>
                    </a:lnTo>
                    <a:lnTo>
                      <a:pt x="9" y="2"/>
                    </a:lnTo>
                    <a:lnTo>
                      <a:pt x="9" y="2"/>
                    </a:lnTo>
                    <a:lnTo>
                      <a:pt x="9" y="2"/>
                    </a:lnTo>
                    <a:lnTo>
                      <a:pt x="9" y="3"/>
                    </a:lnTo>
                    <a:lnTo>
                      <a:pt x="9" y="3"/>
                    </a:lnTo>
                    <a:lnTo>
                      <a:pt x="9" y="3"/>
                    </a:lnTo>
                    <a:lnTo>
                      <a:pt x="9" y="3"/>
                    </a:lnTo>
                    <a:lnTo>
                      <a:pt x="9" y="4"/>
                    </a:lnTo>
                    <a:lnTo>
                      <a:pt x="8" y="4"/>
                    </a:lnTo>
                    <a:lnTo>
                      <a:pt x="8" y="4"/>
                    </a:lnTo>
                    <a:lnTo>
                      <a:pt x="8" y="4"/>
                    </a:lnTo>
                    <a:lnTo>
                      <a:pt x="8" y="4"/>
                    </a:lnTo>
                    <a:lnTo>
                      <a:pt x="8" y="5"/>
                    </a:lnTo>
                    <a:lnTo>
                      <a:pt x="8" y="5"/>
                    </a:lnTo>
                    <a:lnTo>
                      <a:pt x="8" y="5"/>
                    </a:lnTo>
                    <a:lnTo>
                      <a:pt x="8" y="5"/>
                    </a:lnTo>
                    <a:lnTo>
                      <a:pt x="8" y="5"/>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4" y="8"/>
                    </a:lnTo>
                    <a:lnTo>
                      <a:pt x="4" y="8"/>
                    </a:lnTo>
                    <a:lnTo>
                      <a:pt x="4" y="8"/>
                    </a:lnTo>
                    <a:lnTo>
                      <a:pt x="4" y="8"/>
                    </a:lnTo>
                    <a:lnTo>
                      <a:pt x="4" y="9"/>
                    </a:lnTo>
                    <a:lnTo>
                      <a:pt x="4" y="9"/>
                    </a:lnTo>
                    <a:lnTo>
                      <a:pt x="3" y="9"/>
                    </a:lnTo>
                    <a:lnTo>
                      <a:pt x="3" y="9"/>
                    </a:lnTo>
                    <a:lnTo>
                      <a:pt x="3" y="9"/>
                    </a:lnTo>
                    <a:lnTo>
                      <a:pt x="3" y="9"/>
                    </a:lnTo>
                    <a:lnTo>
                      <a:pt x="2" y="9"/>
                    </a:lnTo>
                    <a:lnTo>
                      <a:pt x="2" y="9"/>
                    </a:lnTo>
                    <a:lnTo>
                      <a:pt x="2" y="9"/>
                    </a:lnTo>
                    <a:lnTo>
                      <a:pt x="1" y="9"/>
                    </a:lnTo>
                    <a:lnTo>
                      <a:pt x="1" y="9"/>
                    </a:lnTo>
                    <a:lnTo>
                      <a:pt x="1" y="9"/>
                    </a:lnTo>
                    <a:lnTo>
                      <a:pt x="1" y="9"/>
                    </a:lnTo>
                    <a:lnTo>
                      <a:pt x="1"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5" name="Freeform 465"/>
              <p:cNvSpPr>
                <a:spLocks/>
              </p:cNvSpPr>
              <p:nvPr/>
            </p:nvSpPr>
            <p:spPr bwMode="auto">
              <a:xfrm flipH="1">
                <a:off x="642" y="3640"/>
                <a:ext cx="2" cy="2"/>
              </a:xfrm>
              <a:custGeom>
                <a:avLst/>
                <a:gdLst>
                  <a:gd name="T0" fmla="*/ 1 w 10"/>
                  <a:gd name="T1" fmla="*/ 0 h 11"/>
                  <a:gd name="T2" fmla="*/ 1 w 10"/>
                  <a:gd name="T3" fmla="*/ 0 h 11"/>
                  <a:gd name="T4" fmla="*/ 2 w 10"/>
                  <a:gd name="T5" fmla="*/ 0 h 11"/>
                  <a:gd name="T6" fmla="*/ 2 w 10"/>
                  <a:gd name="T7" fmla="*/ 0 h 11"/>
                  <a:gd name="T8" fmla="*/ 3 w 10"/>
                  <a:gd name="T9" fmla="*/ 0 h 11"/>
                  <a:gd name="T10" fmla="*/ 3 w 10"/>
                  <a:gd name="T11" fmla="*/ 1 h 11"/>
                  <a:gd name="T12" fmla="*/ 4 w 10"/>
                  <a:gd name="T13" fmla="*/ 1 h 11"/>
                  <a:gd name="T14" fmla="*/ 4 w 10"/>
                  <a:gd name="T15" fmla="*/ 1 h 11"/>
                  <a:gd name="T16" fmla="*/ 4 w 10"/>
                  <a:gd name="T17" fmla="*/ 1 h 11"/>
                  <a:gd name="T18" fmla="*/ 5 w 10"/>
                  <a:gd name="T19" fmla="*/ 1 h 11"/>
                  <a:gd name="T20" fmla="*/ 5 w 10"/>
                  <a:gd name="T21" fmla="*/ 2 h 11"/>
                  <a:gd name="T22" fmla="*/ 6 w 10"/>
                  <a:gd name="T23" fmla="*/ 2 h 11"/>
                  <a:gd name="T24" fmla="*/ 6 w 10"/>
                  <a:gd name="T25" fmla="*/ 2 h 11"/>
                  <a:gd name="T26" fmla="*/ 6 w 10"/>
                  <a:gd name="T27" fmla="*/ 2 h 11"/>
                  <a:gd name="T28" fmla="*/ 7 w 10"/>
                  <a:gd name="T29" fmla="*/ 3 h 11"/>
                  <a:gd name="T30" fmla="*/ 7 w 10"/>
                  <a:gd name="T31" fmla="*/ 3 h 11"/>
                  <a:gd name="T32" fmla="*/ 7 w 10"/>
                  <a:gd name="T33" fmla="*/ 3 h 11"/>
                  <a:gd name="T34" fmla="*/ 7 w 10"/>
                  <a:gd name="T35" fmla="*/ 4 h 11"/>
                  <a:gd name="T36" fmla="*/ 8 w 10"/>
                  <a:gd name="T37" fmla="*/ 4 h 11"/>
                  <a:gd name="T38" fmla="*/ 8 w 10"/>
                  <a:gd name="T39" fmla="*/ 4 h 11"/>
                  <a:gd name="T40" fmla="*/ 8 w 10"/>
                  <a:gd name="T41" fmla="*/ 5 h 11"/>
                  <a:gd name="T42" fmla="*/ 8 w 10"/>
                  <a:gd name="T43" fmla="*/ 5 h 11"/>
                  <a:gd name="T44" fmla="*/ 9 w 10"/>
                  <a:gd name="T45" fmla="*/ 5 h 11"/>
                  <a:gd name="T46" fmla="*/ 9 w 10"/>
                  <a:gd name="T47" fmla="*/ 6 h 11"/>
                  <a:gd name="T48" fmla="*/ 9 w 10"/>
                  <a:gd name="T49" fmla="*/ 7 h 11"/>
                  <a:gd name="T50" fmla="*/ 9 w 10"/>
                  <a:gd name="T51" fmla="*/ 7 h 11"/>
                  <a:gd name="T52" fmla="*/ 9 w 10"/>
                  <a:gd name="T53" fmla="*/ 8 h 11"/>
                  <a:gd name="T54" fmla="*/ 10 w 10"/>
                  <a:gd name="T55" fmla="*/ 8 h 11"/>
                  <a:gd name="T56" fmla="*/ 10 w 10"/>
                  <a:gd name="T57" fmla="*/ 8 h 11"/>
                  <a:gd name="T58" fmla="*/ 10 w 10"/>
                  <a:gd name="T59" fmla="*/ 9 h 11"/>
                  <a:gd name="T60" fmla="*/ 10 w 10"/>
                  <a:gd name="T61" fmla="*/ 9 h 11"/>
                  <a:gd name="T62" fmla="*/ 10 w 10"/>
                  <a:gd name="T63" fmla="*/ 10 h 11"/>
                  <a:gd name="T64" fmla="*/ 10 w 10"/>
                  <a:gd name="T6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0" y="0"/>
                    </a:moveTo>
                    <a:lnTo>
                      <a:pt x="1" y="0"/>
                    </a:lnTo>
                    <a:lnTo>
                      <a:pt x="1" y="0"/>
                    </a:lnTo>
                    <a:lnTo>
                      <a:pt x="1" y="0"/>
                    </a:lnTo>
                    <a:lnTo>
                      <a:pt x="1" y="0"/>
                    </a:lnTo>
                    <a:lnTo>
                      <a:pt x="2" y="0"/>
                    </a:lnTo>
                    <a:lnTo>
                      <a:pt x="2" y="0"/>
                    </a:lnTo>
                    <a:lnTo>
                      <a:pt x="2" y="0"/>
                    </a:lnTo>
                    <a:lnTo>
                      <a:pt x="3" y="0"/>
                    </a:lnTo>
                    <a:lnTo>
                      <a:pt x="3" y="0"/>
                    </a:lnTo>
                    <a:lnTo>
                      <a:pt x="3" y="0"/>
                    </a:lnTo>
                    <a:lnTo>
                      <a:pt x="3" y="1"/>
                    </a:lnTo>
                    <a:lnTo>
                      <a:pt x="4" y="1"/>
                    </a:lnTo>
                    <a:lnTo>
                      <a:pt x="4" y="1"/>
                    </a:lnTo>
                    <a:lnTo>
                      <a:pt x="4" y="1"/>
                    </a:lnTo>
                    <a:lnTo>
                      <a:pt x="4" y="1"/>
                    </a:lnTo>
                    <a:lnTo>
                      <a:pt x="4" y="1"/>
                    </a:lnTo>
                    <a:lnTo>
                      <a:pt x="4" y="1"/>
                    </a:lnTo>
                    <a:lnTo>
                      <a:pt x="5" y="1"/>
                    </a:lnTo>
                    <a:lnTo>
                      <a:pt x="5" y="1"/>
                    </a:lnTo>
                    <a:lnTo>
                      <a:pt x="5" y="1"/>
                    </a:lnTo>
                    <a:lnTo>
                      <a:pt x="5" y="2"/>
                    </a:lnTo>
                    <a:lnTo>
                      <a:pt x="6" y="2"/>
                    </a:lnTo>
                    <a:lnTo>
                      <a:pt x="6" y="2"/>
                    </a:lnTo>
                    <a:lnTo>
                      <a:pt x="6" y="2"/>
                    </a:lnTo>
                    <a:lnTo>
                      <a:pt x="6" y="2"/>
                    </a:lnTo>
                    <a:lnTo>
                      <a:pt x="6" y="2"/>
                    </a:lnTo>
                    <a:lnTo>
                      <a:pt x="6" y="2"/>
                    </a:lnTo>
                    <a:lnTo>
                      <a:pt x="7" y="2"/>
                    </a:lnTo>
                    <a:lnTo>
                      <a:pt x="7" y="3"/>
                    </a:lnTo>
                    <a:lnTo>
                      <a:pt x="7" y="3"/>
                    </a:lnTo>
                    <a:lnTo>
                      <a:pt x="7" y="3"/>
                    </a:lnTo>
                    <a:lnTo>
                      <a:pt x="7" y="3"/>
                    </a:lnTo>
                    <a:lnTo>
                      <a:pt x="7" y="3"/>
                    </a:lnTo>
                    <a:lnTo>
                      <a:pt x="7" y="3"/>
                    </a:lnTo>
                    <a:lnTo>
                      <a:pt x="7" y="4"/>
                    </a:lnTo>
                    <a:lnTo>
                      <a:pt x="8" y="4"/>
                    </a:lnTo>
                    <a:lnTo>
                      <a:pt x="8" y="4"/>
                    </a:lnTo>
                    <a:lnTo>
                      <a:pt x="8" y="4"/>
                    </a:lnTo>
                    <a:lnTo>
                      <a:pt x="8" y="4"/>
                    </a:lnTo>
                    <a:lnTo>
                      <a:pt x="8" y="5"/>
                    </a:lnTo>
                    <a:lnTo>
                      <a:pt x="8" y="5"/>
                    </a:lnTo>
                    <a:lnTo>
                      <a:pt x="8" y="5"/>
                    </a:lnTo>
                    <a:lnTo>
                      <a:pt x="8" y="5"/>
                    </a:lnTo>
                    <a:lnTo>
                      <a:pt x="8" y="5"/>
                    </a:lnTo>
                    <a:lnTo>
                      <a:pt x="9" y="5"/>
                    </a:lnTo>
                    <a:lnTo>
                      <a:pt x="9" y="6"/>
                    </a:lnTo>
                    <a:lnTo>
                      <a:pt x="9" y="6"/>
                    </a:lnTo>
                    <a:lnTo>
                      <a:pt x="9" y="6"/>
                    </a:lnTo>
                    <a:lnTo>
                      <a:pt x="9" y="7"/>
                    </a:lnTo>
                    <a:lnTo>
                      <a:pt x="9" y="7"/>
                    </a:lnTo>
                    <a:lnTo>
                      <a:pt x="9" y="7"/>
                    </a:lnTo>
                    <a:lnTo>
                      <a:pt x="9" y="7"/>
                    </a:lnTo>
                    <a:lnTo>
                      <a:pt x="9" y="8"/>
                    </a:lnTo>
                    <a:lnTo>
                      <a:pt x="9" y="8"/>
                    </a:lnTo>
                    <a:lnTo>
                      <a:pt x="10" y="8"/>
                    </a:lnTo>
                    <a:lnTo>
                      <a:pt x="10" y="8"/>
                    </a:lnTo>
                    <a:lnTo>
                      <a:pt x="10" y="8"/>
                    </a:lnTo>
                    <a:lnTo>
                      <a:pt x="10" y="9"/>
                    </a:lnTo>
                    <a:lnTo>
                      <a:pt x="10" y="9"/>
                    </a:lnTo>
                    <a:lnTo>
                      <a:pt x="10" y="9"/>
                    </a:lnTo>
                    <a:lnTo>
                      <a:pt x="10" y="9"/>
                    </a:lnTo>
                    <a:lnTo>
                      <a:pt x="10" y="10"/>
                    </a:lnTo>
                    <a:lnTo>
                      <a:pt x="10" y="10"/>
                    </a:lnTo>
                    <a:lnTo>
                      <a:pt x="10" y="10"/>
                    </a:lnTo>
                    <a:lnTo>
                      <a:pt x="1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6" name="Line 466"/>
              <p:cNvSpPr>
                <a:spLocks noChangeShapeType="1"/>
              </p:cNvSpPr>
              <p:nvPr/>
            </p:nvSpPr>
            <p:spPr bwMode="auto">
              <a:xfrm>
                <a:off x="644" y="364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7" name="Line 467"/>
              <p:cNvSpPr>
                <a:spLocks noChangeShapeType="1"/>
              </p:cNvSpPr>
              <p:nvPr/>
            </p:nvSpPr>
            <p:spPr bwMode="auto">
              <a:xfrm>
                <a:off x="644" y="3601"/>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8" name="Line 468"/>
              <p:cNvSpPr>
                <a:spLocks noChangeShapeType="1"/>
              </p:cNvSpPr>
              <p:nvPr/>
            </p:nvSpPr>
            <p:spPr bwMode="auto">
              <a:xfrm flipH="1">
                <a:off x="642" y="3636"/>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9" name="Line 469"/>
              <p:cNvSpPr>
                <a:spLocks noChangeShapeType="1"/>
              </p:cNvSpPr>
              <p:nvPr/>
            </p:nvSpPr>
            <p:spPr bwMode="auto">
              <a:xfrm flipH="1">
                <a:off x="642" y="3603"/>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0" name="Freeform 470"/>
              <p:cNvSpPr>
                <a:spLocks/>
              </p:cNvSpPr>
              <p:nvPr/>
            </p:nvSpPr>
            <p:spPr bwMode="auto">
              <a:xfrm flipH="1">
                <a:off x="732" y="3603"/>
                <a:ext cx="4" cy="3"/>
              </a:xfrm>
              <a:custGeom>
                <a:avLst/>
                <a:gdLst>
                  <a:gd name="T0" fmla="*/ 10 w 10"/>
                  <a:gd name="T1" fmla="*/ 10 h 10"/>
                  <a:gd name="T2" fmla="*/ 9 w 10"/>
                  <a:gd name="T3" fmla="*/ 10 h 10"/>
                  <a:gd name="T4" fmla="*/ 9 w 10"/>
                  <a:gd name="T5" fmla="*/ 10 h 10"/>
                  <a:gd name="T6" fmla="*/ 8 w 10"/>
                  <a:gd name="T7" fmla="*/ 10 h 10"/>
                  <a:gd name="T8" fmla="*/ 8 w 10"/>
                  <a:gd name="T9" fmla="*/ 10 h 10"/>
                  <a:gd name="T10" fmla="*/ 7 w 10"/>
                  <a:gd name="T11" fmla="*/ 10 h 10"/>
                  <a:gd name="T12" fmla="*/ 7 w 10"/>
                  <a:gd name="T13" fmla="*/ 10 h 10"/>
                  <a:gd name="T14" fmla="*/ 6 w 10"/>
                  <a:gd name="T15" fmla="*/ 10 h 10"/>
                  <a:gd name="T16" fmla="*/ 6 w 10"/>
                  <a:gd name="T17" fmla="*/ 9 h 10"/>
                  <a:gd name="T18" fmla="*/ 5 w 10"/>
                  <a:gd name="T19" fmla="*/ 9 h 10"/>
                  <a:gd name="T20" fmla="*/ 5 w 10"/>
                  <a:gd name="T21" fmla="*/ 9 h 10"/>
                  <a:gd name="T22" fmla="*/ 5 w 10"/>
                  <a:gd name="T23" fmla="*/ 9 h 10"/>
                  <a:gd name="T24" fmla="*/ 4 w 10"/>
                  <a:gd name="T25" fmla="*/ 8 h 10"/>
                  <a:gd name="T26" fmla="*/ 4 w 10"/>
                  <a:gd name="T27" fmla="*/ 8 h 10"/>
                  <a:gd name="T28" fmla="*/ 3 w 10"/>
                  <a:gd name="T29" fmla="*/ 8 h 10"/>
                  <a:gd name="T30" fmla="*/ 3 w 10"/>
                  <a:gd name="T31" fmla="*/ 8 h 10"/>
                  <a:gd name="T32" fmla="*/ 3 w 10"/>
                  <a:gd name="T33" fmla="*/ 7 h 10"/>
                  <a:gd name="T34" fmla="*/ 3 w 10"/>
                  <a:gd name="T35" fmla="*/ 7 h 10"/>
                  <a:gd name="T36" fmla="*/ 2 w 10"/>
                  <a:gd name="T37" fmla="*/ 7 h 10"/>
                  <a:gd name="T38" fmla="*/ 2 w 10"/>
                  <a:gd name="T39" fmla="*/ 7 h 10"/>
                  <a:gd name="T40" fmla="*/ 2 w 10"/>
                  <a:gd name="T41" fmla="*/ 6 h 10"/>
                  <a:gd name="T42" fmla="*/ 2 w 10"/>
                  <a:gd name="T43" fmla="*/ 6 h 10"/>
                  <a:gd name="T44" fmla="*/ 1 w 10"/>
                  <a:gd name="T45" fmla="*/ 6 h 10"/>
                  <a:gd name="T46" fmla="*/ 1 w 10"/>
                  <a:gd name="T47" fmla="*/ 5 h 10"/>
                  <a:gd name="T48" fmla="*/ 1 w 10"/>
                  <a:gd name="T49" fmla="*/ 5 h 10"/>
                  <a:gd name="T50" fmla="*/ 0 w 10"/>
                  <a:gd name="T51" fmla="*/ 4 h 10"/>
                  <a:gd name="T52" fmla="*/ 0 w 10"/>
                  <a:gd name="T53" fmla="*/ 4 h 10"/>
                  <a:gd name="T54" fmla="*/ 0 w 10"/>
                  <a:gd name="T55" fmla="*/ 3 h 10"/>
                  <a:gd name="T56" fmla="*/ 0 w 10"/>
                  <a:gd name="T57" fmla="*/ 3 h 10"/>
                  <a:gd name="T58" fmla="*/ 0 w 10"/>
                  <a:gd name="T59" fmla="*/ 2 h 10"/>
                  <a:gd name="T60" fmla="*/ 0 w 10"/>
                  <a:gd name="T61" fmla="*/ 2 h 10"/>
                  <a:gd name="T62" fmla="*/ 0 w 10"/>
                  <a:gd name="T63" fmla="*/ 1 h 10"/>
                  <a:gd name="T64" fmla="*/ 0 w 10"/>
                  <a:gd name="T65" fmla="*/ 1 h 10"/>
                  <a:gd name="T66" fmla="*/ 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10" y="10"/>
                    </a:moveTo>
                    <a:lnTo>
                      <a:pt x="10" y="10"/>
                    </a:lnTo>
                    <a:lnTo>
                      <a:pt x="10" y="10"/>
                    </a:lnTo>
                    <a:lnTo>
                      <a:pt x="9" y="10"/>
                    </a:lnTo>
                    <a:lnTo>
                      <a:pt x="9" y="10"/>
                    </a:lnTo>
                    <a:lnTo>
                      <a:pt x="9" y="10"/>
                    </a:lnTo>
                    <a:lnTo>
                      <a:pt x="9" y="10"/>
                    </a:lnTo>
                    <a:lnTo>
                      <a:pt x="8" y="10"/>
                    </a:lnTo>
                    <a:lnTo>
                      <a:pt x="8" y="10"/>
                    </a:lnTo>
                    <a:lnTo>
                      <a:pt x="8" y="10"/>
                    </a:lnTo>
                    <a:lnTo>
                      <a:pt x="8" y="10"/>
                    </a:lnTo>
                    <a:lnTo>
                      <a:pt x="7" y="10"/>
                    </a:lnTo>
                    <a:lnTo>
                      <a:pt x="7" y="10"/>
                    </a:lnTo>
                    <a:lnTo>
                      <a:pt x="7" y="10"/>
                    </a:lnTo>
                    <a:lnTo>
                      <a:pt x="7" y="10"/>
                    </a:lnTo>
                    <a:lnTo>
                      <a:pt x="6" y="10"/>
                    </a:lnTo>
                    <a:lnTo>
                      <a:pt x="6" y="10"/>
                    </a:lnTo>
                    <a:lnTo>
                      <a:pt x="6" y="9"/>
                    </a:lnTo>
                    <a:lnTo>
                      <a:pt x="6" y="9"/>
                    </a:lnTo>
                    <a:lnTo>
                      <a:pt x="5" y="9"/>
                    </a:lnTo>
                    <a:lnTo>
                      <a:pt x="5" y="9"/>
                    </a:lnTo>
                    <a:lnTo>
                      <a:pt x="5" y="9"/>
                    </a:lnTo>
                    <a:lnTo>
                      <a:pt x="5" y="9"/>
                    </a:lnTo>
                    <a:lnTo>
                      <a:pt x="5" y="9"/>
                    </a:lnTo>
                    <a:lnTo>
                      <a:pt x="5" y="9"/>
                    </a:lnTo>
                    <a:lnTo>
                      <a:pt x="4" y="8"/>
                    </a:lnTo>
                    <a:lnTo>
                      <a:pt x="4" y="8"/>
                    </a:lnTo>
                    <a:lnTo>
                      <a:pt x="4" y="8"/>
                    </a:lnTo>
                    <a:lnTo>
                      <a:pt x="4" y="8"/>
                    </a:lnTo>
                    <a:lnTo>
                      <a:pt x="3" y="8"/>
                    </a:lnTo>
                    <a:lnTo>
                      <a:pt x="3" y="8"/>
                    </a:lnTo>
                    <a:lnTo>
                      <a:pt x="3" y="8"/>
                    </a:lnTo>
                    <a:lnTo>
                      <a:pt x="3" y="8"/>
                    </a:lnTo>
                    <a:lnTo>
                      <a:pt x="3" y="7"/>
                    </a:lnTo>
                    <a:lnTo>
                      <a:pt x="3" y="7"/>
                    </a:lnTo>
                    <a:lnTo>
                      <a:pt x="3" y="7"/>
                    </a:lnTo>
                    <a:lnTo>
                      <a:pt x="2" y="7"/>
                    </a:lnTo>
                    <a:lnTo>
                      <a:pt x="2" y="7"/>
                    </a:lnTo>
                    <a:lnTo>
                      <a:pt x="2" y="7"/>
                    </a:lnTo>
                    <a:lnTo>
                      <a:pt x="2" y="7"/>
                    </a:lnTo>
                    <a:lnTo>
                      <a:pt x="2" y="7"/>
                    </a:lnTo>
                    <a:lnTo>
                      <a:pt x="2" y="6"/>
                    </a:lnTo>
                    <a:lnTo>
                      <a:pt x="2" y="6"/>
                    </a:lnTo>
                    <a:lnTo>
                      <a:pt x="2" y="6"/>
                    </a:lnTo>
                    <a:lnTo>
                      <a:pt x="1" y="6"/>
                    </a:lnTo>
                    <a:lnTo>
                      <a:pt x="1" y="6"/>
                    </a:lnTo>
                    <a:lnTo>
                      <a:pt x="1" y="5"/>
                    </a:lnTo>
                    <a:lnTo>
                      <a:pt x="1" y="5"/>
                    </a:lnTo>
                    <a:lnTo>
                      <a:pt x="1" y="5"/>
                    </a:lnTo>
                    <a:lnTo>
                      <a:pt x="1" y="5"/>
                    </a:lnTo>
                    <a:lnTo>
                      <a:pt x="1" y="4"/>
                    </a:lnTo>
                    <a:lnTo>
                      <a:pt x="0" y="4"/>
                    </a:lnTo>
                    <a:lnTo>
                      <a:pt x="0" y="4"/>
                    </a:lnTo>
                    <a:lnTo>
                      <a:pt x="0" y="4"/>
                    </a:lnTo>
                    <a:lnTo>
                      <a:pt x="0" y="4"/>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1" name="Freeform 471"/>
              <p:cNvSpPr>
                <a:spLocks/>
              </p:cNvSpPr>
              <p:nvPr/>
            </p:nvSpPr>
            <p:spPr bwMode="auto">
              <a:xfrm flipH="1">
                <a:off x="732" y="3634"/>
                <a:ext cx="4" cy="3"/>
              </a:xfrm>
              <a:custGeom>
                <a:avLst/>
                <a:gdLst>
                  <a:gd name="T0" fmla="*/ 0 w 10"/>
                  <a:gd name="T1" fmla="*/ 10 h 10"/>
                  <a:gd name="T2" fmla="*/ 0 w 10"/>
                  <a:gd name="T3" fmla="*/ 10 h 10"/>
                  <a:gd name="T4" fmla="*/ 0 w 10"/>
                  <a:gd name="T5" fmla="*/ 9 h 10"/>
                  <a:gd name="T6" fmla="*/ 0 w 10"/>
                  <a:gd name="T7" fmla="*/ 9 h 10"/>
                  <a:gd name="T8" fmla="*/ 0 w 10"/>
                  <a:gd name="T9" fmla="*/ 8 h 10"/>
                  <a:gd name="T10" fmla="*/ 0 w 10"/>
                  <a:gd name="T11" fmla="*/ 8 h 10"/>
                  <a:gd name="T12" fmla="*/ 0 w 10"/>
                  <a:gd name="T13" fmla="*/ 7 h 10"/>
                  <a:gd name="T14" fmla="*/ 0 w 10"/>
                  <a:gd name="T15" fmla="*/ 7 h 10"/>
                  <a:gd name="T16" fmla="*/ 0 w 10"/>
                  <a:gd name="T17" fmla="*/ 6 h 10"/>
                  <a:gd name="T18" fmla="*/ 0 w 10"/>
                  <a:gd name="T19" fmla="*/ 6 h 10"/>
                  <a:gd name="T20" fmla="*/ 1 w 10"/>
                  <a:gd name="T21" fmla="*/ 5 h 10"/>
                  <a:gd name="T22" fmla="*/ 1 w 10"/>
                  <a:gd name="T23" fmla="*/ 5 h 10"/>
                  <a:gd name="T24" fmla="*/ 1 w 10"/>
                  <a:gd name="T25" fmla="*/ 4 h 10"/>
                  <a:gd name="T26" fmla="*/ 2 w 10"/>
                  <a:gd name="T27" fmla="*/ 4 h 10"/>
                  <a:gd name="T28" fmla="*/ 2 w 10"/>
                  <a:gd name="T29" fmla="*/ 4 h 10"/>
                  <a:gd name="T30" fmla="*/ 2 w 10"/>
                  <a:gd name="T31" fmla="*/ 3 h 10"/>
                  <a:gd name="T32" fmla="*/ 2 w 10"/>
                  <a:gd name="T33" fmla="*/ 3 h 10"/>
                  <a:gd name="T34" fmla="*/ 3 w 10"/>
                  <a:gd name="T35" fmla="*/ 3 h 10"/>
                  <a:gd name="T36" fmla="*/ 3 w 10"/>
                  <a:gd name="T37" fmla="*/ 3 h 10"/>
                  <a:gd name="T38" fmla="*/ 3 w 10"/>
                  <a:gd name="T39" fmla="*/ 2 h 10"/>
                  <a:gd name="T40" fmla="*/ 4 w 10"/>
                  <a:gd name="T41" fmla="*/ 2 h 10"/>
                  <a:gd name="T42" fmla="*/ 4 w 10"/>
                  <a:gd name="T43" fmla="*/ 2 h 10"/>
                  <a:gd name="T44" fmla="*/ 5 w 10"/>
                  <a:gd name="T45" fmla="*/ 1 h 10"/>
                  <a:gd name="T46" fmla="*/ 5 w 10"/>
                  <a:gd name="T47" fmla="*/ 1 h 10"/>
                  <a:gd name="T48" fmla="*/ 5 w 10"/>
                  <a:gd name="T49" fmla="*/ 1 h 10"/>
                  <a:gd name="T50" fmla="*/ 6 w 10"/>
                  <a:gd name="T51" fmla="*/ 1 h 10"/>
                  <a:gd name="T52" fmla="*/ 6 w 10"/>
                  <a:gd name="T53" fmla="*/ 0 h 10"/>
                  <a:gd name="T54" fmla="*/ 7 w 10"/>
                  <a:gd name="T55" fmla="*/ 0 h 10"/>
                  <a:gd name="T56" fmla="*/ 7 w 10"/>
                  <a:gd name="T57" fmla="*/ 0 h 10"/>
                  <a:gd name="T58" fmla="*/ 8 w 10"/>
                  <a:gd name="T59" fmla="*/ 0 h 10"/>
                  <a:gd name="T60" fmla="*/ 8 w 10"/>
                  <a:gd name="T61" fmla="*/ 0 h 10"/>
                  <a:gd name="T62" fmla="*/ 9 w 10"/>
                  <a:gd name="T63" fmla="*/ 0 h 10"/>
                  <a:gd name="T64" fmla="*/ 9 w 10"/>
                  <a:gd name="T65" fmla="*/ 0 h 10"/>
                  <a:gd name="T66" fmla="*/ 1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0" y="10"/>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6"/>
                    </a:lnTo>
                    <a:lnTo>
                      <a:pt x="1" y="5"/>
                    </a:lnTo>
                    <a:lnTo>
                      <a:pt x="1" y="5"/>
                    </a:lnTo>
                    <a:lnTo>
                      <a:pt x="1" y="5"/>
                    </a:lnTo>
                    <a:lnTo>
                      <a:pt x="1" y="5"/>
                    </a:lnTo>
                    <a:lnTo>
                      <a:pt x="1" y="4"/>
                    </a:lnTo>
                    <a:lnTo>
                      <a:pt x="1" y="4"/>
                    </a:lnTo>
                    <a:lnTo>
                      <a:pt x="2" y="4"/>
                    </a:lnTo>
                    <a:lnTo>
                      <a:pt x="2" y="4"/>
                    </a:lnTo>
                    <a:lnTo>
                      <a:pt x="2" y="4"/>
                    </a:lnTo>
                    <a:lnTo>
                      <a:pt x="2" y="3"/>
                    </a:lnTo>
                    <a:lnTo>
                      <a:pt x="2" y="3"/>
                    </a:lnTo>
                    <a:lnTo>
                      <a:pt x="2" y="3"/>
                    </a:lnTo>
                    <a:lnTo>
                      <a:pt x="2" y="3"/>
                    </a:lnTo>
                    <a:lnTo>
                      <a:pt x="2" y="3"/>
                    </a:lnTo>
                    <a:lnTo>
                      <a:pt x="3" y="3"/>
                    </a:lnTo>
                    <a:lnTo>
                      <a:pt x="3" y="3"/>
                    </a:lnTo>
                    <a:lnTo>
                      <a:pt x="3" y="3"/>
                    </a:lnTo>
                    <a:lnTo>
                      <a:pt x="3" y="2"/>
                    </a:lnTo>
                    <a:lnTo>
                      <a:pt x="3" y="2"/>
                    </a:lnTo>
                    <a:lnTo>
                      <a:pt x="3" y="2"/>
                    </a:lnTo>
                    <a:lnTo>
                      <a:pt x="4" y="2"/>
                    </a:lnTo>
                    <a:lnTo>
                      <a:pt x="4" y="2"/>
                    </a:lnTo>
                    <a:lnTo>
                      <a:pt x="4" y="2"/>
                    </a:lnTo>
                    <a:lnTo>
                      <a:pt x="4" y="2"/>
                    </a:lnTo>
                    <a:lnTo>
                      <a:pt x="5" y="1"/>
                    </a:lnTo>
                    <a:lnTo>
                      <a:pt x="5" y="1"/>
                    </a:lnTo>
                    <a:lnTo>
                      <a:pt x="5" y="1"/>
                    </a:lnTo>
                    <a:lnTo>
                      <a:pt x="5" y="1"/>
                    </a:lnTo>
                    <a:lnTo>
                      <a:pt x="5" y="1"/>
                    </a:lnTo>
                    <a:lnTo>
                      <a:pt x="5" y="1"/>
                    </a:lnTo>
                    <a:lnTo>
                      <a:pt x="6" y="1"/>
                    </a:lnTo>
                    <a:lnTo>
                      <a:pt x="6" y="1"/>
                    </a:lnTo>
                    <a:lnTo>
                      <a:pt x="6" y="0"/>
                    </a:lnTo>
                    <a:lnTo>
                      <a:pt x="6" y="0"/>
                    </a:lnTo>
                    <a:lnTo>
                      <a:pt x="7" y="0"/>
                    </a:lnTo>
                    <a:lnTo>
                      <a:pt x="7" y="0"/>
                    </a:lnTo>
                    <a:lnTo>
                      <a:pt x="7" y="0"/>
                    </a:lnTo>
                    <a:lnTo>
                      <a:pt x="7" y="0"/>
                    </a:lnTo>
                    <a:lnTo>
                      <a:pt x="8" y="0"/>
                    </a:lnTo>
                    <a:lnTo>
                      <a:pt x="8" y="0"/>
                    </a:lnTo>
                    <a:lnTo>
                      <a:pt x="8" y="0"/>
                    </a:lnTo>
                    <a:lnTo>
                      <a:pt x="9" y="0"/>
                    </a:lnTo>
                    <a:lnTo>
                      <a:pt x="9" y="0"/>
                    </a:lnTo>
                    <a:lnTo>
                      <a:pt x="9" y="0"/>
                    </a:lnTo>
                    <a:lnTo>
                      <a:pt x="9"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2" name="Rectangle 472"/>
              <p:cNvSpPr>
                <a:spLocks noChangeArrowheads="1"/>
              </p:cNvSpPr>
              <p:nvPr/>
            </p:nvSpPr>
            <p:spPr bwMode="auto">
              <a:xfrm flipH="1">
                <a:off x="710" y="3602"/>
                <a:ext cx="4"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3" name="Rectangle 473"/>
              <p:cNvSpPr>
                <a:spLocks noChangeArrowheads="1"/>
              </p:cNvSpPr>
              <p:nvPr/>
            </p:nvSpPr>
            <p:spPr bwMode="auto">
              <a:xfrm flipH="1">
                <a:off x="714" y="3627"/>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4" name="Line 474"/>
              <p:cNvSpPr>
                <a:spLocks noChangeShapeType="1"/>
              </p:cNvSpPr>
              <p:nvPr/>
            </p:nvSpPr>
            <p:spPr bwMode="auto">
              <a:xfrm flipH="1">
                <a:off x="714" y="363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5" name="Rectangle 475"/>
              <p:cNvSpPr>
                <a:spLocks noChangeArrowheads="1"/>
              </p:cNvSpPr>
              <p:nvPr/>
            </p:nvSpPr>
            <p:spPr bwMode="auto">
              <a:xfrm flipH="1">
                <a:off x="714" y="3602"/>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6" name="Line 476"/>
              <p:cNvSpPr>
                <a:spLocks noChangeShapeType="1"/>
              </p:cNvSpPr>
              <p:nvPr/>
            </p:nvSpPr>
            <p:spPr bwMode="auto">
              <a:xfrm flipH="1">
                <a:off x="714" y="360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7" name="Rectangle 477"/>
              <p:cNvSpPr>
                <a:spLocks noChangeArrowheads="1"/>
              </p:cNvSpPr>
              <p:nvPr/>
            </p:nvSpPr>
            <p:spPr bwMode="auto">
              <a:xfrm flipH="1">
                <a:off x="700" y="3602"/>
                <a:ext cx="10"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8" name="Freeform 478"/>
              <p:cNvSpPr>
                <a:spLocks/>
              </p:cNvSpPr>
              <p:nvPr/>
            </p:nvSpPr>
            <p:spPr bwMode="auto">
              <a:xfrm flipH="1">
                <a:off x="685" y="3602"/>
                <a:ext cx="15" cy="4"/>
              </a:xfrm>
              <a:custGeom>
                <a:avLst/>
                <a:gdLst>
                  <a:gd name="T0" fmla="*/ 0 w 55"/>
                  <a:gd name="T1" fmla="*/ 0 h 12"/>
                  <a:gd name="T2" fmla="*/ 8 w 55"/>
                  <a:gd name="T3" fmla="*/ 0 h 12"/>
                  <a:gd name="T4" fmla="*/ 55 w 55"/>
                  <a:gd name="T5" fmla="*/ 12 h 12"/>
                </a:gdLst>
                <a:ahLst/>
                <a:cxnLst>
                  <a:cxn ang="0">
                    <a:pos x="T0" y="T1"/>
                  </a:cxn>
                  <a:cxn ang="0">
                    <a:pos x="T2" y="T3"/>
                  </a:cxn>
                  <a:cxn ang="0">
                    <a:pos x="T4" y="T5"/>
                  </a:cxn>
                </a:cxnLst>
                <a:rect l="0" t="0" r="r" b="b"/>
                <a:pathLst>
                  <a:path w="55" h="12">
                    <a:moveTo>
                      <a:pt x="0" y="0"/>
                    </a:moveTo>
                    <a:lnTo>
                      <a:pt x="8" y="0"/>
                    </a:lnTo>
                    <a:lnTo>
                      <a:pt x="55"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9" name="Freeform 479"/>
              <p:cNvSpPr>
                <a:spLocks/>
              </p:cNvSpPr>
              <p:nvPr/>
            </p:nvSpPr>
            <p:spPr bwMode="auto">
              <a:xfrm flipH="1">
                <a:off x="685" y="3634"/>
                <a:ext cx="15" cy="4"/>
              </a:xfrm>
              <a:custGeom>
                <a:avLst/>
                <a:gdLst>
                  <a:gd name="T0" fmla="*/ 0 w 55"/>
                  <a:gd name="T1" fmla="*/ 14 h 14"/>
                  <a:gd name="T2" fmla="*/ 6 w 55"/>
                  <a:gd name="T3" fmla="*/ 14 h 14"/>
                  <a:gd name="T4" fmla="*/ 55 w 55"/>
                  <a:gd name="T5" fmla="*/ 0 h 14"/>
                </a:gdLst>
                <a:ahLst/>
                <a:cxnLst>
                  <a:cxn ang="0">
                    <a:pos x="T0" y="T1"/>
                  </a:cxn>
                  <a:cxn ang="0">
                    <a:pos x="T2" y="T3"/>
                  </a:cxn>
                  <a:cxn ang="0">
                    <a:pos x="T4" y="T5"/>
                  </a:cxn>
                </a:cxnLst>
                <a:rect l="0" t="0" r="r" b="b"/>
                <a:pathLst>
                  <a:path w="55" h="14">
                    <a:moveTo>
                      <a:pt x="0" y="14"/>
                    </a:moveTo>
                    <a:lnTo>
                      <a:pt x="6" y="14"/>
                    </a:lnTo>
                    <a:lnTo>
                      <a:pt x="5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0" name="Freeform 480"/>
              <p:cNvSpPr>
                <a:spLocks/>
              </p:cNvSpPr>
              <p:nvPr/>
            </p:nvSpPr>
            <p:spPr bwMode="auto">
              <a:xfrm flipH="1">
                <a:off x="646" y="3634"/>
                <a:ext cx="53" cy="16"/>
              </a:xfrm>
              <a:custGeom>
                <a:avLst/>
                <a:gdLst>
                  <a:gd name="T0" fmla="*/ 182 w 184"/>
                  <a:gd name="T1" fmla="*/ 2 h 57"/>
                  <a:gd name="T2" fmla="*/ 180 w 184"/>
                  <a:gd name="T3" fmla="*/ 5 h 57"/>
                  <a:gd name="T4" fmla="*/ 178 w 184"/>
                  <a:gd name="T5" fmla="*/ 9 h 57"/>
                  <a:gd name="T6" fmla="*/ 176 w 184"/>
                  <a:gd name="T7" fmla="*/ 12 h 57"/>
                  <a:gd name="T8" fmla="*/ 174 w 184"/>
                  <a:gd name="T9" fmla="*/ 15 h 57"/>
                  <a:gd name="T10" fmla="*/ 171 w 184"/>
                  <a:gd name="T11" fmla="*/ 18 h 57"/>
                  <a:gd name="T12" fmla="*/ 168 w 184"/>
                  <a:gd name="T13" fmla="*/ 21 h 57"/>
                  <a:gd name="T14" fmla="*/ 166 w 184"/>
                  <a:gd name="T15" fmla="*/ 24 h 57"/>
                  <a:gd name="T16" fmla="*/ 163 w 184"/>
                  <a:gd name="T17" fmla="*/ 27 h 57"/>
                  <a:gd name="T18" fmla="*/ 160 w 184"/>
                  <a:gd name="T19" fmla="*/ 30 h 57"/>
                  <a:gd name="T20" fmla="*/ 157 w 184"/>
                  <a:gd name="T21" fmla="*/ 32 h 57"/>
                  <a:gd name="T22" fmla="*/ 154 w 184"/>
                  <a:gd name="T23" fmla="*/ 35 h 57"/>
                  <a:gd name="T24" fmla="*/ 151 w 184"/>
                  <a:gd name="T25" fmla="*/ 37 h 57"/>
                  <a:gd name="T26" fmla="*/ 148 w 184"/>
                  <a:gd name="T27" fmla="*/ 39 h 57"/>
                  <a:gd name="T28" fmla="*/ 144 w 184"/>
                  <a:gd name="T29" fmla="*/ 42 h 57"/>
                  <a:gd name="T30" fmla="*/ 141 w 184"/>
                  <a:gd name="T31" fmla="*/ 43 h 57"/>
                  <a:gd name="T32" fmla="*/ 137 w 184"/>
                  <a:gd name="T33" fmla="*/ 45 h 57"/>
                  <a:gd name="T34" fmla="*/ 134 w 184"/>
                  <a:gd name="T35" fmla="*/ 47 h 57"/>
                  <a:gd name="T36" fmla="*/ 130 w 184"/>
                  <a:gd name="T37" fmla="*/ 49 h 57"/>
                  <a:gd name="T38" fmla="*/ 126 w 184"/>
                  <a:gd name="T39" fmla="*/ 50 h 57"/>
                  <a:gd name="T40" fmla="*/ 123 w 184"/>
                  <a:gd name="T41" fmla="*/ 52 h 57"/>
                  <a:gd name="T42" fmla="*/ 119 w 184"/>
                  <a:gd name="T43" fmla="*/ 53 h 57"/>
                  <a:gd name="T44" fmla="*/ 115 w 184"/>
                  <a:gd name="T45" fmla="*/ 54 h 57"/>
                  <a:gd name="T46" fmla="*/ 111 w 184"/>
                  <a:gd name="T47" fmla="*/ 55 h 57"/>
                  <a:gd name="T48" fmla="*/ 107 w 184"/>
                  <a:gd name="T49" fmla="*/ 56 h 57"/>
                  <a:gd name="T50" fmla="*/ 104 w 184"/>
                  <a:gd name="T51" fmla="*/ 56 h 57"/>
                  <a:gd name="T52" fmla="*/ 99 w 184"/>
                  <a:gd name="T53" fmla="*/ 57 h 57"/>
                  <a:gd name="T54" fmla="*/ 95 w 184"/>
                  <a:gd name="T55" fmla="*/ 57 h 57"/>
                  <a:gd name="T56" fmla="*/ 92 w 184"/>
                  <a:gd name="T57" fmla="*/ 57 h 57"/>
                  <a:gd name="T58" fmla="*/ 88 w 184"/>
                  <a:gd name="T59" fmla="*/ 57 h 57"/>
                  <a:gd name="T60" fmla="*/ 84 w 184"/>
                  <a:gd name="T61" fmla="*/ 57 h 57"/>
                  <a:gd name="T62" fmla="*/ 80 w 184"/>
                  <a:gd name="T63" fmla="*/ 57 h 57"/>
                  <a:gd name="T64" fmla="*/ 76 w 184"/>
                  <a:gd name="T65" fmla="*/ 56 h 57"/>
                  <a:gd name="T66" fmla="*/ 72 w 184"/>
                  <a:gd name="T67" fmla="*/ 56 h 57"/>
                  <a:gd name="T68" fmla="*/ 68 w 184"/>
                  <a:gd name="T69" fmla="*/ 55 h 57"/>
                  <a:gd name="T70" fmla="*/ 64 w 184"/>
                  <a:gd name="T71" fmla="*/ 55 h 57"/>
                  <a:gd name="T72" fmla="*/ 60 w 184"/>
                  <a:gd name="T73" fmla="*/ 53 h 57"/>
                  <a:gd name="T74" fmla="*/ 56 w 184"/>
                  <a:gd name="T75" fmla="*/ 52 h 57"/>
                  <a:gd name="T76" fmla="*/ 53 w 184"/>
                  <a:gd name="T77" fmla="*/ 51 h 57"/>
                  <a:gd name="T78" fmla="*/ 49 w 184"/>
                  <a:gd name="T79" fmla="*/ 50 h 57"/>
                  <a:gd name="T80" fmla="*/ 45 w 184"/>
                  <a:gd name="T81" fmla="*/ 48 h 57"/>
                  <a:gd name="T82" fmla="*/ 42 w 184"/>
                  <a:gd name="T83" fmla="*/ 47 h 57"/>
                  <a:gd name="T84" fmla="*/ 38 w 184"/>
                  <a:gd name="T85" fmla="*/ 45 h 57"/>
                  <a:gd name="T86" fmla="*/ 35 w 184"/>
                  <a:gd name="T87" fmla="*/ 43 h 57"/>
                  <a:gd name="T88" fmla="*/ 31 w 184"/>
                  <a:gd name="T89" fmla="*/ 41 h 57"/>
                  <a:gd name="T90" fmla="*/ 28 w 184"/>
                  <a:gd name="T91" fmla="*/ 39 h 57"/>
                  <a:gd name="T92" fmla="*/ 25 w 184"/>
                  <a:gd name="T93" fmla="*/ 36 h 57"/>
                  <a:gd name="T94" fmla="*/ 21 w 184"/>
                  <a:gd name="T95" fmla="*/ 34 h 57"/>
                  <a:gd name="T96" fmla="*/ 18 w 184"/>
                  <a:gd name="T97" fmla="*/ 32 h 57"/>
                  <a:gd name="T98" fmla="*/ 15 w 184"/>
                  <a:gd name="T99" fmla="*/ 29 h 57"/>
                  <a:gd name="T100" fmla="*/ 12 w 184"/>
                  <a:gd name="T101" fmla="*/ 26 h 57"/>
                  <a:gd name="T102" fmla="*/ 10 w 184"/>
                  <a:gd name="T103" fmla="*/ 23 h 57"/>
                  <a:gd name="T104" fmla="*/ 7 w 184"/>
                  <a:gd name="T105" fmla="*/ 20 h 57"/>
                  <a:gd name="T106" fmla="*/ 4 w 184"/>
                  <a:gd name="T107" fmla="*/ 17 h 57"/>
                  <a:gd name="T108" fmla="*/ 2 w 184"/>
                  <a:gd name="T109" fmla="*/ 14 h 57"/>
                  <a:gd name="T110" fmla="*/ 0 w 184"/>
                  <a:gd name="T111"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 h="57">
                    <a:moveTo>
                      <a:pt x="184" y="0"/>
                    </a:moveTo>
                    <a:lnTo>
                      <a:pt x="183" y="1"/>
                    </a:lnTo>
                    <a:lnTo>
                      <a:pt x="182" y="2"/>
                    </a:lnTo>
                    <a:lnTo>
                      <a:pt x="182" y="3"/>
                    </a:lnTo>
                    <a:lnTo>
                      <a:pt x="181" y="4"/>
                    </a:lnTo>
                    <a:lnTo>
                      <a:pt x="180" y="5"/>
                    </a:lnTo>
                    <a:lnTo>
                      <a:pt x="180" y="6"/>
                    </a:lnTo>
                    <a:lnTo>
                      <a:pt x="179" y="8"/>
                    </a:lnTo>
                    <a:lnTo>
                      <a:pt x="178" y="9"/>
                    </a:lnTo>
                    <a:lnTo>
                      <a:pt x="177" y="10"/>
                    </a:lnTo>
                    <a:lnTo>
                      <a:pt x="177" y="11"/>
                    </a:lnTo>
                    <a:lnTo>
                      <a:pt x="176" y="12"/>
                    </a:lnTo>
                    <a:lnTo>
                      <a:pt x="175" y="13"/>
                    </a:lnTo>
                    <a:lnTo>
                      <a:pt x="174" y="14"/>
                    </a:lnTo>
                    <a:lnTo>
                      <a:pt x="174" y="15"/>
                    </a:lnTo>
                    <a:lnTo>
                      <a:pt x="173" y="16"/>
                    </a:lnTo>
                    <a:lnTo>
                      <a:pt x="172" y="17"/>
                    </a:lnTo>
                    <a:lnTo>
                      <a:pt x="171" y="18"/>
                    </a:lnTo>
                    <a:lnTo>
                      <a:pt x="170" y="19"/>
                    </a:lnTo>
                    <a:lnTo>
                      <a:pt x="170" y="20"/>
                    </a:lnTo>
                    <a:lnTo>
                      <a:pt x="168" y="21"/>
                    </a:lnTo>
                    <a:lnTo>
                      <a:pt x="168" y="22"/>
                    </a:lnTo>
                    <a:lnTo>
                      <a:pt x="167" y="23"/>
                    </a:lnTo>
                    <a:lnTo>
                      <a:pt x="166" y="24"/>
                    </a:lnTo>
                    <a:lnTo>
                      <a:pt x="165" y="25"/>
                    </a:lnTo>
                    <a:lnTo>
                      <a:pt x="164" y="26"/>
                    </a:lnTo>
                    <a:lnTo>
                      <a:pt x="163" y="27"/>
                    </a:lnTo>
                    <a:lnTo>
                      <a:pt x="162" y="28"/>
                    </a:lnTo>
                    <a:lnTo>
                      <a:pt x="161" y="29"/>
                    </a:lnTo>
                    <a:lnTo>
                      <a:pt x="160" y="30"/>
                    </a:lnTo>
                    <a:lnTo>
                      <a:pt x="159" y="31"/>
                    </a:lnTo>
                    <a:lnTo>
                      <a:pt x="158" y="31"/>
                    </a:lnTo>
                    <a:lnTo>
                      <a:pt x="157" y="32"/>
                    </a:lnTo>
                    <a:lnTo>
                      <a:pt x="156" y="33"/>
                    </a:lnTo>
                    <a:lnTo>
                      <a:pt x="155" y="34"/>
                    </a:lnTo>
                    <a:lnTo>
                      <a:pt x="154" y="35"/>
                    </a:lnTo>
                    <a:lnTo>
                      <a:pt x="153" y="35"/>
                    </a:lnTo>
                    <a:lnTo>
                      <a:pt x="152" y="36"/>
                    </a:lnTo>
                    <a:lnTo>
                      <a:pt x="151" y="37"/>
                    </a:lnTo>
                    <a:lnTo>
                      <a:pt x="150" y="38"/>
                    </a:lnTo>
                    <a:lnTo>
                      <a:pt x="149" y="39"/>
                    </a:lnTo>
                    <a:lnTo>
                      <a:pt x="148" y="39"/>
                    </a:lnTo>
                    <a:lnTo>
                      <a:pt x="146" y="40"/>
                    </a:lnTo>
                    <a:lnTo>
                      <a:pt x="145" y="41"/>
                    </a:lnTo>
                    <a:lnTo>
                      <a:pt x="144" y="42"/>
                    </a:lnTo>
                    <a:lnTo>
                      <a:pt x="143" y="42"/>
                    </a:lnTo>
                    <a:lnTo>
                      <a:pt x="142" y="43"/>
                    </a:lnTo>
                    <a:lnTo>
                      <a:pt x="141" y="43"/>
                    </a:lnTo>
                    <a:lnTo>
                      <a:pt x="140" y="44"/>
                    </a:lnTo>
                    <a:lnTo>
                      <a:pt x="139" y="45"/>
                    </a:lnTo>
                    <a:lnTo>
                      <a:pt x="137" y="45"/>
                    </a:lnTo>
                    <a:lnTo>
                      <a:pt x="136" y="46"/>
                    </a:lnTo>
                    <a:lnTo>
                      <a:pt x="135" y="46"/>
                    </a:lnTo>
                    <a:lnTo>
                      <a:pt x="134" y="47"/>
                    </a:lnTo>
                    <a:lnTo>
                      <a:pt x="133" y="48"/>
                    </a:lnTo>
                    <a:lnTo>
                      <a:pt x="131" y="48"/>
                    </a:lnTo>
                    <a:lnTo>
                      <a:pt x="130" y="49"/>
                    </a:lnTo>
                    <a:lnTo>
                      <a:pt x="129" y="49"/>
                    </a:lnTo>
                    <a:lnTo>
                      <a:pt x="128" y="50"/>
                    </a:lnTo>
                    <a:lnTo>
                      <a:pt x="126" y="50"/>
                    </a:lnTo>
                    <a:lnTo>
                      <a:pt x="125" y="51"/>
                    </a:lnTo>
                    <a:lnTo>
                      <a:pt x="124" y="51"/>
                    </a:lnTo>
                    <a:lnTo>
                      <a:pt x="123" y="52"/>
                    </a:lnTo>
                    <a:lnTo>
                      <a:pt x="122" y="52"/>
                    </a:lnTo>
                    <a:lnTo>
                      <a:pt x="120" y="52"/>
                    </a:lnTo>
                    <a:lnTo>
                      <a:pt x="119" y="53"/>
                    </a:lnTo>
                    <a:lnTo>
                      <a:pt x="118" y="53"/>
                    </a:lnTo>
                    <a:lnTo>
                      <a:pt x="116" y="53"/>
                    </a:lnTo>
                    <a:lnTo>
                      <a:pt x="115" y="54"/>
                    </a:lnTo>
                    <a:lnTo>
                      <a:pt x="114" y="54"/>
                    </a:lnTo>
                    <a:lnTo>
                      <a:pt x="112" y="55"/>
                    </a:lnTo>
                    <a:lnTo>
                      <a:pt x="111" y="55"/>
                    </a:lnTo>
                    <a:lnTo>
                      <a:pt x="110" y="55"/>
                    </a:lnTo>
                    <a:lnTo>
                      <a:pt x="109" y="55"/>
                    </a:lnTo>
                    <a:lnTo>
                      <a:pt x="107" y="56"/>
                    </a:lnTo>
                    <a:lnTo>
                      <a:pt x="106" y="56"/>
                    </a:lnTo>
                    <a:lnTo>
                      <a:pt x="105" y="56"/>
                    </a:lnTo>
                    <a:lnTo>
                      <a:pt x="104" y="56"/>
                    </a:lnTo>
                    <a:lnTo>
                      <a:pt x="102" y="56"/>
                    </a:lnTo>
                    <a:lnTo>
                      <a:pt x="101" y="56"/>
                    </a:lnTo>
                    <a:lnTo>
                      <a:pt x="99" y="57"/>
                    </a:lnTo>
                    <a:lnTo>
                      <a:pt x="98" y="57"/>
                    </a:lnTo>
                    <a:lnTo>
                      <a:pt x="97" y="57"/>
                    </a:lnTo>
                    <a:lnTo>
                      <a:pt x="95" y="57"/>
                    </a:lnTo>
                    <a:lnTo>
                      <a:pt x="94" y="57"/>
                    </a:lnTo>
                    <a:lnTo>
                      <a:pt x="93" y="57"/>
                    </a:lnTo>
                    <a:lnTo>
                      <a:pt x="92" y="57"/>
                    </a:lnTo>
                    <a:lnTo>
                      <a:pt x="90" y="57"/>
                    </a:lnTo>
                    <a:lnTo>
                      <a:pt x="89" y="57"/>
                    </a:lnTo>
                    <a:lnTo>
                      <a:pt x="88" y="57"/>
                    </a:lnTo>
                    <a:lnTo>
                      <a:pt x="86" y="57"/>
                    </a:lnTo>
                    <a:lnTo>
                      <a:pt x="85" y="57"/>
                    </a:lnTo>
                    <a:lnTo>
                      <a:pt x="84" y="57"/>
                    </a:lnTo>
                    <a:lnTo>
                      <a:pt x="82" y="57"/>
                    </a:lnTo>
                    <a:lnTo>
                      <a:pt x="81" y="57"/>
                    </a:lnTo>
                    <a:lnTo>
                      <a:pt x="80" y="57"/>
                    </a:lnTo>
                    <a:lnTo>
                      <a:pt x="78" y="57"/>
                    </a:lnTo>
                    <a:lnTo>
                      <a:pt x="77" y="57"/>
                    </a:lnTo>
                    <a:lnTo>
                      <a:pt x="76" y="56"/>
                    </a:lnTo>
                    <a:lnTo>
                      <a:pt x="74" y="56"/>
                    </a:lnTo>
                    <a:lnTo>
                      <a:pt x="73" y="56"/>
                    </a:lnTo>
                    <a:lnTo>
                      <a:pt x="72" y="56"/>
                    </a:lnTo>
                    <a:lnTo>
                      <a:pt x="70" y="56"/>
                    </a:lnTo>
                    <a:lnTo>
                      <a:pt x="69" y="56"/>
                    </a:lnTo>
                    <a:lnTo>
                      <a:pt x="68" y="55"/>
                    </a:lnTo>
                    <a:lnTo>
                      <a:pt x="67" y="55"/>
                    </a:lnTo>
                    <a:lnTo>
                      <a:pt x="65" y="55"/>
                    </a:lnTo>
                    <a:lnTo>
                      <a:pt x="64" y="55"/>
                    </a:lnTo>
                    <a:lnTo>
                      <a:pt x="63" y="54"/>
                    </a:lnTo>
                    <a:lnTo>
                      <a:pt x="61" y="54"/>
                    </a:lnTo>
                    <a:lnTo>
                      <a:pt x="60" y="53"/>
                    </a:lnTo>
                    <a:lnTo>
                      <a:pt x="59" y="53"/>
                    </a:lnTo>
                    <a:lnTo>
                      <a:pt x="58" y="53"/>
                    </a:lnTo>
                    <a:lnTo>
                      <a:pt x="56" y="52"/>
                    </a:lnTo>
                    <a:lnTo>
                      <a:pt x="55" y="52"/>
                    </a:lnTo>
                    <a:lnTo>
                      <a:pt x="54" y="52"/>
                    </a:lnTo>
                    <a:lnTo>
                      <a:pt x="53" y="51"/>
                    </a:lnTo>
                    <a:lnTo>
                      <a:pt x="51" y="51"/>
                    </a:lnTo>
                    <a:lnTo>
                      <a:pt x="50" y="50"/>
                    </a:lnTo>
                    <a:lnTo>
                      <a:pt x="49" y="50"/>
                    </a:lnTo>
                    <a:lnTo>
                      <a:pt x="48" y="49"/>
                    </a:lnTo>
                    <a:lnTo>
                      <a:pt x="46" y="49"/>
                    </a:lnTo>
                    <a:lnTo>
                      <a:pt x="45" y="48"/>
                    </a:lnTo>
                    <a:lnTo>
                      <a:pt x="44" y="48"/>
                    </a:lnTo>
                    <a:lnTo>
                      <a:pt x="43" y="47"/>
                    </a:lnTo>
                    <a:lnTo>
                      <a:pt x="42" y="47"/>
                    </a:lnTo>
                    <a:lnTo>
                      <a:pt x="40" y="46"/>
                    </a:lnTo>
                    <a:lnTo>
                      <a:pt x="39" y="45"/>
                    </a:lnTo>
                    <a:lnTo>
                      <a:pt x="38" y="45"/>
                    </a:lnTo>
                    <a:lnTo>
                      <a:pt x="37" y="44"/>
                    </a:lnTo>
                    <a:lnTo>
                      <a:pt x="36" y="43"/>
                    </a:lnTo>
                    <a:lnTo>
                      <a:pt x="35" y="43"/>
                    </a:lnTo>
                    <a:lnTo>
                      <a:pt x="33" y="42"/>
                    </a:lnTo>
                    <a:lnTo>
                      <a:pt x="32" y="42"/>
                    </a:lnTo>
                    <a:lnTo>
                      <a:pt x="31" y="41"/>
                    </a:lnTo>
                    <a:lnTo>
                      <a:pt x="30" y="40"/>
                    </a:lnTo>
                    <a:lnTo>
                      <a:pt x="29" y="39"/>
                    </a:lnTo>
                    <a:lnTo>
                      <a:pt x="28" y="39"/>
                    </a:lnTo>
                    <a:lnTo>
                      <a:pt x="27" y="38"/>
                    </a:lnTo>
                    <a:lnTo>
                      <a:pt x="26" y="37"/>
                    </a:lnTo>
                    <a:lnTo>
                      <a:pt x="25" y="36"/>
                    </a:lnTo>
                    <a:lnTo>
                      <a:pt x="23" y="36"/>
                    </a:lnTo>
                    <a:lnTo>
                      <a:pt x="22" y="35"/>
                    </a:lnTo>
                    <a:lnTo>
                      <a:pt x="21" y="34"/>
                    </a:lnTo>
                    <a:lnTo>
                      <a:pt x="20" y="33"/>
                    </a:lnTo>
                    <a:lnTo>
                      <a:pt x="19" y="32"/>
                    </a:lnTo>
                    <a:lnTo>
                      <a:pt x="18" y="32"/>
                    </a:lnTo>
                    <a:lnTo>
                      <a:pt x="17" y="31"/>
                    </a:lnTo>
                    <a:lnTo>
                      <a:pt x="16" y="30"/>
                    </a:lnTo>
                    <a:lnTo>
                      <a:pt x="15" y="29"/>
                    </a:lnTo>
                    <a:lnTo>
                      <a:pt x="14" y="28"/>
                    </a:lnTo>
                    <a:lnTo>
                      <a:pt x="14" y="27"/>
                    </a:lnTo>
                    <a:lnTo>
                      <a:pt x="12" y="26"/>
                    </a:lnTo>
                    <a:lnTo>
                      <a:pt x="12" y="25"/>
                    </a:lnTo>
                    <a:lnTo>
                      <a:pt x="11" y="24"/>
                    </a:lnTo>
                    <a:lnTo>
                      <a:pt x="10" y="23"/>
                    </a:lnTo>
                    <a:lnTo>
                      <a:pt x="9" y="22"/>
                    </a:lnTo>
                    <a:lnTo>
                      <a:pt x="8" y="21"/>
                    </a:lnTo>
                    <a:lnTo>
                      <a:pt x="7" y="20"/>
                    </a:lnTo>
                    <a:lnTo>
                      <a:pt x="6" y="20"/>
                    </a:lnTo>
                    <a:lnTo>
                      <a:pt x="5" y="18"/>
                    </a:lnTo>
                    <a:lnTo>
                      <a:pt x="4" y="17"/>
                    </a:lnTo>
                    <a:lnTo>
                      <a:pt x="4" y="16"/>
                    </a:lnTo>
                    <a:lnTo>
                      <a:pt x="3" y="15"/>
                    </a:lnTo>
                    <a:lnTo>
                      <a:pt x="2" y="14"/>
                    </a:lnTo>
                    <a:lnTo>
                      <a:pt x="1" y="13"/>
                    </a:lnTo>
                    <a:lnTo>
                      <a:pt x="1"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1" name="Freeform 481"/>
              <p:cNvSpPr>
                <a:spLocks/>
              </p:cNvSpPr>
              <p:nvPr/>
            </p:nvSpPr>
            <p:spPr bwMode="auto">
              <a:xfrm flipH="1">
                <a:off x="646" y="3590"/>
                <a:ext cx="53" cy="17"/>
              </a:xfrm>
              <a:custGeom>
                <a:avLst/>
                <a:gdLst>
                  <a:gd name="T0" fmla="*/ 1 w 183"/>
                  <a:gd name="T1" fmla="*/ 43 h 59"/>
                  <a:gd name="T2" fmla="*/ 4 w 183"/>
                  <a:gd name="T3" fmla="*/ 39 h 59"/>
                  <a:gd name="T4" fmla="*/ 6 w 183"/>
                  <a:gd name="T5" fmla="*/ 36 h 59"/>
                  <a:gd name="T6" fmla="*/ 9 w 183"/>
                  <a:gd name="T7" fmla="*/ 33 h 59"/>
                  <a:gd name="T8" fmla="*/ 12 w 183"/>
                  <a:gd name="T9" fmla="*/ 30 h 59"/>
                  <a:gd name="T10" fmla="*/ 15 w 183"/>
                  <a:gd name="T11" fmla="*/ 28 h 59"/>
                  <a:gd name="T12" fmla="*/ 18 w 183"/>
                  <a:gd name="T13" fmla="*/ 25 h 59"/>
                  <a:gd name="T14" fmla="*/ 21 w 183"/>
                  <a:gd name="T15" fmla="*/ 23 h 59"/>
                  <a:gd name="T16" fmla="*/ 24 w 183"/>
                  <a:gd name="T17" fmla="*/ 20 h 59"/>
                  <a:gd name="T18" fmla="*/ 27 w 183"/>
                  <a:gd name="T19" fmla="*/ 18 h 59"/>
                  <a:gd name="T20" fmla="*/ 31 w 183"/>
                  <a:gd name="T21" fmla="*/ 16 h 59"/>
                  <a:gd name="T22" fmla="*/ 34 w 183"/>
                  <a:gd name="T23" fmla="*/ 14 h 59"/>
                  <a:gd name="T24" fmla="*/ 37 w 183"/>
                  <a:gd name="T25" fmla="*/ 12 h 59"/>
                  <a:gd name="T26" fmla="*/ 41 w 183"/>
                  <a:gd name="T27" fmla="*/ 10 h 59"/>
                  <a:gd name="T28" fmla="*/ 45 w 183"/>
                  <a:gd name="T29" fmla="*/ 9 h 59"/>
                  <a:gd name="T30" fmla="*/ 48 w 183"/>
                  <a:gd name="T31" fmla="*/ 7 h 59"/>
                  <a:gd name="T32" fmla="*/ 52 w 183"/>
                  <a:gd name="T33" fmla="*/ 6 h 59"/>
                  <a:gd name="T34" fmla="*/ 56 w 183"/>
                  <a:gd name="T35" fmla="*/ 4 h 59"/>
                  <a:gd name="T36" fmla="*/ 59 w 183"/>
                  <a:gd name="T37" fmla="*/ 3 h 59"/>
                  <a:gd name="T38" fmla="*/ 63 w 183"/>
                  <a:gd name="T39" fmla="*/ 2 h 59"/>
                  <a:gd name="T40" fmla="*/ 67 w 183"/>
                  <a:gd name="T41" fmla="*/ 2 h 59"/>
                  <a:gd name="T42" fmla="*/ 71 w 183"/>
                  <a:gd name="T43" fmla="*/ 1 h 59"/>
                  <a:gd name="T44" fmla="*/ 75 w 183"/>
                  <a:gd name="T45" fmla="*/ 1 h 59"/>
                  <a:gd name="T46" fmla="*/ 79 w 183"/>
                  <a:gd name="T47" fmla="*/ 0 h 59"/>
                  <a:gd name="T48" fmla="*/ 83 w 183"/>
                  <a:gd name="T49" fmla="*/ 0 h 59"/>
                  <a:gd name="T50" fmla="*/ 87 w 183"/>
                  <a:gd name="T51" fmla="*/ 0 h 59"/>
                  <a:gd name="T52" fmla="*/ 91 w 183"/>
                  <a:gd name="T53" fmla="*/ 0 h 59"/>
                  <a:gd name="T54" fmla="*/ 95 w 183"/>
                  <a:gd name="T55" fmla="*/ 0 h 59"/>
                  <a:gd name="T56" fmla="*/ 99 w 183"/>
                  <a:gd name="T57" fmla="*/ 0 h 59"/>
                  <a:gd name="T58" fmla="*/ 103 w 183"/>
                  <a:gd name="T59" fmla="*/ 1 h 59"/>
                  <a:gd name="T60" fmla="*/ 107 w 183"/>
                  <a:gd name="T61" fmla="*/ 2 h 59"/>
                  <a:gd name="T62" fmla="*/ 111 w 183"/>
                  <a:gd name="T63" fmla="*/ 2 h 59"/>
                  <a:gd name="T64" fmla="*/ 114 w 183"/>
                  <a:gd name="T65" fmla="*/ 3 h 59"/>
                  <a:gd name="T66" fmla="*/ 118 w 183"/>
                  <a:gd name="T67" fmla="*/ 4 h 59"/>
                  <a:gd name="T68" fmla="*/ 122 w 183"/>
                  <a:gd name="T69" fmla="*/ 6 h 59"/>
                  <a:gd name="T70" fmla="*/ 126 w 183"/>
                  <a:gd name="T71" fmla="*/ 7 h 59"/>
                  <a:gd name="T72" fmla="*/ 129 w 183"/>
                  <a:gd name="T73" fmla="*/ 8 h 59"/>
                  <a:gd name="T74" fmla="*/ 133 w 183"/>
                  <a:gd name="T75" fmla="*/ 10 h 59"/>
                  <a:gd name="T76" fmla="*/ 137 w 183"/>
                  <a:gd name="T77" fmla="*/ 12 h 59"/>
                  <a:gd name="T78" fmla="*/ 140 w 183"/>
                  <a:gd name="T79" fmla="*/ 14 h 59"/>
                  <a:gd name="T80" fmla="*/ 143 w 183"/>
                  <a:gd name="T81" fmla="*/ 16 h 59"/>
                  <a:gd name="T82" fmla="*/ 147 w 183"/>
                  <a:gd name="T83" fmla="*/ 18 h 59"/>
                  <a:gd name="T84" fmla="*/ 150 w 183"/>
                  <a:gd name="T85" fmla="*/ 20 h 59"/>
                  <a:gd name="T86" fmla="*/ 153 w 183"/>
                  <a:gd name="T87" fmla="*/ 22 h 59"/>
                  <a:gd name="T88" fmla="*/ 156 w 183"/>
                  <a:gd name="T89" fmla="*/ 25 h 59"/>
                  <a:gd name="T90" fmla="*/ 159 w 183"/>
                  <a:gd name="T91" fmla="*/ 27 h 59"/>
                  <a:gd name="T92" fmla="*/ 162 w 183"/>
                  <a:gd name="T93" fmla="*/ 30 h 59"/>
                  <a:gd name="T94" fmla="*/ 165 w 183"/>
                  <a:gd name="T95" fmla="*/ 33 h 59"/>
                  <a:gd name="T96" fmla="*/ 168 w 183"/>
                  <a:gd name="T97" fmla="*/ 36 h 59"/>
                  <a:gd name="T98" fmla="*/ 170 w 183"/>
                  <a:gd name="T99" fmla="*/ 39 h 59"/>
                  <a:gd name="T100" fmla="*/ 173 w 183"/>
                  <a:gd name="T101" fmla="*/ 42 h 59"/>
                  <a:gd name="T102" fmla="*/ 175 w 183"/>
                  <a:gd name="T103" fmla="*/ 45 h 59"/>
                  <a:gd name="T104" fmla="*/ 177 w 183"/>
                  <a:gd name="T105" fmla="*/ 48 h 59"/>
                  <a:gd name="T106" fmla="*/ 180 w 183"/>
                  <a:gd name="T107" fmla="*/ 52 h 59"/>
                  <a:gd name="T108" fmla="*/ 181 w 183"/>
                  <a:gd name="T109" fmla="*/ 55 h 59"/>
                  <a:gd name="T110" fmla="*/ 183 w 183"/>
                  <a:gd name="T11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59">
                    <a:moveTo>
                      <a:pt x="0" y="45"/>
                    </a:moveTo>
                    <a:lnTo>
                      <a:pt x="0" y="44"/>
                    </a:lnTo>
                    <a:lnTo>
                      <a:pt x="1" y="43"/>
                    </a:lnTo>
                    <a:lnTo>
                      <a:pt x="2" y="41"/>
                    </a:lnTo>
                    <a:lnTo>
                      <a:pt x="3" y="40"/>
                    </a:lnTo>
                    <a:lnTo>
                      <a:pt x="4" y="39"/>
                    </a:lnTo>
                    <a:lnTo>
                      <a:pt x="4" y="38"/>
                    </a:lnTo>
                    <a:lnTo>
                      <a:pt x="6" y="37"/>
                    </a:lnTo>
                    <a:lnTo>
                      <a:pt x="6" y="36"/>
                    </a:lnTo>
                    <a:lnTo>
                      <a:pt x="7" y="35"/>
                    </a:lnTo>
                    <a:lnTo>
                      <a:pt x="8" y="34"/>
                    </a:lnTo>
                    <a:lnTo>
                      <a:pt x="9" y="33"/>
                    </a:lnTo>
                    <a:lnTo>
                      <a:pt x="10" y="32"/>
                    </a:lnTo>
                    <a:lnTo>
                      <a:pt x="11" y="31"/>
                    </a:lnTo>
                    <a:lnTo>
                      <a:pt x="12" y="30"/>
                    </a:lnTo>
                    <a:lnTo>
                      <a:pt x="13" y="30"/>
                    </a:lnTo>
                    <a:lnTo>
                      <a:pt x="14" y="29"/>
                    </a:lnTo>
                    <a:lnTo>
                      <a:pt x="15" y="28"/>
                    </a:lnTo>
                    <a:lnTo>
                      <a:pt x="15" y="27"/>
                    </a:lnTo>
                    <a:lnTo>
                      <a:pt x="17" y="26"/>
                    </a:lnTo>
                    <a:lnTo>
                      <a:pt x="18" y="25"/>
                    </a:lnTo>
                    <a:lnTo>
                      <a:pt x="19" y="24"/>
                    </a:lnTo>
                    <a:lnTo>
                      <a:pt x="20" y="23"/>
                    </a:lnTo>
                    <a:lnTo>
                      <a:pt x="21" y="23"/>
                    </a:lnTo>
                    <a:lnTo>
                      <a:pt x="22" y="22"/>
                    </a:lnTo>
                    <a:lnTo>
                      <a:pt x="23" y="21"/>
                    </a:lnTo>
                    <a:lnTo>
                      <a:pt x="24" y="20"/>
                    </a:lnTo>
                    <a:lnTo>
                      <a:pt x="25" y="19"/>
                    </a:lnTo>
                    <a:lnTo>
                      <a:pt x="26" y="19"/>
                    </a:lnTo>
                    <a:lnTo>
                      <a:pt x="27" y="18"/>
                    </a:lnTo>
                    <a:lnTo>
                      <a:pt x="28" y="17"/>
                    </a:lnTo>
                    <a:lnTo>
                      <a:pt x="29" y="17"/>
                    </a:lnTo>
                    <a:lnTo>
                      <a:pt x="31" y="16"/>
                    </a:lnTo>
                    <a:lnTo>
                      <a:pt x="32" y="15"/>
                    </a:lnTo>
                    <a:lnTo>
                      <a:pt x="33" y="15"/>
                    </a:lnTo>
                    <a:lnTo>
                      <a:pt x="34" y="14"/>
                    </a:lnTo>
                    <a:lnTo>
                      <a:pt x="35" y="13"/>
                    </a:lnTo>
                    <a:lnTo>
                      <a:pt x="36" y="13"/>
                    </a:lnTo>
                    <a:lnTo>
                      <a:pt x="37" y="12"/>
                    </a:lnTo>
                    <a:lnTo>
                      <a:pt x="38" y="11"/>
                    </a:lnTo>
                    <a:lnTo>
                      <a:pt x="40" y="11"/>
                    </a:lnTo>
                    <a:lnTo>
                      <a:pt x="41" y="10"/>
                    </a:lnTo>
                    <a:lnTo>
                      <a:pt x="42" y="10"/>
                    </a:lnTo>
                    <a:lnTo>
                      <a:pt x="43" y="9"/>
                    </a:lnTo>
                    <a:lnTo>
                      <a:pt x="45" y="9"/>
                    </a:lnTo>
                    <a:lnTo>
                      <a:pt x="46" y="8"/>
                    </a:lnTo>
                    <a:lnTo>
                      <a:pt x="47" y="8"/>
                    </a:lnTo>
                    <a:lnTo>
                      <a:pt x="48" y="7"/>
                    </a:lnTo>
                    <a:lnTo>
                      <a:pt x="49" y="6"/>
                    </a:lnTo>
                    <a:lnTo>
                      <a:pt x="51" y="6"/>
                    </a:lnTo>
                    <a:lnTo>
                      <a:pt x="52" y="6"/>
                    </a:lnTo>
                    <a:lnTo>
                      <a:pt x="53" y="5"/>
                    </a:lnTo>
                    <a:lnTo>
                      <a:pt x="54" y="5"/>
                    </a:lnTo>
                    <a:lnTo>
                      <a:pt x="56" y="4"/>
                    </a:lnTo>
                    <a:lnTo>
                      <a:pt x="57" y="4"/>
                    </a:lnTo>
                    <a:lnTo>
                      <a:pt x="58" y="4"/>
                    </a:lnTo>
                    <a:lnTo>
                      <a:pt x="59" y="3"/>
                    </a:lnTo>
                    <a:lnTo>
                      <a:pt x="61" y="3"/>
                    </a:lnTo>
                    <a:lnTo>
                      <a:pt x="62" y="3"/>
                    </a:lnTo>
                    <a:lnTo>
                      <a:pt x="63" y="2"/>
                    </a:lnTo>
                    <a:lnTo>
                      <a:pt x="65" y="2"/>
                    </a:lnTo>
                    <a:lnTo>
                      <a:pt x="66" y="2"/>
                    </a:lnTo>
                    <a:lnTo>
                      <a:pt x="67" y="2"/>
                    </a:lnTo>
                    <a:lnTo>
                      <a:pt x="69" y="1"/>
                    </a:lnTo>
                    <a:lnTo>
                      <a:pt x="70" y="1"/>
                    </a:lnTo>
                    <a:lnTo>
                      <a:pt x="71" y="1"/>
                    </a:lnTo>
                    <a:lnTo>
                      <a:pt x="72" y="1"/>
                    </a:lnTo>
                    <a:lnTo>
                      <a:pt x="74" y="1"/>
                    </a:lnTo>
                    <a:lnTo>
                      <a:pt x="75" y="1"/>
                    </a:lnTo>
                    <a:lnTo>
                      <a:pt x="76" y="0"/>
                    </a:lnTo>
                    <a:lnTo>
                      <a:pt x="78" y="0"/>
                    </a:lnTo>
                    <a:lnTo>
                      <a:pt x="79" y="0"/>
                    </a:lnTo>
                    <a:lnTo>
                      <a:pt x="80" y="0"/>
                    </a:lnTo>
                    <a:lnTo>
                      <a:pt x="82" y="0"/>
                    </a:lnTo>
                    <a:lnTo>
                      <a:pt x="83" y="0"/>
                    </a:lnTo>
                    <a:lnTo>
                      <a:pt x="84" y="0"/>
                    </a:lnTo>
                    <a:lnTo>
                      <a:pt x="86" y="0"/>
                    </a:lnTo>
                    <a:lnTo>
                      <a:pt x="87" y="0"/>
                    </a:lnTo>
                    <a:lnTo>
                      <a:pt x="88" y="0"/>
                    </a:lnTo>
                    <a:lnTo>
                      <a:pt x="90" y="0"/>
                    </a:lnTo>
                    <a:lnTo>
                      <a:pt x="91" y="0"/>
                    </a:lnTo>
                    <a:lnTo>
                      <a:pt x="92" y="0"/>
                    </a:lnTo>
                    <a:lnTo>
                      <a:pt x="94" y="0"/>
                    </a:lnTo>
                    <a:lnTo>
                      <a:pt x="95" y="0"/>
                    </a:lnTo>
                    <a:lnTo>
                      <a:pt x="96" y="0"/>
                    </a:lnTo>
                    <a:lnTo>
                      <a:pt x="97" y="0"/>
                    </a:lnTo>
                    <a:lnTo>
                      <a:pt x="99" y="0"/>
                    </a:lnTo>
                    <a:lnTo>
                      <a:pt x="100" y="1"/>
                    </a:lnTo>
                    <a:lnTo>
                      <a:pt x="101" y="1"/>
                    </a:lnTo>
                    <a:lnTo>
                      <a:pt x="103" y="1"/>
                    </a:lnTo>
                    <a:lnTo>
                      <a:pt x="104" y="1"/>
                    </a:lnTo>
                    <a:lnTo>
                      <a:pt x="105" y="1"/>
                    </a:lnTo>
                    <a:lnTo>
                      <a:pt x="107" y="2"/>
                    </a:lnTo>
                    <a:lnTo>
                      <a:pt x="108" y="2"/>
                    </a:lnTo>
                    <a:lnTo>
                      <a:pt x="109" y="2"/>
                    </a:lnTo>
                    <a:lnTo>
                      <a:pt x="111" y="2"/>
                    </a:lnTo>
                    <a:lnTo>
                      <a:pt x="112" y="3"/>
                    </a:lnTo>
                    <a:lnTo>
                      <a:pt x="113" y="3"/>
                    </a:lnTo>
                    <a:lnTo>
                      <a:pt x="114" y="3"/>
                    </a:lnTo>
                    <a:lnTo>
                      <a:pt x="116" y="4"/>
                    </a:lnTo>
                    <a:lnTo>
                      <a:pt x="117" y="4"/>
                    </a:lnTo>
                    <a:lnTo>
                      <a:pt x="118" y="4"/>
                    </a:lnTo>
                    <a:lnTo>
                      <a:pt x="120" y="5"/>
                    </a:lnTo>
                    <a:lnTo>
                      <a:pt x="121" y="5"/>
                    </a:lnTo>
                    <a:lnTo>
                      <a:pt x="122" y="6"/>
                    </a:lnTo>
                    <a:lnTo>
                      <a:pt x="123" y="6"/>
                    </a:lnTo>
                    <a:lnTo>
                      <a:pt x="125" y="6"/>
                    </a:lnTo>
                    <a:lnTo>
                      <a:pt x="126" y="7"/>
                    </a:lnTo>
                    <a:lnTo>
                      <a:pt x="127" y="7"/>
                    </a:lnTo>
                    <a:lnTo>
                      <a:pt x="128" y="8"/>
                    </a:lnTo>
                    <a:lnTo>
                      <a:pt x="129" y="8"/>
                    </a:lnTo>
                    <a:lnTo>
                      <a:pt x="131" y="9"/>
                    </a:lnTo>
                    <a:lnTo>
                      <a:pt x="132" y="9"/>
                    </a:lnTo>
                    <a:lnTo>
                      <a:pt x="133" y="10"/>
                    </a:lnTo>
                    <a:lnTo>
                      <a:pt x="134" y="11"/>
                    </a:lnTo>
                    <a:lnTo>
                      <a:pt x="135" y="11"/>
                    </a:lnTo>
                    <a:lnTo>
                      <a:pt x="137" y="12"/>
                    </a:lnTo>
                    <a:lnTo>
                      <a:pt x="138" y="12"/>
                    </a:lnTo>
                    <a:lnTo>
                      <a:pt x="139" y="13"/>
                    </a:lnTo>
                    <a:lnTo>
                      <a:pt x="140" y="14"/>
                    </a:lnTo>
                    <a:lnTo>
                      <a:pt x="141" y="14"/>
                    </a:lnTo>
                    <a:lnTo>
                      <a:pt x="142" y="15"/>
                    </a:lnTo>
                    <a:lnTo>
                      <a:pt x="143" y="16"/>
                    </a:lnTo>
                    <a:lnTo>
                      <a:pt x="145" y="16"/>
                    </a:lnTo>
                    <a:lnTo>
                      <a:pt x="146" y="17"/>
                    </a:lnTo>
                    <a:lnTo>
                      <a:pt x="147" y="18"/>
                    </a:lnTo>
                    <a:lnTo>
                      <a:pt x="148" y="19"/>
                    </a:lnTo>
                    <a:lnTo>
                      <a:pt x="149" y="19"/>
                    </a:lnTo>
                    <a:lnTo>
                      <a:pt x="150" y="20"/>
                    </a:lnTo>
                    <a:lnTo>
                      <a:pt x="151" y="21"/>
                    </a:lnTo>
                    <a:lnTo>
                      <a:pt x="152" y="22"/>
                    </a:lnTo>
                    <a:lnTo>
                      <a:pt x="153" y="22"/>
                    </a:lnTo>
                    <a:lnTo>
                      <a:pt x="154" y="23"/>
                    </a:lnTo>
                    <a:lnTo>
                      <a:pt x="155" y="24"/>
                    </a:lnTo>
                    <a:lnTo>
                      <a:pt x="156" y="25"/>
                    </a:lnTo>
                    <a:lnTo>
                      <a:pt x="158" y="26"/>
                    </a:lnTo>
                    <a:lnTo>
                      <a:pt x="158" y="27"/>
                    </a:lnTo>
                    <a:lnTo>
                      <a:pt x="159" y="27"/>
                    </a:lnTo>
                    <a:lnTo>
                      <a:pt x="160" y="29"/>
                    </a:lnTo>
                    <a:lnTo>
                      <a:pt x="161" y="29"/>
                    </a:lnTo>
                    <a:lnTo>
                      <a:pt x="162" y="30"/>
                    </a:lnTo>
                    <a:lnTo>
                      <a:pt x="163" y="31"/>
                    </a:lnTo>
                    <a:lnTo>
                      <a:pt x="164" y="32"/>
                    </a:lnTo>
                    <a:lnTo>
                      <a:pt x="165" y="33"/>
                    </a:lnTo>
                    <a:lnTo>
                      <a:pt x="166" y="34"/>
                    </a:lnTo>
                    <a:lnTo>
                      <a:pt x="167" y="35"/>
                    </a:lnTo>
                    <a:lnTo>
                      <a:pt x="168" y="36"/>
                    </a:lnTo>
                    <a:lnTo>
                      <a:pt x="169" y="37"/>
                    </a:lnTo>
                    <a:lnTo>
                      <a:pt x="170" y="38"/>
                    </a:lnTo>
                    <a:lnTo>
                      <a:pt x="170" y="39"/>
                    </a:lnTo>
                    <a:lnTo>
                      <a:pt x="171" y="40"/>
                    </a:lnTo>
                    <a:lnTo>
                      <a:pt x="172" y="41"/>
                    </a:lnTo>
                    <a:lnTo>
                      <a:pt x="173" y="42"/>
                    </a:lnTo>
                    <a:lnTo>
                      <a:pt x="174" y="43"/>
                    </a:lnTo>
                    <a:lnTo>
                      <a:pt x="174" y="44"/>
                    </a:lnTo>
                    <a:lnTo>
                      <a:pt x="175" y="45"/>
                    </a:lnTo>
                    <a:lnTo>
                      <a:pt x="176" y="46"/>
                    </a:lnTo>
                    <a:lnTo>
                      <a:pt x="177" y="47"/>
                    </a:lnTo>
                    <a:lnTo>
                      <a:pt x="177" y="48"/>
                    </a:lnTo>
                    <a:lnTo>
                      <a:pt x="178" y="50"/>
                    </a:lnTo>
                    <a:lnTo>
                      <a:pt x="179" y="51"/>
                    </a:lnTo>
                    <a:lnTo>
                      <a:pt x="180" y="52"/>
                    </a:lnTo>
                    <a:lnTo>
                      <a:pt x="180" y="53"/>
                    </a:lnTo>
                    <a:lnTo>
                      <a:pt x="181" y="54"/>
                    </a:lnTo>
                    <a:lnTo>
                      <a:pt x="181" y="55"/>
                    </a:lnTo>
                    <a:lnTo>
                      <a:pt x="182" y="56"/>
                    </a:lnTo>
                    <a:lnTo>
                      <a:pt x="183" y="58"/>
                    </a:lnTo>
                    <a:lnTo>
                      <a:pt x="183" y="5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2" name="Freeform 482"/>
              <p:cNvSpPr>
                <a:spLocks/>
              </p:cNvSpPr>
              <p:nvPr/>
            </p:nvSpPr>
            <p:spPr bwMode="auto">
              <a:xfrm flipH="1">
                <a:off x="653" y="3635"/>
                <a:ext cx="40" cy="10"/>
              </a:xfrm>
              <a:custGeom>
                <a:avLst/>
                <a:gdLst>
                  <a:gd name="T0" fmla="*/ 139 w 141"/>
                  <a:gd name="T1" fmla="*/ 2 h 35"/>
                  <a:gd name="T2" fmla="*/ 137 w 141"/>
                  <a:gd name="T3" fmla="*/ 4 h 35"/>
                  <a:gd name="T4" fmla="*/ 135 w 141"/>
                  <a:gd name="T5" fmla="*/ 7 h 35"/>
                  <a:gd name="T6" fmla="*/ 133 w 141"/>
                  <a:gd name="T7" fmla="*/ 9 h 35"/>
                  <a:gd name="T8" fmla="*/ 130 w 141"/>
                  <a:gd name="T9" fmla="*/ 12 h 35"/>
                  <a:gd name="T10" fmla="*/ 128 w 141"/>
                  <a:gd name="T11" fmla="*/ 14 h 35"/>
                  <a:gd name="T12" fmla="*/ 125 w 141"/>
                  <a:gd name="T13" fmla="*/ 16 h 35"/>
                  <a:gd name="T14" fmla="*/ 123 w 141"/>
                  <a:gd name="T15" fmla="*/ 18 h 35"/>
                  <a:gd name="T16" fmla="*/ 120 w 141"/>
                  <a:gd name="T17" fmla="*/ 20 h 35"/>
                  <a:gd name="T18" fmla="*/ 117 w 141"/>
                  <a:gd name="T19" fmla="*/ 21 h 35"/>
                  <a:gd name="T20" fmla="*/ 114 w 141"/>
                  <a:gd name="T21" fmla="*/ 23 h 35"/>
                  <a:gd name="T22" fmla="*/ 111 w 141"/>
                  <a:gd name="T23" fmla="*/ 25 h 35"/>
                  <a:gd name="T24" fmla="*/ 109 w 141"/>
                  <a:gd name="T25" fmla="*/ 26 h 35"/>
                  <a:gd name="T26" fmla="*/ 106 w 141"/>
                  <a:gd name="T27" fmla="*/ 28 h 35"/>
                  <a:gd name="T28" fmla="*/ 103 w 141"/>
                  <a:gd name="T29" fmla="*/ 29 h 35"/>
                  <a:gd name="T30" fmla="*/ 99 w 141"/>
                  <a:gd name="T31" fmla="*/ 30 h 35"/>
                  <a:gd name="T32" fmla="*/ 96 w 141"/>
                  <a:gd name="T33" fmla="*/ 31 h 35"/>
                  <a:gd name="T34" fmla="*/ 93 w 141"/>
                  <a:gd name="T35" fmla="*/ 32 h 35"/>
                  <a:gd name="T36" fmla="*/ 90 w 141"/>
                  <a:gd name="T37" fmla="*/ 33 h 35"/>
                  <a:gd name="T38" fmla="*/ 87 w 141"/>
                  <a:gd name="T39" fmla="*/ 34 h 35"/>
                  <a:gd name="T40" fmla="*/ 83 w 141"/>
                  <a:gd name="T41" fmla="*/ 34 h 35"/>
                  <a:gd name="T42" fmla="*/ 80 w 141"/>
                  <a:gd name="T43" fmla="*/ 35 h 35"/>
                  <a:gd name="T44" fmla="*/ 77 w 141"/>
                  <a:gd name="T45" fmla="*/ 35 h 35"/>
                  <a:gd name="T46" fmla="*/ 73 w 141"/>
                  <a:gd name="T47" fmla="*/ 35 h 35"/>
                  <a:gd name="T48" fmla="*/ 70 w 141"/>
                  <a:gd name="T49" fmla="*/ 35 h 35"/>
                  <a:gd name="T50" fmla="*/ 67 w 141"/>
                  <a:gd name="T51" fmla="*/ 35 h 35"/>
                  <a:gd name="T52" fmla="*/ 64 w 141"/>
                  <a:gd name="T53" fmla="*/ 35 h 35"/>
                  <a:gd name="T54" fmla="*/ 60 w 141"/>
                  <a:gd name="T55" fmla="*/ 35 h 35"/>
                  <a:gd name="T56" fmla="*/ 57 w 141"/>
                  <a:gd name="T57" fmla="*/ 35 h 35"/>
                  <a:gd name="T58" fmla="*/ 54 w 141"/>
                  <a:gd name="T59" fmla="*/ 34 h 35"/>
                  <a:gd name="T60" fmla="*/ 50 w 141"/>
                  <a:gd name="T61" fmla="*/ 34 h 35"/>
                  <a:gd name="T62" fmla="*/ 47 w 141"/>
                  <a:gd name="T63" fmla="*/ 33 h 35"/>
                  <a:gd name="T64" fmla="*/ 44 w 141"/>
                  <a:gd name="T65" fmla="*/ 32 h 35"/>
                  <a:gd name="T66" fmla="*/ 41 w 141"/>
                  <a:gd name="T67" fmla="*/ 31 h 35"/>
                  <a:gd name="T68" fmla="*/ 38 w 141"/>
                  <a:gd name="T69" fmla="*/ 30 h 35"/>
                  <a:gd name="T70" fmla="*/ 35 w 141"/>
                  <a:gd name="T71" fmla="*/ 28 h 35"/>
                  <a:gd name="T72" fmla="*/ 31 w 141"/>
                  <a:gd name="T73" fmla="*/ 27 h 35"/>
                  <a:gd name="T74" fmla="*/ 28 w 141"/>
                  <a:gd name="T75" fmla="*/ 26 h 35"/>
                  <a:gd name="T76" fmla="*/ 26 w 141"/>
                  <a:gd name="T77" fmla="*/ 24 h 35"/>
                  <a:gd name="T78" fmla="*/ 23 w 141"/>
                  <a:gd name="T79" fmla="*/ 23 h 35"/>
                  <a:gd name="T80" fmla="*/ 20 w 141"/>
                  <a:gd name="T81" fmla="*/ 21 h 35"/>
                  <a:gd name="T82" fmla="*/ 17 w 141"/>
                  <a:gd name="T83" fmla="*/ 19 h 35"/>
                  <a:gd name="T84" fmla="*/ 14 w 141"/>
                  <a:gd name="T85" fmla="*/ 17 h 35"/>
                  <a:gd name="T86" fmla="*/ 12 w 141"/>
                  <a:gd name="T87" fmla="*/ 15 h 35"/>
                  <a:gd name="T88" fmla="*/ 9 w 141"/>
                  <a:gd name="T89" fmla="*/ 13 h 35"/>
                  <a:gd name="T90" fmla="*/ 7 w 141"/>
                  <a:gd name="T91" fmla="*/ 10 h 35"/>
                  <a:gd name="T92" fmla="*/ 5 w 141"/>
                  <a:gd name="T93" fmla="*/ 8 h 35"/>
                  <a:gd name="T94" fmla="*/ 2 w 141"/>
                  <a:gd name="T95" fmla="*/ 6 h 35"/>
                  <a:gd name="T96" fmla="*/ 0 w 141"/>
                  <a:gd name="T9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35">
                    <a:moveTo>
                      <a:pt x="141" y="0"/>
                    </a:moveTo>
                    <a:lnTo>
                      <a:pt x="140" y="1"/>
                    </a:lnTo>
                    <a:lnTo>
                      <a:pt x="139" y="2"/>
                    </a:lnTo>
                    <a:lnTo>
                      <a:pt x="139" y="3"/>
                    </a:lnTo>
                    <a:lnTo>
                      <a:pt x="138" y="3"/>
                    </a:lnTo>
                    <a:lnTo>
                      <a:pt x="137" y="4"/>
                    </a:lnTo>
                    <a:lnTo>
                      <a:pt x="137" y="5"/>
                    </a:lnTo>
                    <a:lnTo>
                      <a:pt x="136" y="6"/>
                    </a:lnTo>
                    <a:lnTo>
                      <a:pt x="135" y="7"/>
                    </a:lnTo>
                    <a:lnTo>
                      <a:pt x="134" y="7"/>
                    </a:lnTo>
                    <a:lnTo>
                      <a:pt x="134" y="8"/>
                    </a:lnTo>
                    <a:lnTo>
                      <a:pt x="133" y="9"/>
                    </a:lnTo>
                    <a:lnTo>
                      <a:pt x="132" y="10"/>
                    </a:lnTo>
                    <a:lnTo>
                      <a:pt x="131" y="11"/>
                    </a:lnTo>
                    <a:lnTo>
                      <a:pt x="130" y="12"/>
                    </a:lnTo>
                    <a:lnTo>
                      <a:pt x="130" y="12"/>
                    </a:lnTo>
                    <a:lnTo>
                      <a:pt x="129" y="13"/>
                    </a:lnTo>
                    <a:lnTo>
                      <a:pt x="128" y="14"/>
                    </a:lnTo>
                    <a:lnTo>
                      <a:pt x="127" y="14"/>
                    </a:lnTo>
                    <a:lnTo>
                      <a:pt x="126" y="15"/>
                    </a:lnTo>
                    <a:lnTo>
                      <a:pt x="125" y="16"/>
                    </a:lnTo>
                    <a:lnTo>
                      <a:pt x="124" y="16"/>
                    </a:lnTo>
                    <a:lnTo>
                      <a:pt x="124" y="17"/>
                    </a:lnTo>
                    <a:lnTo>
                      <a:pt x="123" y="18"/>
                    </a:lnTo>
                    <a:lnTo>
                      <a:pt x="122" y="18"/>
                    </a:lnTo>
                    <a:lnTo>
                      <a:pt x="121" y="19"/>
                    </a:lnTo>
                    <a:lnTo>
                      <a:pt x="120" y="20"/>
                    </a:lnTo>
                    <a:lnTo>
                      <a:pt x="119" y="20"/>
                    </a:lnTo>
                    <a:lnTo>
                      <a:pt x="118" y="21"/>
                    </a:lnTo>
                    <a:lnTo>
                      <a:pt x="117" y="21"/>
                    </a:lnTo>
                    <a:lnTo>
                      <a:pt x="116" y="22"/>
                    </a:lnTo>
                    <a:lnTo>
                      <a:pt x="115" y="23"/>
                    </a:lnTo>
                    <a:lnTo>
                      <a:pt x="114" y="23"/>
                    </a:lnTo>
                    <a:lnTo>
                      <a:pt x="113" y="24"/>
                    </a:lnTo>
                    <a:lnTo>
                      <a:pt x="113" y="24"/>
                    </a:lnTo>
                    <a:lnTo>
                      <a:pt x="111" y="25"/>
                    </a:lnTo>
                    <a:lnTo>
                      <a:pt x="110" y="25"/>
                    </a:lnTo>
                    <a:lnTo>
                      <a:pt x="110" y="26"/>
                    </a:lnTo>
                    <a:lnTo>
                      <a:pt x="109" y="26"/>
                    </a:lnTo>
                    <a:lnTo>
                      <a:pt x="107" y="27"/>
                    </a:lnTo>
                    <a:lnTo>
                      <a:pt x="107" y="27"/>
                    </a:lnTo>
                    <a:lnTo>
                      <a:pt x="106" y="28"/>
                    </a:lnTo>
                    <a:lnTo>
                      <a:pt x="104" y="28"/>
                    </a:lnTo>
                    <a:lnTo>
                      <a:pt x="103" y="29"/>
                    </a:lnTo>
                    <a:lnTo>
                      <a:pt x="103" y="29"/>
                    </a:lnTo>
                    <a:lnTo>
                      <a:pt x="102" y="30"/>
                    </a:lnTo>
                    <a:lnTo>
                      <a:pt x="100" y="30"/>
                    </a:lnTo>
                    <a:lnTo>
                      <a:pt x="99" y="30"/>
                    </a:lnTo>
                    <a:lnTo>
                      <a:pt x="98" y="31"/>
                    </a:lnTo>
                    <a:lnTo>
                      <a:pt x="97" y="31"/>
                    </a:lnTo>
                    <a:lnTo>
                      <a:pt x="96" y="31"/>
                    </a:lnTo>
                    <a:lnTo>
                      <a:pt x="95" y="32"/>
                    </a:lnTo>
                    <a:lnTo>
                      <a:pt x="94" y="32"/>
                    </a:lnTo>
                    <a:lnTo>
                      <a:pt x="93" y="32"/>
                    </a:lnTo>
                    <a:lnTo>
                      <a:pt x="92" y="32"/>
                    </a:lnTo>
                    <a:lnTo>
                      <a:pt x="91" y="33"/>
                    </a:lnTo>
                    <a:lnTo>
                      <a:pt x="90" y="33"/>
                    </a:lnTo>
                    <a:lnTo>
                      <a:pt x="89" y="33"/>
                    </a:lnTo>
                    <a:lnTo>
                      <a:pt x="88" y="34"/>
                    </a:lnTo>
                    <a:lnTo>
                      <a:pt x="87" y="34"/>
                    </a:lnTo>
                    <a:lnTo>
                      <a:pt x="86" y="34"/>
                    </a:lnTo>
                    <a:lnTo>
                      <a:pt x="85" y="34"/>
                    </a:lnTo>
                    <a:lnTo>
                      <a:pt x="83" y="34"/>
                    </a:lnTo>
                    <a:lnTo>
                      <a:pt x="82" y="34"/>
                    </a:lnTo>
                    <a:lnTo>
                      <a:pt x="81" y="35"/>
                    </a:lnTo>
                    <a:lnTo>
                      <a:pt x="80" y="35"/>
                    </a:lnTo>
                    <a:lnTo>
                      <a:pt x="79" y="35"/>
                    </a:lnTo>
                    <a:lnTo>
                      <a:pt x="78" y="35"/>
                    </a:lnTo>
                    <a:lnTo>
                      <a:pt x="77" y="35"/>
                    </a:lnTo>
                    <a:lnTo>
                      <a:pt x="76" y="35"/>
                    </a:lnTo>
                    <a:lnTo>
                      <a:pt x="75" y="35"/>
                    </a:lnTo>
                    <a:lnTo>
                      <a:pt x="73" y="35"/>
                    </a:lnTo>
                    <a:lnTo>
                      <a:pt x="72" y="35"/>
                    </a:lnTo>
                    <a:lnTo>
                      <a:pt x="71" y="35"/>
                    </a:lnTo>
                    <a:lnTo>
                      <a:pt x="70" y="35"/>
                    </a:lnTo>
                    <a:lnTo>
                      <a:pt x="69" y="35"/>
                    </a:lnTo>
                    <a:lnTo>
                      <a:pt x="68" y="35"/>
                    </a:lnTo>
                    <a:lnTo>
                      <a:pt x="67" y="35"/>
                    </a:lnTo>
                    <a:lnTo>
                      <a:pt x="66" y="35"/>
                    </a:lnTo>
                    <a:lnTo>
                      <a:pt x="65" y="35"/>
                    </a:lnTo>
                    <a:lnTo>
                      <a:pt x="64" y="35"/>
                    </a:lnTo>
                    <a:lnTo>
                      <a:pt x="62" y="35"/>
                    </a:lnTo>
                    <a:lnTo>
                      <a:pt x="61" y="35"/>
                    </a:lnTo>
                    <a:lnTo>
                      <a:pt x="60" y="35"/>
                    </a:lnTo>
                    <a:lnTo>
                      <a:pt x="59" y="35"/>
                    </a:lnTo>
                    <a:lnTo>
                      <a:pt x="58" y="35"/>
                    </a:lnTo>
                    <a:lnTo>
                      <a:pt x="57" y="35"/>
                    </a:lnTo>
                    <a:lnTo>
                      <a:pt x="56" y="34"/>
                    </a:lnTo>
                    <a:lnTo>
                      <a:pt x="55" y="34"/>
                    </a:lnTo>
                    <a:lnTo>
                      <a:pt x="54" y="34"/>
                    </a:lnTo>
                    <a:lnTo>
                      <a:pt x="52" y="34"/>
                    </a:lnTo>
                    <a:lnTo>
                      <a:pt x="51" y="34"/>
                    </a:lnTo>
                    <a:lnTo>
                      <a:pt x="50" y="34"/>
                    </a:lnTo>
                    <a:lnTo>
                      <a:pt x="49" y="33"/>
                    </a:lnTo>
                    <a:lnTo>
                      <a:pt x="48" y="33"/>
                    </a:lnTo>
                    <a:lnTo>
                      <a:pt x="47" y="33"/>
                    </a:lnTo>
                    <a:lnTo>
                      <a:pt x="46" y="32"/>
                    </a:lnTo>
                    <a:lnTo>
                      <a:pt x="45" y="32"/>
                    </a:lnTo>
                    <a:lnTo>
                      <a:pt x="44" y="32"/>
                    </a:lnTo>
                    <a:lnTo>
                      <a:pt x="43" y="31"/>
                    </a:lnTo>
                    <a:lnTo>
                      <a:pt x="42" y="31"/>
                    </a:lnTo>
                    <a:lnTo>
                      <a:pt x="41" y="31"/>
                    </a:lnTo>
                    <a:lnTo>
                      <a:pt x="40" y="31"/>
                    </a:lnTo>
                    <a:lnTo>
                      <a:pt x="39" y="30"/>
                    </a:lnTo>
                    <a:lnTo>
                      <a:pt x="38" y="30"/>
                    </a:lnTo>
                    <a:lnTo>
                      <a:pt x="37" y="29"/>
                    </a:lnTo>
                    <a:lnTo>
                      <a:pt x="36" y="29"/>
                    </a:lnTo>
                    <a:lnTo>
                      <a:pt x="35" y="28"/>
                    </a:lnTo>
                    <a:lnTo>
                      <a:pt x="34" y="28"/>
                    </a:lnTo>
                    <a:lnTo>
                      <a:pt x="33" y="28"/>
                    </a:lnTo>
                    <a:lnTo>
                      <a:pt x="31" y="27"/>
                    </a:lnTo>
                    <a:lnTo>
                      <a:pt x="31" y="27"/>
                    </a:lnTo>
                    <a:lnTo>
                      <a:pt x="30" y="26"/>
                    </a:lnTo>
                    <a:lnTo>
                      <a:pt x="28" y="26"/>
                    </a:lnTo>
                    <a:lnTo>
                      <a:pt x="28" y="25"/>
                    </a:lnTo>
                    <a:lnTo>
                      <a:pt x="27" y="25"/>
                    </a:lnTo>
                    <a:lnTo>
                      <a:pt x="26" y="24"/>
                    </a:lnTo>
                    <a:lnTo>
                      <a:pt x="25" y="24"/>
                    </a:lnTo>
                    <a:lnTo>
                      <a:pt x="24" y="23"/>
                    </a:lnTo>
                    <a:lnTo>
                      <a:pt x="23" y="23"/>
                    </a:lnTo>
                    <a:lnTo>
                      <a:pt x="22" y="22"/>
                    </a:lnTo>
                    <a:lnTo>
                      <a:pt x="21" y="21"/>
                    </a:lnTo>
                    <a:lnTo>
                      <a:pt x="20" y="21"/>
                    </a:lnTo>
                    <a:lnTo>
                      <a:pt x="19" y="20"/>
                    </a:lnTo>
                    <a:lnTo>
                      <a:pt x="18" y="20"/>
                    </a:lnTo>
                    <a:lnTo>
                      <a:pt x="17" y="19"/>
                    </a:lnTo>
                    <a:lnTo>
                      <a:pt x="16" y="18"/>
                    </a:lnTo>
                    <a:lnTo>
                      <a:pt x="16" y="18"/>
                    </a:lnTo>
                    <a:lnTo>
                      <a:pt x="14" y="17"/>
                    </a:lnTo>
                    <a:lnTo>
                      <a:pt x="14" y="16"/>
                    </a:lnTo>
                    <a:lnTo>
                      <a:pt x="13" y="16"/>
                    </a:lnTo>
                    <a:lnTo>
                      <a:pt x="12" y="15"/>
                    </a:lnTo>
                    <a:lnTo>
                      <a:pt x="11" y="14"/>
                    </a:lnTo>
                    <a:lnTo>
                      <a:pt x="10" y="13"/>
                    </a:lnTo>
                    <a:lnTo>
                      <a:pt x="9" y="13"/>
                    </a:lnTo>
                    <a:lnTo>
                      <a:pt x="9" y="12"/>
                    </a:lnTo>
                    <a:lnTo>
                      <a:pt x="8" y="11"/>
                    </a:lnTo>
                    <a:lnTo>
                      <a:pt x="7" y="10"/>
                    </a:lnTo>
                    <a:lnTo>
                      <a:pt x="6" y="10"/>
                    </a:lnTo>
                    <a:lnTo>
                      <a:pt x="6" y="9"/>
                    </a:lnTo>
                    <a:lnTo>
                      <a:pt x="5" y="8"/>
                    </a:lnTo>
                    <a:lnTo>
                      <a:pt x="4" y="7"/>
                    </a:lnTo>
                    <a:lnTo>
                      <a:pt x="3" y="7"/>
                    </a:lnTo>
                    <a:lnTo>
                      <a:pt x="2" y="6"/>
                    </a:lnTo>
                    <a:lnTo>
                      <a:pt x="2" y="5"/>
                    </a:lnTo>
                    <a:lnTo>
                      <a:pt x="1" y="4"/>
                    </a:lnTo>
                    <a:lnTo>
                      <a:pt x="0" y="3"/>
                    </a:lnTo>
                    <a:lnTo>
                      <a:pt x="0" y="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3" name="Freeform 483"/>
              <p:cNvSpPr>
                <a:spLocks/>
              </p:cNvSpPr>
              <p:nvPr/>
            </p:nvSpPr>
            <p:spPr bwMode="auto">
              <a:xfrm flipH="1">
                <a:off x="652" y="3595"/>
                <a:ext cx="41" cy="11"/>
              </a:xfrm>
              <a:custGeom>
                <a:avLst/>
                <a:gdLst>
                  <a:gd name="T0" fmla="*/ 1 w 142"/>
                  <a:gd name="T1" fmla="*/ 30 h 39"/>
                  <a:gd name="T2" fmla="*/ 3 w 142"/>
                  <a:gd name="T3" fmla="*/ 28 h 39"/>
                  <a:gd name="T4" fmla="*/ 6 w 142"/>
                  <a:gd name="T5" fmla="*/ 26 h 39"/>
                  <a:gd name="T6" fmla="*/ 8 w 142"/>
                  <a:gd name="T7" fmla="*/ 23 h 39"/>
                  <a:gd name="T8" fmla="*/ 11 w 142"/>
                  <a:gd name="T9" fmla="*/ 21 h 39"/>
                  <a:gd name="T10" fmla="*/ 13 w 142"/>
                  <a:gd name="T11" fmla="*/ 19 h 39"/>
                  <a:gd name="T12" fmla="*/ 16 w 142"/>
                  <a:gd name="T13" fmla="*/ 17 h 39"/>
                  <a:gd name="T14" fmla="*/ 19 w 142"/>
                  <a:gd name="T15" fmla="*/ 15 h 39"/>
                  <a:gd name="T16" fmla="*/ 22 w 142"/>
                  <a:gd name="T17" fmla="*/ 13 h 39"/>
                  <a:gd name="T18" fmla="*/ 25 w 142"/>
                  <a:gd name="T19" fmla="*/ 12 h 39"/>
                  <a:gd name="T20" fmla="*/ 27 w 142"/>
                  <a:gd name="T21" fmla="*/ 10 h 39"/>
                  <a:gd name="T22" fmla="*/ 30 w 142"/>
                  <a:gd name="T23" fmla="*/ 9 h 39"/>
                  <a:gd name="T24" fmla="*/ 33 w 142"/>
                  <a:gd name="T25" fmla="*/ 7 h 39"/>
                  <a:gd name="T26" fmla="*/ 36 w 142"/>
                  <a:gd name="T27" fmla="*/ 6 h 39"/>
                  <a:gd name="T28" fmla="*/ 40 w 142"/>
                  <a:gd name="T29" fmla="*/ 5 h 39"/>
                  <a:gd name="T30" fmla="*/ 43 w 142"/>
                  <a:gd name="T31" fmla="*/ 4 h 39"/>
                  <a:gd name="T32" fmla="*/ 46 w 142"/>
                  <a:gd name="T33" fmla="*/ 3 h 39"/>
                  <a:gd name="T34" fmla="*/ 49 w 142"/>
                  <a:gd name="T35" fmla="*/ 3 h 39"/>
                  <a:gd name="T36" fmla="*/ 52 w 142"/>
                  <a:gd name="T37" fmla="*/ 2 h 39"/>
                  <a:gd name="T38" fmla="*/ 56 w 142"/>
                  <a:gd name="T39" fmla="*/ 1 h 39"/>
                  <a:gd name="T40" fmla="*/ 59 w 142"/>
                  <a:gd name="T41" fmla="*/ 1 h 39"/>
                  <a:gd name="T42" fmla="*/ 62 w 142"/>
                  <a:gd name="T43" fmla="*/ 1 h 39"/>
                  <a:gd name="T44" fmla="*/ 65 w 142"/>
                  <a:gd name="T45" fmla="*/ 0 h 39"/>
                  <a:gd name="T46" fmla="*/ 69 w 142"/>
                  <a:gd name="T47" fmla="*/ 0 h 39"/>
                  <a:gd name="T48" fmla="*/ 72 w 142"/>
                  <a:gd name="T49" fmla="*/ 0 h 39"/>
                  <a:gd name="T50" fmla="*/ 75 w 142"/>
                  <a:gd name="T51" fmla="*/ 1 h 39"/>
                  <a:gd name="T52" fmla="*/ 79 w 142"/>
                  <a:gd name="T53" fmla="*/ 1 h 39"/>
                  <a:gd name="T54" fmla="*/ 82 w 142"/>
                  <a:gd name="T55" fmla="*/ 2 h 39"/>
                  <a:gd name="T56" fmla="*/ 85 w 142"/>
                  <a:gd name="T57" fmla="*/ 2 h 39"/>
                  <a:gd name="T58" fmla="*/ 89 w 142"/>
                  <a:gd name="T59" fmla="*/ 3 h 39"/>
                  <a:gd name="T60" fmla="*/ 92 w 142"/>
                  <a:gd name="T61" fmla="*/ 4 h 39"/>
                  <a:gd name="T62" fmla="*/ 95 w 142"/>
                  <a:gd name="T63" fmla="*/ 5 h 39"/>
                  <a:gd name="T64" fmla="*/ 98 w 142"/>
                  <a:gd name="T65" fmla="*/ 6 h 39"/>
                  <a:gd name="T66" fmla="*/ 101 w 142"/>
                  <a:gd name="T67" fmla="*/ 7 h 39"/>
                  <a:gd name="T68" fmla="*/ 104 w 142"/>
                  <a:gd name="T69" fmla="*/ 8 h 39"/>
                  <a:gd name="T70" fmla="*/ 107 w 142"/>
                  <a:gd name="T71" fmla="*/ 9 h 39"/>
                  <a:gd name="T72" fmla="*/ 110 w 142"/>
                  <a:gd name="T73" fmla="*/ 11 h 39"/>
                  <a:gd name="T74" fmla="*/ 113 w 142"/>
                  <a:gd name="T75" fmla="*/ 13 h 39"/>
                  <a:gd name="T76" fmla="*/ 116 w 142"/>
                  <a:gd name="T77" fmla="*/ 14 h 39"/>
                  <a:gd name="T78" fmla="*/ 119 w 142"/>
                  <a:gd name="T79" fmla="*/ 16 h 39"/>
                  <a:gd name="T80" fmla="*/ 122 w 142"/>
                  <a:gd name="T81" fmla="*/ 18 h 39"/>
                  <a:gd name="T82" fmla="*/ 124 w 142"/>
                  <a:gd name="T83" fmla="*/ 20 h 39"/>
                  <a:gd name="T84" fmla="*/ 127 w 142"/>
                  <a:gd name="T85" fmla="*/ 22 h 39"/>
                  <a:gd name="T86" fmla="*/ 129 w 142"/>
                  <a:gd name="T87" fmla="*/ 24 h 39"/>
                  <a:gd name="T88" fmla="*/ 132 w 142"/>
                  <a:gd name="T89" fmla="*/ 27 h 39"/>
                  <a:gd name="T90" fmla="*/ 134 w 142"/>
                  <a:gd name="T91" fmla="*/ 29 h 39"/>
                  <a:gd name="T92" fmla="*/ 136 w 142"/>
                  <a:gd name="T93" fmla="*/ 31 h 39"/>
                  <a:gd name="T94" fmla="*/ 138 w 142"/>
                  <a:gd name="T95" fmla="*/ 34 h 39"/>
                  <a:gd name="T96" fmla="*/ 140 w 142"/>
                  <a:gd name="T97" fmla="*/ 37 h 39"/>
                  <a:gd name="T98" fmla="*/ 142 w 142"/>
                  <a:gd name="T9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39">
                    <a:moveTo>
                      <a:pt x="0" y="32"/>
                    </a:moveTo>
                    <a:lnTo>
                      <a:pt x="1" y="31"/>
                    </a:lnTo>
                    <a:lnTo>
                      <a:pt x="1" y="30"/>
                    </a:lnTo>
                    <a:lnTo>
                      <a:pt x="2" y="30"/>
                    </a:lnTo>
                    <a:lnTo>
                      <a:pt x="3" y="29"/>
                    </a:lnTo>
                    <a:lnTo>
                      <a:pt x="3" y="28"/>
                    </a:lnTo>
                    <a:lnTo>
                      <a:pt x="4" y="27"/>
                    </a:lnTo>
                    <a:lnTo>
                      <a:pt x="5" y="26"/>
                    </a:lnTo>
                    <a:lnTo>
                      <a:pt x="6" y="26"/>
                    </a:lnTo>
                    <a:lnTo>
                      <a:pt x="7" y="25"/>
                    </a:lnTo>
                    <a:lnTo>
                      <a:pt x="8" y="24"/>
                    </a:lnTo>
                    <a:lnTo>
                      <a:pt x="8" y="23"/>
                    </a:lnTo>
                    <a:lnTo>
                      <a:pt x="9" y="23"/>
                    </a:lnTo>
                    <a:lnTo>
                      <a:pt x="10" y="22"/>
                    </a:lnTo>
                    <a:lnTo>
                      <a:pt x="11" y="21"/>
                    </a:lnTo>
                    <a:lnTo>
                      <a:pt x="12" y="20"/>
                    </a:lnTo>
                    <a:lnTo>
                      <a:pt x="12" y="20"/>
                    </a:lnTo>
                    <a:lnTo>
                      <a:pt x="13" y="19"/>
                    </a:lnTo>
                    <a:lnTo>
                      <a:pt x="14" y="19"/>
                    </a:lnTo>
                    <a:lnTo>
                      <a:pt x="15" y="18"/>
                    </a:lnTo>
                    <a:lnTo>
                      <a:pt x="16" y="17"/>
                    </a:lnTo>
                    <a:lnTo>
                      <a:pt x="17" y="17"/>
                    </a:lnTo>
                    <a:lnTo>
                      <a:pt x="18" y="16"/>
                    </a:lnTo>
                    <a:lnTo>
                      <a:pt x="19" y="15"/>
                    </a:lnTo>
                    <a:lnTo>
                      <a:pt x="20" y="15"/>
                    </a:lnTo>
                    <a:lnTo>
                      <a:pt x="20" y="14"/>
                    </a:lnTo>
                    <a:lnTo>
                      <a:pt x="22" y="13"/>
                    </a:lnTo>
                    <a:lnTo>
                      <a:pt x="22" y="13"/>
                    </a:lnTo>
                    <a:lnTo>
                      <a:pt x="23" y="12"/>
                    </a:lnTo>
                    <a:lnTo>
                      <a:pt x="25" y="12"/>
                    </a:lnTo>
                    <a:lnTo>
                      <a:pt x="25" y="11"/>
                    </a:lnTo>
                    <a:lnTo>
                      <a:pt x="26" y="11"/>
                    </a:lnTo>
                    <a:lnTo>
                      <a:pt x="27" y="10"/>
                    </a:lnTo>
                    <a:lnTo>
                      <a:pt x="28" y="10"/>
                    </a:lnTo>
                    <a:lnTo>
                      <a:pt x="29" y="9"/>
                    </a:lnTo>
                    <a:lnTo>
                      <a:pt x="30" y="9"/>
                    </a:lnTo>
                    <a:lnTo>
                      <a:pt x="31" y="8"/>
                    </a:lnTo>
                    <a:lnTo>
                      <a:pt x="32" y="8"/>
                    </a:lnTo>
                    <a:lnTo>
                      <a:pt x="33" y="7"/>
                    </a:lnTo>
                    <a:lnTo>
                      <a:pt x="34" y="7"/>
                    </a:lnTo>
                    <a:lnTo>
                      <a:pt x="35" y="7"/>
                    </a:lnTo>
                    <a:lnTo>
                      <a:pt x="36" y="6"/>
                    </a:lnTo>
                    <a:lnTo>
                      <a:pt x="37" y="6"/>
                    </a:lnTo>
                    <a:lnTo>
                      <a:pt x="39" y="6"/>
                    </a:lnTo>
                    <a:lnTo>
                      <a:pt x="40" y="5"/>
                    </a:lnTo>
                    <a:lnTo>
                      <a:pt x="41" y="5"/>
                    </a:lnTo>
                    <a:lnTo>
                      <a:pt x="42" y="5"/>
                    </a:lnTo>
                    <a:lnTo>
                      <a:pt x="43" y="4"/>
                    </a:lnTo>
                    <a:lnTo>
                      <a:pt x="44" y="4"/>
                    </a:lnTo>
                    <a:lnTo>
                      <a:pt x="45" y="3"/>
                    </a:lnTo>
                    <a:lnTo>
                      <a:pt x="46" y="3"/>
                    </a:lnTo>
                    <a:lnTo>
                      <a:pt x="47" y="3"/>
                    </a:lnTo>
                    <a:lnTo>
                      <a:pt x="48" y="3"/>
                    </a:lnTo>
                    <a:lnTo>
                      <a:pt x="49" y="3"/>
                    </a:lnTo>
                    <a:lnTo>
                      <a:pt x="50" y="2"/>
                    </a:lnTo>
                    <a:lnTo>
                      <a:pt x="51" y="2"/>
                    </a:lnTo>
                    <a:lnTo>
                      <a:pt x="52" y="2"/>
                    </a:lnTo>
                    <a:lnTo>
                      <a:pt x="53" y="2"/>
                    </a:lnTo>
                    <a:lnTo>
                      <a:pt x="54" y="2"/>
                    </a:lnTo>
                    <a:lnTo>
                      <a:pt x="56" y="1"/>
                    </a:lnTo>
                    <a:lnTo>
                      <a:pt x="57" y="1"/>
                    </a:lnTo>
                    <a:lnTo>
                      <a:pt x="58" y="1"/>
                    </a:lnTo>
                    <a:lnTo>
                      <a:pt x="59" y="1"/>
                    </a:lnTo>
                    <a:lnTo>
                      <a:pt x="60" y="1"/>
                    </a:lnTo>
                    <a:lnTo>
                      <a:pt x="61" y="1"/>
                    </a:lnTo>
                    <a:lnTo>
                      <a:pt x="62" y="1"/>
                    </a:lnTo>
                    <a:lnTo>
                      <a:pt x="63" y="0"/>
                    </a:lnTo>
                    <a:lnTo>
                      <a:pt x="64" y="0"/>
                    </a:lnTo>
                    <a:lnTo>
                      <a:pt x="65" y="0"/>
                    </a:lnTo>
                    <a:lnTo>
                      <a:pt x="67" y="0"/>
                    </a:lnTo>
                    <a:lnTo>
                      <a:pt x="68" y="0"/>
                    </a:lnTo>
                    <a:lnTo>
                      <a:pt x="69" y="0"/>
                    </a:lnTo>
                    <a:lnTo>
                      <a:pt x="70" y="0"/>
                    </a:lnTo>
                    <a:lnTo>
                      <a:pt x="71" y="0"/>
                    </a:lnTo>
                    <a:lnTo>
                      <a:pt x="72" y="0"/>
                    </a:lnTo>
                    <a:lnTo>
                      <a:pt x="73" y="1"/>
                    </a:lnTo>
                    <a:lnTo>
                      <a:pt x="74" y="1"/>
                    </a:lnTo>
                    <a:lnTo>
                      <a:pt x="75" y="1"/>
                    </a:lnTo>
                    <a:lnTo>
                      <a:pt x="77" y="1"/>
                    </a:lnTo>
                    <a:lnTo>
                      <a:pt x="78" y="1"/>
                    </a:lnTo>
                    <a:lnTo>
                      <a:pt x="79" y="1"/>
                    </a:lnTo>
                    <a:lnTo>
                      <a:pt x="80" y="1"/>
                    </a:lnTo>
                    <a:lnTo>
                      <a:pt x="81" y="1"/>
                    </a:lnTo>
                    <a:lnTo>
                      <a:pt x="82" y="2"/>
                    </a:lnTo>
                    <a:lnTo>
                      <a:pt x="83" y="2"/>
                    </a:lnTo>
                    <a:lnTo>
                      <a:pt x="84" y="2"/>
                    </a:lnTo>
                    <a:lnTo>
                      <a:pt x="85" y="2"/>
                    </a:lnTo>
                    <a:lnTo>
                      <a:pt x="86" y="2"/>
                    </a:lnTo>
                    <a:lnTo>
                      <a:pt x="88" y="3"/>
                    </a:lnTo>
                    <a:lnTo>
                      <a:pt x="89" y="3"/>
                    </a:lnTo>
                    <a:lnTo>
                      <a:pt x="90" y="3"/>
                    </a:lnTo>
                    <a:lnTo>
                      <a:pt x="91" y="3"/>
                    </a:lnTo>
                    <a:lnTo>
                      <a:pt x="92" y="4"/>
                    </a:lnTo>
                    <a:lnTo>
                      <a:pt x="93" y="4"/>
                    </a:lnTo>
                    <a:lnTo>
                      <a:pt x="94" y="4"/>
                    </a:lnTo>
                    <a:lnTo>
                      <a:pt x="95" y="5"/>
                    </a:lnTo>
                    <a:lnTo>
                      <a:pt x="96" y="5"/>
                    </a:lnTo>
                    <a:lnTo>
                      <a:pt x="97" y="5"/>
                    </a:lnTo>
                    <a:lnTo>
                      <a:pt x="98" y="6"/>
                    </a:lnTo>
                    <a:lnTo>
                      <a:pt x="99" y="6"/>
                    </a:lnTo>
                    <a:lnTo>
                      <a:pt x="100" y="6"/>
                    </a:lnTo>
                    <a:lnTo>
                      <a:pt x="101" y="7"/>
                    </a:lnTo>
                    <a:lnTo>
                      <a:pt x="102" y="7"/>
                    </a:lnTo>
                    <a:lnTo>
                      <a:pt x="103" y="7"/>
                    </a:lnTo>
                    <a:lnTo>
                      <a:pt x="104" y="8"/>
                    </a:lnTo>
                    <a:lnTo>
                      <a:pt x="105" y="9"/>
                    </a:lnTo>
                    <a:lnTo>
                      <a:pt x="106" y="9"/>
                    </a:lnTo>
                    <a:lnTo>
                      <a:pt x="107" y="9"/>
                    </a:lnTo>
                    <a:lnTo>
                      <a:pt x="108" y="10"/>
                    </a:lnTo>
                    <a:lnTo>
                      <a:pt x="109" y="10"/>
                    </a:lnTo>
                    <a:lnTo>
                      <a:pt x="110" y="11"/>
                    </a:lnTo>
                    <a:lnTo>
                      <a:pt x="111" y="12"/>
                    </a:lnTo>
                    <a:lnTo>
                      <a:pt x="112" y="12"/>
                    </a:lnTo>
                    <a:lnTo>
                      <a:pt x="113" y="13"/>
                    </a:lnTo>
                    <a:lnTo>
                      <a:pt x="114" y="13"/>
                    </a:lnTo>
                    <a:lnTo>
                      <a:pt x="115" y="14"/>
                    </a:lnTo>
                    <a:lnTo>
                      <a:pt x="116" y="14"/>
                    </a:lnTo>
                    <a:lnTo>
                      <a:pt x="117" y="15"/>
                    </a:lnTo>
                    <a:lnTo>
                      <a:pt x="118" y="16"/>
                    </a:lnTo>
                    <a:lnTo>
                      <a:pt x="119" y="16"/>
                    </a:lnTo>
                    <a:lnTo>
                      <a:pt x="120" y="17"/>
                    </a:lnTo>
                    <a:lnTo>
                      <a:pt x="120" y="17"/>
                    </a:lnTo>
                    <a:lnTo>
                      <a:pt x="122" y="18"/>
                    </a:lnTo>
                    <a:lnTo>
                      <a:pt x="122" y="19"/>
                    </a:lnTo>
                    <a:lnTo>
                      <a:pt x="123" y="19"/>
                    </a:lnTo>
                    <a:lnTo>
                      <a:pt x="124" y="20"/>
                    </a:lnTo>
                    <a:lnTo>
                      <a:pt x="125" y="21"/>
                    </a:lnTo>
                    <a:lnTo>
                      <a:pt x="126" y="21"/>
                    </a:lnTo>
                    <a:lnTo>
                      <a:pt x="127" y="22"/>
                    </a:lnTo>
                    <a:lnTo>
                      <a:pt x="127" y="23"/>
                    </a:lnTo>
                    <a:lnTo>
                      <a:pt x="128" y="24"/>
                    </a:lnTo>
                    <a:lnTo>
                      <a:pt x="129" y="24"/>
                    </a:lnTo>
                    <a:lnTo>
                      <a:pt x="130" y="25"/>
                    </a:lnTo>
                    <a:lnTo>
                      <a:pt x="131" y="26"/>
                    </a:lnTo>
                    <a:lnTo>
                      <a:pt x="132" y="27"/>
                    </a:lnTo>
                    <a:lnTo>
                      <a:pt x="132" y="27"/>
                    </a:lnTo>
                    <a:lnTo>
                      <a:pt x="133" y="28"/>
                    </a:lnTo>
                    <a:lnTo>
                      <a:pt x="134" y="29"/>
                    </a:lnTo>
                    <a:lnTo>
                      <a:pt x="134" y="30"/>
                    </a:lnTo>
                    <a:lnTo>
                      <a:pt x="135" y="31"/>
                    </a:lnTo>
                    <a:lnTo>
                      <a:pt x="136" y="31"/>
                    </a:lnTo>
                    <a:lnTo>
                      <a:pt x="137" y="32"/>
                    </a:lnTo>
                    <a:lnTo>
                      <a:pt x="137" y="33"/>
                    </a:lnTo>
                    <a:lnTo>
                      <a:pt x="138" y="34"/>
                    </a:lnTo>
                    <a:lnTo>
                      <a:pt x="139" y="35"/>
                    </a:lnTo>
                    <a:lnTo>
                      <a:pt x="140" y="36"/>
                    </a:lnTo>
                    <a:lnTo>
                      <a:pt x="140" y="37"/>
                    </a:lnTo>
                    <a:lnTo>
                      <a:pt x="141" y="37"/>
                    </a:lnTo>
                    <a:lnTo>
                      <a:pt x="141" y="38"/>
                    </a:lnTo>
                    <a:lnTo>
                      <a:pt x="142" y="3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4" name="Freeform 484"/>
              <p:cNvSpPr>
                <a:spLocks/>
              </p:cNvSpPr>
              <p:nvPr/>
            </p:nvSpPr>
            <p:spPr bwMode="auto">
              <a:xfrm flipH="1">
                <a:off x="657" y="3635"/>
                <a:ext cx="34" cy="7"/>
              </a:xfrm>
              <a:custGeom>
                <a:avLst/>
                <a:gdLst>
                  <a:gd name="T0" fmla="*/ 119 w 120"/>
                  <a:gd name="T1" fmla="*/ 4 h 27"/>
                  <a:gd name="T2" fmla="*/ 117 w 120"/>
                  <a:gd name="T3" fmla="*/ 6 h 27"/>
                  <a:gd name="T4" fmla="*/ 114 w 120"/>
                  <a:gd name="T5" fmla="*/ 8 h 27"/>
                  <a:gd name="T6" fmla="*/ 112 w 120"/>
                  <a:gd name="T7" fmla="*/ 10 h 27"/>
                  <a:gd name="T8" fmla="*/ 110 w 120"/>
                  <a:gd name="T9" fmla="*/ 12 h 27"/>
                  <a:gd name="T10" fmla="*/ 107 w 120"/>
                  <a:gd name="T11" fmla="*/ 13 h 27"/>
                  <a:gd name="T12" fmla="*/ 105 w 120"/>
                  <a:gd name="T13" fmla="*/ 15 h 27"/>
                  <a:gd name="T14" fmla="*/ 102 w 120"/>
                  <a:gd name="T15" fmla="*/ 17 h 27"/>
                  <a:gd name="T16" fmla="*/ 99 w 120"/>
                  <a:gd name="T17" fmla="*/ 18 h 27"/>
                  <a:gd name="T18" fmla="*/ 96 w 120"/>
                  <a:gd name="T19" fmla="*/ 19 h 27"/>
                  <a:gd name="T20" fmla="*/ 94 w 120"/>
                  <a:gd name="T21" fmla="*/ 21 h 27"/>
                  <a:gd name="T22" fmla="*/ 91 w 120"/>
                  <a:gd name="T23" fmla="*/ 22 h 27"/>
                  <a:gd name="T24" fmla="*/ 88 w 120"/>
                  <a:gd name="T25" fmla="*/ 23 h 27"/>
                  <a:gd name="T26" fmla="*/ 85 w 120"/>
                  <a:gd name="T27" fmla="*/ 24 h 27"/>
                  <a:gd name="T28" fmla="*/ 82 w 120"/>
                  <a:gd name="T29" fmla="*/ 25 h 27"/>
                  <a:gd name="T30" fmla="*/ 79 w 120"/>
                  <a:gd name="T31" fmla="*/ 25 h 27"/>
                  <a:gd name="T32" fmla="*/ 77 w 120"/>
                  <a:gd name="T33" fmla="*/ 26 h 27"/>
                  <a:gd name="T34" fmla="*/ 74 w 120"/>
                  <a:gd name="T35" fmla="*/ 27 h 27"/>
                  <a:gd name="T36" fmla="*/ 71 w 120"/>
                  <a:gd name="T37" fmla="*/ 27 h 27"/>
                  <a:gd name="T38" fmla="*/ 68 w 120"/>
                  <a:gd name="T39" fmla="*/ 27 h 27"/>
                  <a:gd name="T40" fmla="*/ 64 w 120"/>
                  <a:gd name="T41" fmla="*/ 27 h 27"/>
                  <a:gd name="T42" fmla="*/ 61 w 120"/>
                  <a:gd name="T43" fmla="*/ 27 h 27"/>
                  <a:gd name="T44" fmla="*/ 58 w 120"/>
                  <a:gd name="T45" fmla="*/ 27 h 27"/>
                  <a:gd name="T46" fmla="*/ 56 w 120"/>
                  <a:gd name="T47" fmla="*/ 27 h 27"/>
                  <a:gd name="T48" fmla="*/ 53 w 120"/>
                  <a:gd name="T49" fmla="*/ 27 h 27"/>
                  <a:gd name="T50" fmla="*/ 49 w 120"/>
                  <a:gd name="T51" fmla="*/ 27 h 27"/>
                  <a:gd name="T52" fmla="*/ 46 w 120"/>
                  <a:gd name="T53" fmla="*/ 26 h 27"/>
                  <a:gd name="T54" fmla="*/ 43 w 120"/>
                  <a:gd name="T55" fmla="*/ 25 h 27"/>
                  <a:gd name="T56" fmla="*/ 40 w 120"/>
                  <a:gd name="T57" fmla="*/ 25 h 27"/>
                  <a:gd name="T58" fmla="*/ 38 w 120"/>
                  <a:gd name="T59" fmla="*/ 24 h 27"/>
                  <a:gd name="T60" fmla="*/ 35 w 120"/>
                  <a:gd name="T61" fmla="*/ 23 h 27"/>
                  <a:gd name="T62" fmla="*/ 32 w 120"/>
                  <a:gd name="T63" fmla="*/ 22 h 27"/>
                  <a:gd name="T64" fmla="*/ 29 w 120"/>
                  <a:gd name="T65" fmla="*/ 21 h 27"/>
                  <a:gd name="T66" fmla="*/ 26 w 120"/>
                  <a:gd name="T67" fmla="*/ 20 h 27"/>
                  <a:gd name="T68" fmla="*/ 24 w 120"/>
                  <a:gd name="T69" fmla="*/ 18 h 27"/>
                  <a:gd name="T70" fmla="*/ 21 w 120"/>
                  <a:gd name="T71" fmla="*/ 17 h 27"/>
                  <a:gd name="T72" fmla="*/ 18 w 120"/>
                  <a:gd name="T73" fmla="*/ 15 h 27"/>
                  <a:gd name="T74" fmla="*/ 16 w 120"/>
                  <a:gd name="T75" fmla="*/ 14 h 27"/>
                  <a:gd name="T76" fmla="*/ 13 w 120"/>
                  <a:gd name="T77" fmla="*/ 12 h 27"/>
                  <a:gd name="T78" fmla="*/ 11 w 120"/>
                  <a:gd name="T79" fmla="*/ 10 h 27"/>
                  <a:gd name="T80" fmla="*/ 9 w 120"/>
                  <a:gd name="T81" fmla="*/ 8 h 27"/>
                  <a:gd name="T82" fmla="*/ 6 w 120"/>
                  <a:gd name="T83" fmla="*/ 6 h 27"/>
                  <a:gd name="T84" fmla="*/ 4 w 120"/>
                  <a:gd name="T85" fmla="*/ 4 h 27"/>
                  <a:gd name="T86" fmla="*/ 2 w 120"/>
                  <a:gd name="T87" fmla="*/ 2 h 27"/>
                  <a:gd name="T88" fmla="*/ 0 w 120"/>
                  <a:gd name="T8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27">
                    <a:moveTo>
                      <a:pt x="120" y="2"/>
                    </a:moveTo>
                    <a:lnTo>
                      <a:pt x="119" y="3"/>
                    </a:lnTo>
                    <a:lnTo>
                      <a:pt x="119" y="4"/>
                    </a:lnTo>
                    <a:lnTo>
                      <a:pt x="118" y="5"/>
                    </a:lnTo>
                    <a:lnTo>
                      <a:pt x="117" y="5"/>
                    </a:lnTo>
                    <a:lnTo>
                      <a:pt x="117" y="6"/>
                    </a:lnTo>
                    <a:lnTo>
                      <a:pt x="116" y="7"/>
                    </a:lnTo>
                    <a:lnTo>
                      <a:pt x="115" y="7"/>
                    </a:lnTo>
                    <a:lnTo>
                      <a:pt x="114" y="8"/>
                    </a:lnTo>
                    <a:lnTo>
                      <a:pt x="113" y="9"/>
                    </a:lnTo>
                    <a:lnTo>
                      <a:pt x="113" y="9"/>
                    </a:lnTo>
                    <a:lnTo>
                      <a:pt x="112" y="10"/>
                    </a:lnTo>
                    <a:lnTo>
                      <a:pt x="111" y="10"/>
                    </a:lnTo>
                    <a:lnTo>
                      <a:pt x="110" y="11"/>
                    </a:lnTo>
                    <a:lnTo>
                      <a:pt x="110" y="12"/>
                    </a:lnTo>
                    <a:lnTo>
                      <a:pt x="109" y="12"/>
                    </a:lnTo>
                    <a:lnTo>
                      <a:pt x="108" y="13"/>
                    </a:lnTo>
                    <a:lnTo>
                      <a:pt x="107" y="13"/>
                    </a:lnTo>
                    <a:lnTo>
                      <a:pt x="106" y="14"/>
                    </a:lnTo>
                    <a:lnTo>
                      <a:pt x="105" y="14"/>
                    </a:lnTo>
                    <a:lnTo>
                      <a:pt x="105" y="15"/>
                    </a:lnTo>
                    <a:lnTo>
                      <a:pt x="104" y="16"/>
                    </a:lnTo>
                    <a:lnTo>
                      <a:pt x="103" y="16"/>
                    </a:lnTo>
                    <a:lnTo>
                      <a:pt x="102" y="17"/>
                    </a:lnTo>
                    <a:lnTo>
                      <a:pt x="101" y="17"/>
                    </a:lnTo>
                    <a:lnTo>
                      <a:pt x="100" y="17"/>
                    </a:lnTo>
                    <a:lnTo>
                      <a:pt x="99" y="18"/>
                    </a:lnTo>
                    <a:lnTo>
                      <a:pt x="98" y="18"/>
                    </a:lnTo>
                    <a:lnTo>
                      <a:pt x="98" y="19"/>
                    </a:lnTo>
                    <a:lnTo>
                      <a:pt x="96" y="19"/>
                    </a:lnTo>
                    <a:lnTo>
                      <a:pt x="96" y="20"/>
                    </a:lnTo>
                    <a:lnTo>
                      <a:pt x="95" y="20"/>
                    </a:lnTo>
                    <a:lnTo>
                      <a:pt x="94" y="21"/>
                    </a:lnTo>
                    <a:lnTo>
                      <a:pt x="93" y="21"/>
                    </a:lnTo>
                    <a:lnTo>
                      <a:pt x="92" y="21"/>
                    </a:lnTo>
                    <a:lnTo>
                      <a:pt x="91" y="22"/>
                    </a:lnTo>
                    <a:lnTo>
                      <a:pt x="90" y="22"/>
                    </a:lnTo>
                    <a:lnTo>
                      <a:pt x="89" y="23"/>
                    </a:lnTo>
                    <a:lnTo>
                      <a:pt x="88" y="23"/>
                    </a:lnTo>
                    <a:lnTo>
                      <a:pt x="87" y="23"/>
                    </a:lnTo>
                    <a:lnTo>
                      <a:pt x="86" y="23"/>
                    </a:lnTo>
                    <a:lnTo>
                      <a:pt x="85" y="24"/>
                    </a:lnTo>
                    <a:lnTo>
                      <a:pt x="84" y="24"/>
                    </a:lnTo>
                    <a:lnTo>
                      <a:pt x="83" y="24"/>
                    </a:lnTo>
                    <a:lnTo>
                      <a:pt x="82" y="25"/>
                    </a:lnTo>
                    <a:lnTo>
                      <a:pt x="81" y="25"/>
                    </a:lnTo>
                    <a:lnTo>
                      <a:pt x="81" y="25"/>
                    </a:lnTo>
                    <a:lnTo>
                      <a:pt x="79" y="25"/>
                    </a:lnTo>
                    <a:lnTo>
                      <a:pt x="78" y="25"/>
                    </a:lnTo>
                    <a:lnTo>
                      <a:pt x="78" y="26"/>
                    </a:lnTo>
                    <a:lnTo>
                      <a:pt x="77" y="26"/>
                    </a:lnTo>
                    <a:lnTo>
                      <a:pt x="75" y="26"/>
                    </a:lnTo>
                    <a:lnTo>
                      <a:pt x="75" y="26"/>
                    </a:lnTo>
                    <a:lnTo>
                      <a:pt x="74" y="27"/>
                    </a:lnTo>
                    <a:lnTo>
                      <a:pt x="72" y="27"/>
                    </a:lnTo>
                    <a:lnTo>
                      <a:pt x="71" y="27"/>
                    </a:lnTo>
                    <a:lnTo>
                      <a:pt x="71" y="27"/>
                    </a:lnTo>
                    <a:lnTo>
                      <a:pt x="70" y="27"/>
                    </a:lnTo>
                    <a:lnTo>
                      <a:pt x="68" y="27"/>
                    </a:lnTo>
                    <a:lnTo>
                      <a:pt x="68" y="27"/>
                    </a:lnTo>
                    <a:lnTo>
                      <a:pt x="67" y="27"/>
                    </a:lnTo>
                    <a:lnTo>
                      <a:pt x="65" y="27"/>
                    </a:lnTo>
                    <a:lnTo>
                      <a:pt x="64" y="27"/>
                    </a:lnTo>
                    <a:lnTo>
                      <a:pt x="64" y="27"/>
                    </a:lnTo>
                    <a:lnTo>
                      <a:pt x="63" y="27"/>
                    </a:lnTo>
                    <a:lnTo>
                      <a:pt x="61" y="27"/>
                    </a:lnTo>
                    <a:lnTo>
                      <a:pt x="60" y="27"/>
                    </a:lnTo>
                    <a:lnTo>
                      <a:pt x="60" y="27"/>
                    </a:lnTo>
                    <a:lnTo>
                      <a:pt x="58" y="27"/>
                    </a:lnTo>
                    <a:lnTo>
                      <a:pt x="57" y="27"/>
                    </a:lnTo>
                    <a:lnTo>
                      <a:pt x="56" y="27"/>
                    </a:lnTo>
                    <a:lnTo>
                      <a:pt x="56" y="27"/>
                    </a:lnTo>
                    <a:lnTo>
                      <a:pt x="54" y="27"/>
                    </a:lnTo>
                    <a:lnTo>
                      <a:pt x="53" y="27"/>
                    </a:lnTo>
                    <a:lnTo>
                      <a:pt x="53" y="27"/>
                    </a:lnTo>
                    <a:lnTo>
                      <a:pt x="51" y="27"/>
                    </a:lnTo>
                    <a:lnTo>
                      <a:pt x="50" y="27"/>
                    </a:lnTo>
                    <a:lnTo>
                      <a:pt x="49" y="27"/>
                    </a:lnTo>
                    <a:lnTo>
                      <a:pt x="49" y="26"/>
                    </a:lnTo>
                    <a:lnTo>
                      <a:pt x="47" y="26"/>
                    </a:lnTo>
                    <a:lnTo>
                      <a:pt x="46" y="26"/>
                    </a:lnTo>
                    <a:lnTo>
                      <a:pt x="46" y="26"/>
                    </a:lnTo>
                    <a:lnTo>
                      <a:pt x="44" y="26"/>
                    </a:lnTo>
                    <a:lnTo>
                      <a:pt x="43" y="25"/>
                    </a:lnTo>
                    <a:lnTo>
                      <a:pt x="43" y="25"/>
                    </a:lnTo>
                    <a:lnTo>
                      <a:pt x="42" y="25"/>
                    </a:lnTo>
                    <a:lnTo>
                      <a:pt x="40" y="25"/>
                    </a:lnTo>
                    <a:lnTo>
                      <a:pt x="40" y="24"/>
                    </a:lnTo>
                    <a:lnTo>
                      <a:pt x="39" y="24"/>
                    </a:lnTo>
                    <a:lnTo>
                      <a:pt x="38" y="24"/>
                    </a:lnTo>
                    <a:lnTo>
                      <a:pt x="37" y="24"/>
                    </a:lnTo>
                    <a:lnTo>
                      <a:pt x="36" y="23"/>
                    </a:lnTo>
                    <a:lnTo>
                      <a:pt x="35" y="23"/>
                    </a:lnTo>
                    <a:lnTo>
                      <a:pt x="34" y="23"/>
                    </a:lnTo>
                    <a:lnTo>
                      <a:pt x="33" y="22"/>
                    </a:lnTo>
                    <a:lnTo>
                      <a:pt x="32" y="22"/>
                    </a:lnTo>
                    <a:lnTo>
                      <a:pt x="31" y="22"/>
                    </a:lnTo>
                    <a:lnTo>
                      <a:pt x="30" y="21"/>
                    </a:lnTo>
                    <a:lnTo>
                      <a:pt x="29" y="21"/>
                    </a:lnTo>
                    <a:lnTo>
                      <a:pt x="28" y="20"/>
                    </a:lnTo>
                    <a:lnTo>
                      <a:pt x="27" y="20"/>
                    </a:lnTo>
                    <a:lnTo>
                      <a:pt x="26" y="20"/>
                    </a:lnTo>
                    <a:lnTo>
                      <a:pt x="25" y="19"/>
                    </a:lnTo>
                    <a:lnTo>
                      <a:pt x="25" y="19"/>
                    </a:lnTo>
                    <a:lnTo>
                      <a:pt x="24" y="18"/>
                    </a:lnTo>
                    <a:lnTo>
                      <a:pt x="23" y="18"/>
                    </a:lnTo>
                    <a:lnTo>
                      <a:pt x="22" y="17"/>
                    </a:lnTo>
                    <a:lnTo>
                      <a:pt x="21" y="17"/>
                    </a:lnTo>
                    <a:lnTo>
                      <a:pt x="20" y="16"/>
                    </a:lnTo>
                    <a:lnTo>
                      <a:pt x="19" y="16"/>
                    </a:lnTo>
                    <a:lnTo>
                      <a:pt x="18" y="15"/>
                    </a:lnTo>
                    <a:lnTo>
                      <a:pt x="18" y="15"/>
                    </a:lnTo>
                    <a:lnTo>
                      <a:pt x="17" y="14"/>
                    </a:lnTo>
                    <a:lnTo>
                      <a:pt x="16" y="14"/>
                    </a:lnTo>
                    <a:lnTo>
                      <a:pt x="15" y="13"/>
                    </a:lnTo>
                    <a:lnTo>
                      <a:pt x="14" y="13"/>
                    </a:lnTo>
                    <a:lnTo>
                      <a:pt x="13" y="12"/>
                    </a:lnTo>
                    <a:lnTo>
                      <a:pt x="12" y="12"/>
                    </a:lnTo>
                    <a:lnTo>
                      <a:pt x="12" y="11"/>
                    </a:lnTo>
                    <a:lnTo>
                      <a:pt x="11" y="10"/>
                    </a:lnTo>
                    <a:lnTo>
                      <a:pt x="10" y="10"/>
                    </a:lnTo>
                    <a:lnTo>
                      <a:pt x="9" y="9"/>
                    </a:lnTo>
                    <a:lnTo>
                      <a:pt x="9" y="8"/>
                    </a:lnTo>
                    <a:lnTo>
                      <a:pt x="8" y="8"/>
                    </a:lnTo>
                    <a:lnTo>
                      <a:pt x="7" y="7"/>
                    </a:lnTo>
                    <a:lnTo>
                      <a:pt x="6" y="6"/>
                    </a:lnTo>
                    <a:lnTo>
                      <a:pt x="5" y="6"/>
                    </a:lnTo>
                    <a:lnTo>
                      <a:pt x="5" y="5"/>
                    </a:lnTo>
                    <a:lnTo>
                      <a:pt x="4" y="4"/>
                    </a:lnTo>
                    <a:lnTo>
                      <a:pt x="3" y="3"/>
                    </a:lnTo>
                    <a:lnTo>
                      <a:pt x="3" y="3"/>
                    </a:lnTo>
                    <a:lnTo>
                      <a:pt x="2" y="2"/>
                    </a:lnTo>
                    <a:lnTo>
                      <a:pt x="1" y="1"/>
                    </a:lnTo>
                    <a:lnTo>
                      <a:pt x="1"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5" name="Freeform 485"/>
              <p:cNvSpPr>
                <a:spLocks/>
              </p:cNvSpPr>
              <p:nvPr/>
            </p:nvSpPr>
            <p:spPr bwMode="auto">
              <a:xfrm flipH="1">
                <a:off x="657" y="3597"/>
                <a:ext cx="34" cy="8"/>
              </a:xfrm>
              <a:custGeom>
                <a:avLst/>
                <a:gdLst>
                  <a:gd name="T0" fmla="*/ 2 w 119"/>
                  <a:gd name="T1" fmla="*/ 25 h 26"/>
                  <a:gd name="T2" fmla="*/ 4 w 119"/>
                  <a:gd name="T3" fmla="*/ 22 h 26"/>
                  <a:gd name="T4" fmla="*/ 6 w 119"/>
                  <a:gd name="T5" fmla="*/ 20 h 26"/>
                  <a:gd name="T6" fmla="*/ 9 w 119"/>
                  <a:gd name="T7" fmla="*/ 19 h 26"/>
                  <a:gd name="T8" fmla="*/ 11 w 119"/>
                  <a:gd name="T9" fmla="*/ 17 h 26"/>
                  <a:gd name="T10" fmla="*/ 14 w 119"/>
                  <a:gd name="T11" fmla="*/ 15 h 26"/>
                  <a:gd name="T12" fmla="*/ 16 w 119"/>
                  <a:gd name="T13" fmla="*/ 13 h 26"/>
                  <a:gd name="T14" fmla="*/ 19 w 119"/>
                  <a:gd name="T15" fmla="*/ 12 h 26"/>
                  <a:gd name="T16" fmla="*/ 21 w 119"/>
                  <a:gd name="T17" fmla="*/ 10 h 26"/>
                  <a:gd name="T18" fmla="*/ 24 w 119"/>
                  <a:gd name="T19" fmla="*/ 9 h 26"/>
                  <a:gd name="T20" fmla="*/ 26 w 119"/>
                  <a:gd name="T21" fmla="*/ 8 h 26"/>
                  <a:gd name="T22" fmla="*/ 29 w 119"/>
                  <a:gd name="T23" fmla="*/ 6 h 26"/>
                  <a:gd name="T24" fmla="*/ 32 w 119"/>
                  <a:gd name="T25" fmla="*/ 5 h 26"/>
                  <a:gd name="T26" fmla="*/ 35 w 119"/>
                  <a:gd name="T27" fmla="*/ 4 h 26"/>
                  <a:gd name="T28" fmla="*/ 38 w 119"/>
                  <a:gd name="T29" fmla="*/ 3 h 26"/>
                  <a:gd name="T30" fmla="*/ 41 w 119"/>
                  <a:gd name="T31" fmla="*/ 2 h 26"/>
                  <a:gd name="T32" fmla="*/ 44 w 119"/>
                  <a:gd name="T33" fmla="*/ 2 h 26"/>
                  <a:gd name="T34" fmla="*/ 47 w 119"/>
                  <a:gd name="T35" fmla="*/ 1 h 26"/>
                  <a:gd name="T36" fmla="*/ 50 w 119"/>
                  <a:gd name="T37" fmla="*/ 1 h 26"/>
                  <a:gd name="T38" fmla="*/ 53 w 119"/>
                  <a:gd name="T39" fmla="*/ 1 h 26"/>
                  <a:gd name="T40" fmla="*/ 56 w 119"/>
                  <a:gd name="T41" fmla="*/ 0 h 26"/>
                  <a:gd name="T42" fmla="*/ 59 w 119"/>
                  <a:gd name="T43" fmla="*/ 0 h 26"/>
                  <a:gd name="T44" fmla="*/ 62 w 119"/>
                  <a:gd name="T45" fmla="*/ 0 h 26"/>
                  <a:gd name="T46" fmla="*/ 65 w 119"/>
                  <a:gd name="T47" fmla="*/ 1 h 26"/>
                  <a:gd name="T48" fmla="*/ 68 w 119"/>
                  <a:gd name="T49" fmla="*/ 1 h 26"/>
                  <a:gd name="T50" fmla="*/ 71 w 119"/>
                  <a:gd name="T51" fmla="*/ 1 h 26"/>
                  <a:gd name="T52" fmla="*/ 74 w 119"/>
                  <a:gd name="T53" fmla="*/ 1 h 26"/>
                  <a:gd name="T54" fmla="*/ 77 w 119"/>
                  <a:gd name="T55" fmla="*/ 2 h 26"/>
                  <a:gd name="T56" fmla="*/ 80 w 119"/>
                  <a:gd name="T57" fmla="*/ 3 h 26"/>
                  <a:gd name="T58" fmla="*/ 83 w 119"/>
                  <a:gd name="T59" fmla="*/ 4 h 26"/>
                  <a:gd name="T60" fmla="*/ 86 w 119"/>
                  <a:gd name="T61" fmla="*/ 4 h 26"/>
                  <a:gd name="T62" fmla="*/ 88 w 119"/>
                  <a:gd name="T63" fmla="*/ 5 h 26"/>
                  <a:gd name="T64" fmla="*/ 91 w 119"/>
                  <a:gd name="T65" fmla="*/ 6 h 26"/>
                  <a:gd name="T66" fmla="*/ 94 w 119"/>
                  <a:gd name="T67" fmla="*/ 8 h 26"/>
                  <a:gd name="T68" fmla="*/ 97 w 119"/>
                  <a:gd name="T69" fmla="*/ 9 h 26"/>
                  <a:gd name="T70" fmla="*/ 100 w 119"/>
                  <a:gd name="T71" fmla="*/ 10 h 26"/>
                  <a:gd name="T72" fmla="*/ 102 w 119"/>
                  <a:gd name="T73" fmla="*/ 12 h 26"/>
                  <a:gd name="T74" fmla="*/ 105 w 119"/>
                  <a:gd name="T75" fmla="*/ 13 h 26"/>
                  <a:gd name="T76" fmla="*/ 107 w 119"/>
                  <a:gd name="T77" fmla="*/ 15 h 26"/>
                  <a:gd name="T78" fmla="*/ 110 w 119"/>
                  <a:gd name="T79" fmla="*/ 17 h 26"/>
                  <a:gd name="T80" fmla="*/ 112 w 119"/>
                  <a:gd name="T81" fmla="*/ 19 h 26"/>
                  <a:gd name="T82" fmla="*/ 114 w 119"/>
                  <a:gd name="T83" fmla="*/ 21 h 26"/>
                  <a:gd name="T84" fmla="*/ 117 w 119"/>
                  <a:gd name="T85" fmla="*/ 23 h 26"/>
                  <a:gd name="T86" fmla="*/ 119 w 119"/>
                  <a:gd name="T8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 h="26">
                    <a:moveTo>
                      <a:pt x="0" y="26"/>
                    </a:moveTo>
                    <a:lnTo>
                      <a:pt x="1" y="25"/>
                    </a:lnTo>
                    <a:lnTo>
                      <a:pt x="2" y="25"/>
                    </a:lnTo>
                    <a:lnTo>
                      <a:pt x="3" y="24"/>
                    </a:lnTo>
                    <a:lnTo>
                      <a:pt x="3" y="23"/>
                    </a:lnTo>
                    <a:lnTo>
                      <a:pt x="4" y="22"/>
                    </a:lnTo>
                    <a:lnTo>
                      <a:pt x="5" y="22"/>
                    </a:lnTo>
                    <a:lnTo>
                      <a:pt x="5" y="21"/>
                    </a:lnTo>
                    <a:lnTo>
                      <a:pt x="6" y="20"/>
                    </a:lnTo>
                    <a:lnTo>
                      <a:pt x="7" y="20"/>
                    </a:lnTo>
                    <a:lnTo>
                      <a:pt x="8" y="19"/>
                    </a:lnTo>
                    <a:lnTo>
                      <a:pt x="9" y="19"/>
                    </a:lnTo>
                    <a:lnTo>
                      <a:pt x="10" y="18"/>
                    </a:lnTo>
                    <a:lnTo>
                      <a:pt x="10" y="17"/>
                    </a:lnTo>
                    <a:lnTo>
                      <a:pt x="11" y="17"/>
                    </a:lnTo>
                    <a:lnTo>
                      <a:pt x="12" y="16"/>
                    </a:lnTo>
                    <a:lnTo>
                      <a:pt x="13" y="15"/>
                    </a:lnTo>
                    <a:lnTo>
                      <a:pt x="14" y="15"/>
                    </a:lnTo>
                    <a:lnTo>
                      <a:pt x="14" y="14"/>
                    </a:lnTo>
                    <a:lnTo>
                      <a:pt x="15" y="14"/>
                    </a:lnTo>
                    <a:lnTo>
                      <a:pt x="16" y="13"/>
                    </a:lnTo>
                    <a:lnTo>
                      <a:pt x="17" y="13"/>
                    </a:lnTo>
                    <a:lnTo>
                      <a:pt x="18" y="12"/>
                    </a:lnTo>
                    <a:lnTo>
                      <a:pt x="19" y="12"/>
                    </a:lnTo>
                    <a:lnTo>
                      <a:pt x="19" y="11"/>
                    </a:lnTo>
                    <a:lnTo>
                      <a:pt x="20" y="11"/>
                    </a:lnTo>
                    <a:lnTo>
                      <a:pt x="21" y="10"/>
                    </a:lnTo>
                    <a:lnTo>
                      <a:pt x="22" y="10"/>
                    </a:lnTo>
                    <a:lnTo>
                      <a:pt x="23" y="9"/>
                    </a:lnTo>
                    <a:lnTo>
                      <a:pt x="24" y="9"/>
                    </a:lnTo>
                    <a:lnTo>
                      <a:pt x="25" y="8"/>
                    </a:lnTo>
                    <a:lnTo>
                      <a:pt x="26" y="8"/>
                    </a:lnTo>
                    <a:lnTo>
                      <a:pt x="26" y="8"/>
                    </a:lnTo>
                    <a:lnTo>
                      <a:pt x="28" y="7"/>
                    </a:lnTo>
                    <a:lnTo>
                      <a:pt x="28" y="7"/>
                    </a:lnTo>
                    <a:lnTo>
                      <a:pt x="29" y="6"/>
                    </a:lnTo>
                    <a:lnTo>
                      <a:pt x="30" y="6"/>
                    </a:lnTo>
                    <a:lnTo>
                      <a:pt x="31" y="5"/>
                    </a:lnTo>
                    <a:lnTo>
                      <a:pt x="32" y="5"/>
                    </a:lnTo>
                    <a:lnTo>
                      <a:pt x="33" y="5"/>
                    </a:lnTo>
                    <a:lnTo>
                      <a:pt x="34" y="5"/>
                    </a:lnTo>
                    <a:lnTo>
                      <a:pt x="35" y="4"/>
                    </a:lnTo>
                    <a:lnTo>
                      <a:pt x="36" y="4"/>
                    </a:lnTo>
                    <a:lnTo>
                      <a:pt x="37" y="4"/>
                    </a:lnTo>
                    <a:lnTo>
                      <a:pt x="38" y="3"/>
                    </a:lnTo>
                    <a:lnTo>
                      <a:pt x="39" y="3"/>
                    </a:lnTo>
                    <a:lnTo>
                      <a:pt x="40" y="3"/>
                    </a:lnTo>
                    <a:lnTo>
                      <a:pt x="41" y="2"/>
                    </a:lnTo>
                    <a:lnTo>
                      <a:pt x="42" y="2"/>
                    </a:lnTo>
                    <a:lnTo>
                      <a:pt x="43" y="2"/>
                    </a:lnTo>
                    <a:lnTo>
                      <a:pt x="44" y="2"/>
                    </a:lnTo>
                    <a:lnTo>
                      <a:pt x="45" y="2"/>
                    </a:lnTo>
                    <a:lnTo>
                      <a:pt x="46" y="2"/>
                    </a:lnTo>
                    <a:lnTo>
                      <a:pt x="47" y="1"/>
                    </a:lnTo>
                    <a:lnTo>
                      <a:pt x="48" y="1"/>
                    </a:lnTo>
                    <a:lnTo>
                      <a:pt x="49" y="1"/>
                    </a:lnTo>
                    <a:lnTo>
                      <a:pt x="50" y="1"/>
                    </a:lnTo>
                    <a:lnTo>
                      <a:pt x="51" y="1"/>
                    </a:lnTo>
                    <a:lnTo>
                      <a:pt x="52" y="1"/>
                    </a:lnTo>
                    <a:lnTo>
                      <a:pt x="53" y="1"/>
                    </a:lnTo>
                    <a:lnTo>
                      <a:pt x="54" y="1"/>
                    </a:lnTo>
                    <a:lnTo>
                      <a:pt x="55" y="1"/>
                    </a:lnTo>
                    <a:lnTo>
                      <a:pt x="56" y="0"/>
                    </a:lnTo>
                    <a:lnTo>
                      <a:pt x="57" y="0"/>
                    </a:lnTo>
                    <a:lnTo>
                      <a:pt x="58" y="0"/>
                    </a:lnTo>
                    <a:lnTo>
                      <a:pt x="59" y="0"/>
                    </a:lnTo>
                    <a:lnTo>
                      <a:pt x="60" y="0"/>
                    </a:lnTo>
                    <a:lnTo>
                      <a:pt x="61" y="0"/>
                    </a:lnTo>
                    <a:lnTo>
                      <a:pt x="62" y="0"/>
                    </a:lnTo>
                    <a:lnTo>
                      <a:pt x="63" y="0"/>
                    </a:lnTo>
                    <a:lnTo>
                      <a:pt x="64" y="0"/>
                    </a:lnTo>
                    <a:lnTo>
                      <a:pt x="65" y="1"/>
                    </a:lnTo>
                    <a:lnTo>
                      <a:pt x="66" y="1"/>
                    </a:lnTo>
                    <a:lnTo>
                      <a:pt x="67" y="1"/>
                    </a:lnTo>
                    <a:lnTo>
                      <a:pt x="68" y="1"/>
                    </a:lnTo>
                    <a:lnTo>
                      <a:pt x="69" y="1"/>
                    </a:lnTo>
                    <a:lnTo>
                      <a:pt x="70" y="1"/>
                    </a:lnTo>
                    <a:lnTo>
                      <a:pt x="71" y="1"/>
                    </a:lnTo>
                    <a:lnTo>
                      <a:pt x="72" y="1"/>
                    </a:lnTo>
                    <a:lnTo>
                      <a:pt x="73" y="1"/>
                    </a:lnTo>
                    <a:lnTo>
                      <a:pt x="74" y="1"/>
                    </a:lnTo>
                    <a:lnTo>
                      <a:pt x="75" y="2"/>
                    </a:lnTo>
                    <a:lnTo>
                      <a:pt x="76" y="2"/>
                    </a:lnTo>
                    <a:lnTo>
                      <a:pt x="77" y="2"/>
                    </a:lnTo>
                    <a:lnTo>
                      <a:pt x="78" y="2"/>
                    </a:lnTo>
                    <a:lnTo>
                      <a:pt x="79" y="2"/>
                    </a:lnTo>
                    <a:lnTo>
                      <a:pt x="80" y="3"/>
                    </a:lnTo>
                    <a:lnTo>
                      <a:pt x="81" y="3"/>
                    </a:lnTo>
                    <a:lnTo>
                      <a:pt x="82" y="3"/>
                    </a:lnTo>
                    <a:lnTo>
                      <a:pt x="83" y="4"/>
                    </a:lnTo>
                    <a:lnTo>
                      <a:pt x="84" y="4"/>
                    </a:lnTo>
                    <a:lnTo>
                      <a:pt x="85" y="4"/>
                    </a:lnTo>
                    <a:lnTo>
                      <a:pt x="86" y="4"/>
                    </a:lnTo>
                    <a:lnTo>
                      <a:pt x="87" y="5"/>
                    </a:lnTo>
                    <a:lnTo>
                      <a:pt x="88" y="5"/>
                    </a:lnTo>
                    <a:lnTo>
                      <a:pt x="88" y="5"/>
                    </a:lnTo>
                    <a:lnTo>
                      <a:pt x="90" y="6"/>
                    </a:lnTo>
                    <a:lnTo>
                      <a:pt x="90" y="6"/>
                    </a:lnTo>
                    <a:lnTo>
                      <a:pt x="91" y="6"/>
                    </a:lnTo>
                    <a:lnTo>
                      <a:pt x="92" y="7"/>
                    </a:lnTo>
                    <a:lnTo>
                      <a:pt x="93" y="7"/>
                    </a:lnTo>
                    <a:lnTo>
                      <a:pt x="94" y="8"/>
                    </a:lnTo>
                    <a:lnTo>
                      <a:pt x="95" y="8"/>
                    </a:lnTo>
                    <a:lnTo>
                      <a:pt x="96" y="8"/>
                    </a:lnTo>
                    <a:lnTo>
                      <a:pt x="97" y="9"/>
                    </a:lnTo>
                    <a:lnTo>
                      <a:pt x="98" y="9"/>
                    </a:lnTo>
                    <a:lnTo>
                      <a:pt x="99" y="10"/>
                    </a:lnTo>
                    <a:lnTo>
                      <a:pt x="100" y="10"/>
                    </a:lnTo>
                    <a:lnTo>
                      <a:pt x="100" y="11"/>
                    </a:lnTo>
                    <a:lnTo>
                      <a:pt x="101" y="11"/>
                    </a:lnTo>
                    <a:lnTo>
                      <a:pt x="102" y="12"/>
                    </a:lnTo>
                    <a:lnTo>
                      <a:pt x="103" y="12"/>
                    </a:lnTo>
                    <a:lnTo>
                      <a:pt x="104" y="13"/>
                    </a:lnTo>
                    <a:lnTo>
                      <a:pt x="105" y="13"/>
                    </a:lnTo>
                    <a:lnTo>
                      <a:pt x="106" y="14"/>
                    </a:lnTo>
                    <a:lnTo>
                      <a:pt x="107" y="15"/>
                    </a:lnTo>
                    <a:lnTo>
                      <a:pt x="107" y="15"/>
                    </a:lnTo>
                    <a:lnTo>
                      <a:pt x="108" y="16"/>
                    </a:lnTo>
                    <a:lnTo>
                      <a:pt x="109" y="16"/>
                    </a:lnTo>
                    <a:lnTo>
                      <a:pt x="110" y="17"/>
                    </a:lnTo>
                    <a:lnTo>
                      <a:pt x="111" y="18"/>
                    </a:lnTo>
                    <a:lnTo>
                      <a:pt x="111" y="18"/>
                    </a:lnTo>
                    <a:lnTo>
                      <a:pt x="112" y="19"/>
                    </a:lnTo>
                    <a:lnTo>
                      <a:pt x="113" y="19"/>
                    </a:lnTo>
                    <a:lnTo>
                      <a:pt x="114" y="20"/>
                    </a:lnTo>
                    <a:lnTo>
                      <a:pt x="114" y="21"/>
                    </a:lnTo>
                    <a:lnTo>
                      <a:pt x="115" y="21"/>
                    </a:lnTo>
                    <a:lnTo>
                      <a:pt x="116" y="22"/>
                    </a:lnTo>
                    <a:lnTo>
                      <a:pt x="117" y="23"/>
                    </a:lnTo>
                    <a:lnTo>
                      <a:pt x="117" y="23"/>
                    </a:lnTo>
                    <a:lnTo>
                      <a:pt x="118" y="24"/>
                    </a:lnTo>
                    <a:lnTo>
                      <a:pt x="119" y="25"/>
                    </a:lnTo>
                    <a:lnTo>
                      <a:pt x="119"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6" name="Freeform 486"/>
              <p:cNvSpPr>
                <a:spLocks/>
              </p:cNvSpPr>
              <p:nvPr/>
            </p:nvSpPr>
            <p:spPr bwMode="auto">
              <a:xfrm flipH="1">
                <a:off x="691" y="3626"/>
                <a:ext cx="3" cy="10"/>
              </a:xfrm>
              <a:custGeom>
                <a:avLst/>
                <a:gdLst>
                  <a:gd name="T0" fmla="*/ 0 w 12"/>
                  <a:gd name="T1" fmla="*/ 36 h 36"/>
                  <a:gd name="T2" fmla="*/ 0 w 12"/>
                  <a:gd name="T3" fmla="*/ 35 h 36"/>
                  <a:gd name="T4" fmla="*/ 0 w 12"/>
                  <a:gd name="T5" fmla="*/ 35 h 36"/>
                  <a:gd name="T6" fmla="*/ 0 w 12"/>
                  <a:gd name="T7" fmla="*/ 33 h 36"/>
                  <a:gd name="T8" fmla="*/ 0 w 12"/>
                  <a:gd name="T9" fmla="*/ 33 h 36"/>
                  <a:gd name="T10" fmla="*/ 0 w 12"/>
                  <a:gd name="T11" fmla="*/ 32 h 36"/>
                  <a:gd name="T12" fmla="*/ 1 w 12"/>
                  <a:gd name="T13" fmla="*/ 31 h 36"/>
                  <a:gd name="T14" fmla="*/ 1 w 12"/>
                  <a:gd name="T15" fmla="*/ 30 h 36"/>
                  <a:gd name="T16" fmla="*/ 1 w 12"/>
                  <a:gd name="T17" fmla="*/ 29 h 36"/>
                  <a:gd name="T18" fmla="*/ 1 w 12"/>
                  <a:gd name="T19" fmla="*/ 28 h 36"/>
                  <a:gd name="T20" fmla="*/ 1 w 12"/>
                  <a:gd name="T21" fmla="*/ 28 h 36"/>
                  <a:gd name="T22" fmla="*/ 1 w 12"/>
                  <a:gd name="T23" fmla="*/ 27 h 36"/>
                  <a:gd name="T24" fmla="*/ 1 w 12"/>
                  <a:gd name="T25" fmla="*/ 26 h 36"/>
                  <a:gd name="T26" fmla="*/ 1 w 12"/>
                  <a:gd name="T27" fmla="*/ 25 h 36"/>
                  <a:gd name="T28" fmla="*/ 2 w 12"/>
                  <a:gd name="T29" fmla="*/ 24 h 36"/>
                  <a:gd name="T30" fmla="*/ 2 w 12"/>
                  <a:gd name="T31" fmla="*/ 23 h 36"/>
                  <a:gd name="T32" fmla="*/ 2 w 12"/>
                  <a:gd name="T33" fmla="*/ 22 h 36"/>
                  <a:gd name="T34" fmla="*/ 2 w 12"/>
                  <a:gd name="T35" fmla="*/ 22 h 36"/>
                  <a:gd name="T36" fmla="*/ 2 w 12"/>
                  <a:gd name="T37" fmla="*/ 21 h 36"/>
                  <a:gd name="T38" fmla="*/ 3 w 12"/>
                  <a:gd name="T39" fmla="*/ 20 h 36"/>
                  <a:gd name="T40" fmla="*/ 3 w 12"/>
                  <a:gd name="T41" fmla="*/ 19 h 36"/>
                  <a:gd name="T42" fmla="*/ 3 w 12"/>
                  <a:gd name="T43" fmla="*/ 18 h 36"/>
                  <a:gd name="T44" fmla="*/ 3 w 12"/>
                  <a:gd name="T45" fmla="*/ 17 h 36"/>
                  <a:gd name="T46" fmla="*/ 4 w 12"/>
                  <a:gd name="T47" fmla="*/ 17 h 36"/>
                  <a:gd name="T48" fmla="*/ 4 w 12"/>
                  <a:gd name="T49" fmla="*/ 16 h 36"/>
                  <a:gd name="T50" fmla="*/ 4 w 12"/>
                  <a:gd name="T51" fmla="*/ 15 h 36"/>
                  <a:gd name="T52" fmla="*/ 5 w 12"/>
                  <a:gd name="T53" fmla="*/ 14 h 36"/>
                  <a:gd name="T54" fmla="*/ 5 w 12"/>
                  <a:gd name="T55" fmla="*/ 13 h 36"/>
                  <a:gd name="T56" fmla="*/ 5 w 12"/>
                  <a:gd name="T57" fmla="*/ 12 h 36"/>
                  <a:gd name="T58" fmla="*/ 5 w 12"/>
                  <a:gd name="T59" fmla="*/ 12 h 36"/>
                  <a:gd name="T60" fmla="*/ 6 w 12"/>
                  <a:gd name="T61" fmla="*/ 11 h 36"/>
                  <a:gd name="T62" fmla="*/ 6 w 12"/>
                  <a:gd name="T63" fmla="*/ 10 h 36"/>
                  <a:gd name="T64" fmla="*/ 6 w 12"/>
                  <a:gd name="T65" fmla="*/ 9 h 36"/>
                  <a:gd name="T66" fmla="*/ 7 w 12"/>
                  <a:gd name="T67" fmla="*/ 8 h 36"/>
                  <a:gd name="T68" fmla="*/ 7 w 12"/>
                  <a:gd name="T69" fmla="*/ 8 h 36"/>
                  <a:gd name="T70" fmla="*/ 8 w 12"/>
                  <a:gd name="T71" fmla="*/ 7 h 36"/>
                  <a:gd name="T72" fmla="*/ 8 w 12"/>
                  <a:gd name="T73" fmla="*/ 6 h 36"/>
                  <a:gd name="T74" fmla="*/ 8 w 12"/>
                  <a:gd name="T75" fmla="*/ 5 h 36"/>
                  <a:gd name="T76" fmla="*/ 9 w 12"/>
                  <a:gd name="T77" fmla="*/ 4 h 36"/>
                  <a:gd name="T78" fmla="*/ 9 w 12"/>
                  <a:gd name="T79" fmla="*/ 4 h 36"/>
                  <a:gd name="T80" fmla="*/ 10 w 12"/>
                  <a:gd name="T81" fmla="*/ 3 h 36"/>
                  <a:gd name="T82" fmla="*/ 10 w 12"/>
                  <a:gd name="T83" fmla="*/ 2 h 36"/>
                  <a:gd name="T84" fmla="*/ 11 w 12"/>
                  <a:gd name="T85" fmla="*/ 1 h 36"/>
                  <a:gd name="T86" fmla="*/ 11 w 12"/>
                  <a:gd name="T87" fmla="*/ 1 h 36"/>
                  <a:gd name="T88" fmla="*/ 12 w 12"/>
                  <a:gd name="T89" fmla="*/ 0 h 36"/>
                  <a:gd name="T90" fmla="*/ 12 w 12"/>
                  <a:gd name="T9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36">
                    <a:moveTo>
                      <a:pt x="0" y="36"/>
                    </a:moveTo>
                    <a:lnTo>
                      <a:pt x="0" y="35"/>
                    </a:lnTo>
                    <a:lnTo>
                      <a:pt x="0" y="35"/>
                    </a:lnTo>
                    <a:lnTo>
                      <a:pt x="0" y="33"/>
                    </a:lnTo>
                    <a:lnTo>
                      <a:pt x="0" y="33"/>
                    </a:lnTo>
                    <a:lnTo>
                      <a:pt x="0" y="32"/>
                    </a:lnTo>
                    <a:lnTo>
                      <a:pt x="1" y="31"/>
                    </a:lnTo>
                    <a:lnTo>
                      <a:pt x="1" y="30"/>
                    </a:lnTo>
                    <a:lnTo>
                      <a:pt x="1" y="29"/>
                    </a:lnTo>
                    <a:lnTo>
                      <a:pt x="1" y="28"/>
                    </a:lnTo>
                    <a:lnTo>
                      <a:pt x="1" y="28"/>
                    </a:lnTo>
                    <a:lnTo>
                      <a:pt x="1" y="27"/>
                    </a:lnTo>
                    <a:lnTo>
                      <a:pt x="1" y="26"/>
                    </a:lnTo>
                    <a:lnTo>
                      <a:pt x="1" y="25"/>
                    </a:lnTo>
                    <a:lnTo>
                      <a:pt x="2" y="24"/>
                    </a:lnTo>
                    <a:lnTo>
                      <a:pt x="2" y="23"/>
                    </a:lnTo>
                    <a:lnTo>
                      <a:pt x="2" y="22"/>
                    </a:lnTo>
                    <a:lnTo>
                      <a:pt x="2" y="22"/>
                    </a:lnTo>
                    <a:lnTo>
                      <a:pt x="2" y="21"/>
                    </a:lnTo>
                    <a:lnTo>
                      <a:pt x="3" y="20"/>
                    </a:lnTo>
                    <a:lnTo>
                      <a:pt x="3" y="19"/>
                    </a:lnTo>
                    <a:lnTo>
                      <a:pt x="3" y="18"/>
                    </a:lnTo>
                    <a:lnTo>
                      <a:pt x="3" y="17"/>
                    </a:lnTo>
                    <a:lnTo>
                      <a:pt x="4" y="17"/>
                    </a:lnTo>
                    <a:lnTo>
                      <a:pt x="4" y="16"/>
                    </a:lnTo>
                    <a:lnTo>
                      <a:pt x="4" y="15"/>
                    </a:lnTo>
                    <a:lnTo>
                      <a:pt x="5" y="14"/>
                    </a:lnTo>
                    <a:lnTo>
                      <a:pt x="5" y="13"/>
                    </a:lnTo>
                    <a:lnTo>
                      <a:pt x="5" y="12"/>
                    </a:lnTo>
                    <a:lnTo>
                      <a:pt x="5" y="12"/>
                    </a:lnTo>
                    <a:lnTo>
                      <a:pt x="6" y="11"/>
                    </a:lnTo>
                    <a:lnTo>
                      <a:pt x="6" y="10"/>
                    </a:lnTo>
                    <a:lnTo>
                      <a:pt x="6" y="9"/>
                    </a:lnTo>
                    <a:lnTo>
                      <a:pt x="7" y="8"/>
                    </a:lnTo>
                    <a:lnTo>
                      <a:pt x="7" y="8"/>
                    </a:lnTo>
                    <a:lnTo>
                      <a:pt x="8" y="7"/>
                    </a:lnTo>
                    <a:lnTo>
                      <a:pt x="8" y="6"/>
                    </a:lnTo>
                    <a:lnTo>
                      <a:pt x="8" y="5"/>
                    </a:lnTo>
                    <a:lnTo>
                      <a:pt x="9" y="4"/>
                    </a:lnTo>
                    <a:lnTo>
                      <a:pt x="9" y="4"/>
                    </a:lnTo>
                    <a:lnTo>
                      <a:pt x="10" y="3"/>
                    </a:lnTo>
                    <a:lnTo>
                      <a:pt x="10" y="2"/>
                    </a:lnTo>
                    <a:lnTo>
                      <a:pt x="11" y="1"/>
                    </a:lnTo>
                    <a:lnTo>
                      <a:pt x="11" y="1"/>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7" name="Freeform 487"/>
              <p:cNvSpPr>
                <a:spLocks/>
              </p:cNvSpPr>
              <p:nvPr/>
            </p:nvSpPr>
            <p:spPr bwMode="auto">
              <a:xfrm flipH="1">
                <a:off x="691" y="3603"/>
                <a:ext cx="3" cy="11"/>
              </a:xfrm>
              <a:custGeom>
                <a:avLst/>
                <a:gdLst>
                  <a:gd name="T0" fmla="*/ 12 w 12"/>
                  <a:gd name="T1" fmla="*/ 38 h 38"/>
                  <a:gd name="T2" fmla="*/ 12 w 12"/>
                  <a:gd name="T3" fmla="*/ 37 h 38"/>
                  <a:gd name="T4" fmla="*/ 11 w 12"/>
                  <a:gd name="T5" fmla="*/ 36 h 38"/>
                  <a:gd name="T6" fmla="*/ 11 w 12"/>
                  <a:gd name="T7" fmla="*/ 36 h 38"/>
                  <a:gd name="T8" fmla="*/ 10 w 12"/>
                  <a:gd name="T9" fmla="*/ 35 h 38"/>
                  <a:gd name="T10" fmla="*/ 10 w 12"/>
                  <a:gd name="T11" fmla="*/ 34 h 38"/>
                  <a:gd name="T12" fmla="*/ 9 w 12"/>
                  <a:gd name="T13" fmla="*/ 33 h 38"/>
                  <a:gd name="T14" fmla="*/ 9 w 12"/>
                  <a:gd name="T15" fmla="*/ 33 h 38"/>
                  <a:gd name="T16" fmla="*/ 8 w 12"/>
                  <a:gd name="T17" fmla="*/ 32 h 38"/>
                  <a:gd name="T18" fmla="*/ 8 w 12"/>
                  <a:gd name="T19" fmla="*/ 31 h 38"/>
                  <a:gd name="T20" fmla="*/ 8 w 12"/>
                  <a:gd name="T21" fmla="*/ 30 h 38"/>
                  <a:gd name="T22" fmla="*/ 7 w 12"/>
                  <a:gd name="T23" fmla="*/ 29 h 38"/>
                  <a:gd name="T24" fmla="*/ 7 w 12"/>
                  <a:gd name="T25" fmla="*/ 29 h 38"/>
                  <a:gd name="T26" fmla="*/ 6 w 12"/>
                  <a:gd name="T27" fmla="*/ 28 h 38"/>
                  <a:gd name="T28" fmla="*/ 6 w 12"/>
                  <a:gd name="T29" fmla="*/ 27 h 38"/>
                  <a:gd name="T30" fmla="*/ 6 w 12"/>
                  <a:gd name="T31" fmla="*/ 26 h 38"/>
                  <a:gd name="T32" fmla="*/ 5 w 12"/>
                  <a:gd name="T33" fmla="*/ 25 h 38"/>
                  <a:gd name="T34" fmla="*/ 5 w 12"/>
                  <a:gd name="T35" fmla="*/ 25 h 38"/>
                  <a:gd name="T36" fmla="*/ 5 w 12"/>
                  <a:gd name="T37" fmla="*/ 24 h 38"/>
                  <a:gd name="T38" fmla="*/ 5 w 12"/>
                  <a:gd name="T39" fmla="*/ 23 h 38"/>
                  <a:gd name="T40" fmla="*/ 4 w 12"/>
                  <a:gd name="T41" fmla="*/ 22 h 38"/>
                  <a:gd name="T42" fmla="*/ 4 w 12"/>
                  <a:gd name="T43" fmla="*/ 21 h 38"/>
                  <a:gd name="T44" fmla="*/ 4 w 12"/>
                  <a:gd name="T45" fmla="*/ 21 h 38"/>
                  <a:gd name="T46" fmla="*/ 3 w 12"/>
                  <a:gd name="T47" fmla="*/ 20 h 38"/>
                  <a:gd name="T48" fmla="*/ 3 w 12"/>
                  <a:gd name="T49" fmla="*/ 19 h 38"/>
                  <a:gd name="T50" fmla="*/ 3 w 12"/>
                  <a:gd name="T51" fmla="*/ 18 h 38"/>
                  <a:gd name="T52" fmla="*/ 3 w 12"/>
                  <a:gd name="T53" fmla="*/ 17 h 38"/>
                  <a:gd name="T54" fmla="*/ 2 w 12"/>
                  <a:gd name="T55" fmla="*/ 17 h 38"/>
                  <a:gd name="T56" fmla="*/ 2 w 12"/>
                  <a:gd name="T57" fmla="*/ 16 h 38"/>
                  <a:gd name="T58" fmla="*/ 2 w 12"/>
                  <a:gd name="T59" fmla="*/ 15 h 38"/>
                  <a:gd name="T60" fmla="*/ 2 w 12"/>
                  <a:gd name="T61" fmla="*/ 14 h 38"/>
                  <a:gd name="T62" fmla="*/ 2 w 12"/>
                  <a:gd name="T63" fmla="*/ 13 h 38"/>
                  <a:gd name="T64" fmla="*/ 1 w 12"/>
                  <a:gd name="T65" fmla="*/ 12 h 38"/>
                  <a:gd name="T66" fmla="*/ 1 w 12"/>
                  <a:gd name="T67" fmla="*/ 11 h 38"/>
                  <a:gd name="T68" fmla="*/ 1 w 12"/>
                  <a:gd name="T69" fmla="*/ 11 h 38"/>
                  <a:gd name="T70" fmla="*/ 1 w 12"/>
                  <a:gd name="T71" fmla="*/ 10 h 38"/>
                  <a:gd name="T72" fmla="*/ 1 w 12"/>
                  <a:gd name="T73" fmla="*/ 9 h 38"/>
                  <a:gd name="T74" fmla="*/ 1 w 12"/>
                  <a:gd name="T75" fmla="*/ 8 h 38"/>
                  <a:gd name="T76" fmla="*/ 1 w 12"/>
                  <a:gd name="T77" fmla="*/ 7 h 38"/>
                  <a:gd name="T78" fmla="*/ 1 w 12"/>
                  <a:gd name="T79" fmla="*/ 6 h 38"/>
                  <a:gd name="T80" fmla="*/ 0 w 12"/>
                  <a:gd name="T81" fmla="*/ 5 h 38"/>
                  <a:gd name="T82" fmla="*/ 0 w 12"/>
                  <a:gd name="T83" fmla="*/ 4 h 38"/>
                  <a:gd name="T84" fmla="*/ 0 w 12"/>
                  <a:gd name="T85" fmla="*/ 4 h 38"/>
                  <a:gd name="T86" fmla="*/ 0 w 12"/>
                  <a:gd name="T87" fmla="*/ 3 h 38"/>
                  <a:gd name="T88" fmla="*/ 0 w 12"/>
                  <a:gd name="T89" fmla="*/ 2 h 38"/>
                  <a:gd name="T90" fmla="*/ 0 w 12"/>
                  <a:gd name="T91" fmla="*/ 1 h 38"/>
                  <a:gd name="T92" fmla="*/ 0 w 12"/>
                  <a:gd name="T9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38">
                    <a:moveTo>
                      <a:pt x="12" y="38"/>
                    </a:moveTo>
                    <a:lnTo>
                      <a:pt x="12" y="37"/>
                    </a:lnTo>
                    <a:lnTo>
                      <a:pt x="11" y="36"/>
                    </a:lnTo>
                    <a:lnTo>
                      <a:pt x="11" y="36"/>
                    </a:lnTo>
                    <a:lnTo>
                      <a:pt x="10" y="35"/>
                    </a:lnTo>
                    <a:lnTo>
                      <a:pt x="10" y="34"/>
                    </a:lnTo>
                    <a:lnTo>
                      <a:pt x="9" y="33"/>
                    </a:lnTo>
                    <a:lnTo>
                      <a:pt x="9" y="33"/>
                    </a:lnTo>
                    <a:lnTo>
                      <a:pt x="8" y="32"/>
                    </a:lnTo>
                    <a:lnTo>
                      <a:pt x="8" y="31"/>
                    </a:lnTo>
                    <a:lnTo>
                      <a:pt x="8" y="30"/>
                    </a:lnTo>
                    <a:lnTo>
                      <a:pt x="7" y="29"/>
                    </a:lnTo>
                    <a:lnTo>
                      <a:pt x="7" y="29"/>
                    </a:lnTo>
                    <a:lnTo>
                      <a:pt x="6" y="28"/>
                    </a:lnTo>
                    <a:lnTo>
                      <a:pt x="6" y="27"/>
                    </a:lnTo>
                    <a:lnTo>
                      <a:pt x="6" y="26"/>
                    </a:lnTo>
                    <a:lnTo>
                      <a:pt x="5" y="25"/>
                    </a:lnTo>
                    <a:lnTo>
                      <a:pt x="5" y="25"/>
                    </a:lnTo>
                    <a:lnTo>
                      <a:pt x="5" y="24"/>
                    </a:lnTo>
                    <a:lnTo>
                      <a:pt x="5" y="23"/>
                    </a:lnTo>
                    <a:lnTo>
                      <a:pt x="4" y="22"/>
                    </a:lnTo>
                    <a:lnTo>
                      <a:pt x="4" y="21"/>
                    </a:lnTo>
                    <a:lnTo>
                      <a:pt x="4" y="21"/>
                    </a:lnTo>
                    <a:lnTo>
                      <a:pt x="3" y="20"/>
                    </a:lnTo>
                    <a:lnTo>
                      <a:pt x="3" y="19"/>
                    </a:lnTo>
                    <a:lnTo>
                      <a:pt x="3" y="18"/>
                    </a:lnTo>
                    <a:lnTo>
                      <a:pt x="3" y="17"/>
                    </a:lnTo>
                    <a:lnTo>
                      <a:pt x="2" y="17"/>
                    </a:lnTo>
                    <a:lnTo>
                      <a:pt x="2" y="16"/>
                    </a:lnTo>
                    <a:lnTo>
                      <a:pt x="2" y="15"/>
                    </a:lnTo>
                    <a:lnTo>
                      <a:pt x="2" y="14"/>
                    </a:lnTo>
                    <a:lnTo>
                      <a:pt x="2" y="13"/>
                    </a:lnTo>
                    <a:lnTo>
                      <a:pt x="1" y="12"/>
                    </a:lnTo>
                    <a:lnTo>
                      <a:pt x="1" y="11"/>
                    </a:lnTo>
                    <a:lnTo>
                      <a:pt x="1" y="11"/>
                    </a:lnTo>
                    <a:lnTo>
                      <a:pt x="1" y="10"/>
                    </a:lnTo>
                    <a:lnTo>
                      <a:pt x="1" y="9"/>
                    </a:lnTo>
                    <a:lnTo>
                      <a:pt x="1" y="8"/>
                    </a:lnTo>
                    <a:lnTo>
                      <a:pt x="1" y="7"/>
                    </a:lnTo>
                    <a:lnTo>
                      <a:pt x="1" y="6"/>
                    </a:lnTo>
                    <a:lnTo>
                      <a:pt x="0" y="5"/>
                    </a:lnTo>
                    <a:lnTo>
                      <a:pt x="0" y="4"/>
                    </a:lnTo>
                    <a:lnTo>
                      <a:pt x="0" y="4"/>
                    </a:lnTo>
                    <a:lnTo>
                      <a:pt x="0" y="3"/>
                    </a:lnTo>
                    <a:lnTo>
                      <a:pt x="0" y="2"/>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8" name="Rectangle 488"/>
              <p:cNvSpPr>
                <a:spLocks noChangeArrowheads="1"/>
              </p:cNvSpPr>
              <p:nvPr/>
            </p:nvSpPr>
            <p:spPr bwMode="auto">
              <a:xfrm flipH="1">
                <a:off x="1046" y="3599"/>
                <a:ext cx="70"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9" name="Rectangle 489"/>
              <p:cNvSpPr>
                <a:spLocks noChangeArrowheads="1"/>
              </p:cNvSpPr>
              <p:nvPr/>
            </p:nvSpPr>
            <p:spPr bwMode="auto">
              <a:xfrm flipH="1">
                <a:off x="1046" y="3567"/>
                <a:ext cx="70" cy="3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0" name="Line 490"/>
              <p:cNvSpPr>
                <a:spLocks noChangeShapeType="1"/>
              </p:cNvSpPr>
              <p:nvPr/>
            </p:nvSpPr>
            <p:spPr bwMode="auto">
              <a:xfrm flipH="1">
                <a:off x="1046" y="3611"/>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1" name="Line 491"/>
              <p:cNvSpPr>
                <a:spLocks noChangeShapeType="1"/>
              </p:cNvSpPr>
              <p:nvPr/>
            </p:nvSpPr>
            <p:spPr bwMode="auto">
              <a:xfrm flipH="1">
                <a:off x="1046" y="3628"/>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2" name="Line 492"/>
              <p:cNvSpPr>
                <a:spLocks noChangeShapeType="1"/>
              </p:cNvSpPr>
              <p:nvPr/>
            </p:nvSpPr>
            <p:spPr bwMode="auto">
              <a:xfrm flipH="1">
                <a:off x="1046" y="3597"/>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3" name="Line 493"/>
              <p:cNvSpPr>
                <a:spLocks noChangeShapeType="1"/>
              </p:cNvSpPr>
              <p:nvPr/>
            </p:nvSpPr>
            <p:spPr bwMode="auto">
              <a:xfrm flipH="1">
                <a:off x="1046" y="3579"/>
                <a:ext cx="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4" name="Rectangle 494"/>
              <p:cNvSpPr>
                <a:spLocks noChangeArrowheads="1"/>
              </p:cNvSpPr>
              <p:nvPr/>
            </p:nvSpPr>
            <p:spPr bwMode="auto">
              <a:xfrm flipH="1">
                <a:off x="1116" y="3600"/>
                <a:ext cx="18" cy="3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5" name="Rectangle 495"/>
              <p:cNvSpPr>
                <a:spLocks noChangeArrowheads="1"/>
              </p:cNvSpPr>
              <p:nvPr/>
            </p:nvSpPr>
            <p:spPr bwMode="auto">
              <a:xfrm flipH="1">
                <a:off x="1116" y="3569"/>
                <a:ext cx="18" cy="3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6" name="Line 496"/>
              <p:cNvSpPr>
                <a:spLocks noChangeShapeType="1"/>
              </p:cNvSpPr>
              <p:nvPr/>
            </p:nvSpPr>
            <p:spPr bwMode="auto">
              <a:xfrm flipH="1">
                <a:off x="1116" y="3611"/>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7" name="Line 497"/>
              <p:cNvSpPr>
                <a:spLocks noChangeShapeType="1"/>
              </p:cNvSpPr>
              <p:nvPr/>
            </p:nvSpPr>
            <p:spPr bwMode="auto">
              <a:xfrm flipH="1">
                <a:off x="1116" y="3628"/>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8" name="Line 498"/>
              <p:cNvSpPr>
                <a:spLocks noChangeShapeType="1"/>
              </p:cNvSpPr>
              <p:nvPr/>
            </p:nvSpPr>
            <p:spPr bwMode="auto">
              <a:xfrm flipH="1">
                <a:off x="1116" y="3597"/>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9" name="Line 499"/>
              <p:cNvSpPr>
                <a:spLocks noChangeShapeType="1"/>
              </p:cNvSpPr>
              <p:nvPr/>
            </p:nvSpPr>
            <p:spPr bwMode="auto">
              <a:xfrm flipH="1">
                <a:off x="1116" y="3579"/>
                <a:ext cx="1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0" name="Line 500"/>
              <p:cNvSpPr>
                <a:spLocks noChangeShapeType="1"/>
              </p:cNvSpPr>
              <p:nvPr/>
            </p:nvSpPr>
            <p:spPr bwMode="auto">
              <a:xfrm flipH="1" flipV="1">
                <a:off x="1112"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1" name="Line 501"/>
              <p:cNvSpPr>
                <a:spLocks noChangeShapeType="1"/>
              </p:cNvSpPr>
              <p:nvPr/>
            </p:nvSpPr>
            <p:spPr bwMode="auto">
              <a:xfrm flipH="1" flipV="1">
                <a:off x="1112" y="3567"/>
                <a:ext cx="1"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2" name="Line 502"/>
              <p:cNvSpPr>
                <a:spLocks noChangeShapeType="1"/>
              </p:cNvSpPr>
              <p:nvPr/>
            </p:nvSpPr>
            <p:spPr bwMode="auto">
              <a:xfrm flipH="1">
                <a:off x="1010" y="3636"/>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3" name="Rectangle 503"/>
              <p:cNvSpPr>
                <a:spLocks noChangeArrowheads="1"/>
              </p:cNvSpPr>
              <p:nvPr/>
            </p:nvSpPr>
            <p:spPr bwMode="auto">
              <a:xfrm flipH="1">
                <a:off x="1109" y="3667"/>
                <a:ext cx="2"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4" name="Freeform 504"/>
              <p:cNvSpPr>
                <a:spLocks/>
              </p:cNvSpPr>
              <p:nvPr/>
            </p:nvSpPr>
            <p:spPr bwMode="auto">
              <a:xfrm flipH="1">
                <a:off x="964" y="3662"/>
                <a:ext cx="7" cy="3"/>
              </a:xfrm>
              <a:custGeom>
                <a:avLst/>
                <a:gdLst>
                  <a:gd name="T0" fmla="*/ 5 w 25"/>
                  <a:gd name="T1" fmla="*/ 0 h 12"/>
                  <a:gd name="T2" fmla="*/ 5 w 25"/>
                  <a:gd name="T3" fmla="*/ 6 h 12"/>
                  <a:gd name="T4" fmla="*/ 0 w 25"/>
                  <a:gd name="T5" fmla="*/ 6 h 12"/>
                  <a:gd name="T6" fmla="*/ 11 w 25"/>
                  <a:gd name="T7" fmla="*/ 12 h 12"/>
                  <a:gd name="T8" fmla="*/ 25 w 25"/>
                  <a:gd name="T9" fmla="*/ 6 h 12"/>
                  <a:gd name="T10" fmla="*/ 18 w 25"/>
                  <a:gd name="T11" fmla="*/ 6 h 12"/>
                  <a:gd name="T12" fmla="*/ 18 w 25"/>
                  <a:gd name="T13" fmla="*/ 0 h 12"/>
                  <a:gd name="T14" fmla="*/ 5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5" y="0"/>
                    </a:moveTo>
                    <a:lnTo>
                      <a:pt x="5" y="6"/>
                    </a:lnTo>
                    <a:lnTo>
                      <a:pt x="0" y="6"/>
                    </a:lnTo>
                    <a:lnTo>
                      <a:pt x="11" y="12"/>
                    </a:lnTo>
                    <a:lnTo>
                      <a:pt x="25" y="6"/>
                    </a:lnTo>
                    <a:lnTo>
                      <a:pt x="18" y="6"/>
                    </a:lnTo>
                    <a:lnTo>
                      <a:pt x="18" y="0"/>
                    </a:lnTo>
                    <a:lnTo>
                      <a:pt x="5"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5" name="Freeform 505"/>
              <p:cNvSpPr>
                <a:spLocks/>
              </p:cNvSpPr>
              <p:nvPr/>
            </p:nvSpPr>
            <p:spPr bwMode="auto">
              <a:xfrm flipH="1">
                <a:off x="964" y="3650"/>
                <a:ext cx="7" cy="4"/>
              </a:xfrm>
              <a:custGeom>
                <a:avLst/>
                <a:gdLst>
                  <a:gd name="T0" fmla="*/ 5 w 25"/>
                  <a:gd name="T1" fmla="*/ 13 h 13"/>
                  <a:gd name="T2" fmla="*/ 5 w 25"/>
                  <a:gd name="T3" fmla="*/ 7 h 13"/>
                  <a:gd name="T4" fmla="*/ 0 w 25"/>
                  <a:gd name="T5" fmla="*/ 7 h 13"/>
                  <a:gd name="T6" fmla="*/ 11 w 25"/>
                  <a:gd name="T7" fmla="*/ 0 h 13"/>
                  <a:gd name="T8" fmla="*/ 25 w 25"/>
                  <a:gd name="T9" fmla="*/ 7 h 13"/>
                  <a:gd name="T10" fmla="*/ 18 w 25"/>
                  <a:gd name="T11" fmla="*/ 7 h 13"/>
                  <a:gd name="T12" fmla="*/ 18 w 25"/>
                  <a:gd name="T13" fmla="*/ 13 h 13"/>
                  <a:gd name="T14" fmla="*/ 5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5" y="13"/>
                    </a:moveTo>
                    <a:lnTo>
                      <a:pt x="5" y="7"/>
                    </a:lnTo>
                    <a:lnTo>
                      <a:pt x="0" y="7"/>
                    </a:lnTo>
                    <a:lnTo>
                      <a:pt x="11" y="0"/>
                    </a:lnTo>
                    <a:lnTo>
                      <a:pt x="25" y="7"/>
                    </a:lnTo>
                    <a:lnTo>
                      <a:pt x="18" y="7"/>
                    </a:lnTo>
                    <a:lnTo>
                      <a:pt x="18" y="13"/>
                    </a:lnTo>
                    <a:lnTo>
                      <a:pt x="5"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6" name="Rectangle 506"/>
              <p:cNvSpPr>
                <a:spLocks noChangeArrowheads="1"/>
              </p:cNvSpPr>
              <p:nvPr/>
            </p:nvSpPr>
            <p:spPr bwMode="auto">
              <a:xfrm flipH="1">
                <a:off x="967" y="3655"/>
                <a:ext cx="130"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Ｕ</a:t>
                </a:r>
                <a:endParaRPr lang="ja-JP" altLang="en-US" sz="2000" kern="0">
                  <a:solidFill>
                    <a:srgbClr val="000000"/>
                  </a:solidFill>
                  <a:latin typeface="Times New Roman" pitchFamily="18" charset="0"/>
                  <a:ea typeface="ＭＳ Ｐゴシック" pitchFamily="50" charset="-128"/>
                </a:endParaRPr>
              </a:p>
            </p:txBody>
          </p:sp>
          <p:sp>
            <p:nvSpPr>
              <p:cNvPr id="387" name="Rectangle 507"/>
              <p:cNvSpPr>
                <a:spLocks noChangeArrowheads="1"/>
              </p:cNvSpPr>
              <p:nvPr/>
            </p:nvSpPr>
            <p:spPr bwMode="auto">
              <a:xfrm flipH="1">
                <a:off x="965" y="3643"/>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a:t>
                </a:r>
                <a:endParaRPr lang="ja-JP" altLang="en-US" sz="2000" kern="0">
                  <a:solidFill>
                    <a:srgbClr val="000000"/>
                  </a:solidFill>
                  <a:latin typeface="Times New Roman" pitchFamily="18" charset="0"/>
                  <a:ea typeface="ＭＳ Ｐゴシック" pitchFamily="50" charset="-128"/>
                </a:endParaRPr>
              </a:p>
            </p:txBody>
          </p:sp>
          <p:sp>
            <p:nvSpPr>
              <p:cNvPr id="388" name="Rectangle 508"/>
              <p:cNvSpPr>
                <a:spLocks noChangeArrowheads="1"/>
              </p:cNvSpPr>
              <p:nvPr/>
            </p:nvSpPr>
            <p:spPr bwMode="auto">
              <a:xfrm flipH="1">
                <a:off x="965" y="3665"/>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dirty="0">
                    <a:solidFill>
                      <a:srgbClr val="000000"/>
                    </a:solidFill>
                    <a:latin typeface="ｼｽﾃﾑ明朝" charset="-128"/>
                    <a:ea typeface="ｼｽﾃﾑ明朝" charset="-128"/>
                  </a:rPr>
                  <a:t>－</a:t>
                </a:r>
                <a:endParaRPr lang="ja-JP" altLang="en-US" sz="2000" kern="0" dirty="0">
                  <a:solidFill>
                    <a:srgbClr val="000000"/>
                  </a:solidFill>
                  <a:latin typeface="Times New Roman" pitchFamily="18" charset="0"/>
                  <a:ea typeface="ＭＳ Ｐゴシック" pitchFamily="50" charset="-128"/>
                </a:endParaRPr>
              </a:p>
            </p:txBody>
          </p:sp>
          <p:sp>
            <p:nvSpPr>
              <p:cNvPr id="389" name="Freeform 509"/>
              <p:cNvSpPr>
                <a:spLocks/>
              </p:cNvSpPr>
              <p:nvPr/>
            </p:nvSpPr>
            <p:spPr bwMode="auto">
              <a:xfrm flipH="1">
                <a:off x="701" y="3625"/>
                <a:ext cx="8" cy="3"/>
              </a:xfrm>
              <a:custGeom>
                <a:avLst/>
                <a:gdLst>
                  <a:gd name="T0" fmla="*/ 6 w 25"/>
                  <a:gd name="T1" fmla="*/ 0 h 12"/>
                  <a:gd name="T2" fmla="*/ 6 w 25"/>
                  <a:gd name="T3" fmla="*/ 6 h 12"/>
                  <a:gd name="T4" fmla="*/ 0 w 25"/>
                  <a:gd name="T5" fmla="*/ 6 h 12"/>
                  <a:gd name="T6" fmla="*/ 12 w 25"/>
                  <a:gd name="T7" fmla="*/ 12 h 12"/>
                  <a:gd name="T8" fmla="*/ 25 w 25"/>
                  <a:gd name="T9" fmla="*/ 6 h 12"/>
                  <a:gd name="T10" fmla="*/ 19 w 25"/>
                  <a:gd name="T11" fmla="*/ 6 h 12"/>
                  <a:gd name="T12" fmla="*/ 19 w 25"/>
                  <a:gd name="T13" fmla="*/ 0 h 12"/>
                  <a:gd name="T14" fmla="*/ 6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6" y="0"/>
                    </a:moveTo>
                    <a:lnTo>
                      <a:pt x="6" y="6"/>
                    </a:lnTo>
                    <a:lnTo>
                      <a:pt x="0" y="6"/>
                    </a:lnTo>
                    <a:lnTo>
                      <a:pt x="12" y="12"/>
                    </a:lnTo>
                    <a:lnTo>
                      <a:pt x="25" y="6"/>
                    </a:lnTo>
                    <a:lnTo>
                      <a:pt x="19" y="6"/>
                    </a:lnTo>
                    <a:lnTo>
                      <a:pt x="19" y="0"/>
                    </a:lnTo>
                    <a:lnTo>
                      <a:pt x="6"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0" name="Freeform 510"/>
              <p:cNvSpPr>
                <a:spLocks/>
              </p:cNvSpPr>
              <p:nvPr/>
            </p:nvSpPr>
            <p:spPr bwMode="auto">
              <a:xfrm flipH="1">
                <a:off x="701" y="3612"/>
                <a:ext cx="8" cy="4"/>
              </a:xfrm>
              <a:custGeom>
                <a:avLst/>
                <a:gdLst>
                  <a:gd name="T0" fmla="*/ 6 w 25"/>
                  <a:gd name="T1" fmla="*/ 13 h 13"/>
                  <a:gd name="T2" fmla="*/ 6 w 25"/>
                  <a:gd name="T3" fmla="*/ 7 h 13"/>
                  <a:gd name="T4" fmla="*/ 0 w 25"/>
                  <a:gd name="T5" fmla="*/ 7 h 13"/>
                  <a:gd name="T6" fmla="*/ 12 w 25"/>
                  <a:gd name="T7" fmla="*/ 0 h 13"/>
                  <a:gd name="T8" fmla="*/ 25 w 25"/>
                  <a:gd name="T9" fmla="*/ 7 h 13"/>
                  <a:gd name="T10" fmla="*/ 19 w 25"/>
                  <a:gd name="T11" fmla="*/ 7 h 13"/>
                  <a:gd name="T12" fmla="*/ 19 w 25"/>
                  <a:gd name="T13" fmla="*/ 13 h 13"/>
                  <a:gd name="T14" fmla="*/ 6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6" y="13"/>
                    </a:moveTo>
                    <a:lnTo>
                      <a:pt x="6" y="7"/>
                    </a:lnTo>
                    <a:lnTo>
                      <a:pt x="0" y="7"/>
                    </a:lnTo>
                    <a:lnTo>
                      <a:pt x="12" y="0"/>
                    </a:lnTo>
                    <a:lnTo>
                      <a:pt x="25" y="7"/>
                    </a:lnTo>
                    <a:lnTo>
                      <a:pt x="19" y="7"/>
                    </a:lnTo>
                    <a:lnTo>
                      <a:pt x="19" y="13"/>
                    </a:lnTo>
                    <a:lnTo>
                      <a:pt x="6"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1" name="Line 511"/>
              <p:cNvSpPr>
                <a:spLocks noChangeShapeType="1"/>
              </p:cNvSpPr>
              <p:nvPr/>
            </p:nvSpPr>
            <p:spPr bwMode="auto">
              <a:xfrm flipH="1" flipV="1">
                <a:off x="755" y="3601"/>
                <a:ext cx="0"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2" name="Rectangle 512"/>
              <p:cNvSpPr>
                <a:spLocks noChangeArrowheads="1"/>
              </p:cNvSpPr>
              <p:nvPr/>
            </p:nvSpPr>
            <p:spPr bwMode="auto">
              <a:xfrm flipH="1">
                <a:off x="954" y="3628"/>
                <a:ext cx="4" cy="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3" name="Line 513"/>
              <p:cNvSpPr>
                <a:spLocks noChangeShapeType="1"/>
              </p:cNvSpPr>
              <p:nvPr/>
            </p:nvSpPr>
            <p:spPr bwMode="auto">
              <a:xfrm flipH="1" flipV="1">
                <a:off x="957" y="36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4" name="Rectangle 514"/>
              <p:cNvSpPr>
                <a:spLocks noChangeArrowheads="1"/>
              </p:cNvSpPr>
              <p:nvPr/>
            </p:nvSpPr>
            <p:spPr bwMode="auto">
              <a:xfrm flipH="1">
                <a:off x="954" y="3606"/>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5" name="Line 515"/>
              <p:cNvSpPr>
                <a:spLocks noChangeShapeType="1"/>
              </p:cNvSpPr>
              <p:nvPr/>
            </p:nvSpPr>
            <p:spPr bwMode="auto">
              <a:xfrm flipH="1" flipV="1">
                <a:off x="957" y="3606"/>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6" name="Freeform 516"/>
              <p:cNvSpPr>
                <a:spLocks/>
              </p:cNvSpPr>
              <p:nvPr/>
            </p:nvSpPr>
            <p:spPr bwMode="auto">
              <a:xfrm flipH="1">
                <a:off x="942" y="3599"/>
                <a:ext cx="16" cy="10"/>
              </a:xfrm>
              <a:custGeom>
                <a:avLst/>
                <a:gdLst>
                  <a:gd name="T0" fmla="*/ 53 w 57"/>
                  <a:gd name="T1" fmla="*/ 38 h 38"/>
                  <a:gd name="T2" fmla="*/ 57 w 57"/>
                  <a:gd name="T3" fmla="*/ 32 h 38"/>
                  <a:gd name="T4" fmla="*/ 53 w 57"/>
                  <a:gd name="T5" fmla="*/ 22 h 38"/>
                  <a:gd name="T6" fmla="*/ 0 w 57"/>
                  <a:gd name="T7" fmla="*/ 0 h 38"/>
                </a:gdLst>
                <a:ahLst/>
                <a:cxnLst>
                  <a:cxn ang="0">
                    <a:pos x="T0" y="T1"/>
                  </a:cxn>
                  <a:cxn ang="0">
                    <a:pos x="T2" y="T3"/>
                  </a:cxn>
                  <a:cxn ang="0">
                    <a:pos x="T4" y="T5"/>
                  </a:cxn>
                  <a:cxn ang="0">
                    <a:pos x="T6" y="T7"/>
                  </a:cxn>
                </a:cxnLst>
                <a:rect l="0" t="0" r="r" b="b"/>
                <a:pathLst>
                  <a:path w="57" h="38">
                    <a:moveTo>
                      <a:pt x="53" y="38"/>
                    </a:moveTo>
                    <a:lnTo>
                      <a:pt x="57" y="32"/>
                    </a:lnTo>
                    <a:lnTo>
                      <a:pt x="53" y="2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7" name="Freeform 517"/>
              <p:cNvSpPr>
                <a:spLocks/>
              </p:cNvSpPr>
              <p:nvPr/>
            </p:nvSpPr>
            <p:spPr bwMode="auto">
              <a:xfrm flipH="1">
                <a:off x="943" y="3601"/>
                <a:ext cx="15" cy="8"/>
              </a:xfrm>
              <a:custGeom>
                <a:avLst/>
                <a:gdLst>
                  <a:gd name="T0" fmla="*/ 18 w 53"/>
                  <a:gd name="T1" fmla="*/ 28 h 28"/>
                  <a:gd name="T2" fmla="*/ 53 w 53"/>
                  <a:gd name="T3" fmla="*/ 28 h 28"/>
                  <a:gd name="T4" fmla="*/ 49 w 53"/>
                  <a:gd name="T5" fmla="*/ 18 h 28"/>
                  <a:gd name="T6" fmla="*/ 0 w 53"/>
                  <a:gd name="T7" fmla="*/ 0 h 28"/>
                </a:gdLst>
                <a:ahLst/>
                <a:cxnLst>
                  <a:cxn ang="0">
                    <a:pos x="T0" y="T1"/>
                  </a:cxn>
                  <a:cxn ang="0">
                    <a:pos x="T2" y="T3"/>
                  </a:cxn>
                  <a:cxn ang="0">
                    <a:pos x="T4" y="T5"/>
                  </a:cxn>
                  <a:cxn ang="0">
                    <a:pos x="T6" y="T7"/>
                  </a:cxn>
                </a:cxnLst>
                <a:rect l="0" t="0" r="r" b="b"/>
                <a:pathLst>
                  <a:path w="53" h="28">
                    <a:moveTo>
                      <a:pt x="18" y="28"/>
                    </a:moveTo>
                    <a:lnTo>
                      <a:pt x="53" y="28"/>
                    </a:lnTo>
                    <a:lnTo>
                      <a:pt x="49" y="18"/>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8" name="Rectangle 518"/>
              <p:cNvSpPr>
                <a:spLocks noChangeArrowheads="1"/>
              </p:cNvSpPr>
              <p:nvPr/>
            </p:nvSpPr>
            <p:spPr bwMode="auto">
              <a:xfrm flipH="1">
                <a:off x="954" y="3642"/>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9" name="Line 519"/>
              <p:cNvSpPr>
                <a:spLocks noChangeShapeType="1"/>
              </p:cNvSpPr>
              <p:nvPr/>
            </p:nvSpPr>
            <p:spPr bwMode="auto">
              <a:xfrm flipH="1" flipV="1">
                <a:off x="957" y="3642"/>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0" name="Rectangle 520"/>
              <p:cNvSpPr>
                <a:spLocks noChangeArrowheads="1"/>
              </p:cNvSpPr>
              <p:nvPr/>
            </p:nvSpPr>
            <p:spPr bwMode="auto">
              <a:xfrm flipH="1">
                <a:off x="954" y="3593"/>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1" name="Line 521"/>
              <p:cNvSpPr>
                <a:spLocks noChangeShapeType="1"/>
              </p:cNvSpPr>
              <p:nvPr/>
            </p:nvSpPr>
            <p:spPr bwMode="auto">
              <a:xfrm flipH="1" flipV="1">
                <a:off x="957" y="3593"/>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2" name="Oval 522"/>
              <p:cNvSpPr>
                <a:spLocks noChangeArrowheads="1"/>
              </p:cNvSpPr>
              <p:nvPr/>
            </p:nvSpPr>
            <p:spPr bwMode="auto">
              <a:xfrm flipH="1">
                <a:off x="952" y="368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3" name="Freeform 523"/>
              <p:cNvSpPr>
                <a:spLocks/>
              </p:cNvSpPr>
              <p:nvPr/>
            </p:nvSpPr>
            <p:spPr bwMode="auto">
              <a:xfrm flipH="1">
                <a:off x="945" y="3679"/>
                <a:ext cx="14" cy="7"/>
              </a:xfrm>
              <a:custGeom>
                <a:avLst/>
                <a:gdLst>
                  <a:gd name="T0" fmla="*/ 0 w 51"/>
                  <a:gd name="T1" fmla="*/ 23 h 27"/>
                  <a:gd name="T2" fmla="*/ 0 w 51"/>
                  <a:gd name="T3" fmla="*/ 21 h 27"/>
                  <a:gd name="T4" fmla="*/ 0 w 51"/>
                  <a:gd name="T5" fmla="*/ 20 h 27"/>
                  <a:gd name="T6" fmla="*/ 0 w 51"/>
                  <a:gd name="T7" fmla="*/ 19 h 27"/>
                  <a:gd name="T8" fmla="*/ 1 w 51"/>
                  <a:gd name="T9" fmla="*/ 18 h 27"/>
                  <a:gd name="T10" fmla="*/ 1 w 51"/>
                  <a:gd name="T11" fmla="*/ 17 h 27"/>
                  <a:gd name="T12" fmla="*/ 2 w 51"/>
                  <a:gd name="T13" fmla="*/ 16 h 27"/>
                  <a:gd name="T14" fmla="*/ 2 w 51"/>
                  <a:gd name="T15" fmla="*/ 14 h 27"/>
                  <a:gd name="T16" fmla="*/ 3 w 51"/>
                  <a:gd name="T17" fmla="*/ 13 h 27"/>
                  <a:gd name="T18" fmla="*/ 3 w 51"/>
                  <a:gd name="T19" fmla="*/ 12 h 27"/>
                  <a:gd name="T20" fmla="*/ 4 w 51"/>
                  <a:gd name="T21" fmla="*/ 11 h 27"/>
                  <a:gd name="T22" fmla="*/ 5 w 51"/>
                  <a:gd name="T23" fmla="*/ 10 h 27"/>
                  <a:gd name="T24" fmla="*/ 6 w 51"/>
                  <a:gd name="T25" fmla="*/ 9 h 27"/>
                  <a:gd name="T26" fmla="*/ 7 w 51"/>
                  <a:gd name="T27" fmla="*/ 8 h 27"/>
                  <a:gd name="T28" fmla="*/ 8 w 51"/>
                  <a:gd name="T29" fmla="*/ 7 h 27"/>
                  <a:gd name="T30" fmla="*/ 8 w 51"/>
                  <a:gd name="T31" fmla="*/ 6 h 27"/>
                  <a:gd name="T32" fmla="*/ 10 w 51"/>
                  <a:gd name="T33" fmla="*/ 5 h 27"/>
                  <a:gd name="T34" fmla="*/ 10 w 51"/>
                  <a:gd name="T35" fmla="*/ 4 h 27"/>
                  <a:gd name="T36" fmla="*/ 11 w 51"/>
                  <a:gd name="T37" fmla="*/ 4 h 27"/>
                  <a:gd name="T38" fmla="*/ 12 w 51"/>
                  <a:gd name="T39" fmla="*/ 3 h 27"/>
                  <a:gd name="T40" fmla="*/ 14 w 51"/>
                  <a:gd name="T41" fmla="*/ 3 h 27"/>
                  <a:gd name="T42" fmla="*/ 15 w 51"/>
                  <a:gd name="T43" fmla="*/ 2 h 27"/>
                  <a:gd name="T44" fmla="*/ 16 w 51"/>
                  <a:gd name="T45" fmla="*/ 2 h 27"/>
                  <a:gd name="T46" fmla="*/ 17 w 51"/>
                  <a:gd name="T47" fmla="*/ 1 h 27"/>
                  <a:gd name="T48" fmla="*/ 18 w 51"/>
                  <a:gd name="T49" fmla="*/ 1 h 27"/>
                  <a:gd name="T50" fmla="*/ 20 w 51"/>
                  <a:gd name="T51" fmla="*/ 0 h 27"/>
                  <a:gd name="T52" fmla="*/ 21 w 51"/>
                  <a:gd name="T53" fmla="*/ 0 h 27"/>
                  <a:gd name="T54" fmla="*/ 22 w 51"/>
                  <a:gd name="T55" fmla="*/ 0 h 27"/>
                  <a:gd name="T56" fmla="*/ 23 w 51"/>
                  <a:gd name="T57" fmla="*/ 0 h 27"/>
                  <a:gd name="T58" fmla="*/ 25 w 51"/>
                  <a:gd name="T59" fmla="*/ 0 h 27"/>
                  <a:gd name="T60" fmla="*/ 26 w 51"/>
                  <a:gd name="T61" fmla="*/ 0 h 27"/>
                  <a:gd name="T62" fmla="*/ 27 w 51"/>
                  <a:gd name="T63" fmla="*/ 0 h 27"/>
                  <a:gd name="T64" fmla="*/ 28 w 51"/>
                  <a:gd name="T65" fmla="*/ 0 h 27"/>
                  <a:gd name="T66" fmla="*/ 30 w 51"/>
                  <a:gd name="T67" fmla="*/ 0 h 27"/>
                  <a:gd name="T68" fmla="*/ 31 w 51"/>
                  <a:gd name="T69" fmla="*/ 0 h 27"/>
                  <a:gd name="T70" fmla="*/ 32 w 51"/>
                  <a:gd name="T71" fmla="*/ 1 h 27"/>
                  <a:gd name="T72" fmla="*/ 33 w 51"/>
                  <a:gd name="T73" fmla="*/ 1 h 27"/>
                  <a:gd name="T74" fmla="*/ 35 w 51"/>
                  <a:gd name="T75" fmla="*/ 2 h 27"/>
                  <a:gd name="T76" fmla="*/ 36 w 51"/>
                  <a:gd name="T77" fmla="*/ 2 h 27"/>
                  <a:gd name="T78" fmla="*/ 37 w 51"/>
                  <a:gd name="T79" fmla="*/ 3 h 27"/>
                  <a:gd name="T80" fmla="*/ 38 w 51"/>
                  <a:gd name="T81" fmla="*/ 3 h 27"/>
                  <a:gd name="T82" fmla="*/ 39 w 51"/>
                  <a:gd name="T83" fmla="*/ 4 h 27"/>
                  <a:gd name="T84" fmla="*/ 40 w 51"/>
                  <a:gd name="T85" fmla="*/ 4 h 27"/>
                  <a:gd name="T86" fmla="*/ 41 w 51"/>
                  <a:gd name="T87" fmla="*/ 5 h 27"/>
                  <a:gd name="T88" fmla="*/ 42 w 51"/>
                  <a:gd name="T89" fmla="*/ 6 h 27"/>
                  <a:gd name="T90" fmla="*/ 43 w 51"/>
                  <a:gd name="T91" fmla="*/ 7 h 27"/>
                  <a:gd name="T92" fmla="*/ 44 w 51"/>
                  <a:gd name="T93" fmla="*/ 8 h 27"/>
                  <a:gd name="T94" fmla="*/ 45 w 51"/>
                  <a:gd name="T95" fmla="*/ 9 h 27"/>
                  <a:gd name="T96" fmla="*/ 46 w 51"/>
                  <a:gd name="T97" fmla="*/ 10 h 27"/>
                  <a:gd name="T98" fmla="*/ 46 w 51"/>
                  <a:gd name="T99" fmla="*/ 11 h 27"/>
                  <a:gd name="T100" fmla="*/ 47 w 51"/>
                  <a:gd name="T101" fmla="*/ 12 h 27"/>
                  <a:gd name="T102" fmla="*/ 48 w 51"/>
                  <a:gd name="T103" fmla="*/ 13 h 27"/>
                  <a:gd name="T104" fmla="*/ 48 w 51"/>
                  <a:gd name="T105" fmla="*/ 14 h 27"/>
                  <a:gd name="T106" fmla="*/ 49 w 51"/>
                  <a:gd name="T107" fmla="*/ 15 h 27"/>
                  <a:gd name="T108" fmla="*/ 49 w 51"/>
                  <a:gd name="T109" fmla="*/ 17 h 27"/>
                  <a:gd name="T110" fmla="*/ 50 w 51"/>
                  <a:gd name="T111" fmla="*/ 18 h 27"/>
                  <a:gd name="T112" fmla="*/ 50 w 51"/>
                  <a:gd name="T113" fmla="*/ 19 h 27"/>
                  <a:gd name="T114" fmla="*/ 50 w 51"/>
                  <a:gd name="T115" fmla="*/ 20 h 27"/>
                  <a:gd name="T116" fmla="*/ 51 w 51"/>
                  <a:gd name="T117" fmla="*/ 21 h 27"/>
                  <a:gd name="T118" fmla="*/ 51 w 51"/>
                  <a:gd name="T119" fmla="*/ 23 h 27"/>
                  <a:gd name="T120" fmla="*/ 51 w 51"/>
                  <a:gd name="T121" fmla="*/ 24 h 27"/>
                  <a:gd name="T122" fmla="*/ 51 w 51"/>
                  <a:gd name="T123" fmla="*/ 25 h 27"/>
                  <a:gd name="T124" fmla="*/ 51 w 51"/>
                  <a:gd name="T12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7">
                    <a:moveTo>
                      <a:pt x="0" y="24"/>
                    </a:moveTo>
                    <a:lnTo>
                      <a:pt x="0" y="23"/>
                    </a:lnTo>
                    <a:lnTo>
                      <a:pt x="0" y="23"/>
                    </a:lnTo>
                    <a:lnTo>
                      <a:pt x="0" y="23"/>
                    </a:lnTo>
                    <a:lnTo>
                      <a:pt x="0" y="22"/>
                    </a:lnTo>
                    <a:lnTo>
                      <a:pt x="0" y="22"/>
                    </a:lnTo>
                    <a:lnTo>
                      <a:pt x="0" y="22"/>
                    </a:lnTo>
                    <a:lnTo>
                      <a:pt x="0" y="21"/>
                    </a:lnTo>
                    <a:lnTo>
                      <a:pt x="0" y="21"/>
                    </a:lnTo>
                    <a:lnTo>
                      <a:pt x="0" y="21"/>
                    </a:lnTo>
                    <a:lnTo>
                      <a:pt x="0" y="21"/>
                    </a:lnTo>
                    <a:lnTo>
                      <a:pt x="0" y="20"/>
                    </a:lnTo>
                    <a:lnTo>
                      <a:pt x="0" y="20"/>
                    </a:lnTo>
                    <a:lnTo>
                      <a:pt x="0" y="20"/>
                    </a:lnTo>
                    <a:lnTo>
                      <a:pt x="0" y="19"/>
                    </a:lnTo>
                    <a:lnTo>
                      <a:pt x="0" y="19"/>
                    </a:lnTo>
                    <a:lnTo>
                      <a:pt x="0" y="19"/>
                    </a:lnTo>
                    <a:lnTo>
                      <a:pt x="1" y="18"/>
                    </a:lnTo>
                    <a:lnTo>
                      <a:pt x="1" y="18"/>
                    </a:lnTo>
                    <a:lnTo>
                      <a:pt x="1" y="18"/>
                    </a:lnTo>
                    <a:lnTo>
                      <a:pt x="1" y="17"/>
                    </a:lnTo>
                    <a:lnTo>
                      <a:pt x="1" y="17"/>
                    </a:lnTo>
                    <a:lnTo>
                      <a:pt x="1" y="17"/>
                    </a:lnTo>
                    <a:lnTo>
                      <a:pt x="1" y="17"/>
                    </a:lnTo>
                    <a:lnTo>
                      <a:pt x="1" y="16"/>
                    </a:lnTo>
                    <a:lnTo>
                      <a:pt x="1" y="16"/>
                    </a:lnTo>
                    <a:lnTo>
                      <a:pt x="1" y="16"/>
                    </a:lnTo>
                    <a:lnTo>
                      <a:pt x="2" y="16"/>
                    </a:lnTo>
                    <a:lnTo>
                      <a:pt x="2" y="15"/>
                    </a:lnTo>
                    <a:lnTo>
                      <a:pt x="2" y="15"/>
                    </a:lnTo>
                    <a:lnTo>
                      <a:pt x="2" y="14"/>
                    </a:lnTo>
                    <a:lnTo>
                      <a:pt x="2" y="14"/>
                    </a:lnTo>
                    <a:lnTo>
                      <a:pt x="2" y="14"/>
                    </a:lnTo>
                    <a:lnTo>
                      <a:pt x="3" y="14"/>
                    </a:lnTo>
                    <a:lnTo>
                      <a:pt x="3" y="13"/>
                    </a:lnTo>
                    <a:lnTo>
                      <a:pt x="3" y="13"/>
                    </a:lnTo>
                    <a:lnTo>
                      <a:pt x="3" y="13"/>
                    </a:lnTo>
                    <a:lnTo>
                      <a:pt x="3" y="13"/>
                    </a:lnTo>
                    <a:lnTo>
                      <a:pt x="3" y="12"/>
                    </a:lnTo>
                    <a:lnTo>
                      <a:pt x="3" y="12"/>
                    </a:lnTo>
                    <a:lnTo>
                      <a:pt x="4" y="12"/>
                    </a:lnTo>
                    <a:lnTo>
                      <a:pt x="4" y="11"/>
                    </a:lnTo>
                    <a:lnTo>
                      <a:pt x="4" y="11"/>
                    </a:lnTo>
                    <a:lnTo>
                      <a:pt x="4" y="11"/>
                    </a:lnTo>
                    <a:lnTo>
                      <a:pt x="4" y="11"/>
                    </a:lnTo>
                    <a:lnTo>
                      <a:pt x="4" y="10"/>
                    </a:lnTo>
                    <a:lnTo>
                      <a:pt x="5" y="10"/>
                    </a:lnTo>
                    <a:lnTo>
                      <a:pt x="5" y="10"/>
                    </a:lnTo>
                    <a:lnTo>
                      <a:pt x="5" y="10"/>
                    </a:lnTo>
                    <a:lnTo>
                      <a:pt x="5" y="9"/>
                    </a:lnTo>
                    <a:lnTo>
                      <a:pt x="5" y="9"/>
                    </a:lnTo>
                    <a:lnTo>
                      <a:pt x="6" y="9"/>
                    </a:lnTo>
                    <a:lnTo>
                      <a:pt x="6" y="9"/>
                    </a:lnTo>
                    <a:lnTo>
                      <a:pt x="6" y="8"/>
                    </a:lnTo>
                    <a:lnTo>
                      <a:pt x="6" y="8"/>
                    </a:lnTo>
                    <a:lnTo>
                      <a:pt x="7" y="8"/>
                    </a:lnTo>
                    <a:lnTo>
                      <a:pt x="7" y="8"/>
                    </a:lnTo>
                    <a:lnTo>
                      <a:pt x="7" y="7"/>
                    </a:lnTo>
                    <a:lnTo>
                      <a:pt x="7" y="7"/>
                    </a:lnTo>
                    <a:lnTo>
                      <a:pt x="8" y="7"/>
                    </a:lnTo>
                    <a:lnTo>
                      <a:pt x="8" y="7"/>
                    </a:lnTo>
                    <a:lnTo>
                      <a:pt x="8" y="7"/>
                    </a:lnTo>
                    <a:lnTo>
                      <a:pt x="8" y="6"/>
                    </a:lnTo>
                    <a:lnTo>
                      <a:pt x="8" y="6"/>
                    </a:lnTo>
                    <a:lnTo>
                      <a:pt x="9" y="6"/>
                    </a:lnTo>
                    <a:lnTo>
                      <a:pt x="9" y="6"/>
                    </a:lnTo>
                    <a:lnTo>
                      <a:pt x="9" y="6"/>
                    </a:lnTo>
                    <a:lnTo>
                      <a:pt x="10" y="5"/>
                    </a:lnTo>
                    <a:lnTo>
                      <a:pt x="10" y="5"/>
                    </a:lnTo>
                    <a:lnTo>
                      <a:pt x="10" y="5"/>
                    </a:lnTo>
                    <a:lnTo>
                      <a:pt x="10" y="5"/>
                    </a:lnTo>
                    <a:lnTo>
                      <a:pt x="10" y="4"/>
                    </a:lnTo>
                    <a:lnTo>
                      <a:pt x="11" y="4"/>
                    </a:lnTo>
                    <a:lnTo>
                      <a:pt x="11" y="4"/>
                    </a:lnTo>
                    <a:lnTo>
                      <a:pt x="11" y="4"/>
                    </a:lnTo>
                    <a:lnTo>
                      <a:pt x="11" y="4"/>
                    </a:lnTo>
                    <a:lnTo>
                      <a:pt x="12" y="4"/>
                    </a:lnTo>
                    <a:lnTo>
                      <a:pt x="12" y="4"/>
                    </a:lnTo>
                    <a:lnTo>
                      <a:pt x="12" y="3"/>
                    </a:lnTo>
                    <a:lnTo>
                      <a:pt x="12" y="3"/>
                    </a:lnTo>
                    <a:lnTo>
                      <a:pt x="13" y="3"/>
                    </a:lnTo>
                    <a:lnTo>
                      <a:pt x="13" y="3"/>
                    </a:lnTo>
                    <a:lnTo>
                      <a:pt x="13" y="3"/>
                    </a:lnTo>
                    <a:lnTo>
                      <a:pt x="14" y="3"/>
                    </a:lnTo>
                    <a:lnTo>
                      <a:pt x="14" y="3"/>
                    </a:lnTo>
                    <a:lnTo>
                      <a:pt x="14" y="2"/>
                    </a:lnTo>
                    <a:lnTo>
                      <a:pt x="15" y="2"/>
                    </a:lnTo>
                    <a:lnTo>
                      <a:pt x="15" y="2"/>
                    </a:lnTo>
                    <a:lnTo>
                      <a:pt x="15" y="2"/>
                    </a:lnTo>
                    <a:lnTo>
                      <a:pt x="15" y="2"/>
                    </a:lnTo>
                    <a:lnTo>
                      <a:pt x="16" y="2"/>
                    </a:lnTo>
                    <a:lnTo>
                      <a:pt x="16" y="2"/>
                    </a:lnTo>
                    <a:lnTo>
                      <a:pt x="16" y="2"/>
                    </a:lnTo>
                    <a:lnTo>
                      <a:pt x="17" y="2"/>
                    </a:lnTo>
                    <a:lnTo>
                      <a:pt x="17" y="1"/>
                    </a:lnTo>
                    <a:lnTo>
                      <a:pt x="17" y="1"/>
                    </a:lnTo>
                    <a:lnTo>
                      <a:pt x="18" y="1"/>
                    </a:lnTo>
                    <a:lnTo>
                      <a:pt x="18" y="1"/>
                    </a:lnTo>
                    <a:lnTo>
                      <a:pt x="18" y="1"/>
                    </a:lnTo>
                    <a:lnTo>
                      <a:pt x="18" y="1"/>
                    </a:lnTo>
                    <a:lnTo>
                      <a:pt x="19" y="1"/>
                    </a:lnTo>
                    <a:lnTo>
                      <a:pt x="19" y="1"/>
                    </a:lnTo>
                    <a:lnTo>
                      <a:pt x="19" y="1"/>
                    </a:lnTo>
                    <a:lnTo>
                      <a:pt x="20" y="0"/>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4" y="0"/>
                    </a:lnTo>
                    <a:lnTo>
                      <a:pt x="24" y="0"/>
                    </a:lnTo>
                    <a:lnTo>
                      <a:pt x="24" y="0"/>
                    </a:lnTo>
                    <a:lnTo>
                      <a:pt x="25" y="0"/>
                    </a:lnTo>
                    <a:lnTo>
                      <a:pt x="25" y="0"/>
                    </a:lnTo>
                    <a:lnTo>
                      <a:pt x="25" y="0"/>
                    </a:lnTo>
                    <a:lnTo>
                      <a:pt x="26" y="0"/>
                    </a:lnTo>
                    <a:lnTo>
                      <a:pt x="26" y="0"/>
                    </a:lnTo>
                    <a:lnTo>
                      <a:pt x="26" y="0"/>
                    </a:lnTo>
                    <a:lnTo>
                      <a:pt x="27"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1" y="0"/>
                    </a:lnTo>
                    <a:lnTo>
                      <a:pt x="31" y="0"/>
                    </a:lnTo>
                    <a:lnTo>
                      <a:pt x="31" y="1"/>
                    </a:lnTo>
                    <a:lnTo>
                      <a:pt x="32" y="1"/>
                    </a:lnTo>
                    <a:lnTo>
                      <a:pt x="32" y="1"/>
                    </a:lnTo>
                    <a:lnTo>
                      <a:pt x="32" y="1"/>
                    </a:lnTo>
                    <a:lnTo>
                      <a:pt x="32" y="1"/>
                    </a:lnTo>
                    <a:lnTo>
                      <a:pt x="33" y="1"/>
                    </a:lnTo>
                    <a:lnTo>
                      <a:pt x="33" y="1"/>
                    </a:lnTo>
                    <a:lnTo>
                      <a:pt x="33" y="1"/>
                    </a:lnTo>
                    <a:lnTo>
                      <a:pt x="34" y="1"/>
                    </a:lnTo>
                    <a:lnTo>
                      <a:pt x="34" y="2"/>
                    </a:lnTo>
                    <a:lnTo>
                      <a:pt x="34" y="2"/>
                    </a:lnTo>
                    <a:lnTo>
                      <a:pt x="35" y="2"/>
                    </a:lnTo>
                    <a:lnTo>
                      <a:pt x="35" y="2"/>
                    </a:lnTo>
                    <a:lnTo>
                      <a:pt x="35" y="2"/>
                    </a:lnTo>
                    <a:lnTo>
                      <a:pt x="35" y="2"/>
                    </a:lnTo>
                    <a:lnTo>
                      <a:pt x="36" y="2"/>
                    </a:lnTo>
                    <a:lnTo>
                      <a:pt x="36" y="2"/>
                    </a:lnTo>
                    <a:lnTo>
                      <a:pt x="36" y="2"/>
                    </a:lnTo>
                    <a:lnTo>
                      <a:pt x="36" y="3"/>
                    </a:lnTo>
                    <a:lnTo>
                      <a:pt x="37" y="3"/>
                    </a:lnTo>
                    <a:lnTo>
                      <a:pt x="37" y="3"/>
                    </a:lnTo>
                    <a:lnTo>
                      <a:pt x="37" y="3"/>
                    </a:lnTo>
                    <a:lnTo>
                      <a:pt x="38" y="3"/>
                    </a:lnTo>
                    <a:lnTo>
                      <a:pt x="38" y="3"/>
                    </a:lnTo>
                    <a:lnTo>
                      <a:pt x="38" y="3"/>
                    </a:lnTo>
                    <a:lnTo>
                      <a:pt x="39" y="3"/>
                    </a:lnTo>
                    <a:lnTo>
                      <a:pt x="39" y="4"/>
                    </a:lnTo>
                    <a:lnTo>
                      <a:pt x="39" y="4"/>
                    </a:lnTo>
                    <a:lnTo>
                      <a:pt x="39" y="4"/>
                    </a:lnTo>
                    <a:lnTo>
                      <a:pt x="39" y="4"/>
                    </a:lnTo>
                    <a:lnTo>
                      <a:pt x="40" y="4"/>
                    </a:lnTo>
                    <a:lnTo>
                      <a:pt x="40" y="4"/>
                    </a:lnTo>
                    <a:lnTo>
                      <a:pt x="40" y="5"/>
                    </a:lnTo>
                    <a:lnTo>
                      <a:pt x="41" y="5"/>
                    </a:lnTo>
                    <a:lnTo>
                      <a:pt x="41" y="5"/>
                    </a:lnTo>
                    <a:lnTo>
                      <a:pt x="41" y="5"/>
                    </a:lnTo>
                    <a:lnTo>
                      <a:pt x="41" y="6"/>
                    </a:lnTo>
                    <a:lnTo>
                      <a:pt x="42" y="6"/>
                    </a:lnTo>
                    <a:lnTo>
                      <a:pt x="42" y="6"/>
                    </a:lnTo>
                    <a:lnTo>
                      <a:pt x="42" y="6"/>
                    </a:lnTo>
                    <a:lnTo>
                      <a:pt x="42" y="6"/>
                    </a:lnTo>
                    <a:lnTo>
                      <a:pt x="43" y="7"/>
                    </a:lnTo>
                    <a:lnTo>
                      <a:pt x="43" y="7"/>
                    </a:lnTo>
                    <a:lnTo>
                      <a:pt x="43" y="7"/>
                    </a:lnTo>
                    <a:lnTo>
                      <a:pt x="43" y="7"/>
                    </a:lnTo>
                    <a:lnTo>
                      <a:pt x="44" y="8"/>
                    </a:lnTo>
                    <a:lnTo>
                      <a:pt x="44" y="8"/>
                    </a:lnTo>
                    <a:lnTo>
                      <a:pt x="44" y="8"/>
                    </a:lnTo>
                    <a:lnTo>
                      <a:pt x="44" y="8"/>
                    </a:lnTo>
                    <a:lnTo>
                      <a:pt x="45" y="9"/>
                    </a:lnTo>
                    <a:lnTo>
                      <a:pt x="45" y="9"/>
                    </a:lnTo>
                    <a:lnTo>
                      <a:pt x="45" y="9"/>
                    </a:lnTo>
                    <a:lnTo>
                      <a:pt x="45" y="9"/>
                    </a:lnTo>
                    <a:lnTo>
                      <a:pt x="45" y="10"/>
                    </a:lnTo>
                    <a:lnTo>
                      <a:pt x="46" y="10"/>
                    </a:lnTo>
                    <a:lnTo>
                      <a:pt x="46" y="10"/>
                    </a:lnTo>
                    <a:lnTo>
                      <a:pt x="46" y="10"/>
                    </a:lnTo>
                    <a:lnTo>
                      <a:pt x="46" y="10"/>
                    </a:lnTo>
                    <a:lnTo>
                      <a:pt x="46" y="11"/>
                    </a:lnTo>
                    <a:lnTo>
                      <a:pt x="46" y="11"/>
                    </a:lnTo>
                    <a:lnTo>
                      <a:pt x="47" y="11"/>
                    </a:lnTo>
                    <a:lnTo>
                      <a:pt x="47" y="11"/>
                    </a:lnTo>
                    <a:lnTo>
                      <a:pt x="47" y="12"/>
                    </a:lnTo>
                    <a:lnTo>
                      <a:pt x="47" y="12"/>
                    </a:lnTo>
                    <a:lnTo>
                      <a:pt x="47" y="12"/>
                    </a:lnTo>
                    <a:lnTo>
                      <a:pt x="48" y="13"/>
                    </a:lnTo>
                    <a:lnTo>
                      <a:pt x="48" y="13"/>
                    </a:lnTo>
                    <a:lnTo>
                      <a:pt x="48" y="13"/>
                    </a:lnTo>
                    <a:lnTo>
                      <a:pt x="48" y="13"/>
                    </a:lnTo>
                    <a:lnTo>
                      <a:pt x="48" y="14"/>
                    </a:lnTo>
                    <a:lnTo>
                      <a:pt x="48" y="14"/>
                    </a:lnTo>
                    <a:lnTo>
                      <a:pt x="48" y="14"/>
                    </a:lnTo>
                    <a:lnTo>
                      <a:pt x="49" y="14"/>
                    </a:lnTo>
                    <a:lnTo>
                      <a:pt x="49" y="15"/>
                    </a:lnTo>
                    <a:lnTo>
                      <a:pt x="49" y="15"/>
                    </a:lnTo>
                    <a:lnTo>
                      <a:pt x="49" y="15"/>
                    </a:lnTo>
                    <a:lnTo>
                      <a:pt x="49" y="16"/>
                    </a:lnTo>
                    <a:lnTo>
                      <a:pt x="49" y="16"/>
                    </a:lnTo>
                    <a:lnTo>
                      <a:pt x="49" y="16"/>
                    </a:lnTo>
                    <a:lnTo>
                      <a:pt x="49" y="17"/>
                    </a:lnTo>
                    <a:lnTo>
                      <a:pt x="49" y="17"/>
                    </a:lnTo>
                    <a:lnTo>
                      <a:pt x="50" y="17"/>
                    </a:lnTo>
                    <a:lnTo>
                      <a:pt x="50" y="17"/>
                    </a:lnTo>
                    <a:lnTo>
                      <a:pt x="50" y="18"/>
                    </a:lnTo>
                    <a:lnTo>
                      <a:pt x="50" y="18"/>
                    </a:lnTo>
                    <a:lnTo>
                      <a:pt x="50" y="18"/>
                    </a:lnTo>
                    <a:lnTo>
                      <a:pt x="50" y="19"/>
                    </a:lnTo>
                    <a:lnTo>
                      <a:pt x="50" y="19"/>
                    </a:lnTo>
                    <a:lnTo>
                      <a:pt x="50" y="19"/>
                    </a:lnTo>
                    <a:lnTo>
                      <a:pt x="50" y="20"/>
                    </a:lnTo>
                    <a:lnTo>
                      <a:pt x="50" y="20"/>
                    </a:lnTo>
                    <a:lnTo>
                      <a:pt x="50" y="20"/>
                    </a:lnTo>
                    <a:lnTo>
                      <a:pt x="50" y="20"/>
                    </a:lnTo>
                    <a:lnTo>
                      <a:pt x="50" y="21"/>
                    </a:lnTo>
                    <a:lnTo>
                      <a:pt x="51" y="21"/>
                    </a:lnTo>
                    <a:lnTo>
                      <a:pt x="51" y="21"/>
                    </a:lnTo>
                    <a:lnTo>
                      <a:pt x="51" y="22"/>
                    </a:lnTo>
                    <a:lnTo>
                      <a:pt x="51" y="22"/>
                    </a:lnTo>
                    <a:lnTo>
                      <a:pt x="51" y="22"/>
                    </a:lnTo>
                    <a:lnTo>
                      <a:pt x="51" y="23"/>
                    </a:lnTo>
                    <a:lnTo>
                      <a:pt x="51" y="23"/>
                    </a:lnTo>
                    <a:lnTo>
                      <a:pt x="51" y="23"/>
                    </a:lnTo>
                    <a:lnTo>
                      <a:pt x="51" y="24"/>
                    </a:lnTo>
                    <a:lnTo>
                      <a:pt x="51" y="24"/>
                    </a:lnTo>
                    <a:lnTo>
                      <a:pt x="51" y="24"/>
                    </a:lnTo>
                    <a:lnTo>
                      <a:pt x="51" y="24"/>
                    </a:lnTo>
                    <a:lnTo>
                      <a:pt x="51" y="25"/>
                    </a:lnTo>
                    <a:lnTo>
                      <a:pt x="51" y="25"/>
                    </a:lnTo>
                    <a:lnTo>
                      <a:pt x="51" y="25"/>
                    </a:lnTo>
                    <a:lnTo>
                      <a:pt x="51" y="26"/>
                    </a:lnTo>
                    <a:lnTo>
                      <a:pt x="51" y="26"/>
                    </a:lnTo>
                    <a:lnTo>
                      <a:pt x="51" y="26"/>
                    </a:lnTo>
                    <a:lnTo>
                      <a:pt x="51" y="27"/>
                    </a:lnTo>
                    <a:lnTo>
                      <a:pt x="51" y="27"/>
                    </a:lnTo>
                    <a:lnTo>
                      <a:pt x="51" y="2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4" name="Line 524"/>
              <p:cNvSpPr>
                <a:spLocks noChangeShapeType="1"/>
              </p:cNvSpPr>
              <p:nvPr/>
            </p:nvSpPr>
            <p:spPr bwMode="auto">
              <a:xfrm flipH="1">
                <a:off x="952" y="3664"/>
                <a:ext cx="44"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5" name="Rectangle 525"/>
              <p:cNvSpPr>
                <a:spLocks noChangeArrowheads="1"/>
              </p:cNvSpPr>
              <p:nvPr/>
            </p:nvSpPr>
            <p:spPr bwMode="auto">
              <a:xfrm flipH="1">
                <a:off x="767" y="3609"/>
                <a:ext cx="143" cy="2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6" name="Freeform 526"/>
              <p:cNvSpPr>
                <a:spLocks/>
              </p:cNvSpPr>
              <p:nvPr/>
            </p:nvSpPr>
            <p:spPr bwMode="auto">
              <a:xfrm flipH="1">
                <a:off x="550" y="3470"/>
                <a:ext cx="482" cy="244"/>
              </a:xfrm>
              <a:custGeom>
                <a:avLst/>
                <a:gdLst>
                  <a:gd name="T0" fmla="*/ 0 w 1678"/>
                  <a:gd name="T1" fmla="*/ 0 h 880"/>
                  <a:gd name="T2" fmla="*/ 306 w 1678"/>
                  <a:gd name="T3" fmla="*/ 0 h 880"/>
                  <a:gd name="T4" fmla="*/ 473 w 1678"/>
                  <a:gd name="T5" fmla="*/ 21 h 880"/>
                  <a:gd name="T6" fmla="*/ 606 w 1678"/>
                  <a:gd name="T7" fmla="*/ 91 h 880"/>
                  <a:gd name="T8" fmla="*/ 689 w 1678"/>
                  <a:gd name="T9" fmla="*/ 191 h 880"/>
                  <a:gd name="T10" fmla="*/ 700 w 1678"/>
                  <a:gd name="T11" fmla="*/ 341 h 880"/>
                  <a:gd name="T12" fmla="*/ 721 w 1678"/>
                  <a:gd name="T13" fmla="*/ 543 h 880"/>
                  <a:gd name="T14" fmla="*/ 787 w 1678"/>
                  <a:gd name="T15" fmla="*/ 716 h 880"/>
                  <a:gd name="T16" fmla="*/ 909 w 1678"/>
                  <a:gd name="T17" fmla="*/ 824 h 880"/>
                  <a:gd name="T18" fmla="*/ 1058 w 1678"/>
                  <a:gd name="T19" fmla="*/ 876 h 880"/>
                  <a:gd name="T20" fmla="*/ 1128 w 1678"/>
                  <a:gd name="T21" fmla="*/ 880 h 880"/>
                  <a:gd name="T22" fmla="*/ 1323 w 1678"/>
                  <a:gd name="T23" fmla="*/ 831 h 880"/>
                  <a:gd name="T24" fmla="*/ 1525 w 1678"/>
                  <a:gd name="T25" fmla="*/ 796 h 880"/>
                  <a:gd name="T26" fmla="*/ 1678 w 1678"/>
                  <a:gd name="T27" fmla="*/ 79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8" h="880">
                    <a:moveTo>
                      <a:pt x="0" y="0"/>
                    </a:moveTo>
                    <a:lnTo>
                      <a:pt x="306" y="0"/>
                    </a:lnTo>
                    <a:lnTo>
                      <a:pt x="473" y="21"/>
                    </a:lnTo>
                    <a:lnTo>
                      <a:pt x="606" y="91"/>
                    </a:lnTo>
                    <a:lnTo>
                      <a:pt x="689" y="191"/>
                    </a:lnTo>
                    <a:lnTo>
                      <a:pt x="700" y="341"/>
                    </a:lnTo>
                    <a:lnTo>
                      <a:pt x="721" y="543"/>
                    </a:lnTo>
                    <a:lnTo>
                      <a:pt x="787" y="716"/>
                    </a:lnTo>
                    <a:lnTo>
                      <a:pt x="909" y="824"/>
                    </a:lnTo>
                    <a:lnTo>
                      <a:pt x="1058" y="876"/>
                    </a:lnTo>
                    <a:lnTo>
                      <a:pt x="1128" y="880"/>
                    </a:lnTo>
                    <a:lnTo>
                      <a:pt x="1323" y="831"/>
                    </a:lnTo>
                    <a:lnTo>
                      <a:pt x="1525" y="796"/>
                    </a:lnTo>
                    <a:lnTo>
                      <a:pt x="1678" y="796"/>
                    </a:lnTo>
                  </a:path>
                </a:pathLst>
              </a:custGeom>
              <a:noFill/>
              <a:ln w="57150" cmpd="sng">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7" name="Rectangle 527"/>
              <p:cNvSpPr>
                <a:spLocks noChangeArrowheads="1"/>
              </p:cNvSpPr>
              <p:nvPr/>
            </p:nvSpPr>
            <p:spPr bwMode="auto">
              <a:xfrm flipH="1">
                <a:off x="924" y="3511"/>
                <a:ext cx="137" cy="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8" name="Rectangle 528"/>
              <p:cNvSpPr>
                <a:spLocks noChangeArrowheads="1"/>
              </p:cNvSpPr>
              <p:nvPr/>
            </p:nvSpPr>
            <p:spPr bwMode="auto">
              <a:xfrm flipH="1">
                <a:off x="924" y="3511"/>
                <a:ext cx="137"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9" name="Rectangle 529"/>
              <p:cNvSpPr>
                <a:spLocks noChangeArrowheads="1"/>
              </p:cNvSpPr>
              <p:nvPr/>
            </p:nvSpPr>
            <p:spPr bwMode="auto">
              <a:xfrm flipH="1">
                <a:off x="921" y="3587"/>
                <a:ext cx="13" cy="6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0" name="Rectangle 530"/>
              <p:cNvSpPr>
                <a:spLocks noChangeArrowheads="1"/>
              </p:cNvSpPr>
              <p:nvPr/>
            </p:nvSpPr>
            <p:spPr bwMode="auto">
              <a:xfrm flipH="1">
                <a:off x="921" y="3587"/>
                <a:ext cx="13"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1" name="Rectangle 531"/>
              <p:cNvSpPr>
                <a:spLocks noChangeArrowheads="1"/>
              </p:cNvSpPr>
              <p:nvPr/>
            </p:nvSpPr>
            <p:spPr bwMode="auto">
              <a:xfrm flipH="1">
                <a:off x="924" y="3519"/>
                <a:ext cx="8" cy="6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2" name="Rectangle 532"/>
              <p:cNvSpPr>
                <a:spLocks noChangeArrowheads="1"/>
              </p:cNvSpPr>
              <p:nvPr/>
            </p:nvSpPr>
            <p:spPr bwMode="auto">
              <a:xfrm flipH="1">
                <a:off x="924" y="3519"/>
                <a:ext cx="8" cy="6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3" name="Rectangle 533"/>
              <p:cNvSpPr>
                <a:spLocks noChangeArrowheads="1"/>
              </p:cNvSpPr>
              <p:nvPr/>
            </p:nvSpPr>
            <p:spPr bwMode="auto">
              <a:xfrm flipH="1">
                <a:off x="987" y="3510"/>
                <a:ext cx="25"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4" name="Rectangle 534"/>
              <p:cNvSpPr>
                <a:spLocks noChangeArrowheads="1"/>
              </p:cNvSpPr>
              <p:nvPr/>
            </p:nvSpPr>
            <p:spPr bwMode="auto">
              <a:xfrm flipH="1">
                <a:off x="987" y="3511"/>
                <a:ext cx="25" cy="12"/>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5" name="Rectangle 535"/>
              <p:cNvSpPr>
                <a:spLocks noChangeArrowheads="1"/>
              </p:cNvSpPr>
              <p:nvPr/>
            </p:nvSpPr>
            <p:spPr bwMode="auto">
              <a:xfrm flipH="1">
                <a:off x="987" y="3511"/>
                <a:ext cx="25"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6" name="Line 536"/>
              <p:cNvSpPr>
                <a:spLocks noChangeShapeType="1"/>
              </p:cNvSpPr>
              <p:nvPr/>
            </p:nvSpPr>
            <p:spPr bwMode="auto">
              <a:xfrm flipH="1">
                <a:off x="987" y="3520"/>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7" name="Rectangle 537"/>
              <p:cNvSpPr>
                <a:spLocks noChangeArrowheads="1"/>
              </p:cNvSpPr>
              <p:nvPr/>
            </p:nvSpPr>
            <p:spPr bwMode="auto">
              <a:xfrm flipH="1">
                <a:off x="997" y="3492"/>
                <a:ext cx="9" cy="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8" name="Rectangle 538"/>
              <p:cNvSpPr>
                <a:spLocks noChangeArrowheads="1"/>
              </p:cNvSpPr>
              <p:nvPr/>
            </p:nvSpPr>
            <p:spPr bwMode="auto">
              <a:xfrm flipH="1">
                <a:off x="997" y="3492"/>
                <a:ext cx="9"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9" name="Rectangle 539"/>
              <p:cNvSpPr>
                <a:spLocks noChangeArrowheads="1"/>
              </p:cNvSpPr>
              <p:nvPr/>
            </p:nvSpPr>
            <p:spPr bwMode="auto">
              <a:xfrm flipH="1">
                <a:off x="998" y="3499"/>
                <a:ext cx="7"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0" name="Rectangle 540"/>
              <p:cNvSpPr>
                <a:spLocks noChangeArrowheads="1"/>
              </p:cNvSpPr>
              <p:nvPr/>
            </p:nvSpPr>
            <p:spPr bwMode="auto">
              <a:xfrm flipH="1">
                <a:off x="994" y="3457"/>
                <a:ext cx="16" cy="35"/>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1" name="Rectangle 541"/>
              <p:cNvSpPr>
                <a:spLocks noChangeArrowheads="1"/>
              </p:cNvSpPr>
              <p:nvPr/>
            </p:nvSpPr>
            <p:spPr bwMode="auto">
              <a:xfrm flipH="1">
                <a:off x="994" y="3457"/>
                <a:ext cx="16"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2" name="Rectangle 542"/>
              <p:cNvSpPr>
                <a:spLocks noChangeArrowheads="1"/>
              </p:cNvSpPr>
              <p:nvPr/>
            </p:nvSpPr>
            <p:spPr bwMode="auto">
              <a:xfrm flipH="1">
                <a:off x="596" y="3650"/>
                <a:ext cx="7" cy="26"/>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3" name="Rectangle 543"/>
              <p:cNvSpPr>
                <a:spLocks noChangeArrowheads="1"/>
              </p:cNvSpPr>
              <p:nvPr/>
            </p:nvSpPr>
            <p:spPr bwMode="auto">
              <a:xfrm flipH="1">
                <a:off x="596" y="3650"/>
                <a:ext cx="7" cy="26"/>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4" name="Freeform 544"/>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5" name="Freeform 545"/>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6" name="Freeform 546"/>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7" name="Freeform 547"/>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8" name="Oval 548"/>
              <p:cNvSpPr>
                <a:spLocks noChangeArrowheads="1"/>
              </p:cNvSpPr>
              <p:nvPr/>
            </p:nvSpPr>
            <p:spPr bwMode="auto">
              <a:xfrm flipH="1">
                <a:off x="572" y="370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9" name="Oval 549"/>
              <p:cNvSpPr>
                <a:spLocks noChangeArrowheads="1"/>
              </p:cNvSpPr>
              <p:nvPr/>
            </p:nvSpPr>
            <p:spPr bwMode="auto">
              <a:xfrm flipH="1">
                <a:off x="563" y="3690"/>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0" name="Oval 550"/>
              <p:cNvSpPr>
                <a:spLocks noChangeArrowheads="1"/>
              </p:cNvSpPr>
              <p:nvPr/>
            </p:nvSpPr>
            <p:spPr bwMode="auto">
              <a:xfrm flipH="1">
                <a:off x="577" y="3680"/>
                <a:ext cx="2" cy="3"/>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1" name="Oval 551"/>
              <p:cNvSpPr>
                <a:spLocks noChangeArrowheads="1"/>
              </p:cNvSpPr>
              <p:nvPr/>
            </p:nvSpPr>
            <p:spPr bwMode="auto">
              <a:xfrm flipH="1">
                <a:off x="585" y="369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2" name="Rectangle 552"/>
              <p:cNvSpPr>
                <a:spLocks noChangeArrowheads="1"/>
              </p:cNvSpPr>
              <p:nvPr/>
            </p:nvSpPr>
            <p:spPr bwMode="auto">
              <a:xfrm flipH="1">
                <a:off x="569" y="3680"/>
                <a:ext cx="11" cy="27"/>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3" name="Rectangle 553"/>
              <p:cNvSpPr>
                <a:spLocks noChangeArrowheads="1"/>
              </p:cNvSpPr>
              <p:nvPr/>
            </p:nvSpPr>
            <p:spPr bwMode="auto">
              <a:xfrm flipH="1">
                <a:off x="569" y="3680"/>
                <a:ext cx="11" cy="27"/>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15" name="Group 574"/>
            <p:cNvGrpSpPr>
              <a:grpSpLocks/>
            </p:cNvGrpSpPr>
            <p:nvPr/>
          </p:nvGrpSpPr>
          <p:grpSpPr bwMode="auto">
            <a:xfrm flipH="1">
              <a:off x="1979613" y="5445125"/>
              <a:ext cx="414337" cy="1274763"/>
              <a:chOff x="3923" y="2976"/>
              <a:chExt cx="409" cy="1257"/>
            </a:xfrm>
          </p:grpSpPr>
          <p:pic>
            <p:nvPicPr>
              <p:cNvPr id="20" name="Picture 57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 y="3067"/>
                <a:ext cx="372" cy="1166"/>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576"/>
              <p:cNvSpPr>
                <a:spLocks/>
              </p:cNvSpPr>
              <p:nvPr/>
            </p:nvSpPr>
            <p:spPr bwMode="auto">
              <a:xfrm>
                <a:off x="4105" y="2976"/>
                <a:ext cx="227" cy="182"/>
              </a:xfrm>
              <a:custGeom>
                <a:avLst/>
                <a:gdLst>
                  <a:gd name="T0" fmla="*/ 0 w 227"/>
                  <a:gd name="T1" fmla="*/ 137 h 182"/>
                  <a:gd name="T2" fmla="*/ 181 w 227"/>
                  <a:gd name="T3" fmla="*/ 182 h 182"/>
                  <a:gd name="T4" fmla="*/ 227 w 227"/>
                  <a:gd name="T5" fmla="*/ 91 h 182"/>
                  <a:gd name="T6" fmla="*/ 0 w 227"/>
                  <a:gd name="T7" fmla="*/ 0 h 182"/>
                  <a:gd name="T8" fmla="*/ 0 w 227"/>
                  <a:gd name="T9" fmla="*/ 137 h 182"/>
                </a:gdLst>
                <a:ahLst/>
                <a:cxnLst>
                  <a:cxn ang="0">
                    <a:pos x="T0" y="T1"/>
                  </a:cxn>
                  <a:cxn ang="0">
                    <a:pos x="T2" y="T3"/>
                  </a:cxn>
                  <a:cxn ang="0">
                    <a:pos x="T4" y="T5"/>
                  </a:cxn>
                  <a:cxn ang="0">
                    <a:pos x="T6" y="T7"/>
                  </a:cxn>
                  <a:cxn ang="0">
                    <a:pos x="T8" y="T9"/>
                  </a:cxn>
                </a:cxnLst>
                <a:rect l="0" t="0" r="r" b="b"/>
                <a:pathLst>
                  <a:path w="227" h="182">
                    <a:moveTo>
                      <a:pt x="0" y="137"/>
                    </a:moveTo>
                    <a:lnTo>
                      <a:pt x="181" y="182"/>
                    </a:lnTo>
                    <a:lnTo>
                      <a:pt x="227" y="91"/>
                    </a:lnTo>
                    <a:lnTo>
                      <a:pt x="0" y="0"/>
                    </a:lnTo>
                    <a:lnTo>
                      <a:pt x="0" y="137"/>
                    </a:lnTo>
                    <a:close/>
                  </a:path>
                </a:pathLst>
              </a:custGeom>
              <a:solidFill>
                <a:srgbClr val="FFFFFF"/>
              </a:solidFill>
              <a:ln>
                <a:noFill/>
              </a:ln>
              <a:effectLst/>
              <a:extLst>
                <a:ext uri="{91240B29-F687-4F45-9708-019B960494DF}">
                  <a14:hiddenLine xmlns:a14="http://schemas.microsoft.com/office/drawing/2010/main" w="28575" cap="flat" cmpd="sng">
                    <a:solidFill>
                      <a:srgbClr val="008000"/>
                    </a:solidFill>
                    <a:prstDash val="solid"/>
                    <a:round/>
                    <a:headEnd type="none" w="med" len="me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16" name="Group 577"/>
            <p:cNvGrpSpPr>
              <a:grpSpLocks/>
            </p:cNvGrpSpPr>
            <p:nvPr/>
          </p:nvGrpSpPr>
          <p:grpSpPr bwMode="auto">
            <a:xfrm flipH="1">
              <a:off x="1547813" y="5805488"/>
              <a:ext cx="457200" cy="554037"/>
              <a:chOff x="975" y="3521"/>
              <a:chExt cx="288" cy="349"/>
            </a:xfrm>
          </p:grpSpPr>
          <p:pic>
            <p:nvPicPr>
              <p:cNvPr id="17" name="Picture 5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 y="3521"/>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reeform 579"/>
              <p:cNvSpPr>
                <a:spLocks/>
              </p:cNvSpPr>
              <p:nvPr/>
            </p:nvSpPr>
            <p:spPr bwMode="auto">
              <a:xfrm>
                <a:off x="980" y="3762"/>
                <a:ext cx="166" cy="108"/>
              </a:xfrm>
              <a:custGeom>
                <a:avLst/>
                <a:gdLst>
                  <a:gd name="T0" fmla="*/ 0 w 166"/>
                  <a:gd name="T1" fmla="*/ 0 h 108"/>
                  <a:gd name="T2" fmla="*/ 166 w 166"/>
                  <a:gd name="T3" fmla="*/ 52 h 108"/>
                  <a:gd name="T4" fmla="*/ 166 w 166"/>
                  <a:gd name="T5" fmla="*/ 108 h 108"/>
                  <a:gd name="T6" fmla="*/ 2 w 166"/>
                  <a:gd name="T7" fmla="*/ 50 h 108"/>
                  <a:gd name="T8" fmla="*/ 0 w 166"/>
                  <a:gd name="T9" fmla="*/ 0 h 108"/>
                </a:gdLst>
                <a:ahLst/>
                <a:cxnLst>
                  <a:cxn ang="0">
                    <a:pos x="T0" y="T1"/>
                  </a:cxn>
                  <a:cxn ang="0">
                    <a:pos x="T2" y="T3"/>
                  </a:cxn>
                  <a:cxn ang="0">
                    <a:pos x="T4" y="T5"/>
                  </a:cxn>
                  <a:cxn ang="0">
                    <a:pos x="T6" y="T7"/>
                  </a:cxn>
                  <a:cxn ang="0">
                    <a:pos x="T8" y="T9"/>
                  </a:cxn>
                </a:cxnLst>
                <a:rect l="0" t="0" r="r" b="b"/>
                <a:pathLst>
                  <a:path w="166" h="108">
                    <a:moveTo>
                      <a:pt x="0" y="0"/>
                    </a:moveTo>
                    <a:lnTo>
                      <a:pt x="166" y="52"/>
                    </a:lnTo>
                    <a:lnTo>
                      <a:pt x="166" y="108"/>
                    </a:lnTo>
                    <a:lnTo>
                      <a:pt x="2" y="50"/>
                    </a:lnTo>
                    <a:lnTo>
                      <a:pt x="0" y="0"/>
                    </a:lnTo>
                    <a:close/>
                  </a:path>
                </a:pathLst>
              </a:custGeom>
              <a:solidFill>
                <a:srgbClr val="CCFFFF"/>
              </a:solidFill>
              <a:ln w="12700" cap="flat" cmpd="sng">
                <a:solidFill>
                  <a:srgbClr val="2E00F4"/>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 name="Freeform 580"/>
              <p:cNvSpPr>
                <a:spLocks/>
              </p:cNvSpPr>
              <p:nvPr/>
            </p:nvSpPr>
            <p:spPr bwMode="auto">
              <a:xfrm>
                <a:off x="1146" y="3740"/>
                <a:ext cx="110" cy="130"/>
              </a:xfrm>
              <a:custGeom>
                <a:avLst/>
                <a:gdLst>
                  <a:gd name="T0" fmla="*/ 2 w 110"/>
                  <a:gd name="T1" fmla="*/ 130 h 130"/>
                  <a:gd name="T2" fmla="*/ 110 w 110"/>
                  <a:gd name="T3" fmla="*/ 58 h 130"/>
                  <a:gd name="T4" fmla="*/ 110 w 110"/>
                  <a:gd name="T5" fmla="*/ 0 h 130"/>
                  <a:gd name="T6" fmla="*/ 0 w 110"/>
                  <a:gd name="T7" fmla="*/ 76 h 130"/>
                  <a:gd name="T8" fmla="*/ 2 w 110"/>
                  <a:gd name="T9" fmla="*/ 130 h 130"/>
                </a:gdLst>
                <a:ahLst/>
                <a:cxnLst>
                  <a:cxn ang="0">
                    <a:pos x="T0" y="T1"/>
                  </a:cxn>
                  <a:cxn ang="0">
                    <a:pos x="T2" y="T3"/>
                  </a:cxn>
                  <a:cxn ang="0">
                    <a:pos x="T4" y="T5"/>
                  </a:cxn>
                  <a:cxn ang="0">
                    <a:pos x="T6" y="T7"/>
                  </a:cxn>
                  <a:cxn ang="0">
                    <a:pos x="T8" y="T9"/>
                  </a:cxn>
                </a:cxnLst>
                <a:rect l="0" t="0" r="r" b="b"/>
                <a:pathLst>
                  <a:path w="110" h="130">
                    <a:moveTo>
                      <a:pt x="2" y="130"/>
                    </a:moveTo>
                    <a:lnTo>
                      <a:pt x="110" y="58"/>
                    </a:lnTo>
                    <a:lnTo>
                      <a:pt x="110" y="0"/>
                    </a:lnTo>
                    <a:lnTo>
                      <a:pt x="0" y="76"/>
                    </a:lnTo>
                    <a:lnTo>
                      <a:pt x="2" y="130"/>
                    </a:lnTo>
                    <a:close/>
                  </a:path>
                </a:pathLst>
              </a:custGeom>
              <a:solidFill>
                <a:srgbClr val="CCFFFF"/>
              </a:solidFill>
              <a:ln w="12700" cap="flat" cmpd="sng">
                <a:solidFill>
                  <a:srgbClr val="2E00F4"/>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sp>
        <p:nvSpPr>
          <p:cNvPr id="531" name="テキスト ボックス 530"/>
          <p:cNvSpPr txBox="1"/>
          <p:nvPr/>
        </p:nvSpPr>
        <p:spPr>
          <a:xfrm>
            <a:off x="2184751" y="4241401"/>
            <a:ext cx="1142140" cy="276999"/>
          </a:xfrm>
          <a:prstGeom prst="rect">
            <a:avLst/>
          </a:prstGeom>
          <a:noFill/>
        </p:spPr>
        <p:txBody>
          <a:bodyPr wrap="square" rtlCol="0">
            <a:spAutoFit/>
          </a:bodyPr>
          <a:lstStyle/>
          <a:p>
            <a:pPr eaLnBrk="0" fontAlgn="base" hangingPunct="0">
              <a:spcBef>
                <a:spcPct val="0"/>
              </a:spcBef>
              <a:spcAft>
                <a:spcPct val="0"/>
              </a:spcAft>
            </a:pPr>
            <a:r>
              <a:rPr lang="en-US" altLang="ja-JP" sz="1200" dirty="0">
                <a:solidFill>
                  <a:srgbClr val="000000"/>
                </a:solidFill>
                <a:latin typeface="Times New Roman" pitchFamily="18" charset="0"/>
              </a:rPr>
              <a:t>Cable Tester</a:t>
            </a:r>
            <a:endParaRPr lang="ja-JP" altLang="en-US" sz="1200" dirty="0">
              <a:solidFill>
                <a:srgbClr val="000000"/>
              </a:solidFill>
              <a:latin typeface="Times New Roman" pitchFamily="18" charset="0"/>
            </a:endParaRPr>
          </a:p>
        </p:txBody>
      </p:sp>
      <p:sp>
        <p:nvSpPr>
          <p:cNvPr id="532" name="正方形/長方形 531"/>
          <p:cNvSpPr/>
          <p:nvPr/>
        </p:nvSpPr>
        <p:spPr bwMode="auto">
          <a:xfrm>
            <a:off x="715504" y="2348880"/>
            <a:ext cx="3093616" cy="1584176"/>
          </a:xfrm>
          <a:prstGeom prst="rect">
            <a:avLst/>
          </a:prstGeom>
          <a:solidFill>
            <a:schemeClr val="bg1"/>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33" name="正方形/長方形 532"/>
          <p:cNvSpPr/>
          <p:nvPr/>
        </p:nvSpPr>
        <p:spPr bwMode="auto">
          <a:xfrm>
            <a:off x="1011771" y="2414006"/>
            <a:ext cx="2696133" cy="1301412"/>
          </a:xfrm>
          <a:prstGeom prst="rect">
            <a:avLst/>
          </a:prstGeom>
          <a:solidFill>
            <a:schemeClr val="bg1"/>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cxnSp>
        <p:nvCxnSpPr>
          <p:cNvPr id="11" name="直線コネクタ 10"/>
          <p:cNvCxnSpPr/>
          <p:nvPr/>
        </p:nvCxnSpPr>
        <p:spPr bwMode="auto">
          <a:xfrm>
            <a:off x="1282033"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直線コネクタ 534"/>
          <p:cNvCxnSpPr/>
          <p:nvPr/>
        </p:nvCxnSpPr>
        <p:spPr bwMode="auto">
          <a:xfrm>
            <a:off x="1517645"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直線コネクタ 535"/>
          <p:cNvCxnSpPr/>
          <p:nvPr/>
        </p:nvCxnSpPr>
        <p:spPr bwMode="auto">
          <a:xfrm>
            <a:off x="1718609"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直線コネクタ 536"/>
          <p:cNvCxnSpPr/>
          <p:nvPr/>
        </p:nvCxnSpPr>
        <p:spPr bwMode="auto">
          <a:xfrm>
            <a:off x="1975011"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直線コネクタ 537"/>
          <p:cNvCxnSpPr/>
          <p:nvPr/>
        </p:nvCxnSpPr>
        <p:spPr bwMode="auto">
          <a:xfrm>
            <a:off x="2210623"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9" name="直線コネクタ 538"/>
          <p:cNvCxnSpPr/>
          <p:nvPr/>
        </p:nvCxnSpPr>
        <p:spPr bwMode="auto">
          <a:xfrm>
            <a:off x="2411587"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0" name="直線コネクタ 539"/>
          <p:cNvCxnSpPr/>
          <p:nvPr/>
        </p:nvCxnSpPr>
        <p:spPr bwMode="auto">
          <a:xfrm>
            <a:off x="2623256"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1" name="直線コネクタ 540"/>
          <p:cNvCxnSpPr/>
          <p:nvPr/>
        </p:nvCxnSpPr>
        <p:spPr bwMode="auto">
          <a:xfrm>
            <a:off x="2858868"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直線コネクタ 541"/>
          <p:cNvCxnSpPr/>
          <p:nvPr/>
        </p:nvCxnSpPr>
        <p:spPr bwMode="auto">
          <a:xfrm>
            <a:off x="3059832"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 name="直線コネクタ 542"/>
          <p:cNvCxnSpPr/>
          <p:nvPr/>
        </p:nvCxnSpPr>
        <p:spPr bwMode="auto">
          <a:xfrm>
            <a:off x="3271328"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4" name="直線コネクタ 543"/>
          <p:cNvCxnSpPr/>
          <p:nvPr/>
        </p:nvCxnSpPr>
        <p:spPr bwMode="auto">
          <a:xfrm>
            <a:off x="3506940" y="2492896"/>
            <a:ext cx="0" cy="1222522"/>
          </a:xfrm>
          <a:prstGeom prst="line">
            <a:avLst/>
          </a:prstGeom>
          <a:solidFill>
            <a:schemeClr val="accent1"/>
          </a:solidFill>
          <a:ln w="31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6" name="フリーフォーム 545"/>
          <p:cNvSpPr/>
          <p:nvPr/>
        </p:nvSpPr>
        <p:spPr bwMode="auto">
          <a:xfrm>
            <a:off x="1120140" y="2621280"/>
            <a:ext cx="2377440" cy="861060"/>
          </a:xfrm>
          <a:custGeom>
            <a:avLst/>
            <a:gdLst>
              <a:gd name="connsiteX0" fmla="*/ 0 w 2377440"/>
              <a:gd name="connsiteY0" fmla="*/ 853440 h 861060"/>
              <a:gd name="connsiteX1" fmla="*/ 411480 w 2377440"/>
              <a:gd name="connsiteY1" fmla="*/ 861060 h 861060"/>
              <a:gd name="connsiteX2" fmla="*/ 883920 w 2377440"/>
              <a:gd name="connsiteY2" fmla="*/ 861060 h 861060"/>
              <a:gd name="connsiteX3" fmla="*/ 1303020 w 2377440"/>
              <a:gd name="connsiteY3" fmla="*/ 861060 h 861060"/>
              <a:gd name="connsiteX4" fmla="*/ 1744980 w 2377440"/>
              <a:gd name="connsiteY4" fmla="*/ 861060 h 861060"/>
              <a:gd name="connsiteX5" fmla="*/ 1943100 w 2377440"/>
              <a:gd name="connsiteY5" fmla="*/ 800100 h 861060"/>
              <a:gd name="connsiteX6" fmla="*/ 2133600 w 2377440"/>
              <a:gd name="connsiteY6" fmla="*/ 609600 h 861060"/>
              <a:gd name="connsiteX7" fmla="*/ 2377440 w 2377440"/>
              <a:gd name="connsiteY7"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440" h="861060">
                <a:moveTo>
                  <a:pt x="0" y="853440"/>
                </a:moveTo>
                <a:lnTo>
                  <a:pt x="411480" y="861060"/>
                </a:lnTo>
                <a:lnTo>
                  <a:pt x="883920" y="861060"/>
                </a:lnTo>
                <a:lnTo>
                  <a:pt x="1303020" y="861060"/>
                </a:lnTo>
                <a:lnTo>
                  <a:pt x="1744980" y="861060"/>
                </a:lnTo>
                <a:lnTo>
                  <a:pt x="1943100" y="800100"/>
                </a:lnTo>
                <a:lnTo>
                  <a:pt x="2133600" y="609600"/>
                </a:lnTo>
                <a:lnTo>
                  <a:pt x="2377440" y="0"/>
                </a:lnTo>
              </a:path>
            </a:pathLst>
          </a:custGeom>
          <a:no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47" name="円/楕円 546"/>
          <p:cNvSpPr/>
          <p:nvPr/>
        </p:nvSpPr>
        <p:spPr bwMode="auto">
          <a:xfrm>
            <a:off x="1227090" y="3431522"/>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48" name="円/楕円 547"/>
          <p:cNvSpPr/>
          <p:nvPr/>
        </p:nvSpPr>
        <p:spPr bwMode="auto">
          <a:xfrm>
            <a:off x="1462701" y="3438516"/>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49" name="円/楕円 548"/>
          <p:cNvSpPr/>
          <p:nvPr/>
        </p:nvSpPr>
        <p:spPr bwMode="auto">
          <a:xfrm>
            <a:off x="1666616" y="3420338"/>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50" name="円/楕円 549"/>
          <p:cNvSpPr/>
          <p:nvPr/>
        </p:nvSpPr>
        <p:spPr bwMode="auto">
          <a:xfrm>
            <a:off x="1919773" y="3439368"/>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51" name="円/楕円 550"/>
          <p:cNvSpPr/>
          <p:nvPr/>
        </p:nvSpPr>
        <p:spPr bwMode="auto">
          <a:xfrm>
            <a:off x="2152841" y="3416131"/>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52" name="円/楕円 551"/>
          <p:cNvSpPr/>
          <p:nvPr/>
        </p:nvSpPr>
        <p:spPr bwMode="auto">
          <a:xfrm>
            <a:off x="2346186" y="3451813"/>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553" name="円/楕円 552"/>
          <p:cNvSpPr/>
          <p:nvPr/>
        </p:nvSpPr>
        <p:spPr bwMode="auto">
          <a:xfrm>
            <a:off x="2568660" y="3406112"/>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cxnSp>
        <p:nvCxnSpPr>
          <p:cNvPr id="555" name="直線コネクタ 554"/>
          <p:cNvCxnSpPr/>
          <p:nvPr/>
        </p:nvCxnSpPr>
        <p:spPr bwMode="auto">
          <a:xfrm flipV="1">
            <a:off x="2150565" y="3095229"/>
            <a:ext cx="1455384" cy="2539"/>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7" name="テキスト ボックス 556"/>
          <p:cNvSpPr txBox="1"/>
          <p:nvPr/>
        </p:nvSpPr>
        <p:spPr>
          <a:xfrm rot="16200000">
            <a:off x="155966" y="2941418"/>
            <a:ext cx="1470246" cy="276999"/>
          </a:xfrm>
          <a:prstGeom prst="rect">
            <a:avLst/>
          </a:prstGeom>
          <a:noFill/>
        </p:spPr>
        <p:txBody>
          <a:bodyPr wrap="square" rtlCol="0">
            <a:spAutoFit/>
          </a:bodyPr>
          <a:lstStyle/>
          <a:p>
            <a:pPr eaLnBrk="0" fontAlgn="base" hangingPunct="0">
              <a:spcBef>
                <a:spcPct val="0"/>
              </a:spcBef>
              <a:spcAft>
                <a:spcPct val="0"/>
              </a:spcAft>
            </a:pPr>
            <a:r>
              <a:rPr lang="en-US" altLang="ja-JP" sz="1200" dirty="0">
                <a:solidFill>
                  <a:srgbClr val="000000"/>
                </a:solidFill>
                <a:latin typeface="Times New Roman" pitchFamily="18" charset="0"/>
              </a:rPr>
              <a:t>Disconnection</a:t>
            </a:r>
            <a:r>
              <a:rPr lang="ja-JP" altLang="en-US" sz="1200" dirty="0">
                <a:solidFill>
                  <a:srgbClr val="000000"/>
                </a:solidFill>
                <a:latin typeface="Times New Roman" pitchFamily="18" charset="0"/>
              </a:rPr>
              <a:t> </a:t>
            </a:r>
            <a:r>
              <a:rPr lang="en-US" altLang="ja-JP" sz="1200" dirty="0">
                <a:solidFill>
                  <a:srgbClr val="000000"/>
                </a:solidFill>
                <a:latin typeface="Times New Roman" pitchFamily="18" charset="0"/>
              </a:rPr>
              <a:t>Ratio</a:t>
            </a:r>
            <a:endParaRPr lang="ja-JP" altLang="en-US" sz="1200" dirty="0">
              <a:solidFill>
                <a:srgbClr val="000000"/>
              </a:solidFill>
              <a:latin typeface="Times New Roman" pitchFamily="18" charset="0"/>
            </a:endParaRPr>
          </a:p>
        </p:txBody>
      </p:sp>
      <p:sp>
        <p:nvSpPr>
          <p:cNvPr id="1688" name="Line 2"/>
          <p:cNvSpPr>
            <a:spLocks noChangeShapeType="1"/>
          </p:cNvSpPr>
          <p:nvPr/>
        </p:nvSpPr>
        <p:spPr bwMode="auto">
          <a:xfrm>
            <a:off x="8005846" y="2646123"/>
            <a:ext cx="0" cy="1738211"/>
          </a:xfrm>
          <a:prstGeom prst="line">
            <a:avLst/>
          </a:prstGeom>
          <a:noFill/>
          <a:ln w="28575" cap="sq">
            <a:solidFill>
              <a:srgbClr val="00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89" name="Line 3"/>
          <p:cNvSpPr>
            <a:spLocks noChangeShapeType="1"/>
          </p:cNvSpPr>
          <p:nvPr/>
        </p:nvSpPr>
        <p:spPr bwMode="auto">
          <a:xfrm>
            <a:off x="5668838" y="4384334"/>
            <a:ext cx="2944113" cy="0"/>
          </a:xfrm>
          <a:prstGeom prst="line">
            <a:avLst/>
          </a:prstGeom>
          <a:noFill/>
          <a:ln w="28575" cap="sq">
            <a:solidFill>
              <a:srgbClr val="006600"/>
            </a:solidFill>
            <a:round/>
            <a:headEnd type="none" w="sm" len="sm"/>
            <a:tailEnd type="none" w="sm" len="sm"/>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0" name="AutoShape 6"/>
          <p:cNvSpPr>
            <a:spLocks noChangeArrowheads="1"/>
          </p:cNvSpPr>
          <p:nvPr/>
        </p:nvSpPr>
        <p:spPr bwMode="auto">
          <a:xfrm>
            <a:off x="7474629" y="3075564"/>
            <a:ext cx="1062435" cy="850701"/>
          </a:xfrm>
          <a:prstGeom prst="flowChartMagneticDisk">
            <a:avLst/>
          </a:prstGeom>
          <a:gradFill rotWithShape="0">
            <a:gsLst>
              <a:gs pos="0">
                <a:srgbClr val="0000CC"/>
              </a:gs>
              <a:gs pos="50000">
                <a:srgbClr val="0099FF"/>
              </a:gs>
              <a:gs pos="100000">
                <a:srgbClr val="0000CC"/>
              </a:gs>
            </a:gsLst>
            <a:lin ang="0" scaled="1"/>
          </a:gradFill>
          <a:ln w="28575" cap="sq">
            <a:solidFill>
              <a:srgbClr val="0000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1" name="Line 7"/>
          <p:cNvSpPr>
            <a:spLocks noChangeShapeType="1"/>
          </p:cNvSpPr>
          <p:nvPr/>
        </p:nvSpPr>
        <p:spPr bwMode="auto">
          <a:xfrm flipV="1">
            <a:off x="8005846" y="3926265"/>
            <a:ext cx="0" cy="458070"/>
          </a:xfrm>
          <a:prstGeom prst="line">
            <a:avLst/>
          </a:prstGeom>
          <a:noFill/>
          <a:ln w="28575" cap="sq">
            <a:solidFill>
              <a:srgbClr val="0000FF"/>
            </a:solidFill>
            <a:round/>
            <a:headEnd type="none" w="sm" len="sm"/>
            <a:tailEnd type="none" w="sm" len="sm"/>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2" name="Rectangle 8"/>
          <p:cNvSpPr>
            <a:spLocks noChangeArrowheads="1"/>
          </p:cNvSpPr>
          <p:nvPr/>
        </p:nvSpPr>
        <p:spPr bwMode="auto">
          <a:xfrm>
            <a:off x="7939444" y="4318896"/>
            <a:ext cx="132804" cy="130877"/>
          </a:xfrm>
          <a:prstGeom prst="rect">
            <a:avLst/>
          </a:prstGeom>
          <a:solidFill>
            <a:srgbClr val="66FFFF"/>
          </a:solidFill>
          <a:ln w="28575" cap="sq">
            <a:solidFill>
              <a:srgbClr val="0000FF"/>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3" name="Text Box 9"/>
          <p:cNvSpPr txBox="1">
            <a:spLocks noChangeArrowheads="1"/>
          </p:cNvSpPr>
          <p:nvPr/>
        </p:nvSpPr>
        <p:spPr bwMode="auto">
          <a:xfrm>
            <a:off x="7474629" y="3271879"/>
            <a:ext cx="1071921" cy="60258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8575" cap="sq">
                <a:solidFill>
                  <a:srgbClr val="FFFF00"/>
                </a:solidFill>
                <a:miter lim="800000"/>
                <a:headEnd type="none" w="sm" len="sm"/>
                <a:tailEnd type="none" w="sm" len="sm"/>
              </a14:hiddenLine>
            </a:ext>
          </a:extLst>
        </p:spPr>
        <p:txBody>
          <a:bodyPr>
            <a:spAutoFit/>
          </a:bodyPr>
          <a:lstStyle/>
          <a:p>
            <a:pPr algn="ctr">
              <a:spcBef>
                <a:spcPct val="50000"/>
              </a:spcBef>
              <a:defRPr/>
            </a:pPr>
            <a:r>
              <a:rPr lang="en-US" altLang="ja-JP" sz="2000" kern="0">
                <a:solidFill>
                  <a:srgbClr val="FFFFFF"/>
                </a:solidFill>
                <a:latin typeface="Times New Roman" pitchFamily="18" charset="0"/>
                <a:ea typeface="ＭＳ Ｐゴシック"/>
              </a:rPr>
              <a:t>CBM</a:t>
            </a:r>
            <a:r>
              <a:rPr lang="ja-JP" altLang="en-US" sz="2000" kern="0">
                <a:solidFill>
                  <a:srgbClr val="FFFFFF"/>
                </a:solidFill>
                <a:latin typeface="Times New Roman" pitchFamily="18" charset="0"/>
                <a:ea typeface="ＭＳ Ｐゴシック"/>
              </a:rPr>
              <a:t>　</a:t>
            </a:r>
            <a:r>
              <a:rPr lang="en-US" altLang="ja-JP" sz="2000" kern="0">
                <a:solidFill>
                  <a:srgbClr val="FFFFFF"/>
                </a:solidFill>
                <a:latin typeface="Times New Roman" pitchFamily="18" charset="0"/>
                <a:ea typeface="ＭＳ Ｐゴシック"/>
              </a:rPr>
              <a:t>Server</a:t>
            </a:r>
          </a:p>
        </p:txBody>
      </p:sp>
      <p:sp>
        <p:nvSpPr>
          <p:cNvPr id="1694" name="Freeform 10"/>
          <p:cNvSpPr>
            <a:spLocks/>
          </p:cNvSpPr>
          <p:nvPr/>
        </p:nvSpPr>
        <p:spPr bwMode="auto">
          <a:xfrm>
            <a:off x="7089430" y="3950804"/>
            <a:ext cx="774127" cy="1748436"/>
          </a:xfrm>
          <a:custGeom>
            <a:avLst/>
            <a:gdLst>
              <a:gd name="T0" fmla="*/ 55 w 2262"/>
              <a:gd name="T1" fmla="*/ 1134 h 1134"/>
              <a:gd name="T2" fmla="*/ 26 w 2262"/>
              <a:gd name="T3" fmla="*/ 352 h 1134"/>
              <a:gd name="T4" fmla="*/ 212 w 2262"/>
              <a:gd name="T5" fmla="*/ 96 h 1134"/>
              <a:gd name="T6" fmla="*/ 1190 w 2262"/>
              <a:gd name="T7" fmla="*/ 192 h 1134"/>
              <a:gd name="T8" fmla="*/ 2027 w 2262"/>
              <a:gd name="T9" fmla="*/ 200 h 1134"/>
              <a:gd name="T10" fmla="*/ 2262 w 2262"/>
              <a:gd name="T11" fmla="*/ 0 h 1134"/>
              <a:gd name="connsiteX0" fmla="*/ 36 w 9793"/>
              <a:gd name="connsiteY0" fmla="*/ 10000 h 10000"/>
              <a:gd name="connsiteX1" fmla="*/ 69 w 9793"/>
              <a:gd name="connsiteY1" fmla="*/ 4539 h 10000"/>
              <a:gd name="connsiteX2" fmla="*/ 730 w 9793"/>
              <a:gd name="connsiteY2" fmla="*/ 847 h 10000"/>
              <a:gd name="connsiteX3" fmla="*/ 5054 w 9793"/>
              <a:gd name="connsiteY3" fmla="*/ 1693 h 10000"/>
              <a:gd name="connsiteX4" fmla="*/ 8754 w 9793"/>
              <a:gd name="connsiteY4" fmla="*/ 1764 h 10000"/>
              <a:gd name="connsiteX5" fmla="*/ 9793 w 9793"/>
              <a:gd name="connsiteY5" fmla="*/ 0 h 10000"/>
              <a:gd name="connsiteX0" fmla="*/ 42 w 10005"/>
              <a:gd name="connsiteY0" fmla="*/ 10000 h 10000"/>
              <a:gd name="connsiteX1" fmla="*/ 75 w 10005"/>
              <a:gd name="connsiteY1" fmla="*/ 4539 h 10000"/>
              <a:gd name="connsiteX2" fmla="*/ 832 w 10005"/>
              <a:gd name="connsiteY2" fmla="*/ 3654 h 10000"/>
              <a:gd name="connsiteX3" fmla="*/ 5166 w 10005"/>
              <a:gd name="connsiteY3" fmla="*/ 1693 h 10000"/>
              <a:gd name="connsiteX4" fmla="*/ 8944 w 10005"/>
              <a:gd name="connsiteY4" fmla="*/ 1764 h 10000"/>
              <a:gd name="connsiteX5" fmla="*/ 10005 w 10005"/>
              <a:gd name="connsiteY5" fmla="*/ 0 h 10000"/>
              <a:gd name="connsiteX0" fmla="*/ 42 w 10005"/>
              <a:gd name="connsiteY0" fmla="*/ 10000 h 10000"/>
              <a:gd name="connsiteX1" fmla="*/ 75 w 10005"/>
              <a:gd name="connsiteY1" fmla="*/ 4539 h 10000"/>
              <a:gd name="connsiteX2" fmla="*/ 832 w 10005"/>
              <a:gd name="connsiteY2" fmla="*/ 3654 h 10000"/>
              <a:gd name="connsiteX3" fmla="*/ 5904 w 10005"/>
              <a:gd name="connsiteY3" fmla="*/ 3377 h 10000"/>
              <a:gd name="connsiteX4" fmla="*/ 8944 w 10005"/>
              <a:gd name="connsiteY4" fmla="*/ 1764 h 10000"/>
              <a:gd name="connsiteX5" fmla="*/ 10005 w 10005"/>
              <a:gd name="connsiteY5" fmla="*/ 0 h 10000"/>
              <a:gd name="connsiteX0" fmla="*/ 42 w 10005"/>
              <a:gd name="connsiteY0" fmla="*/ 10000 h 10000"/>
              <a:gd name="connsiteX1" fmla="*/ 75 w 10005"/>
              <a:gd name="connsiteY1" fmla="*/ 4539 h 10000"/>
              <a:gd name="connsiteX2" fmla="*/ 832 w 10005"/>
              <a:gd name="connsiteY2" fmla="*/ 3654 h 10000"/>
              <a:gd name="connsiteX3" fmla="*/ 5904 w 10005"/>
              <a:gd name="connsiteY3" fmla="*/ 3377 h 10000"/>
              <a:gd name="connsiteX4" fmla="*/ 9272 w 10005"/>
              <a:gd name="connsiteY4" fmla="*/ 3074 h 10000"/>
              <a:gd name="connsiteX5" fmla="*/ 10005 w 10005"/>
              <a:gd name="connsiteY5" fmla="*/ 0 h 10000"/>
              <a:gd name="connsiteX0" fmla="*/ 77 w 10040"/>
              <a:gd name="connsiteY0" fmla="*/ 10000 h 10000"/>
              <a:gd name="connsiteX1" fmla="*/ 110 w 10040"/>
              <a:gd name="connsiteY1" fmla="*/ 4539 h 10000"/>
              <a:gd name="connsiteX2" fmla="*/ 1359 w 10040"/>
              <a:gd name="connsiteY2" fmla="*/ 3373 h 10000"/>
              <a:gd name="connsiteX3" fmla="*/ 5939 w 10040"/>
              <a:gd name="connsiteY3" fmla="*/ 3377 h 10000"/>
              <a:gd name="connsiteX4" fmla="*/ 9307 w 10040"/>
              <a:gd name="connsiteY4" fmla="*/ 3074 h 10000"/>
              <a:gd name="connsiteX5" fmla="*/ 10040 w 1004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0" h="10000">
                <a:moveTo>
                  <a:pt x="77" y="10000"/>
                </a:moveTo>
                <a:cubicBezTo>
                  <a:pt x="54" y="8836"/>
                  <a:pt x="-104" y="5643"/>
                  <a:pt x="110" y="4539"/>
                </a:cubicBezTo>
                <a:cubicBezTo>
                  <a:pt x="324" y="3435"/>
                  <a:pt x="387" y="3567"/>
                  <a:pt x="1359" y="3373"/>
                </a:cubicBezTo>
                <a:cubicBezTo>
                  <a:pt x="2331" y="3179"/>
                  <a:pt x="4614" y="3427"/>
                  <a:pt x="5939" y="3377"/>
                </a:cubicBezTo>
                <a:cubicBezTo>
                  <a:pt x="7264" y="3327"/>
                  <a:pt x="8503" y="3356"/>
                  <a:pt x="9307" y="3074"/>
                </a:cubicBezTo>
                <a:cubicBezTo>
                  <a:pt x="10115" y="2791"/>
                  <a:pt x="9824" y="370"/>
                  <a:pt x="10040" y="0"/>
                </a:cubicBezTo>
              </a:path>
            </a:pathLst>
          </a:custGeom>
          <a:noFill/>
          <a:ln w="38100" cap="flat" cmpd="sng">
            <a:solidFill>
              <a:srgbClr val="FF0000"/>
            </a:solidFill>
            <a:prstDash val="sysDot"/>
            <a:round/>
            <a:headEnd type="none" w="sm" len="sm"/>
            <a:tailEnd type="triangle" w="med" len="med"/>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5" name="Line 20"/>
          <p:cNvSpPr>
            <a:spLocks noChangeShapeType="1"/>
          </p:cNvSpPr>
          <p:nvPr/>
        </p:nvSpPr>
        <p:spPr bwMode="auto">
          <a:xfrm flipH="1">
            <a:off x="5577424" y="2607950"/>
            <a:ext cx="2959640" cy="0"/>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6" name="Rectangle 21"/>
          <p:cNvSpPr>
            <a:spLocks noChangeArrowheads="1"/>
          </p:cNvSpPr>
          <p:nvPr/>
        </p:nvSpPr>
        <p:spPr bwMode="auto">
          <a:xfrm>
            <a:off x="7929958" y="2542512"/>
            <a:ext cx="151776" cy="130877"/>
          </a:xfrm>
          <a:prstGeom prst="rect">
            <a:avLst/>
          </a:prstGeom>
          <a:solidFill>
            <a:srgbClr val="66FFFF"/>
          </a:solidFill>
          <a:ln w="28575" cap="sq">
            <a:solidFill>
              <a:srgbClr val="0066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97" name="Line 22"/>
          <p:cNvSpPr>
            <a:spLocks noChangeShapeType="1"/>
          </p:cNvSpPr>
          <p:nvPr/>
        </p:nvSpPr>
        <p:spPr bwMode="auto">
          <a:xfrm>
            <a:off x="6816141" y="2019004"/>
            <a:ext cx="531217" cy="0"/>
          </a:xfrm>
          <a:prstGeom prst="line">
            <a:avLst/>
          </a:prstGeom>
          <a:noFill/>
          <a:ln w="28575">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nvGrpSpPr>
          <p:cNvPr id="1698" name="Group 23"/>
          <p:cNvGrpSpPr>
            <a:grpSpLocks/>
          </p:cNvGrpSpPr>
          <p:nvPr/>
        </p:nvGrpSpPr>
        <p:grpSpPr bwMode="auto">
          <a:xfrm>
            <a:off x="7271470" y="1822688"/>
            <a:ext cx="626078" cy="850701"/>
            <a:chOff x="4368" y="644"/>
            <a:chExt cx="396" cy="624"/>
          </a:xfrm>
        </p:grpSpPr>
        <p:pic>
          <p:nvPicPr>
            <p:cNvPr id="1699" name="Picture 2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68" y="644"/>
              <a:ext cx="396" cy="336"/>
            </a:xfrm>
            <a:prstGeom prst="rect">
              <a:avLst/>
            </a:prstGeom>
            <a:noFill/>
            <a:ln w="28575">
              <a:solidFill>
                <a:srgbClr val="00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700" name="Line 25"/>
            <p:cNvSpPr>
              <a:spLocks noChangeShapeType="1"/>
            </p:cNvSpPr>
            <p:nvPr/>
          </p:nvSpPr>
          <p:spPr bwMode="auto">
            <a:xfrm>
              <a:off x="4560" y="980"/>
              <a:ext cx="0" cy="240"/>
            </a:xfrm>
            <a:prstGeom prst="line">
              <a:avLst/>
            </a:prstGeom>
            <a:noFill/>
            <a:ln w="28575" cap="sq">
              <a:solidFill>
                <a:srgbClr val="00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01" name="Rectangle 26"/>
            <p:cNvSpPr>
              <a:spLocks noChangeArrowheads="1"/>
            </p:cNvSpPr>
            <p:nvPr/>
          </p:nvSpPr>
          <p:spPr bwMode="auto">
            <a:xfrm>
              <a:off x="4512" y="1172"/>
              <a:ext cx="96" cy="96"/>
            </a:xfrm>
            <a:prstGeom prst="rect">
              <a:avLst/>
            </a:prstGeom>
            <a:solidFill>
              <a:srgbClr val="66FFFF"/>
            </a:solidFill>
            <a:ln w="28575" cap="sq">
              <a:solidFill>
                <a:srgbClr val="0066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grpSp>
        <p:nvGrpSpPr>
          <p:cNvPr id="1702" name="Group 27"/>
          <p:cNvGrpSpPr>
            <a:grpSpLocks/>
          </p:cNvGrpSpPr>
          <p:nvPr/>
        </p:nvGrpSpPr>
        <p:grpSpPr bwMode="auto">
          <a:xfrm>
            <a:off x="6133147" y="1822688"/>
            <a:ext cx="626078" cy="850701"/>
            <a:chOff x="3648" y="644"/>
            <a:chExt cx="396" cy="624"/>
          </a:xfrm>
        </p:grpSpPr>
        <p:pic>
          <p:nvPicPr>
            <p:cNvPr id="1703" name="Picture 2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48" y="644"/>
              <a:ext cx="396" cy="336"/>
            </a:xfrm>
            <a:prstGeom prst="rect">
              <a:avLst/>
            </a:prstGeom>
            <a:noFill/>
            <a:ln w="28575">
              <a:solidFill>
                <a:srgbClr val="00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704" name="Line 29"/>
            <p:cNvSpPr>
              <a:spLocks noChangeShapeType="1"/>
            </p:cNvSpPr>
            <p:nvPr/>
          </p:nvSpPr>
          <p:spPr bwMode="auto">
            <a:xfrm>
              <a:off x="3840" y="980"/>
              <a:ext cx="0" cy="240"/>
            </a:xfrm>
            <a:prstGeom prst="line">
              <a:avLst/>
            </a:prstGeom>
            <a:noFill/>
            <a:ln w="28575" cap="sq">
              <a:solidFill>
                <a:srgbClr val="00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05" name="Rectangle 30"/>
            <p:cNvSpPr>
              <a:spLocks noChangeArrowheads="1"/>
            </p:cNvSpPr>
            <p:nvPr/>
          </p:nvSpPr>
          <p:spPr bwMode="auto">
            <a:xfrm>
              <a:off x="3792" y="1172"/>
              <a:ext cx="96" cy="96"/>
            </a:xfrm>
            <a:prstGeom prst="rect">
              <a:avLst/>
            </a:prstGeom>
            <a:solidFill>
              <a:srgbClr val="66FFFF"/>
            </a:solidFill>
            <a:ln w="28575" cap="sq">
              <a:solidFill>
                <a:srgbClr val="0066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1706" name="Text Box 31"/>
          <p:cNvSpPr txBox="1">
            <a:spLocks noChangeArrowheads="1"/>
          </p:cNvSpPr>
          <p:nvPr/>
        </p:nvSpPr>
        <p:spPr bwMode="auto">
          <a:xfrm>
            <a:off x="7674626" y="2293709"/>
            <a:ext cx="1198401" cy="24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p>
            <a:pPr fontAlgn="base">
              <a:lnSpc>
                <a:spcPct val="80000"/>
              </a:lnSpc>
              <a:spcBef>
                <a:spcPct val="50000"/>
              </a:spcBef>
              <a:spcAft>
                <a:spcPct val="0"/>
              </a:spcAft>
            </a:pPr>
            <a:r>
              <a:rPr lang="en-US" altLang="ja-JP" sz="1600" b="1" dirty="0">
                <a:solidFill>
                  <a:srgbClr val="000000"/>
                </a:solidFill>
                <a:effectLst>
                  <a:outerShdw blurRad="38100" dist="38100" dir="2700000" algn="tl">
                    <a:srgbClr val="C0C0C0"/>
                  </a:outerShdw>
                </a:effectLst>
                <a:latin typeface="Times New Roman" pitchFamily="18" charset="0"/>
                <a:ea typeface="ＭＳ Ｐゴシック"/>
              </a:rPr>
              <a:t>OA</a:t>
            </a:r>
            <a:r>
              <a:rPr lang="ja-JP" altLang="en-US" sz="1600" b="1" dirty="0">
                <a:solidFill>
                  <a:srgbClr val="000000"/>
                </a:solidFill>
                <a:effectLst>
                  <a:outerShdw blurRad="38100" dist="38100" dir="2700000" algn="tl">
                    <a:srgbClr val="C0C0C0"/>
                  </a:outerShdw>
                </a:effectLst>
                <a:latin typeface="Times New Roman" pitchFamily="18" charset="0"/>
                <a:ea typeface="ＭＳ Ｐゴシック"/>
              </a:rPr>
              <a:t>－</a:t>
            </a:r>
            <a:r>
              <a:rPr lang="en-US" altLang="ja-JP" sz="1600" b="1" dirty="0">
                <a:solidFill>
                  <a:srgbClr val="000000"/>
                </a:solidFill>
                <a:effectLst>
                  <a:outerShdw blurRad="38100" dist="38100" dir="2700000" algn="tl">
                    <a:srgbClr val="C0C0C0"/>
                  </a:outerShdw>
                </a:effectLst>
                <a:latin typeface="Times New Roman" pitchFamily="18" charset="0"/>
                <a:ea typeface="ＭＳ Ｐゴシック"/>
              </a:rPr>
              <a:t>LAN</a:t>
            </a:r>
          </a:p>
        </p:txBody>
      </p:sp>
      <p:sp>
        <p:nvSpPr>
          <p:cNvPr id="1707" name="Text Box 32"/>
          <p:cNvSpPr txBox="1">
            <a:spLocks noChangeArrowheads="1"/>
          </p:cNvSpPr>
          <p:nvPr/>
        </p:nvSpPr>
        <p:spPr bwMode="auto">
          <a:xfrm>
            <a:off x="4837266" y="2316293"/>
            <a:ext cx="1441876" cy="24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p>
            <a:pPr algn="ctr" fontAlgn="base">
              <a:lnSpc>
                <a:spcPct val="80000"/>
              </a:lnSpc>
              <a:spcBef>
                <a:spcPct val="50000"/>
              </a:spcBef>
              <a:spcAft>
                <a:spcPct val="0"/>
              </a:spcAft>
            </a:pPr>
            <a:r>
              <a:rPr lang="en-US" altLang="ja-JP" sz="1600" b="1" dirty="0">
                <a:solidFill>
                  <a:srgbClr val="000000"/>
                </a:solidFill>
                <a:effectLst>
                  <a:outerShdw blurRad="38100" dist="38100" dir="2700000" algn="tl">
                    <a:srgbClr val="C0C0C0"/>
                  </a:outerShdw>
                </a:effectLst>
                <a:latin typeface="Times New Roman" pitchFamily="18" charset="0"/>
                <a:ea typeface="ＭＳ Ｐゴシック"/>
              </a:rPr>
              <a:t>Intranet</a:t>
            </a:r>
          </a:p>
        </p:txBody>
      </p:sp>
      <p:sp>
        <p:nvSpPr>
          <p:cNvPr id="1708" name="Rectangle 33"/>
          <p:cNvSpPr>
            <a:spLocks noChangeArrowheads="1"/>
          </p:cNvSpPr>
          <p:nvPr/>
        </p:nvSpPr>
        <p:spPr bwMode="auto">
          <a:xfrm>
            <a:off x="5034009" y="1560934"/>
            <a:ext cx="3756015" cy="1428741"/>
          </a:xfrm>
          <a:prstGeom prst="rect">
            <a:avLst/>
          </a:prstGeom>
          <a:noFill/>
          <a:ln w="28575">
            <a:solidFill>
              <a:srgbClr val="3399FF"/>
            </a:solidFill>
            <a:prstDash val="dash"/>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09" name="Freeform 35"/>
          <p:cNvSpPr>
            <a:spLocks/>
          </p:cNvSpPr>
          <p:nvPr/>
        </p:nvSpPr>
        <p:spPr bwMode="auto">
          <a:xfrm>
            <a:off x="6664364" y="2377553"/>
            <a:ext cx="1303537" cy="599853"/>
          </a:xfrm>
          <a:custGeom>
            <a:avLst/>
            <a:gdLst>
              <a:gd name="T0" fmla="*/ 207 w 220"/>
              <a:gd name="T1" fmla="*/ 440 h 440"/>
              <a:gd name="T2" fmla="*/ 191 w 220"/>
              <a:gd name="T3" fmla="*/ 280 h 440"/>
              <a:gd name="T4" fmla="*/ 31 w 220"/>
              <a:gd name="T5" fmla="*/ 256 h 440"/>
              <a:gd name="T6" fmla="*/ 7 w 220"/>
              <a:gd name="T7" fmla="*/ 0 h 440"/>
            </a:gdLst>
            <a:ahLst/>
            <a:cxnLst>
              <a:cxn ang="0">
                <a:pos x="T0" y="T1"/>
              </a:cxn>
              <a:cxn ang="0">
                <a:pos x="T2" y="T3"/>
              </a:cxn>
              <a:cxn ang="0">
                <a:pos x="T4" y="T5"/>
              </a:cxn>
              <a:cxn ang="0">
                <a:pos x="T6" y="T7"/>
              </a:cxn>
            </a:cxnLst>
            <a:rect l="0" t="0" r="r" b="b"/>
            <a:pathLst>
              <a:path w="220" h="440">
                <a:moveTo>
                  <a:pt x="207" y="440"/>
                </a:moveTo>
                <a:cubicBezTo>
                  <a:pt x="204" y="413"/>
                  <a:pt x="220" y="311"/>
                  <a:pt x="191" y="280"/>
                </a:cubicBezTo>
                <a:cubicBezTo>
                  <a:pt x="162" y="249"/>
                  <a:pt x="62" y="303"/>
                  <a:pt x="31" y="256"/>
                </a:cubicBezTo>
                <a:cubicBezTo>
                  <a:pt x="0" y="209"/>
                  <a:pt x="12" y="53"/>
                  <a:pt x="7" y="0"/>
                </a:cubicBezTo>
              </a:path>
            </a:pathLst>
          </a:custGeom>
          <a:noFill/>
          <a:ln w="38100" cap="flat" cmpd="sng">
            <a:solidFill>
              <a:srgbClr val="FF0000"/>
            </a:solidFill>
            <a:prstDash val="sysDot"/>
            <a:round/>
            <a:headEnd type="none" w="sm" len="sm"/>
            <a:tailEnd type="triangle" w="med" len="med"/>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10" name="Text Box 49"/>
          <p:cNvSpPr txBox="1">
            <a:spLocks noChangeArrowheads="1"/>
          </p:cNvSpPr>
          <p:nvPr/>
        </p:nvSpPr>
        <p:spPr bwMode="auto">
          <a:xfrm>
            <a:off x="6638278" y="4074864"/>
            <a:ext cx="1433970" cy="24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50000"/>
              </a:spcBef>
              <a:spcAft>
                <a:spcPct val="0"/>
              </a:spcAft>
            </a:pPr>
            <a:r>
              <a:rPr lang="en-US" altLang="ja-JP" sz="1600" b="1" dirty="0">
                <a:solidFill>
                  <a:srgbClr val="000000"/>
                </a:solidFill>
                <a:effectLst>
                  <a:outerShdw blurRad="38100" dist="38100" dir="2700000" algn="tl">
                    <a:srgbClr val="C0C0C0"/>
                  </a:outerShdw>
                </a:effectLst>
                <a:latin typeface="Times New Roman" pitchFamily="18" charset="0"/>
                <a:ea typeface="ＭＳ Ｐゴシック"/>
              </a:rPr>
              <a:t>FA-LAN</a:t>
            </a:r>
          </a:p>
        </p:txBody>
      </p:sp>
      <p:grpSp>
        <p:nvGrpSpPr>
          <p:cNvPr id="1711" name="グループ化 1710"/>
          <p:cNvGrpSpPr/>
          <p:nvPr/>
        </p:nvGrpSpPr>
        <p:grpSpPr>
          <a:xfrm>
            <a:off x="5976560" y="4318897"/>
            <a:ext cx="1433970" cy="2113118"/>
            <a:chOff x="5470240" y="3929064"/>
            <a:chExt cx="1439862" cy="2460624"/>
          </a:xfrm>
        </p:grpSpPr>
        <p:grpSp>
          <p:nvGrpSpPr>
            <p:cNvPr id="1712" name="Group 16"/>
            <p:cNvGrpSpPr>
              <a:grpSpLocks/>
            </p:cNvGrpSpPr>
            <p:nvPr/>
          </p:nvGrpSpPr>
          <p:grpSpPr bwMode="auto">
            <a:xfrm>
              <a:off x="6333840" y="3929064"/>
              <a:ext cx="119062" cy="1417638"/>
              <a:chOff x="2692" y="2475"/>
              <a:chExt cx="75" cy="893"/>
            </a:xfrm>
          </p:grpSpPr>
          <p:sp>
            <p:nvSpPr>
              <p:cNvPr id="2223" name="Line 17"/>
              <p:cNvSpPr>
                <a:spLocks noChangeShapeType="1"/>
              </p:cNvSpPr>
              <p:nvPr/>
            </p:nvSpPr>
            <p:spPr bwMode="auto">
              <a:xfrm>
                <a:off x="2730" y="2523"/>
                <a:ext cx="0" cy="845"/>
              </a:xfrm>
              <a:prstGeom prst="line">
                <a:avLst/>
              </a:prstGeom>
              <a:noFill/>
              <a:ln w="28575" cap="sq">
                <a:solidFill>
                  <a:srgbClr val="99FF33"/>
                </a:solidFill>
                <a:round/>
                <a:headEnd type="none" w="sm" len="sm"/>
                <a:tailEnd type="none" w="sm" len="sm"/>
              </a:ln>
              <a:effectLst>
                <a:outerShdw dist="35921" dir="2700000" algn="ctr" rotWithShape="0">
                  <a:srgbClr val="808080"/>
                </a:outerShdw>
              </a:effec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24" name="Rectangle 18"/>
              <p:cNvSpPr>
                <a:spLocks noChangeArrowheads="1"/>
              </p:cNvSpPr>
              <p:nvPr/>
            </p:nvSpPr>
            <p:spPr bwMode="auto">
              <a:xfrm>
                <a:off x="2692" y="2475"/>
                <a:ext cx="75" cy="96"/>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grpSp>
          <p:nvGrpSpPr>
            <p:cNvPr id="1713" name="Group 1084"/>
            <p:cNvGrpSpPr>
              <a:grpSpLocks/>
            </p:cNvGrpSpPr>
            <p:nvPr/>
          </p:nvGrpSpPr>
          <p:grpSpPr bwMode="auto">
            <a:xfrm>
              <a:off x="5470240" y="5278438"/>
              <a:ext cx="1439862" cy="1111250"/>
              <a:chOff x="431" y="3457"/>
              <a:chExt cx="907" cy="700"/>
            </a:xfrm>
          </p:grpSpPr>
          <p:sp>
            <p:nvSpPr>
              <p:cNvPr id="1714" name="Freeform 1085"/>
              <p:cNvSpPr>
                <a:spLocks/>
              </p:cNvSpPr>
              <p:nvPr/>
            </p:nvSpPr>
            <p:spPr bwMode="auto">
              <a:xfrm>
                <a:off x="996" y="3461"/>
                <a:ext cx="342" cy="673"/>
              </a:xfrm>
              <a:custGeom>
                <a:avLst/>
                <a:gdLst>
                  <a:gd name="T0" fmla="*/ 63 w 733"/>
                  <a:gd name="T1" fmla="*/ 23 h 1440"/>
                  <a:gd name="T2" fmla="*/ 166 w 733"/>
                  <a:gd name="T3" fmla="*/ 33 h 1440"/>
                  <a:gd name="T4" fmla="*/ 181 w 733"/>
                  <a:gd name="T5" fmla="*/ 220 h 1440"/>
                  <a:gd name="T6" fmla="*/ 13 w 733"/>
                  <a:gd name="T7" fmla="*/ 499 h 1440"/>
                  <a:gd name="T8" fmla="*/ 104 w 733"/>
                  <a:gd name="T9" fmla="*/ 844 h 1440"/>
                  <a:gd name="T10" fmla="*/ 157 w 733"/>
                  <a:gd name="T11" fmla="*/ 931 h 1440"/>
                  <a:gd name="T12" fmla="*/ 61 w 733"/>
                  <a:gd name="T13" fmla="*/ 1123 h 1440"/>
                  <a:gd name="T14" fmla="*/ 181 w 733"/>
                  <a:gd name="T15" fmla="*/ 1396 h 1440"/>
                  <a:gd name="T16" fmla="*/ 570 w 733"/>
                  <a:gd name="T17" fmla="*/ 1387 h 1440"/>
                  <a:gd name="T18" fmla="*/ 733 w 733"/>
                  <a:gd name="T19" fmla="*/ 140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1440">
                    <a:moveTo>
                      <a:pt x="63" y="23"/>
                    </a:moveTo>
                    <a:cubicBezTo>
                      <a:pt x="80" y="25"/>
                      <a:pt x="146" y="0"/>
                      <a:pt x="166" y="33"/>
                    </a:cubicBezTo>
                    <a:cubicBezTo>
                      <a:pt x="186" y="66"/>
                      <a:pt x="206" y="142"/>
                      <a:pt x="181" y="220"/>
                    </a:cubicBezTo>
                    <a:cubicBezTo>
                      <a:pt x="156" y="298"/>
                      <a:pt x="26" y="395"/>
                      <a:pt x="13" y="499"/>
                    </a:cubicBezTo>
                    <a:cubicBezTo>
                      <a:pt x="0" y="603"/>
                      <a:pt x="80" y="772"/>
                      <a:pt x="104" y="844"/>
                    </a:cubicBezTo>
                    <a:cubicBezTo>
                      <a:pt x="128" y="916"/>
                      <a:pt x="164" y="885"/>
                      <a:pt x="157" y="931"/>
                    </a:cubicBezTo>
                    <a:cubicBezTo>
                      <a:pt x="150" y="977"/>
                      <a:pt x="57" y="1046"/>
                      <a:pt x="61" y="1123"/>
                    </a:cubicBezTo>
                    <a:cubicBezTo>
                      <a:pt x="65" y="1200"/>
                      <a:pt x="96" y="1352"/>
                      <a:pt x="181" y="1396"/>
                    </a:cubicBezTo>
                    <a:cubicBezTo>
                      <a:pt x="266" y="1440"/>
                      <a:pt x="478" y="1386"/>
                      <a:pt x="570" y="1387"/>
                    </a:cubicBezTo>
                    <a:cubicBezTo>
                      <a:pt x="662" y="1388"/>
                      <a:pt x="699" y="1398"/>
                      <a:pt x="733" y="1401"/>
                    </a:cubicBezTo>
                  </a:path>
                </a:pathLst>
              </a:custGeom>
              <a:noFill/>
              <a:ln w="57150"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15" name="Line 1086"/>
              <p:cNvSpPr>
                <a:spLocks noChangeShapeType="1"/>
              </p:cNvSpPr>
              <p:nvPr/>
            </p:nvSpPr>
            <p:spPr bwMode="auto">
              <a:xfrm>
                <a:off x="603" y="4076"/>
                <a:ext cx="0" cy="0"/>
              </a:xfrm>
              <a:prstGeom prst="line">
                <a:avLst/>
              </a:prstGeom>
              <a:noFill/>
              <a:ln w="19050">
                <a:solidFill>
                  <a:srgbClr val="000000"/>
                </a:solidFill>
                <a:round/>
                <a:headEnd/>
                <a:tailEnd/>
              </a:ln>
              <a:effectLst>
                <a:outerShdw dist="35921" dir="2700000" algn="ctr" rotWithShape="0">
                  <a:srgbClr val="FFFFFF"/>
                </a:outerShdw>
              </a:effectLst>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nvGrpSpPr>
              <p:cNvPr id="1716" name="Group 1087"/>
              <p:cNvGrpSpPr>
                <a:grpSpLocks/>
              </p:cNvGrpSpPr>
              <p:nvPr/>
            </p:nvGrpSpPr>
            <p:grpSpPr bwMode="auto">
              <a:xfrm>
                <a:off x="431" y="3516"/>
                <a:ext cx="205" cy="145"/>
                <a:chOff x="239" y="1889"/>
                <a:chExt cx="659" cy="482"/>
              </a:xfrm>
            </p:grpSpPr>
            <p:sp>
              <p:nvSpPr>
                <p:cNvPr id="2126" name="Freeform 1088"/>
                <p:cNvSpPr>
                  <a:spLocks/>
                </p:cNvSpPr>
                <p:nvPr/>
              </p:nvSpPr>
              <p:spPr bwMode="auto">
                <a:xfrm rot="16200000" flipV="1">
                  <a:off x="646" y="2073"/>
                  <a:ext cx="289" cy="162"/>
                </a:xfrm>
                <a:custGeom>
                  <a:avLst/>
                  <a:gdLst>
                    <a:gd name="T0" fmla="*/ 0 w 491"/>
                    <a:gd name="T1" fmla="*/ 231 h 232"/>
                    <a:gd name="T2" fmla="*/ 0 w 491"/>
                    <a:gd name="T3" fmla="*/ 0 h 232"/>
                    <a:gd name="T4" fmla="*/ 490 w 491"/>
                    <a:gd name="T5" fmla="*/ 0 h 232"/>
                    <a:gd name="T6" fmla="*/ 490 w 491"/>
                    <a:gd name="T7" fmla="*/ 231 h 232"/>
                    <a:gd name="T8" fmla="*/ 0 w 491"/>
                    <a:gd name="T9" fmla="*/ 231 h 232"/>
                  </a:gdLst>
                  <a:ahLst/>
                  <a:cxnLst>
                    <a:cxn ang="0">
                      <a:pos x="T0" y="T1"/>
                    </a:cxn>
                    <a:cxn ang="0">
                      <a:pos x="T2" y="T3"/>
                    </a:cxn>
                    <a:cxn ang="0">
                      <a:pos x="T4" y="T5"/>
                    </a:cxn>
                    <a:cxn ang="0">
                      <a:pos x="T6" y="T7"/>
                    </a:cxn>
                    <a:cxn ang="0">
                      <a:pos x="T8" y="T9"/>
                    </a:cxn>
                  </a:cxnLst>
                  <a:rect l="0" t="0" r="r" b="b"/>
                  <a:pathLst>
                    <a:path w="491" h="232">
                      <a:moveTo>
                        <a:pt x="0" y="231"/>
                      </a:moveTo>
                      <a:lnTo>
                        <a:pt x="0" y="0"/>
                      </a:lnTo>
                      <a:lnTo>
                        <a:pt x="490" y="0"/>
                      </a:lnTo>
                      <a:lnTo>
                        <a:pt x="490" y="231"/>
                      </a:lnTo>
                      <a:lnTo>
                        <a:pt x="0" y="23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7" name="Freeform 1089"/>
                <p:cNvSpPr>
                  <a:spLocks/>
                </p:cNvSpPr>
                <p:nvPr/>
              </p:nvSpPr>
              <p:spPr bwMode="auto">
                <a:xfrm rot="16200000" flipV="1">
                  <a:off x="311" y="2019"/>
                  <a:ext cx="393" cy="310"/>
                </a:xfrm>
                <a:custGeom>
                  <a:avLst/>
                  <a:gdLst>
                    <a:gd name="T0" fmla="*/ 166 w 667"/>
                    <a:gd name="T1" fmla="*/ 194 h 444"/>
                    <a:gd name="T2" fmla="*/ 183 w 667"/>
                    <a:gd name="T3" fmla="*/ 166 h 444"/>
                    <a:gd name="T4" fmla="*/ 200 w 667"/>
                    <a:gd name="T5" fmla="*/ 152 h 444"/>
                    <a:gd name="T6" fmla="*/ 233 w 667"/>
                    <a:gd name="T7" fmla="*/ 138 h 444"/>
                    <a:gd name="T8" fmla="*/ 266 w 667"/>
                    <a:gd name="T9" fmla="*/ 138 h 444"/>
                    <a:gd name="T10" fmla="*/ 283 w 667"/>
                    <a:gd name="T11" fmla="*/ 138 h 444"/>
                    <a:gd name="T12" fmla="*/ 316 w 667"/>
                    <a:gd name="T13" fmla="*/ 138 h 444"/>
                    <a:gd name="T14" fmla="*/ 350 w 667"/>
                    <a:gd name="T15" fmla="*/ 152 h 444"/>
                    <a:gd name="T16" fmla="*/ 366 w 667"/>
                    <a:gd name="T17" fmla="*/ 166 h 444"/>
                    <a:gd name="T18" fmla="*/ 366 w 667"/>
                    <a:gd name="T19" fmla="*/ 194 h 444"/>
                    <a:gd name="T20" fmla="*/ 400 w 667"/>
                    <a:gd name="T21" fmla="*/ 346 h 444"/>
                    <a:gd name="T22" fmla="*/ 400 w 667"/>
                    <a:gd name="T23" fmla="*/ 429 h 444"/>
                    <a:gd name="T24" fmla="*/ 516 w 667"/>
                    <a:gd name="T25" fmla="*/ 415 h 444"/>
                    <a:gd name="T26" fmla="*/ 499 w 667"/>
                    <a:gd name="T27" fmla="*/ 346 h 444"/>
                    <a:gd name="T28" fmla="*/ 483 w 667"/>
                    <a:gd name="T29" fmla="*/ 332 h 444"/>
                    <a:gd name="T30" fmla="*/ 483 w 667"/>
                    <a:gd name="T31" fmla="*/ 277 h 444"/>
                    <a:gd name="T32" fmla="*/ 499 w 667"/>
                    <a:gd name="T33" fmla="*/ 263 h 444"/>
                    <a:gd name="T34" fmla="*/ 549 w 667"/>
                    <a:gd name="T35" fmla="*/ 235 h 444"/>
                    <a:gd name="T36" fmla="*/ 616 w 667"/>
                    <a:gd name="T37" fmla="*/ 235 h 444"/>
                    <a:gd name="T38" fmla="*/ 649 w 667"/>
                    <a:gd name="T39" fmla="*/ 235 h 444"/>
                    <a:gd name="T40" fmla="*/ 666 w 667"/>
                    <a:gd name="T41" fmla="*/ 221 h 444"/>
                    <a:gd name="T42" fmla="*/ 666 w 667"/>
                    <a:gd name="T43" fmla="*/ 194 h 444"/>
                    <a:gd name="T44" fmla="*/ 633 w 667"/>
                    <a:gd name="T45" fmla="*/ 180 h 444"/>
                    <a:gd name="T46" fmla="*/ 516 w 667"/>
                    <a:gd name="T47" fmla="*/ 166 h 444"/>
                    <a:gd name="T48" fmla="*/ 516 w 667"/>
                    <a:gd name="T49" fmla="*/ 152 h 444"/>
                    <a:gd name="T50" fmla="*/ 533 w 667"/>
                    <a:gd name="T51" fmla="*/ 69 h 444"/>
                    <a:gd name="T52" fmla="*/ 483 w 667"/>
                    <a:gd name="T53" fmla="*/ 55 h 444"/>
                    <a:gd name="T54" fmla="*/ 483 w 667"/>
                    <a:gd name="T55" fmla="*/ 97 h 444"/>
                    <a:gd name="T56" fmla="*/ 450 w 667"/>
                    <a:gd name="T57" fmla="*/ 97 h 444"/>
                    <a:gd name="T58" fmla="*/ 433 w 667"/>
                    <a:gd name="T59" fmla="*/ 83 h 444"/>
                    <a:gd name="T60" fmla="*/ 350 w 667"/>
                    <a:gd name="T61" fmla="*/ 42 h 444"/>
                    <a:gd name="T62" fmla="*/ 233 w 667"/>
                    <a:gd name="T63" fmla="*/ 0 h 444"/>
                    <a:gd name="T64" fmla="*/ 166 w 667"/>
                    <a:gd name="T65" fmla="*/ 28 h 444"/>
                    <a:gd name="T66" fmla="*/ 100 w 667"/>
                    <a:gd name="T67" fmla="*/ 97 h 444"/>
                    <a:gd name="T68" fmla="*/ 33 w 667"/>
                    <a:gd name="T69" fmla="*/ 111 h 444"/>
                    <a:gd name="T70" fmla="*/ 33 w 667"/>
                    <a:gd name="T71" fmla="*/ 125 h 444"/>
                    <a:gd name="T72" fmla="*/ 33 w 667"/>
                    <a:gd name="T73" fmla="*/ 346 h 444"/>
                    <a:gd name="T74" fmla="*/ 17 w 667"/>
                    <a:gd name="T75" fmla="*/ 360 h 444"/>
                    <a:gd name="T76" fmla="*/ 0 w 667"/>
                    <a:gd name="T77" fmla="*/ 429 h 444"/>
                    <a:gd name="T78" fmla="*/ 117 w 667"/>
                    <a:gd name="T79" fmla="*/ 443 h 444"/>
                    <a:gd name="T80" fmla="*/ 150 w 667"/>
                    <a:gd name="T81" fmla="*/ 277 h 444"/>
                    <a:gd name="T82" fmla="*/ 166 w 667"/>
                    <a:gd name="T83" fmla="*/ 19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7" h="444">
                      <a:moveTo>
                        <a:pt x="166" y="194"/>
                      </a:moveTo>
                      <a:lnTo>
                        <a:pt x="183" y="166"/>
                      </a:lnTo>
                      <a:lnTo>
                        <a:pt x="200" y="152"/>
                      </a:lnTo>
                      <a:lnTo>
                        <a:pt x="233" y="138"/>
                      </a:lnTo>
                      <a:lnTo>
                        <a:pt x="266" y="138"/>
                      </a:lnTo>
                      <a:lnTo>
                        <a:pt x="283" y="138"/>
                      </a:lnTo>
                      <a:lnTo>
                        <a:pt x="316" y="138"/>
                      </a:lnTo>
                      <a:lnTo>
                        <a:pt x="350" y="152"/>
                      </a:lnTo>
                      <a:lnTo>
                        <a:pt x="366" y="166"/>
                      </a:lnTo>
                      <a:lnTo>
                        <a:pt x="366" y="194"/>
                      </a:lnTo>
                      <a:lnTo>
                        <a:pt x="400" y="346"/>
                      </a:lnTo>
                      <a:lnTo>
                        <a:pt x="400" y="429"/>
                      </a:lnTo>
                      <a:lnTo>
                        <a:pt x="516" y="415"/>
                      </a:lnTo>
                      <a:lnTo>
                        <a:pt x="499" y="346"/>
                      </a:lnTo>
                      <a:lnTo>
                        <a:pt x="483" y="332"/>
                      </a:lnTo>
                      <a:lnTo>
                        <a:pt x="483" y="277"/>
                      </a:lnTo>
                      <a:lnTo>
                        <a:pt x="499" y="263"/>
                      </a:lnTo>
                      <a:lnTo>
                        <a:pt x="549" y="235"/>
                      </a:lnTo>
                      <a:lnTo>
                        <a:pt x="616" y="235"/>
                      </a:lnTo>
                      <a:lnTo>
                        <a:pt x="649" y="235"/>
                      </a:lnTo>
                      <a:lnTo>
                        <a:pt x="666" y="221"/>
                      </a:lnTo>
                      <a:lnTo>
                        <a:pt x="666" y="194"/>
                      </a:lnTo>
                      <a:lnTo>
                        <a:pt x="633" y="180"/>
                      </a:lnTo>
                      <a:lnTo>
                        <a:pt x="516" y="166"/>
                      </a:lnTo>
                      <a:lnTo>
                        <a:pt x="516" y="152"/>
                      </a:lnTo>
                      <a:lnTo>
                        <a:pt x="533" y="69"/>
                      </a:lnTo>
                      <a:lnTo>
                        <a:pt x="483" y="55"/>
                      </a:lnTo>
                      <a:lnTo>
                        <a:pt x="483" y="97"/>
                      </a:lnTo>
                      <a:lnTo>
                        <a:pt x="450" y="97"/>
                      </a:lnTo>
                      <a:lnTo>
                        <a:pt x="433" y="83"/>
                      </a:lnTo>
                      <a:lnTo>
                        <a:pt x="350" y="42"/>
                      </a:lnTo>
                      <a:lnTo>
                        <a:pt x="233" y="0"/>
                      </a:lnTo>
                      <a:lnTo>
                        <a:pt x="166" y="28"/>
                      </a:lnTo>
                      <a:lnTo>
                        <a:pt x="100" y="97"/>
                      </a:lnTo>
                      <a:lnTo>
                        <a:pt x="33" y="111"/>
                      </a:lnTo>
                      <a:lnTo>
                        <a:pt x="33" y="125"/>
                      </a:lnTo>
                      <a:lnTo>
                        <a:pt x="33" y="346"/>
                      </a:lnTo>
                      <a:lnTo>
                        <a:pt x="17" y="360"/>
                      </a:lnTo>
                      <a:lnTo>
                        <a:pt x="0" y="429"/>
                      </a:lnTo>
                      <a:lnTo>
                        <a:pt x="117" y="443"/>
                      </a:lnTo>
                      <a:lnTo>
                        <a:pt x="150" y="277"/>
                      </a:lnTo>
                      <a:lnTo>
                        <a:pt x="166" y="194"/>
                      </a:lnTo>
                    </a:path>
                  </a:pathLst>
                </a:custGeom>
                <a:gradFill rotWithShape="0">
                  <a:gsLst>
                    <a:gs pos="0">
                      <a:srgbClr val="FF9900"/>
                    </a:gs>
                    <a:gs pos="100000">
                      <a:srgbClr val="FF9900">
                        <a:gamma/>
                        <a:shade val="49804"/>
                        <a:invGamma/>
                      </a:srgbClr>
                    </a:gs>
                  </a:gsLst>
                  <a:lin ang="540000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8" name="Freeform 1090"/>
                <p:cNvSpPr>
                  <a:spLocks/>
                </p:cNvSpPr>
                <p:nvPr/>
              </p:nvSpPr>
              <p:spPr bwMode="auto">
                <a:xfrm rot="16200000" flipV="1">
                  <a:off x="301" y="2018"/>
                  <a:ext cx="393" cy="311"/>
                </a:xfrm>
                <a:custGeom>
                  <a:avLst/>
                  <a:gdLst>
                    <a:gd name="T0" fmla="*/ 174 w 667"/>
                    <a:gd name="T1" fmla="*/ 201 h 444"/>
                    <a:gd name="T2" fmla="*/ 183 w 667"/>
                    <a:gd name="T3" fmla="*/ 174 h 444"/>
                    <a:gd name="T4" fmla="*/ 201 w 667"/>
                    <a:gd name="T5" fmla="*/ 156 h 444"/>
                    <a:gd name="T6" fmla="*/ 230 w 667"/>
                    <a:gd name="T7" fmla="*/ 142 h 444"/>
                    <a:gd name="T8" fmla="*/ 264 w 667"/>
                    <a:gd name="T9" fmla="*/ 137 h 444"/>
                    <a:gd name="T10" fmla="*/ 289 w 667"/>
                    <a:gd name="T11" fmla="*/ 140 h 444"/>
                    <a:gd name="T12" fmla="*/ 319 w 667"/>
                    <a:gd name="T13" fmla="*/ 144 h 444"/>
                    <a:gd name="T14" fmla="*/ 342 w 667"/>
                    <a:gd name="T15" fmla="*/ 153 h 444"/>
                    <a:gd name="T16" fmla="*/ 358 w 667"/>
                    <a:gd name="T17" fmla="*/ 166 h 444"/>
                    <a:gd name="T18" fmla="*/ 372 w 667"/>
                    <a:gd name="T19" fmla="*/ 197 h 444"/>
                    <a:gd name="T20" fmla="*/ 394 w 667"/>
                    <a:gd name="T21" fmla="*/ 356 h 444"/>
                    <a:gd name="T22" fmla="*/ 402 w 667"/>
                    <a:gd name="T23" fmla="*/ 437 h 444"/>
                    <a:gd name="T24" fmla="*/ 510 w 667"/>
                    <a:gd name="T25" fmla="*/ 427 h 444"/>
                    <a:gd name="T26" fmla="*/ 503 w 667"/>
                    <a:gd name="T27" fmla="*/ 356 h 444"/>
                    <a:gd name="T28" fmla="*/ 490 w 667"/>
                    <a:gd name="T29" fmla="*/ 345 h 444"/>
                    <a:gd name="T30" fmla="*/ 479 w 667"/>
                    <a:gd name="T31" fmla="*/ 342 h 444"/>
                    <a:gd name="T32" fmla="*/ 481 w 667"/>
                    <a:gd name="T33" fmla="*/ 284 h 444"/>
                    <a:gd name="T34" fmla="*/ 503 w 667"/>
                    <a:gd name="T35" fmla="*/ 262 h 444"/>
                    <a:gd name="T36" fmla="*/ 554 w 667"/>
                    <a:gd name="T37" fmla="*/ 244 h 444"/>
                    <a:gd name="T38" fmla="*/ 621 w 667"/>
                    <a:gd name="T39" fmla="*/ 244 h 444"/>
                    <a:gd name="T40" fmla="*/ 654 w 667"/>
                    <a:gd name="T41" fmla="*/ 237 h 444"/>
                    <a:gd name="T42" fmla="*/ 665 w 667"/>
                    <a:gd name="T43" fmla="*/ 220 h 444"/>
                    <a:gd name="T44" fmla="*/ 666 w 667"/>
                    <a:gd name="T45" fmla="*/ 201 h 444"/>
                    <a:gd name="T46" fmla="*/ 638 w 667"/>
                    <a:gd name="T47" fmla="*/ 180 h 444"/>
                    <a:gd name="T48" fmla="*/ 521 w 667"/>
                    <a:gd name="T49" fmla="*/ 169 h 444"/>
                    <a:gd name="T50" fmla="*/ 510 w 667"/>
                    <a:gd name="T51" fmla="*/ 153 h 444"/>
                    <a:gd name="T52" fmla="*/ 534 w 667"/>
                    <a:gd name="T53" fmla="*/ 66 h 444"/>
                    <a:gd name="T54" fmla="*/ 481 w 667"/>
                    <a:gd name="T55" fmla="*/ 63 h 444"/>
                    <a:gd name="T56" fmla="*/ 473 w 667"/>
                    <a:gd name="T57" fmla="*/ 97 h 444"/>
                    <a:gd name="T58" fmla="*/ 456 w 667"/>
                    <a:gd name="T59" fmla="*/ 102 h 444"/>
                    <a:gd name="T60" fmla="*/ 436 w 667"/>
                    <a:gd name="T61" fmla="*/ 84 h 444"/>
                    <a:gd name="T62" fmla="*/ 344 w 667"/>
                    <a:gd name="T63" fmla="*/ 40 h 444"/>
                    <a:gd name="T64" fmla="*/ 236 w 667"/>
                    <a:gd name="T65" fmla="*/ 0 h 444"/>
                    <a:gd name="T66" fmla="*/ 174 w 667"/>
                    <a:gd name="T67" fmla="*/ 31 h 444"/>
                    <a:gd name="T68" fmla="*/ 93 w 667"/>
                    <a:gd name="T69" fmla="*/ 93 h 444"/>
                    <a:gd name="T70" fmla="*/ 41 w 667"/>
                    <a:gd name="T71" fmla="*/ 109 h 444"/>
                    <a:gd name="T72" fmla="*/ 31 w 667"/>
                    <a:gd name="T73" fmla="*/ 121 h 444"/>
                    <a:gd name="T74" fmla="*/ 31 w 667"/>
                    <a:gd name="T75" fmla="*/ 349 h 444"/>
                    <a:gd name="T76" fmla="*/ 21 w 667"/>
                    <a:gd name="T77" fmla="*/ 359 h 444"/>
                    <a:gd name="T78" fmla="*/ 10 w 667"/>
                    <a:gd name="T79" fmla="*/ 362 h 444"/>
                    <a:gd name="T80" fmla="*/ 0 w 667"/>
                    <a:gd name="T81" fmla="*/ 432 h 444"/>
                    <a:gd name="T82" fmla="*/ 120 w 667"/>
                    <a:gd name="T83" fmla="*/ 443 h 444"/>
                    <a:gd name="T84" fmla="*/ 146 w 667"/>
                    <a:gd name="T85" fmla="*/ 275 h 444"/>
                    <a:gd name="T86" fmla="*/ 174 w 667"/>
                    <a:gd name="T87" fmla="*/ 2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7" h="444">
                      <a:moveTo>
                        <a:pt x="174" y="201"/>
                      </a:moveTo>
                      <a:lnTo>
                        <a:pt x="183" y="174"/>
                      </a:lnTo>
                      <a:lnTo>
                        <a:pt x="201" y="156"/>
                      </a:lnTo>
                      <a:lnTo>
                        <a:pt x="230" y="142"/>
                      </a:lnTo>
                      <a:lnTo>
                        <a:pt x="264" y="137"/>
                      </a:lnTo>
                      <a:lnTo>
                        <a:pt x="289" y="140"/>
                      </a:lnTo>
                      <a:lnTo>
                        <a:pt x="319" y="144"/>
                      </a:lnTo>
                      <a:lnTo>
                        <a:pt x="342" y="153"/>
                      </a:lnTo>
                      <a:lnTo>
                        <a:pt x="358" y="166"/>
                      </a:lnTo>
                      <a:lnTo>
                        <a:pt x="372" y="197"/>
                      </a:lnTo>
                      <a:lnTo>
                        <a:pt x="394" y="356"/>
                      </a:lnTo>
                      <a:lnTo>
                        <a:pt x="402" y="437"/>
                      </a:lnTo>
                      <a:lnTo>
                        <a:pt x="510" y="427"/>
                      </a:lnTo>
                      <a:lnTo>
                        <a:pt x="503" y="356"/>
                      </a:lnTo>
                      <a:lnTo>
                        <a:pt x="490" y="345"/>
                      </a:lnTo>
                      <a:lnTo>
                        <a:pt x="479" y="342"/>
                      </a:lnTo>
                      <a:lnTo>
                        <a:pt x="481" y="284"/>
                      </a:lnTo>
                      <a:lnTo>
                        <a:pt x="503" y="262"/>
                      </a:lnTo>
                      <a:lnTo>
                        <a:pt x="554" y="244"/>
                      </a:lnTo>
                      <a:lnTo>
                        <a:pt x="621" y="244"/>
                      </a:lnTo>
                      <a:lnTo>
                        <a:pt x="654" y="237"/>
                      </a:lnTo>
                      <a:lnTo>
                        <a:pt x="665" y="220"/>
                      </a:lnTo>
                      <a:lnTo>
                        <a:pt x="666" y="201"/>
                      </a:lnTo>
                      <a:lnTo>
                        <a:pt x="638" y="180"/>
                      </a:lnTo>
                      <a:lnTo>
                        <a:pt x="521" y="169"/>
                      </a:lnTo>
                      <a:lnTo>
                        <a:pt x="510" y="153"/>
                      </a:lnTo>
                      <a:lnTo>
                        <a:pt x="534" y="66"/>
                      </a:lnTo>
                      <a:lnTo>
                        <a:pt x="481" y="63"/>
                      </a:lnTo>
                      <a:lnTo>
                        <a:pt x="473" y="97"/>
                      </a:lnTo>
                      <a:lnTo>
                        <a:pt x="456" y="102"/>
                      </a:lnTo>
                      <a:lnTo>
                        <a:pt x="436" y="84"/>
                      </a:lnTo>
                      <a:lnTo>
                        <a:pt x="344" y="40"/>
                      </a:lnTo>
                      <a:lnTo>
                        <a:pt x="236" y="0"/>
                      </a:lnTo>
                      <a:lnTo>
                        <a:pt x="174" y="31"/>
                      </a:lnTo>
                      <a:lnTo>
                        <a:pt x="93" y="93"/>
                      </a:lnTo>
                      <a:lnTo>
                        <a:pt x="41" y="109"/>
                      </a:lnTo>
                      <a:lnTo>
                        <a:pt x="31" y="121"/>
                      </a:lnTo>
                      <a:lnTo>
                        <a:pt x="31" y="349"/>
                      </a:lnTo>
                      <a:lnTo>
                        <a:pt x="21" y="359"/>
                      </a:lnTo>
                      <a:lnTo>
                        <a:pt x="10" y="362"/>
                      </a:lnTo>
                      <a:lnTo>
                        <a:pt x="0" y="432"/>
                      </a:lnTo>
                      <a:lnTo>
                        <a:pt x="120" y="443"/>
                      </a:lnTo>
                      <a:lnTo>
                        <a:pt x="146" y="275"/>
                      </a:lnTo>
                      <a:lnTo>
                        <a:pt x="174" y="20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9" name="Freeform 1091"/>
                <p:cNvSpPr>
                  <a:spLocks/>
                </p:cNvSpPr>
                <p:nvPr/>
              </p:nvSpPr>
              <p:spPr bwMode="auto">
                <a:xfrm rot="16200000" flipV="1">
                  <a:off x="697" y="2147"/>
                  <a:ext cx="192" cy="142"/>
                </a:xfrm>
                <a:custGeom>
                  <a:avLst/>
                  <a:gdLst>
                    <a:gd name="T0" fmla="*/ 0 w 327"/>
                    <a:gd name="T1" fmla="*/ 0 h 204"/>
                    <a:gd name="T2" fmla="*/ 0 w 327"/>
                    <a:gd name="T3" fmla="*/ 203 h 204"/>
                    <a:gd name="T4" fmla="*/ 326 w 327"/>
                    <a:gd name="T5" fmla="*/ 203 h 204"/>
                    <a:gd name="T6" fmla="*/ 326 w 327"/>
                    <a:gd name="T7" fmla="*/ 0 h 204"/>
                    <a:gd name="T8" fmla="*/ 0 w 327"/>
                    <a:gd name="T9" fmla="*/ 0 h 204"/>
                  </a:gdLst>
                  <a:ahLst/>
                  <a:cxnLst>
                    <a:cxn ang="0">
                      <a:pos x="T0" y="T1"/>
                    </a:cxn>
                    <a:cxn ang="0">
                      <a:pos x="T2" y="T3"/>
                    </a:cxn>
                    <a:cxn ang="0">
                      <a:pos x="T4" y="T5"/>
                    </a:cxn>
                    <a:cxn ang="0">
                      <a:pos x="T6" y="T7"/>
                    </a:cxn>
                    <a:cxn ang="0">
                      <a:pos x="T8" y="T9"/>
                    </a:cxn>
                  </a:cxnLst>
                  <a:rect l="0" t="0" r="r" b="b"/>
                  <a:pathLst>
                    <a:path w="327" h="204">
                      <a:moveTo>
                        <a:pt x="0" y="0"/>
                      </a:moveTo>
                      <a:lnTo>
                        <a:pt x="0" y="203"/>
                      </a:lnTo>
                      <a:lnTo>
                        <a:pt x="326" y="203"/>
                      </a:lnTo>
                      <a:lnTo>
                        <a:pt x="326" y="0"/>
                      </a:lnTo>
                      <a:lnTo>
                        <a:pt x="0" y="0"/>
                      </a:lnTo>
                    </a:path>
                  </a:pathLst>
                </a:custGeom>
                <a:gradFill rotWithShape="0">
                  <a:gsLst>
                    <a:gs pos="0">
                      <a:srgbClr val="333333"/>
                    </a:gs>
                    <a:gs pos="100000">
                      <a:srgbClr val="333333">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0" name="Freeform 1092"/>
                <p:cNvSpPr>
                  <a:spLocks/>
                </p:cNvSpPr>
                <p:nvPr/>
              </p:nvSpPr>
              <p:spPr bwMode="auto">
                <a:xfrm rot="16200000" flipV="1">
                  <a:off x="678" y="2148"/>
                  <a:ext cx="193" cy="156"/>
                </a:xfrm>
                <a:custGeom>
                  <a:avLst/>
                  <a:gdLst>
                    <a:gd name="T0" fmla="*/ 326 w 327"/>
                    <a:gd name="T1" fmla="*/ 14 h 222"/>
                    <a:gd name="T2" fmla="*/ 326 w 327"/>
                    <a:gd name="T3" fmla="*/ 0 h 222"/>
                    <a:gd name="T4" fmla="*/ 0 w 327"/>
                    <a:gd name="T5" fmla="*/ 0 h 222"/>
                    <a:gd name="T6" fmla="*/ 0 w 327"/>
                    <a:gd name="T7" fmla="*/ 14 h 222"/>
                    <a:gd name="T8" fmla="*/ 0 w 327"/>
                    <a:gd name="T9" fmla="*/ 221 h 222"/>
                    <a:gd name="T10" fmla="*/ 17 w 327"/>
                    <a:gd name="T11" fmla="*/ 221 h 222"/>
                    <a:gd name="T12" fmla="*/ 17 w 327"/>
                    <a:gd name="T13" fmla="*/ 14 h 222"/>
                    <a:gd name="T14" fmla="*/ 326 w 327"/>
                    <a:gd name="T15" fmla="*/ 14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22">
                      <a:moveTo>
                        <a:pt x="326" y="14"/>
                      </a:moveTo>
                      <a:lnTo>
                        <a:pt x="326" y="0"/>
                      </a:lnTo>
                      <a:lnTo>
                        <a:pt x="0" y="0"/>
                      </a:lnTo>
                      <a:lnTo>
                        <a:pt x="0" y="14"/>
                      </a:lnTo>
                      <a:lnTo>
                        <a:pt x="0" y="221"/>
                      </a:lnTo>
                      <a:lnTo>
                        <a:pt x="17" y="221"/>
                      </a:lnTo>
                      <a:lnTo>
                        <a:pt x="17" y="14"/>
                      </a:lnTo>
                      <a:lnTo>
                        <a:pt x="32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1" name="Freeform 1093"/>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2" name="Freeform 1094"/>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3" name="Freeform 1095"/>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4" name="Freeform 1096"/>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5" name="Freeform 1097"/>
                <p:cNvSpPr>
                  <a:spLocks/>
                </p:cNvSpPr>
                <p:nvPr/>
              </p:nvSpPr>
              <p:spPr bwMode="auto">
                <a:xfrm rot="16200000" flipV="1">
                  <a:off x="575" y="2192"/>
                  <a:ext cx="25" cy="27"/>
                </a:xfrm>
                <a:custGeom>
                  <a:avLst/>
                  <a:gdLst>
                    <a:gd name="T0" fmla="*/ 41 w 42"/>
                    <a:gd name="T1" fmla="*/ 12 h 38"/>
                    <a:gd name="T2" fmla="*/ 41 w 42"/>
                    <a:gd name="T3" fmla="*/ 12 h 38"/>
                    <a:gd name="T4" fmla="*/ 41 w 42"/>
                    <a:gd name="T5" fmla="*/ 25 h 38"/>
                    <a:gd name="T6" fmla="*/ 41 w 42"/>
                    <a:gd name="T7" fmla="*/ 37 h 38"/>
                    <a:gd name="T8" fmla="*/ 27 w 42"/>
                    <a:gd name="T9" fmla="*/ 37 h 38"/>
                    <a:gd name="T10" fmla="*/ 14 w 42"/>
                    <a:gd name="T11" fmla="*/ 37 h 38"/>
                    <a:gd name="T12" fmla="*/ 14 w 42"/>
                    <a:gd name="T13" fmla="*/ 25 h 38"/>
                    <a:gd name="T14" fmla="*/ 0 w 42"/>
                    <a:gd name="T15" fmla="*/ 25 h 38"/>
                    <a:gd name="T16" fmla="*/ 0 w 42"/>
                    <a:gd name="T17" fmla="*/ 12 h 38"/>
                    <a:gd name="T18" fmla="*/ 0 w 42"/>
                    <a:gd name="T19" fmla="*/ 0 h 38"/>
                    <a:gd name="T20" fmla="*/ 14 w 42"/>
                    <a:gd name="T21" fmla="*/ 0 h 38"/>
                    <a:gd name="T22" fmla="*/ 27 w 42"/>
                    <a:gd name="T23" fmla="*/ 0 h 38"/>
                    <a:gd name="T24" fmla="*/ 41 w 42"/>
                    <a:gd name="T25" fmla="*/ 0 h 38"/>
                    <a:gd name="T26" fmla="*/ 41 w 42"/>
                    <a:gd name="T2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41" y="12"/>
                      </a:moveTo>
                      <a:lnTo>
                        <a:pt x="41" y="12"/>
                      </a:lnTo>
                      <a:lnTo>
                        <a:pt x="41" y="25"/>
                      </a:lnTo>
                      <a:lnTo>
                        <a:pt x="41" y="37"/>
                      </a:lnTo>
                      <a:lnTo>
                        <a:pt x="27" y="37"/>
                      </a:lnTo>
                      <a:lnTo>
                        <a:pt x="14" y="37"/>
                      </a:lnTo>
                      <a:lnTo>
                        <a:pt x="14" y="25"/>
                      </a:lnTo>
                      <a:lnTo>
                        <a:pt x="0" y="25"/>
                      </a:lnTo>
                      <a:lnTo>
                        <a:pt x="0" y="12"/>
                      </a:lnTo>
                      <a:lnTo>
                        <a:pt x="0" y="0"/>
                      </a:lnTo>
                      <a:lnTo>
                        <a:pt x="14" y="0"/>
                      </a:lnTo>
                      <a:lnTo>
                        <a:pt x="27" y="0"/>
                      </a:lnTo>
                      <a:lnTo>
                        <a:pt x="41" y="0"/>
                      </a:lnTo>
                      <a:lnTo>
                        <a:pt x="41" y="1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6" name="Freeform 1098"/>
                <p:cNvSpPr>
                  <a:spLocks/>
                </p:cNvSpPr>
                <p:nvPr/>
              </p:nvSpPr>
              <p:spPr bwMode="auto">
                <a:xfrm rot="16200000" flipV="1">
                  <a:off x="582" y="2200"/>
                  <a:ext cx="17" cy="20"/>
                </a:xfrm>
                <a:custGeom>
                  <a:avLst/>
                  <a:gdLst>
                    <a:gd name="T0" fmla="*/ 14 w 29"/>
                    <a:gd name="T1" fmla="*/ 0 h 29"/>
                    <a:gd name="T2" fmla="*/ 6 w 29"/>
                    <a:gd name="T3" fmla="*/ 0 h 29"/>
                    <a:gd name="T4" fmla="*/ 0 w 29"/>
                    <a:gd name="T5" fmla="*/ 6 h 29"/>
                    <a:gd name="T6" fmla="*/ 0 w 29"/>
                    <a:gd name="T7" fmla="*/ 14 h 29"/>
                    <a:gd name="T8" fmla="*/ 0 w 29"/>
                    <a:gd name="T9" fmla="*/ 22 h 29"/>
                    <a:gd name="T10" fmla="*/ 6 w 29"/>
                    <a:gd name="T11" fmla="*/ 28 h 29"/>
                    <a:gd name="T12" fmla="*/ 14 w 29"/>
                    <a:gd name="T13" fmla="*/ 28 h 29"/>
                    <a:gd name="T14" fmla="*/ 22 w 29"/>
                    <a:gd name="T15" fmla="*/ 28 h 29"/>
                    <a:gd name="T16" fmla="*/ 28 w 29"/>
                    <a:gd name="T17" fmla="*/ 22 h 29"/>
                    <a:gd name="T18" fmla="*/ 28 w 29"/>
                    <a:gd name="T19" fmla="*/ 14 h 29"/>
                    <a:gd name="T20" fmla="*/ 28 w 29"/>
                    <a:gd name="T21" fmla="*/ 6 h 29"/>
                    <a:gd name="T22" fmla="*/ 22 w 29"/>
                    <a:gd name="T23" fmla="*/ 0 h 29"/>
                    <a:gd name="T24" fmla="*/ 14 w 29"/>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9">
                      <a:moveTo>
                        <a:pt x="14" y="0"/>
                      </a:moveTo>
                      <a:lnTo>
                        <a:pt x="6" y="0"/>
                      </a:lnTo>
                      <a:lnTo>
                        <a:pt x="0" y="6"/>
                      </a:lnTo>
                      <a:lnTo>
                        <a:pt x="0" y="14"/>
                      </a:lnTo>
                      <a:lnTo>
                        <a:pt x="0" y="22"/>
                      </a:lnTo>
                      <a:lnTo>
                        <a:pt x="6" y="28"/>
                      </a:lnTo>
                      <a:lnTo>
                        <a:pt x="14" y="28"/>
                      </a:lnTo>
                      <a:lnTo>
                        <a:pt x="22" y="28"/>
                      </a:lnTo>
                      <a:lnTo>
                        <a:pt x="28" y="22"/>
                      </a:lnTo>
                      <a:lnTo>
                        <a:pt x="28" y="14"/>
                      </a:lnTo>
                      <a:lnTo>
                        <a:pt x="28" y="6"/>
                      </a:lnTo>
                      <a:lnTo>
                        <a:pt x="22"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7" name="Freeform 1099"/>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gradFill rotWithShape="0">
                  <a:gsLst>
                    <a:gs pos="0">
                      <a:srgbClr val="969696"/>
                    </a:gs>
                    <a:gs pos="100000">
                      <a:srgbClr val="969696">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8" name="Freeform 1100"/>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39" name="Freeform 1101"/>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0" name="Freeform 1102"/>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1" name="Freeform 1103"/>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2" name="Freeform 1104"/>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3" name="Freeform 1105"/>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4" name="Freeform 1106"/>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5" name="Freeform 1107"/>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6" name="Freeform 1108"/>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7" name="Freeform 1109"/>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8" name="Freeform 1110"/>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49" name="Freeform 1111"/>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0" name="Freeform 1112"/>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1" name="Freeform 1113"/>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2" name="Freeform 1114"/>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3" name="Freeform 1115"/>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4" name="Freeform 1116"/>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5" name="Freeform 1117"/>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6" name="Freeform 1118"/>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7" name="Freeform 1119"/>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8" name="Freeform 1120"/>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59" name="Freeform 1121"/>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0" name="Freeform 1122"/>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00808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1" name="Freeform 1123"/>
                <p:cNvSpPr>
                  <a:spLocks/>
                </p:cNvSpPr>
                <p:nvPr/>
              </p:nvSpPr>
              <p:spPr bwMode="auto">
                <a:xfrm rot="16200000" flipV="1">
                  <a:off x="490" y="1989"/>
                  <a:ext cx="265" cy="98"/>
                </a:xfrm>
                <a:custGeom>
                  <a:avLst/>
                  <a:gdLst>
                    <a:gd name="T0" fmla="*/ 50 w 450"/>
                    <a:gd name="T1" fmla="*/ 0 h 140"/>
                    <a:gd name="T2" fmla="*/ 200 w 450"/>
                    <a:gd name="T3" fmla="*/ 0 h 140"/>
                    <a:gd name="T4" fmla="*/ 449 w 450"/>
                    <a:gd name="T5" fmla="*/ 28 h 140"/>
                    <a:gd name="T6" fmla="*/ 449 w 450"/>
                    <a:gd name="T7" fmla="*/ 69 h 140"/>
                    <a:gd name="T8" fmla="*/ 33 w 450"/>
                    <a:gd name="T9" fmla="*/ 111 h 140"/>
                    <a:gd name="T10" fmla="*/ 17 w 450"/>
                    <a:gd name="T11" fmla="*/ 139 h 140"/>
                    <a:gd name="T12" fmla="*/ 0 w 450"/>
                    <a:gd name="T13" fmla="*/ 42 h 140"/>
                    <a:gd name="T14" fmla="*/ 50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0" y="0"/>
                      </a:moveTo>
                      <a:lnTo>
                        <a:pt x="200" y="0"/>
                      </a:lnTo>
                      <a:lnTo>
                        <a:pt x="449" y="28"/>
                      </a:lnTo>
                      <a:lnTo>
                        <a:pt x="449" y="69"/>
                      </a:lnTo>
                      <a:lnTo>
                        <a:pt x="33" y="111"/>
                      </a:lnTo>
                      <a:lnTo>
                        <a:pt x="17" y="139"/>
                      </a:lnTo>
                      <a:lnTo>
                        <a:pt x="0" y="42"/>
                      </a:lnTo>
                      <a:lnTo>
                        <a:pt x="5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2" name="Freeform 1124"/>
                <p:cNvSpPr>
                  <a:spLocks/>
                </p:cNvSpPr>
                <p:nvPr/>
              </p:nvSpPr>
              <p:spPr bwMode="auto">
                <a:xfrm rot="16200000" flipV="1">
                  <a:off x="490" y="1989"/>
                  <a:ext cx="265" cy="98"/>
                </a:xfrm>
                <a:custGeom>
                  <a:avLst/>
                  <a:gdLst>
                    <a:gd name="T0" fmla="*/ 56 w 450"/>
                    <a:gd name="T1" fmla="*/ 0 h 140"/>
                    <a:gd name="T2" fmla="*/ 190 w 450"/>
                    <a:gd name="T3" fmla="*/ 0 h 140"/>
                    <a:gd name="T4" fmla="*/ 449 w 450"/>
                    <a:gd name="T5" fmla="*/ 25 h 140"/>
                    <a:gd name="T6" fmla="*/ 446 w 450"/>
                    <a:gd name="T7" fmla="*/ 63 h 140"/>
                    <a:gd name="T8" fmla="*/ 29 w 450"/>
                    <a:gd name="T9" fmla="*/ 120 h 140"/>
                    <a:gd name="T10" fmla="*/ 11 w 450"/>
                    <a:gd name="T11" fmla="*/ 139 h 140"/>
                    <a:gd name="T12" fmla="*/ 0 w 450"/>
                    <a:gd name="T13" fmla="*/ 39 h 140"/>
                    <a:gd name="T14" fmla="*/ 56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6" y="0"/>
                      </a:moveTo>
                      <a:lnTo>
                        <a:pt x="190" y="0"/>
                      </a:lnTo>
                      <a:lnTo>
                        <a:pt x="449" y="25"/>
                      </a:lnTo>
                      <a:lnTo>
                        <a:pt x="446" y="63"/>
                      </a:lnTo>
                      <a:lnTo>
                        <a:pt x="29" y="120"/>
                      </a:lnTo>
                      <a:lnTo>
                        <a:pt x="11" y="139"/>
                      </a:lnTo>
                      <a:lnTo>
                        <a:pt x="0" y="39"/>
                      </a:lnTo>
                      <a:lnTo>
                        <a:pt x="56" y="0"/>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3" name="Freeform 1125"/>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 name="T10" fmla="*/ 36 w 55"/>
                    <a:gd name="T11" fmla="*/ 175 h 176"/>
                  </a:gdLst>
                  <a:ahLst/>
                  <a:cxnLst>
                    <a:cxn ang="0">
                      <a:pos x="T0" y="T1"/>
                    </a:cxn>
                    <a:cxn ang="0">
                      <a:pos x="T2" y="T3"/>
                    </a:cxn>
                    <a:cxn ang="0">
                      <a:pos x="T4" y="T5"/>
                    </a:cxn>
                    <a:cxn ang="0">
                      <a:pos x="T6" y="T7"/>
                    </a:cxn>
                    <a:cxn ang="0">
                      <a:pos x="T8" y="T9"/>
                    </a:cxn>
                    <a:cxn ang="0">
                      <a:pos x="T10" y="T11"/>
                    </a:cxn>
                  </a:cxnLst>
                  <a:rect l="0" t="0" r="r" b="b"/>
                  <a:pathLst>
                    <a:path w="55" h="176">
                      <a:moveTo>
                        <a:pt x="36" y="175"/>
                      </a:moveTo>
                      <a:lnTo>
                        <a:pt x="54" y="81"/>
                      </a:lnTo>
                      <a:lnTo>
                        <a:pt x="54" y="40"/>
                      </a:lnTo>
                      <a:lnTo>
                        <a:pt x="36" y="13"/>
                      </a:lnTo>
                      <a:lnTo>
                        <a:pt x="0" y="0"/>
                      </a:lnTo>
                      <a:lnTo>
                        <a:pt x="36" y="17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4" name="Freeform 1126"/>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Lst>
                  <a:ahLst/>
                  <a:cxnLst>
                    <a:cxn ang="0">
                      <a:pos x="T0" y="T1"/>
                    </a:cxn>
                    <a:cxn ang="0">
                      <a:pos x="T2" y="T3"/>
                    </a:cxn>
                    <a:cxn ang="0">
                      <a:pos x="T4" y="T5"/>
                    </a:cxn>
                    <a:cxn ang="0">
                      <a:pos x="T6" y="T7"/>
                    </a:cxn>
                    <a:cxn ang="0">
                      <a:pos x="T8" y="T9"/>
                    </a:cxn>
                  </a:cxnLst>
                  <a:rect l="0" t="0" r="r" b="b"/>
                  <a:pathLst>
                    <a:path w="55" h="176">
                      <a:moveTo>
                        <a:pt x="36" y="175"/>
                      </a:moveTo>
                      <a:lnTo>
                        <a:pt x="54" y="81"/>
                      </a:lnTo>
                      <a:lnTo>
                        <a:pt x="54" y="40"/>
                      </a:lnTo>
                      <a:lnTo>
                        <a:pt x="36" y="13"/>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5" name="Freeform 1127"/>
                <p:cNvSpPr>
                  <a:spLocks/>
                </p:cNvSpPr>
                <p:nvPr/>
              </p:nvSpPr>
              <p:spPr bwMode="auto">
                <a:xfrm rot="16200000" flipV="1">
                  <a:off x="535" y="2260"/>
                  <a:ext cx="48" cy="45"/>
                </a:xfrm>
                <a:custGeom>
                  <a:avLst/>
                  <a:gdLst>
                    <a:gd name="T0" fmla="*/ 0 w 82"/>
                    <a:gd name="T1" fmla="*/ 0 h 65"/>
                    <a:gd name="T2" fmla="*/ 81 w 82"/>
                    <a:gd name="T3" fmla="*/ 64 h 65"/>
                  </a:gdLst>
                  <a:ahLst/>
                  <a:cxnLst>
                    <a:cxn ang="0">
                      <a:pos x="T0" y="T1"/>
                    </a:cxn>
                    <a:cxn ang="0">
                      <a:pos x="T2" y="T3"/>
                    </a:cxn>
                  </a:cxnLst>
                  <a:rect l="0" t="0" r="r" b="b"/>
                  <a:pathLst>
                    <a:path w="82" h="65">
                      <a:moveTo>
                        <a:pt x="0" y="0"/>
                      </a:moveTo>
                      <a:lnTo>
                        <a:pt x="81"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6" name="Freeform 1128"/>
                <p:cNvSpPr>
                  <a:spLocks/>
                </p:cNvSpPr>
                <p:nvPr/>
              </p:nvSpPr>
              <p:spPr bwMode="auto">
                <a:xfrm rot="16200000" flipV="1">
                  <a:off x="445" y="2294"/>
                  <a:ext cx="65" cy="40"/>
                </a:xfrm>
                <a:custGeom>
                  <a:avLst/>
                  <a:gdLst>
                    <a:gd name="T0" fmla="*/ 0 w 110"/>
                    <a:gd name="T1" fmla="*/ 55 h 56"/>
                    <a:gd name="T2" fmla="*/ 16 w 110"/>
                    <a:gd name="T3" fmla="*/ 14 h 56"/>
                    <a:gd name="T4" fmla="*/ 31 w 110"/>
                    <a:gd name="T5" fmla="*/ 0 h 56"/>
                    <a:gd name="T6" fmla="*/ 62 w 110"/>
                    <a:gd name="T7" fmla="*/ 0 h 56"/>
                    <a:gd name="T8" fmla="*/ 78 w 110"/>
                    <a:gd name="T9" fmla="*/ 14 h 56"/>
                    <a:gd name="T10" fmla="*/ 93 w 110"/>
                    <a:gd name="T11" fmla="*/ 27 h 56"/>
                    <a:gd name="T12" fmla="*/ 109 w 110"/>
                    <a:gd name="T13" fmla="*/ 41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0" y="55"/>
                      </a:moveTo>
                      <a:lnTo>
                        <a:pt x="16" y="14"/>
                      </a:lnTo>
                      <a:lnTo>
                        <a:pt x="31" y="0"/>
                      </a:lnTo>
                      <a:lnTo>
                        <a:pt x="62" y="0"/>
                      </a:lnTo>
                      <a:lnTo>
                        <a:pt x="78" y="14"/>
                      </a:lnTo>
                      <a:lnTo>
                        <a:pt x="93" y="27"/>
                      </a:lnTo>
                      <a:lnTo>
                        <a:pt x="109" y="4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7" name="Freeform 1129"/>
                <p:cNvSpPr>
                  <a:spLocks/>
                </p:cNvSpPr>
                <p:nvPr/>
              </p:nvSpPr>
              <p:spPr bwMode="auto">
                <a:xfrm rot="16200000" flipV="1">
                  <a:off x="465" y="2094"/>
                  <a:ext cx="65" cy="39"/>
                </a:xfrm>
                <a:custGeom>
                  <a:avLst/>
                  <a:gdLst>
                    <a:gd name="T0" fmla="*/ 109 w 110"/>
                    <a:gd name="T1" fmla="*/ 55 h 56"/>
                    <a:gd name="T2" fmla="*/ 109 w 110"/>
                    <a:gd name="T3" fmla="*/ 14 h 56"/>
                    <a:gd name="T4" fmla="*/ 73 w 110"/>
                    <a:gd name="T5" fmla="*/ 0 h 56"/>
                    <a:gd name="T6" fmla="*/ 54 w 110"/>
                    <a:gd name="T7" fmla="*/ 0 h 56"/>
                    <a:gd name="T8" fmla="*/ 18 w 110"/>
                    <a:gd name="T9" fmla="*/ 14 h 56"/>
                    <a:gd name="T10" fmla="*/ 0 w 110"/>
                    <a:gd name="T11" fmla="*/ 27 h 56"/>
                    <a:gd name="T12" fmla="*/ 0 w 110"/>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109" y="55"/>
                      </a:moveTo>
                      <a:lnTo>
                        <a:pt x="109" y="14"/>
                      </a:lnTo>
                      <a:lnTo>
                        <a:pt x="73" y="0"/>
                      </a:lnTo>
                      <a:lnTo>
                        <a:pt x="54" y="0"/>
                      </a:lnTo>
                      <a:lnTo>
                        <a:pt x="18" y="14"/>
                      </a:lnTo>
                      <a:lnTo>
                        <a:pt x="0" y="27"/>
                      </a:lnTo>
                      <a:lnTo>
                        <a:pt x="0"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8" name="Freeform 1130"/>
                <p:cNvSpPr>
                  <a:spLocks/>
                </p:cNvSpPr>
                <p:nvPr/>
              </p:nvSpPr>
              <p:spPr bwMode="auto">
                <a:xfrm rot="16200000" flipV="1">
                  <a:off x="495" y="2222"/>
                  <a:ext cx="57" cy="79"/>
                </a:xfrm>
                <a:custGeom>
                  <a:avLst/>
                  <a:gdLst>
                    <a:gd name="T0" fmla="*/ 0 w 96"/>
                    <a:gd name="T1" fmla="*/ 111 h 112"/>
                    <a:gd name="T2" fmla="*/ 16 w 96"/>
                    <a:gd name="T3" fmla="*/ 69 h 112"/>
                    <a:gd name="T4" fmla="*/ 32 w 96"/>
                    <a:gd name="T5" fmla="*/ 28 h 112"/>
                    <a:gd name="T6" fmla="*/ 63 w 96"/>
                    <a:gd name="T7" fmla="*/ 14 h 112"/>
                    <a:gd name="T8" fmla="*/ 95 w 96"/>
                    <a:gd name="T9" fmla="*/ 0 h 112"/>
                  </a:gdLst>
                  <a:ahLst/>
                  <a:cxnLst>
                    <a:cxn ang="0">
                      <a:pos x="T0" y="T1"/>
                    </a:cxn>
                    <a:cxn ang="0">
                      <a:pos x="T2" y="T3"/>
                    </a:cxn>
                    <a:cxn ang="0">
                      <a:pos x="T4" y="T5"/>
                    </a:cxn>
                    <a:cxn ang="0">
                      <a:pos x="T6" y="T7"/>
                    </a:cxn>
                    <a:cxn ang="0">
                      <a:pos x="T8" y="T9"/>
                    </a:cxn>
                  </a:cxnLst>
                  <a:rect l="0" t="0" r="r" b="b"/>
                  <a:pathLst>
                    <a:path w="96" h="112">
                      <a:moveTo>
                        <a:pt x="0" y="111"/>
                      </a:moveTo>
                      <a:lnTo>
                        <a:pt x="16" y="69"/>
                      </a:lnTo>
                      <a:lnTo>
                        <a:pt x="32" y="28"/>
                      </a:lnTo>
                      <a:lnTo>
                        <a:pt x="63" y="14"/>
                      </a:lnTo>
                      <a:lnTo>
                        <a:pt x="9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69" name="Freeform 1131"/>
                <p:cNvSpPr>
                  <a:spLocks/>
                </p:cNvSpPr>
                <p:nvPr/>
              </p:nvSpPr>
              <p:spPr bwMode="auto">
                <a:xfrm rot="16200000" flipV="1">
                  <a:off x="513" y="2120"/>
                  <a:ext cx="41" cy="59"/>
                </a:xfrm>
                <a:custGeom>
                  <a:avLst/>
                  <a:gdLst>
                    <a:gd name="T0" fmla="*/ 68 w 69"/>
                    <a:gd name="T1" fmla="*/ 83 h 84"/>
                    <a:gd name="T2" fmla="*/ 51 w 69"/>
                    <a:gd name="T3" fmla="*/ 41 h 84"/>
                    <a:gd name="T4" fmla="*/ 34 w 69"/>
                    <a:gd name="T5" fmla="*/ 14 h 84"/>
                    <a:gd name="T6" fmla="*/ 0 w 69"/>
                    <a:gd name="T7" fmla="*/ 0 h 84"/>
                  </a:gdLst>
                  <a:ahLst/>
                  <a:cxnLst>
                    <a:cxn ang="0">
                      <a:pos x="T0" y="T1"/>
                    </a:cxn>
                    <a:cxn ang="0">
                      <a:pos x="T2" y="T3"/>
                    </a:cxn>
                    <a:cxn ang="0">
                      <a:pos x="T4" y="T5"/>
                    </a:cxn>
                    <a:cxn ang="0">
                      <a:pos x="T6" y="T7"/>
                    </a:cxn>
                  </a:cxnLst>
                  <a:rect l="0" t="0" r="r" b="b"/>
                  <a:pathLst>
                    <a:path w="69" h="84">
                      <a:moveTo>
                        <a:pt x="68" y="83"/>
                      </a:moveTo>
                      <a:lnTo>
                        <a:pt x="51" y="41"/>
                      </a:lnTo>
                      <a:lnTo>
                        <a:pt x="34" y="14"/>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0" name="Freeform 1132"/>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1" name="Freeform 1133"/>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2" name="Freeform 1134"/>
                <p:cNvSpPr>
                  <a:spLocks/>
                </p:cNvSpPr>
                <p:nvPr/>
              </p:nvSpPr>
              <p:spPr bwMode="auto">
                <a:xfrm rot="16200000" flipV="1">
                  <a:off x="239" y="2127"/>
                  <a:ext cx="33" cy="21"/>
                </a:xfrm>
                <a:custGeom>
                  <a:avLst/>
                  <a:gdLst>
                    <a:gd name="T0" fmla="*/ 55 w 56"/>
                    <a:gd name="T1" fmla="*/ 28 h 29"/>
                    <a:gd name="T2" fmla="*/ 55 w 56"/>
                    <a:gd name="T3" fmla="*/ 28 h 29"/>
                    <a:gd name="T4" fmla="*/ 18 w 56"/>
                    <a:gd name="T5" fmla="*/ 28 h 29"/>
                    <a:gd name="T6" fmla="*/ 0 w 56"/>
                    <a:gd name="T7" fmla="*/ 28 h 29"/>
                    <a:gd name="T8" fmla="*/ 0 w 56"/>
                    <a:gd name="T9" fmla="*/ 14 h 29"/>
                    <a:gd name="T10" fmla="*/ 0 w 56"/>
                    <a:gd name="T11" fmla="*/ 0 h 29"/>
                    <a:gd name="T12" fmla="*/ 37 w 56"/>
                    <a:gd name="T13" fmla="*/ 0 h 29"/>
                    <a:gd name="T14" fmla="*/ 55 w 56"/>
                    <a:gd name="T15" fmla="*/ 0 h 29"/>
                    <a:gd name="T16" fmla="*/ 55 w 56"/>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9">
                      <a:moveTo>
                        <a:pt x="55" y="28"/>
                      </a:moveTo>
                      <a:lnTo>
                        <a:pt x="55" y="28"/>
                      </a:lnTo>
                      <a:lnTo>
                        <a:pt x="18" y="28"/>
                      </a:lnTo>
                      <a:lnTo>
                        <a:pt x="0" y="28"/>
                      </a:lnTo>
                      <a:lnTo>
                        <a:pt x="0" y="14"/>
                      </a:lnTo>
                      <a:lnTo>
                        <a:pt x="0" y="0"/>
                      </a:lnTo>
                      <a:lnTo>
                        <a:pt x="37" y="0"/>
                      </a:lnTo>
                      <a:lnTo>
                        <a:pt x="55" y="0"/>
                      </a:lnTo>
                      <a:lnTo>
                        <a:pt x="55"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3" name="Freeform 1135"/>
                <p:cNvSpPr>
                  <a:spLocks/>
                </p:cNvSpPr>
                <p:nvPr/>
              </p:nvSpPr>
              <p:spPr bwMode="auto">
                <a:xfrm rot="16200000" flipV="1">
                  <a:off x="238" y="2114"/>
                  <a:ext cx="9"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4" name="Freeform 1136"/>
                <p:cNvSpPr>
                  <a:spLocks/>
                </p:cNvSpPr>
                <p:nvPr/>
              </p:nvSpPr>
              <p:spPr bwMode="auto">
                <a:xfrm rot="16200000" flipV="1">
                  <a:off x="230" y="2130"/>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5" name="Freeform 1137"/>
                <p:cNvSpPr>
                  <a:spLocks/>
                </p:cNvSpPr>
                <p:nvPr/>
              </p:nvSpPr>
              <p:spPr bwMode="auto">
                <a:xfrm rot="16200000" flipV="1">
                  <a:off x="247" y="2143"/>
                  <a:ext cx="9" cy="14"/>
                </a:xfrm>
                <a:custGeom>
                  <a:avLst/>
                  <a:gdLst>
                    <a:gd name="T0" fmla="*/ 14 w 15"/>
                    <a:gd name="T1" fmla="*/ 19 h 20"/>
                    <a:gd name="T2" fmla="*/ 14 w 15"/>
                    <a:gd name="T3" fmla="*/ 19 h 20"/>
                    <a:gd name="T4" fmla="*/ 0 w 15"/>
                    <a:gd name="T5" fmla="*/ 19 h 20"/>
                    <a:gd name="T6" fmla="*/ 0 w 15"/>
                    <a:gd name="T7" fmla="*/ 0 h 20"/>
                  </a:gdLst>
                  <a:ahLst/>
                  <a:cxnLst>
                    <a:cxn ang="0">
                      <a:pos x="T0" y="T1"/>
                    </a:cxn>
                    <a:cxn ang="0">
                      <a:pos x="T2" y="T3"/>
                    </a:cxn>
                    <a:cxn ang="0">
                      <a:pos x="T4" y="T5"/>
                    </a:cxn>
                    <a:cxn ang="0">
                      <a:pos x="T6" y="T7"/>
                    </a:cxn>
                  </a:cxnLst>
                  <a:rect l="0" t="0" r="r" b="b"/>
                  <a:pathLst>
                    <a:path w="15" h="20">
                      <a:moveTo>
                        <a:pt x="14" y="19"/>
                      </a:moveTo>
                      <a:lnTo>
                        <a:pt x="14" y="19"/>
                      </a:ln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6" name="Freeform 1138"/>
                <p:cNvSpPr>
                  <a:spLocks/>
                </p:cNvSpPr>
                <p:nvPr/>
              </p:nvSpPr>
              <p:spPr bwMode="auto">
                <a:xfrm rot="16200000" flipV="1">
                  <a:off x="262" y="2150"/>
                  <a:ext cx="1" cy="7"/>
                </a:xfrm>
                <a:custGeom>
                  <a:avLst/>
                  <a:gdLst>
                    <a:gd name="T0" fmla="*/ 0 w 1"/>
                    <a:gd name="T1" fmla="*/ 9 h 10"/>
                    <a:gd name="T2" fmla="*/ 0 w 1"/>
                    <a:gd name="T3" fmla="*/ 9 h 10"/>
                    <a:gd name="T4" fmla="*/ 0 w 1"/>
                    <a:gd name="T5" fmla="*/ 0 h 10"/>
                  </a:gdLst>
                  <a:ahLst/>
                  <a:cxnLst>
                    <a:cxn ang="0">
                      <a:pos x="T0" y="T1"/>
                    </a:cxn>
                    <a:cxn ang="0">
                      <a:pos x="T2" y="T3"/>
                    </a:cxn>
                    <a:cxn ang="0">
                      <a:pos x="T4" y="T5"/>
                    </a:cxn>
                  </a:cxnLst>
                  <a:rect l="0" t="0" r="r" b="b"/>
                  <a:pathLst>
                    <a:path w="1" h="10">
                      <a:moveTo>
                        <a:pt x="0" y="9"/>
                      </a:moveTo>
                      <a:lnTo>
                        <a:pt x="0" y="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7" name="Freeform 1139"/>
                <p:cNvSpPr>
                  <a:spLocks/>
                </p:cNvSpPr>
                <p:nvPr/>
              </p:nvSpPr>
              <p:spPr bwMode="auto">
                <a:xfrm rot="16200000" flipV="1">
                  <a:off x="250" y="2138"/>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8" name="Freeform 1140"/>
                <p:cNvSpPr>
                  <a:spLocks/>
                </p:cNvSpPr>
                <p:nvPr/>
              </p:nvSpPr>
              <p:spPr bwMode="auto">
                <a:xfrm rot="16200000" flipV="1">
                  <a:off x="261" y="2125"/>
                  <a:ext cx="9" cy="1"/>
                </a:xfrm>
                <a:custGeom>
                  <a:avLst/>
                  <a:gdLst>
                    <a:gd name="T0" fmla="*/ 0 w 15"/>
                    <a:gd name="T1" fmla="*/ 0 h 1"/>
                    <a:gd name="T2" fmla="*/ 0 w 15"/>
                    <a:gd name="T3" fmla="*/ 0 h 1"/>
                    <a:gd name="T4" fmla="*/ 14 w 15"/>
                    <a:gd name="T5" fmla="*/ 0 h 1"/>
                  </a:gdLst>
                  <a:ahLst/>
                  <a:cxnLst>
                    <a:cxn ang="0">
                      <a:pos x="T0" y="T1"/>
                    </a:cxn>
                    <a:cxn ang="0">
                      <a:pos x="T2" y="T3"/>
                    </a:cxn>
                    <a:cxn ang="0">
                      <a:pos x="T4" y="T5"/>
                    </a:cxn>
                  </a:cxnLst>
                  <a:rect l="0" t="0" r="r" b="b"/>
                  <a:pathLst>
                    <a:path w="15" h="1">
                      <a:moveTo>
                        <a:pt x="0" y="0"/>
                      </a:moveTo>
                      <a:lnTo>
                        <a:pt x="0"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79" name="Freeform 1141"/>
                <p:cNvSpPr>
                  <a:spLocks/>
                </p:cNvSpPr>
                <p:nvPr/>
              </p:nvSpPr>
              <p:spPr bwMode="auto">
                <a:xfrm rot="16200000" flipV="1">
                  <a:off x="251" y="2107"/>
                  <a:ext cx="9" cy="21"/>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0" name="Freeform 1142"/>
                <p:cNvSpPr>
                  <a:spLocks/>
                </p:cNvSpPr>
                <p:nvPr/>
              </p:nvSpPr>
              <p:spPr bwMode="auto">
                <a:xfrm rot="16200000" flipV="1">
                  <a:off x="247" y="2127"/>
                  <a:ext cx="17" cy="21"/>
                </a:xfrm>
                <a:custGeom>
                  <a:avLst/>
                  <a:gdLst>
                    <a:gd name="T0" fmla="*/ 0 w 28"/>
                    <a:gd name="T1" fmla="*/ 0 h 29"/>
                    <a:gd name="T2" fmla="*/ 27 w 28"/>
                    <a:gd name="T3" fmla="*/ 28 h 29"/>
                  </a:gdLst>
                  <a:ahLst/>
                  <a:cxnLst>
                    <a:cxn ang="0">
                      <a:pos x="T0" y="T1"/>
                    </a:cxn>
                    <a:cxn ang="0">
                      <a:pos x="T2" y="T3"/>
                    </a:cxn>
                  </a:cxnLst>
                  <a:rect l="0" t="0" r="r" b="b"/>
                  <a:pathLst>
                    <a:path w="28" h="29">
                      <a:moveTo>
                        <a:pt x="0" y="0"/>
                      </a:moveTo>
                      <a:lnTo>
                        <a:pt x="27"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1" name="Freeform 1143"/>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2" name="Freeform 1144"/>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3" name="Freeform 1145"/>
                <p:cNvSpPr>
                  <a:spLocks/>
                </p:cNvSpPr>
                <p:nvPr/>
              </p:nvSpPr>
              <p:spPr bwMode="auto">
                <a:xfrm rot="16200000" flipV="1">
                  <a:off x="236" y="2284"/>
                  <a:ext cx="25" cy="20"/>
                </a:xfrm>
                <a:custGeom>
                  <a:avLst/>
                  <a:gdLst>
                    <a:gd name="T0" fmla="*/ 0 w 42"/>
                    <a:gd name="T1" fmla="*/ 28 h 29"/>
                    <a:gd name="T2" fmla="*/ 0 w 42"/>
                    <a:gd name="T3" fmla="*/ 14 h 29"/>
                    <a:gd name="T4" fmla="*/ 14 w 42"/>
                    <a:gd name="T5" fmla="*/ 14 h 29"/>
                    <a:gd name="T6" fmla="*/ 27 w 42"/>
                    <a:gd name="T7" fmla="*/ 28 h 29"/>
                    <a:gd name="T8" fmla="*/ 41 w 42"/>
                    <a:gd name="T9" fmla="*/ 28 h 29"/>
                    <a:gd name="T10" fmla="*/ 41 w 42"/>
                    <a:gd name="T11" fmla="*/ 14 h 29"/>
                    <a:gd name="T12" fmla="*/ 41 w 42"/>
                    <a:gd name="T13" fmla="*/ 0 h 29"/>
                    <a:gd name="T14" fmla="*/ 14 w 42"/>
                    <a:gd name="T15" fmla="*/ 0 h 29"/>
                    <a:gd name="T16" fmla="*/ 0 w 42"/>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0" y="28"/>
                      </a:moveTo>
                      <a:lnTo>
                        <a:pt x="0" y="14"/>
                      </a:lnTo>
                      <a:lnTo>
                        <a:pt x="14" y="14"/>
                      </a:lnTo>
                      <a:lnTo>
                        <a:pt x="27" y="28"/>
                      </a:lnTo>
                      <a:lnTo>
                        <a:pt x="41" y="28"/>
                      </a:lnTo>
                      <a:lnTo>
                        <a:pt x="41" y="14"/>
                      </a:lnTo>
                      <a:lnTo>
                        <a:pt x="41" y="0"/>
                      </a:lnTo>
                      <a:lnTo>
                        <a:pt x="14" y="0"/>
                      </a:lnTo>
                      <a:lnTo>
                        <a:pt x="0"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4" name="Freeform 1146"/>
                <p:cNvSpPr>
                  <a:spLocks/>
                </p:cNvSpPr>
                <p:nvPr/>
              </p:nvSpPr>
              <p:spPr bwMode="auto">
                <a:xfrm rot="16200000" flipV="1">
                  <a:off x="239" y="2299"/>
                  <a:ext cx="8" cy="7"/>
                </a:xfrm>
                <a:custGeom>
                  <a:avLst/>
                  <a:gdLst>
                    <a:gd name="T0" fmla="*/ 0 w 14"/>
                    <a:gd name="T1" fmla="*/ 9 h 10"/>
                    <a:gd name="T2" fmla="*/ 0 w 14"/>
                    <a:gd name="T3" fmla="*/ 0 h 10"/>
                    <a:gd name="T4" fmla="*/ 13 w 14"/>
                    <a:gd name="T5" fmla="*/ 0 h 10"/>
                  </a:gdLst>
                  <a:ahLst/>
                  <a:cxnLst>
                    <a:cxn ang="0">
                      <a:pos x="T0" y="T1"/>
                    </a:cxn>
                    <a:cxn ang="0">
                      <a:pos x="T2" y="T3"/>
                    </a:cxn>
                    <a:cxn ang="0">
                      <a:pos x="T4" y="T5"/>
                    </a:cxn>
                  </a:cxnLst>
                  <a:rect l="0" t="0" r="r" b="b"/>
                  <a:pathLst>
                    <a:path w="14" h="10">
                      <a:moveTo>
                        <a:pt x="0" y="9"/>
                      </a:moveTo>
                      <a:lnTo>
                        <a:pt x="0"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5" name="Freeform 1147"/>
                <p:cNvSpPr>
                  <a:spLocks/>
                </p:cNvSpPr>
                <p:nvPr/>
              </p:nvSpPr>
              <p:spPr bwMode="auto">
                <a:xfrm rot="16200000" flipV="1">
                  <a:off x="238" y="2290"/>
                  <a:ext cx="9" cy="7"/>
                </a:xfrm>
                <a:custGeom>
                  <a:avLst/>
                  <a:gdLst>
                    <a:gd name="T0" fmla="*/ 0 w 15"/>
                    <a:gd name="T1" fmla="*/ 0 h 10"/>
                    <a:gd name="T2" fmla="*/ 14 w 15"/>
                    <a:gd name="T3" fmla="*/ 9 h 10"/>
                  </a:gdLst>
                  <a:ahLst/>
                  <a:cxnLst>
                    <a:cxn ang="0">
                      <a:pos x="T0" y="T1"/>
                    </a:cxn>
                    <a:cxn ang="0">
                      <a:pos x="T2" y="T3"/>
                    </a:cxn>
                  </a:cxnLst>
                  <a:rect l="0" t="0" r="r" b="b"/>
                  <a:pathLst>
                    <a:path w="15" h="10">
                      <a:moveTo>
                        <a:pt x="0" y="0"/>
                      </a:moveTo>
                      <a:lnTo>
                        <a:pt x="14"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6" name="Freeform 1148"/>
                <p:cNvSpPr>
                  <a:spLocks/>
                </p:cNvSpPr>
                <p:nvPr/>
              </p:nvSpPr>
              <p:spPr bwMode="auto">
                <a:xfrm rot="16200000" flipV="1">
                  <a:off x="238" y="2282"/>
                  <a:ext cx="9" cy="7"/>
                </a:xfrm>
                <a:custGeom>
                  <a:avLst/>
                  <a:gdLst>
                    <a:gd name="T0" fmla="*/ 0 w 15"/>
                    <a:gd name="T1" fmla="*/ 9 h 10"/>
                    <a:gd name="T2" fmla="*/ 0 w 15"/>
                    <a:gd name="T3" fmla="*/ 9 h 10"/>
                    <a:gd name="T4" fmla="*/ 14 w 15"/>
                    <a:gd name="T5" fmla="*/ 9 h 10"/>
                    <a:gd name="T6" fmla="*/ 14 w 15"/>
                    <a:gd name="T7" fmla="*/ 0 h 10"/>
                  </a:gdLst>
                  <a:ahLst/>
                  <a:cxnLst>
                    <a:cxn ang="0">
                      <a:pos x="T0" y="T1"/>
                    </a:cxn>
                    <a:cxn ang="0">
                      <a:pos x="T2" y="T3"/>
                    </a:cxn>
                    <a:cxn ang="0">
                      <a:pos x="T4" y="T5"/>
                    </a:cxn>
                    <a:cxn ang="0">
                      <a:pos x="T6" y="T7"/>
                    </a:cxn>
                  </a:cxnLst>
                  <a:rect l="0" t="0" r="r" b="b"/>
                  <a:pathLst>
                    <a:path w="15" h="10">
                      <a:moveTo>
                        <a:pt x="0" y="9"/>
                      </a:moveTo>
                      <a:lnTo>
                        <a:pt x="0" y="9"/>
                      </a:lnTo>
                      <a:lnTo>
                        <a:pt x="14" y="9"/>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7" name="Freeform 1149"/>
                <p:cNvSpPr>
                  <a:spLocks/>
                </p:cNvSpPr>
                <p:nvPr/>
              </p:nvSpPr>
              <p:spPr bwMode="auto">
                <a:xfrm rot="16200000" flipV="1">
                  <a:off x="251" y="2275"/>
                  <a:ext cx="1" cy="14"/>
                </a:xfrm>
                <a:custGeom>
                  <a:avLst/>
                  <a:gdLst>
                    <a:gd name="T0" fmla="*/ 0 w 1"/>
                    <a:gd name="T1" fmla="*/ 19 h 20"/>
                    <a:gd name="T2" fmla="*/ 0 w 1"/>
                    <a:gd name="T3" fmla="*/ 19 h 20"/>
                    <a:gd name="T4" fmla="*/ 0 w 1"/>
                    <a:gd name="T5" fmla="*/ 0 h 20"/>
                  </a:gdLst>
                  <a:ahLst/>
                  <a:cxnLst>
                    <a:cxn ang="0">
                      <a:pos x="T0" y="T1"/>
                    </a:cxn>
                    <a:cxn ang="0">
                      <a:pos x="T2" y="T3"/>
                    </a:cxn>
                    <a:cxn ang="0">
                      <a:pos x="T4" y="T5"/>
                    </a:cxn>
                  </a:cxnLst>
                  <a:rect l="0" t="0" r="r" b="b"/>
                  <a:pathLst>
                    <a:path w="1" h="20">
                      <a:moveTo>
                        <a:pt x="0" y="19"/>
                      </a:move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8" name="Freeform 1150"/>
                <p:cNvSpPr>
                  <a:spLocks/>
                </p:cNvSpPr>
                <p:nvPr/>
              </p:nvSpPr>
              <p:spPr bwMode="auto">
                <a:xfrm rot="16200000" flipV="1">
                  <a:off x="243" y="2283"/>
                  <a:ext cx="17" cy="14"/>
                </a:xfrm>
                <a:custGeom>
                  <a:avLst/>
                  <a:gdLst>
                    <a:gd name="T0" fmla="*/ 0 w 29"/>
                    <a:gd name="T1" fmla="*/ 0 h 20"/>
                    <a:gd name="T2" fmla="*/ 28 w 29"/>
                    <a:gd name="T3" fmla="*/ 19 h 20"/>
                  </a:gdLst>
                  <a:ahLst/>
                  <a:cxnLst>
                    <a:cxn ang="0">
                      <a:pos x="T0" y="T1"/>
                    </a:cxn>
                    <a:cxn ang="0">
                      <a:pos x="T2" y="T3"/>
                    </a:cxn>
                  </a:cxnLst>
                  <a:rect l="0" t="0" r="r" b="b"/>
                  <a:pathLst>
                    <a:path w="29" h="20">
                      <a:moveTo>
                        <a:pt x="0" y="0"/>
                      </a:moveTo>
                      <a:lnTo>
                        <a:pt x="28"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89" name="Freeform 1151"/>
                <p:cNvSpPr>
                  <a:spLocks/>
                </p:cNvSpPr>
                <p:nvPr/>
              </p:nvSpPr>
              <p:spPr bwMode="auto">
                <a:xfrm rot="16200000" flipV="1">
                  <a:off x="259" y="2299"/>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0" name="Freeform 1152"/>
                <p:cNvSpPr>
                  <a:spLocks/>
                </p:cNvSpPr>
                <p:nvPr/>
              </p:nvSpPr>
              <p:spPr bwMode="auto">
                <a:xfrm rot="16200000" flipV="1">
                  <a:off x="245" y="2293"/>
                  <a:ext cx="8" cy="20"/>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1" name="Freeform 1153"/>
                <p:cNvSpPr>
                  <a:spLocks/>
                </p:cNvSpPr>
                <p:nvPr/>
              </p:nvSpPr>
              <p:spPr bwMode="auto">
                <a:xfrm rot="16200000" flipV="1">
                  <a:off x="247" y="2279"/>
                  <a:ext cx="9" cy="14"/>
                </a:xfrm>
                <a:custGeom>
                  <a:avLst/>
                  <a:gdLst>
                    <a:gd name="T0" fmla="*/ 0 w 15"/>
                    <a:gd name="T1" fmla="*/ 0 h 20"/>
                    <a:gd name="T2" fmla="*/ 14 w 15"/>
                    <a:gd name="T3" fmla="*/ 19 h 20"/>
                  </a:gdLst>
                  <a:ahLst/>
                  <a:cxnLst>
                    <a:cxn ang="0">
                      <a:pos x="T0" y="T1"/>
                    </a:cxn>
                    <a:cxn ang="0">
                      <a:pos x="T2" y="T3"/>
                    </a:cxn>
                  </a:cxnLst>
                  <a:rect l="0" t="0" r="r" b="b"/>
                  <a:pathLst>
                    <a:path w="15" h="20">
                      <a:moveTo>
                        <a:pt x="0" y="0"/>
                      </a:moveTo>
                      <a:lnTo>
                        <a:pt x="14"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2" name="Freeform 1154"/>
                <p:cNvSpPr>
                  <a:spLocks/>
                </p:cNvSpPr>
                <p:nvPr/>
              </p:nvSpPr>
              <p:spPr bwMode="auto">
                <a:xfrm rot="16200000" flipV="1">
                  <a:off x="385" y="2082"/>
                  <a:ext cx="25" cy="7"/>
                </a:xfrm>
                <a:custGeom>
                  <a:avLst/>
                  <a:gdLst>
                    <a:gd name="T0" fmla="*/ 41 w 42"/>
                    <a:gd name="T1" fmla="*/ 0 h 10"/>
                    <a:gd name="T2" fmla="*/ 41 w 42"/>
                    <a:gd name="T3" fmla="*/ 0 h 10"/>
                    <a:gd name="T4" fmla="*/ 41 w 42"/>
                    <a:gd name="T5" fmla="*/ 9 h 10"/>
                    <a:gd name="T6" fmla="*/ 20 w 42"/>
                    <a:gd name="T7" fmla="*/ 9 h 10"/>
                    <a:gd name="T8" fmla="*/ 0 w 42"/>
                    <a:gd name="T9" fmla="*/ 9 h 10"/>
                    <a:gd name="T10" fmla="*/ 0 w 42"/>
                    <a:gd name="T11" fmla="*/ 0 h 10"/>
                    <a:gd name="T12" fmla="*/ 20 w 42"/>
                    <a:gd name="T13" fmla="*/ 0 h 10"/>
                    <a:gd name="T14" fmla="*/ 41 w 4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0">
                      <a:moveTo>
                        <a:pt x="41" y="0"/>
                      </a:moveTo>
                      <a:lnTo>
                        <a:pt x="41" y="0"/>
                      </a:lnTo>
                      <a:lnTo>
                        <a:pt x="41" y="9"/>
                      </a:lnTo>
                      <a:lnTo>
                        <a:pt x="20" y="9"/>
                      </a:lnTo>
                      <a:lnTo>
                        <a:pt x="0" y="9"/>
                      </a:lnTo>
                      <a:lnTo>
                        <a:pt x="0" y="0"/>
                      </a:lnTo>
                      <a:lnTo>
                        <a:pt x="20" y="0"/>
                      </a:lnTo>
                      <a:lnTo>
                        <a:pt x="41"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3" name="Freeform 1155"/>
                <p:cNvSpPr>
                  <a:spLocks/>
                </p:cNvSpPr>
                <p:nvPr/>
              </p:nvSpPr>
              <p:spPr bwMode="auto">
                <a:xfrm rot="16200000" flipV="1">
                  <a:off x="389" y="2086"/>
                  <a:ext cx="17" cy="7"/>
                </a:xfrm>
                <a:custGeom>
                  <a:avLst/>
                  <a:gdLst>
                    <a:gd name="T0" fmla="*/ 14 w 29"/>
                    <a:gd name="T1" fmla="*/ 0 h 10"/>
                    <a:gd name="T2" fmla="*/ 6 w 29"/>
                    <a:gd name="T3" fmla="*/ 0 h 10"/>
                    <a:gd name="T4" fmla="*/ 0 w 29"/>
                    <a:gd name="T5" fmla="*/ 2 h 10"/>
                    <a:gd name="T6" fmla="*/ 0 w 29"/>
                    <a:gd name="T7" fmla="*/ 4 h 10"/>
                    <a:gd name="T8" fmla="*/ 0 w 29"/>
                    <a:gd name="T9" fmla="*/ 7 h 10"/>
                    <a:gd name="T10" fmla="*/ 6 w 29"/>
                    <a:gd name="T11" fmla="*/ 9 h 10"/>
                    <a:gd name="T12" fmla="*/ 14 w 29"/>
                    <a:gd name="T13" fmla="*/ 9 h 10"/>
                    <a:gd name="T14" fmla="*/ 22 w 29"/>
                    <a:gd name="T15" fmla="*/ 9 h 10"/>
                    <a:gd name="T16" fmla="*/ 28 w 29"/>
                    <a:gd name="T17" fmla="*/ 7 h 10"/>
                    <a:gd name="T18" fmla="*/ 28 w 29"/>
                    <a:gd name="T19" fmla="*/ 4 h 10"/>
                    <a:gd name="T20" fmla="*/ 28 w 29"/>
                    <a:gd name="T21" fmla="*/ 2 h 10"/>
                    <a:gd name="T22" fmla="*/ 22 w 29"/>
                    <a:gd name="T23" fmla="*/ 0 h 10"/>
                    <a:gd name="T24" fmla="*/ 14 w 29"/>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0">
                      <a:moveTo>
                        <a:pt x="14" y="0"/>
                      </a:moveTo>
                      <a:lnTo>
                        <a:pt x="6" y="0"/>
                      </a:lnTo>
                      <a:lnTo>
                        <a:pt x="0" y="2"/>
                      </a:lnTo>
                      <a:lnTo>
                        <a:pt x="0" y="4"/>
                      </a:lnTo>
                      <a:lnTo>
                        <a:pt x="0" y="7"/>
                      </a:lnTo>
                      <a:lnTo>
                        <a:pt x="6" y="9"/>
                      </a:lnTo>
                      <a:lnTo>
                        <a:pt x="14" y="9"/>
                      </a:lnTo>
                      <a:lnTo>
                        <a:pt x="22" y="9"/>
                      </a:lnTo>
                      <a:lnTo>
                        <a:pt x="28" y="7"/>
                      </a:lnTo>
                      <a:lnTo>
                        <a:pt x="28" y="4"/>
                      </a:lnTo>
                      <a:lnTo>
                        <a:pt x="28" y="2"/>
                      </a:lnTo>
                      <a:lnTo>
                        <a:pt x="22"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4" name="Freeform 1156"/>
                <p:cNvSpPr>
                  <a:spLocks/>
                </p:cNvSpPr>
                <p:nvPr/>
              </p:nvSpPr>
              <p:spPr bwMode="auto">
                <a:xfrm rot="16200000" flipV="1">
                  <a:off x="367" y="2067"/>
                  <a:ext cx="9" cy="21"/>
                </a:xfrm>
                <a:custGeom>
                  <a:avLst/>
                  <a:gdLst>
                    <a:gd name="T0" fmla="*/ 13 w 14"/>
                    <a:gd name="T1" fmla="*/ 14 h 29"/>
                    <a:gd name="T2" fmla="*/ 13 w 14"/>
                    <a:gd name="T3" fmla="*/ 14 h 29"/>
                    <a:gd name="T4" fmla="*/ 13 w 14"/>
                    <a:gd name="T5" fmla="*/ 28 h 29"/>
                    <a:gd name="T6" fmla="*/ 0 w 14"/>
                    <a:gd name="T7" fmla="*/ 28 h 29"/>
                    <a:gd name="T8" fmla="*/ 0 w 14"/>
                    <a:gd name="T9" fmla="*/ 14 h 29"/>
                    <a:gd name="T10" fmla="*/ 0 w 14"/>
                    <a:gd name="T11" fmla="*/ 0 h 29"/>
                    <a:gd name="T12" fmla="*/ 13 w 14"/>
                    <a:gd name="T13" fmla="*/ 0 h 29"/>
                    <a:gd name="T14" fmla="*/ 13 w 14"/>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13" y="14"/>
                      </a:moveTo>
                      <a:lnTo>
                        <a:pt x="13" y="14"/>
                      </a:lnTo>
                      <a:lnTo>
                        <a:pt x="13" y="28"/>
                      </a:lnTo>
                      <a:lnTo>
                        <a:pt x="0" y="28"/>
                      </a:lnTo>
                      <a:lnTo>
                        <a:pt x="0" y="14"/>
                      </a:lnTo>
                      <a:lnTo>
                        <a:pt x="0" y="0"/>
                      </a:lnTo>
                      <a:lnTo>
                        <a:pt x="13" y="0"/>
                      </a:lnTo>
                      <a:lnTo>
                        <a:pt x="13" y="14"/>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5" name="Freeform 1157"/>
                <p:cNvSpPr>
                  <a:spLocks/>
                </p:cNvSpPr>
                <p:nvPr/>
              </p:nvSpPr>
              <p:spPr bwMode="auto">
                <a:xfrm rot="16200000" flipV="1">
                  <a:off x="374" y="2074"/>
                  <a:ext cx="9" cy="7"/>
                </a:xfrm>
                <a:custGeom>
                  <a:avLst/>
                  <a:gdLst>
                    <a:gd name="T0" fmla="*/ 6 w 14"/>
                    <a:gd name="T1" fmla="*/ 0 h 10"/>
                    <a:gd name="T2" fmla="*/ 3 w 14"/>
                    <a:gd name="T3" fmla="*/ 0 h 10"/>
                    <a:gd name="T4" fmla="*/ 0 w 14"/>
                    <a:gd name="T5" fmla="*/ 2 h 10"/>
                    <a:gd name="T6" fmla="*/ 0 w 14"/>
                    <a:gd name="T7" fmla="*/ 4 h 10"/>
                    <a:gd name="T8" fmla="*/ 0 w 14"/>
                    <a:gd name="T9" fmla="*/ 7 h 10"/>
                    <a:gd name="T10" fmla="*/ 3 w 14"/>
                    <a:gd name="T11" fmla="*/ 9 h 10"/>
                    <a:gd name="T12" fmla="*/ 6 w 14"/>
                    <a:gd name="T13" fmla="*/ 9 h 10"/>
                    <a:gd name="T14" fmla="*/ 10 w 14"/>
                    <a:gd name="T15" fmla="*/ 9 h 10"/>
                    <a:gd name="T16" fmla="*/ 13 w 14"/>
                    <a:gd name="T17" fmla="*/ 7 h 10"/>
                    <a:gd name="T18" fmla="*/ 13 w 14"/>
                    <a:gd name="T19" fmla="*/ 4 h 10"/>
                    <a:gd name="T20" fmla="*/ 13 w 14"/>
                    <a:gd name="T21" fmla="*/ 2 h 10"/>
                    <a:gd name="T22" fmla="*/ 10 w 14"/>
                    <a:gd name="T23" fmla="*/ 0 h 10"/>
                    <a:gd name="T24" fmla="*/ 6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6" y="0"/>
                      </a:moveTo>
                      <a:lnTo>
                        <a:pt x="3" y="0"/>
                      </a:lnTo>
                      <a:lnTo>
                        <a:pt x="0" y="2"/>
                      </a:lnTo>
                      <a:lnTo>
                        <a:pt x="0" y="4"/>
                      </a:lnTo>
                      <a:lnTo>
                        <a:pt x="0" y="7"/>
                      </a:lnTo>
                      <a:lnTo>
                        <a:pt x="3" y="9"/>
                      </a:lnTo>
                      <a:lnTo>
                        <a:pt x="6" y="9"/>
                      </a:lnTo>
                      <a:lnTo>
                        <a:pt x="10" y="9"/>
                      </a:lnTo>
                      <a:lnTo>
                        <a:pt x="13" y="7"/>
                      </a:lnTo>
                      <a:lnTo>
                        <a:pt x="13" y="4"/>
                      </a:lnTo>
                      <a:lnTo>
                        <a:pt x="13" y="2"/>
                      </a:lnTo>
                      <a:lnTo>
                        <a:pt x="10" y="0"/>
                      </a:lnTo>
                      <a:lnTo>
                        <a:pt x="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6" name="Freeform 1158"/>
                <p:cNvSpPr>
                  <a:spLocks/>
                </p:cNvSpPr>
                <p:nvPr/>
              </p:nvSpPr>
              <p:spPr bwMode="auto">
                <a:xfrm rot="16200000" flipV="1">
                  <a:off x="355" y="2351"/>
                  <a:ext cx="25" cy="14"/>
                </a:xfrm>
                <a:custGeom>
                  <a:avLst/>
                  <a:gdLst>
                    <a:gd name="T0" fmla="*/ 41 w 42"/>
                    <a:gd name="T1" fmla="*/ 19 h 20"/>
                    <a:gd name="T2" fmla="*/ 41 w 42"/>
                    <a:gd name="T3" fmla="*/ 19 h 20"/>
                    <a:gd name="T4" fmla="*/ 20 w 42"/>
                    <a:gd name="T5" fmla="*/ 19 h 20"/>
                    <a:gd name="T6" fmla="*/ 0 w 42"/>
                    <a:gd name="T7" fmla="*/ 19 h 20"/>
                    <a:gd name="T8" fmla="*/ 0 w 42"/>
                    <a:gd name="T9" fmla="*/ 0 h 20"/>
                    <a:gd name="T10" fmla="*/ 20 w 42"/>
                    <a:gd name="T11" fmla="*/ 0 h 20"/>
                    <a:gd name="T12" fmla="*/ 41 w 42"/>
                    <a:gd name="T13" fmla="*/ 0 h 20"/>
                    <a:gd name="T14" fmla="*/ 41 w 4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0">
                      <a:moveTo>
                        <a:pt x="41" y="19"/>
                      </a:moveTo>
                      <a:lnTo>
                        <a:pt x="41" y="19"/>
                      </a:lnTo>
                      <a:lnTo>
                        <a:pt x="20" y="19"/>
                      </a:lnTo>
                      <a:lnTo>
                        <a:pt x="0" y="19"/>
                      </a:lnTo>
                      <a:lnTo>
                        <a:pt x="0" y="0"/>
                      </a:lnTo>
                      <a:lnTo>
                        <a:pt x="20" y="0"/>
                      </a:lnTo>
                      <a:lnTo>
                        <a:pt x="41" y="0"/>
                      </a:lnTo>
                      <a:lnTo>
                        <a:pt x="41"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7" name="Freeform 1159"/>
                <p:cNvSpPr>
                  <a:spLocks/>
                </p:cNvSpPr>
                <p:nvPr/>
              </p:nvSpPr>
              <p:spPr bwMode="auto">
                <a:xfrm rot="16200000" flipV="1">
                  <a:off x="360" y="2356"/>
                  <a:ext cx="16" cy="14"/>
                </a:xfrm>
                <a:custGeom>
                  <a:avLst/>
                  <a:gdLst>
                    <a:gd name="T0" fmla="*/ 13 w 28"/>
                    <a:gd name="T1" fmla="*/ 0 h 20"/>
                    <a:gd name="T2" fmla="*/ 6 w 28"/>
                    <a:gd name="T3" fmla="*/ 0 h 20"/>
                    <a:gd name="T4" fmla="*/ 0 w 28"/>
                    <a:gd name="T5" fmla="*/ 4 h 20"/>
                    <a:gd name="T6" fmla="*/ 0 w 28"/>
                    <a:gd name="T7" fmla="*/ 9 h 20"/>
                    <a:gd name="T8" fmla="*/ 0 w 28"/>
                    <a:gd name="T9" fmla="*/ 15 h 20"/>
                    <a:gd name="T10" fmla="*/ 6 w 28"/>
                    <a:gd name="T11" fmla="*/ 19 h 20"/>
                    <a:gd name="T12" fmla="*/ 13 w 28"/>
                    <a:gd name="T13" fmla="*/ 19 h 20"/>
                    <a:gd name="T14" fmla="*/ 21 w 28"/>
                    <a:gd name="T15" fmla="*/ 19 h 20"/>
                    <a:gd name="T16" fmla="*/ 27 w 28"/>
                    <a:gd name="T17" fmla="*/ 15 h 20"/>
                    <a:gd name="T18" fmla="*/ 27 w 28"/>
                    <a:gd name="T19" fmla="*/ 9 h 20"/>
                    <a:gd name="T20" fmla="*/ 27 w 28"/>
                    <a:gd name="T21" fmla="*/ 4 h 20"/>
                    <a:gd name="T22" fmla="*/ 21 w 28"/>
                    <a:gd name="T23" fmla="*/ 0 h 20"/>
                    <a:gd name="T24" fmla="*/ 13 w 28"/>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0">
                      <a:moveTo>
                        <a:pt x="13" y="0"/>
                      </a:moveTo>
                      <a:lnTo>
                        <a:pt x="6" y="0"/>
                      </a:lnTo>
                      <a:lnTo>
                        <a:pt x="0" y="4"/>
                      </a:lnTo>
                      <a:lnTo>
                        <a:pt x="0" y="9"/>
                      </a:lnTo>
                      <a:lnTo>
                        <a:pt x="0" y="15"/>
                      </a:lnTo>
                      <a:lnTo>
                        <a:pt x="6" y="19"/>
                      </a:lnTo>
                      <a:lnTo>
                        <a:pt x="13" y="19"/>
                      </a:lnTo>
                      <a:lnTo>
                        <a:pt x="21" y="19"/>
                      </a:lnTo>
                      <a:lnTo>
                        <a:pt x="27" y="15"/>
                      </a:lnTo>
                      <a:lnTo>
                        <a:pt x="27" y="9"/>
                      </a:lnTo>
                      <a:lnTo>
                        <a:pt x="27" y="4"/>
                      </a:lnTo>
                      <a:lnTo>
                        <a:pt x="21"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8" name="Freeform 1160"/>
                <p:cNvSpPr>
                  <a:spLocks/>
                </p:cNvSpPr>
                <p:nvPr/>
              </p:nvSpPr>
              <p:spPr bwMode="auto">
                <a:xfrm rot="16200000" flipV="1">
                  <a:off x="393" y="2346"/>
                  <a:ext cx="9" cy="7"/>
                </a:xfrm>
                <a:custGeom>
                  <a:avLst/>
                  <a:gdLst>
                    <a:gd name="T0" fmla="*/ 7 w 15"/>
                    <a:gd name="T1" fmla="*/ 0 h 10"/>
                    <a:gd name="T2" fmla="*/ 3 w 15"/>
                    <a:gd name="T3" fmla="*/ 0 h 10"/>
                    <a:gd name="T4" fmla="*/ 0 w 15"/>
                    <a:gd name="T5" fmla="*/ 2 h 10"/>
                    <a:gd name="T6" fmla="*/ 0 w 15"/>
                    <a:gd name="T7" fmla="*/ 4 h 10"/>
                    <a:gd name="T8" fmla="*/ 0 w 15"/>
                    <a:gd name="T9" fmla="*/ 7 h 10"/>
                    <a:gd name="T10" fmla="*/ 3 w 15"/>
                    <a:gd name="T11" fmla="*/ 9 h 10"/>
                    <a:gd name="T12" fmla="*/ 7 w 15"/>
                    <a:gd name="T13" fmla="*/ 9 h 10"/>
                    <a:gd name="T14" fmla="*/ 11 w 15"/>
                    <a:gd name="T15" fmla="*/ 9 h 10"/>
                    <a:gd name="T16" fmla="*/ 14 w 15"/>
                    <a:gd name="T17" fmla="*/ 7 h 10"/>
                    <a:gd name="T18" fmla="*/ 14 w 15"/>
                    <a:gd name="T19" fmla="*/ 4 h 10"/>
                    <a:gd name="T20" fmla="*/ 14 w 15"/>
                    <a:gd name="T21" fmla="*/ 2 h 10"/>
                    <a:gd name="T22" fmla="*/ 11 w 15"/>
                    <a:gd name="T23" fmla="*/ 0 h 10"/>
                    <a:gd name="T24" fmla="*/ 7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7" y="0"/>
                      </a:moveTo>
                      <a:lnTo>
                        <a:pt x="3" y="0"/>
                      </a:lnTo>
                      <a:lnTo>
                        <a:pt x="0" y="2"/>
                      </a:lnTo>
                      <a:lnTo>
                        <a:pt x="0" y="4"/>
                      </a:lnTo>
                      <a:lnTo>
                        <a:pt x="0" y="7"/>
                      </a:lnTo>
                      <a:lnTo>
                        <a:pt x="3" y="9"/>
                      </a:lnTo>
                      <a:lnTo>
                        <a:pt x="7" y="9"/>
                      </a:lnTo>
                      <a:lnTo>
                        <a:pt x="11" y="9"/>
                      </a:lnTo>
                      <a:lnTo>
                        <a:pt x="14" y="7"/>
                      </a:lnTo>
                      <a:lnTo>
                        <a:pt x="14" y="4"/>
                      </a:lnTo>
                      <a:lnTo>
                        <a:pt x="14" y="2"/>
                      </a:lnTo>
                      <a:lnTo>
                        <a:pt x="11" y="0"/>
                      </a:lnTo>
                      <a:lnTo>
                        <a:pt x="7"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99" name="Freeform 1161"/>
                <p:cNvSpPr>
                  <a:spLocks/>
                </p:cNvSpPr>
                <p:nvPr/>
              </p:nvSpPr>
              <p:spPr bwMode="auto">
                <a:xfrm rot="16200000" flipV="1">
                  <a:off x="736" y="2135"/>
                  <a:ext cx="65" cy="53"/>
                </a:xfrm>
                <a:custGeom>
                  <a:avLst/>
                  <a:gdLst>
                    <a:gd name="T0" fmla="*/ 0 w 110"/>
                    <a:gd name="T1" fmla="*/ 0 h 75"/>
                    <a:gd name="T2" fmla="*/ 0 w 110"/>
                    <a:gd name="T3" fmla="*/ 74 h 75"/>
                    <a:gd name="T4" fmla="*/ 109 w 110"/>
                    <a:gd name="T5" fmla="*/ 74 h 75"/>
                    <a:gd name="T6" fmla="*/ 109 w 110"/>
                    <a:gd name="T7" fmla="*/ 0 h 75"/>
                    <a:gd name="T8" fmla="*/ 0 w 110"/>
                    <a:gd name="T9" fmla="*/ 0 h 75"/>
                  </a:gdLst>
                  <a:ahLst/>
                  <a:cxnLst>
                    <a:cxn ang="0">
                      <a:pos x="T0" y="T1"/>
                    </a:cxn>
                    <a:cxn ang="0">
                      <a:pos x="T2" y="T3"/>
                    </a:cxn>
                    <a:cxn ang="0">
                      <a:pos x="T4" y="T5"/>
                    </a:cxn>
                    <a:cxn ang="0">
                      <a:pos x="T6" y="T7"/>
                    </a:cxn>
                    <a:cxn ang="0">
                      <a:pos x="T8" y="T9"/>
                    </a:cxn>
                  </a:cxnLst>
                  <a:rect l="0" t="0" r="r" b="b"/>
                  <a:pathLst>
                    <a:path w="110" h="75">
                      <a:moveTo>
                        <a:pt x="0" y="0"/>
                      </a:moveTo>
                      <a:lnTo>
                        <a:pt x="0" y="74"/>
                      </a:lnTo>
                      <a:lnTo>
                        <a:pt x="109" y="74"/>
                      </a:lnTo>
                      <a:lnTo>
                        <a:pt x="109"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0" name="Freeform 1162"/>
                <p:cNvSpPr>
                  <a:spLocks/>
                </p:cNvSpPr>
                <p:nvPr/>
              </p:nvSpPr>
              <p:spPr bwMode="auto">
                <a:xfrm rot="16200000" flipV="1">
                  <a:off x="744" y="2143"/>
                  <a:ext cx="49" cy="53"/>
                </a:xfrm>
                <a:custGeom>
                  <a:avLst/>
                  <a:gdLst>
                    <a:gd name="T0" fmla="*/ 82 w 83"/>
                    <a:gd name="T1" fmla="*/ 44 h 75"/>
                    <a:gd name="T2" fmla="*/ 82 w 83"/>
                    <a:gd name="T3" fmla="*/ 44 h 75"/>
                    <a:gd name="T4" fmla="*/ 82 w 83"/>
                    <a:gd name="T5" fmla="*/ 59 h 75"/>
                    <a:gd name="T6" fmla="*/ 66 w 83"/>
                    <a:gd name="T7" fmla="*/ 59 h 75"/>
                    <a:gd name="T8" fmla="*/ 66 w 83"/>
                    <a:gd name="T9" fmla="*/ 74 h 75"/>
                    <a:gd name="T10" fmla="*/ 49 w 83"/>
                    <a:gd name="T11" fmla="*/ 74 h 75"/>
                    <a:gd name="T12" fmla="*/ 33 w 83"/>
                    <a:gd name="T13" fmla="*/ 74 h 75"/>
                    <a:gd name="T14" fmla="*/ 33 w 83"/>
                    <a:gd name="T15" fmla="*/ 59 h 75"/>
                    <a:gd name="T16" fmla="*/ 16 w 83"/>
                    <a:gd name="T17" fmla="*/ 59 h 75"/>
                    <a:gd name="T18" fmla="*/ 16 w 83"/>
                    <a:gd name="T19" fmla="*/ 44 h 75"/>
                    <a:gd name="T20" fmla="*/ 0 w 83"/>
                    <a:gd name="T21" fmla="*/ 44 h 75"/>
                    <a:gd name="T22" fmla="*/ 0 w 83"/>
                    <a:gd name="T23" fmla="*/ 30 h 75"/>
                    <a:gd name="T24" fmla="*/ 16 w 83"/>
                    <a:gd name="T25" fmla="*/ 30 h 75"/>
                    <a:gd name="T26" fmla="*/ 16 w 83"/>
                    <a:gd name="T27" fmla="*/ 15 h 75"/>
                    <a:gd name="T28" fmla="*/ 33 w 83"/>
                    <a:gd name="T29" fmla="*/ 15 h 75"/>
                    <a:gd name="T30" fmla="*/ 33 w 83"/>
                    <a:gd name="T31" fmla="*/ 0 h 75"/>
                    <a:gd name="T32" fmla="*/ 49 w 83"/>
                    <a:gd name="T33" fmla="*/ 0 h 75"/>
                    <a:gd name="T34" fmla="*/ 66 w 83"/>
                    <a:gd name="T35" fmla="*/ 0 h 75"/>
                    <a:gd name="T36" fmla="*/ 66 w 83"/>
                    <a:gd name="T37" fmla="*/ 15 h 75"/>
                    <a:gd name="T38" fmla="*/ 82 w 83"/>
                    <a:gd name="T39" fmla="*/ 15 h 75"/>
                    <a:gd name="T40" fmla="*/ 82 w 83"/>
                    <a:gd name="T41" fmla="*/ 30 h 75"/>
                    <a:gd name="T42" fmla="*/ 82 w 83"/>
                    <a:gd name="T43"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75">
                      <a:moveTo>
                        <a:pt x="82" y="44"/>
                      </a:moveTo>
                      <a:lnTo>
                        <a:pt x="82" y="44"/>
                      </a:lnTo>
                      <a:lnTo>
                        <a:pt x="82" y="59"/>
                      </a:lnTo>
                      <a:lnTo>
                        <a:pt x="66" y="59"/>
                      </a:lnTo>
                      <a:lnTo>
                        <a:pt x="66" y="74"/>
                      </a:lnTo>
                      <a:lnTo>
                        <a:pt x="49" y="74"/>
                      </a:lnTo>
                      <a:lnTo>
                        <a:pt x="33" y="74"/>
                      </a:lnTo>
                      <a:lnTo>
                        <a:pt x="33" y="59"/>
                      </a:lnTo>
                      <a:lnTo>
                        <a:pt x="16" y="59"/>
                      </a:lnTo>
                      <a:lnTo>
                        <a:pt x="16" y="44"/>
                      </a:lnTo>
                      <a:lnTo>
                        <a:pt x="0" y="44"/>
                      </a:lnTo>
                      <a:lnTo>
                        <a:pt x="0" y="30"/>
                      </a:lnTo>
                      <a:lnTo>
                        <a:pt x="16" y="30"/>
                      </a:lnTo>
                      <a:lnTo>
                        <a:pt x="16" y="15"/>
                      </a:lnTo>
                      <a:lnTo>
                        <a:pt x="33" y="15"/>
                      </a:lnTo>
                      <a:lnTo>
                        <a:pt x="33" y="0"/>
                      </a:lnTo>
                      <a:lnTo>
                        <a:pt x="49" y="0"/>
                      </a:lnTo>
                      <a:lnTo>
                        <a:pt x="66" y="0"/>
                      </a:lnTo>
                      <a:lnTo>
                        <a:pt x="66" y="15"/>
                      </a:lnTo>
                      <a:lnTo>
                        <a:pt x="82" y="15"/>
                      </a:lnTo>
                      <a:lnTo>
                        <a:pt x="82" y="30"/>
                      </a:lnTo>
                      <a:lnTo>
                        <a:pt x="82"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1" name="Freeform 1163"/>
                <p:cNvSpPr>
                  <a:spLocks/>
                </p:cNvSpPr>
                <p:nvPr/>
              </p:nvSpPr>
              <p:spPr bwMode="auto">
                <a:xfrm rot="16200000" flipV="1">
                  <a:off x="754" y="2154"/>
                  <a:ext cx="41" cy="40"/>
                </a:xfrm>
                <a:custGeom>
                  <a:avLst/>
                  <a:gdLst>
                    <a:gd name="T0" fmla="*/ 34 w 69"/>
                    <a:gd name="T1" fmla="*/ 0 h 56"/>
                    <a:gd name="T2" fmla="*/ 15 w 69"/>
                    <a:gd name="T3" fmla="*/ 0 h 56"/>
                    <a:gd name="T4" fmla="*/ 0 w 69"/>
                    <a:gd name="T5" fmla="*/ 12 h 56"/>
                    <a:gd name="T6" fmla="*/ 0 w 69"/>
                    <a:gd name="T7" fmla="*/ 27 h 56"/>
                    <a:gd name="T8" fmla="*/ 0 w 69"/>
                    <a:gd name="T9" fmla="*/ 43 h 56"/>
                    <a:gd name="T10" fmla="*/ 15 w 69"/>
                    <a:gd name="T11" fmla="*/ 55 h 56"/>
                    <a:gd name="T12" fmla="*/ 34 w 69"/>
                    <a:gd name="T13" fmla="*/ 55 h 56"/>
                    <a:gd name="T14" fmla="*/ 53 w 69"/>
                    <a:gd name="T15" fmla="*/ 55 h 56"/>
                    <a:gd name="T16" fmla="*/ 68 w 69"/>
                    <a:gd name="T17" fmla="*/ 43 h 56"/>
                    <a:gd name="T18" fmla="*/ 68 w 69"/>
                    <a:gd name="T19" fmla="*/ 27 h 56"/>
                    <a:gd name="T20" fmla="*/ 68 w 69"/>
                    <a:gd name="T21" fmla="*/ 12 h 56"/>
                    <a:gd name="T22" fmla="*/ 53 w 69"/>
                    <a:gd name="T23" fmla="*/ 0 h 56"/>
                    <a:gd name="T24" fmla="*/ 34 w 69"/>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56">
                      <a:moveTo>
                        <a:pt x="34" y="0"/>
                      </a:moveTo>
                      <a:lnTo>
                        <a:pt x="15" y="0"/>
                      </a:lnTo>
                      <a:lnTo>
                        <a:pt x="0" y="12"/>
                      </a:lnTo>
                      <a:lnTo>
                        <a:pt x="0" y="27"/>
                      </a:lnTo>
                      <a:lnTo>
                        <a:pt x="0" y="43"/>
                      </a:lnTo>
                      <a:lnTo>
                        <a:pt x="15" y="55"/>
                      </a:lnTo>
                      <a:lnTo>
                        <a:pt x="34" y="55"/>
                      </a:lnTo>
                      <a:lnTo>
                        <a:pt x="53" y="55"/>
                      </a:lnTo>
                      <a:lnTo>
                        <a:pt x="68" y="43"/>
                      </a:lnTo>
                      <a:lnTo>
                        <a:pt x="68" y="27"/>
                      </a:lnTo>
                      <a:lnTo>
                        <a:pt x="68" y="12"/>
                      </a:lnTo>
                      <a:lnTo>
                        <a:pt x="53" y="0"/>
                      </a:lnTo>
                      <a:lnTo>
                        <a:pt x="3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2" name="Freeform 1164"/>
                <p:cNvSpPr>
                  <a:spLocks/>
                </p:cNvSpPr>
                <p:nvPr/>
              </p:nvSpPr>
              <p:spPr bwMode="auto">
                <a:xfrm rot="16200000" flipV="1">
                  <a:off x="737" y="2224"/>
                  <a:ext cx="64" cy="53"/>
                </a:xfrm>
                <a:custGeom>
                  <a:avLst/>
                  <a:gdLst>
                    <a:gd name="T0" fmla="*/ 0 w 109"/>
                    <a:gd name="T1" fmla="*/ 0 h 75"/>
                    <a:gd name="T2" fmla="*/ 0 w 109"/>
                    <a:gd name="T3" fmla="*/ 74 h 75"/>
                    <a:gd name="T4" fmla="*/ 108 w 109"/>
                    <a:gd name="T5" fmla="*/ 74 h 75"/>
                    <a:gd name="T6" fmla="*/ 108 w 109"/>
                    <a:gd name="T7" fmla="*/ 0 h 75"/>
                    <a:gd name="T8" fmla="*/ 0 w 109"/>
                    <a:gd name="T9" fmla="*/ 0 h 75"/>
                  </a:gdLst>
                  <a:ahLst/>
                  <a:cxnLst>
                    <a:cxn ang="0">
                      <a:pos x="T0" y="T1"/>
                    </a:cxn>
                    <a:cxn ang="0">
                      <a:pos x="T2" y="T3"/>
                    </a:cxn>
                    <a:cxn ang="0">
                      <a:pos x="T4" y="T5"/>
                    </a:cxn>
                    <a:cxn ang="0">
                      <a:pos x="T6" y="T7"/>
                    </a:cxn>
                    <a:cxn ang="0">
                      <a:pos x="T8" y="T9"/>
                    </a:cxn>
                  </a:cxnLst>
                  <a:rect l="0" t="0" r="r" b="b"/>
                  <a:pathLst>
                    <a:path w="109" h="75">
                      <a:moveTo>
                        <a:pt x="0" y="0"/>
                      </a:moveTo>
                      <a:lnTo>
                        <a:pt x="0" y="74"/>
                      </a:lnTo>
                      <a:lnTo>
                        <a:pt x="108" y="74"/>
                      </a:lnTo>
                      <a:lnTo>
                        <a:pt x="1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3" name="Freeform 1165"/>
                <p:cNvSpPr>
                  <a:spLocks/>
                </p:cNvSpPr>
                <p:nvPr/>
              </p:nvSpPr>
              <p:spPr bwMode="auto">
                <a:xfrm rot="16200000" flipV="1">
                  <a:off x="751" y="2240"/>
                  <a:ext cx="40" cy="52"/>
                </a:xfrm>
                <a:custGeom>
                  <a:avLst/>
                  <a:gdLst>
                    <a:gd name="T0" fmla="*/ 68 w 69"/>
                    <a:gd name="T1" fmla="*/ 44 h 75"/>
                    <a:gd name="T2" fmla="*/ 68 w 69"/>
                    <a:gd name="T3" fmla="*/ 44 h 75"/>
                    <a:gd name="T4" fmla="*/ 68 w 69"/>
                    <a:gd name="T5" fmla="*/ 59 h 75"/>
                    <a:gd name="T6" fmla="*/ 51 w 69"/>
                    <a:gd name="T7" fmla="*/ 59 h 75"/>
                    <a:gd name="T8" fmla="*/ 51 w 69"/>
                    <a:gd name="T9" fmla="*/ 74 h 75"/>
                    <a:gd name="T10" fmla="*/ 34 w 69"/>
                    <a:gd name="T11" fmla="*/ 74 h 75"/>
                    <a:gd name="T12" fmla="*/ 17 w 69"/>
                    <a:gd name="T13" fmla="*/ 74 h 75"/>
                    <a:gd name="T14" fmla="*/ 17 w 69"/>
                    <a:gd name="T15" fmla="*/ 59 h 75"/>
                    <a:gd name="T16" fmla="*/ 0 w 69"/>
                    <a:gd name="T17" fmla="*/ 59 h 75"/>
                    <a:gd name="T18" fmla="*/ 0 w 69"/>
                    <a:gd name="T19" fmla="*/ 44 h 75"/>
                    <a:gd name="T20" fmla="*/ 0 w 69"/>
                    <a:gd name="T21" fmla="*/ 30 h 75"/>
                    <a:gd name="T22" fmla="*/ 0 w 69"/>
                    <a:gd name="T23" fmla="*/ 15 h 75"/>
                    <a:gd name="T24" fmla="*/ 17 w 69"/>
                    <a:gd name="T25" fmla="*/ 15 h 75"/>
                    <a:gd name="T26" fmla="*/ 17 w 69"/>
                    <a:gd name="T27" fmla="*/ 0 h 75"/>
                    <a:gd name="T28" fmla="*/ 34 w 69"/>
                    <a:gd name="T29" fmla="*/ 0 h 75"/>
                    <a:gd name="T30" fmla="*/ 51 w 69"/>
                    <a:gd name="T31" fmla="*/ 0 h 75"/>
                    <a:gd name="T32" fmla="*/ 51 w 69"/>
                    <a:gd name="T33" fmla="*/ 15 h 75"/>
                    <a:gd name="T34" fmla="*/ 68 w 69"/>
                    <a:gd name="T35" fmla="*/ 15 h 75"/>
                    <a:gd name="T36" fmla="*/ 68 w 69"/>
                    <a:gd name="T37" fmla="*/ 30 h 75"/>
                    <a:gd name="T38" fmla="*/ 68 w 69"/>
                    <a:gd name="T39"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75">
                      <a:moveTo>
                        <a:pt x="68" y="44"/>
                      </a:moveTo>
                      <a:lnTo>
                        <a:pt x="68" y="44"/>
                      </a:lnTo>
                      <a:lnTo>
                        <a:pt x="68" y="59"/>
                      </a:lnTo>
                      <a:lnTo>
                        <a:pt x="51" y="59"/>
                      </a:lnTo>
                      <a:lnTo>
                        <a:pt x="51" y="74"/>
                      </a:lnTo>
                      <a:lnTo>
                        <a:pt x="34" y="74"/>
                      </a:lnTo>
                      <a:lnTo>
                        <a:pt x="17" y="74"/>
                      </a:lnTo>
                      <a:lnTo>
                        <a:pt x="17" y="59"/>
                      </a:lnTo>
                      <a:lnTo>
                        <a:pt x="0" y="59"/>
                      </a:lnTo>
                      <a:lnTo>
                        <a:pt x="0" y="44"/>
                      </a:lnTo>
                      <a:lnTo>
                        <a:pt x="0" y="30"/>
                      </a:lnTo>
                      <a:lnTo>
                        <a:pt x="0" y="15"/>
                      </a:lnTo>
                      <a:lnTo>
                        <a:pt x="17" y="15"/>
                      </a:lnTo>
                      <a:lnTo>
                        <a:pt x="17" y="0"/>
                      </a:lnTo>
                      <a:lnTo>
                        <a:pt x="34" y="0"/>
                      </a:lnTo>
                      <a:lnTo>
                        <a:pt x="51" y="0"/>
                      </a:lnTo>
                      <a:lnTo>
                        <a:pt x="51" y="15"/>
                      </a:lnTo>
                      <a:lnTo>
                        <a:pt x="68" y="15"/>
                      </a:lnTo>
                      <a:lnTo>
                        <a:pt x="68" y="30"/>
                      </a:lnTo>
                      <a:lnTo>
                        <a:pt x="68"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4" name="Freeform 1166"/>
                <p:cNvSpPr>
                  <a:spLocks/>
                </p:cNvSpPr>
                <p:nvPr/>
              </p:nvSpPr>
              <p:spPr bwMode="auto">
                <a:xfrm rot="16200000" flipV="1">
                  <a:off x="761" y="2249"/>
                  <a:ext cx="33" cy="39"/>
                </a:xfrm>
                <a:custGeom>
                  <a:avLst/>
                  <a:gdLst>
                    <a:gd name="T0" fmla="*/ 27 w 56"/>
                    <a:gd name="T1" fmla="*/ 0 h 56"/>
                    <a:gd name="T2" fmla="*/ 12 w 56"/>
                    <a:gd name="T3" fmla="*/ 0 h 56"/>
                    <a:gd name="T4" fmla="*/ 0 w 56"/>
                    <a:gd name="T5" fmla="*/ 12 h 56"/>
                    <a:gd name="T6" fmla="*/ 0 w 56"/>
                    <a:gd name="T7" fmla="*/ 27 h 56"/>
                    <a:gd name="T8" fmla="*/ 0 w 56"/>
                    <a:gd name="T9" fmla="*/ 43 h 56"/>
                    <a:gd name="T10" fmla="*/ 12 w 56"/>
                    <a:gd name="T11" fmla="*/ 55 h 56"/>
                    <a:gd name="T12" fmla="*/ 27 w 56"/>
                    <a:gd name="T13" fmla="*/ 55 h 56"/>
                    <a:gd name="T14" fmla="*/ 43 w 56"/>
                    <a:gd name="T15" fmla="*/ 55 h 56"/>
                    <a:gd name="T16" fmla="*/ 55 w 56"/>
                    <a:gd name="T17" fmla="*/ 43 h 56"/>
                    <a:gd name="T18" fmla="*/ 55 w 56"/>
                    <a:gd name="T19" fmla="*/ 27 h 56"/>
                    <a:gd name="T20" fmla="*/ 55 w 56"/>
                    <a:gd name="T21" fmla="*/ 12 h 56"/>
                    <a:gd name="T22" fmla="*/ 43 w 56"/>
                    <a:gd name="T23" fmla="*/ 0 h 56"/>
                    <a:gd name="T24" fmla="*/ 27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27" y="0"/>
                      </a:moveTo>
                      <a:lnTo>
                        <a:pt x="12" y="0"/>
                      </a:lnTo>
                      <a:lnTo>
                        <a:pt x="0" y="12"/>
                      </a:lnTo>
                      <a:lnTo>
                        <a:pt x="0" y="27"/>
                      </a:lnTo>
                      <a:lnTo>
                        <a:pt x="0" y="43"/>
                      </a:lnTo>
                      <a:lnTo>
                        <a:pt x="12" y="55"/>
                      </a:lnTo>
                      <a:lnTo>
                        <a:pt x="27" y="55"/>
                      </a:lnTo>
                      <a:lnTo>
                        <a:pt x="43" y="55"/>
                      </a:lnTo>
                      <a:lnTo>
                        <a:pt x="55" y="43"/>
                      </a:lnTo>
                      <a:lnTo>
                        <a:pt x="55" y="27"/>
                      </a:lnTo>
                      <a:lnTo>
                        <a:pt x="55" y="12"/>
                      </a:lnTo>
                      <a:lnTo>
                        <a:pt x="43" y="0"/>
                      </a:lnTo>
                      <a:lnTo>
                        <a:pt x="27"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5" name="Freeform 1167"/>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6" name="Freeform 1168"/>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7" name="Freeform 1169"/>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8" name="Freeform 1170"/>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09" name="Freeform 1171"/>
                <p:cNvSpPr>
                  <a:spLocks/>
                </p:cNvSpPr>
                <p:nvPr/>
              </p:nvSpPr>
              <p:spPr bwMode="auto">
                <a:xfrm rot="16200000" flipV="1">
                  <a:off x="770" y="2311"/>
                  <a:ext cx="16" cy="72"/>
                </a:xfrm>
                <a:custGeom>
                  <a:avLst/>
                  <a:gdLst>
                    <a:gd name="T0" fmla="*/ 13 w 28"/>
                    <a:gd name="T1" fmla="*/ 102 h 103"/>
                    <a:gd name="T2" fmla="*/ 27 w 28"/>
                    <a:gd name="T3" fmla="*/ 102 h 103"/>
                    <a:gd name="T4" fmla="*/ 27 w 28"/>
                    <a:gd name="T5" fmla="*/ 0 h 103"/>
                    <a:gd name="T6" fmla="*/ 13 w 28"/>
                    <a:gd name="T7" fmla="*/ 0 h 103"/>
                    <a:gd name="T8" fmla="*/ 0 w 28"/>
                    <a:gd name="T9" fmla="*/ 0 h 103"/>
                    <a:gd name="T10" fmla="*/ 0 w 28"/>
                    <a:gd name="T11" fmla="*/ 15 h 103"/>
                    <a:gd name="T12" fmla="*/ 0 w 28"/>
                    <a:gd name="T13" fmla="*/ 87 h 103"/>
                    <a:gd name="T14" fmla="*/ 13 w 28"/>
                    <a:gd name="T15" fmla="*/ 87 h 103"/>
                    <a:gd name="T16" fmla="*/ 13 w 28"/>
                    <a:gd name="T17"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3">
                      <a:moveTo>
                        <a:pt x="13" y="102"/>
                      </a:moveTo>
                      <a:lnTo>
                        <a:pt x="27" y="102"/>
                      </a:lnTo>
                      <a:lnTo>
                        <a:pt x="27" y="0"/>
                      </a:lnTo>
                      <a:lnTo>
                        <a:pt x="13" y="0"/>
                      </a:lnTo>
                      <a:lnTo>
                        <a:pt x="0" y="0"/>
                      </a:lnTo>
                      <a:lnTo>
                        <a:pt x="0" y="15"/>
                      </a:lnTo>
                      <a:lnTo>
                        <a:pt x="0" y="87"/>
                      </a:lnTo>
                      <a:lnTo>
                        <a:pt x="13" y="87"/>
                      </a:lnTo>
                      <a:lnTo>
                        <a:pt x="13" y="10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0" name="Freeform 1172"/>
                <p:cNvSpPr>
                  <a:spLocks/>
                </p:cNvSpPr>
                <p:nvPr/>
              </p:nvSpPr>
              <p:spPr bwMode="auto">
                <a:xfrm rot="16200000" flipV="1">
                  <a:off x="736"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1" name="Freeform 1173"/>
                <p:cNvSpPr>
                  <a:spLocks/>
                </p:cNvSpPr>
                <p:nvPr/>
              </p:nvSpPr>
              <p:spPr bwMode="auto">
                <a:xfrm rot="16200000" flipV="1">
                  <a:off x="773" y="2298"/>
                  <a:ext cx="9" cy="72"/>
                </a:xfrm>
                <a:custGeom>
                  <a:avLst/>
                  <a:gdLst>
                    <a:gd name="T0" fmla="*/ 0 w 15"/>
                    <a:gd name="T1" fmla="*/ 0 h 103"/>
                    <a:gd name="T2" fmla="*/ 14 w 15"/>
                    <a:gd name="T3" fmla="*/ 102 h 103"/>
                  </a:gdLst>
                  <a:ahLst/>
                  <a:cxnLst>
                    <a:cxn ang="0">
                      <a:pos x="T0" y="T1"/>
                    </a:cxn>
                    <a:cxn ang="0">
                      <a:pos x="T2" y="T3"/>
                    </a:cxn>
                  </a:cxnLst>
                  <a:rect l="0" t="0" r="r" b="b"/>
                  <a:pathLst>
                    <a:path w="15" h="103">
                      <a:moveTo>
                        <a:pt x="0" y="0"/>
                      </a:moveTo>
                      <a:lnTo>
                        <a:pt x="14" y="10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2" name="Freeform 1174"/>
                <p:cNvSpPr>
                  <a:spLocks/>
                </p:cNvSpPr>
                <p:nvPr/>
              </p:nvSpPr>
              <p:spPr bwMode="auto">
                <a:xfrm rot="16200000" flipV="1">
                  <a:off x="803" y="2336"/>
                  <a:ext cx="8" cy="14"/>
                </a:xfrm>
                <a:custGeom>
                  <a:avLst/>
                  <a:gdLst>
                    <a:gd name="T0" fmla="*/ 0 w 14"/>
                    <a:gd name="T1" fmla="*/ 0 h 20"/>
                    <a:gd name="T2" fmla="*/ 13 w 14"/>
                    <a:gd name="T3" fmla="*/ 19 h 20"/>
                  </a:gdLst>
                  <a:ahLst/>
                  <a:cxnLst>
                    <a:cxn ang="0">
                      <a:pos x="T0" y="T1"/>
                    </a:cxn>
                    <a:cxn ang="0">
                      <a:pos x="T2" y="T3"/>
                    </a:cxn>
                  </a:cxnLst>
                  <a:rect l="0" t="0" r="r" b="b"/>
                  <a:pathLst>
                    <a:path w="14" h="20">
                      <a:moveTo>
                        <a:pt x="0" y="0"/>
                      </a:moveTo>
                      <a:lnTo>
                        <a:pt x="13"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3" name="Freeform 1175"/>
                <p:cNvSpPr>
                  <a:spLocks/>
                </p:cNvSpPr>
                <p:nvPr/>
              </p:nvSpPr>
              <p:spPr bwMode="auto">
                <a:xfrm rot="16200000" flipV="1">
                  <a:off x="802" y="2343"/>
                  <a:ext cx="9" cy="14"/>
                </a:xfrm>
                <a:custGeom>
                  <a:avLst/>
                  <a:gdLst>
                    <a:gd name="T0" fmla="*/ 14 w 15"/>
                    <a:gd name="T1" fmla="*/ 0 h 20"/>
                    <a:gd name="T2" fmla="*/ 14 w 15"/>
                    <a:gd name="T3" fmla="*/ 0 h 20"/>
                    <a:gd name="T4" fmla="*/ 0 w 15"/>
                    <a:gd name="T5" fmla="*/ 0 h 20"/>
                    <a:gd name="T6" fmla="*/ 0 w 15"/>
                    <a:gd name="T7" fmla="*/ 19 h 20"/>
                  </a:gdLst>
                  <a:ahLst/>
                  <a:cxnLst>
                    <a:cxn ang="0">
                      <a:pos x="T0" y="T1"/>
                    </a:cxn>
                    <a:cxn ang="0">
                      <a:pos x="T2" y="T3"/>
                    </a:cxn>
                    <a:cxn ang="0">
                      <a:pos x="T4" y="T5"/>
                    </a:cxn>
                    <a:cxn ang="0">
                      <a:pos x="T6" y="T7"/>
                    </a:cxn>
                  </a:cxnLst>
                  <a:rect l="0" t="0" r="r" b="b"/>
                  <a:pathLst>
                    <a:path w="15" h="20">
                      <a:moveTo>
                        <a:pt x="14" y="0"/>
                      </a:moveTo>
                      <a:lnTo>
                        <a:pt x="14" y="0"/>
                      </a:lnTo>
                      <a:lnTo>
                        <a:pt x="0" y="0"/>
                      </a:lnTo>
                      <a:lnTo>
                        <a:pt x="0"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4" name="Freeform 1176"/>
                <p:cNvSpPr>
                  <a:spLocks/>
                </p:cNvSpPr>
                <p:nvPr/>
              </p:nvSpPr>
              <p:spPr bwMode="auto">
                <a:xfrm rot="16200000" flipV="1">
                  <a:off x="773" y="2327"/>
                  <a:ext cx="9" cy="46"/>
                </a:xfrm>
                <a:custGeom>
                  <a:avLst/>
                  <a:gdLst>
                    <a:gd name="T0" fmla="*/ 0 w 15"/>
                    <a:gd name="T1" fmla="*/ 0 h 65"/>
                    <a:gd name="T2" fmla="*/ 14 w 15"/>
                    <a:gd name="T3" fmla="*/ 64 h 65"/>
                  </a:gdLst>
                  <a:ahLst/>
                  <a:cxnLst>
                    <a:cxn ang="0">
                      <a:pos x="T0" y="T1"/>
                    </a:cxn>
                    <a:cxn ang="0">
                      <a:pos x="T2" y="T3"/>
                    </a:cxn>
                  </a:cxnLst>
                  <a:rect l="0" t="0" r="r" b="b"/>
                  <a:pathLst>
                    <a:path w="15" h="65">
                      <a:moveTo>
                        <a:pt x="0" y="0"/>
                      </a:moveTo>
                      <a:lnTo>
                        <a:pt x="14"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5" name="Freeform 1177"/>
                <p:cNvSpPr>
                  <a:spLocks/>
                </p:cNvSpPr>
                <p:nvPr/>
              </p:nvSpPr>
              <p:spPr bwMode="auto">
                <a:xfrm rot="16200000" flipV="1">
                  <a:off x="744" y="2343"/>
                  <a:ext cx="9" cy="14"/>
                </a:xfrm>
                <a:custGeom>
                  <a:avLst/>
                  <a:gdLst>
                    <a:gd name="T0" fmla="*/ 0 w 15"/>
                    <a:gd name="T1" fmla="*/ 0 h 20"/>
                    <a:gd name="T2" fmla="*/ 0 w 15"/>
                    <a:gd name="T3" fmla="*/ 0 h 20"/>
                    <a:gd name="T4" fmla="*/ 14 w 15"/>
                    <a:gd name="T5" fmla="*/ 0 h 20"/>
                    <a:gd name="T6" fmla="*/ 14 w 15"/>
                    <a:gd name="T7" fmla="*/ 19 h 20"/>
                  </a:gdLst>
                  <a:ahLst/>
                  <a:cxnLst>
                    <a:cxn ang="0">
                      <a:pos x="T0" y="T1"/>
                    </a:cxn>
                    <a:cxn ang="0">
                      <a:pos x="T2" y="T3"/>
                    </a:cxn>
                    <a:cxn ang="0">
                      <a:pos x="T4" y="T5"/>
                    </a:cxn>
                    <a:cxn ang="0">
                      <a:pos x="T6" y="T7"/>
                    </a:cxn>
                  </a:cxnLst>
                  <a:rect l="0" t="0" r="r" b="b"/>
                  <a:pathLst>
                    <a:path w="15" h="20">
                      <a:moveTo>
                        <a:pt x="0" y="0"/>
                      </a:moveTo>
                      <a:lnTo>
                        <a:pt x="0" y="0"/>
                      </a:lnTo>
                      <a:lnTo>
                        <a:pt x="14" y="0"/>
                      </a:lnTo>
                      <a:lnTo>
                        <a:pt x="14"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6" name="Freeform 1178"/>
                <p:cNvSpPr>
                  <a:spLocks/>
                </p:cNvSpPr>
                <p:nvPr/>
              </p:nvSpPr>
              <p:spPr bwMode="auto">
                <a:xfrm rot="16200000" flipV="1">
                  <a:off x="774" y="2333"/>
                  <a:ext cx="9" cy="33"/>
                </a:xfrm>
                <a:custGeom>
                  <a:avLst/>
                  <a:gdLst>
                    <a:gd name="T0" fmla="*/ 14 w 15"/>
                    <a:gd name="T1" fmla="*/ 46 h 47"/>
                    <a:gd name="T2" fmla="*/ 14 w 15"/>
                    <a:gd name="T3" fmla="*/ 46 h 47"/>
                    <a:gd name="T4" fmla="*/ 14 w 15"/>
                    <a:gd name="T5" fmla="*/ 31 h 47"/>
                    <a:gd name="T6" fmla="*/ 0 w 15"/>
                    <a:gd name="T7" fmla="*/ 31 h 47"/>
                    <a:gd name="T8" fmla="*/ 0 w 15"/>
                    <a:gd name="T9" fmla="*/ 15 h 47"/>
                    <a:gd name="T10" fmla="*/ 0 w 15"/>
                    <a:gd name="T11" fmla="*/ 0 h 47"/>
                    <a:gd name="T12" fmla="*/ 14 w 1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14" y="46"/>
                      </a:moveTo>
                      <a:lnTo>
                        <a:pt x="14" y="46"/>
                      </a:lnTo>
                      <a:lnTo>
                        <a:pt x="14" y="31"/>
                      </a:lnTo>
                      <a:lnTo>
                        <a:pt x="0" y="31"/>
                      </a:lnTo>
                      <a:lnTo>
                        <a:pt x="0" y="15"/>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7" name="Freeform 1179"/>
                <p:cNvSpPr>
                  <a:spLocks/>
                </p:cNvSpPr>
                <p:nvPr/>
              </p:nvSpPr>
              <p:spPr bwMode="auto">
                <a:xfrm rot="16200000" flipV="1">
                  <a:off x="754" y="2346"/>
                  <a:ext cx="9" cy="7"/>
                </a:xfrm>
                <a:custGeom>
                  <a:avLst/>
                  <a:gdLst>
                    <a:gd name="T0" fmla="*/ 14 w 15"/>
                    <a:gd name="T1" fmla="*/ 9 h 10"/>
                    <a:gd name="T2" fmla="*/ 14 w 15"/>
                    <a:gd name="T3" fmla="*/ 9 h 10"/>
                    <a:gd name="T4" fmla="*/ 0 w 15"/>
                    <a:gd name="T5" fmla="*/ 9 h 10"/>
                    <a:gd name="T6" fmla="*/ 0 w 15"/>
                    <a:gd name="T7" fmla="*/ 0 h 10"/>
                    <a:gd name="T8" fmla="*/ 14 w 15"/>
                    <a:gd name="T9" fmla="*/ 0 h 10"/>
                  </a:gdLst>
                  <a:ahLst/>
                  <a:cxnLst>
                    <a:cxn ang="0">
                      <a:pos x="T0" y="T1"/>
                    </a:cxn>
                    <a:cxn ang="0">
                      <a:pos x="T2" y="T3"/>
                    </a:cxn>
                    <a:cxn ang="0">
                      <a:pos x="T4" y="T5"/>
                    </a:cxn>
                    <a:cxn ang="0">
                      <a:pos x="T6" y="T7"/>
                    </a:cxn>
                    <a:cxn ang="0">
                      <a:pos x="T8" y="T9"/>
                    </a:cxn>
                  </a:cxnLst>
                  <a:rect l="0" t="0" r="r" b="b"/>
                  <a:pathLst>
                    <a:path w="15" h="10">
                      <a:moveTo>
                        <a:pt x="14" y="9"/>
                      </a:moveTo>
                      <a:lnTo>
                        <a:pt x="14" y="9"/>
                      </a:lnTo>
                      <a:lnTo>
                        <a:pt x="0" y="9"/>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8" name="Freeform 1180"/>
                <p:cNvSpPr>
                  <a:spLocks/>
                </p:cNvSpPr>
                <p:nvPr/>
              </p:nvSpPr>
              <p:spPr bwMode="auto">
                <a:xfrm rot="16200000" flipV="1">
                  <a:off x="782" y="2328"/>
                  <a:ext cx="9" cy="20"/>
                </a:xfrm>
                <a:custGeom>
                  <a:avLst/>
                  <a:gdLst>
                    <a:gd name="T0" fmla="*/ 14 w 15"/>
                    <a:gd name="T1" fmla="*/ 28 h 29"/>
                    <a:gd name="T2" fmla="*/ 14 w 15"/>
                    <a:gd name="T3" fmla="*/ 28 h 29"/>
                    <a:gd name="T4" fmla="*/ 0 w 15"/>
                    <a:gd name="T5" fmla="*/ 28 h 29"/>
                    <a:gd name="T6" fmla="*/ 0 w 15"/>
                    <a:gd name="T7" fmla="*/ 14 h 29"/>
                    <a:gd name="T8" fmla="*/ 0 w 15"/>
                    <a:gd name="T9" fmla="*/ 0 h 29"/>
                    <a:gd name="T10" fmla="*/ 14 w 15"/>
                    <a:gd name="T11" fmla="*/ 0 h 29"/>
                  </a:gdLst>
                  <a:ahLst/>
                  <a:cxnLst>
                    <a:cxn ang="0">
                      <a:pos x="T0" y="T1"/>
                    </a:cxn>
                    <a:cxn ang="0">
                      <a:pos x="T2" y="T3"/>
                    </a:cxn>
                    <a:cxn ang="0">
                      <a:pos x="T4" y="T5"/>
                    </a:cxn>
                    <a:cxn ang="0">
                      <a:pos x="T6" y="T7"/>
                    </a:cxn>
                    <a:cxn ang="0">
                      <a:pos x="T8" y="T9"/>
                    </a:cxn>
                    <a:cxn ang="0">
                      <a:pos x="T10" y="T11"/>
                    </a:cxn>
                  </a:cxnLst>
                  <a:rect l="0" t="0" r="r" b="b"/>
                  <a:pathLst>
                    <a:path w="15" h="29">
                      <a:moveTo>
                        <a:pt x="14" y="28"/>
                      </a:moveTo>
                      <a:lnTo>
                        <a:pt x="14" y="28"/>
                      </a:lnTo>
                      <a:lnTo>
                        <a:pt x="0" y="28"/>
                      </a:lnTo>
                      <a:lnTo>
                        <a:pt x="0" y="14"/>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19" name="Freeform 1181"/>
                <p:cNvSpPr>
                  <a:spLocks/>
                </p:cNvSpPr>
                <p:nvPr/>
              </p:nvSpPr>
              <p:spPr bwMode="auto">
                <a:xfrm rot="16200000" flipV="1">
                  <a:off x="755"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20" name="Freeform 1182"/>
                <p:cNvSpPr>
                  <a:spLocks/>
                </p:cNvSpPr>
                <p:nvPr/>
              </p:nvSpPr>
              <p:spPr bwMode="auto">
                <a:xfrm rot="16200000" flipV="1">
                  <a:off x="784" y="2336"/>
                  <a:ext cx="8" cy="14"/>
                </a:xfrm>
                <a:custGeom>
                  <a:avLst/>
                  <a:gdLst>
                    <a:gd name="T0" fmla="*/ 0 w 14"/>
                    <a:gd name="T1" fmla="*/ 0 h 19"/>
                    <a:gd name="T2" fmla="*/ 13 w 14"/>
                    <a:gd name="T3" fmla="*/ 18 h 19"/>
                  </a:gdLst>
                  <a:ahLst/>
                  <a:cxnLst>
                    <a:cxn ang="0">
                      <a:pos x="T0" y="T1"/>
                    </a:cxn>
                    <a:cxn ang="0">
                      <a:pos x="T2" y="T3"/>
                    </a:cxn>
                  </a:cxnLst>
                  <a:rect l="0" t="0" r="r" b="b"/>
                  <a:pathLst>
                    <a:path w="14" h="19">
                      <a:moveTo>
                        <a:pt x="0" y="0"/>
                      </a:moveTo>
                      <a:lnTo>
                        <a:pt x="13" y="18"/>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21" name="Freeform 1183"/>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solidFill>
                  <a:srgbClr val="00000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22" name="Freeform 1184"/>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1717" name="Oval 1185"/>
              <p:cNvSpPr>
                <a:spLocks noChangeArrowheads="1"/>
              </p:cNvSpPr>
              <p:nvPr/>
            </p:nvSpPr>
            <p:spPr bwMode="auto">
              <a:xfrm flipH="1">
                <a:off x="983" y="3662"/>
                <a:ext cx="49" cy="47"/>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18" name="Oval 1186"/>
              <p:cNvSpPr>
                <a:spLocks noChangeArrowheads="1"/>
              </p:cNvSpPr>
              <p:nvPr/>
            </p:nvSpPr>
            <p:spPr bwMode="auto">
              <a:xfrm flipH="1">
                <a:off x="1044" y="389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19" name="Oval 1187"/>
              <p:cNvSpPr>
                <a:spLocks noChangeArrowheads="1"/>
              </p:cNvSpPr>
              <p:nvPr/>
            </p:nvSpPr>
            <p:spPr bwMode="auto">
              <a:xfrm flipH="1">
                <a:off x="1044" y="3923"/>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0" name="Oval 1188"/>
              <p:cNvSpPr>
                <a:spLocks noChangeArrowheads="1"/>
              </p:cNvSpPr>
              <p:nvPr/>
            </p:nvSpPr>
            <p:spPr bwMode="auto">
              <a:xfrm flipH="1">
                <a:off x="1021" y="3944"/>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1" name="Oval 1189"/>
              <p:cNvSpPr>
                <a:spLocks noChangeArrowheads="1"/>
              </p:cNvSpPr>
              <p:nvPr/>
            </p:nvSpPr>
            <p:spPr bwMode="auto">
              <a:xfrm flipH="1">
                <a:off x="1021" y="3872"/>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2" name="Freeform 1190"/>
              <p:cNvSpPr>
                <a:spLocks/>
              </p:cNvSpPr>
              <p:nvPr/>
            </p:nvSpPr>
            <p:spPr bwMode="auto">
              <a:xfrm flipH="1">
                <a:off x="980" y="3884"/>
                <a:ext cx="53" cy="52"/>
              </a:xfrm>
              <a:custGeom>
                <a:avLst/>
                <a:gdLst>
                  <a:gd name="T0" fmla="*/ 0 w 188"/>
                  <a:gd name="T1" fmla="*/ 134 h 188"/>
                  <a:gd name="T2" fmla="*/ 0 w 188"/>
                  <a:gd name="T3" fmla="*/ 55 h 188"/>
                  <a:gd name="T4" fmla="*/ 54 w 188"/>
                  <a:gd name="T5" fmla="*/ 0 h 188"/>
                  <a:gd name="T6" fmla="*/ 132 w 188"/>
                  <a:gd name="T7" fmla="*/ 0 h 188"/>
                  <a:gd name="T8" fmla="*/ 188 w 188"/>
                  <a:gd name="T9" fmla="*/ 55 h 188"/>
                  <a:gd name="T10" fmla="*/ 188 w 188"/>
                  <a:gd name="T11" fmla="*/ 133 h 188"/>
                  <a:gd name="T12" fmla="*/ 133 w 188"/>
                  <a:gd name="T13" fmla="*/ 188 h 188"/>
                  <a:gd name="T14" fmla="*/ 55 w 188"/>
                  <a:gd name="T15" fmla="*/ 188 h 188"/>
                  <a:gd name="T16" fmla="*/ 0 w 188"/>
                  <a:gd name="T17" fmla="*/ 13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88">
                    <a:moveTo>
                      <a:pt x="0" y="134"/>
                    </a:moveTo>
                    <a:lnTo>
                      <a:pt x="0" y="55"/>
                    </a:lnTo>
                    <a:lnTo>
                      <a:pt x="54" y="0"/>
                    </a:lnTo>
                    <a:lnTo>
                      <a:pt x="132" y="0"/>
                    </a:lnTo>
                    <a:lnTo>
                      <a:pt x="188" y="55"/>
                    </a:lnTo>
                    <a:lnTo>
                      <a:pt x="188" y="133"/>
                    </a:lnTo>
                    <a:lnTo>
                      <a:pt x="133" y="188"/>
                    </a:lnTo>
                    <a:lnTo>
                      <a:pt x="55" y="188"/>
                    </a:lnTo>
                    <a:lnTo>
                      <a:pt x="0" y="134"/>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3" name="Freeform 1191"/>
              <p:cNvSpPr>
                <a:spLocks/>
              </p:cNvSpPr>
              <p:nvPr/>
            </p:nvSpPr>
            <p:spPr bwMode="auto">
              <a:xfrm flipH="1">
                <a:off x="983" y="3886"/>
                <a:ext cx="48" cy="48"/>
              </a:xfrm>
              <a:custGeom>
                <a:avLst/>
                <a:gdLst>
                  <a:gd name="T0" fmla="*/ 0 w 170"/>
                  <a:gd name="T1" fmla="*/ 121 h 171"/>
                  <a:gd name="T2" fmla="*/ 0 w 170"/>
                  <a:gd name="T3" fmla="*/ 51 h 171"/>
                  <a:gd name="T4" fmla="*/ 50 w 170"/>
                  <a:gd name="T5" fmla="*/ 0 h 171"/>
                  <a:gd name="T6" fmla="*/ 119 w 170"/>
                  <a:gd name="T7" fmla="*/ 0 h 171"/>
                  <a:gd name="T8" fmla="*/ 170 w 170"/>
                  <a:gd name="T9" fmla="*/ 50 h 171"/>
                  <a:gd name="T10" fmla="*/ 170 w 170"/>
                  <a:gd name="T11" fmla="*/ 120 h 171"/>
                  <a:gd name="T12" fmla="*/ 120 w 170"/>
                  <a:gd name="T13" fmla="*/ 171 h 171"/>
                  <a:gd name="T14" fmla="*/ 50 w 170"/>
                  <a:gd name="T15" fmla="*/ 171 h 171"/>
                  <a:gd name="T16" fmla="*/ 0 w 170"/>
                  <a:gd name="T17" fmla="*/ 1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71">
                    <a:moveTo>
                      <a:pt x="0" y="121"/>
                    </a:moveTo>
                    <a:lnTo>
                      <a:pt x="0" y="51"/>
                    </a:lnTo>
                    <a:lnTo>
                      <a:pt x="50" y="0"/>
                    </a:lnTo>
                    <a:lnTo>
                      <a:pt x="119" y="0"/>
                    </a:lnTo>
                    <a:lnTo>
                      <a:pt x="170" y="50"/>
                    </a:lnTo>
                    <a:lnTo>
                      <a:pt x="170" y="120"/>
                    </a:lnTo>
                    <a:lnTo>
                      <a:pt x="120" y="171"/>
                    </a:lnTo>
                    <a:lnTo>
                      <a:pt x="50" y="171"/>
                    </a:lnTo>
                    <a:lnTo>
                      <a:pt x="0" y="121"/>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4" name="Oval 1192"/>
              <p:cNvSpPr>
                <a:spLocks noChangeArrowheads="1"/>
              </p:cNvSpPr>
              <p:nvPr/>
            </p:nvSpPr>
            <p:spPr bwMode="auto">
              <a:xfrm flipH="1">
                <a:off x="1029" y="3886"/>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5" name="Oval 1193"/>
              <p:cNvSpPr>
                <a:spLocks noChangeArrowheads="1"/>
              </p:cNvSpPr>
              <p:nvPr/>
            </p:nvSpPr>
            <p:spPr bwMode="auto">
              <a:xfrm flipH="1">
                <a:off x="983" y="388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6" name="Oval 1194"/>
              <p:cNvSpPr>
                <a:spLocks noChangeArrowheads="1"/>
              </p:cNvSpPr>
              <p:nvPr/>
            </p:nvSpPr>
            <p:spPr bwMode="auto">
              <a:xfrm flipH="1">
                <a:off x="983"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7" name="Oval 1195"/>
              <p:cNvSpPr>
                <a:spLocks noChangeArrowheads="1"/>
              </p:cNvSpPr>
              <p:nvPr/>
            </p:nvSpPr>
            <p:spPr bwMode="auto">
              <a:xfrm flipH="1">
                <a:off x="1029"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8" name="Oval 1196"/>
              <p:cNvSpPr>
                <a:spLocks noChangeArrowheads="1"/>
              </p:cNvSpPr>
              <p:nvPr/>
            </p:nvSpPr>
            <p:spPr bwMode="auto">
              <a:xfrm flipH="1">
                <a:off x="1130" y="3681"/>
                <a:ext cx="9" cy="9"/>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29" name="Oval 1197"/>
              <p:cNvSpPr>
                <a:spLocks noChangeArrowheads="1"/>
              </p:cNvSpPr>
              <p:nvPr/>
            </p:nvSpPr>
            <p:spPr bwMode="auto">
              <a:xfrm flipH="1">
                <a:off x="1006" y="3856"/>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0" name="Oval 1198"/>
              <p:cNvSpPr>
                <a:spLocks noChangeArrowheads="1"/>
              </p:cNvSpPr>
              <p:nvPr/>
            </p:nvSpPr>
            <p:spPr bwMode="auto">
              <a:xfrm flipH="1">
                <a:off x="1006" y="3723"/>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1" name="Line 1199"/>
              <p:cNvSpPr>
                <a:spLocks noChangeShapeType="1"/>
              </p:cNvSpPr>
              <p:nvPr/>
            </p:nvSpPr>
            <p:spPr bwMode="auto">
              <a:xfrm flipH="1" flipV="1">
                <a:off x="114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2" name="Line 1200"/>
              <p:cNvSpPr>
                <a:spLocks noChangeShapeType="1"/>
              </p:cNvSpPr>
              <p:nvPr/>
            </p:nvSpPr>
            <p:spPr bwMode="auto">
              <a:xfrm flipH="1" flipV="1">
                <a:off x="101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3" name="Line 1201"/>
              <p:cNvSpPr>
                <a:spLocks noChangeShapeType="1"/>
              </p:cNvSpPr>
              <p:nvPr/>
            </p:nvSpPr>
            <p:spPr bwMode="auto">
              <a:xfrm flipH="1" flipV="1">
                <a:off x="1141"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4" name="Line 1202"/>
              <p:cNvSpPr>
                <a:spLocks noChangeShapeType="1"/>
              </p:cNvSpPr>
              <p:nvPr/>
            </p:nvSpPr>
            <p:spPr bwMode="auto">
              <a:xfrm flipH="1" flipV="1">
                <a:off x="1145"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5" name="Line 1203"/>
              <p:cNvSpPr>
                <a:spLocks noChangeShapeType="1"/>
              </p:cNvSpPr>
              <p:nvPr/>
            </p:nvSpPr>
            <p:spPr bwMode="auto">
              <a:xfrm flipV="1">
                <a:off x="985"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6" name="Line 1204"/>
              <p:cNvSpPr>
                <a:spLocks noChangeShapeType="1"/>
              </p:cNvSpPr>
              <p:nvPr/>
            </p:nvSpPr>
            <p:spPr bwMode="auto">
              <a:xfrm flipV="1">
                <a:off x="981"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7" name="Oval 1205"/>
              <p:cNvSpPr>
                <a:spLocks noChangeArrowheads="1"/>
              </p:cNvSpPr>
              <p:nvPr/>
            </p:nvSpPr>
            <p:spPr bwMode="auto">
              <a:xfrm flipH="1">
                <a:off x="991"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8" name="Oval 1206"/>
              <p:cNvSpPr>
                <a:spLocks noChangeArrowheads="1"/>
              </p:cNvSpPr>
              <p:nvPr/>
            </p:nvSpPr>
            <p:spPr bwMode="auto">
              <a:xfrm flipH="1">
                <a:off x="1024"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9" name="Oval 1207"/>
              <p:cNvSpPr>
                <a:spLocks noChangeArrowheads="1"/>
              </p:cNvSpPr>
              <p:nvPr/>
            </p:nvSpPr>
            <p:spPr bwMode="auto">
              <a:xfrm flipH="1">
                <a:off x="991" y="3944"/>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0" name="Oval 1208"/>
              <p:cNvSpPr>
                <a:spLocks noChangeArrowheads="1"/>
              </p:cNvSpPr>
              <p:nvPr/>
            </p:nvSpPr>
            <p:spPr bwMode="auto">
              <a:xfrm flipH="1">
                <a:off x="991" y="3872"/>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1" name="Line 1209"/>
              <p:cNvSpPr>
                <a:spLocks noChangeShapeType="1"/>
              </p:cNvSpPr>
              <p:nvPr/>
            </p:nvSpPr>
            <p:spPr bwMode="auto">
              <a:xfrm flipH="1">
                <a:off x="983" y="3884"/>
                <a:ext cx="4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2" name="Line 1210"/>
              <p:cNvSpPr>
                <a:spLocks noChangeShapeType="1"/>
              </p:cNvSpPr>
              <p:nvPr/>
            </p:nvSpPr>
            <p:spPr bwMode="auto">
              <a:xfrm flipH="1">
                <a:off x="979" y="3887"/>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3" name="Line 1211"/>
              <p:cNvSpPr>
                <a:spLocks noChangeShapeType="1"/>
              </p:cNvSpPr>
              <p:nvPr/>
            </p:nvSpPr>
            <p:spPr bwMode="auto">
              <a:xfrm>
                <a:off x="983" y="3936"/>
                <a:ext cx="4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4" name="Line 1212"/>
              <p:cNvSpPr>
                <a:spLocks noChangeShapeType="1"/>
              </p:cNvSpPr>
              <p:nvPr/>
            </p:nvSpPr>
            <p:spPr bwMode="auto">
              <a:xfrm flipH="1" flipV="1">
                <a:off x="1033" y="3887"/>
                <a:ext cx="0"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5" name="Freeform 1213"/>
              <p:cNvSpPr>
                <a:spLocks/>
              </p:cNvSpPr>
              <p:nvPr/>
            </p:nvSpPr>
            <p:spPr bwMode="auto">
              <a:xfrm flipH="1">
                <a:off x="1030" y="3884"/>
                <a:ext cx="3" cy="4"/>
              </a:xfrm>
              <a:custGeom>
                <a:avLst/>
                <a:gdLst>
                  <a:gd name="T0" fmla="*/ 0 w 12"/>
                  <a:gd name="T1" fmla="*/ 13 h 13"/>
                  <a:gd name="T2" fmla="*/ 0 w 12"/>
                  <a:gd name="T3" fmla="*/ 12 h 13"/>
                  <a:gd name="T4" fmla="*/ 0 w 12"/>
                  <a:gd name="T5" fmla="*/ 12 h 13"/>
                  <a:gd name="T6" fmla="*/ 0 w 12"/>
                  <a:gd name="T7" fmla="*/ 11 h 13"/>
                  <a:gd name="T8" fmla="*/ 0 w 12"/>
                  <a:gd name="T9" fmla="*/ 11 h 13"/>
                  <a:gd name="T10" fmla="*/ 0 w 12"/>
                  <a:gd name="T11" fmla="*/ 10 h 13"/>
                  <a:gd name="T12" fmla="*/ 0 w 12"/>
                  <a:gd name="T13" fmla="*/ 10 h 13"/>
                  <a:gd name="T14" fmla="*/ 0 w 12"/>
                  <a:gd name="T15" fmla="*/ 9 h 13"/>
                  <a:gd name="T16" fmla="*/ 0 w 12"/>
                  <a:gd name="T17" fmla="*/ 9 h 13"/>
                  <a:gd name="T18" fmla="*/ 0 w 12"/>
                  <a:gd name="T19" fmla="*/ 8 h 13"/>
                  <a:gd name="T20" fmla="*/ 0 w 12"/>
                  <a:gd name="T21" fmla="*/ 7 h 13"/>
                  <a:gd name="T22" fmla="*/ 1 w 12"/>
                  <a:gd name="T23" fmla="*/ 7 h 13"/>
                  <a:gd name="T24" fmla="*/ 1 w 12"/>
                  <a:gd name="T25" fmla="*/ 6 h 13"/>
                  <a:gd name="T26" fmla="*/ 1 w 12"/>
                  <a:gd name="T27" fmla="*/ 6 h 13"/>
                  <a:gd name="T28" fmla="*/ 1 w 12"/>
                  <a:gd name="T29" fmla="*/ 5 h 13"/>
                  <a:gd name="T30" fmla="*/ 2 w 12"/>
                  <a:gd name="T31" fmla="*/ 5 h 13"/>
                  <a:gd name="T32" fmla="*/ 2 w 12"/>
                  <a:gd name="T33" fmla="*/ 4 h 13"/>
                  <a:gd name="T34" fmla="*/ 2 w 12"/>
                  <a:gd name="T35" fmla="*/ 4 h 13"/>
                  <a:gd name="T36" fmla="*/ 3 w 12"/>
                  <a:gd name="T37" fmla="*/ 4 h 13"/>
                  <a:gd name="T38" fmla="*/ 3 w 12"/>
                  <a:gd name="T39" fmla="*/ 4 h 13"/>
                  <a:gd name="T40" fmla="*/ 3 w 12"/>
                  <a:gd name="T41" fmla="*/ 3 h 13"/>
                  <a:gd name="T42" fmla="*/ 4 w 12"/>
                  <a:gd name="T43" fmla="*/ 3 h 13"/>
                  <a:gd name="T44" fmla="*/ 4 w 12"/>
                  <a:gd name="T45" fmla="*/ 3 h 13"/>
                  <a:gd name="T46" fmla="*/ 4 w 12"/>
                  <a:gd name="T47" fmla="*/ 2 h 13"/>
                  <a:gd name="T48" fmla="*/ 5 w 12"/>
                  <a:gd name="T49" fmla="*/ 2 h 13"/>
                  <a:gd name="T50" fmla="*/ 5 w 12"/>
                  <a:gd name="T51" fmla="*/ 2 h 13"/>
                  <a:gd name="T52" fmla="*/ 6 w 12"/>
                  <a:gd name="T53" fmla="*/ 2 h 13"/>
                  <a:gd name="T54" fmla="*/ 6 w 12"/>
                  <a:gd name="T55" fmla="*/ 1 h 13"/>
                  <a:gd name="T56" fmla="*/ 7 w 12"/>
                  <a:gd name="T57" fmla="*/ 1 h 13"/>
                  <a:gd name="T58" fmla="*/ 7 w 12"/>
                  <a:gd name="T59" fmla="*/ 1 h 13"/>
                  <a:gd name="T60" fmla="*/ 8 w 12"/>
                  <a:gd name="T61" fmla="*/ 0 h 13"/>
                  <a:gd name="T62" fmla="*/ 8 w 12"/>
                  <a:gd name="T63" fmla="*/ 0 h 13"/>
                  <a:gd name="T64" fmla="*/ 8 w 12"/>
                  <a:gd name="T65" fmla="*/ 0 h 13"/>
                  <a:gd name="T66" fmla="*/ 9 w 12"/>
                  <a:gd name="T67" fmla="*/ 0 h 13"/>
                  <a:gd name="T68" fmla="*/ 10 w 12"/>
                  <a:gd name="T69" fmla="*/ 0 h 13"/>
                  <a:gd name="T70" fmla="*/ 10 w 12"/>
                  <a:gd name="T71" fmla="*/ 0 h 13"/>
                  <a:gd name="T72" fmla="*/ 11 w 12"/>
                  <a:gd name="T73" fmla="*/ 0 h 13"/>
                  <a:gd name="T74" fmla="*/ 11 w 12"/>
                  <a:gd name="T75" fmla="*/ 0 h 13"/>
                  <a:gd name="T76" fmla="*/ 12 w 12"/>
                  <a:gd name="T7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3">
                    <a:moveTo>
                      <a:pt x="0" y="13"/>
                    </a:moveTo>
                    <a:lnTo>
                      <a:pt x="0" y="13"/>
                    </a:lnTo>
                    <a:lnTo>
                      <a:pt x="0" y="13"/>
                    </a:lnTo>
                    <a:lnTo>
                      <a:pt x="0" y="12"/>
                    </a:lnTo>
                    <a:lnTo>
                      <a:pt x="0" y="12"/>
                    </a:lnTo>
                    <a:lnTo>
                      <a:pt x="0" y="12"/>
                    </a:lnTo>
                    <a:lnTo>
                      <a:pt x="0" y="11"/>
                    </a:lnTo>
                    <a:lnTo>
                      <a:pt x="0" y="11"/>
                    </a:lnTo>
                    <a:lnTo>
                      <a:pt x="0" y="11"/>
                    </a:lnTo>
                    <a:lnTo>
                      <a:pt x="0" y="11"/>
                    </a:lnTo>
                    <a:lnTo>
                      <a:pt x="0" y="10"/>
                    </a:lnTo>
                    <a:lnTo>
                      <a:pt x="0" y="10"/>
                    </a:lnTo>
                    <a:lnTo>
                      <a:pt x="0" y="10"/>
                    </a:lnTo>
                    <a:lnTo>
                      <a:pt x="0" y="10"/>
                    </a:lnTo>
                    <a:lnTo>
                      <a:pt x="0" y="9"/>
                    </a:lnTo>
                    <a:lnTo>
                      <a:pt x="0" y="9"/>
                    </a:lnTo>
                    <a:lnTo>
                      <a:pt x="0" y="9"/>
                    </a:lnTo>
                    <a:lnTo>
                      <a:pt x="0" y="9"/>
                    </a:lnTo>
                    <a:lnTo>
                      <a:pt x="0" y="8"/>
                    </a:lnTo>
                    <a:lnTo>
                      <a:pt x="0" y="8"/>
                    </a:lnTo>
                    <a:lnTo>
                      <a:pt x="0" y="8"/>
                    </a:lnTo>
                    <a:lnTo>
                      <a:pt x="0" y="7"/>
                    </a:lnTo>
                    <a:lnTo>
                      <a:pt x="1" y="7"/>
                    </a:lnTo>
                    <a:lnTo>
                      <a:pt x="1" y="7"/>
                    </a:lnTo>
                    <a:lnTo>
                      <a:pt x="1" y="7"/>
                    </a:lnTo>
                    <a:lnTo>
                      <a:pt x="1" y="6"/>
                    </a:lnTo>
                    <a:lnTo>
                      <a:pt x="1" y="6"/>
                    </a:lnTo>
                    <a:lnTo>
                      <a:pt x="1" y="6"/>
                    </a:lnTo>
                    <a:lnTo>
                      <a:pt x="1" y="6"/>
                    </a:lnTo>
                    <a:lnTo>
                      <a:pt x="1" y="5"/>
                    </a:lnTo>
                    <a:lnTo>
                      <a:pt x="2" y="5"/>
                    </a:lnTo>
                    <a:lnTo>
                      <a:pt x="2" y="5"/>
                    </a:lnTo>
                    <a:lnTo>
                      <a:pt x="2" y="5"/>
                    </a:lnTo>
                    <a:lnTo>
                      <a:pt x="2" y="4"/>
                    </a:lnTo>
                    <a:lnTo>
                      <a:pt x="2" y="4"/>
                    </a:lnTo>
                    <a:lnTo>
                      <a:pt x="2" y="4"/>
                    </a:lnTo>
                    <a:lnTo>
                      <a:pt x="3" y="4"/>
                    </a:lnTo>
                    <a:lnTo>
                      <a:pt x="3" y="4"/>
                    </a:lnTo>
                    <a:lnTo>
                      <a:pt x="3" y="4"/>
                    </a:lnTo>
                    <a:lnTo>
                      <a:pt x="3" y="4"/>
                    </a:lnTo>
                    <a:lnTo>
                      <a:pt x="3" y="3"/>
                    </a:lnTo>
                    <a:lnTo>
                      <a:pt x="3" y="3"/>
                    </a:lnTo>
                    <a:lnTo>
                      <a:pt x="4" y="3"/>
                    </a:lnTo>
                    <a:lnTo>
                      <a:pt x="4" y="3"/>
                    </a:lnTo>
                    <a:lnTo>
                      <a:pt x="4" y="3"/>
                    </a:lnTo>
                    <a:lnTo>
                      <a:pt x="4" y="3"/>
                    </a:lnTo>
                    <a:lnTo>
                      <a:pt x="4" y="2"/>
                    </a:lnTo>
                    <a:lnTo>
                      <a:pt x="4" y="2"/>
                    </a:lnTo>
                    <a:lnTo>
                      <a:pt x="4" y="2"/>
                    </a:lnTo>
                    <a:lnTo>
                      <a:pt x="5" y="2"/>
                    </a:lnTo>
                    <a:lnTo>
                      <a:pt x="5" y="2"/>
                    </a:lnTo>
                    <a:lnTo>
                      <a:pt x="5" y="2"/>
                    </a:lnTo>
                    <a:lnTo>
                      <a:pt x="5" y="2"/>
                    </a:lnTo>
                    <a:lnTo>
                      <a:pt x="6" y="2"/>
                    </a:lnTo>
                    <a:lnTo>
                      <a:pt x="6" y="1"/>
                    </a:lnTo>
                    <a:lnTo>
                      <a:pt x="6" y="1"/>
                    </a:lnTo>
                    <a:lnTo>
                      <a:pt x="6" y="1"/>
                    </a:lnTo>
                    <a:lnTo>
                      <a:pt x="7" y="1"/>
                    </a:lnTo>
                    <a:lnTo>
                      <a:pt x="7" y="1"/>
                    </a:lnTo>
                    <a:lnTo>
                      <a:pt x="7" y="1"/>
                    </a:lnTo>
                    <a:lnTo>
                      <a:pt x="7" y="0"/>
                    </a:lnTo>
                    <a:lnTo>
                      <a:pt x="8" y="0"/>
                    </a:lnTo>
                    <a:lnTo>
                      <a:pt x="8" y="0"/>
                    </a:lnTo>
                    <a:lnTo>
                      <a:pt x="8" y="0"/>
                    </a:lnTo>
                    <a:lnTo>
                      <a:pt x="8" y="0"/>
                    </a:lnTo>
                    <a:lnTo>
                      <a:pt x="8" y="0"/>
                    </a:lnTo>
                    <a:lnTo>
                      <a:pt x="9" y="0"/>
                    </a:lnTo>
                    <a:lnTo>
                      <a:pt x="9" y="0"/>
                    </a:lnTo>
                    <a:lnTo>
                      <a:pt x="9" y="0"/>
                    </a:lnTo>
                    <a:lnTo>
                      <a:pt x="10" y="0"/>
                    </a:lnTo>
                    <a:lnTo>
                      <a:pt x="10" y="0"/>
                    </a:lnTo>
                    <a:lnTo>
                      <a:pt x="10" y="0"/>
                    </a:lnTo>
                    <a:lnTo>
                      <a:pt x="10" y="0"/>
                    </a:lnTo>
                    <a:lnTo>
                      <a:pt x="11" y="0"/>
                    </a:lnTo>
                    <a:lnTo>
                      <a:pt x="11" y="0"/>
                    </a:lnTo>
                    <a:lnTo>
                      <a:pt x="11" y="0"/>
                    </a:lnTo>
                    <a:lnTo>
                      <a:pt x="11" y="0"/>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6" name="Freeform 1214"/>
              <p:cNvSpPr>
                <a:spLocks/>
              </p:cNvSpPr>
              <p:nvPr/>
            </p:nvSpPr>
            <p:spPr bwMode="auto">
              <a:xfrm flipH="1">
                <a:off x="980" y="3884"/>
                <a:ext cx="3" cy="4"/>
              </a:xfrm>
              <a:custGeom>
                <a:avLst/>
                <a:gdLst>
                  <a:gd name="T0" fmla="*/ 0 w 12"/>
                  <a:gd name="T1" fmla="*/ 0 h 13"/>
                  <a:gd name="T2" fmla="*/ 1 w 12"/>
                  <a:gd name="T3" fmla="*/ 0 h 13"/>
                  <a:gd name="T4" fmla="*/ 1 w 12"/>
                  <a:gd name="T5" fmla="*/ 0 h 13"/>
                  <a:gd name="T6" fmla="*/ 1 w 12"/>
                  <a:gd name="T7" fmla="*/ 0 h 13"/>
                  <a:gd name="T8" fmla="*/ 2 w 12"/>
                  <a:gd name="T9" fmla="*/ 0 h 13"/>
                  <a:gd name="T10" fmla="*/ 3 w 12"/>
                  <a:gd name="T11" fmla="*/ 0 h 13"/>
                  <a:gd name="T12" fmla="*/ 3 w 12"/>
                  <a:gd name="T13" fmla="*/ 0 h 13"/>
                  <a:gd name="T14" fmla="*/ 3 w 12"/>
                  <a:gd name="T15" fmla="*/ 0 h 13"/>
                  <a:gd name="T16" fmla="*/ 4 w 12"/>
                  <a:gd name="T17" fmla="*/ 0 h 13"/>
                  <a:gd name="T18" fmla="*/ 4 w 12"/>
                  <a:gd name="T19" fmla="*/ 0 h 13"/>
                  <a:gd name="T20" fmla="*/ 5 w 12"/>
                  <a:gd name="T21" fmla="*/ 1 h 13"/>
                  <a:gd name="T22" fmla="*/ 5 w 12"/>
                  <a:gd name="T23" fmla="*/ 1 h 13"/>
                  <a:gd name="T24" fmla="*/ 6 w 12"/>
                  <a:gd name="T25" fmla="*/ 1 h 13"/>
                  <a:gd name="T26" fmla="*/ 6 w 12"/>
                  <a:gd name="T27" fmla="*/ 2 h 13"/>
                  <a:gd name="T28" fmla="*/ 7 w 12"/>
                  <a:gd name="T29" fmla="*/ 2 h 13"/>
                  <a:gd name="T30" fmla="*/ 7 w 12"/>
                  <a:gd name="T31" fmla="*/ 2 h 13"/>
                  <a:gd name="T32" fmla="*/ 7 w 12"/>
                  <a:gd name="T33" fmla="*/ 2 h 13"/>
                  <a:gd name="T34" fmla="*/ 8 w 12"/>
                  <a:gd name="T35" fmla="*/ 3 h 13"/>
                  <a:gd name="T36" fmla="*/ 8 w 12"/>
                  <a:gd name="T37" fmla="*/ 3 h 13"/>
                  <a:gd name="T38" fmla="*/ 8 w 12"/>
                  <a:gd name="T39" fmla="*/ 3 h 13"/>
                  <a:gd name="T40" fmla="*/ 9 w 12"/>
                  <a:gd name="T41" fmla="*/ 3 h 13"/>
                  <a:gd name="T42" fmla="*/ 9 w 12"/>
                  <a:gd name="T43" fmla="*/ 4 h 13"/>
                  <a:gd name="T44" fmla="*/ 9 w 12"/>
                  <a:gd name="T45" fmla="*/ 4 h 13"/>
                  <a:gd name="T46" fmla="*/ 10 w 12"/>
                  <a:gd name="T47" fmla="*/ 4 h 13"/>
                  <a:gd name="T48" fmla="*/ 10 w 12"/>
                  <a:gd name="T49" fmla="*/ 5 h 13"/>
                  <a:gd name="T50" fmla="*/ 10 w 12"/>
                  <a:gd name="T51" fmla="*/ 5 h 13"/>
                  <a:gd name="T52" fmla="*/ 10 w 12"/>
                  <a:gd name="T53" fmla="*/ 6 h 13"/>
                  <a:gd name="T54" fmla="*/ 11 w 12"/>
                  <a:gd name="T55" fmla="*/ 6 h 13"/>
                  <a:gd name="T56" fmla="*/ 11 w 12"/>
                  <a:gd name="T57" fmla="*/ 7 h 13"/>
                  <a:gd name="T58" fmla="*/ 11 w 12"/>
                  <a:gd name="T59" fmla="*/ 7 h 13"/>
                  <a:gd name="T60" fmla="*/ 11 w 12"/>
                  <a:gd name="T61" fmla="*/ 7 h 13"/>
                  <a:gd name="T62" fmla="*/ 11 w 12"/>
                  <a:gd name="T63" fmla="*/ 8 h 13"/>
                  <a:gd name="T64" fmla="*/ 12 w 12"/>
                  <a:gd name="T65" fmla="*/ 9 h 13"/>
                  <a:gd name="T66" fmla="*/ 12 w 12"/>
                  <a:gd name="T67" fmla="*/ 9 h 13"/>
                  <a:gd name="T68" fmla="*/ 12 w 12"/>
                  <a:gd name="T69" fmla="*/ 9 h 13"/>
                  <a:gd name="T70" fmla="*/ 12 w 12"/>
                  <a:gd name="T71" fmla="*/ 10 h 13"/>
                  <a:gd name="T72" fmla="*/ 12 w 12"/>
                  <a:gd name="T73" fmla="*/ 10 h 13"/>
                  <a:gd name="T74" fmla="*/ 12 w 12"/>
                  <a:gd name="T75" fmla="*/ 11 h 13"/>
                  <a:gd name="T76" fmla="*/ 12 w 12"/>
                  <a:gd name="T77" fmla="*/ 11 h 13"/>
                  <a:gd name="T78" fmla="*/ 12 w 12"/>
                  <a:gd name="T79" fmla="*/ 12 h 13"/>
                  <a:gd name="T80" fmla="*/ 12 w 12"/>
                  <a:gd name="T81" fmla="*/ 12 h 13"/>
                  <a:gd name="T82" fmla="*/ 12 w 12"/>
                  <a:gd name="T8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3">
                    <a:moveTo>
                      <a:pt x="0" y="0"/>
                    </a:moveTo>
                    <a:lnTo>
                      <a:pt x="0" y="0"/>
                    </a:lnTo>
                    <a:lnTo>
                      <a:pt x="0" y="0"/>
                    </a:lnTo>
                    <a:lnTo>
                      <a:pt x="1" y="0"/>
                    </a:lnTo>
                    <a:lnTo>
                      <a:pt x="1" y="0"/>
                    </a:lnTo>
                    <a:lnTo>
                      <a:pt x="1" y="0"/>
                    </a:lnTo>
                    <a:lnTo>
                      <a:pt x="1" y="0"/>
                    </a:lnTo>
                    <a:lnTo>
                      <a:pt x="1"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4" y="1"/>
                    </a:lnTo>
                    <a:lnTo>
                      <a:pt x="5" y="1"/>
                    </a:lnTo>
                    <a:lnTo>
                      <a:pt x="5" y="1"/>
                    </a:lnTo>
                    <a:lnTo>
                      <a:pt x="5" y="1"/>
                    </a:lnTo>
                    <a:lnTo>
                      <a:pt x="5" y="1"/>
                    </a:lnTo>
                    <a:lnTo>
                      <a:pt x="6" y="1"/>
                    </a:lnTo>
                    <a:lnTo>
                      <a:pt x="6" y="1"/>
                    </a:lnTo>
                    <a:lnTo>
                      <a:pt x="6" y="2"/>
                    </a:lnTo>
                    <a:lnTo>
                      <a:pt x="6" y="2"/>
                    </a:lnTo>
                    <a:lnTo>
                      <a:pt x="7" y="2"/>
                    </a:lnTo>
                    <a:lnTo>
                      <a:pt x="7" y="2"/>
                    </a:lnTo>
                    <a:lnTo>
                      <a:pt x="7" y="2"/>
                    </a:lnTo>
                    <a:lnTo>
                      <a:pt x="7" y="2"/>
                    </a:lnTo>
                    <a:lnTo>
                      <a:pt x="7" y="2"/>
                    </a:lnTo>
                    <a:lnTo>
                      <a:pt x="8" y="2"/>
                    </a:lnTo>
                    <a:lnTo>
                      <a:pt x="8" y="3"/>
                    </a:lnTo>
                    <a:lnTo>
                      <a:pt x="8" y="3"/>
                    </a:lnTo>
                    <a:lnTo>
                      <a:pt x="8" y="3"/>
                    </a:lnTo>
                    <a:lnTo>
                      <a:pt x="8" y="3"/>
                    </a:lnTo>
                    <a:lnTo>
                      <a:pt x="8" y="3"/>
                    </a:lnTo>
                    <a:lnTo>
                      <a:pt x="8" y="3"/>
                    </a:lnTo>
                    <a:lnTo>
                      <a:pt x="9" y="3"/>
                    </a:lnTo>
                    <a:lnTo>
                      <a:pt x="9" y="4"/>
                    </a:lnTo>
                    <a:lnTo>
                      <a:pt x="9" y="4"/>
                    </a:lnTo>
                    <a:lnTo>
                      <a:pt x="9" y="4"/>
                    </a:lnTo>
                    <a:lnTo>
                      <a:pt x="9" y="4"/>
                    </a:lnTo>
                    <a:lnTo>
                      <a:pt x="10" y="4"/>
                    </a:lnTo>
                    <a:lnTo>
                      <a:pt x="10" y="4"/>
                    </a:lnTo>
                    <a:lnTo>
                      <a:pt x="10" y="4"/>
                    </a:lnTo>
                    <a:lnTo>
                      <a:pt x="10" y="5"/>
                    </a:lnTo>
                    <a:lnTo>
                      <a:pt x="10" y="5"/>
                    </a:lnTo>
                    <a:lnTo>
                      <a:pt x="10" y="5"/>
                    </a:lnTo>
                    <a:lnTo>
                      <a:pt x="10" y="6"/>
                    </a:lnTo>
                    <a:lnTo>
                      <a:pt x="10" y="6"/>
                    </a:lnTo>
                    <a:lnTo>
                      <a:pt x="11" y="6"/>
                    </a:lnTo>
                    <a:lnTo>
                      <a:pt x="11" y="6"/>
                    </a:lnTo>
                    <a:lnTo>
                      <a:pt x="11" y="6"/>
                    </a:lnTo>
                    <a:lnTo>
                      <a:pt x="11" y="7"/>
                    </a:lnTo>
                    <a:lnTo>
                      <a:pt x="11" y="7"/>
                    </a:lnTo>
                    <a:lnTo>
                      <a:pt x="11" y="7"/>
                    </a:lnTo>
                    <a:lnTo>
                      <a:pt x="11" y="7"/>
                    </a:lnTo>
                    <a:lnTo>
                      <a:pt x="11" y="7"/>
                    </a:lnTo>
                    <a:lnTo>
                      <a:pt x="11" y="8"/>
                    </a:lnTo>
                    <a:lnTo>
                      <a:pt x="11" y="8"/>
                    </a:lnTo>
                    <a:lnTo>
                      <a:pt x="12" y="8"/>
                    </a:lnTo>
                    <a:lnTo>
                      <a:pt x="12" y="9"/>
                    </a:lnTo>
                    <a:lnTo>
                      <a:pt x="12" y="9"/>
                    </a:lnTo>
                    <a:lnTo>
                      <a:pt x="12" y="9"/>
                    </a:lnTo>
                    <a:lnTo>
                      <a:pt x="12" y="9"/>
                    </a:lnTo>
                    <a:lnTo>
                      <a:pt x="12" y="9"/>
                    </a:lnTo>
                    <a:lnTo>
                      <a:pt x="12" y="10"/>
                    </a:lnTo>
                    <a:lnTo>
                      <a:pt x="12" y="10"/>
                    </a:lnTo>
                    <a:lnTo>
                      <a:pt x="12" y="10"/>
                    </a:lnTo>
                    <a:lnTo>
                      <a:pt x="12" y="10"/>
                    </a:lnTo>
                    <a:lnTo>
                      <a:pt x="12" y="10"/>
                    </a:lnTo>
                    <a:lnTo>
                      <a:pt x="12" y="11"/>
                    </a:lnTo>
                    <a:lnTo>
                      <a:pt x="12" y="11"/>
                    </a:lnTo>
                    <a:lnTo>
                      <a:pt x="12" y="11"/>
                    </a:lnTo>
                    <a:lnTo>
                      <a:pt x="12" y="11"/>
                    </a:lnTo>
                    <a:lnTo>
                      <a:pt x="12" y="12"/>
                    </a:lnTo>
                    <a:lnTo>
                      <a:pt x="12" y="12"/>
                    </a:lnTo>
                    <a:lnTo>
                      <a:pt x="12" y="12"/>
                    </a:lnTo>
                    <a:lnTo>
                      <a:pt x="12" y="13"/>
                    </a:lnTo>
                    <a:lnTo>
                      <a:pt x="12" y="13"/>
                    </a:lnTo>
                    <a:lnTo>
                      <a:pt x="12" y="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7" name="Freeform 1215"/>
              <p:cNvSpPr>
                <a:spLocks/>
              </p:cNvSpPr>
              <p:nvPr/>
            </p:nvSpPr>
            <p:spPr bwMode="auto">
              <a:xfrm flipH="1">
                <a:off x="980" y="3933"/>
                <a:ext cx="3" cy="3"/>
              </a:xfrm>
              <a:custGeom>
                <a:avLst/>
                <a:gdLst>
                  <a:gd name="T0" fmla="*/ 12 w 12"/>
                  <a:gd name="T1" fmla="*/ 1 h 12"/>
                  <a:gd name="T2" fmla="*/ 12 w 12"/>
                  <a:gd name="T3" fmla="*/ 1 h 12"/>
                  <a:gd name="T4" fmla="*/ 12 w 12"/>
                  <a:gd name="T5" fmla="*/ 2 h 12"/>
                  <a:gd name="T6" fmla="*/ 12 w 12"/>
                  <a:gd name="T7" fmla="*/ 2 h 12"/>
                  <a:gd name="T8" fmla="*/ 12 w 12"/>
                  <a:gd name="T9" fmla="*/ 3 h 12"/>
                  <a:gd name="T10" fmla="*/ 12 w 12"/>
                  <a:gd name="T11" fmla="*/ 3 h 12"/>
                  <a:gd name="T12" fmla="*/ 11 w 12"/>
                  <a:gd name="T13" fmla="*/ 4 h 12"/>
                  <a:gd name="T14" fmla="*/ 11 w 12"/>
                  <a:gd name="T15" fmla="*/ 4 h 12"/>
                  <a:gd name="T16" fmla="*/ 11 w 12"/>
                  <a:gd name="T17" fmla="*/ 5 h 12"/>
                  <a:gd name="T18" fmla="*/ 11 w 12"/>
                  <a:gd name="T19" fmla="*/ 5 h 12"/>
                  <a:gd name="T20" fmla="*/ 11 w 12"/>
                  <a:gd name="T21" fmla="*/ 6 h 12"/>
                  <a:gd name="T22" fmla="*/ 10 w 12"/>
                  <a:gd name="T23" fmla="*/ 6 h 12"/>
                  <a:gd name="T24" fmla="*/ 10 w 12"/>
                  <a:gd name="T25" fmla="*/ 7 h 12"/>
                  <a:gd name="T26" fmla="*/ 10 w 12"/>
                  <a:gd name="T27" fmla="*/ 7 h 12"/>
                  <a:gd name="T28" fmla="*/ 10 w 12"/>
                  <a:gd name="T29" fmla="*/ 7 h 12"/>
                  <a:gd name="T30" fmla="*/ 9 w 12"/>
                  <a:gd name="T31" fmla="*/ 8 h 12"/>
                  <a:gd name="T32" fmla="*/ 9 w 12"/>
                  <a:gd name="T33" fmla="*/ 8 h 12"/>
                  <a:gd name="T34" fmla="*/ 8 w 12"/>
                  <a:gd name="T35" fmla="*/ 8 h 12"/>
                  <a:gd name="T36" fmla="*/ 8 w 12"/>
                  <a:gd name="T37" fmla="*/ 9 h 12"/>
                  <a:gd name="T38" fmla="*/ 8 w 12"/>
                  <a:gd name="T39" fmla="*/ 9 h 12"/>
                  <a:gd name="T40" fmla="*/ 7 w 12"/>
                  <a:gd name="T41" fmla="*/ 9 h 12"/>
                  <a:gd name="T42" fmla="*/ 7 w 12"/>
                  <a:gd name="T43" fmla="*/ 10 h 12"/>
                  <a:gd name="T44" fmla="*/ 7 w 12"/>
                  <a:gd name="T45" fmla="*/ 10 h 12"/>
                  <a:gd name="T46" fmla="*/ 6 w 12"/>
                  <a:gd name="T47" fmla="*/ 10 h 12"/>
                  <a:gd name="T48" fmla="*/ 6 w 12"/>
                  <a:gd name="T49" fmla="*/ 10 h 12"/>
                  <a:gd name="T50" fmla="*/ 5 w 12"/>
                  <a:gd name="T51" fmla="*/ 11 h 12"/>
                  <a:gd name="T52" fmla="*/ 5 w 12"/>
                  <a:gd name="T53" fmla="*/ 11 h 12"/>
                  <a:gd name="T54" fmla="*/ 4 w 12"/>
                  <a:gd name="T55" fmla="*/ 11 h 12"/>
                  <a:gd name="T56" fmla="*/ 4 w 12"/>
                  <a:gd name="T57" fmla="*/ 11 h 12"/>
                  <a:gd name="T58" fmla="*/ 3 w 12"/>
                  <a:gd name="T59" fmla="*/ 11 h 12"/>
                  <a:gd name="T60" fmla="*/ 3 w 12"/>
                  <a:gd name="T61" fmla="*/ 12 h 12"/>
                  <a:gd name="T62" fmla="*/ 2 w 12"/>
                  <a:gd name="T63" fmla="*/ 12 h 12"/>
                  <a:gd name="T64" fmla="*/ 1 w 12"/>
                  <a:gd name="T65" fmla="*/ 12 h 12"/>
                  <a:gd name="T66" fmla="*/ 1 w 12"/>
                  <a:gd name="T67" fmla="*/ 12 h 12"/>
                  <a:gd name="T68" fmla="*/ 0 w 12"/>
                  <a:gd name="T69" fmla="*/ 12 h 12"/>
                  <a:gd name="T70" fmla="*/ 0 w 12"/>
                  <a:gd name="T7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12">
                    <a:moveTo>
                      <a:pt x="12" y="0"/>
                    </a:moveTo>
                    <a:lnTo>
                      <a:pt x="12" y="1"/>
                    </a:lnTo>
                    <a:lnTo>
                      <a:pt x="12" y="1"/>
                    </a:lnTo>
                    <a:lnTo>
                      <a:pt x="12" y="1"/>
                    </a:lnTo>
                    <a:lnTo>
                      <a:pt x="12" y="1"/>
                    </a:lnTo>
                    <a:lnTo>
                      <a:pt x="12" y="2"/>
                    </a:lnTo>
                    <a:lnTo>
                      <a:pt x="12" y="2"/>
                    </a:lnTo>
                    <a:lnTo>
                      <a:pt x="12" y="2"/>
                    </a:lnTo>
                    <a:lnTo>
                      <a:pt x="12" y="3"/>
                    </a:lnTo>
                    <a:lnTo>
                      <a:pt x="12" y="3"/>
                    </a:lnTo>
                    <a:lnTo>
                      <a:pt x="12" y="3"/>
                    </a:lnTo>
                    <a:lnTo>
                      <a:pt x="12" y="3"/>
                    </a:lnTo>
                    <a:lnTo>
                      <a:pt x="12" y="4"/>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7"/>
                    </a:lnTo>
                    <a:lnTo>
                      <a:pt x="10" y="7"/>
                    </a:lnTo>
                    <a:lnTo>
                      <a:pt x="10" y="7"/>
                    </a:lnTo>
                    <a:lnTo>
                      <a:pt x="10" y="7"/>
                    </a:lnTo>
                    <a:lnTo>
                      <a:pt x="10" y="7"/>
                    </a:lnTo>
                    <a:lnTo>
                      <a:pt x="9" y="7"/>
                    </a:lnTo>
                    <a:lnTo>
                      <a:pt x="9" y="8"/>
                    </a:lnTo>
                    <a:lnTo>
                      <a:pt x="9" y="8"/>
                    </a:lnTo>
                    <a:lnTo>
                      <a:pt x="9" y="8"/>
                    </a:lnTo>
                    <a:lnTo>
                      <a:pt x="9" y="8"/>
                    </a:lnTo>
                    <a:lnTo>
                      <a:pt x="8" y="8"/>
                    </a:lnTo>
                    <a:lnTo>
                      <a:pt x="8" y="8"/>
                    </a:lnTo>
                    <a:lnTo>
                      <a:pt x="8" y="9"/>
                    </a:lnTo>
                    <a:lnTo>
                      <a:pt x="8" y="9"/>
                    </a:lnTo>
                    <a:lnTo>
                      <a:pt x="8" y="9"/>
                    </a:lnTo>
                    <a:lnTo>
                      <a:pt x="8" y="9"/>
                    </a:lnTo>
                    <a:lnTo>
                      <a:pt x="7" y="9"/>
                    </a:lnTo>
                    <a:lnTo>
                      <a:pt x="7" y="10"/>
                    </a:lnTo>
                    <a:lnTo>
                      <a:pt x="7" y="10"/>
                    </a:lnTo>
                    <a:lnTo>
                      <a:pt x="7" y="10"/>
                    </a:lnTo>
                    <a:lnTo>
                      <a:pt x="7" y="10"/>
                    </a:lnTo>
                    <a:lnTo>
                      <a:pt x="7" y="10"/>
                    </a:lnTo>
                    <a:lnTo>
                      <a:pt x="6" y="10"/>
                    </a:lnTo>
                    <a:lnTo>
                      <a:pt x="6" y="10"/>
                    </a:lnTo>
                    <a:lnTo>
                      <a:pt x="6" y="10"/>
                    </a:lnTo>
                    <a:lnTo>
                      <a:pt x="5" y="11"/>
                    </a:lnTo>
                    <a:lnTo>
                      <a:pt x="5" y="11"/>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8" name="Freeform 1216"/>
              <p:cNvSpPr>
                <a:spLocks/>
              </p:cNvSpPr>
              <p:nvPr/>
            </p:nvSpPr>
            <p:spPr bwMode="auto">
              <a:xfrm flipH="1">
                <a:off x="1030" y="3933"/>
                <a:ext cx="3" cy="3"/>
              </a:xfrm>
              <a:custGeom>
                <a:avLst/>
                <a:gdLst>
                  <a:gd name="T0" fmla="*/ 12 w 12"/>
                  <a:gd name="T1" fmla="*/ 12 h 12"/>
                  <a:gd name="T2" fmla="*/ 11 w 12"/>
                  <a:gd name="T3" fmla="*/ 12 h 12"/>
                  <a:gd name="T4" fmla="*/ 11 w 12"/>
                  <a:gd name="T5" fmla="*/ 12 h 12"/>
                  <a:gd name="T6" fmla="*/ 10 w 12"/>
                  <a:gd name="T7" fmla="*/ 12 h 12"/>
                  <a:gd name="T8" fmla="*/ 10 w 12"/>
                  <a:gd name="T9" fmla="*/ 12 h 12"/>
                  <a:gd name="T10" fmla="*/ 9 w 12"/>
                  <a:gd name="T11" fmla="*/ 12 h 12"/>
                  <a:gd name="T12" fmla="*/ 9 w 12"/>
                  <a:gd name="T13" fmla="*/ 11 h 12"/>
                  <a:gd name="T14" fmla="*/ 8 w 12"/>
                  <a:gd name="T15" fmla="*/ 11 h 12"/>
                  <a:gd name="T16" fmla="*/ 8 w 12"/>
                  <a:gd name="T17" fmla="*/ 11 h 12"/>
                  <a:gd name="T18" fmla="*/ 7 w 12"/>
                  <a:gd name="T19" fmla="*/ 11 h 12"/>
                  <a:gd name="T20" fmla="*/ 7 w 12"/>
                  <a:gd name="T21" fmla="*/ 11 h 12"/>
                  <a:gd name="T22" fmla="*/ 6 w 12"/>
                  <a:gd name="T23" fmla="*/ 11 h 12"/>
                  <a:gd name="T24" fmla="*/ 6 w 12"/>
                  <a:gd name="T25" fmla="*/ 10 h 12"/>
                  <a:gd name="T26" fmla="*/ 6 w 12"/>
                  <a:gd name="T27" fmla="*/ 10 h 12"/>
                  <a:gd name="T28" fmla="*/ 5 w 12"/>
                  <a:gd name="T29" fmla="*/ 10 h 12"/>
                  <a:gd name="T30" fmla="*/ 4 w 12"/>
                  <a:gd name="T31" fmla="*/ 10 h 12"/>
                  <a:gd name="T32" fmla="*/ 4 w 12"/>
                  <a:gd name="T33" fmla="*/ 9 h 12"/>
                  <a:gd name="T34" fmla="*/ 4 w 12"/>
                  <a:gd name="T35" fmla="*/ 9 h 12"/>
                  <a:gd name="T36" fmla="*/ 3 w 12"/>
                  <a:gd name="T37" fmla="*/ 8 h 12"/>
                  <a:gd name="T38" fmla="*/ 3 w 12"/>
                  <a:gd name="T39" fmla="*/ 8 h 12"/>
                  <a:gd name="T40" fmla="*/ 3 w 12"/>
                  <a:gd name="T41" fmla="*/ 8 h 12"/>
                  <a:gd name="T42" fmla="*/ 2 w 12"/>
                  <a:gd name="T43" fmla="*/ 7 h 12"/>
                  <a:gd name="T44" fmla="*/ 2 w 12"/>
                  <a:gd name="T45" fmla="*/ 7 h 12"/>
                  <a:gd name="T46" fmla="*/ 2 w 12"/>
                  <a:gd name="T47" fmla="*/ 7 h 12"/>
                  <a:gd name="T48" fmla="*/ 1 w 12"/>
                  <a:gd name="T49" fmla="*/ 6 h 12"/>
                  <a:gd name="T50" fmla="*/ 1 w 12"/>
                  <a:gd name="T51" fmla="*/ 5 h 12"/>
                  <a:gd name="T52" fmla="*/ 1 w 12"/>
                  <a:gd name="T53" fmla="*/ 5 h 12"/>
                  <a:gd name="T54" fmla="*/ 1 w 12"/>
                  <a:gd name="T55" fmla="*/ 5 h 12"/>
                  <a:gd name="T56" fmla="*/ 1 w 12"/>
                  <a:gd name="T57" fmla="*/ 4 h 12"/>
                  <a:gd name="T58" fmla="*/ 0 w 12"/>
                  <a:gd name="T59" fmla="*/ 4 h 12"/>
                  <a:gd name="T60" fmla="*/ 0 w 12"/>
                  <a:gd name="T61" fmla="*/ 3 h 12"/>
                  <a:gd name="T62" fmla="*/ 0 w 12"/>
                  <a:gd name="T63" fmla="*/ 3 h 12"/>
                  <a:gd name="T64" fmla="*/ 0 w 12"/>
                  <a:gd name="T65" fmla="*/ 2 h 12"/>
                  <a:gd name="T66" fmla="*/ 0 w 12"/>
                  <a:gd name="T67" fmla="*/ 2 h 12"/>
                  <a:gd name="T68" fmla="*/ 0 w 12"/>
                  <a:gd name="T69" fmla="*/ 1 h 12"/>
                  <a:gd name="T70" fmla="*/ 0 w 12"/>
                  <a:gd name="T71" fmla="*/ 1 h 12"/>
                  <a:gd name="T72" fmla="*/ 0 w 12"/>
                  <a:gd name="T7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12"/>
                    </a:moveTo>
                    <a:lnTo>
                      <a:pt x="12" y="12"/>
                    </a:lnTo>
                    <a:lnTo>
                      <a:pt x="11" y="12"/>
                    </a:lnTo>
                    <a:lnTo>
                      <a:pt x="11" y="12"/>
                    </a:lnTo>
                    <a:lnTo>
                      <a:pt x="11" y="12"/>
                    </a:lnTo>
                    <a:lnTo>
                      <a:pt x="11" y="12"/>
                    </a:lnTo>
                    <a:lnTo>
                      <a:pt x="10" y="12"/>
                    </a:lnTo>
                    <a:lnTo>
                      <a:pt x="10" y="12"/>
                    </a:lnTo>
                    <a:lnTo>
                      <a:pt x="10" y="12"/>
                    </a:lnTo>
                    <a:lnTo>
                      <a:pt x="10" y="12"/>
                    </a:lnTo>
                    <a:lnTo>
                      <a:pt x="10" y="12"/>
                    </a:lnTo>
                    <a:lnTo>
                      <a:pt x="9" y="12"/>
                    </a:lnTo>
                    <a:lnTo>
                      <a:pt x="9" y="12"/>
                    </a:lnTo>
                    <a:lnTo>
                      <a:pt x="9" y="11"/>
                    </a:lnTo>
                    <a:lnTo>
                      <a:pt x="8" y="11"/>
                    </a:lnTo>
                    <a:lnTo>
                      <a:pt x="8" y="11"/>
                    </a:lnTo>
                    <a:lnTo>
                      <a:pt x="8" y="11"/>
                    </a:lnTo>
                    <a:lnTo>
                      <a:pt x="8" y="11"/>
                    </a:lnTo>
                    <a:lnTo>
                      <a:pt x="7" y="11"/>
                    </a:lnTo>
                    <a:lnTo>
                      <a:pt x="7" y="11"/>
                    </a:lnTo>
                    <a:lnTo>
                      <a:pt x="7" y="11"/>
                    </a:lnTo>
                    <a:lnTo>
                      <a:pt x="7" y="11"/>
                    </a:lnTo>
                    <a:lnTo>
                      <a:pt x="7" y="11"/>
                    </a:lnTo>
                    <a:lnTo>
                      <a:pt x="6" y="11"/>
                    </a:lnTo>
                    <a:lnTo>
                      <a:pt x="6" y="11"/>
                    </a:lnTo>
                    <a:lnTo>
                      <a:pt x="6" y="10"/>
                    </a:lnTo>
                    <a:lnTo>
                      <a:pt x="6" y="10"/>
                    </a:lnTo>
                    <a:lnTo>
                      <a:pt x="6" y="10"/>
                    </a:lnTo>
                    <a:lnTo>
                      <a:pt x="5" y="10"/>
                    </a:lnTo>
                    <a:lnTo>
                      <a:pt x="5" y="10"/>
                    </a:lnTo>
                    <a:lnTo>
                      <a:pt x="5" y="10"/>
                    </a:lnTo>
                    <a:lnTo>
                      <a:pt x="4" y="10"/>
                    </a:lnTo>
                    <a:lnTo>
                      <a:pt x="4" y="9"/>
                    </a:lnTo>
                    <a:lnTo>
                      <a:pt x="4" y="9"/>
                    </a:lnTo>
                    <a:lnTo>
                      <a:pt x="4" y="9"/>
                    </a:lnTo>
                    <a:lnTo>
                      <a:pt x="4" y="9"/>
                    </a:lnTo>
                    <a:lnTo>
                      <a:pt x="4" y="9"/>
                    </a:lnTo>
                    <a:lnTo>
                      <a:pt x="3" y="8"/>
                    </a:lnTo>
                    <a:lnTo>
                      <a:pt x="3" y="8"/>
                    </a:lnTo>
                    <a:lnTo>
                      <a:pt x="3" y="8"/>
                    </a:lnTo>
                    <a:lnTo>
                      <a:pt x="3" y="8"/>
                    </a:lnTo>
                    <a:lnTo>
                      <a:pt x="3" y="8"/>
                    </a:lnTo>
                    <a:lnTo>
                      <a:pt x="3" y="8"/>
                    </a:lnTo>
                    <a:lnTo>
                      <a:pt x="2" y="7"/>
                    </a:lnTo>
                    <a:lnTo>
                      <a:pt x="2" y="7"/>
                    </a:lnTo>
                    <a:lnTo>
                      <a:pt x="2" y="7"/>
                    </a:lnTo>
                    <a:lnTo>
                      <a:pt x="2" y="7"/>
                    </a:lnTo>
                    <a:lnTo>
                      <a:pt x="2" y="7"/>
                    </a:lnTo>
                    <a:lnTo>
                      <a:pt x="1" y="6"/>
                    </a:lnTo>
                    <a:lnTo>
                      <a:pt x="1" y="6"/>
                    </a:lnTo>
                    <a:lnTo>
                      <a:pt x="1" y="6"/>
                    </a:lnTo>
                    <a:lnTo>
                      <a:pt x="1" y="5"/>
                    </a:lnTo>
                    <a:lnTo>
                      <a:pt x="1" y="5"/>
                    </a:lnTo>
                    <a:lnTo>
                      <a:pt x="1" y="5"/>
                    </a:lnTo>
                    <a:lnTo>
                      <a:pt x="1" y="5"/>
                    </a:lnTo>
                    <a:lnTo>
                      <a:pt x="1" y="5"/>
                    </a:lnTo>
                    <a:lnTo>
                      <a:pt x="1" y="5"/>
                    </a:lnTo>
                    <a:lnTo>
                      <a:pt x="1" y="4"/>
                    </a:lnTo>
                    <a:lnTo>
                      <a:pt x="0" y="4"/>
                    </a:lnTo>
                    <a:lnTo>
                      <a:pt x="0" y="4"/>
                    </a:lnTo>
                    <a:lnTo>
                      <a:pt x="0" y="4"/>
                    </a:lnTo>
                    <a:lnTo>
                      <a:pt x="0" y="3"/>
                    </a:lnTo>
                    <a:lnTo>
                      <a:pt x="0" y="3"/>
                    </a:lnTo>
                    <a:lnTo>
                      <a:pt x="0" y="3"/>
                    </a:lnTo>
                    <a:lnTo>
                      <a:pt x="0" y="3"/>
                    </a:lnTo>
                    <a:lnTo>
                      <a:pt x="0" y="2"/>
                    </a:lnTo>
                    <a:lnTo>
                      <a:pt x="0" y="2"/>
                    </a:lnTo>
                    <a:lnTo>
                      <a:pt x="0" y="2"/>
                    </a:lnTo>
                    <a:lnTo>
                      <a:pt x="0" y="1"/>
                    </a:lnTo>
                    <a:lnTo>
                      <a:pt x="0" y="1"/>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9" name="Freeform 1217"/>
              <p:cNvSpPr>
                <a:spLocks/>
              </p:cNvSpPr>
              <p:nvPr/>
            </p:nvSpPr>
            <p:spPr bwMode="auto">
              <a:xfrm flipH="1">
                <a:off x="980" y="3875"/>
                <a:ext cx="63" cy="71"/>
              </a:xfrm>
              <a:custGeom>
                <a:avLst/>
                <a:gdLst>
                  <a:gd name="T0" fmla="*/ 215 w 222"/>
                  <a:gd name="T1" fmla="*/ 219 h 255"/>
                  <a:gd name="T2" fmla="*/ 207 w 222"/>
                  <a:gd name="T3" fmla="*/ 227 h 255"/>
                  <a:gd name="T4" fmla="*/ 199 w 222"/>
                  <a:gd name="T5" fmla="*/ 233 h 255"/>
                  <a:gd name="T6" fmla="*/ 189 w 222"/>
                  <a:gd name="T7" fmla="*/ 239 h 255"/>
                  <a:gd name="T8" fmla="*/ 179 w 222"/>
                  <a:gd name="T9" fmla="*/ 244 h 255"/>
                  <a:gd name="T10" fmla="*/ 169 w 222"/>
                  <a:gd name="T11" fmla="*/ 248 h 255"/>
                  <a:gd name="T12" fmla="*/ 159 w 222"/>
                  <a:gd name="T13" fmla="*/ 251 h 255"/>
                  <a:gd name="T14" fmla="*/ 148 w 222"/>
                  <a:gd name="T15" fmla="*/ 253 h 255"/>
                  <a:gd name="T16" fmla="*/ 137 w 222"/>
                  <a:gd name="T17" fmla="*/ 254 h 255"/>
                  <a:gd name="T18" fmla="*/ 126 w 222"/>
                  <a:gd name="T19" fmla="*/ 255 h 255"/>
                  <a:gd name="T20" fmla="*/ 115 w 222"/>
                  <a:gd name="T21" fmla="*/ 254 h 255"/>
                  <a:gd name="T22" fmla="*/ 104 w 222"/>
                  <a:gd name="T23" fmla="*/ 252 h 255"/>
                  <a:gd name="T24" fmla="*/ 93 w 222"/>
                  <a:gd name="T25" fmla="*/ 250 h 255"/>
                  <a:gd name="T26" fmla="*/ 83 w 222"/>
                  <a:gd name="T27" fmla="*/ 246 h 255"/>
                  <a:gd name="T28" fmla="*/ 73 w 222"/>
                  <a:gd name="T29" fmla="*/ 242 h 255"/>
                  <a:gd name="T30" fmla="*/ 63 w 222"/>
                  <a:gd name="T31" fmla="*/ 237 h 255"/>
                  <a:gd name="T32" fmla="*/ 54 w 222"/>
                  <a:gd name="T33" fmla="*/ 231 h 255"/>
                  <a:gd name="T34" fmla="*/ 45 w 222"/>
                  <a:gd name="T35" fmla="*/ 225 h 255"/>
                  <a:gd name="T36" fmla="*/ 37 w 222"/>
                  <a:gd name="T37" fmla="*/ 217 h 255"/>
                  <a:gd name="T38" fmla="*/ 30 w 222"/>
                  <a:gd name="T39" fmla="*/ 209 h 255"/>
                  <a:gd name="T40" fmla="*/ 23 w 222"/>
                  <a:gd name="T41" fmla="*/ 201 h 255"/>
                  <a:gd name="T42" fmla="*/ 17 w 222"/>
                  <a:gd name="T43" fmla="*/ 191 h 255"/>
                  <a:gd name="T44" fmla="*/ 12 w 222"/>
                  <a:gd name="T45" fmla="*/ 182 h 255"/>
                  <a:gd name="T46" fmla="*/ 8 w 222"/>
                  <a:gd name="T47" fmla="*/ 172 h 255"/>
                  <a:gd name="T48" fmla="*/ 4 w 222"/>
                  <a:gd name="T49" fmla="*/ 161 h 255"/>
                  <a:gd name="T50" fmla="*/ 2 w 222"/>
                  <a:gd name="T51" fmla="*/ 150 h 255"/>
                  <a:gd name="T52" fmla="*/ 0 w 222"/>
                  <a:gd name="T53" fmla="*/ 140 h 255"/>
                  <a:gd name="T54" fmla="*/ 0 w 222"/>
                  <a:gd name="T55" fmla="*/ 129 h 255"/>
                  <a:gd name="T56" fmla="*/ 0 w 222"/>
                  <a:gd name="T57" fmla="*/ 118 h 255"/>
                  <a:gd name="T58" fmla="*/ 2 w 222"/>
                  <a:gd name="T59" fmla="*/ 107 h 255"/>
                  <a:gd name="T60" fmla="*/ 4 w 222"/>
                  <a:gd name="T61" fmla="*/ 96 h 255"/>
                  <a:gd name="T62" fmla="*/ 7 w 222"/>
                  <a:gd name="T63" fmla="*/ 86 h 255"/>
                  <a:gd name="T64" fmla="*/ 11 w 222"/>
                  <a:gd name="T65" fmla="*/ 76 h 255"/>
                  <a:gd name="T66" fmla="*/ 16 w 222"/>
                  <a:gd name="T67" fmla="*/ 66 h 255"/>
                  <a:gd name="T68" fmla="*/ 21 w 222"/>
                  <a:gd name="T69" fmla="*/ 57 h 255"/>
                  <a:gd name="T70" fmla="*/ 28 w 222"/>
                  <a:gd name="T71" fmla="*/ 48 h 255"/>
                  <a:gd name="T72" fmla="*/ 35 w 222"/>
                  <a:gd name="T73" fmla="*/ 39 h 255"/>
                  <a:gd name="T74" fmla="*/ 43 w 222"/>
                  <a:gd name="T75" fmla="*/ 32 h 255"/>
                  <a:gd name="T76" fmla="*/ 51 w 222"/>
                  <a:gd name="T77" fmla="*/ 25 h 255"/>
                  <a:gd name="T78" fmla="*/ 61 w 222"/>
                  <a:gd name="T79" fmla="*/ 19 h 255"/>
                  <a:gd name="T80" fmla="*/ 70 w 222"/>
                  <a:gd name="T81" fmla="*/ 14 h 255"/>
                  <a:gd name="T82" fmla="*/ 80 w 222"/>
                  <a:gd name="T83" fmla="*/ 9 h 255"/>
                  <a:gd name="T84" fmla="*/ 90 w 222"/>
                  <a:gd name="T85" fmla="*/ 5 h 255"/>
                  <a:gd name="T86" fmla="*/ 101 w 222"/>
                  <a:gd name="T87" fmla="*/ 3 h 255"/>
                  <a:gd name="T88" fmla="*/ 112 w 222"/>
                  <a:gd name="T89" fmla="*/ 1 h 255"/>
                  <a:gd name="T90" fmla="*/ 123 w 222"/>
                  <a:gd name="T91" fmla="*/ 0 h 255"/>
                  <a:gd name="T92" fmla="*/ 134 w 222"/>
                  <a:gd name="T93" fmla="*/ 0 h 255"/>
                  <a:gd name="T94" fmla="*/ 145 w 222"/>
                  <a:gd name="T95" fmla="*/ 1 h 255"/>
                  <a:gd name="T96" fmla="*/ 155 w 222"/>
                  <a:gd name="T97" fmla="*/ 3 h 255"/>
                  <a:gd name="T98" fmla="*/ 166 w 222"/>
                  <a:gd name="T99" fmla="*/ 6 h 255"/>
                  <a:gd name="T100" fmla="*/ 176 w 222"/>
                  <a:gd name="T101" fmla="*/ 10 h 255"/>
                  <a:gd name="T102" fmla="*/ 186 w 222"/>
                  <a:gd name="T103" fmla="*/ 14 h 255"/>
                  <a:gd name="T104" fmla="*/ 196 w 222"/>
                  <a:gd name="T105" fmla="*/ 19 h 255"/>
                  <a:gd name="T106" fmla="*/ 205 w 222"/>
                  <a:gd name="T107" fmla="*/ 26 h 255"/>
                  <a:gd name="T108" fmla="*/ 213 w 222"/>
                  <a:gd name="T109" fmla="*/ 33 h 255"/>
                  <a:gd name="T110" fmla="*/ 221 w 222"/>
                  <a:gd name="T111" fmla="*/ 4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 h="255">
                    <a:moveTo>
                      <a:pt x="222" y="213"/>
                    </a:moveTo>
                    <a:lnTo>
                      <a:pt x="221" y="214"/>
                    </a:lnTo>
                    <a:lnTo>
                      <a:pt x="220" y="215"/>
                    </a:lnTo>
                    <a:lnTo>
                      <a:pt x="219" y="216"/>
                    </a:lnTo>
                    <a:lnTo>
                      <a:pt x="218" y="217"/>
                    </a:lnTo>
                    <a:lnTo>
                      <a:pt x="217" y="218"/>
                    </a:lnTo>
                    <a:lnTo>
                      <a:pt x="215" y="219"/>
                    </a:lnTo>
                    <a:lnTo>
                      <a:pt x="214" y="220"/>
                    </a:lnTo>
                    <a:lnTo>
                      <a:pt x="213" y="221"/>
                    </a:lnTo>
                    <a:lnTo>
                      <a:pt x="212" y="223"/>
                    </a:lnTo>
                    <a:lnTo>
                      <a:pt x="211" y="224"/>
                    </a:lnTo>
                    <a:lnTo>
                      <a:pt x="210" y="225"/>
                    </a:lnTo>
                    <a:lnTo>
                      <a:pt x="208" y="226"/>
                    </a:lnTo>
                    <a:lnTo>
                      <a:pt x="207" y="227"/>
                    </a:lnTo>
                    <a:lnTo>
                      <a:pt x="206" y="228"/>
                    </a:lnTo>
                    <a:lnTo>
                      <a:pt x="205" y="228"/>
                    </a:lnTo>
                    <a:lnTo>
                      <a:pt x="204" y="230"/>
                    </a:lnTo>
                    <a:lnTo>
                      <a:pt x="202" y="230"/>
                    </a:lnTo>
                    <a:lnTo>
                      <a:pt x="201" y="231"/>
                    </a:lnTo>
                    <a:lnTo>
                      <a:pt x="200" y="232"/>
                    </a:lnTo>
                    <a:lnTo>
                      <a:pt x="199" y="233"/>
                    </a:lnTo>
                    <a:lnTo>
                      <a:pt x="197" y="234"/>
                    </a:lnTo>
                    <a:lnTo>
                      <a:pt x="196" y="235"/>
                    </a:lnTo>
                    <a:lnTo>
                      <a:pt x="194" y="236"/>
                    </a:lnTo>
                    <a:lnTo>
                      <a:pt x="193" y="237"/>
                    </a:lnTo>
                    <a:lnTo>
                      <a:pt x="192" y="237"/>
                    </a:lnTo>
                    <a:lnTo>
                      <a:pt x="190" y="238"/>
                    </a:lnTo>
                    <a:lnTo>
                      <a:pt x="189" y="239"/>
                    </a:lnTo>
                    <a:lnTo>
                      <a:pt x="188" y="240"/>
                    </a:lnTo>
                    <a:lnTo>
                      <a:pt x="186" y="240"/>
                    </a:lnTo>
                    <a:lnTo>
                      <a:pt x="185" y="241"/>
                    </a:lnTo>
                    <a:lnTo>
                      <a:pt x="183" y="242"/>
                    </a:lnTo>
                    <a:lnTo>
                      <a:pt x="182" y="242"/>
                    </a:lnTo>
                    <a:lnTo>
                      <a:pt x="181" y="243"/>
                    </a:lnTo>
                    <a:lnTo>
                      <a:pt x="179" y="244"/>
                    </a:lnTo>
                    <a:lnTo>
                      <a:pt x="178" y="244"/>
                    </a:lnTo>
                    <a:lnTo>
                      <a:pt x="176" y="245"/>
                    </a:lnTo>
                    <a:lnTo>
                      <a:pt x="175" y="245"/>
                    </a:lnTo>
                    <a:lnTo>
                      <a:pt x="173" y="246"/>
                    </a:lnTo>
                    <a:lnTo>
                      <a:pt x="172" y="246"/>
                    </a:lnTo>
                    <a:lnTo>
                      <a:pt x="170" y="247"/>
                    </a:lnTo>
                    <a:lnTo>
                      <a:pt x="169" y="248"/>
                    </a:lnTo>
                    <a:lnTo>
                      <a:pt x="168" y="248"/>
                    </a:lnTo>
                    <a:lnTo>
                      <a:pt x="166" y="249"/>
                    </a:lnTo>
                    <a:lnTo>
                      <a:pt x="165" y="249"/>
                    </a:lnTo>
                    <a:lnTo>
                      <a:pt x="163" y="249"/>
                    </a:lnTo>
                    <a:lnTo>
                      <a:pt x="162" y="250"/>
                    </a:lnTo>
                    <a:lnTo>
                      <a:pt x="160" y="250"/>
                    </a:lnTo>
                    <a:lnTo>
                      <a:pt x="159" y="251"/>
                    </a:lnTo>
                    <a:lnTo>
                      <a:pt x="157" y="251"/>
                    </a:lnTo>
                    <a:lnTo>
                      <a:pt x="155" y="251"/>
                    </a:lnTo>
                    <a:lnTo>
                      <a:pt x="154" y="252"/>
                    </a:lnTo>
                    <a:lnTo>
                      <a:pt x="152" y="252"/>
                    </a:lnTo>
                    <a:lnTo>
                      <a:pt x="151" y="252"/>
                    </a:lnTo>
                    <a:lnTo>
                      <a:pt x="149" y="253"/>
                    </a:lnTo>
                    <a:lnTo>
                      <a:pt x="148" y="253"/>
                    </a:lnTo>
                    <a:lnTo>
                      <a:pt x="146" y="253"/>
                    </a:lnTo>
                    <a:lnTo>
                      <a:pt x="145" y="253"/>
                    </a:lnTo>
                    <a:lnTo>
                      <a:pt x="143" y="253"/>
                    </a:lnTo>
                    <a:lnTo>
                      <a:pt x="142" y="254"/>
                    </a:lnTo>
                    <a:lnTo>
                      <a:pt x="140" y="254"/>
                    </a:lnTo>
                    <a:lnTo>
                      <a:pt x="138" y="254"/>
                    </a:lnTo>
                    <a:lnTo>
                      <a:pt x="137" y="254"/>
                    </a:lnTo>
                    <a:lnTo>
                      <a:pt x="135" y="254"/>
                    </a:lnTo>
                    <a:lnTo>
                      <a:pt x="134" y="254"/>
                    </a:lnTo>
                    <a:lnTo>
                      <a:pt x="132" y="255"/>
                    </a:lnTo>
                    <a:lnTo>
                      <a:pt x="131" y="255"/>
                    </a:lnTo>
                    <a:lnTo>
                      <a:pt x="129" y="255"/>
                    </a:lnTo>
                    <a:lnTo>
                      <a:pt x="128" y="255"/>
                    </a:lnTo>
                    <a:lnTo>
                      <a:pt x="126" y="255"/>
                    </a:lnTo>
                    <a:lnTo>
                      <a:pt x="124" y="255"/>
                    </a:lnTo>
                    <a:lnTo>
                      <a:pt x="123" y="255"/>
                    </a:lnTo>
                    <a:lnTo>
                      <a:pt x="121" y="254"/>
                    </a:lnTo>
                    <a:lnTo>
                      <a:pt x="120" y="254"/>
                    </a:lnTo>
                    <a:lnTo>
                      <a:pt x="118" y="254"/>
                    </a:lnTo>
                    <a:lnTo>
                      <a:pt x="117" y="254"/>
                    </a:lnTo>
                    <a:lnTo>
                      <a:pt x="115" y="254"/>
                    </a:lnTo>
                    <a:lnTo>
                      <a:pt x="113" y="254"/>
                    </a:lnTo>
                    <a:lnTo>
                      <a:pt x="112" y="253"/>
                    </a:lnTo>
                    <a:lnTo>
                      <a:pt x="110" y="253"/>
                    </a:lnTo>
                    <a:lnTo>
                      <a:pt x="109" y="253"/>
                    </a:lnTo>
                    <a:lnTo>
                      <a:pt x="107" y="253"/>
                    </a:lnTo>
                    <a:lnTo>
                      <a:pt x="106" y="253"/>
                    </a:lnTo>
                    <a:lnTo>
                      <a:pt x="104" y="252"/>
                    </a:lnTo>
                    <a:lnTo>
                      <a:pt x="103" y="252"/>
                    </a:lnTo>
                    <a:lnTo>
                      <a:pt x="101" y="252"/>
                    </a:lnTo>
                    <a:lnTo>
                      <a:pt x="100" y="252"/>
                    </a:lnTo>
                    <a:lnTo>
                      <a:pt x="98" y="251"/>
                    </a:lnTo>
                    <a:lnTo>
                      <a:pt x="97" y="251"/>
                    </a:lnTo>
                    <a:lnTo>
                      <a:pt x="95" y="250"/>
                    </a:lnTo>
                    <a:lnTo>
                      <a:pt x="93" y="250"/>
                    </a:lnTo>
                    <a:lnTo>
                      <a:pt x="92" y="249"/>
                    </a:lnTo>
                    <a:lnTo>
                      <a:pt x="90" y="249"/>
                    </a:lnTo>
                    <a:lnTo>
                      <a:pt x="89" y="249"/>
                    </a:lnTo>
                    <a:lnTo>
                      <a:pt x="87" y="248"/>
                    </a:lnTo>
                    <a:lnTo>
                      <a:pt x="86" y="248"/>
                    </a:lnTo>
                    <a:lnTo>
                      <a:pt x="85" y="247"/>
                    </a:lnTo>
                    <a:lnTo>
                      <a:pt x="83" y="246"/>
                    </a:lnTo>
                    <a:lnTo>
                      <a:pt x="82" y="246"/>
                    </a:lnTo>
                    <a:lnTo>
                      <a:pt x="80" y="245"/>
                    </a:lnTo>
                    <a:lnTo>
                      <a:pt x="79" y="245"/>
                    </a:lnTo>
                    <a:lnTo>
                      <a:pt x="77" y="244"/>
                    </a:lnTo>
                    <a:lnTo>
                      <a:pt x="76" y="244"/>
                    </a:lnTo>
                    <a:lnTo>
                      <a:pt x="74" y="243"/>
                    </a:lnTo>
                    <a:lnTo>
                      <a:pt x="73" y="242"/>
                    </a:lnTo>
                    <a:lnTo>
                      <a:pt x="72" y="242"/>
                    </a:lnTo>
                    <a:lnTo>
                      <a:pt x="70" y="241"/>
                    </a:lnTo>
                    <a:lnTo>
                      <a:pt x="69" y="240"/>
                    </a:lnTo>
                    <a:lnTo>
                      <a:pt x="67" y="240"/>
                    </a:lnTo>
                    <a:lnTo>
                      <a:pt x="66" y="239"/>
                    </a:lnTo>
                    <a:lnTo>
                      <a:pt x="65" y="238"/>
                    </a:lnTo>
                    <a:lnTo>
                      <a:pt x="63" y="237"/>
                    </a:lnTo>
                    <a:lnTo>
                      <a:pt x="62" y="237"/>
                    </a:lnTo>
                    <a:lnTo>
                      <a:pt x="61" y="236"/>
                    </a:lnTo>
                    <a:lnTo>
                      <a:pt x="59" y="235"/>
                    </a:lnTo>
                    <a:lnTo>
                      <a:pt x="58" y="234"/>
                    </a:lnTo>
                    <a:lnTo>
                      <a:pt x="57" y="233"/>
                    </a:lnTo>
                    <a:lnTo>
                      <a:pt x="55" y="232"/>
                    </a:lnTo>
                    <a:lnTo>
                      <a:pt x="54" y="231"/>
                    </a:lnTo>
                    <a:lnTo>
                      <a:pt x="53" y="230"/>
                    </a:lnTo>
                    <a:lnTo>
                      <a:pt x="52" y="230"/>
                    </a:lnTo>
                    <a:lnTo>
                      <a:pt x="50" y="228"/>
                    </a:lnTo>
                    <a:lnTo>
                      <a:pt x="49" y="228"/>
                    </a:lnTo>
                    <a:lnTo>
                      <a:pt x="48" y="227"/>
                    </a:lnTo>
                    <a:lnTo>
                      <a:pt x="47" y="226"/>
                    </a:lnTo>
                    <a:lnTo>
                      <a:pt x="45" y="225"/>
                    </a:lnTo>
                    <a:lnTo>
                      <a:pt x="44" y="224"/>
                    </a:lnTo>
                    <a:lnTo>
                      <a:pt x="43" y="223"/>
                    </a:lnTo>
                    <a:lnTo>
                      <a:pt x="42" y="221"/>
                    </a:lnTo>
                    <a:lnTo>
                      <a:pt x="41" y="220"/>
                    </a:lnTo>
                    <a:lnTo>
                      <a:pt x="40" y="220"/>
                    </a:lnTo>
                    <a:lnTo>
                      <a:pt x="38" y="218"/>
                    </a:lnTo>
                    <a:lnTo>
                      <a:pt x="37" y="217"/>
                    </a:lnTo>
                    <a:lnTo>
                      <a:pt x="36" y="216"/>
                    </a:lnTo>
                    <a:lnTo>
                      <a:pt x="35" y="215"/>
                    </a:lnTo>
                    <a:lnTo>
                      <a:pt x="34" y="214"/>
                    </a:lnTo>
                    <a:lnTo>
                      <a:pt x="33" y="213"/>
                    </a:lnTo>
                    <a:lnTo>
                      <a:pt x="32" y="212"/>
                    </a:lnTo>
                    <a:lnTo>
                      <a:pt x="31" y="210"/>
                    </a:lnTo>
                    <a:lnTo>
                      <a:pt x="30" y="209"/>
                    </a:lnTo>
                    <a:lnTo>
                      <a:pt x="29" y="208"/>
                    </a:lnTo>
                    <a:lnTo>
                      <a:pt x="28" y="207"/>
                    </a:lnTo>
                    <a:lnTo>
                      <a:pt x="27" y="206"/>
                    </a:lnTo>
                    <a:lnTo>
                      <a:pt x="26" y="204"/>
                    </a:lnTo>
                    <a:lnTo>
                      <a:pt x="25" y="203"/>
                    </a:lnTo>
                    <a:lnTo>
                      <a:pt x="24" y="202"/>
                    </a:lnTo>
                    <a:lnTo>
                      <a:pt x="23" y="201"/>
                    </a:lnTo>
                    <a:lnTo>
                      <a:pt x="22" y="199"/>
                    </a:lnTo>
                    <a:lnTo>
                      <a:pt x="21" y="198"/>
                    </a:lnTo>
                    <a:lnTo>
                      <a:pt x="21" y="197"/>
                    </a:lnTo>
                    <a:lnTo>
                      <a:pt x="20" y="195"/>
                    </a:lnTo>
                    <a:lnTo>
                      <a:pt x="19" y="194"/>
                    </a:lnTo>
                    <a:lnTo>
                      <a:pt x="18" y="193"/>
                    </a:lnTo>
                    <a:lnTo>
                      <a:pt x="17" y="191"/>
                    </a:lnTo>
                    <a:lnTo>
                      <a:pt x="17" y="190"/>
                    </a:lnTo>
                    <a:lnTo>
                      <a:pt x="16" y="189"/>
                    </a:lnTo>
                    <a:lnTo>
                      <a:pt x="15" y="187"/>
                    </a:lnTo>
                    <a:lnTo>
                      <a:pt x="14" y="186"/>
                    </a:lnTo>
                    <a:lnTo>
                      <a:pt x="14" y="185"/>
                    </a:lnTo>
                    <a:lnTo>
                      <a:pt x="13" y="183"/>
                    </a:lnTo>
                    <a:lnTo>
                      <a:pt x="12" y="182"/>
                    </a:lnTo>
                    <a:lnTo>
                      <a:pt x="11" y="180"/>
                    </a:lnTo>
                    <a:lnTo>
                      <a:pt x="11" y="179"/>
                    </a:lnTo>
                    <a:lnTo>
                      <a:pt x="10" y="177"/>
                    </a:lnTo>
                    <a:lnTo>
                      <a:pt x="10" y="176"/>
                    </a:lnTo>
                    <a:lnTo>
                      <a:pt x="9" y="174"/>
                    </a:lnTo>
                    <a:lnTo>
                      <a:pt x="9" y="173"/>
                    </a:lnTo>
                    <a:lnTo>
                      <a:pt x="8" y="172"/>
                    </a:lnTo>
                    <a:lnTo>
                      <a:pt x="7" y="170"/>
                    </a:lnTo>
                    <a:lnTo>
                      <a:pt x="7" y="169"/>
                    </a:lnTo>
                    <a:lnTo>
                      <a:pt x="6" y="167"/>
                    </a:lnTo>
                    <a:lnTo>
                      <a:pt x="6" y="166"/>
                    </a:lnTo>
                    <a:lnTo>
                      <a:pt x="5" y="164"/>
                    </a:lnTo>
                    <a:lnTo>
                      <a:pt x="5" y="163"/>
                    </a:lnTo>
                    <a:lnTo>
                      <a:pt x="4" y="161"/>
                    </a:lnTo>
                    <a:lnTo>
                      <a:pt x="4" y="160"/>
                    </a:lnTo>
                    <a:lnTo>
                      <a:pt x="4" y="158"/>
                    </a:lnTo>
                    <a:lnTo>
                      <a:pt x="3" y="157"/>
                    </a:lnTo>
                    <a:lnTo>
                      <a:pt x="3" y="155"/>
                    </a:lnTo>
                    <a:lnTo>
                      <a:pt x="3" y="154"/>
                    </a:lnTo>
                    <a:lnTo>
                      <a:pt x="2" y="152"/>
                    </a:lnTo>
                    <a:lnTo>
                      <a:pt x="2" y="150"/>
                    </a:lnTo>
                    <a:lnTo>
                      <a:pt x="2" y="149"/>
                    </a:lnTo>
                    <a:lnTo>
                      <a:pt x="2" y="148"/>
                    </a:lnTo>
                    <a:lnTo>
                      <a:pt x="1" y="146"/>
                    </a:lnTo>
                    <a:lnTo>
                      <a:pt x="1" y="144"/>
                    </a:lnTo>
                    <a:lnTo>
                      <a:pt x="1" y="143"/>
                    </a:lnTo>
                    <a:lnTo>
                      <a:pt x="1" y="141"/>
                    </a:lnTo>
                    <a:lnTo>
                      <a:pt x="0" y="140"/>
                    </a:lnTo>
                    <a:lnTo>
                      <a:pt x="0" y="138"/>
                    </a:lnTo>
                    <a:lnTo>
                      <a:pt x="0" y="136"/>
                    </a:lnTo>
                    <a:lnTo>
                      <a:pt x="0" y="135"/>
                    </a:lnTo>
                    <a:lnTo>
                      <a:pt x="0" y="134"/>
                    </a:lnTo>
                    <a:lnTo>
                      <a:pt x="0" y="132"/>
                    </a:lnTo>
                    <a:lnTo>
                      <a:pt x="0" y="130"/>
                    </a:lnTo>
                    <a:lnTo>
                      <a:pt x="0" y="129"/>
                    </a:lnTo>
                    <a:lnTo>
                      <a:pt x="0" y="127"/>
                    </a:lnTo>
                    <a:lnTo>
                      <a:pt x="0" y="126"/>
                    </a:lnTo>
                    <a:lnTo>
                      <a:pt x="0" y="124"/>
                    </a:lnTo>
                    <a:lnTo>
                      <a:pt x="0" y="122"/>
                    </a:lnTo>
                    <a:lnTo>
                      <a:pt x="0" y="121"/>
                    </a:lnTo>
                    <a:lnTo>
                      <a:pt x="0" y="120"/>
                    </a:lnTo>
                    <a:lnTo>
                      <a:pt x="0" y="118"/>
                    </a:lnTo>
                    <a:lnTo>
                      <a:pt x="0" y="116"/>
                    </a:lnTo>
                    <a:lnTo>
                      <a:pt x="0" y="115"/>
                    </a:lnTo>
                    <a:lnTo>
                      <a:pt x="1" y="113"/>
                    </a:lnTo>
                    <a:lnTo>
                      <a:pt x="1" y="112"/>
                    </a:lnTo>
                    <a:lnTo>
                      <a:pt x="1" y="110"/>
                    </a:lnTo>
                    <a:lnTo>
                      <a:pt x="1" y="109"/>
                    </a:lnTo>
                    <a:lnTo>
                      <a:pt x="2" y="107"/>
                    </a:lnTo>
                    <a:lnTo>
                      <a:pt x="2" y="106"/>
                    </a:lnTo>
                    <a:lnTo>
                      <a:pt x="2" y="104"/>
                    </a:lnTo>
                    <a:lnTo>
                      <a:pt x="2" y="102"/>
                    </a:lnTo>
                    <a:lnTo>
                      <a:pt x="3" y="101"/>
                    </a:lnTo>
                    <a:lnTo>
                      <a:pt x="3" y="99"/>
                    </a:lnTo>
                    <a:lnTo>
                      <a:pt x="3" y="98"/>
                    </a:lnTo>
                    <a:lnTo>
                      <a:pt x="4" y="96"/>
                    </a:lnTo>
                    <a:lnTo>
                      <a:pt x="4" y="95"/>
                    </a:lnTo>
                    <a:lnTo>
                      <a:pt x="4" y="93"/>
                    </a:lnTo>
                    <a:lnTo>
                      <a:pt x="5" y="92"/>
                    </a:lnTo>
                    <a:lnTo>
                      <a:pt x="5" y="90"/>
                    </a:lnTo>
                    <a:lnTo>
                      <a:pt x="6" y="89"/>
                    </a:lnTo>
                    <a:lnTo>
                      <a:pt x="6" y="87"/>
                    </a:lnTo>
                    <a:lnTo>
                      <a:pt x="7" y="86"/>
                    </a:lnTo>
                    <a:lnTo>
                      <a:pt x="7" y="84"/>
                    </a:lnTo>
                    <a:lnTo>
                      <a:pt x="8" y="83"/>
                    </a:lnTo>
                    <a:lnTo>
                      <a:pt x="9" y="81"/>
                    </a:lnTo>
                    <a:lnTo>
                      <a:pt x="9" y="80"/>
                    </a:lnTo>
                    <a:lnTo>
                      <a:pt x="10" y="78"/>
                    </a:lnTo>
                    <a:lnTo>
                      <a:pt x="10" y="77"/>
                    </a:lnTo>
                    <a:lnTo>
                      <a:pt x="11" y="76"/>
                    </a:lnTo>
                    <a:lnTo>
                      <a:pt x="11" y="74"/>
                    </a:lnTo>
                    <a:lnTo>
                      <a:pt x="12" y="73"/>
                    </a:lnTo>
                    <a:lnTo>
                      <a:pt x="13" y="71"/>
                    </a:lnTo>
                    <a:lnTo>
                      <a:pt x="14" y="70"/>
                    </a:lnTo>
                    <a:lnTo>
                      <a:pt x="14" y="69"/>
                    </a:lnTo>
                    <a:lnTo>
                      <a:pt x="15" y="67"/>
                    </a:lnTo>
                    <a:lnTo>
                      <a:pt x="16" y="66"/>
                    </a:lnTo>
                    <a:lnTo>
                      <a:pt x="16" y="64"/>
                    </a:lnTo>
                    <a:lnTo>
                      <a:pt x="17" y="63"/>
                    </a:lnTo>
                    <a:lnTo>
                      <a:pt x="18" y="62"/>
                    </a:lnTo>
                    <a:lnTo>
                      <a:pt x="19" y="60"/>
                    </a:lnTo>
                    <a:lnTo>
                      <a:pt x="20" y="59"/>
                    </a:lnTo>
                    <a:lnTo>
                      <a:pt x="21" y="58"/>
                    </a:lnTo>
                    <a:lnTo>
                      <a:pt x="21" y="57"/>
                    </a:lnTo>
                    <a:lnTo>
                      <a:pt x="22" y="55"/>
                    </a:lnTo>
                    <a:lnTo>
                      <a:pt x="23" y="54"/>
                    </a:lnTo>
                    <a:lnTo>
                      <a:pt x="24" y="53"/>
                    </a:lnTo>
                    <a:lnTo>
                      <a:pt x="25" y="51"/>
                    </a:lnTo>
                    <a:lnTo>
                      <a:pt x="26" y="50"/>
                    </a:lnTo>
                    <a:lnTo>
                      <a:pt x="27" y="49"/>
                    </a:lnTo>
                    <a:lnTo>
                      <a:pt x="28" y="48"/>
                    </a:lnTo>
                    <a:lnTo>
                      <a:pt x="29" y="46"/>
                    </a:lnTo>
                    <a:lnTo>
                      <a:pt x="30" y="45"/>
                    </a:lnTo>
                    <a:lnTo>
                      <a:pt x="31" y="44"/>
                    </a:lnTo>
                    <a:lnTo>
                      <a:pt x="32" y="43"/>
                    </a:lnTo>
                    <a:lnTo>
                      <a:pt x="33" y="42"/>
                    </a:lnTo>
                    <a:lnTo>
                      <a:pt x="34" y="40"/>
                    </a:lnTo>
                    <a:lnTo>
                      <a:pt x="35" y="39"/>
                    </a:lnTo>
                    <a:lnTo>
                      <a:pt x="36" y="38"/>
                    </a:lnTo>
                    <a:lnTo>
                      <a:pt x="37" y="37"/>
                    </a:lnTo>
                    <a:lnTo>
                      <a:pt x="38" y="36"/>
                    </a:lnTo>
                    <a:lnTo>
                      <a:pt x="40" y="35"/>
                    </a:lnTo>
                    <a:lnTo>
                      <a:pt x="41" y="34"/>
                    </a:lnTo>
                    <a:lnTo>
                      <a:pt x="42" y="33"/>
                    </a:lnTo>
                    <a:lnTo>
                      <a:pt x="43" y="32"/>
                    </a:lnTo>
                    <a:lnTo>
                      <a:pt x="44" y="31"/>
                    </a:lnTo>
                    <a:lnTo>
                      <a:pt x="45" y="30"/>
                    </a:lnTo>
                    <a:lnTo>
                      <a:pt x="47" y="29"/>
                    </a:lnTo>
                    <a:lnTo>
                      <a:pt x="48" y="28"/>
                    </a:lnTo>
                    <a:lnTo>
                      <a:pt x="49" y="27"/>
                    </a:lnTo>
                    <a:lnTo>
                      <a:pt x="50" y="26"/>
                    </a:lnTo>
                    <a:lnTo>
                      <a:pt x="51" y="25"/>
                    </a:lnTo>
                    <a:lnTo>
                      <a:pt x="53" y="24"/>
                    </a:lnTo>
                    <a:lnTo>
                      <a:pt x="54" y="23"/>
                    </a:lnTo>
                    <a:lnTo>
                      <a:pt x="55" y="22"/>
                    </a:lnTo>
                    <a:lnTo>
                      <a:pt x="56" y="21"/>
                    </a:lnTo>
                    <a:lnTo>
                      <a:pt x="58" y="21"/>
                    </a:lnTo>
                    <a:lnTo>
                      <a:pt x="59" y="20"/>
                    </a:lnTo>
                    <a:lnTo>
                      <a:pt x="61" y="19"/>
                    </a:lnTo>
                    <a:lnTo>
                      <a:pt x="62" y="18"/>
                    </a:lnTo>
                    <a:lnTo>
                      <a:pt x="63" y="17"/>
                    </a:lnTo>
                    <a:lnTo>
                      <a:pt x="65" y="17"/>
                    </a:lnTo>
                    <a:lnTo>
                      <a:pt x="66" y="16"/>
                    </a:lnTo>
                    <a:lnTo>
                      <a:pt x="67" y="15"/>
                    </a:lnTo>
                    <a:lnTo>
                      <a:pt x="69" y="14"/>
                    </a:lnTo>
                    <a:lnTo>
                      <a:pt x="70" y="14"/>
                    </a:lnTo>
                    <a:lnTo>
                      <a:pt x="72" y="13"/>
                    </a:lnTo>
                    <a:lnTo>
                      <a:pt x="73" y="12"/>
                    </a:lnTo>
                    <a:lnTo>
                      <a:pt x="74" y="11"/>
                    </a:lnTo>
                    <a:lnTo>
                      <a:pt x="76" y="11"/>
                    </a:lnTo>
                    <a:lnTo>
                      <a:pt x="77" y="10"/>
                    </a:lnTo>
                    <a:lnTo>
                      <a:pt x="79" y="10"/>
                    </a:lnTo>
                    <a:lnTo>
                      <a:pt x="80" y="9"/>
                    </a:lnTo>
                    <a:lnTo>
                      <a:pt x="82" y="8"/>
                    </a:lnTo>
                    <a:lnTo>
                      <a:pt x="83" y="8"/>
                    </a:lnTo>
                    <a:lnTo>
                      <a:pt x="85" y="7"/>
                    </a:lnTo>
                    <a:lnTo>
                      <a:pt x="86" y="7"/>
                    </a:lnTo>
                    <a:lnTo>
                      <a:pt x="87" y="6"/>
                    </a:lnTo>
                    <a:lnTo>
                      <a:pt x="89" y="6"/>
                    </a:lnTo>
                    <a:lnTo>
                      <a:pt x="90" y="5"/>
                    </a:lnTo>
                    <a:lnTo>
                      <a:pt x="92" y="5"/>
                    </a:lnTo>
                    <a:lnTo>
                      <a:pt x="93" y="4"/>
                    </a:lnTo>
                    <a:lnTo>
                      <a:pt x="95" y="4"/>
                    </a:lnTo>
                    <a:lnTo>
                      <a:pt x="96" y="4"/>
                    </a:lnTo>
                    <a:lnTo>
                      <a:pt x="98" y="3"/>
                    </a:lnTo>
                    <a:lnTo>
                      <a:pt x="100" y="3"/>
                    </a:lnTo>
                    <a:lnTo>
                      <a:pt x="101" y="3"/>
                    </a:lnTo>
                    <a:lnTo>
                      <a:pt x="103" y="2"/>
                    </a:lnTo>
                    <a:lnTo>
                      <a:pt x="104" y="2"/>
                    </a:lnTo>
                    <a:lnTo>
                      <a:pt x="106" y="2"/>
                    </a:lnTo>
                    <a:lnTo>
                      <a:pt x="107" y="1"/>
                    </a:lnTo>
                    <a:lnTo>
                      <a:pt x="109" y="1"/>
                    </a:lnTo>
                    <a:lnTo>
                      <a:pt x="110" y="1"/>
                    </a:lnTo>
                    <a:lnTo>
                      <a:pt x="112" y="1"/>
                    </a:lnTo>
                    <a:lnTo>
                      <a:pt x="113" y="1"/>
                    </a:lnTo>
                    <a:lnTo>
                      <a:pt x="115" y="0"/>
                    </a:lnTo>
                    <a:lnTo>
                      <a:pt x="117" y="0"/>
                    </a:lnTo>
                    <a:lnTo>
                      <a:pt x="118" y="0"/>
                    </a:lnTo>
                    <a:lnTo>
                      <a:pt x="120" y="0"/>
                    </a:lnTo>
                    <a:lnTo>
                      <a:pt x="121" y="0"/>
                    </a:lnTo>
                    <a:lnTo>
                      <a:pt x="123" y="0"/>
                    </a:lnTo>
                    <a:lnTo>
                      <a:pt x="124" y="0"/>
                    </a:lnTo>
                    <a:lnTo>
                      <a:pt x="126" y="0"/>
                    </a:lnTo>
                    <a:lnTo>
                      <a:pt x="127" y="0"/>
                    </a:lnTo>
                    <a:lnTo>
                      <a:pt x="129" y="0"/>
                    </a:lnTo>
                    <a:lnTo>
                      <a:pt x="131" y="0"/>
                    </a:lnTo>
                    <a:lnTo>
                      <a:pt x="132" y="0"/>
                    </a:lnTo>
                    <a:lnTo>
                      <a:pt x="134" y="0"/>
                    </a:lnTo>
                    <a:lnTo>
                      <a:pt x="135" y="0"/>
                    </a:lnTo>
                    <a:lnTo>
                      <a:pt x="137" y="0"/>
                    </a:lnTo>
                    <a:lnTo>
                      <a:pt x="138" y="0"/>
                    </a:lnTo>
                    <a:lnTo>
                      <a:pt x="140" y="0"/>
                    </a:lnTo>
                    <a:lnTo>
                      <a:pt x="142" y="1"/>
                    </a:lnTo>
                    <a:lnTo>
                      <a:pt x="143" y="1"/>
                    </a:lnTo>
                    <a:lnTo>
                      <a:pt x="145" y="1"/>
                    </a:lnTo>
                    <a:lnTo>
                      <a:pt x="146" y="1"/>
                    </a:lnTo>
                    <a:lnTo>
                      <a:pt x="148" y="1"/>
                    </a:lnTo>
                    <a:lnTo>
                      <a:pt x="149" y="2"/>
                    </a:lnTo>
                    <a:lnTo>
                      <a:pt x="151" y="2"/>
                    </a:lnTo>
                    <a:lnTo>
                      <a:pt x="152" y="2"/>
                    </a:lnTo>
                    <a:lnTo>
                      <a:pt x="154" y="3"/>
                    </a:lnTo>
                    <a:lnTo>
                      <a:pt x="155" y="3"/>
                    </a:lnTo>
                    <a:lnTo>
                      <a:pt x="157" y="3"/>
                    </a:lnTo>
                    <a:lnTo>
                      <a:pt x="158" y="4"/>
                    </a:lnTo>
                    <a:lnTo>
                      <a:pt x="160" y="4"/>
                    </a:lnTo>
                    <a:lnTo>
                      <a:pt x="162" y="4"/>
                    </a:lnTo>
                    <a:lnTo>
                      <a:pt x="163" y="5"/>
                    </a:lnTo>
                    <a:lnTo>
                      <a:pt x="165" y="5"/>
                    </a:lnTo>
                    <a:lnTo>
                      <a:pt x="166" y="6"/>
                    </a:lnTo>
                    <a:lnTo>
                      <a:pt x="168" y="6"/>
                    </a:lnTo>
                    <a:lnTo>
                      <a:pt x="169" y="7"/>
                    </a:lnTo>
                    <a:lnTo>
                      <a:pt x="170" y="7"/>
                    </a:lnTo>
                    <a:lnTo>
                      <a:pt x="172" y="8"/>
                    </a:lnTo>
                    <a:lnTo>
                      <a:pt x="173" y="8"/>
                    </a:lnTo>
                    <a:lnTo>
                      <a:pt x="175" y="9"/>
                    </a:lnTo>
                    <a:lnTo>
                      <a:pt x="176" y="10"/>
                    </a:lnTo>
                    <a:lnTo>
                      <a:pt x="178" y="10"/>
                    </a:lnTo>
                    <a:lnTo>
                      <a:pt x="179" y="11"/>
                    </a:lnTo>
                    <a:lnTo>
                      <a:pt x="181" y="11"/>
                    </a:lnTo>
                    <a:lnTo>
                      <a:pt x="182" y="12"/>
                    </a:lnTo>
                    <a:lnTo>
                      <a:pt x="183" y="13"/>
                    </a:lnTo>
                    <a:lnTo>
                      <a:pt x="185" y="14"/>
                    </a:lnTo>
                    <a:lnTo>
                      <a:pt x="186" y="14"/>
                    </a:lnTo>
                    <a:lnTo>
                      <a:pt x="188" y="15"/>
                    </a:lnTo>
                    <a:lnTo>
                      <a:pt x="189" y="16"/>
                    </a:lnTo>
                    <a:lnTo>
                      <a:pt x="190" y="16"/>
                    </a:lnTo>
                    <a:lnTo>
                      <a:pt x="192" y="17"/>
                    </a:lnTo>
                    <a:lnTo>
                      <a:pt x="193" y="18"/>
                    </a:lnTo>
                    <a:lnTo>
                      <a:pt x="194" y="19"/>
                    </a:lnTo>
                    <a:lnTo>
                      <a:pt x="196" y="19"/>
                    </a:lnTo>
                    <a:lnTo>
                      <a:pt x="197" y="21"/>
                    </a:lnTo>
                    <a:lnTo>
                      <a:pt x="198" y="21"/>
                    </a:lnTo>
                    <a:lnTo>
                      <a:pt x="200" y="22"/>
                    </a:lnTo>
                    <a:lnTo>
                      <a:pt x="201" y="23"/>
                    </a:lnTo>
                    <a:lnTo>
                      <a:pt x="202" y="24"/>
                    </a:lnTo>
                    <a:lnTo>
                      <a:pt x="203" y="25"/>
                    </a:lnTo>
                    <a:lnTo>
                      <a:pt x="205" y="26"/>
                    </a:lnTo>
                    <a:lnTo>
                      <a:pt x="206" y="27"/>
                    </a:lnTo>
                    <a:lnTo>
                      <a:pt x="207" y="28"/>
                    </a:lnTo>
                    <a:lnTo>
                      <a:pt x="208" y="29"/>
                    </a:lnTo>
                    <a:lnTo>
                      <a:pt x="210" y="30"/>
                    </a:lnTo>
                    <a:lnTo>
                      <a:pt x="211" y="31"/>
                    </a:lnTo>
                    <a:lnTo>
                      <a:pt x="212" y="32"/>
                    </a:lnTo>
                    <a:lnTo>
                      <a:pt x="213" y="33"/>
                    </a:lnTo>
                    <a:lnTo>
                      <a:pt x="214" y="34"/>
                    </a:lnTo>
                    <a:lnTo>
                      <a:pt x="215" y="35"/>
                    </a:lnTo>
                    <a:lnTo>
                      <a:pt x="217" y="36"/>
                    </a:lnTo>
                    <a:lnTo>
                      <a:pt x="218" y="37"/>
                    </a:lnTo>
                    <a:lnTo>
                      <a:pt x="219" y="38"/>
                    </a:lnTo>
                    <a:lnTo>
                      <a:pt x="220" y="39"/>
                    </a:lnTo>
                    <a:lnTo>
                      <a:pt x="221" y="40"/>
                    </a:lnTo>
                    <a:lnTo>
                      <a:pt x="222" y="4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0" name="Rectangle 1218"/>
              <p:cNvSpPr>
                <a:spLocks noChangeArrowheads="1"/>
              </p:cNvSpPr>
              <p:nvPr/>
            </p:nvSpPr>
            <p:spPr bwMode="auto">
              <a:xfrm flipH="1">
                <a:off x="1126" y="3878"/>
                <a:ext cx="14"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1" name="Freeform 1219"/>
              <p:cNvSpPr>
                <a:spLocks/>
              </p:cNvSpPr>
              <p:nvPr/>
            </p:nvSpPr>
            <p:spPr bwMode="auto">
              <a:xfrm flipH="1">
                <a:off x="1076" y="3868"/>
                <a:ext cx="134" cy="80"/>
              </a:xfrm>
              <a:custGeom>
                <a:avLst/>
                <a:gdLst>
                  <a:gd name="T0" fmla="*/ 465 w 465"/>
                  <a:gd name="T1" fmla="*/ 138 h 290"/>
                  <a:gd name="T2" fmla="*/ 327 w 465"/>
                  <a:gd name="T3" fmla="*/ 89 h 290"/>
                  <a:gd name="T4" fmla="*/ 227 w 465"/>
                  <a:gd name="T5" fmla="*/ 89 h 290"/>
                  <a:gd name="T6" fmla="*/ 191 w 465"/>
                  <a:gd name="T7" fmla="*/ 38 h 290"/>
                  <a:gd name="T8" fmla="*/ 100 w 465"/>
                  <a:gd name="T9" fmla="*/ 0 h 290"/>
                  <a:gd name="T10" fmla="*/ 12 w 465"/>
                  <a:gd name="T11" fmla="*/ 0 h 290"/>
                  <a:gd name="T12" fmla="*/ 0 w 465"/>
                  <a:gd name="T13" fmla="*/ 12 h 290"/>
                  <a:gd name="T14" fmla="*/ 0 w 465"/>
                  <a:gd name="T15" fmla="*/ 238 h 290"/>
                  <a:gd name="T16" fmla="*/ 64 w 465"/>
                  <a:gd name="T17" fmla="*/ 290 h 290"/>
                  <a:gd name="T18" fmla="*/ 191 w 465"/>
                  <a:gd name="T19" fmla="*/ 290 h 290"/>
                  <a:gd name="T20" fmla="*/ 227 w 465"/>
                  <a:gd name="T21" fmla="*/ 214 h 290"/>
                  <a:gd name="T22" fmla="*/ 353 w 465"/>
                  <a:gd name="T23" fmla="*/ 214 h 290"/>
                  <a:gd name="T24" fmla="*/ 465 w 465"/>
                  <a:gd name="T25" fmla="*/ 27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5" h="290">
                    <a:moveTo>
                      <a:pt x="465" y="138"/>
                    </a:moveTo>
                    <a:lnTo>
                      <a:pt x="327" y="89"/>
                    </a:lnTo>
                    <a:lnTo>
                      <a:pt x="227" y="89"/>
                    </a:lnTo>
                    <a:lnTo>
                      <a:pt x="191" y="38"/>
                    </a:lnTo>
                    <a:lnTo>
                      <a:pt x="100" y="0"/>
                    </a:lnTo>
                    <a:lnTo>
                      <a:pt x="12" y="0"/>
                    </a:lnTo>
                    <a:lnTo>
                      <a:pt x="0" y="12"/>
                    </a:lnTo>
                    <a:lnTo>
                      <a:pt x="0" y="238"/>
                    </a:lnTo>
                    <a:lnTo>
                      <a:pt x="64" y="290"/>
                    </a:lnTo>
                    <a:lnTo>
                      <a:pt x="191" y="290"/>
                    </a:lnTo>
                    <a:lnTo>
                      <a:pt x="227" y="214"/>
                    </a:lnTo>
                    <a:lnTo>
                      <a:pt x="353" y="214"/>
                    </a:lnTo>
                    <a:lnTo>
                      <a:pt x="465" y="27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2" name="Line 1220"/>
              <p:cNvSpPr>
                <a:spLocks noChangeShapeType="1"/>
              </p:cNvSpPr>
              <p:nvPr/>
            </p:nvSpPr>
            <p:spPr bwMode="auto">
              <a:xfrm flipH="1">
                <a:off x="1152" y="3943"/>
                <a:ext cx="4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3" name="Line 1221"/>
              <p:cNvSpPr>
                <a:spLocks noChangeShapeType="1"/>
              </p:cNvSpPr>
              <p:nvPr/>
            </p:nvSpPr>
            <p:spPr bwMode="auto">
              <a:xfrm flipH="1" flipV="1">
                <a:off x="1093" y="3900"/>
                <a:ext cx="15"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4" name="Freeform 1222"/>
              <p:cNvSpPr>
                <a:spLocks/>
              </p:cNvSpPr>
              <p:nvPr/>
            </p:nvSpPr>
            <p:spPr bwMode="auto">
              <a:xfrm flipH="1">
                <a:off x="1083" y="3904"/>
                <a:ext cx="4" cy="35"/>
              </a:xfrm>
              <a:custGeom>
                <a:avLst/>
                <a:gdLst>
                  <a:gd name="T0" fmla="*/ 0 w 13"/>
                  <a:gd name="T1" fmla="*/ 125 h 125"/>
                  <a:gd name="T2" fmla="*/ 13 w 13"/>
                  <a:gd name="T3" fmla="*/ 111 h 125"/>
                  <a:gd name="T4" fmla="*/ 13 w 13"/>
                  <a:gd name="T5" fmla="*/ 0 h 125"/>
                </a:gdLst>
                <a:ahLst/>
                <a:cxnLst>
                  <a:cxn ang="0">
                    <a:pos x="T0" y="T1"/>
                  </a:cxn>
                  <a:cxn ang="0">
                    <a:pos x="T2" y="T3"/>
                  </a:cxn>
                  <a:cxn ang="0">
                    <a:pos x="T4" y="T5"/>
                  </a:cxn>
                </a:cxnLst>
                <a:rect l="0" t="0" r="r" b="b"/>
                <a:pathLst>
                  <a:path w="13" h="125">
                    <a:moveTo>
                      <a:pt x="0" y="125"/>
                    </a:moveTo>
                    <a:lnTo>
                      <a:pt x="13" y="111"/>
                    </a:lnTo>
                    <a:lnTo>
                      <a:pt x="1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5" name="Line 1223"/>
              <p:cNvSpPr>
                <a:spLocks noChangeShapeType="1"/>
              </p:cNvSpPr>
              <p:nvPr/>
            </p:nvSpPr>
            <p:spPr bwMode="auto">
              <a:xfrm flipH="1" flipV="1">
                <a:off x="1140" y="3886"/>
                <a:ext cx="4" cy="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6" name="Line 1224"/>
              <p:cNvSpPr>
                <a:spLocks noChangeShapeType="1"/>
              </p:cNvSpPr>
              <p:nvPr/>
            </p:nvSpPr>
            <p:spPr bwMode="auto">
              <a:xfrm flipV="1">
                <a:off x="1122" y="3886"/>
                <a:ext cx="4"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7" name="Freeform 1225"/>
              <p:cNvSpPr>
                <a:spLocks/>
              </p:cNvSpPr>
              <p:nvPr/>
            </p:nvSpPr>
            <p:spPr bwMode="auto">
              <a:xfrm flipH="1">
                <a:off x="1128" y="3690"/>
                <a:ext cx="20" cy="14"/>
              </a:xfrm>
              <a:custGeom>
                <a:avLst/>
                <a:gdLst>
                  <a:gd name="T0" fmla="*/ 66 w 68"/>
                  <a:gd name="T1" fmla="*/ 48 h 51"/>
                  <a:gd name="T2" fmla="*/ 65 w 68"/>
                  <a:gd name="T3" fmla="*/ 49 h 51"/>
                  <a:gd name="T4" fmla="*/ 63 w 68"/>
                  <a:gd name="T5" fmla="*/ 49 h 51"/>
                  <a:gd name="T6" fmla="*/ 61 w 68"/>
                  <a:gd name="T7" fmla="*/ 50 h 51"/>
                  <a:gd name="T8" fmla="*/ 59 w 68"/>
                  <a:gd name="T9" fmla="*/ 50 h 51"/>
                  <a:gd name="T10" fmla="*/ 58 w 68"/>
                  <a:gd name="T11" fmla="*/ 51 h 51"/>
                  <a:gd name="T12" fmla="*/ 56 w 68"/>
                  <a:gd name="T13" fmla="*/ 51 h 51"/>
                  <a:gd name="T14" fmla="*/ 54 w 68"/>
                  <a:gd name="T15" fmla="*/ 51 h 51"/>
                  <a:gd name="T16" fmla="*/ 52 w 68"/>
                  <a:gd name="T17" fmla="*/ 51 h 51"/>
                  <a:gd name="T18" fmla="*/ 50 w 68"/>
                  <a:gd name="T19" fmla="*/ 51 h 51"/>
                  <a:gd name="T20" fmla="*/ 49 w 68"/>
                  <a:gd name="T21" fmla="*/ 51 h 51"/>
                  <a:gd name="T22" fmla="*/ 47 w 68"/>
                  <a:gd name="T23" fmla="*/ 51 h 51"/>
                  <a:gd name="T24" fmla="*/ 45 w 68"/>
                  <a:gd name="T25" fmla="*/ 51 h 51"/>
                  <a:gd name="T26" fmla="*/ 43 w 68"/>
                  <a:gd name="T27" fmla="*/ 51 h 51"/>
                  <a:gd name="T28" fmla="*/ 41 w 68"/>
                  <a:gd name="T29" fmla="*/ 50 h 51"/>
                  <a:gd name="T30" fmla="*/ 40 w 68"/>
                  <a:gd name="T31" fmla="*/ 50 h 51"/>
                  <a:gd name="T32" fmla="*/ 38 w 68"/>
                  <a:gd name="T33" fmla="*/ 50 h 51"/>
                  <a:gd name="T34" fmla="*/ 36 w 68"/>
                  <a:gd name="T35" fmla="*/ 49 h 51"/>
                  <a:gd name="T36" fmla="*/ 34 w 68"/>
                  <a:gd name="T37" fmla="*/ 49 h 51"/>
                  <a:gd name="T38" fmla="*/ 33 w 68"/>
                  <a:gd name="T39" fmla="*/ 48 h 51"/>
                  <a:gd name="T40" fmla="*/ 31 w 68"/>
                  <a:gd name="T41" fmla="*/ 47 h 51"/>
                  <a:gd name="T42" fmla="*/ 29 w 68"/>
                  <a:gd name="T43" fmla="*/ 47 h 51"/>
                  <a:gd name="T44" fmla="*/ 28 w 68"/>
                  <a:gd name="T45" fmla="*/ 46 h 51"/>
                  <a:gd name="T46" fmla="*/ 26 w 68"/>
                  <a:gd name="T47" fmla="*/ 45 h 51"/>
                  <a:gd name="T48" fmla="*/ 24 w 68"/>
                  <a:gd name="T49" fmla="*/ 44 h 51"/>
                  <a:gd name="T50" fmla="*/ 23 w 68"/>
                  <a:gd name="T51" fmla="*/ 43 h 51"/>
                  <a:gd name="T52" fmla="*/ 21 w 68"/>
                  <a:gd name="T53" fmla="*/ 42 h 51"/>
                  <a:gd name="T54" fmla="*/ 20 w 68"/>
                  <a:gd name="T55" fmla="*/ 41 h 51"/>
                  <a:gd name="T56" fmla="*/ 18 w 68"/>
                  <a:gd name="T57" fmla="*/ 40 h 51"/>
                  <a:gd name="T58" fmla="*/ 17 w 68"/>
                  <a:gd name="T59" fmla="*/ 39 h 51"/>
                  <a:gd name="T60" fmla="*/ 16 w 68"/>
                  <a:gd name="T61" fmla="*/ 38 h 51"/>
                  <a:gd name="T62" fmla="*/ 14 w 68"/>
                  <a:gd name="T63" fmla="*/ 36 h 51"/>
                  <a:gd name="T64" fmla="*/ 13 w 68"/>
                  <a:gd name="T65" fmla="*/ 35 h 51"/>
                  <a:gd name="T66" fmla="*/ 12 w 68"/>
                  <a:gd name="T67" fmla="*/ 34 h 51"/>
                  <a:gd name="T68" fmla="*/ 11 w 68"/>
                  <a:gd name="T69" fmla="*/ 32 h 51"/>
                  <a:gd name="T70" fmla="*/ 10 w 68"/>
                  <a:gd name="T71" fmla="*/ 31 h 51"/>
                  <a:gd name="T72" fmla="*/ 9 w 68"/>
                  <a:gd name="T73" fmla="*/ 29 h 51"/>
                  <a:gd name="T74" fmla="*/ 8 w 68"/>
                  <a:gd name="T75" fmla="*/ 28 h 51"/>
                  <a:gd name="T76" fmla="*/ 7 w 68"/>
                  <a:gd name="T77" fmla="*/ 26 h 51"/>
                  <a:gd name="T78" fmla="*/ 6 w 68"/>
                  <a:gd name="T79" fmla="*/ 25 h 51"/>
                  <a:gd name="T80" fmla="*/ 5 w 68"/>
                  <a:gd name="T81" fmla="*/ 23 h 51"/>
                  <a:gd name="T82" fmla="*/ 4 w 68"/>
                  <a:gd name="T83" fmla="*/ 21 h 51"/>
                  <a:gd name="T84" fmla="*/ 4 w 68"/>
                  <a:gd name="T85" fmla="*/ 20 h 51"/>
                  <a:gd name="T86" fmla="*/ 3 w 68"/>
                  <a:gd name="T87" fmla="*/ 18 h 51"/>
                  <a:gd name="T88" fmla="*/ 3 w 68"/>
                  <a:gd name="T89" fmla="*/ 16 h 51"/>
                  <a:gd name="T90" fmla="*/ 2 w 68"/>
                  <a:gd name="T91" fmla="*/ 15 h 51"/>
                  <a:gd name="T92" fmla="*/ 2 w 68"/>
                  <a:gd name="T93" fmla="*/ 13 h 51"/>
                  <a:gd name="T94" fmla="*/ 1 w 68"/>
                  <a:gd name="T95" fmla="*/ 11 h 51"/>
                  <a:gd name="T96" fmla="*/ 1 w 68"/>
                  <a:gd name="T97" fmla="*/ 9 h 51"/>
                  <a:gd name="T98" fmla="*/ 1 w 68"/>
                  <a:gd name="T99" fmla="*/ 7 h 51"/>
                  <a:gd name="T100" fmla="*/ 0 w 68"/>
                  <a:gd name="T101" fmla="*/ 6 h 51"/>
                  <a:gd name="T102" fmla="*/ 0 w 68"/>
                  <a:gd name="T103" fmla="*/ 4 h 51"/>
                  <a:gd name="T104" fmla="*/ 0 w 68"/>
                  <a:gd name="T105" fmla="*/ 2 h 51"/>
                  <a:gd name="T106" fmla="*/ 0 w 68"/>
                  <a:gd name="T10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1">
                    <a:moveTo>
                      <a:pt x="68" y="48"/>
                    </a:moveTo>
                    <a:lnTo>
                      <a:pt x="67" y="48"/>
                    </a:lnTo>
                    <a:lnTo>
                      <a:pt x="66" y="48"/>
                    </a:lnTo>
                    <a:lnTo>
                      <a:pt x="66" y="49"/>
                    </a:lnTo>
                    <a:lnTo>
                      <a:pt x="65" y="49"/>
                    </a:lnTo>
                    <a:lnTo>
                      <a:pt x="65" y="49"/>
                    </a:lnTo>
                    <a:lnTo>
                      <a:pt x="64" y="49"/>
                    </a:lnTo>
                    <a:lnTo>
                      <a:pt x="63" y="49"/>
                    </a:lnTo>
                    <a:lnTo>
                      <a:pt x="63" y="49"/>
                    </a:lnTo>
                    <a:lnTo>
                      <a:pt x="62" y="50"/>
                    </a:lnTo>
                    <a:lnTo>
                      <a:pt x="62" y="50"/>
                    </a:lnTo>
                    <a:lnTo>
                      <a:pt x="61" y="50"/>
                    </a:lnTo>
                    <a:lnTo>
                      <a:pt x="61" y="50"/>
                    </a:lnTo>
                    <a:lnTo>
                      <a:pt x="60" y="50"/>
                    </a:lnTo>
                    <a:lnTo>
                      <a:pt x="59" y="50"/>
                    </a:lnTo>
                    <a:lnTo>
                      <a:pt x="59" y="50"/>
                    </a:lnTo>
                    <a:lnTo>
                      <a:pt x="58" y="50"/>
                    </a:lnTo>
                    <a:lnTo>
                      <a:pt x="58" y="51"/>
                    </a:lnTo>
                    <a:lnTo>
                      <a:pt x="57" y="51"/>
                    </a:lnTo>
                    <a:lnTo>
                      <a:pt x="56" y="51"/>
                    </a:lnTo>
                    <a:lnTo>
                      <a:pt x="56" y="51"/>
                    </a:lnTo>
                    <a:lnTo>
                      <a:pt x="55" y="51"/>
                    </a:lnTo>
                    <a:lnTo>
                      <a:pt x="55" y="51"/>
                    </a:lnTo>
                    <a:lnTo>
                      <a:pt x="54" y="51"/>
                    </a:lnTo>
                    <a:lnTo>
                      <a:pt x="54" y="51"/>
                    </a:lnTo>
                    <a:lnTo>
                      <a:pt x="53" y="51"/>
                    </a:lnTo>
                    <a:lnTo>
                      <a:pt x="52" y="51"/>
                    </a:lnTo>
                    <a:lnTo>
                      <a:pt x="52" y="51"/>
                    </a:lnTo>
                    <a:lnTo>
                      <a:pt x="51" y="51"/>
                    </a:lnTo>
                    <a:lnTo>
                      <a:pt x="50" y="51"/>
                    </a:lnTo>
                    <a:lnTo>
                      <a:pt x="50" y="51"/>
                    </a:lnTo>
                    <a:lnTo>
                      <a:pt x="49" y="51"/>
                    </a:lnTo>
                    <a:lnTo>
                      <a:pt x="49" y="51"/>
                    </a:lnTo>
                    <a:lnTo>
                      <a:pt x="48" y="51"/>
                    </a:lnTo>
                    <a:lnTo>
                      <a:pt x="47" y="51"/>
                    </a:lnTo>
                    <a:lnTo>
                      <a:pt x="47" y="51"/>
                    </a:lnTo>
                    <a:lnTo>
                      <a:pt x="46" y="51"/>
                    </a:lnTo>
                    <a:lnTo>
                      <a:pt x="45" y="51"/>
                    </a:lnTo>
                    <a:lnTo>
                      <a:pt x="45" y="51"/>
                    </a:lnTo>
                    <a:lnTo>
                      <a:pt x="44" y="51"/>
                    </a:lnTo>
                    <a:lnTo>
                      <a:pt x="44" y="51"/>
                    </a:lnTo>
                    <a:lnTo>
                      <a:pt x="43" y="51"/>
                    </a:lnTo>
                    <a:lnTo>
                      <a:pt x="42" y="51"/>
                    </a:lnTo>
                    <a:lnTo>
                      <a:pt x="42" y="51"/>
                    </a:lnTo>
                    <a:lnTo>
                      <a:pt x="41" y="50"/>
                    </a:lnTo>
                    <a:lnTo>
                      <a:pt x="41" y="50"/>
                    </a:lnTo>
                    <a:lnTo>
                      <a:pt x="40" y="50"/>
                    </a:lnTo>
                    <a:lnTo>
                      <a:pt x="40" y="50"/>
                    </a:lnTo>
                    <a:lnTo>
                      <a:pt x="39" y="50"/>
                    </a:lnTo>
                    <a:lnTo>
                      <a:pt x="38" y="50"/>
                    </a:lnTo>
                    <a:lnTo>
                      <a:pt x="38" y="50"/>
                    </a:lnTo>
                    <a:lnTo>
                      <a:pt x="37" y="50"/>
                    </a:lnTo>
                    <a:lnTo>
                      <a:pt x="37" y="49"/>
                    </a:lnTo>
                    <a:lnTo>
                      <a:pt x="36" y="49"/>
                    </a:lnTo>
                    <a:lnTo>
                      <a:pt x="35" y="49"/>
                    </a:lnTo>
                    <a:lnTo>
                      <a:pt x="35" y="49"/>
                    </a:lnTo>
                    <a:lnTo>
                      <a:pt x="34" y="49"/>
                    </a:lnTo>
                    <a:lnTo>
                      <a:pt x="34" y="49"/>
                    </a:lnTo>
                    <a:lnTo>
                      <a:pt x="33" y="48"/>
                    </a:lnTo>
                    <a:lnTo>
                      <a:pt x="33" y="48"/>
                    </a:lnTo>
                    <a:lnTo>
                      <a:pt x="32" y="48"/>
                    </a:lnTo>
                    <a:lnTo>
                      <a:pt x="31" y="48"/>
                    </a:lnTo>
                    <a:lnTo>
                      <a:pt x="31" y="47"/>
                    </a:lnTo>
                    <a:lnTo>
                      <a:pt x="30" y="47"/>
                    </a:lnTo>
                    <a:lnTo>
                      <a:pt x="30" y="47"/>
                    </a:lnTo>
                    <a:lnTo>
                      <a:pt x="29" y="47"/>
                    </a:lnTo>
                    <a:lnTo>
                      <a:pt x="29" y="46"/>
                    </a:lnTo>
                    <a:lnTo>
                      <a:pt x="28" y="46"/>
                    </a:lnTo>
                    <a:lnTo>
                      <a:pt x="28" y="46"/>
                    </a:lnTo>
                    <a:lnTo>
                      <a:pt x="27" y="46"/>
                    </a:lnTo>
                    <a:lnTo>
                      <a:pt x="27" y="45"/>
                    </a:lnTo>
                    <a:lnTo>
                      <a:pt x="26" y="45"/>
                    </a:lnTo>
                    <a:lnTo>
                      <a:pt x="25" y="45"/>
                    </a:lnTo>
                    <a:lnTo>
                      <a:pt x="25" y="44"/>
                    </a:lnTo>
                    <a:lnTo>
                      <a:pt x="24" y="44"/>
                    </a:lnTo>
                    <a:lnTo>
                      <a:pt x="24" y="44"/>
                    </a:lnTo>
                    <a:lnTo>
                      <a:pt x="23" y="44"/>
                    </a:lnTo>
                    <a:lnTo>
                      <a:pt x="23" y="43"/>
                    </a:lnTo>
                    <a:lnTo>
                      <a:pt x="22" y="43"/>
                    </a:lnTo>
                    <a:lnTo>
                      <a:pt x="22" y="43"/>
                    </a:lnTo>
                    <a:lnTo>
                      <a:pt x="21" y="42"/>
                    </a:lnTo>
                    <a:lnTo>
                      <a:pt x="21" y="42"/>
                    </a:lnTo>
                    <a:lnTo>
                      <a:pt x="20" y="42"/>
                    </a:lnTo>
                    <a:lnTo>
                      <a:pt x="20" y="41"/>
                    </a:lnTo>
                    <a:lnTo>
                      <a:pt x="19" y="41"/>
                    </a:lnTo>
                    <a:lnTo>
                      <a:pt x="19" y="40"/>
                    </a:lnTo>
                    <a:lnTo>
                      <a:pt x="18" y="40"/>
                    </a:lnTo>
                    <a:lnTo>
                      <a:pt x="18" y="40"/>
                    </a:lnTo>
                    <a:lnTo>
                      <a:pt x="18" y="39"/>
                    </a:lnTo>
                    <a:lnTo>
                      <a:pt x="17" y="39"/>
                    </a:lnTo>
                    <a:lnTo>
                      <a:pt x="17" y="39"/>
                    </a:lnTo>
                    <a:lnTo>
                      <a:pt x="16" y="38"/>
                    </a:lnTo>
                    <a:lnTo>
                      <a:pt x="16" y="38"/>
                    </a:lnTo>
                    <a:lnTo>
                      <a:pt x="15" y="37"/>
                    </a:lnTo>
                    <a:lnTo>
                      <a:pt x="15" y="37"/>
                    </a:lnTo>
                    <a:lnTo>
                      <a:pt x="14" y="36"/>
                    </a:lnTo>
                    <a:lnTo>
                      <a:pt x="14" y="36"/>
                    </a:lnTo>
                    <a:lnTo>
                      <a:pt x="14" y="36"/>
                    </a:lnTo>
                    <a:lnTo>
                      <a:pt x="13" y="35"/>
                    </a:lnTo>
                    <a:lnTo>
                      <a:pt x="13" y="35"/>
                    </a:lnTo>
                    <a:lnTo>
                      <a:pt x="12" y="34"/>
                    </a:lnTo>
                    <a:lnTo>
                      <a:pt x="12" y="34"/>
                    </a:lnTo>
                    <a:lnTo>
                      <a:pt x="12" y="33"/>
                    </a:lnTo>
                    <a:lnTo>
                      <a:pt x="11" y="33"/>
                    </a:lnTo>
                    <a:lnTo>
                      <a:pt x="11" y="32"/>
                    </a:lnTo>
                    <a:lnTo>
                      <a:pt x="10" y="32"/>
                    </a:lnTo>
                    <a:lnTo>
                      <a:pt x="10" y="31"/>
                    </a:lnTo>
                    <a:lnTo>
                      <a:pt x="10" y="31"/>
                    </a:lnTo>
                    <a:lnTo>
                      <a:pt x="9" y="30"/>
                    </a:lnTo>
                    <a:lnTo>
                      <a:pt x="9" y="30"/>
                    </a:lnTo>
                    <a:lnTo>
                      <a:pt x="9" y="29"/>
                    </a:lnTo>
                    <a:lnTo>
                      <a:pt x="9" y="29"/>
                    </a:lnTo>
                    <a:lnTo>
                      <a:pt x="8" y="28"/>
                    </a:lnTo>
                    <a:lnTo>
                      <a:pt x="8" y="28"/>
                    </a:lnTo>
                    <a:lnTo>
                      <a:pt x="7" y="27"/>
                    </a:lnTo>
                    <a:lnTo>
                      <a:pt x="7" y="27"/>
                    </a:lnTo>
                    <a:lnTo>
                      <a:pt x="7" y="26"/>
                    </a:lnTo>
                    <a:lnTo>
                      <a:pt x="7" y="26"/>
                    </a:lnTo>
                    <a:lnTo>
                      <a:pt x="6" y="25"/>
                    </a:lnTo>
                    <a:lnTo>
                      <a:pt x="6" y="25"/>
                    </a:lnTo>
                    <a:lnTo>
                      <a:pt x="6" y="24"/>
                    </a:lnTo>
                    <a:lnTo>
                      <a:pt x="6" y="24"/>
                    </a:lnTo>
                    <a:lnTo>
                      <a:pt x="5" y="23"/>
                    </a:lnTo>
                    <a:lnTo>
                      <a:pt x="5" y="22"/>
                    </a:lnTo>
                    <a:lnTo>
                      <a:pt x="5" y="22"/>
                    </a:lnTo>
                    <a:lnTo>
                      <a:pt x="4" y="21"/>
                    </a:lnTo>
                    <a:lnTo>
                      <a:pt x="4" y="21"/>
                    </a:lnTo>
                    <a:lnTo>
                      <a:pt x="4" y="20"/>
                    </a:lnTo>
                    <a:lnTo>
                      <a:pt x="4" y="20"/>
                    </a:lnTo>
                    <a:lnTo>
                      <a:pt x="3" y="19"/>
                    </a:lnTo>
                    <a:lnTo>
                      <a:pt x="3" y="19"/>
                    </a:lnTo>
                    <a:lnTo>
                      <a:pt x="3" y="18"/>
                    </a:lnTo>
                    <a:lnTo>
                      <a:pt x="3" y="17"/>
                    </a:lnTo>
                    <a:lnTo>
                      <a:pt x="3" y="17"/>
                    </a:lnTo>
                    <a:lnTo>
                      <a:pt x="3" y="16"/>
                    </a:lnTo>
                    <a:lnTo>
                      <a:pt x="2" y="16"/>
                    </a:lnTo>
                    <a:lnTo>
                      <a:pt x="2" y="15"/>
                    </a:lnTo>
                    <a:lnTo>
                      <a:pt x="2" y="15"/>
                    </a:lnTo>
                    <a:lnTo>
                      <a:pt x="2" y="14"/>
                    </a:lnTo>
                    <a:lnTo>
                      <a:pt x="2" y="13"/>
                    </a:lnTo>
                    <a:lnTo>
                      <a:pt x="2" y="13"/>
                    </a:lnTo>
                    <a:lnTo>
                      <a:pt x="2" y="12"/>
                    </a:lnTo>
                    <a:lnTo>
                      <a:pt x="2" y="12"/>
                    </a:lnTo>
                    <a:lnTo>
                      <a:pt x="1" y="11"/>
                    </a:lnTo>
                    <a:lnTo>
                      <a:pt x="1" y="10"/>
                    </a:lnTo>
                    <a:lnTo>
                      <a:pt x="1" y="10"/>
                    </a:lnTo>
                    <a:lnTo>
                      <a:pt x="1" y="9"/>
                    </a:lnTo>
                    <a:lnTo>
                      <a:pt x="1" y="9"/>
                    </a:lnTo>
                    <a:lnTo>
                      <a:pt x="1" y="8"/>
                    </a:lnTo>
                    <a:lnTo>
                      <a:pt x="1" y="7"/>
                    </a:lnTo>
                    <a:lnTo>
                      <a:pt x="1" y="7"/>
                    </a:lnTo>
                    <a:lnTo>
                      <a:pt x="1" y="6"/>
                    </a:lnTo>
                    <a:lnTo>
                      <a:pt x="0" y="6"/>
                    </a:lnTo>
                    <a:lnTo>
                      <a:pt x="0" y="5"/>
                    </a:lnTo>
                    <a:lnTo>
                      <a:pt x="0" y="4"/>
                    </a:lnTo>
                    <a:lnTo>
                      <a:pt x="0" y="4"/>
                    </a:lnTo>
                    <a:lnTo>
                      <a:pt x="0" y="3"/>
                    </a:lnTo>
                    <a:lnTo>
                      <a:pt x="0" y="3"/>
                    </a:lnTo>
                    <a:lnTo>
                      <a:pt x="0" y="2"/>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8" name="Freeform 1226"/>
              <p:cNvSpPr>
                <a:spLocks/>
              </p:cNvSpPr>
              <p:nvPr/>
            </p:nvSpPr>
            <p:spPr bwMode="auto">
              <a:xfrm flipH="1">
                <a:off x="1128" y="3703"/>
                <a:ext cx="11" cy="175"/>
              </a:xfrm>
              <a:custGeom>
                <a:avLst/>
                <a:gdLst>
                  <a:gd name="T0" fmla="*/ 37 w 37"/>
                  <a:gd name="T1" fmla="*/ 0 h 632"/>
                  <a:gd name="T2" fmla="*/ 37 w 37"/>
                  <a:gd name="T3" fmla="*/ 632 h 632"/>
                  <a:gd name="T4" fmla="*/ 0 w 37"/>
                  <a:gd name="T5" fmla="*/ 632 h 632"/>
                  <a:gd name="T6" fmla="*/ 0 w 37"/>
                  <a:gd name="T7" fmla="*/ 632 h 632"/>
                  <a:gd name="T8" fmla="*/ 0 w 37"/>
                  <a:gd name="T9" fmla="*/ 0 h 632"/>
                </a:gdLst>
                <a:ahLst/>
                <a:cxnLst>
                  <a:cxn ang="0">
                    <a:pos x="T0" y="T1"/>
                  </a:cxn>
                  <a:cxn ang="0">
                    <a:pos x="T2" y="T3"/>
                  </a:cxn>
                  <a:cxn ang="0">
                    <a:pos x="T4" y="T5"/>
                  </a:cxn>
                  <a:cxn ang="0">
                    <a:pos x="T6" y="T7"/>
                  </a:cxn>
                  <a:cxn ang="0">
                    <a:pos x="T8" y="T9"/>
                  </a:cxn>
                </a:cxnLst>
                <a:rect l="0" t="0" r="r" b="b"/>
                <a:pathLst>
                  <a:path w="37" h="632">
                    <a:moveTo>
                      <a:pt x="37" y="0"/>
                    </a:moveTo>
                    <a:lnTo>
                      <a:pt x="37" y="632"/>
                    </a:lnTo>
                    <a:lnTo>
                      <a:pt x="0" y="632"/>
                    </a:lnTo>
                    <a:lnTo>
                      <a:pt x="0" y="63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9" name="Freeform 1227"/>
              <p:cNvSpPr>
                <a:spLocks/>
              </p:cNvSpPr>
              <p:nvPr/>
            </p:nvSpPr>
            <p:spPr bwMode="auto">
              <a:xfrm flipH="1">
                <a:off x="1114" y="3692"/>
                <a:ext cx="5" cy="4"/>
              </a:xfrm>
              <a:custGeom>
                <a:avLst/>
                <a:gdLst>
                  <a:gd name="T0" fmla="*/ 17 w 17"/>
                  <a:gd name="T1" fmla="*/ 17 h 17"/>
                  <a:gd name="T2" fmla="*/ 17 w 17"/>
                  <a:gd name="T3" fmla="*/ 17 h 17"/>
                  <a:gd name="T4" fmla="*/ 16 w 17"/>
                  <a:gd name="T5" fmla="*/ 17 h 17"/>
                  <a:gd name="T6" fmla="*/ 16 w 17"/>
                  <a:gd name="T7" fmla="*/ 17 h 17"/>
                  <a:gd name="T8" fmla="*/ 15 w 17"/>
                  <a:gd name="T9" fmla="*/ 17 h 17"/>
                  <a:gd name="T10" fmla="*/ 15 w 17"/>
                  <a:gd name="T11" fmla="*/ 17 h 17"/>
                  <a:gd name="T12" fmla="*/ 14 w 17"/>
                  <a:gd name="T13" fmla="*/ 17 h 17"/>
                  <a:gd name="T14" fmla="*/ 14 w 17"/>
                  <a:gd name="T15" fmla="*/ 16 h 17"/>
                  <a:gd name="T16" fmla="*/ 13 w 17"/>
                  <a:gd name="T17" fmla="*/ 16 h 17"/>
                  <a:gd name="T18" fmla="*/ 13 w 17"/>
                  <a:gd name="T19" fmla="*/ 16 h 17"/>
                  <a:gd name="T20" fmla="*/ 12 w 17"/>
                  <a:gd name="T21" fmla="*/ 16 h 17"/>
                  <a:gd name="T22" fmla="*/ 11 w 17"/>
                  <a:gd name="T23" fmla="*/ 16 h 17"/>
                  <a:gd name="T24" fmla="*/ 11 w 17"/>
                  <a:gd name="T25" fmla="*/ 16 h 17"/>
                  <a:gd name="T26" fmla="*/ 10 w 17"/>
                  <a:gd name="T27" fmla="*/ 15 h 17"/>
                  <a:gd name="T28" fmla="*/ 10 w 17"/>
                  <a:gd name="T29" fmla="*/ 15 h 17"/>
                  <a:gd name="T30" fmla="*/ 10 w 17"/>
                  <a:gd name="T31" fmla="*/ 15 h 17"/>
                  <a:gd name="T32" fmla="*/ 9 w 17"/>
                  <a:gd name="T33" fmla="*/ 15 h 17"/>
                  <a:gd name="T34" fmla="*/ 9 w 17"/>
                  <a:gd name="T35" fmla="*/ 14 h 17"/>
                  <a:gd name="T36" fmla="*/ 8 w 17"/>
                  <a:gd name="T37" fmla="*/ 14 h 17"/>
                  <a:gd name="T38" fmla="*/ 8 w 17"/>
                  <a:gd name="T39" fmla="*/ 14 h 17"/>
                  <a:gd name="T40" fmla="*/ 7 w 17"/>
                  <a:gd name="T41" fmla="*/ 14 h 17"/>
                  <a:gd name="T42" fmla="*/ 7 w 17"/>
                  <a:gd name="T43" fmla="*/ 13 h 17"/>
                  <a:gd name="T44" fmla="*/ 6 w 17"/>
                  <a:gd name="T45" fmla="*/ 13 h 17"/>
                  <a:gd name="T46" fmla="*/ 6 w 17"/>
                  <a:gd name="T47" fmla="*/ 13 h 17"/>
                  <a:gd name="T48" fmla="*/ 6 w 17"/>
                  <a:gd name="T49" fmla="*/ 12 h 17"/>
                  <a:gd name="T50" fmla="*/ 5 w 17"/>
                  <a:gd name="T51" fmla="*/ 12 h 17"/>
                  <a:gd name="T52" fmla="*/ 5 w 17"/>
                  <a:gd name="T53" fmla="*/ 11 h 17"/>
                  <a:gd name="T54" fmla="*/ 5 w 17"/>
                  <a:gd name="T55" fmla="*/ 11 h 17"/>
                  <a:gd name="T56" fmla="*/ 4 w 17"/>
                  <a:gd name="T57" fmla="*/ 11 h 17"/>
                  <a:gd name="T58" fmla="*/ 4 w 17"/>
                  <a:gd name="T59" fmla="*/ 10 h 17"/>
                  <a:gd name="T60" fmla="*/ 3 w 17"/>
                  <a:gd name="T61" fmla="*/ 10 h 17"/>
                  <a:gd name="T62" fmla="*/ 3 w 17"/>
                  <a:gd name="T63" fmla="*/ 10 h 17"/>
                  <a:gd name="T64" fmla="*/ 3 w 17"/>
                  <a:gd name="T65" fmla="*/ 9 h 17"/>
                  <a:gd name="T66" fmla="*/ 3 w 17"/>
                  <a:gd name="T67" fmla="*/ 9 h 17"/>
                  <a:gd name="T68" fmla="*/ 2 w 17"/>
                  <a:gd name="T69" fmla="*/ 8 h 17"/>
                  <a:gd name="T70" fmla="*/ 2 w 17"/>
                  <a:gd name="T71" fmla="*/ 7 h 17"/>
                  <a:gd name="T72" fmla="*/ 2 w 17"/>
                  <a:gd name="T73" fmla="*/ 7 h 17"/>
                  <a:gd name="T74" fmla="*/ 1 w 17"/>
                  <a:gd name="T75" fmla="*/ 6 h 17"/>
                  <a:gd name="T76" fmla="*/ 1 w 17"/>
                  <a:gd name="T77" fmla="*/ 6 h 17"/>
                  <a:gd name="T78" fmla="*/ 1 w 17"/>
                  <a:gd name="T79" fmla="*/ 5 h 17"/>
                  <a:gd name="T80" fmla="*/ 1 w 17"/>
                  <a:gd name="T81" fmla="*/ 5 h 17"/>
                  <a:gd name="T82" fmla="*/ 1 w 17"/>
                  <a:gd name="T83" fmla="*/ 4 h 17"/>
                  <a:gd name="T84" fmla="*/ 1 w 17"/>
                  <a:gd name="T85" fmla="*/ 4 h 17"/>
                  <a:gd name="T86" fmla="*/ 0 w 17"/>
                  <a:gd name="T87" fmla="*/ 4 h 17"/>
                  <a:gd name="T88" fmla="*/ 0 w 17"/>
                  <a:gd name="T89" fmla="*/ 3 h 17"/>
                  <a:gd name="T90" fmla="*/ 0 w 17"/>
                  <a:gd name="T91" fmla="*/ 3 h 17"/>
                  <a:gd name="T92" fmla="*/ 0 w 17"/>
                  <a:gd name="T93" fmla="*/ 2 h 17"/>
                  <a:gd name="T94" fmla="*/ 0 w 17"/>
                  <a:gd name="T95" fmla="*/ 2 h 17"/>
                  <a:gd name="T96" fmla="*/ 0 w 17"/>
                  <a:gd name="T97" fmla="*/ 1 h 17"/>
                  <a:gd name="T98" fmla="*/ 0 w 17"/>
                  <a:gd name="T99" fmla="*/ 1 h 17"/>
                  <a:gd name="T100" fmla="*/ 0 w 17"/>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 h="17">
                    <a:moveTo>
                      <a:pt x="17" y="17"/>
                    </a:moveTo>
                    <a:lnTo>
                      <a:pt x="17" y="17"/>
                    </a:lnTo>
                    <a:lnTo>
                      <a:pt x="17" y="17"/>
                    </a:lnTo>
                    <a:lnTo>
                      <a:pt x="17" y="17"/>
                    </a:lnTo>
                    <a:lnTo>
                      <a:pt x="16" y="17"/>
                    </a:lnTo>
                    <a:lnTo>
                      <a:pt x="16" y="17"/>
                    </a:lnTo>
                    <a:lnTo>
                      <a:pt x="16" y="17"/>
                    </a:lnTo>
                    <a:lnTo>
                      <a:pt x="16" y="17"/>
                    </a:lnTo>
                    <a:lnTo>
                      <a:pt x="15" y="17"/>
                    </a:lnTo>
                    <a:lnTo>
                      <a:pt x="15" y="17"/>
                    </a:lnTo>
                    <a:lnTo>
                      <a:pt x="15" y="17"/>
                    </a:lnTo>
                    <a:lnTo>
                      <a:pt x="15" y="17"/>
                    </a:lnTo>
                    <a:lnTo>
                      <a:pt x="14" y="17"/>
                    </a:lnTo>
                    <a:lnTo>
                      <a:pt x="14" y="17"/>
                    </a:lnTo>
                    <a:lnTo>
                      <a:pt x="14" y="17"/>
                    </a:lnTo>
                    <a:lnTo>
                      <a:pt x="14" y="16"/>
                    </a:lnTo>
                    <a:lnTo>
                      <a:pt x="13" y="16"/>
                    </a:lnTo>
                    <a:lnTo>
                      <a:pt x="13" y="16"/>
                    </a:lnTo>
                    <a:lnTo>
                      <a:pt x="13" y="16"/>
                    </a:lnTo>
                    <a:lnTo>
                      <a:pt x="13" y="16"/>
                    </a:lnTo>
                    <a:lnTo>
                      <a:pt x="12" y="16"/>
                    </a:lnTo>
                    <a:lnTo>
                      <a:pt x="12" y="16"/>
                    </a:lnTo>
                    <a:lnTo>
                      <a:pt x="12" y="16"/>
                    </a:lnTo>
                    <a:lnTo>
                      <a:pt x="11" y="16"/>
                    </a:lnTo>
                    <a:lnTo>
                      <a:pt x="11" y="16"/>
                    </a:lnTo>
                    <a:lnTo>
                      <a:pt x="11" y="16"/>
                    </a:lnTo>
                    <a:lnTo>
                      <a:pt x="11" y="16"/>
                    </a:lnTo>
                    <a:lnTo>
                      <a:pt x="10" y="15"/>
                    </a:lnTo>
                    <a:lnTo>
                      <a:pt x="10" y="15"/>
                    </a:lnTo>
                    <a:lnTo>
                      <a:pt x="10" y="15"/>
                    </a:lnTo>
                    <a:lnTo>
                      <a:pt x="10" y="15"/>
                    </a:lnTo>
                    <a:lnTo>
                      <a:pt x="10" y="15"/>
                    </a:lnTo>
                    <a:lnTo>
                      <a:pt x="9" y="15"/>
                    </a:lnTo>
                    <a:lnTo>
                      <a:pt x="9" y="15"/>
                    </a:lnTo>
                    <a:lnTo>
                      <a:pt x="9" y="15"/>
                    </a:lnTo>
                    <a:lnTo>
                      <a:pt x="9" y="14"/>
                    </a:lnTo>
                    <a:lnTo>
                      <a:pt x="8" y="14"/>
                    </a:lnTo>
                    <a:lnTo>
                      <a:pt x="8" y="14"/>
                    </a:lnTo>
                    <a:lnTo>
                      <a:pt x="8" y="14"/>
                    </a:lnTo>
                    <a:lnTo>
                      <a:pt x="8" y="14"/>
                    </a:lnTo>
                    <a:lnTo>
                      <a:pt x="8" y="14"/>
                    </a:lnTo>
                    <a:lnTo>
                      <a:pt x="7" y="14"/>
                    </a:lnTo>
                    <a:lnTo>
                      <a:pt x="7" y="13"/>
                    </a:lnTo>
                    <a:lnTo>
                      <a:pt x="7" y="13"/>
                    </a:lnTo>
                    <a:lnTo>
                      <a:pt x="7" y="13"/>
                    </a:lnTo>
                    <a:lnTo>
                      <a:pt x="6" y="13"/>
                    </a:lnTo>
                    <a:lnTo>
                      <a:pt x="6" y="13"/>
                    </a:lnTo>
                    <a:lnTo>
                      <a:pt x="6" y="13"/>
                    </a:lnTo>
                    <a:lnTo>
                      <a:pt x="6" y="12"/>
                    </a:lnTo>
                    <a:lnTo>
                      <a:pt x="6" y="12"/>
                    </a:lnTo>
                    <a:lnTo>
                      <a:pt x="5" y="12"/>
                    </a:lnTo>
                    <a:lnTo>
                      <a:pt x="5" y="12"/>
                    </a:lnTo>
                    <a:lnTo>
                      <a:pt x="5" y="12"/>
                    </a:lnTo>
                    <a:lnTo>
                      <a:pt x="5" y="11"/>
                    </a:lnTo>
                    <a:lnTo>
                      <a:pt x="5" y="11"/>
                    </a:lnTo>
                    <a:lnTo>
                      <a:pt x="5" y="11"/>
                    </a:lnTo>
                    <a:lnTo>
                      <a:pt x="4" y="11"/>
                    </a:lnTo>
                    <a:lnTo>
                      <a:pt x="4" y="11"/>
                    </a:lnTo>
                    <a:lnTo>
                      <a:pt x="4" y="11"/>
                    </a:lnTo>
                    <a:lnTo>
                      <a:pt x="4" y="10"/>
                    </a:lnTo>
                    <a:lnTo>
                      <a:pt x="4" y="10"/>
                    </a:lnTo>
                    <a:lnTo>
                      <a:pt x="3" y="10"/>
                    </a:lnTo>
                    <a:lnTo>
                      <a:pt x="3" y="10"/>
                    </a:lnTo>
                    <a:lnTo>
                      <a:pt x="3" y="10"/>
                    </a:lnTo>
                    <a:lnTo>
                      <a:pt x="3" y="9"/>
                    </a:lnTo>
                    <a:lnTo>
                      <a:pt x="3" y="9"/>
                    </a:lnTo>
                    <a:lnTo>
                      <a:pt x="3" y="9"/>
                    </a:lnTo>
                    <a:lnTo>
                      <a:pt x="3" y="9"/>
                    </a:lnTo>
                    <a:lnTo>
                      <a:pt x="2" y="8"/>
                    </a:lnTo>
                    <a:lnTo>
                      <a:pt x="2" y="8"/>
                    </a:lnTo>
                    <a:lnTo>
                      <a:pt x="2" y="8"/>
                    </a:lnTo>
                    <a:lnTo>
                      <a:pt x="2" y="7"/>
                    </a:lnTo>
                    <a:lnTo>
                      <a:pt x="2" y="7"/>
                    </a:lnTo>
                    <a:lnTo>
                      <a:pt x="2" y="7"/>
                    </a:lnTo>
                    <a:lnTo>
                      <a:pt x="1" y="7"/>
                    </a:lnTo>
                    <a:lnTo>
                      <a:pt x="1" y="6"/>
                    </a:lnTo>
                    <a:lnTo>
                      <a:pt x="1" y="6"/>
                    </a:lnTo>
                    <a:lnTo>
                      <a:pt x="1" y="6"/>
                    </a:lnTo>
                    <a:lnTo>
                      <a:pt x="1" y="6"/>
                    </a:lnTo>
                    <a:lnTo>
                      <a:pt x="1" y="5"/>
                    </a:lnTo>
                    <a:lnTo>
                      <a:pt x="1" y="5"/>
                    </a:lnTo>
                    <a:lnTo>
                      <a:pt x="1" y="5"/>
                    </a:lnTo>
                    <a:lnTo>
                      <a:pt x="1" y="5"/>
                    </a:lnTo>
                    <a:lnTo>
                      <a:pt x="1" y="4"/>
                    </a:lnTo>
                    <a:lnTo>
                      <a:pt x="1" y="4"/>
                    </a:lnTo>
                    <a:lnTo>
                      <a:pt x="1" y="4"/>
                    </a:lnTo>
                    <a:lnTo>
                      <a:pt x="0" y="4"/>
                    </a:lnTo>
                    <a:lnTo>
                      <a:pt x="0" y="4"/>
                    </a:lnTo>
                    <a:lnTo>
                      <a:pt x="0" y="3"/>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0" name="Line 1228"/>
              <p:cNvSpPr>
                <a:spLocks noChangeShapeType="1"/>
              </p:cNvSpPr>
              <p:nvPr/>
            </p:nvSpPr>
            <p:spPr bwMode="auto">
              <a:xfrm flipH="1" flipV="1">
                <a:off x="1119" y="3655"/>
                <a:ext cx="1" cy="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1" name="Line 1229"/>
              <p:cNvSpPr>
                <a:spLocks noChangeShapeType="1"/>
              </p:cNvSpPr>
              <p:nvPr/>
            </p:nvSpPr>
            <p:spPr bwMode="auto">
              <a:xfrm flipH="1">
                <a:off x="1030" y="3696"/>
                <a:ext cx="8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2" name="Line 1230"/>
              <p:cNvSpPr>
                <a:spLocks noChangeShapeType="1"/>
              </p:cNvSpPr>
              <p:nvPr/>
            </p:nvSpPr>
            <p:spPr bwMode="auto">
              <a:xfrm flipH="1" flipV="1">
                <a:off x="1118" y="3696"/>
                <a:ext cx="1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3" name="Oval 1231"/>
              <p:cNvSpPr>
                <a:spLocks noChangeArrowheads="1"/>
              </p:cNvSpPr>
              <p:nvPr/>
            </p:nvSpPr>
            <p:spPr bwMode="auto">
              <a:xfrm flipH="1">
                <a:off x="1003" y="3852"/>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4" name="Freeform 1232"/>
              <p:cNvSpPr>
                <a:spLocks/>
              </p:cNvSpPr>
              <p:nvPr/>
            </p:nvSpPr>
            <p:spPr bwMode="auto">
              <a:xfrm flipH="1">
                <a:off x="999" y="3858"/>
                <a:ext cx="15" cy="6"/>
              </a:xfrm>
              <a:custGeom>
                <a:avLst/>
                <a:gdLst>
                  <a:gd name="T0" fmla="*/ 51 w 51"/>
                  <a:gd name="T1" fmla="*/ 1 h 25"/>
                  <a:gd name="T2" fmla="*/ 51 w 51"/>
                  <a:gd name="T3" fmla="*/ 2 h 25"/>
                  <a:gd name="T4" fmla="*/ 51 w 51"/>
                  <a:gd name="T5" fmla="*/ 3 h 25"/>
                  <a:gd name="T6" fmla="*/ 51 w 51"/>
                  <a:gd name="T7" fmla="*/ 4 h 25"/>
                  <a:gd name="T8" fmla="*/ 50 w 51"/>
                  <a:gd name="T9" fmla="*/ 6 h 25"/>
                  <a:gd name="T10" fmla="*/ 50 w 51"/>
                  <a:gd name="T11" fmla="*/ 7 h 25"/>
                  <a:gd name="T12" fmla="*/ 50 w 51"/>
                  <a:gd name="T13" fmla="*/ 8 h 25"/>
                  <a:gd name="T14" fmla="*/ 49 w 51"/>
                  <a:gd name="T15" fmla="*/ 9 h 25"/>
                  <a:gd name="T16" fmla="*/ 49 w 51"/>
                  <a:gd name="T17" fmla="*/ 11 h 25"/>
                  <a:gd name="T18" fmla="*/ 48 w 51"/>
                  <a:gd name="T19" fmla="*/ 12 h 25"/>
                  <a:gd name="T20" fmla="*/ 48 w 51"/>
                  <a:gd name="T21" fmla="*/ 13 h 25"/>
                  <a:gd name="T22" fmla="*/ 47 w 51"/>
                  <a:gd name="T23" fmla="*/ 14 h 25"/>
                  <a:gd name="T24" fmla="*/ 46 w 51"/>
                  <a:gd name="T25" fmla="*/ 15 h 25"/>
                  <a:gd name="T26" fmla="*/ 46 w 51"/>
                  <a:gd name="T27" fmla="*/ 16 h 25"/>
                  <a:gd name="T28" fmla="*/ 45 w 51"/>
                  <a:gd name="T29" fmla="*/ 17 h 25"/>
                  <a:gd name="T30" fmla="*/ 44 w 51"/>
                  <a:gd name="T31" fmla="*/ 18 h 25"/>
                  <a:gd name="T32" fmla="*/ 43 w 51"/>
                  <a:gd name="T33" fmla="*/ 19 h 25"/>
                  <a:gd name="T34" fmla="*/ 42 w 51"/>
                  <a:gd name="T35" fmla="*/ 19 h 25"/>
                  <a:gd name="T36" fmla="*/ 41 w 51"/>
                  <a:gd name="T37" fmla="*/ 20 h 25"/>
                  <a:gd name="T38" fmla="*/ 40 w 51"/>
                  <a:gd name="T39" fmla="*/ 21 h 25"/>
                  <a:gd name="T40" fmla="*/ 39 w 51"/>
                  <a:gd name="T41" fmla="*/ 22 h 25"/>
                  <a:gd name="T42" fmla="*/ 37 w 51"/>
                  <a:gd name="T43" fmla="*/ 22 h 25"/>
                  <a:gd name="T44" fmla="*/ 36 w 51"/>
                  <a:gd name="T45" fmla="*/ 23 h 25"/>
                  <a:gd name="T46" fmla="*/ 35 w 51"/>
                  <a:gd name="T47" fmla="*/ 23 h 25"/>
                  <a:gd name="T48" fmla="*/ 34 w 51"/>
                  <a:gd name="T49" fmla="*/ 24 h 25"/>
                  <a:gd name="T50" fmla="*/ 33 w 51"/>
                  <a:gd name="T51" fmla="*/ 24 h 25"/>
                  <a:gd name="T52" fmla="*/ 32 w 51"/>
                  <a:gd name="T53" fmla="*/ 25 h 25"/>
                  <a:gd name="T54" fmla="*/ 30 w 51"/>
                  <a:gd name="T55" fmla="*/ 25 h 25"/>
                  <a:gd name="T56" fmla="*/ 29 w 51"/>
                  <a:gd name="T57" fmla="*/ 25 h 25"/>
                  <a:gd name="T58" fmla="*/ 28 w 51"/>
                  <a:gd name="T59" fmla="*/ 25 h 25"/>
                  <a:gd name="T60" fmla="*/ 26 w 51"/>
                  <a:gd name="T61" fmla="*/ 25 h 25"/>
                  <a:gd name="T62" fmla="*/ 25 w 51"/>
                  <a:gd name="T63" fmla="*/ 25 h 25"/>
                  <a:gd name="T64" fmla="*/ 24 w 51"/>
                  <a:gd name="T65" fmla="*/ 25 h 25"/>
                  <a:gd name="T66" fmla="*/ 23 w 51"/>
                  <a:gd name="T67" fmla="*/ 25 h 25"/>
                  <a:gd name="T68" fmla="*/ 21 w 51"/>
                  <a:gd name="T69" fmla="*/ 25 h 25"/>
                  <a:gd name="T70" fmla="*/ 20 w 51"/>
                  <a:gd name="T71" fmla="*/ 25 h 25"/>
                  <a:gd name="T72" fmla="*/ 19 w 51"/>
                  <a:gd name="T73" fmla="*/ 25 h 25"/>
                  <a:gd name="T74" fmla="*/ 18 w 51"/>
                  <a:gd name="T75" fmla="*/ 24 h 25"/>
                  <a:gd name="T76" fmla="*/ 16 w 51"/>
                  <a:gd name="T77" fmla="*/ 24 h 25"/>
                  <a:gd name="T78" fmla="*/ 15 w 51"/>
                  <a:gd name="T79" fmla="*/ 23 h 25"/>
                  <a:gd name="T80" fmla="*/ 14 w 51"/>
                  <a:gd name="T81" fmla="*/ 23 h 25"/>
                  <a:gd name="T82" fmla="*/ 13 w 51"/>
                  <a:gd name="T83" fmla="*/ 22 h 25"/>
                  <a:gd name="T84" fmla="*/ 12 w 51"/>
                  <a:gd name="T85" fmla="*/ 22 h 25"/>
                  <a:gd name="T86" fmla="*/ 11 w 51"/>
                  <a:gd name="T87" fmla="*/ 21 h 25"/>
                  <a:gd name="T88" fmla="*/ 10 w 51"/>
                  <a:gd name="T89" fmla="*/ 20 h 25"/>
                  <a:gd name="T90" fmla="*/ 9 w 51"/>
                  <a:gd name="T91" fmla="*/ 19 h 25"/>
                  <a:gd name="T92" fmla="*/ 8 w 51"/>
                  <a:gd name="T93" fmla="*/ 18 h 25"/>
                  <a:gd name="T94" fmla="*/ 7 w 51"/>
                  <a:gd name="T95" fmla="*/ 17 h 25"/>
                  <a:gd name="T96" fmla="*/ 6 w 51"/>
                  <a:gd name="T97" fmla="*/ 16 h 25"/>
                  <a:gd name="T98" fmla="*/ 5 w 51"/>
                  <a:gd name="T99" fmla="*/ 15 h 25"/>
                  <a:gd name="T100" fmla="*/ 4 w 51"/>
                  <a:gd name="T101" fmla="*/ 14 h 25"/>
                  <a:gd name="T102" fmla="*/ 4 w 51"/>
                  <a:gd name="T103" fmla="*/ 13 h 25"/>
                  <a:gd name="T104" fmla="*/ 3 w 51"/>
                  <a:gd name="T105" fmla="*/ 12 h 25"/>
                  <a:gd name="T106" fmla="*/ 2 w 51"/>
                  <a:gd name="T107" fmla="*/ 11 h 25"/>
                  <a:gd name="T108" fmla="*/ 2 w 51"/>
                  <a:gd name="T109" fmla="*/ 10 h 25"/>
                  <a:gd name="T110" fmla="*/ 1 w 51"/>
                  <a:gd name="T111" fmla="*/ 9 h 25"/>
                  <a:gd name="T112" fmla="*/ 1 w 51"/>
                  <a:gd name="T113" fmla="*/ 8 h 25"/>
                  <a:gd name="T114" fmla="*/ 1 w 51"/>
                  <a:gd name="T115" fmla="*/ 6 h 25"/>
                  <a:gd name="T116" fmla="*/ 0 w 51"/>
                  <a:gd name="T117" fmla="*/ 5 h 25"/>
                  <a:gd name="T118" fmla="*/ 0 w 51"/>
                  <a:gd name="T119" fmla="*/ 4 h 25"/>
                  <a:gd name="T120" fmla="*/ 0 w 51"/>
                  <a:gd name="T121" fmla="*/ 2 h 25"/>
                  <a:gd name="T122" fmla="*/ 0 w 51"/>
                  <a:gd name="T123" fmla="*/ 1 h 25"/>
                  <a:gd name="T124" fmla="*/ 0 w 51"/>
                  <a:gd name="T1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51" y="0"/>
                    </a:moveTo>
                    <a:lnTo>
                      <a:pt x="51" y="0"/>
                    </a:lnTo>
                    <a:lnTo>
                      <a:pt x="51" y="0"/>
                    </a:lnTo>
                    <a:lnTo>
                      <a:pt x="51" y="1"/>
                    </a:lnTo>
                    <a:lnTo>
                      <a:pt x="51" y="1"/>
                    </a:lnTo>
                    <a:lnTo>
                      <a:pt x="51" y="1"/>
                    </a:lnTo>
                    <a:lnTo>
                      <a:pt x="51" y="2"/>
                    </a:lnTo>
                    <a:lnTo>
                      <a:pt x="51" y="2"/>
                    </a:lnTo>
                    <a:lnTo>
                      <a:pt x="51" y="2"/>
                    </a:lnTo>
                    <a:lnTo>
                      <a:pt x="51" y="2"/>
                    </a:lnTo>
                    <a:lnTo>
                      <a:pt x="51" y="3"/>
                    </a:lnTo>
                    <a:lnTo>
                      <a:pt x="51" y="3"/>
                    </a:lnTo>
                    <a:lnTo>
                      <a:pt x="51" y="4"/>
                    </a:lnTo>
                    <a:lnTo>
                      <a:pt x="51" y="4"/>
                    </a:lnTo>
                    <a:lnTo>
                      <a:pt x="51" y="4"/>
                    </a:lnTo>
                    <a:lnTo>
                      <a:pt x="51" y="4"/>
                    </a:lnTo>
                    <a:lnTo>
                      <a:pt x="51" y="5"/>
                    </a:lnTo>
                    <a:lnTo>
                      <a:pt x="51" y="5"/>
                    </a:lnTo>
                    <a:lnTo>
                      <a:pt x="51" y="5"/>
                    </a:lnTo>
                    <a:lnTo>
                      <a:pt x="50" y="6"/>
                    </a:lnTo>
                    <a:lnTo>
                      <a:pt x="50" y="6"/>
                    </a:lnTo>
                    <a:lnTo>
                      <a:pt x="50" y="6"/>
                    </a:lnTo>
                    <a:lnTo>
                      <a:pt x="50" y="7"/>
                    </a:lnTo>
                    <a:lnTo>
                      <a:pt x="50" y="7"/>
                    </a:lnTo>
                    <a:lnTo>
                      <a:pt x="50" y="7"/>
                    </a:lnTo>
                    <a:lnTo>
                      <a:pt x="50" y="8"/>
                    </a:lnTo>
                    <a:lnTo>
                      <a:pt x="50" y="8"/>
                    </a:lnTo>
                    <a:lnTo>
                      <a:pt x="50" y="8"/>
                    </a:lnTo>
                    <a:lnTo>
                      <a:pt x="50" y="8"/>
                    </a:lnTo>
                    <a:lnTo>
                      <a:pt x="50" y="9"/>
                    </a:lnTo>
                    <a:lnTo>
                      <a:pt x="50" y="9"/>
                    </a:lnTo>
                    <a:lnTo>
                      <a:pt x="49" y="9"/>
                    </a:lnTo>
                    <a:lnTo>
                      <a:pt x="49" y="9"/>
                    </a:lnTo>
                    <a:lnTo>
                      <a:pt x="49" y="10"/>
                    </a:lnTo>
                    <a:lnTo>
                      <a:pt x="49" y="10"/>
                    </a:lnTo>
                    <a:lnTo>
                      <a:pt x="49" y="11"/>
                    </a:lnTo>
                    <a:lnTo>
                      <a:pt x="49" y="11"/>
                    </a:lnTo>
                    <a:lnTo>
                      <a:pt x="49" y="11"/>
                    </a:lnTo>
                    <a:lnTo>
                      <a:pt x="49" y="11"/>
                    </a:lnTo>
                    <a:lnTo>
                      <a:pt x="48" y="12"/>
                    </a:lnTo>
                    <a:lnTo>
                      <a:pt x="48" y="12"/>
                    </a:lnTo>
                    <a:lnTo>
                      <a:pt x="48" y="12"/>
                    </a:lnTo>
                    <a:lnTo>
                      <a:pt x="48" y="12"/>
                    </a:lnTo>
                    <a:lnTo>
                      <a:pt x="48" y="13"/>
                    </a:lnTo>
                    <a:lnTo>
                      <a:pt x="47" y="13"/>
                    </a:lnTo>
                    <a:lnTo>
                      <a:pt x="47" y="13"/>
                    </a:lnTo>
                    <a:lnTo>
                      <a:pt x="47" y="13"/>
                    </a:lnTo>
                    <a:lnTo>
                      <a:pt x="47" y="14"/>
                    </a:lnTo>
                    <a:lnTo>
                      <a:pt x="47" y="14"/>
                    </a:lnTo>
                    <a:lnTo>
                      <a:pt x="47" y="14"/>
                    </a:lnTo>
                    <a:lnTo>
                      <a:pt x="47" y="15"/>
                    </a:lnTo>
                    <a:lnTo>
                      <a:pt x="46" y="15"/>
                    </a:lnTo>
                    <a:lnTo>
                      <a:pt x="46" y="15"/>
                    </a:lnTo>
                    <a:lnTo>
                      <a:pt x="46" y="15"/>
                    </a:lnTo>
                    <a:lnTo>
                      <a:pt x="46" y="15"/>
                    </a:lnTo>
                    <a:lnTo>
                      <a:pt x="46" y="16"/>
                    </a:lnTo>
                    <a:lnTo>
                      <a:pt x="45" y="16"/>
                    </a:lnTo>
                    <a:lnTo>
                      <a:pt x="45" y="16"/>
                    </a:lnTo>
                    <a:lnTo>
                      <a:pt x="45" y="16"/>
                    </a:lnTo>
                    <a:lnTo>
                      <a:pt x="45" y="17"/>
                    </a:lnTo>
                    <a:lnTo>
                      <a:pt x="44" y="17"/>
                    </a:lnTo>
                    <a:lnTo>
                      <a:pt x="44" y="17"/>
                    </a:lnTo>
                    <a:lnTo>
                      <a:pt x="44" y="18"/>
                    </a:lnTo>
                    <a:lnTo>
                      <a:pt x="44" y="18"/>
                    </a:lnTo>
                    <a:lnTo>
                      <a:pt x="44" y="18"/>
                    </a:lnTo>
                    <a:lnTo>
                      <a:pt x="43" y="18"/>
                    </a:lnTo>
                    <a:lnTo>
                      <a:pt x="43" y="18"/>
                    </a:lnTo>
                    <a:lnTo>
                      <a:pt x="43" y="19"/>
                    </a:lnTo>
                    <a:lnTo>
                      <a:pt x="43" y="19"/>
                    </a:lnTo>
                    <a:lnTo>
                      <a:pt x="42" y="19"/>
                    </a:lnTo>
                    <a:lnTo>
                      <a:pt x="42" y="19"/>
                    </a:lnTo>
                    <a:lnTo>
                      <a:pt x="42" y="19"/>
                    </a:lnTo>
                    <a:lnTo>
                      <a:pt x="42" y="20"/>
                    </a:lnTo>
                    <a:lnTo>
                      <a:pt x="41" y="20"/>
                    </a:lnTo>
                    <a:lnTo>
                      <a:pt x="41" y="20"/>
                    </a:lnTo>
                    <a:lnTo>
                      <a:pt x="41" y="20"/>
                    </a:lnTo>
                    <a:lnTo>
                      <a:pt x="40" y="20"/>
                    </a:lnTo>
                    <a:lnTo>
                      <a:pt x="40" y="21"/>
                    </a:lnTo>
                    <a:lnTo>
                      <a:pt x="40" y="21"/>
                    </a:lnTo>
                    <a:lnTo>
                      <a:pt x="40" y="21"/>
                    </a:lnTo>
                    <a:lnTo>
                      <a:pt x="39" y="21"/>
                    </a:lnTo>
                    <a:lnTo>
                      <a:pt x="39" y="22"/>
                    </a:lnTo>
                    <a:lnTo>
                      <a:pt x="39" y="22"/>
                    </a:lnTo>
                    <a:lnTo>
                      <a:pt x="39" y="22"/>
                    </a:lnTo>
                    <a:lnTo>
                      <a:pt x="38" y="22"/>
                    </a:lnTo>
                    <a:lnTo>
                      <a:pt x="38" y="22"/>
                    </a:lnTo>
                    <a:lnTo>
                      <a:pt x="38" y="22"/>
                    </a:lnTo>
                    <a:lnTo>
                      <a:pt x="37" y="22"/>
                    </a:lnTo>
                    <a:lnTo>
                      <a:pt x="37" y="23"/>
                    </a:lnTo>
                    <a:lnTo>
                      <a:pt x="37" y="23"/>
                    </a:lnTo>
                    <a:lnTo>
                      <a:pt x="36" y="23"/>
                    </a:lnTo>
                    <a:lnTo>
                      <a:pt x="36" y="23"/>
                    </a:lnTo>
                    <a:lnTo>
                      <a:pt x="36" y="23"/>
                    </a:lnTo>
                    <a:lnTo>
                      <a:pt x="36" y="23"/>
                    </a:lnTo>
                    <a:lnTo>
                      <a:pt x="35" y="23"/>
                    </a:lnTo>
                    <a:lnTo>
                      <a:pt x="35" y="23"/>
                    </a:lnTo>
                    <a:lnTo>
                      <a:pt x="35" y="24"/>
                    </a:lnTo>
                    <a:lnTo>
                      <a:pt x="35" y="24"/>
                    </a:lnTo>
                    <a:lnTo>
                      <a:pt x="34" y="24"/>
                    </a:lnTo>
                    <a:lnTo>
                      <a:pt x="34" y="24"/>
                    </a:lnTo>
                    <a:lnTo>
                      <a:pt x="33" y="24"/>
                    </a:lnTo>
                    <a:lnTo>
                      <a:pt x="33" y="24"/>
                    </a:lnTo>
                    <a:lnTo>
                      <a:pt x="33" y="24"/>
                    </a:lnTo>
                    <a:lnTo>
                      <a:pt x="33" y="24"/>
                    </a:lnTo>
                    <a:lnTo>
                      <a:pt x="32" y="25"/>
                    </a:lnTo>
                    <a:lnTo>
                      <a:pt x="32" y="25"/>
                    </a:lnTo>
                    <a:lnTo>
                      <a:pt x="32" y="25"/>
                    </a:lnTo>
                    <a:lnTo>
                      <a:pt x="32" y="25"/>
                    </a:lnTo>
                    <a:lnTo>
                      <a:pt x="31" y="25"/>
                    </a:lnTo>
                    <a:lnTo>
                      <a:pt x="31" y="25"/>
                    </a:lnTo>
                    <a:lnTo>
                      <a:pt x="30" y="25"/>
                    </a:lnTo>
                    <a:lnTo>
                      <a:pt x="30" y="25"/>
                    </a:lnTo>
                    <a:lnTo>
                      <a:pt x="30" y="25"/>
                    </a:lnTo>
                    <a:lnTo>
                      <a:pt x="30" y="25"/>
                    </a:lnTo>
                    <a:lnTo>
                      <a:pt x="29" y="25"/>
                    </a:lnTo>
                    <a:lnTo>
                      <a:pt x="29" y="25"/>
                    </a:lnTo>
                    <a:lnTo>
                      <a:pt x="29" y="25"/>
                    </a:lnTo>
                    <a:lnTo>
                      <a:pt x="28" y="25"/>
                    </a:lnTo>
                    <a:lnTo>
                      <a:pt x="28" y="25"/>
                    </a:lnTo>
                    <a:lnTo>
                      <a:pt x="28" y="25"/>
                    </a:lnTo>
                    <a:lnTo>
                      <a:pt x="28" y="25"/>
                    </a:lnTo>
                    <a:lnTo>
                      <a:pt x="27" y="25"/>
                    </a:lnTo>
                    <a:lnTo>
                      <a:pt x="27" y="25"/>
                    </a:lnTo>
                    <a:lnTo>
                      <a:pt x="26" y="25"/>
                    </a:lnTo>
                    <a:lnTo>
                      <a:pt x="26" y="25"/>
                    </a:lnTo>
                    <a:lnTo>
                      <a:pt x="26" y="25"/>
                    </a:lnTo>
                    <a:lnTo>
                      <a:pt x="25" y="25"/>
                    </a:lnTo>
                    <a:lnTo>
                      <a:pt x="25" y="25"/>
                    </a:lnTo>
                    <a:lnTo>
                      <a:pt x="25" y="25"/>
                    </a:lnTo>
                    <a:lnTo>
                      <a:pt x="25" y="25"/>
                    </a:lnTo>
                    <a:lnTo>
                      <a:pt x="24" y="25"/>
                    </a:lnTo>
                    <a:lnTo>
                      <a:pt x="24" y="25"/>
                    </a:lnTo>
                    <a:lnTo>
                      <a:pt x="23" y="25"/>
                    </a:lnTo>
                    <a:lnTo>
                      <a:pt x="23" y="25"/>
                    </a:lnTo>
                    <a:lnTo>
                      <a:pt x="23" y="25"/>
                    </a:lnTo>
                    <a:lnTo>
                      <a:pt x="23" y="25"/>
                    </a:lnTo>
                    <a:lnTo>
                      <a:pt x="22" y="25"/>
                    </a:lnTo>
                    <a:lnTo>
                      <a:pt x="22" y="25"/>
                    </a:lnTo>
                    <a:lnTo>
                      <a:pt x="22" y="25"/>
                    </a:lnTo>
                    <a:lnTo>
                      <a:pt x="21" y="25"/>
                    </a:lnTo>
                    <a:lnTo>
                      <a:pt x="21" y="25"/>
                    </a:lnTo>
                    <a:lnTo>
                      <a:pt x="21" y="25"/>
                    </a:lnTo>
                    <a:lnTo>
                      <a:pt x="21" y="25"/>
                    </a:lnTo>
                    <a:lnTo>
                      <a:pt x="20" y="25"/>
                    </a:lnTo>
                    <a:lnTo>
                      <a:pt x="20" y="25"/>
                    </a:lnTo>
                    <a:lnTo>
                      <a:pt x="19" y="25"/>
                    </a:lnTo>
                    <a:lnTo>
                      <a:pt x="19" y="25"/>
                    </a:lnTo>
                    <a:lnTo>
                      <a:pt x="19" y="25"/>
                    </a:lnTo>
                    <a:lnTo>
                      <a:pt x="19" y="25"/>
                    </a:lnTo>
                    <a:lnTo>
                      <a:pt x="18" y="24"/>
                    </a:lnTo>
                    <a:lnTo>
                      <a:pt x="18" y="24"/>
                    </a:lnTo>
                    <a:lnTo>
                      <a:pt x="18" y="24"/>
                    </a:lnTo>
                    <a:lnTo>
                      <a:pt x="18" y="24"/>
                    </a:lnTo>
                    <a:lnTo>
                      <a:pt x="17" y="24"/>
                    </a:lnTo>
                    <a:lnTo>
                      <a:pt x="17" y="24"/>
                    </a:lnTo>
                    <a:lnTo>
                      <a:pt x="16" y="24"/>
                    </a:lnTo>
                    <a:lnTo>
                      <a:pt x="16" y="24"/>
                    </a:lnTo>
                    <a:lnTo>
                      <a:pt x="16" y="23"/>
                    </a:lnTo>
                    <a:lnTo>
                      <a:pt x="16" y="23"/>
                    </a:lnTo>
                    <a:lnTo>
                      <a:pt x="15" y="23"/>
                    </a:lnTo>
                    <a:lnTo>
                      <a:pt x="15" y="23"/>
                    </a:lnTo>
                    <a:lnTo>
                      <a:pt x="15" y="23"/>
                    </a:lnTo>
                    <a:lnTo>
                      <a:pt x="15" y="23"/>
                    </a:lnTo>
                    <a:lnTo>
                      <a:pt x="14" y="23"/>
                    </a:lnTo>
                    <a:lnTo>
                      <a:pt x="14" y="23"/>
                    </a:lnTo>
                    <a:lnTo>
                      <a:pt x="14" y="22"/>
                    </a:lnTo>
                    <a:lnTo>
                      <a:pt x="13" y="22"/>
                    </a:lnTo>
                    <a:lnTo>
                      <a:pt x="13" y="22"/>
                    </a:lnTo>
                    <a:lnTo>
                      <a:pt x="13" y="22"/>
                    </a:lnTo>
                    <a:lnTo>
                      <a:pt x="12" y="22"/>
                    </a:lnTo>
                    <a:lnTo>
                      <a:pt x="12" y="22"/>
                    </a:lnTo>
                    <a:lnTo>
                      <a:pt x="12" y="22"/>
                    </a:lnTo>
                    <a:lnTo>
                      <a:pt x="12" y="21"/>
                    </a:lnTo>
                    <a:lnTo>
                      <a:pt x="11" y="21"/>
                    </a:lnTo>
                    <a:lnTo>
                      <a:pt x="11" y="21"/>
                    </a:lnTo>
                    <a:lnTo>
                      <a:pt x="11" y="21"/>
                    </a:lnTo>
                    <a:lnTo>
                      <a:pt x="11" y="20"/>
                    </a:lnTo>
                    <a:lnTo>
                      <a:pt x="10" y="20"/>
                    </a:lnTo>
                    <a:lnTo>
                      <a:pt x="10" y="20"/>
                    </a:lnTo>
                    <a:lnTo>
                      <a:pt x="10" y="20"/>
                    </a:lnTo>
                    <a:lnTo>
                      <a:pt x="9" y="20"/>
                    </a:lnTo>
                    <a:lnTo>
                      <a:pt x="9" y="19"/>
                    </a:lnTo>
                    <a:lnTo>
                      <a:pt x="9" y="19"/>
                    </a:lnTo>
                    <a:lnTo>
                      <a:pt x="9" y="19"/>
                    </a:lnTo>
                    <a:lnTo>
                      <a:pt x="8" y="19"/>
                    </a:lnTo>
                    <a:lnTo>
                      <a:pt x="8" y="19"/>
                    </a:lnTo>
                    <a:lnTo>
                      <a:pt x="8" y="18"/>
                    </a:lnTo>
                    <a:lnTo>
                      <a:pt x="8" y="18"/>
                    </a:lnTo>
                    <a:lnTo>
                      <a:pt x="7" y="18"/>
                    </a:lnTo>
                    <a:lnTo>
                      <a:pt x="7" y="18"/>
                    </a:lnTo>
                    <a:lnTo>
                      <a:pt x="7" y="18"/>
                    </a:lnTo>
                    <a:lnTo>
                      <a:pt x="7" y="17"/>
                    </a:lnTo>
                    <a:lnTo>
                      <a:pt x="7" y="17"/>
                    </a:lnTo>
                    <a:lnTo>
                      <a:pt x="6" y="17"/>
                    </a:lnTo>
                    <a:lnTo>
                      <a:pt x="6" y="16"/>
                    </a:lnTo>
                    <a:lnTo>
                      <a:pt x="6" y="16"/>
                    </a:lnTo>
                    <a:lnTo>
                      <a:pt x="6" y="16"/>
                    </a:lnTo>
                    <a:lnTo>
                      <a:pt x="5" y="16"/>
                    </a:lnTo>
                    <a:lnTo>
                      <a:pt x="5" y="15"/>
                    </a:lnTo>
                    <a:lnTo>
                      <a:pt x="5" y="15"/>
                    </a:lnTo>
                    <a:lnTo>
                      <a:pt x="5" y="15"/>
                    </a:lnTo>
                    <a:lnTo>
                      <a:pt x="5" y="15"/>
                    </a:lnTo>
                    <a:lnTo>
                      <a:pt x="4" y="15"/>
                    </a:lnTo>
                    <a:lnTo>
                      <a:pt x="4" y="14"/>
                    </a:lnTo>
                    <a:lnTo>
                      <a:pt x="4" y="14"/>
                    </a:lnTo>
                    <a:lnTo>
                      <a:pt x="4" y="14"/>
                    </a:lnTo>
                    <a:lnTo>
                      <a:pt x="4" y="13"/>
                    </a:lnTo>
                    <a:lnTo>
                      <a:pt x="4" y="13"/>
                    </a:lnTo>
                    <a:lnTo>
                      <a:pt x="4" y="13"/>
                    </a:lnTo>
                    <a:lnTo>
                      <a:pt x="3" y="13"/>
                    </a:lnTo>
                    <a:lnTo>
                      <a:pt x="3" y="12"/>
                    </a:lnTo>
                    <a:lnTo>
                      <a:pt x="3" y="12"/>
                    </a:lnTo>
                    <a:lnTo>
                      <a:pt x="3" y="12"/>
                    </a:lnTo>
                    <a:lnTo>
                      <a:pt x="3" y="12"/>
                    </a:lnTo>
                    <a:lnTo>
                      <a:pt x="2" y="11"/>
                    </a:lnTo>
                    <a:lnTo>
                      <a:pt x="2" y="11"/>
                    </a:lnTo>
                    <a:lnTo>
                      <a:pt x="2" y="11"/>
                    </a:lnTo>
                    <a:lnTo>
                      <a:pt x="2" y="11"/>
                    </a:lnTo>
                    <a:lnTo>
                      <a:pt x="2" y="10"/>
                    </a:lnTo>
                    <a:lnTo>
                      <a:pt x="2" y="10"/>
                    </a:lnTo>
                    <a:lnTo>
                      <a:pt x="2" y="9"/>
                    </a:lnTo>
                    <a:lnTo>
                      <a:pt x="2" y="9"/>
                    </a:lnTo>
                    <a:lnTo>
                      <a:pt x="1" y="9"/>
                    </a:lnTo>
                    <a:lnTo>
                      <a:pt x="1" y="9"/>
                    </a:lnTo>
                    <a:lnTo>
                      <a:pt x="1" y="8"/>
                    </a:lnTo>
                    <a:lnTo>
                      <a:pt x="1" y="8"/>
                    </a:lnTo>
                    <a:lnTo>
                      <a:pt x="1" y="8"/>
                    </a:lnTo>
                    <a:lnTo>
                      <a:pt x="1" y="8"/>
                    </a:lnTo>
                    <a:lnTo>
                      <a:pt x="1" y="7"/>
                    </a:lnTo>
                    <a:lnTo>
                      <a:pt x="1" y="7"/>
                    </a:lnTo>
                    <a:lnTo>
                      <a:pt x="1" y="7"/>
                    </a:lnTo>
                    <a:lnTo>
                      <a:pt x="1" y="6"/>
                    </a:lnTo>
                    <a:lnTo>
                      <a:pt x="1" y="6"/>
                    </a:lnTo>
                    <a:lnTo>
                      <a:pt x="1" y="6"/>
                    </a:lnTo>
                    <a:lnTo>
                      <a:pt x="0" y="5"/>
                    </a:lnTo>
                    <a:lnTo>
                      <a:pt x="0" y="5"/>
                    </a:lnTo>
                    <a:lnTo>
                      <a:pt x="0" y="5"/>
                    </a:lnTo>
                    <a:lnTo>
                      <a:pt x="0" y="4"/>
                    </a:lnTo>
                    <a:lnTo>
                      <a:pt x="0" y="4"/>
                    </a:lnTo>
                    <a:lnTo>
                      <a:pt x="0" y="4"/>
                    </a:lnTo>
                    <a:lnTo>
                      <a:pt x="0" y="4"/>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5" name="Freeform 1233"/>
              <p:cNvSpPr>
                <a:spLocks/>
              </p:cNvSpPr>
              <p:nvPr/>
            </p:nvSpPr>
            <p:spPr bwMode="auto">
              <a:xfrm flipH="1">
                <a:off x="999" y="3843"/>
                <a:ext cx="15" cy="15"/>
              </a:xfrm>
              <a:custGeom>
                <a:avLst/>
                <a:gdLst>
                  <a:gd name="T0" fmla="*/ 0 w 51"/>
                  <a:gd name="T1" fmla="*/ 52 h 52"/>
                  <a:gd name="T2" fmla="*/ 0 w 51"/>
                  <a:gd name="T3" fmla="*/ 52 h 52"/>
                  <a:gd name="T4" fmla="*/ 0 w 51"/>
                  <a:gd name="T5" fmla="*/ 0 h 52"/>
                  <a:gd name="T6" fmla="*/ 51 w 51"/>
                  <a:gd name="T7" fmla="*/ 0 h 52"/>
                  <a:gd name="T8" fmla="*/ 51 w 51"/>
                  <a:gd name="T9" fmla="*/ 52 h 52"/>
                </a:gdLst>
                <a:ahLst/>
                <a:cxnLst>
                  <a:cxn ang="0">
                    <a:pos x="T0" y="T1"/>
                  </a:cxn>
                  <a:cxn ang="0">
                    <a:pos x="T2" y="T3"/>
                  </a:cxn>
                  <a:cxn ang="0">
                    <a:pos x="T4" y="T5"/>
                  </a:cxn>
                  <a:cxn ang="0">
                    <a:pos x="T6" y="T7"/>
                  </a:cxn>
                  <a:cxn ang="0">
                    <a:pos x="T8" y="T9"/>
                  </a:cxn>
                </a:cxnLst>
                <a:rect l="0" t="0" r="r" b="b"/>
                <a:pathLst>
                  <a:path w="51" h="52">
                    <a:moveTo>
                      <a:pt x="0" y="52"/>
                    </a:moveTo>
                    <a:lnTo>
                      <a:pt x="0" y="52"/>
                    </a:lnTo>
                    <a:lnTo>
                      <a:pt x="0" y="0"/>
                    </a:lnTo>
                    <a:lnTo>
                      <a:pt x="51" y="0"/>
                    </a:lnTo>
                    <a:lnTo>
                      <a:pt x="51" y="5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6" name="Freeform 1234"/>
              <p:cNvSpPr>
                <a:spLocks/>
              </p:cNvSpPr>
              <p:nvPr/>
            </p:nvSpPr>
            <p:spPr bwMode="auto">
              <a:xfrm flipH="1">
                <a:off x="999" y="3726"/>
                <a:ext cx="15" cy="14"/>
              </a:xfrm>
              <a:custGeom>
                <a:avLst/>
                <a:gdLst>
                  <a:gd name="T0" fmla="*/ 51 w 51"/>
                  <a:gd name="T1" fmla="*/ 0 h 52"/>
                  <a:gd name="T2" fmla="*/ 51 w 51"/>
                  <a:gd name="T3" fmla="*/ 52 h 52"/>
                  <a:gd name="T4" fmla="*/ 0 w 51"/>
                  <a:gd name="T5" fmla="*/ 52 h 52"/>
                  <a:gd name="T6" fmla="*/ 0 w 51"/>
                  <a:gd name="T7" fmla="*/ 52 h 52"/>
                  <a:gd name="T8" fmla="*/ 0 w 51"/>
                  <a:gd name="T9" fmla="*/ 0 h 52"/>
                </a:gdLst>
                <a:ahLst/>
                <a:cxnLst>
                  <a:cxn ang="0">
                    <a:pos x="T0" y="T1"/>
                  </a:cxn>
                  <a:cxn ang="0">
                    <a:pos x="T2" y="T3"/>
                  </a:cxn>
                  <a:cxn ang="0">
                    <a:pos x="T4" y="T5"/>
                  </a:cxn>
                  <a:cxn ang="0">
                    <a:pos x="T6" y="T7"/>
                  </a:cxn>
                  <a:cxn ang="0">
                    <a:pos x="T8" y="T9"/>
                  </a:cxn>
                </a:cxnLst>
                <a:rect l="0" t="0" r="r" b="b"/>
                <a:pathLst>
                  <a:path w="51" h="52">
                    <a:moveTo>
                      <a:pt x="51" y="0"/>
                    </a:moveTo>
                    <a:lnTo>
                      <a:pt x="51" y="52"/>
                    </a:lnTo>
                    <a:lnTo>
                      <a:pt x="0" y="52"/>
                    </a:lnTo>
                    <a:lnTo>
                      <a:pt x="0" y="5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7" name="Freeform 1235"/>
              <p:cNvSpPr>
                <a:spLocks/>
              </p:cNvSpPr>
              <p:nvPr/>
            </p:nvSpPr>
            <p:spPr bwMode="auto">
              <a:xfrm flipH="1">
                <a:off x="999" y="3718"/>
                <a:ext cx="15" cy="7"/>
              </a:xfrm>
              <a:custGeom>
                <a:avLst/>
                <a:gdLst>
                  <a:gd name="T0" fmla="*/ 0 w 51"/>
                  <a:gd name="T1" fmla="*/ 25 h 25"/>
                  <a:gd name="T2" fmla="*/ 0 w 51"/>
                  <a:gd name="T3" fmla="*/ 23 h 25"/>
                  <a:gd name="T4" fmla="*/ 0 w 51"/>
                  <a:gd name="T5" fmla="*/ 22 h 25"/>
                  <a:gd name="T6" fmla="*/ 0 w 51"/>
                  <a:gd name="T7" fmla="*/ 21 h 25"/>
                  <a:gd name="T8" fmla="*/ 1 w 51"/>
                  <a:gd name="T9" fmla="*/ 19 h 25"/>
                  <a:gd name="T10" fmla="*/ 1 w 51"/>
                  <a:gd name="T11" fmla="*/ 18 h 25"/>
                  <a:gd name="T12" fmla="*/ 1 w 51"/>
                  <a:gd name="T13" fmla="*/ 17 h 25"/>
                  <a:gd name="T14" fmla="*/ 2 w 51"/>
                  <a:gd name="T15" fmla="*/ 16 h 25"/>
                  <a:gd name="T16" fmla="*/ 2 w 51"/>
                  <a:gd name="T17" fmla="*/ 15 h 25"/>
                  <a:gd name="T18" fmla="*/ 3 w 51"/>
                  <a:gd name="T19" fmla="*/ 13 h 25"/>
                  <a:gd name="T20" fmla="*/ 3 w 51"/>
                  <a:gd name="T21" fmla="*/ 12 h 25"/>
                  <a:gd name="T22" fmla="*/ 4 w 51"/>
                  <a:gd name="T23" fmla="*/ 11 h 25"/>
                  <a:gd name="T24" fmla="*/ 5 w 51"/>
                  <a:gd name="T25" fmla="*/ 10 h 25"/>
                  <a:gd name="T26" fmla="*/ 5 w 51"/>
                  <a:gd name="T27" fmla="*/ 9 h 25"/>
                  <a:gd name="T28" fmla="*/ 6 w 51"/>
                  <a:gd name="T29" fmla="*/ 8 h 25"/>
                  <a:gd name="T30" fmla="*/ 7 w 51"/>
                  <a:gd name="T31" fmla="*/ 8 h 25"/>
                  <a:gd name="T32" fmla="*/ 8 w 51"/>
                  <a:gd name="T33" fmla="*/ 7 h 25"/>
                  <a:gd name="T34" fmla="*/ 9 w 51"/>
                  <a:gd name="T35" fmla="*/ 6 h 25"/>
                  <a:gd name="T36" fmla="*/ 10 w 51"/>
                  <a:gd name="T37" fmla="*/ 5 h 25"/>
                  <a:gd name="T38" fmla="*/ 11 w 51"/>
                  <a:gd name="T39" fmla="*/ 4 h 25"/>
                  <a:gd name="T40" fmla="*/ 12 w 51"/>
                  <a:gd name="T41" fmla="*/ 3 h 25"/>
                  <a:gd name="T42" fmla="*/ 14 w 51"/>
                  <a:gd name="T43" fmla="*/ 3 h 25"/>
                  <a:gd name="T44" fmla="*/ 15 w 51"/>
                  <a:gd name="T45" fmla="*/ 2 h 25"/>
                  <a:gd name="T46" fmla="*/ 16 w 51"/>
                  <a:gd name="T47" fmla="*/ 2 h 25"/>
                  <a:gd name="T48" fmla="*/ 17 w 51"/>
                  <a:gd name="T49" fmla="*/ 1 h 25"/>
                  <a:gd name="T50" fmla="*/ 18 w 51"/>
                  <a:gd name="T51" fmla="*/ 1 h 25"/>
                  <a:gd name="T52" fmla="*/ 19 w 51"/>
                  <a:gd name="T53" fmla="*/ 1 h 25"/>
                  <a:gd name="T54" fmla="*/ 21 w 51"/>
                  <a:gd name="T55" fmla="*/ 0 h 25"/>
                  <a:gd name="T56" fmla="*/ 22 w 51"/>
                  <a:gd name="T57" fmla="*/ 0 h 25"/>
                  <a:gd name="T58" fmla="*/ 23 w 51"/>
                  <a:gd name="T59" fmla="*/ 0 h 25"/>
                  <a:gd name="T60" fmla="*/ 25 w 51"/>
                  <a:gd name="T61" fmla="*/ 0 h 25"/>
                  <a:gd name="T62" fmla="*/ 26 w 51"/>
                  <a:gd name="T63" fmla="*/ 0 h 25"/>
                  <a:gd name="T64" fmla="*/ 27 w 51"/>
                  <a:gd name="T65" fmla="*/ 0 h 25"/>
                  <a:gd name="T66" fmla="*/ 28 w 51"/>
                  <a:gd name="T67" fmla="*/ 0 h 25"/>
                  <a:gd name="T68" fmla="*/ 30 w 51"/>
                  <a:gd name="T69" fmla="*/ 0 h 25"/>
                  <a:gd name="T70" fmla="*/ 31 w 51"/>
                  <a:gd name="T71" fmla="*/ 0 h 25"/>
                  <a:gd name="T72" fmla="*/ 32 w 51"/>
                  <a:gd name="T73" fmla="*/ 1 h 25"/>
                  <a:gd name="T74" fmla="*/ 33 w 51"/>
                  <a:gd name="T75" fmla="*/ 1 h 25"/>
                  <a:gd name="T76" fmla="*/ 35 w 51"/>
                  <a:gd name="T77" fmla="*/ 1 h 25"/>
                  <a:gd name="T78" fmla="*/ 36 w 51"/>
                  <a:gd name="T79" fmla="*/ 2 h 25"/>
                  <a:gd name="T80" fmla="*/ 37 w 51"/>
                  <a:gd name="T81" fmla="*/ 2 h 25"/>
                  <a:gd name="T82" fmla="*/ 38 w 51"/>
                  <a:gd name="T83" fmla="*/ 3 h 25"/>
                  <a:gd name="T84" fmla="*/ 39 w 51"/>
                  <a:gd name="T85" fmla="*/ 4 h 25"/>
                  <a:gd name="T86" fmla="*/ 40 w 51"/>
                  <a:gd name="T87" fmla="*/ 4 h 25"/>
                  <a:gd name="T88" fmla="*/ 41 w 51"/>
                  <a:gd name="T89" fmla="*/ 5 h 25"/>
                  <a:gd name="T90" fmla="*/ 42 w 51"/>
                  <a:gd name="T91" fmla="*/ 6 h 25"/>
                  <a:gd name="T92" fmla="*/ 43 w 51"/>
                  <a:gd name="T93" fmla="*/ 7 h 25"/>
                  <a:gd name="T94" fmla="*/ 44 w 51"/>
                  <a:gd name="T95" fmla="*/ 8 h 25"/>
                  <a:gd name="T96" fmla="*/ 45 w 51"/>
                  <a:gd name="T97" fmla="*/ 9 h 25"/>
                  <a:gd name="T98" fmla="*/ 46 w 51"/>
                  <a:gd name="T99" fmla="*/ 10 h 25"/>
                  <a:gd name="T100" fmla="*/ 47 w 51"/>
                  <a:gd name="T101" fmla="*/ 11 h 25"/>
                  <a:gd name="T102" fmla="*/ 47 w 51"/>
                  <a:gd name="T103" fmla="*/ 12 h 25"/>
                  <a:gd name="T104" fmla="*/ 48 w 51"/>
                  <a:gd name="T105" fmla="*/ 13 h 25"/>
                  <a:gd name="T106" fmla="*/ 49 w 51"/>
                  <a:gd name="T107" fmla="*/ 14 h 25"/>
                  <a:gd name="T108" fmla="*/ 49 w 51"/>
                  <a:gd name="T109" fmla="*/ 15 h 25"/>
                  <a:gd name="T110" fmla="*/ 50 w 51"/>
                  <a:gd name="T111" fmla="*/ 16 h 25"/>
                  <a:gd name="T112" fmla="*/ 50 w 51"/>
                  <a:gd name="T113" fmla="*/ 18 h 25"/>
                  <a:gd name="T114" fmla="*/ 50 w 51"/>
                  <a:gd name="T115" fmla="*/ 19 h 25"/>
                  <a:gd name="T116" fmla="*/ 51 w 51"/>
                  <a:gd name="T117" fmla="*/ 20 h 25"/>
                  <a:gd name="T118" fmla="*/ 51 w 51"/>
                  <a:gd name="T119" fmla="*/ 21 h 25"/>
                  <a:gd name="T120" fmla="*/ 51 w 51"/>
                  <a:gd name="T121" fmla="*/ 23 h 25"/>
                  <a:gd name="T122" fmla="*/ 51 w 51"/>
                  <a:gd name="T123" fmla="*/ 24 h 25"/>
                  <a:gd name="T124" fmla="*/ 51 w 51"/>
                  <a:gd name="T12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0" y="25"/>
                    </a:moveTo>
                    <a:lnTo>
                      <a:pt x="0" y="25"/>
                    </a:lnTo>
                    <a:lnTo>
                      <a:pt x="0" y="25"/>
                    </a:lnTo>
                    <a:lnTo>
                      <a:pt x="0" y="25"/>
                    </a:lnTo>
                    <a:lnTo>
                      <a:pt x="0" y="24"/>
                    </a:lnTo>
                    <a:lnTo>
                      <a:pt x="0" y="24"/>
                    </a:lnTo>
                    <a:lnTo>
                      <a:pt x="0" y="23"/>
                    </a:lnTo>
                    <a:lnTo>
                      <a:pt x="0" y="23"/>
                    </a:lnTo>
                    <a:lnTo>
                      <a:pt x="0" y="23"/>
                    </a:lnTo>
                    <a:lnTo>
                      <a:pt x="0" y="23"/>
                    </a:lnTo>
                    <a:lnTo>
                      <a:pt x="0" y="22"/>
                    </a:lnTo>
                    <a:lnTo>
                      <a:pt x="0" y="22"/>
                    </a:lnTo>
                    <a:lnTo>
                      <a:pt x="0" y="22"/>
                    </a:lnTo>
                    <a:lnTo>
                      <a:pt x="0" y="21"/>
                    </a:lnTo>
                    <a:lnTo>
                      <a:pt x="0" y="21"/>
                    </a:lnTo>
                    <a:lnTo>
                      <a:pt x="0" y="21"/>
                    </a:lnTo>
                    <a:lnTo>
                      <a:pt x="0" y="20"/>
                    </a:lnTo>
                    <a:lnTo>
                      <a:pt x="0" y="20"/>
                    </a:lnTo>
                    <a:lnTo>
                      <a:pt x="0" y="20"/>
                    </a:lnTo>
                    <a:lnTo>
                      <a:pt x="1" y="19"/>
                    </a:lnTo>
                    <a:lnTo>
                      <a:pt x="1" y="19"/>
                    </a:lnTo>
                    <a:lnTo>
                      <a:pt x="1" y="19"/>
                    </a:lnTo>
                    <a:lnTo>
                      <a:pt x="1" y="19"/>
                    </a:lnTo>
                    <a:lnTo>
                      <a:pt x="1" y="18"/>
                    </a:lnTo>
                    <a:lnTo>
                      <a:pt x="1" y="18"/>
                    </a:lnTo>
                    <a:lnTo>
                      <a:pt x="1" y="18"/>
                    </a:lnTo>
                    <a:lnTo>
                      <a:pt x="1" y="17"/>
                    </a:lnTo>
                    <a:lnTo>
                      <a:pt x="1" y="17"/>
                    </a:lnTo>
                    <a:lnTo>
                      <a:pt x="1" y="17"/>
                    </a:lnTo>
                    <a:lnTo>
                      <a:pt x="1" y="16"/>
                    </a:lnTo>
                    <a:lnTo>
                      <a:pt x="1" y="16"/>
                    </a:lnTo>
                    <a:lnTo>
                      <a:pt x="2" y="16"/>
                    </a:lnTo>
                    <a:lnTo>
                      <a:pt x="2" y="16"/>
                    </a:lnTo>
                    <a:lnTo>
                      <a:pt x="2" y="15"/>
                    </a:lnTo>
                    <a:lnTo>
                      <a:pt x="2" y="15"/>
                    </a:lnTo>
                    <a:lnTo>
                      <a:pt x="2" y="15"/>
                    </a:lnTo>
                    <a:lnTo>
                      <a:pt x="2" y="14"/>
                    </a:lnTo>
                    <a:lnTo>
                      <a:pt x="2" y="14"/>
                    </a:lnTo>
                    <a:lnTo>
                      <a:pt x="2" y="14"/>
                    </a:lnTo>
                    <a:lnTo>
                      <a:pt x="3" y="13"/>
                    </a:lnTo>
                    <a:lnTo>
                      <a:pt x="3" y="13"/>
                    </a:lnTo>
                    <a:lnTo>
                      <a:pt x="3" y="13"/>
                    </a:lnTo>
                    <a:lnTo>
                      <a:pt x="3" y="13"/>
                    </a:lnTo>
                    <a:lnTo>
                      <a:pt x="3" y="12"/>
                    </a:lnTo>
                    <a:lnTo>
                      <a:pt x="4" y="12"/>
                    </a:lnTo>
                    <a:lnTo>
                      <a:pt x="4" y="12"/>
                    </a:lnTo>
                    <a:lnTo>
                      <a:pt x="4" y="12"/>
                    </a:lnTo>
                    <a:lnTo>
                      <a:pt x="4" y="11"/>
                    </a:lnTo>
                    <a:lnTo>
                      <a:pt x="4" y="11"/>
                    </a:lnTo>
                    <a:lnTo>
                      <a:pt x="4" y="11"/>
                    </a:lnTo>
                    <a:lnTo>
                      <a:pt x="4" y="11"/>
                    </a:lnTo>
                    <a:lnTo>
                      <a:pt x="5" y="10"/>
                    </a:lnTo>
                    <a:lnTo>
                      <a:pt x="5" y="10"/>
                    </a:lnTo>
                    <a:lnTo>
                      <a:pt x="5" y="10"/>
                    </a:lnTo>
                    <a:lnTo>
                      <a:pt x="5" y="10"/>
                    </a:lnTo>
                    <a:lnTo>
                      <a:pt x="5" y="9"/>
                    </a:lnTo>
                    <a:lnTo>
                      <a:pt x="6" y="9"/>
                    </a:lnTo>
                    <a:lnTo>
                      <a:pt x="6" y="9"/>
                    </a:lnTo>
                    <a:lnTo>
                      <a:pt x="6" y="9"/>
                    </a:lnTo>
                    <a:lnTo>
                      <a:pt x="6" y="8"/>
                    </a:lnTo>
                    <a:lnTo>
                      <a:pt x="7" y="8"/>
                    </a:lnTo>
                    <a:lnTo>
                      <a:pt x="7" y="8"/>
                    </a:lnTo>
                    <a:lnTo>
                      <a:pt x="7" y="8"/>
                    </a:lnTo>
                    <a:lnTo>
                      <a:pt x="7" y="8"/>
                    </a:lnTo>
                    <a:lnTo>
                      <a:pt x="7" y="7"/>
                    </a:lnTo>
                    <a:lnTo>
                      <a:pt x="8" y="7"/>
                    </a:lnTo>
                    <a:lnTo>
                      <a:pt x="8" y="7"/>
                    </a:lnTo>
                    <a:lnTo>
                      <a:pt x="8" y="7"/>
                    </a:lnTo>
                    <a:lnTo>
                      <a:pt x="8" y="6"/>
                    </a:lnTo>
                    <a:lnTo>
                      <a:pt x="9" y="6"/>
                    </a:lnTo>
                    <a:lnTo>
                      <a:pt x="9" y="6"/>
                    </a:lnTo>
                    <a:lnTo>
                      <a:pt x="9" y="6"/>
                    </a:lnTo>
                    <a:lnTo>
                      <a:pt x="9" y="5"/>
                    </a:lnTo>
                    <a:lnTo>
                      <a:pt x="10" y="5"/>
                    </a:lnTo>
                    <a:lnTo>
                      <a:pt x="10" y="5"/>
                    </a:lnTo>
                    <a:lnTo>
                      <a:pt x="10" y="5"/>
                    </a:lnTo>
                    <a:lnTo>
                      <a:pt x="11" y="5"/>
                    </a:lnTo>
                    <a:lnTo>
                      <a:pt x="11" y="4"/>
                    </a:lnTo>
                    <a:lnTo>
                      <a:pt x="11" y="4"/>
                    </a:lnTo>
                    <a:lnTo>
                      <a:pt x="11" y="4"/>
                    </a:lnTo>
                    <a:lnTo>
                      <a:pt x="12" y="4"/>
                    </a:lnTo>
                    <a:lnTo>
                      <a:pt x="12" y="4"/>
                    </a:lnTo>
                    <a:lnTo>
                      <a:pt x="12" y="4"/>
                    </a:lnTo>
                    <a:lnTo>
                      <a:pt x="12" y="3"/>
                    </a:lnTo>
                    <a:lnTo>
                      <a:pt x="13" y="3"/>
                    </a:lnTo>
                    <a:lnTo>
                      <a:pt x="13" y="3"/>
                    </a:lnTo>
                    <a:lnTo>
                      <a:pt x="13" y="3"/>
                    </a:lnTo>
                    <a:lnTo>
                      <a:pt x="14" y="3"/>
                    </a:lnTo>
                    <a:lnTo>
                      <a:pt x="14" y="2"/>
                    </a:lnTo>
                    <a:lnTo>
                      <a:pt x="14" y="2"/>
                    </a:lnTo>
                    <a:lnTo>
                      <a:pt x="15" y="2"/>
                    </a:lnTo>
                    <a:lnTo>
                      <a:pt x="15" y="2"/>
                    </a:lnTo>
                    <a:lnTo>
                      <a:pt x="15" y="2"/>
                    </a:lnTo>
                    <a:lnTo>
                      <a:pt x="15" y="2"/>
                    </a:lnTo>
                    <a:lnTo>
                      <a:pt x="16" y="2"/>
                    </a:lnTo>
                    <a:lnTo>
                      <a:pt x="16" y="2"/>
                    </a:lnTo>
                    <a:lnTo>
                      <a:pt x="16" y="1"/>
                    </a:lnTo>
                    <a:lnTo>
                      <a:pt x="16" y="1"/>
                    </a:lnTo>
                    <a:lnTo>
                      <a:pt x="17" y="1"/>
                    </a:lnTo>
                    <a:lnTo>
                      <a:pt x="17" y="1"/>
                    </a:lnTo>
                    <a:lnTo>
                      <a:pt x="18" y="1"/>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6" y="0"/>
                    </a:lnTo>
                    <a:lnTo>
                      <a:pt x="26" y="0"/>
                    </a:lnTo>
                    <a:lnTo>
                      <a:pt x="26" y="0"/>
                    </a:lnTo>
                    <a:lnTo>
                      <a:pt x="26"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0" y="0"/>
                    </a:lnTo>
                    <a:lnTo>
                      <a:pt x="31" y="0"/>
                    </a:lnTo>
                    <a:lnTo>
                      <a:pt x="31" y="0"/>
                    </a:lnTo>
                    <a:lnTo>
                      <a:pt x="32" y="1"/>
                    </a:lnTo>
                    <a:lnTo>
                      <a:pt x="32" y="1"/>
                    </a:lnTo>
                    <a:lnTo>
                      <a:pt x="32" y="1"/>
                    </a:lnTo>
                    <a:lnTo>
                      <a:pt x="32" y="1"/>
                    </a:lnTo>
                    <a:lnTo>
                      <a:pt x="33" y="1"/>
                    </a:lnTo>
                    <a:lnTo>
                      <a:pt x="33" y="1"/>
                    </a:lnTo>
                    <a:lnTo>
                      <a:pt x="33" y="1"/>
                    </a:lnTo>
                    <a:lnTo>
                      <a:pt x="33" y="1"/>
                    </a:lnTo>
                    <a:lnTo>
                      <a:pt x="34" y="1"/>
                    </a:lnTo>
                    <a:lnTo>
                      <a:pt x="34" y="1"/>
                    </a:lnTo>
                    <a:lnTo>
                      <a:pt x="35" y="1"/>
                    </a:lnTo>
                    <a:lnTo>
                      <a:pt x="35" y="1"/>
                    </a:lnTo>
                    <a:lnTo>
                      <a:pt x="35" y="2"/>
                    </a:lnTo>
                    <a:lnTo>
                      <a:pt x="35" y="2"/>
                    </a:lnTo>
                    <a:lnTo>
                      <a:pt x="36" y="2"/>
                    </a:lnTo>
                    <a:lnTo>
                      <a:pt x="36" y="2"/>
                    </a:lnTo>
                    <a:lnTo>
                      <a:pt x="36" y="2"/>
                    </a:lnTo>
                    <a:lnTo>
                      <a:pt x="36" y="2"/>
                    </a:lnTo>
                    <a:lnTo>
                      <a:pt x="37" y="2"/>
                    </a:lnTo>
                    <a:lnTo>
                      <a:pt x="37" y="2"/>
                    </a:lnTo>
                    <a:lnTo>
                      <a:pt x="37" y="3"/>
                    </a:lnTo>
                    <a:lnTo>
                      <a:pt x="38" y="3"/>
                    </a:lnTo>
                    <a:lnTo>
                      <a:pt x="38" y="3"/>
                    </a:lnTo>
                    <a:lnTo>
                      <a:pt x="38" y="3"/>
                    </a:lnTo>
                    <a:lnTo>
                      <a:pt x="39" y="3"/>
                    </a:lnTo>
                    <a:lnTo>
                      <a:pt x="39" y="4"/>
                    </a:lnTo>
                    <a:lnTo>
                      <a:pt x="39" y="4"/>
                    </a:lnTo>
                    <a:lnTo>
                      <a:pt x="39" y="4"/>
                    </a:lnTo>
                    <a:lnTo>
                      <a:pt x="40" y="4"/>
                    </a:lnTo>
                    <a:lnTo>
                      <a:pt x="40" y="4"/>
                    </a:lnTo>
                    <a:lnTo>
                      <a:pt x="40" y="4"/>
                    </a:lnTo>
                    <a:lnTo>
                      <a:pt x="40" y="5"/>
                    </a:lnTo>
                    <a:lnTo>
                      <a:pt x="41" y="5"/>
                    </a:lnTo>
                    <a:lnTo>
                      <a:pt x="41" y="5"/>
                    </a:lnTo>
                    <a:lnTo>
                      <a:pt x="41" y="5"/>
                    </a:lnTo>
                    <a:lnTo>
                      <a:pt x="42" y="5"/>
                    </a:lnTo>
                    <a:lnTo>
                      <a:pt x="42" y="6"/>
                    </a:lnTo>
                    <a:lnTo>
                      <a:pt x="42" y="6"/>
                    </a:lnTo>
                    <a:lnTo>
                      <a:pt x="42" y="6"/>
                    </a:lnTo>
                    <a:lnTo>
                      <a:pt x="43" y="6"/>
                    </a:lnTo>
                    <a:lnTo>
                      <a:pt x="43" y="7"/>
                    </a:lnTo>
                    <a:lnTo>
                      <a:pt x="43" y="7"/>
                    </a:lnTo>
                    <a:lnTo>
                      <a:pt x="43" y="7"/>
                    </a:lnTo>
                    <a:lnTo>
                      <a:pt x="44" y="7"/>
                    </a:lnTo>
                    <a:lnTo>
                      <a:pt x="44" y="8"/>
                    </a:lnTo>
                    <a:lnTo>
                      <a:pt x="44" y="8"/>
                    </a:lnTo>
                    <a:lnTo>
                      <a:pt x="44" y="8"/>
                    </a:lnTo>
                    <a:lnTo>
                      <a:pt x="44" y="8"/>
                    </a:lnTo>
                    <a:lnTo>
                      <a:pt x="45" y="8"/>
                    </a:lnTo>
                    <a:lnTo>
                      <a:pt x="45" y="9"/>
                    </a:lnTo>
                    <a:lnTo>
                      <a:pt x="45" y="9"/>
                    </a:lnTo>
                    <a:lnTo>
                      <a:pt x="45" y="9"/>
                    </a:lnTo>
                    <a:lnTo>
                      <a:pt x="46" y="9"/>
                    </a:lnTo>
                    <a:lnTo>
                      <a:pt x="46" y="10"/>
                    </a:lnTo>
                    <a:lnTo>
                      <a:pt x="46" y="10"/>
                    </a:lnTo>
                    <a:lnTo>
                      <a:pt x="46" y="10"/>
                    </a:lnTo>
                    <a:lnTo>
                      <a:pt x="46" y="10"/>
                    </a:lnTo>
                    <a:lnTo>
                      <a:pt x="47" y="11"/>
                    </a:lnTo>
                    <a:lnTo>
                      <a:pt x="47" y="11"/>
                    </a:lnTo>
                    <a:lnTo>
                      <a:pt x="47" y="11"/>
                    </a:lnTo>
                    <a:lnTo>
                      <a:pt x="47" y="11"/>
                    </a:lnTo>
                    <a:lnTo>
                      <a:pt x="47" y="12"/>
                    </a:lnTo>
                    <a:lnTo>
                      <a:pt x="47" y="12"/>
                    </a:lnTo>
                    <a:lnTo>
                      <a:pt x="47" y="12"/>
                    </a:lnTo>
                    <a:lnTo>
                      <a:pt x="48" y="12"/>
                    </a:lnTo>
                    <a:lnTo>
                      <a:pt x="48" y="13"/>
                    </a:lnTo>
                    <a:lnTo>
                      <a:pt x="48" y="13"/>
                    </a:lnTo>
                    <a:lnTo>
                      <a:pt x="48" y="13"/>
                    </a:lnTo>
                    <a:lnTo>
                      <a:pt x="48" y="13"/>
                    </a:lnTo>
                    <a:lnTo>
                      <a:pt x="49" y="14"/>
                    </a:lnTo>
                    <a:lnTo>
                      <a:pt x="49" y="14"/>
                    </a:lnTo>
                    <a:lnTo>
                      <a:pt x="49" y="14"/>
                    </a:lnTo>
                    <a:lnTo>
                      <a:pt x="49" y="15"/>
                    </a:lnTo>
                    <a:lnTo>
                      <a:pt x="49" y="15"/>
                    </a:lnTo>
                    <a:lnTo>
                      <a:pt x="49" y="15"/>
                    </a:lnTo>
                    <a:lnTo>
                      <a:pt x="49" y="16"/>
                    </a:lnTo>
                    <a:lnTo>
                      <a:pt x="49" y="16"/>
                    </a:lnTo>
                    <a:lnTo>
                      <a:pt x="50" y="16"/>
                    </a:lnTo>
                    <a:lnTo>
                      <a:pt x="50" y="16"/>
                    </a:lnTo>
                    <a:lnTo>
                      <a:pt x="50" y="17"/>
                    </a:lnTo>
                    <a:lnTo>
                      <a:pt x="50" y="17"/>
                    </a:lnTo>
                    <a:lnTo>
                      <a:pt x="50" y="17"/>
                    </a:lnTo>
                    <a:lnTo>
                      <a:pt x="50" y="18"/>
                    </a:lnTo>
                    <a:lnTo>
                      <a:pt x="50" y="18"/>
                    </a:lnTo>
                    <a:lnTo>
                      <a:pt x="50" y="18"/>
                    </a:lnTo>
                    <a:lnTo>
                      <a:pt x="50" y="19"/>
                    </a:lnTo>
                    <a:lnTo>
                      <a:pt x="50" y="19"/>
                    </a:lnTo>
                    <a:lnTo>
                      <a:pt x="50" y="19"/>
                    </a:lnTo>
                    <a:lnTo>
                      <a:pt x="50" y="19"/>
                    </a:lnTo>
                    <a:lnTo>
                      <a:pt x="51" y="20"/>
                    </a:lnTo>
                    <a:lnTo>
                      <a:pt x="51" y="20"/>
                    </a:lnTo>
                    <a:lnTo>
                      <a:pt x="51" y="20"/>
                    </a:lnTo>
                    <a:lnTo>
                      <a:pt x="51" y="21"/>
                    </a:lnTo>
                    <a:lnTo>
                      <a:pt x="51" y="21"/>
                    </a:lnTo>
                    <a:lnTo>
                      <a:pt x="51" y="21"/>
                    </a:lnTo>
                    <a:lnTo>
                      <a:pt x="51" y="22"/>
                    </a:lnTo>
                    <a:lnTo>
                      <a:pt x="51" y="22"/>
                    </a:lnTo>
                    <a:lnTo>
                      <a:pt x="51" y="22"/>
                    </a:lnTo>
                    <a:lnTo>
                      <a:pt x="51" y="23"/>
                    </a:lnTo>
                    <a:lnTo>
                      <a:pt x="51" y="23"/>
                    </a:lnTo>
                    <a:lnTo>
                      <a:pt x="51" y="23"/>
                    </a:lnTo>
                    <a:lnTo>
                      <a:pt x="51" y="23"/>
                    </a:lnTo>
                    <a:lnTo>
                      <a:pt x="51" y="24"/>
                    </a:lnTo>
                    <a:lnTo>
                      <a:pt x="51" y="24"/>
                    </a:lnTo>
                    <a:lnTo>
                      <a:pt x="51" y="25"/>
                    </a:lnTo>
                    <a:lnTo>
                      <a:pt x="51" y="25"/>
                    </a:lnTo>
                    <a:lnTo>
                      <a:pt x="51" y="25"/>
                    </a:lnTo>
                    <a:lnTo>
                      <a:pt x="51"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8" name="Oval 1236"/>
              <p:cNvSpPr>
                <a:spLocks noChangeArrowheads="1"/>
              </p:cNvSpPr>
              <p:nvPr/>
            </p:nvSpPr>
            <p:spPr bwMode="auto">
              <a:xfrm flipH="1">
                <a:off x="1003" y="3719"/>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69" name="Line 1237"/>
              <p:cNvSpPr>
                <a:spLocks noChangeShapeType="1"/>
              </p:cNvSpPr>
              <p:nvPr/>
            </p:nvSpPr>
            <p:spPr bwMode="auto">
              <a:xfrm flipH="1" flipV="1">
                <a:off x="1014" y="3850"/>
                <a:ext cx="10"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0" name="Line 1238"/>
              <p:cNvSpPr>
                <a:spLocks noChangeShapeType="1"/>
              </p:cNvSpPr>
              <p:nvPr/>
            </p:nvSpPr>
            <p:spPr bwMode="auto">
              <a:xfrm flipV="1">
                <a:off x="991" y="3850"/>
                <a:ext cx="8"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1" name="Rectangle 1239"/>
              <p:cNvSpPr>
                <a:spLocks noChangeArrowheads="1"/>
              </p:cNvSpPr>
              <p:nvPr/>
            </p:nvSpPr>
            <p:spPr bwMode="auto">
              <a:xfrm flipH="1">
                <a:off x="985" y="3740"/>
                <a:ext cx="43" cy="9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2" name="Line 1240"/>
              <p:cNvSpPr>
                <a:spLocks noChangeShapeType="1"/>
              </p:cNvSpPr>
              <p:nvPr/>
            </p:nvSpPr>
            <p:spPr bwMode="auto">
              <a:xfrm flipH="1">
                <a:off x="985" y="3742"/>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3" name="Line 1241"/>
              <p:cNvSpPr>
                <a:spLocks noChangeShapeType="1"/>
              </p:cNvSpPr>
              <p:nvPr/>
            </p:nvSpPr>
            <p:spPr bwMode="auto">
              <a:xfrm flipH="1">
                <a:off x="985" y="3837"/>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4" name="Line 1242"/>
              <p:cNvSpPr>
                <a:spLocks noChangeShapeType="1"/>
              </p:cNvSpPr>
              <p:nvPr/>
            </p:nvSpPr>
            <p:spPr bwMode="auto">
              <a:xfrm flipH="1" flipV="1">
                <a:off x="986" y="383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5" name="Line 1243"/>
              <p:cNvSpPr>
                <a:spLocks noChangeShapeType="1"/>
              </p:cNvSpPr>
              <p:nvPr/>
            </p:nvSpPr>
            <p:spPr bwMode="auto">
              <a:xfrm flipH="1">
                <a:off x="1019" y="371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6" name="Line 1244"/>
              <p:cNvSpPr>
                <a:spLocks noChangeShapeType="1"/>
              </p:cNvSpPr>
              <p:nvPr/>
            </p:nvSpPr>
            <p:spPr bwMode="auto">
              <a:xfrm flipH="1">
                <a:off x="1015"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7" name="Line 1245"/>
              <p:cNvSpPr>
                <a:spLocks noChangeShapeType="1"/>
              </p:cNvSpPr>
              <p:nvPr/>
            </p:nvSpPr>
            <p:spPr bwMode="auto">
              <a:xfrm>
                <a:off x="1019" y="373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8" name="Line 1246"/>
              <p:cNvSpPr>
                <a:spLocks noChangeShapeType="1"/>
              </p:cNvSpPr>
              <p:nvPr/>
            </p:nvSpPr>
            <p:spPr bwMode="auto">
              <a:xfrm flipH="1" flipV="1">
                <a:off x="1023"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79" name="Freeform 1247"/>
              <p:cNvSpPr>
                <a:spLocks/>
              </p:cNvSpPr>
              <p:nvPr/>
            </p:nvSpPr>
            <p:spPr bwMode="auto">
              <a:xfrm flipH="1">
                <a:off x="1020" y="3712"/>
                <a:ext cx="3"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1 w 9"/>
                  <a:gd name="T23" fmla="*/ 5 h 10"/>
                  <a:gd name="T24" fmla="*/ 2 w 9"/>
                  <a:gd name="T25" fmla="*/ 4 h 10"/>
                  <a:gd name="T26" fmla="*/ 2 w 9"/>
                  <a:gd name="T27" fmla="*/ 4 h 10"/>
                  <a:gd name="T28" fmla="*/ 2 w 9"/>
                  <a:gd name="T29" fmla="*/ 4 h 10"/>
                  <a:gd name="T30" fmla="*/ 2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5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8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1" y="5"/>
                    </a:lnTo>
                    <a:lnTo>
                      <a:pt x="1" y="4"/>
                    </a:lnTo>
                    <a:lnTo>
                      <a:pt x="2" y="4"/>
                    </a:lnTo>
                    <a:lnTo>
                      <a:pt x="2" y="4"/>
                    </a:lnTo>
                    <a:lnTo>
                      <a:pt x="2" y="4"/>
                    </a:lnTo>
                    <a:lnTo>
                      <a:pt x="2" y="4"/>
                    </a:lnTo>
                    <a:lnTo>
                      <a:pt x="2" y="4"/>
                    </a:lnTo>
                    <a:lnTo>
                      <a:pt x="2" y="3"/>
                    </a:lnTo>
                    <a:lnTo>
                      <a:pt x="2" y="3"/>
                    </a:lnTo>
                    <a:lnTo>
                      <a:pt x="2"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8"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0" name="Freeform 1248"/>
              <p:cNvSpPr>
                <a:spLocks/>
              </p:cNvSpPr>
              <p:nvPr/>
            </p:nvSpPr>
            <p:spPr bwMode="auto">
              <a:xfrm flipH="1">
                <a:off x="1016" y="3712"/>
                <a:ext cx="3"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3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6 w 9"/>
                  <a:gd name="T33" fmla="*/ 3 h 10"/>
                  <a:gd name="T34" fmla="*/ 7 w 9"/>
                  <a:gd name="T35" fmla="*/ 3 h 10"/>
                  <a:gd name="T36" fmla="*/ 7 w 9"/>
                  <a:gd name="T37" fmla="*/ 4 h 10"/>
                  <a:gd name="T38" fmla="*/ 7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3"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6" y="3"/>
                    </a:lnTo>
                    <a:lnTo>
                      <a:pt x="6" y="3"/>
                    </a:lnTo>
                    <a:lnTo>
                      <a:pt x="7" y="3"/>
                    </a:lnTo>
                    <a:lnTo>
                      <a:pt x="7" y="3"/>
                    </a:lnTo>
                    <a:lnTo>
                      <a:pt x="7" y="4"/>
                    </a:lnTo>
                    <a:lnTo>
                      <a:pt x="7" y="4"/>
                    </a:lnTo>
                    <a:lnTo>
                      <a:pt x="7" y="4"/>
                    </a:lnTo>
                    <a:lnTo>
                      <a:pt x="7" y="4"/>
                    </a:lnTo>
                    <a:lnTo>
                      <a:pt x="7"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1" name="Freeform 1249"/>
              <p:cNvSpPr>
                <a:spLocks/>
              </p:cNvSpPr>
              <p:nvPr/>
            </p:nvSpPr>
            <p:spPr bwMode="auto">
              <a:xfrm flipH="1">
                <a:off x="1016" y="3729"/>
                <a:ext cx="3"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7 w 9"/>
                  <a:gd name="T37" fmla="*/ 5 h 9"/>
                  <a:gd name="T38" fmla="*/ 7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6 w 9"/>
                  <a:gd name="T53" fmla="*/ 6 h 9"/>
                  <a:gd name="T54" fmla="*/ 6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3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0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7" y="5"/>
                    </a:lnTo>
                    <a:lnTo>
                      <a:pt x="7" y="6"/>
                    </a:lnTo>
                    <a:lnTo>
                      <a:pt x="7" y="6"/>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3" y="9"/>
                    </a:lnTo>
                    <a:lnTo>
                      <a:pt x="3" y="9"/>
                    </a:lnTo>
                    <a:lnTo>
                      <a:pt x="3" y="9"/>
                    </a:lnTo>
                    <a:lnTo>
                      <a:pt x="3" y="9"/>
                    </a:lnTo>
                    <a:lnTo>
                      <a:pt x="3" y="9"/>
                    </a:lnTo>
                    <a:lnTo>
                      <a:pt x="2" y="9"/>
                    </a:lnTo>
                    <a:lnTo>
                      <a:pt x="2" y="9"/>
                    </a:lnTo>
                    <a:lnTo>
                      <a:pt x="2" y="9"/>
                    </a:lnTo>
                    <a:lnTo>
                      <a:pt x="2" y="9"/>
                    </a:lnTo>
                    <a:lnTo>
                      <a:pt x="1" y="9"/>
                    </a:lnTo>
                    <a:lnTo>
                      <a:pt x="1" y="9"/>
                    </a:lnTo>
                    <a:lnTo>
                      <a:pt x="1" y="9"/>
                    </a:lnTo>
                    <a:lnTo>
                      <a:pt x="0"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2" name="Freeform 1250"/>
              <p:cNvSpPr>
                <a:spLocks/>
              </p:cNvSpPr>
              <p:nvPr/>
            </p:nvSpPr>
            <p:spPr bwMode="auto">
              <a:xfrm flipH="1">
                <a:off x="1020" y="3730"/>
                <a:ext cx="3" cy="2"/>
              </a:xfrm>
              <a:custGeom>
                <a:avLst/>
                <a:gdLst>
                  <a:gd name="T0" fmla="*/ 9 w 9"/>
                  <a:gd name="T1" fmla="*/ 8 h 8"/>
                  <a:gd name="T2" fmla="*/ 9 w 9"/>
                  <a:gd name="T3" fmla="*/ 8 h 8"/>
                  <a:gd name="T4" fmla="*/ 9 w 9"/>
                  <a:gd name="T5" fmla="*/ 8 h 8"/>
                  <a:gd name="T6" fmla="*/ 8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5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2 w 9"/>
                  <a:gd name="T65" fmla="*/ 5 h 8"/>
                  <a:gd name="T66" fmla="*/ 2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1 w 9"/>
                  <a:gd name="T83" fmla="*/ 4 h 8"/>
                  <a:gd name="T84" fmla="*/ 1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8"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5"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2" y="5"/>
                    </a:lnTo>
                    <a:lnTo>
                      <a:pt x="2" y="5"/>
                    </a:lnTo>
                    <a:lnTo>
                      <a:pt x="2" y="5"/>
                    </a:lnTo>
                    <a:lnTo>
                      <a:pt x="2" y="5"/>
                    </a:lnTo>
                    <a:lnTo>
                      <a:pt x="2" y="5"/>
                    </a:lnTo>
                    <a:lnTo>
                      <a:pt x="2" y="5"/>
                    </a:lnTo>
                    <a:lnTo>
                      <a:pt x="2" y="5"/>
                    </a:lnTo>
                    <a:lnTo>
                      <a:pt x="2" y="4"/>
                    </a:lnTo>
                    <a:lnTo>
                      <a:pt x="2" y="4"/>
                    </a:lnTo>
                    <a:lnTo>
                      <a:pt x="1" y="4"/>
                    </a:lnTo>
                    <a:lnTo>
                      <a:pt x="1"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3" name="Line 1251"/>
              <p:cNvSpPr>
                <a:spLocks noChangeShapeType="1"/>
              </p:cNvSpPr>
              <p:nvPr/>
            </p:nvSpPr>
            <p:spPr bwMode="auto">
              <a:xfrm flipH="1">
                <a:off x="993" y="371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4" name="Line 1252"/>
              <p:cNvSpPr>
                <a:spLocks noChangeShapeType="1"/>
              </p:cNvSpPr>
              <p:nvPr/>
            </p:nvSpPr>
            <p:spPr bwMode="auto">
              <a:xfrm flipH="1">
                <a:off x="990"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5" name="Line 1253"/>
              <p:cNvSpPr>
                <a:spLocks noChangeShapeType="1"/>
              </p:cNvSpPr>
              <p:nvPr/>
            </p:nvSpPr>
            <p:spPr bwMode="auto">
              <a:xfrm>
                <a:off x="993" y="373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6" name="Line 1254"/>
              <p:cNvSpPr>
                <a:spLocks noChangeShapeType="1"/>
              </p:cNvSpPr>
              <p:nvPr/>
            </p:nvSpPr>
            <p:spPr bwMode="auto">
              <a:xfrm flipH="1" flipV="1">
                <a:off x="998" y="3714"/>
                <a:ext cx="0"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7" name="Freeform 1255"/>
              <p:cNvSpPr>
                <a:spLocks/>
              </p:cNvSpPr>
              <p:nvPr/>
            </p:nvSpPr>
            <p:spPr bwMode="auto">
              <a:xfrm flipH="1">
                <a:off x="996" y="3712"/>
                <a:ext cx="2"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2 w 9"/>
                  <a:gd name="T23" fmla="*/ 5 h 10"/>
                  <a:gd name="T24" fmla="*/ 2 w 9"/>
                  <a:gd name="T25" fmla="*/ 4 h 10"/>
                  <a:gd name="T26" fmla="*/ 2 w 9"/>
                  <a:gd name="T27" fmla="*/ 4 h 10"/>
                  <a:gd name="T28" fmla="*/ 2 w 9"/>
                  <a:gd name="T29" fmla="*/ 4 h 10"/>
                  <a:gd name="T30" fmla="*/ 3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6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9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2" y="5"/>
                    </a:lnTo>
                    <a:lnTo>
                      <a:pt x="2" y="4"/>
                    </a:lnTo>
                    <a:lnTo>
                      <a:pt x="2" y="4"/>
                    </a:lnTo>
                    <a:lnTo>
                      <a:pt x="2" y="4"/>
                    </a:lnTo>
                    <a:lnTo>
                      <a:pt x="2" y="4"/>
                    </a:lnTo>
                    <a:lnTo>
                      <a:pt x="2" y="4"/>
                    </a:lnTo>
                    <a:lnTo>
                      <a:pt x="2" y="4"/>
                    </a:lnTo>
                    <a:lnTo>
                      <a:pt x="2" y="3"/>
                    </a:lnTo>
                    <a:lnTo>
                      <a:pt x="3" y="3"/>
                    </a:lnTo>
                    <a:lnTo>
                      <a:pt x="3"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6"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8" name="Freeform 1256"/>
              <p:cNvSpPr>
                <a:spLocks/>
              </p:cNvSpPr>
              <p:nvPr/>
            </p:nvSpPr>
            <p:spPr bwMode="auto">
              <a:xfrm flipH="1">
                <a:off x="991" y="3712"/>
                <a:ext cx="2"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4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7 w 9"/>
                  <a:gd name="T33" fmla="*/ 3 h 10"/>
                  <a:gd name="T34" fmla="*/ 7 w 9"/>
                  <a:gd name="T35" fmla="*/ 3 h 10"/>
                  <a:gd name="T36" fmla="*/ 7 w 9"/>
                  <a:gd name="T37" fmla="*/ 4 h 10"/>
                  <a:gd name="T38" fmla="*/ 8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1"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4"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7" y="3"/>
                    </a:lnTo>
                    <a:lnTo>
                      <a:pt x="7" y="3"/>
                    </a:lnTo>
                    <a:lnTo>
                      <a:pt x="7" y="3"/>
                    </a:lnTo>
                    <a:lnTo>
                      <a:pt x="7" y="3"/>
                    </a:lnTo>
                    <a:lnTo>
                      <a:pt x="7" y="4"/>
                    </a:lnTo>
                    <a:lnTo>
                      <a:pt x="7" y="4"/>
                    </a:lnTo>
                    <a:lnTo>
                      <a:pt x="7" y="4"/>
                    </a:lnTo>
                    <a:lnTo>
                      <a:pt x="8" y="4"/>
                    </a:lnTo>
                    <a:lnTo>
                      <a:pt x="8"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89" name="Freeform 1257"/>
              <p:cNvSpPr>
                <a:spLocks/>
              </p:cNvSpPr>
              <p:nvPr/>
            </p:nvSpPr>
            <p:spPr bwMode="auto">
              <a:xfrm flipH="1">
                <a:off x="991" y="3729"/>
                <a:ext cx="2"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8 w 9"/>
                  <a:gd name="T37" fmla="*/ 5 h 9"/>
                  <a:gd name="T38" fmla="*/ 8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7 w 9"/>
                  <a:gd name="T53" fmla="*/ 6 h 9"/>
                  <a:gd name="T54" fmla="*/ 7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4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1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8" y="5"/>
                    </a:lnTo>
                    <a:lnTo>
                      <a:pt x="8" y="6"/>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4" y="9"/>
                    </a:lnTo>
                    <a:lnTo>
                      <a:pt x="3" y="9"/>
                    </a:lnTo>
                    <a:lnTo>
                      <a:pt x="3" y="9"/>
                    </a:lnTo>
                    <a:lnTo>
                      <a:pt x="3" y="9"/>
                    </a:lnTo>
                    <a:lnTo>
                      <a:pt x="3" y="9"/>
                    </a:lnTo>
                    <a:lnTo>
                      <a:pt x="2" y="9"/>
                    </a:lnTo>
                    <a:lnTo>
                      <a:pt x="2" y="9"/>
                    </a:lnTo>
                    <a:lnTo>
                      <a:pt x="2" y="9"/>
                    </a:lnTo>
                    <a:lnTo>
                      <a:pt x="2" y="9"/>
                    </a:lnTo>
                    <a:lnTo>
                      <a:pt x="1" y="9"/>
                    </a:lnTo>
                    <a:lnTo>
                      <a:pt x="1" y="9"/>
                    </a:lnTo>
                    <a:lnTo>
                      <a:pt x="1" y="9"/>
                    </a:lnTo>
                    <a:lnTo>
                      <a:pt x="1"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0" name="Freeform 1258"/>
              <p:cNvSpPr>
                <a:spLocks/>
              </p:cNvSpPr>
              <p:nvPr/>
            </p:nvSpPr>
            <p:spPr bwMode="auto">
              <a:xfrm flipH="1">
                <a:off x="996" y="3730"/>
                <a:ext cx="2" cy="2"/>
              </a:xfrm>
              <a:custGeom>
                <a:avLst/>
                <a:gdLst>
                  <a:gd name="T0" fmla="*/ 9 w 9"/>
                  <a:gd name="T1" fmla="*/ 8 h 8"/>
                  <a:gd name="T2" fmla="*/ 9 w 9"/>
                  <a:gd name="T3" fmla="*/ 8 h 8"/>
                  <a:gd name="T4" fmla="*/ 9 w 9"/>
                  <a:gd name="T5" fmla="*/ 8 h 8"/>
                  <a:gd name="T6" fmla="*/ 9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6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3 w 9"/>
                  <a:gd name="T65" fmla="*/ 5 h 8"/>
                  <a:gd name="T66" fmla="*/ 3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2 w 9"/>
                  <a:gd name="T83" fmla="*/ 4 h 8"/>
                  <a:gd name="T84" fmla="*/ 2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9"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3" y="5"/>
                    </a:lnTo>
                    <a:lnTo>
                      <a:pt x="3" y="5"/>
                    </a:lnTo>
                    <a:lnTo>
                      <a:pt x="2" y="5"/>
                    </a:lnTo>
                    <a:lnTo>
                      <a:pt x="2" y="5"/>
                    </a:lnTo>
                    <a:lnTo>
                      <a:pt x="2" y="5"/>
                    </a:lnTo>
                    <a:lnTo>
                      <a:pt x="2" y="5"/>
                    </a:lnTo>
                    <a:lnTo>
                      <a:pt x="2" y="5"/>
                    </a:lnTo>
                    <a:lnTo>
                      <a:pt x="2" y="4"/>
                    </a:lnTo>
                    <a:lnTo>
                      <a:pt x="2" y="4"/>
                    </a:lnTo>
                    <a:lnTo>
                      <a:pt x="2" y="4"/>
                    </a:lnTo>
                    <a:lnTo>
                      <a:pt x="2"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1" name="Freeform 1259"/>
              <p:cNvSpPr>
                <a:spLocks/>
              </p:cNvSpPr>
              <p:nvPr/>
            </p:nvSpPr>
            <p:spPr bwMode="auto">
              <a:xfrm flipH="1">
                <a:off x="1025" y="3704"/>
                <a:ext cx="0" cy="36"/>
              </a:xfrm>
              <a:custGeom>
                <a:avLst/>
                <a:gdLst>
                  <a:gd name="T0" fmla="*/ 128 h 128"/>
                  <a:gd name="T1" fmla="*/ 35 h 128"/>
                  <a:gd name="T2" fmla="*/ 0 h 128"/>
                </a:gdLst>
                <a:ahLst/>
                <a:cxnLst>
                  <a:cxn ang="0">
                    <a:pos x="0" y="T0"/>
                  </a:cxn>
                  <a:cxn ang="0">
                    <a:pos x="0" y="T1"/>
                  </a:cxn>
                  <a:cxn ang="0">
                    <a:pos x="0" y="T2"/>
                  </a:cxn>
                </a:cxnLst>
                <a:rect l="0" t="0" r="r" b="b"/>
                <a:pathLst>
                  <a:path h="128">
                    <a:moveTo>
                      <a:pt x="0" y="128"/>
                    </a:moveTo>
                    <a:lnTo>
                      <a:pt x="0" y="35"/>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2" name="Freeform 1260"/>
              <p:cNvSpPr>
                <a:spLocks/>
              </p:cNvSpPr>
              <p:nvPr/>
            </p:nvSpPr>
            <p:spPr bwMode="auto">
              <a:xfrm flipH="1">
                <a:off x="988" y="3707"/>
                <a:ext cx="1" cy="33"/>
              </a:xfrm>
              <a:custGeom>
                <a:avLst/>
                <a:gdLst>
                  <a:gd name="T0" fmla="*/ 117 h 117"/>
                  <a:gd name="T1" fmla="*/ 24 h 117"/>
                  <a:gd name="T2" fmla="*/ 0 h 117"/>
                </a:gdLst>
                <a:ahLst/>
                <a:cxnLst>
                  <a:cxn ang="0">
                    <a:pos x="0" y="T0"/>
                  </a:cxn>
                  <a:cxn ang="0">
                    <a:pos x="0" y="T1"/>
                  </a:cxn>
                  <a:cxn ang="0">
                    <a:pos x="0" y="T2"/>
                  </a:cxn>
                </a:cxnLst>
                <a:rect l="0" t="0" r="r" b="b"/>
                <a:pathLst>
                  <a:path h="117">
                    <a:moveTo>
                      <a:pt x="0" y="117"/>
                    </a:moveTo>
                    <a:lnTo>
                      <a:pt x="0" y="2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3" name="Rectangle 1261"/>
              <p:cNvSpPr>
                <a:spLocks noChangeArrowheads="1"/>
              </p:cNvSpPr>
              <p:nvPr/>
            </p:nvSpPr>
            <p:spPr bwMode="auto">
              <a:xfrm flipH="1">
                <a:off x="1003" y="3838"/>
                <a:ext cx="7"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4" name="Line 1262"/>
              <p:cNvSpPr>
                <a:spLocks noChangeShapeType="1"/>
              </p:cNvSpPr>
              <p:nvPr/>
            </p:nvSpPr>
            <p:spPr bwMode="auto">
              <a:xfrm flipV="1">
                <a:off x="1014" y="3732"/>
                <a:ext cx="11"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5" name="Line 1263"/>
              <p:cNvSpPr>
                <a:spLocks noChangeShapeType="1"/>
              </p:cNvSpPr>
              <p:nvPr/>
            </p:nvSpPr>
            <p:spPr bwMode="auto">
              <a:xfrm flipH="1" flipV="1">
                <a:off x="989" y="3732"/>
                <a:ext cx="1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6" name="Oval 1264"/>
              <p:cNvSpPr>
                <a:spLocks noChangeArrowheads="1"/>
              </p:cNvSpPr>
              <p:nvPr/>
            </p:nvSpPr>
            <p:spPr bwMode="auto">
              <a:xfrm flipH="1">
                <a:off x="993" y="3714"/>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7" name="Oval 1265"/>
              <p:cNvSpPr>
                <a:spLocks noChangeArrowheads="1"/>
              </p:cNvSpPr>
              <p:nvPr/>
            </p:nvSpPr>
            <p:spPr bwMode="auto">
              <a:xfrm flipH="1">
                <a:off x="993" y="372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8" name="Oval 1266"/>
              <p:cNvSpPr>
                <a:spLocks noChangeArrowheads="1"/>
              </p:cNvSpPr>
              <p:nvPr/>
            </p:nvSpPr>
            <p:spPr bwMode="auto">
              <a:xfrm flipH="1">
                <a:off x="1019" y="371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99" name="Oval 1267"/>
              <p:cNvSpPr>
                <a:spLocks noChangeArrowheads="1"/>
              </p:cNvSpPr>
              <p:nvPr/>
            </p:nvSpPr>
            <p:spPr bwMode="auto">
              <a:xfrm flipH="1">
                <a:off x="1019" y="372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0" name="Freeform 1268"/>
              <p:cNvSpPr>
                <a:spLocks/>
              </p:cNvSpPr>
              <p:nvPr/>
            </p:nvSpPr>
            <p:spPr bwMode="auto">
              <a:xfrm flipH="1">
                <a:off x="987" y="3721"/>
                <a:ext cx="2" cy="19"/>
              </a:xfrm>
              <a:custGeom>
                <a:avLst/>
                <a:gdLst>
                  <a:gd name="T0" fmla="*/ 8 w 8"/>
                  <a:gd name="T1" fmla="*/ 68 h 68"/>
                  <a:gd name="T2" fmla="*/ 8 w 8"/>
                  <a:gd name="T3" fmla="*/ 11 h 68"/>
                  <a:gd name="T4" fmla="*/ 0 w 8"/>
                  <a:gd name="T5" fmla="*/ 0 h 68"/>
                </a:gdLst>
                <a:ahLst/>
                <a:cxnLst>
                  <a:cxn ang="0">
                    <a:pos x="T0" y="T1"/>
                  </a:cxn>
                  <a:cxn ang="0">
                    <a:pos x="T2" y="T3"/>
                  </a:cxn>
                  <a:cxn ang="0">
                    <a:pos x="T4" y="T5"/>
                  </a:cxn>
                </a:cxnLst>
                <a:rect l="0" t="0" r="r" b="b"/>
                <a:pathLst>
                  <a:path w="8" h="68">
                    <a:moveTo>
                      <a:pt x="8" y="68"/>
                    </a:moveTo>
                    <a:lnTo>
                      <a:pt x="8" y="1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1" name="Freeform 1269"/>
              <p:cNvSpPr>
                <a:spLocks/>
              </p:cNvSpPr>
              <p:nvPr/>
            </p:nvSpPr>
            <p:spPr bwMode="auto">
              <a:xfrm flipH="1">
                <a:off x="987" y="3714"/>
                <a:ext cx="2" cy="6"/>
              </a:xfrm>
              <a:custGeom>
                <a:avLst/>
                <a:gdLst>
                  <a:gd name="T0" fmla="*/ 0 w 8"/>
                  <a:gd name="T1" fmla="*/ 20 h 20"/>
                  <a:gd name="T2" fmla="*/ 8 w 8"/>
                  <a:gd name="T3" fmla="*/ 18 h 20"/>
                  <a:gd name="T4" fmla="*/ 8 w 8"/>
                  <a:gd name="T5" fmla="*/ 2 h 20"/>
                  <a:gd name="T6" fmla="*/ 2 w 8"/>
                  <a:gd name="T7" fmla="*/ 0 h 20"/>
                </a:gdLst>
                <a:ahLst/>
                <a:cxnLst>
                  <a:cxn ang="0">
                    <a:pos x="T0" y="T1"/>
                  </a:cxn>
                  <a:cxn ang="0">
                    <a:pos x="T2" y="T3"/>
                  </a:cxn>
                  <a:cxn ang="0">
                    <a:pos x="T4" y="T5"/>
                  </a:cxn>
                  <a:cxn ang="0">
                    <a:pos x="T6" y="T7"/>
                  </a:cxn>
                </a:cxnLst>
                <a:rect l="0" t="0" r="r" b="b"/>
                <a:pathLst>
                  <a:path w="8" h="20">
                    <a:moveTo>
                      <a:pt x="0" y="20"/>
                    </a:moveTo>
                    <a:lnTo>
                      <a:pt x="8" y="18"/>
                    </a:lnTo>
                    <a:lnTo>
                      <a:pt x="8" y="2"/>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2" name="Freeform 1270"/>
              <p:cNvSpPr>
                <a:spLocks/>
              </p:cNvSpPr>
              <p:nvPr/>
            </p:nvSpPr>
            <p:spPr bwMode="auto">
              <a:xfrm flipH="1">
                <a:off x="1025" y="3714"/>
                <a:ext cx="2" cy="5"/>
              </a:xfrm>
              <a:custGeom>
                <a:avLst/>
                <a:gdLst>
                  <a:gd name="T0" fmla="*/ 8 w 8"/>
                  <a:gd name="T1" fmla="*/ 0 h 20"/>
                  <a:gd name="T2" fmla="*/ 0 w 8"/>
                  <a:gd name="T3" fmla="*/ 2 h 20"/>
                  <a:gd name="T4" fmla="*/ 0 w 8"/>
                  <a:gd name="T5" fmla="*/ 18 h 20"/>
                  <a:gd name="T6" fmla="*/ 6 w 8"/>
                  <a:gd name="T7" fmla="*/ 20 h 20"/>
                </a:gdLst>
                <a:ahLst/>
                <a:cxnLst>
                  <a:cxn ang="0">
                    <a:pos x="T0" y="T1"/>
                  </a:cxn>
                  <a:cxn ang="0">
                    <a:pos x="T2" y="T3"/>
                  </a:cxn>
                  <a:cxn ang="0">
                    <a:pos x="T4" y="T5"/>
                  </a:cxn>
                  <a:cxn ang="0">
                    <a:pos x="T6" y="T7"/>
                  </a:cxn>
                </a:cxnLst>
                <a:rect l="0" t="0" r="r" b="b"/>
                <a:pathLst>
                  <a:path w="8" h="20">
                    <a:moveTo>
                      <a:pt x="8" y="0"/>
                    </a:moveTo>
                    <a:lnTo>
                      <a:pt x="0" y="2"/>
                    </a:lnTo>
                    <a:lnTo>
                      <a:pt x="0" y="18"/>
                    </a:lnTo>
                    <a:lnTo>
                      <a:pt x="6" y="2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3" name="Freeform 1271"/>
              <p:cNvSpPr>
                <a:spLocks/>
              </p:cNvSpPr>
              <p:nvPr/>
            </p:nvSpPr>
            <p:spPr bwMode="auto">
              <a:xfrm flipH="1">
                <a:off x="1121" y="3868"/>
                <a:ext cx="78" cy="59"/>
              </a:xfrm>
              <a:custGeom>
                <a:avLst/>
                <a:gdLst>
                  <a:gd name="T0" fmla="*/ 259 w 271"/>
                  <a:gd name="T1" fmla="*/ 214 h 214"/>
                  <a:gd name="T2" fmla="*/ 271 w 271"/>
                  <a:gd name="T3" fmla="*/ 207 h 214"/>
                  <a:gd name="T4" fmla="*/ 271 w 271"/>
                  <a:gd name="T5" fmla="*/ 184 h 214"/>
                  <a:gd name="T6" fmla="*/ 0 w 271"/>
                  <a:gd name="T7" fmla="*/ 0 h 214"/>
                </a:gdLst>
                <a:ahLst/>
                <a:cxnLst>
                  <a:cxn ang="0">
                    <a:pos x="T0" y="T1"/>
                  </a:cxn>
                  <a:cxn ang="0">
                    <a:pos x="T2" y="T3"/>
                  </a:cxn>
                  <a:cxn ang="0">
                    <a:pos x="T4" y="T5"/>
                  </a:cxn>
                  <a:cxn ang="0">
                    <a:pos x="T6" y="T7"/>
                  </a:cxn>
                </a:cxnLst>
                <a:rect l="0" t="0" r="r" b="b"/>
                <a:pathLst>
                  <a:path w="271" h="214">
                    <a:moveTo>
                      <a:pt x="259" y="214"/>
                    </a:moveTo>
                    <a:lnTo>
                      <a:pt x="271" y="207"/>
                    </a:lnTo>
                    <a:lnTo>
                      <a:pt x="271" y="18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4" name="Freeform 1272"/>
              <p:cNvSpPr>
                <a:spLocks/>
              </p:cNvSpPr>
              <p:nvPr/>
            </p:nvSpPr>
            <p:spPr bwMode="auto">
              <a:xfrm flipH="1">
                <a:off x="1028" y="3763"/>
                <a:ext cx="8" cy="28"/>
              </a:xfrm>
              <a:custGeom>
                <a:avLst/>
                <a:gdLst>
                  <a:gd name="T0" fmla="*/ 25 w 25"/>
                  <a:gd name="T1" fmla="*/ 0 h 100"/>
                  <a:gd name="T2" fmla="*/ 0 w 25"/>
                  <a:gd name="T3" fmla="*/ 50 h 100"/>
                  <a:gd name="T4" fmla="*/ 25 w 25"/>
                  <a:gd name="T5" fmla="*/ 100 h 100"/>
                </a:gdLst>
                <a:ahLst/>
                <a:cxnLst>
                  <a:cxn ang="0">
                    <a:pos x="T0" y="T1"/>
                  </a:cxn>
                  <a:cxn ang="0">
                    <a:pos x="T2" y="T3"/>
                  </a:cxn>
                  <a:cxn ang="0">
                    <a:pos x="T4" y="T5"/>
                  </a:cxn>
                </a:cxnLst>
                <a:rect l="0" t="0" r="r" b="b"/>
                <a:pathLst>
                  <a:path w="25" h="100">
                    <a:moveTo>
                      <a:pt x="25" y="0"/>
                    </a:moveTo>
                    <a:lnTo>
                      <a:pt x="0" y="50"/>
                    </a:lnTo>
                    <a:lnTo>
                      <a:pt x="25" y="10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5" name="Oval 1273"/>
              <p:cNvSpPr>
                <a:spLocks noChangeArrowheads="1"/>
              </p:cNvSpPr>
              <p:nvPr/>
            </p:nvSpPr>
            <p:spPr bwMode="auto">
              <a:xfrm flipH="1">
                <a:off x="1001" y="396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6" name="Oval 1274"/>
              <p:cNvSpPr>
                <a:spLocks noChangeArrowheads="1"/>
              </p:cNvSpPr>
              <p:nvPr/>
            </p:nvSpPr>
            <p:spPr bwMode="auto">
              <a:xfrm flipH="1">
                <a:off x="1001" y="3981"/>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7" name="Rectangle 1275"/>
              <p:cNvSpPr>
                <a:spLocks noChangeArrowheads="1"/>
              </p:cNvSpPr>
              <p:nvPr/>
            </p:nvSpPr>
            <p:spPr bwMode="auto">
              <a:xfrm flipH="1">
                <a:off x="996" y="3965"/>
                <a:ext cx="10"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8" name="Rectangle 1276"/>
              <p:cNvSpPr>
                <a:spLocks noChangeArrowheads="1"/>
              </p:cNvSpPr>
              <p:nvPr/>
            </p:nvSpPr>
            <p:spPr bwMode="auto">
              <a:xfrm flipH="1">
                <a:off x="989" y="3997"/>
                <a:ext cx="29"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9" name="Line 1277"/>
              <p:cNvSpPr>
                <a:spLocks noChangeShapeType="1"/>
              </p:cNvSpPr>
              <p:nvPr/>
            </p:nvSpPr>
            <p:spPr bwMode="auto">
              <a:xfrm flipH="1">
                <a:off x="989" y="4004"/>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0" name="Line 1278"/>
              <p:cNvSpPr>
                <a:spLocks noChangeShapeType="1"/>
              </p:cNvSpPr>
              <p:nvPr/>
            </p:nvSpPr>
            <p:spPr bwMode="auto">
              <a:xfrm flipH="1">
                <a:off x="989" y="402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1" name="Freeform 1279"/>
              <p:cNvSpPr>
                <a:spLocks/>
              </p:cNvSpPr>
              <p:nvPr/>
            </p:nvSpPr>
            <p:spPr bwMode="auto">
              <a:xfrm flipH="1">
                <a:off x="989" y="4004"/>
                <a:ext cx="29" cy="23"/>
              </a:xfrm>
              <a:custGeom>
                <a:avLst/>
                <a:gdLst>
                  <a:gd name="T0" fmla="*/ 13 w 101"/>
                  <a:gd name="T1" fmla="*/ 0 h 84"/>
                  <a:gd name="T2" fmla="*/ 88 w 101"/>
                  <a:gd name="T3" fmla="*/ 0 h 84"/>
                  <a:gd name="T4" fmla="*/ 101 w 101"/>
                  <a:gd name="T5" fmla="*/ 12 h 84"/>
                  <a:gd name="T6" fmla="*/ 101 w 101"/>
                  <a:gd name="T7" fmla="*/ 71 h 84"/>
                  <a:gd name="T8" fmla="*/ 88 w 101"/>
                  <a:gd name="T9" fmla="*/ 84 h 84"/>
                  <a:gd name="T10" fmla="*/ 13 w 101"/>
                  <a:gd name="T11" fmla="*/ 84 h 84"/>
                  <a:gd name="T12" fmla="*/ 0 w 101"/>
                  <a:gd name="T13" fmla="*/ 71 h 84"/>
                  <a:gd name="T14" fmla="*/ 0 w 101"/>
                  <a:gd name="T15" fmla="*/ 12 h 84"/>
                  <a:gd name="T16" fmla="*/ 13 w 101"/>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84">
                    <a:moveTo>
                      <a:pt x="13" y="0"/>
                    </a:moveTo>
                    <a:lnTo>
                      <a:pt x="88" y="0"/>
                    </a:lnTo>
                    <a:lnTo>
                      <a:pt x="101" y="12"/>
                    </a:lnTo>
                    <a:lnTo>
                      <a:pt x="101" y="71"/>
                    </a:lnTo>
                    <a:lnTo>
                      <a:pt x="88" y="84"/>
                    </a:lnTo>
                    <a:lnTo>
                      <a:pt x="13" y="84"/>
                    </a:lnTo>
                    <a:lnTo>
                      <a:pt x="0" y="71"/>
                    </a:lnTo>
                    <a:lnTo>
                      <a:pt x="0" y="12"/>
                    </a:lnTo>
                    <a:lnTo>
                      <a:pt x="13"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2" name="Line 1280"/>
              <p:cNvSpPr>
                <a:spLocks noChangeShapeType="1"/>
              </p:cNvSpPr>
              <p:nvPr/>
            </p:nvSpPr>
            <p:spPr bwMode="auto">
              <a:xfrm flipH="1">
                <a:off x="989" y="400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3" name="Line 1281"/>
              <p:cNvSpPr>
                <a:spLocks noChangeShapeType="1"/>
              </p:cNvSpPr>
              <p:nvPr/>
            </p:nvSpPr>
            <p:spPr bwMode="auto">
              <a:xfrm flipH="1">
                <a:off x="989" y="4023"/>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4" name="Line 1282"/>
              <p:cNvSpPr>
                <a:spLocks noChangeShapeType="1"/>
              </p:cNvSpPr>
              <p:nvPr/>
            </p:nvSpPr>
            <p:spPr bwMode="auto">
              <a:xfrm flipH="1" flipV="1">
                <a:off x="1123" y="3699"/>
                <a:ext cx="5"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5" name="Line 1283"/>
              <p:cNvSpPr>
                <a:spLocks noChangeShapeType="1"/>
              </p:cNvSpPr>
              <p:nvPr/>
            </p:nvSpPr>
            <p:spPr bwMode="auto">
              <a:xfrm flipV="1">
                <a:off x="1139" y="3699"/>
                <a:ext cx="5"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6" name="Rectangle 1284"/>
              <p:cNvSpPr>
                <a:spLocks noChangeArrowheads="1"/>
              </p:cNvSpPr>
              <p:nvPr/>
            </p:nvSpPr>
            <p:spPr bwMode="auto">
              <a:xfrm flipH="1">
                <a:off x="1054" y="3899"/>
                <a:ext cx="18" cy="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7" name="Oval 1285"/>
              <p:cNvSpPr>
                <a:spLocks noChangeArrowheads="1"/>
              </p:cNvSpPr>
              <p:nvPr/>
            </p:nvSpPr>
            <p:spPr bwMode="auto">
              <a:xfrm flipH="1">
                <a:off x="1067"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8" name="Oval 1286"/>
              <p:cNvSpPr>
                <a:spLocks noChangeArrowheads="1"/>
              </p:cNvSpPr>
              <p:nvPr/>
            </p:nvSpPr>
            <p:spPr bwMode="auto">
              <a:xfrm flipH="1">
                <a:off x="1058"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19" name="Line 1287"/>
              <p:cNvSpPr>
                <a:spLocks noChangeShapeType="1"/>
              </p:cNvSpPr>
              <p:nvPr/>
            </p:nvSpPr>
            <p:spPr bwMode="auto">
              <a:xfrm flipH="1" flipV="1">
                <a:off x="1006" y="4042"/>
                <a:ext cx="0"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0" name="Freeform 1288"/>
              <p:cNvSpPr>
                <a:spLocks/>
              </p:cNvSpPr>
              <p:nvPr/>
            </p:nvSpPr>
            <p:spPr bwMode="auto">
              <a:xfrm flipH="1">
                <a:off x="970" y="4150"/>
                <a:ext cx="211" cy="7"/>
              </a:xfrm>
              <a:custGeom>
                <a:avLst/>
                <a:gdLst>
                  <a:gd name="T0" fmla="*/ 0 w 732"/>
                  <a:gd name="T1" fmla="*/ 0 h 25"/>
                  <a:gd name="T2" fmla="*/ 0 w 732"/>
                  <a:gd name="T3" fmla="*/ 25 h 25"/>
                  <a:gd name="T4" fmla="*/ 228 w 732"/>
                  <a:gd name="T5" fmla="*/ 25 h 25"/>
                  <a:gd name="T6" fmla="*/ 230 w 732"/>
                  <a:gd name="T7" fmla="*/ 19 h 25"/>
                  <a:gd name="T8" fmla="*/ 498 w 732"/>
                  <a:gd name="T9" fmla="*/ 19 h 25"/>
                  <a:gd name="T10" fmla="*/ 502 w 732"/>
                  <a:gd name="T11" fmla="*/ 25 h 25"/>
                  <a:gd name="T12" fmla="*/ 732 w 732"/>
                  <a:gd name="T13" fmla="*/ 25 h 25"/>
                  <a:gd name="T14" fmla="*/ 732 w 732"/>
                  <a:gd name="T15" fmla="*/ 0 h 25"/>
                  <a:gd name="T16" fmla="*/ 0 w 73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2" h="25">
                    <a:moveTo>
                      <a:pt x="0" y="0"/>
                    </a:moveTo>
                    <a:lnTo>
                      <a:pt x="0" y="25"/>
                    </a:lnTo>
                    <a:lnTo>
                      <a:pt x="228" y="25"/>
                    </a:lnTo>
                    <a:lnTo>
                      <a:pt x="230" y="19"/>
                    </a:lnTo>
                    <a:lnTo>
                      <a:pt x="498" y="19"/>
                    </a:lnTo>
                    <a:lnTo>
                      <a:pt x="502" y="25"/>
                    </a:lnTo>
                    <a:lnTo>
                      <a:pt x="732" y="25"/>
                    </a:lnTo>
                    <a:lnTo>
                      <a:pt x="732" y="0"/>
                    </a:lnTo>
                    <a:lnTo>
                      <a:pt x="0"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1" name="Line 1289"/>
              <p:cNvSpPr>
                <a:spLocks noChangeShapeType="1"/>
              </p:cNvSpPr>
              <p:nvPr/>
            </p:nvSpPr>
            <p:spPr bwMode="auto">
              <a:xfrm flipH="1" flipV="1">
                <a:off x="1153" y="4150"/>
                <a:ext cx="0"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2" name="Line 1290"/>
              <p:cNvSpPr>
                <a:spLocks noChangeShapeType="1"/>
              </p:cNvSpPr>
              <p:nvPr/>
            </p:nvSpPr>
            <p:spPr bwMode="auto">
              <a:xfrm flipH="1" flipV="1">
                <a:off x="1000" y="4150"/>
                <a:ext cx="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3" name="Rectangle 1291"/>
              <p:cNvSpPr>
                <a:spLocks noChangeArrowheads="1"/>
              </p:cNvSpPr>
              <p:nvPr/>
            </p:nvSpPr>
            <p:spPr bwMode="auto">
              <a:xfrm flipH="1">
                <a:off x="1054" y="3927"/>
                <a:ext cx="22" cy="1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4" name="Oval 1292"/>
              <p:cNvSpPr>
                <a:spLocks noChangeArrowheads="1"/>
              </p:cNvSpPr>
              <p:nvPr/>
            </p:nvSpPr>
            <p:spPr bwMode="auto">
              <a:xfrm flipH="1">
                <a:off x="1073" y="39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5" name="Oval 1293"/>
              <p:cNvSpPr>
                <a:spLocks noChangeArrowheads="1"/>
              </p:cNvSpPr>
              <p:nvPr/>
            </p:nvSpPr>
            <p:spPr bwMode="auto">
              <a:xfrm flipH="1">
                <a:off x="1057" y="392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6" name="Oval 1294"/>
              <p:cNvSpPr>
                <a:spLocks noChangeArrowheads="1"/>
              </p:cNvSpPr>
              <p:nvPr/>
            </p:nvSpPr>
            <p:spPr bwMode="auto">
              <a:xfrm flipH="1">
                <a:off x="1073" y="394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7" name="Oval 1295"/>
              <p:cNvSpPr>
                <a:spLocks noChangeArrowheads="1"/>
              </p:cNvSpPr>
              <p:nvPr/>
            </p:nvSpPr>
            <p:spPr bwMode="auto">
              <a:xfrm flipH="1">
                <a:off x="1057" y="3941"/>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8" name="Rectangle 1296"/>
              <p:cNvSpPr>
                <a:spLocks noChangeArrowheads="1"/>
              </p:cNvSpPr>
              <p:nvPr/>
            </p:nvSpPr>
            <p:spPr bwMode="auto">
              <a:xfrm flipH="1">
                <a:off x="1077" y="3662"/>
                <a:ext cx="29" cy="3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9" name="Rectangle 1297"/>
              <p:cNvSpPr>
                <a:spLocks noChangeArrowheads="1"/>
              </p:cNvSpPr>
              <p:nvPr/>
            </p:nvSpPr>
            <p:spPr bwMode="auto">
              <a:xfrm flipH="1">
                <a:off x="1106" y="3683"/>
                <a:ext cx="3"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0" name="Rectangle 1298"/>
              <p:cNvSpPr>
                <a:spLocks noChangeArrowheads="1"/>
              </p:cNvSpPr>
              <p:nvPr/>
            </p:nvSpPr>
            <p:spPr bwMode="auto">
              <a:xfrm flipH="1">
                <a:off x="1080" y="3698"/>
                <a:ext cx="23" cy="1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1" name="Rectangle 1299"/>
              <p:cNvSpPr>
                <a:spLocks noChangeArrowheads="1"/>
              </p:cNvSpPr>
              <p:nvPr/>
            </p:nvSpPr>
            <p:spPr bwMode="auto">
              <a:xfrm flipH="1">
                <a:off x="977" y="3972"/>
                <a:ext cx="1" cy="6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2" name="Rectangle 1300"/>
              <p:cNvSpPr>
                <a:spLocks noChangeArrowheads="1"/>
              </p:cNvSpPr>
              <p:nvPr/>
            </p:nvSpPr>
            <p:spPr bwMode="auto">
              <a:xfrm flipH="1">
                <a:off x="1117" y="4044"/>
                <a:ext cx="23"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3" name="Rectangle 1301"/>
              <p:cNvSpPr>
                <a:spLocks noChangeArrowheads="1"/>
              </p:cNvSpPr>
              <p:nvPr/>
            </p:nvSpPr>
            <p:spPr bwMode="auto">
              <a:xfrm flipH="1">
                <a:off x="975" y="403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4" name="Rectangle 1302"/>
              <p:cNvSpPr>
                <a:spLocks noChangeArrowheads="1"/>
              </p:cNvSpPr>
              <p:nvPr/>
            </p:nvSpPr>
            <p:spPr bwMode="auto">
              <a:xfrm flipH="1">
                <a:off x="975" y="3973"/>
                <a:ext cx="2"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5" name="Rectangle 1303"/>
              <p:cNvSpPr>
                <a:spLocks noChangeArrowheads="1"/>
              </p:cNvSpPr>
              <p:nvPr/>
            </p:nvSpPr>
            <p:spPr bwMode="auto">
              <a:xfrm flipH="1">
                <a:off x="1118" y="4042"/>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6" name="Rectangle 1304"/>
              <p:cNvSpPr>
                <a:spLocks noChangeArrowheads="1"/>
              </p:cNvSpPr>
              <p:nvPr/>
            </p:nvSpPr>
            <p:spPr bwMode="auto">
              <a:xfrm flipH="1">
                <a:off x="1137" y="404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7" name="Rectangle 1305"/>
              <p:cNvSpPr>
                <a:spLocks noChangeArrowheads="1"/>
              </p:cNvSpPr>
              <p:nvPr/>
            </p:nvSpPr>
            <p:spPr bwMode="auto">
              <a:xfrm flipH="1">
                <a:off x="1159" y="3948"/>
                <a:ext cx="20"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8" name="Rectangle 1306"/>
              <p:cNvSpPr>
                <a:spLocks noChangeArrowheads="1"/>
              </p:cNvSpPr>
              <p:nvPr/>
            </p:nvSpPr>
            <p:spPr bwMode="auto">
              <a:xfrm flipH="1">
                <a:off x="1077" y="4013"/>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9" name="Rectangle 1307"/>
              <p:cNvSpPr>
                <a:spLocks noChangeArrowheads="1"/>
              </p:cNvSpPr>
              <p:nvPr/>
            </p:nvSpPr>
            <p:spPr bwMode="auto">
              <a:xfrm flipH="1">
                <a:off x="1076" y="3910"/>
                <a:ext cx="1" cy="4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0" name="Rectangle 1308"/>
              <p:cNvSpPr>
                <a:spLocks noChangeArrowheads="1"/>
              </p:cNvSpPr>
              <p:nvPr/>
            </p:nvSpPr>
            <p:spPr bwMode="auto">
              <a:xfrm flipH="1">
                <a:off x="1077" y="3965"/>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1" name="Rectangle 1309"/>
              <p:cNvSpPr>
                <a:spLocks noChangeArrowheads="1"/>
              </p:cNvSpPr>
              <p:nvPr/>
            </p:nvSpPr>
            <p:spPr bwMode="auto">
              <a:xfrm flipH="1">
                <a:off x="1077" y="399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2" name="Rectangle 1310"/>
              <p:cNvSpPr>
                <a:spLocks noChangeArrowheads="1"/>
              </p:cNvSpPr>
              <p:nvPr/>
            </p:nvSpPr>
            <p:spPr bwMode="auto">
              <a:xfrm flipH="1">
                <a:off x="1077" y="3952"/>
                <a:ext cx="1"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3" name="Rectangle 1311"/>
              <p:cNvSpPr>
                <a:spLocks noChangeArrowheads="1"/>
              </p:cNvSpPr>
              <p:nvPr/>
            </p:nvSpPr>
            <p:spPr bwMode="auto">
              <a:xfrm flipH="1">
                <a:off x="1077" y="391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4" name="Freeform 1312"/>
              <p:cNvSpPr>
                <a:spLocks/>
              </p:cNvSpPr>
              <p:nvPr/>
            </p:nvSpPr>
            <p:spPr bwMode="auto">
              <a:xfrm flipH="1">
                <a:off x="1046" y="3955"/>
                <a:ext cx="30" cy="87"/>
              </a:xfrm>
              <a:custGeom>
                <a:avLst/>
                <a:gdLst>
                  <a:gd name="T0" fmla="*/ 0 w 102"/>
                  <a:gd name="T1" fmla="*/ 0 h 316"/>
                  <a:gd name="T2" fmla="*/ 102 w 102"/>
                  <a:gd name="T3" fmla="*/ 0 h 316"/>
                  <a:gd name="T4" fmla="*/ 102 w 102"/>
                  <a:gd name="T5" fmla="*/ 316 h 316"/>
                </a:gdLst>
                <a:ahLst/>
                <a:cxnLst>
                  <a:cxn ang="0">
                    <a:pos x="T0" y="T1"/>
                  </a:cxn>
                  <a:cxn ang="0">
                    <a:pos x="T2" y="T3"/>
                  </a:cxn>
                  <a:cxn ang="0">
                    <a:pos x="T4" y="T5"/>
                  </a:cxn>
                </a:cxnLst>
                <a:rect l="0" t="0" r="r" b="b"/>
                <a:pathLst>
                  <a:path w="102" h="316">
                    <a:moveTo>
                      <a:pt x="0" y="0"/>
                    </a:moveTo>
                    <a:lnTo>
                      <a:pt x="102" y="0"/>
                    </a:lnTo>
                    <a:lnTo>
                      <a:pt x="102" y="31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5" name="Freeform 1313"/>
              <p:cNvSpPr>
                <a:spLocks/>
              </p:cNvSpPr>
              <p:nvPr/>
            </p:nvSpPr>
            <p:spPr bwMode="auto">
              <a:xfrm flipH="1">
                <a:off x="1011" y="3876"/>
                <a:ext cx="5" cy="3"/>
              </a:xfrm>
              <a:custGeom>
                <a:avLst/>
                <a:gdLst>
                  <a:gd name="T0" fmla="*/ 0 w 20"/>
                  <a:gd name="T1" fmla="*/ 10 h 11"/>
                  <a:gd name="T2" fmla="*/ 0 w 20"/>
                  <a:gd name="T3" fmla="*/ 9 h 11"/>
                  <a:gd name="T4" fmla="*/ 0 w 20"/>
                  <a:gd name="T5" fmla="*/ 8 h 11"/>
                  <a:gd name="T6" fmla="*/ 0 w 20"/>
                  <a:gd name="T7" fmla="*/ 8 h 11"/>
                  <a:gd name="T8" fmla="*/ 0 w 20"/>
                  <a:gd name="T9" fmla="*/ 7 h 11"/>
                  <a:gd name="T10" fmla="*/ 1 w 20"/>
                  <a:gd name="T11" fmla="*/ 6 h 11"/>
                  <a:gd name="T12" fmla="*/ 1 w 20"/>
                  <a:gd name="T13" fmla="*/ 5 h 11"/>
                  <a:gd name="T14" fmla="*/ 2 w 20"/>
                  <a:gd name="T15" fmla="*/ 5 h 11"/>
                  <a:gd name="T16" fmla="*/ 2 w 20"/>
                  <a:gd name="T17" fmla="*/ 4 h 11"/>
                  <a:gd name="T18" fmla="*/ 2 w 20"/>
                  <a:gd name="T19" fmla="*/ 4 h 11"/>
                  <a:gd name="T20" fmla="*/ 3 w 20"/>
                  <a:gd name="T21" fmla="*/ 3 h 11"/>
                  <a:gd name="T22" fmla="*/ 3 w 20"/>
                  <a:gd name="T23" fmla="*/ 3 h 11"/>
                  <a:gd name="T24" fmla="*/ 3 w 20"/>
                  <a:gd name="T25" fmla="*/ 2 h 11"/>
                  <a:gd name="T26" fmla="*/ 4 w 20"/>
                  <a:gd name="T27" fmla="*/ 2 h 11"/>
                  <a:gd name="T28" fmla="*/ 5 w 20"/>
                  <a:gd name="T29" fmla="*/ 2 h 11"/>
                  <a:gd name="T30" fmla="*/ 5 w 20"/>
                  <a:gd name="T31" fmla="*/ 1 h 11"/>
                  <a:gd name="T32" fmla="*/ 6 w 20"/>
                  <a:gd name="T33" fmla="*/ 1 h 11"/>
                  <a:gd name="T34" fmla="*/ 7 w 20"/>
                  <a:gd name="T35" fmla="*/ 1 h 11"/>
                  <a:gd name="T36" fmla="*/ 7 w 20"/>
                  <a:gd name="T37" fmla="*/ 1 h 11"/>
                  <a:gd name="T38" fmla="*/ 8 w 20"/>
                  <a:gd name="T39" fmla="*/ 1 h 11"/>
                  <a:gd name="T40" fmla="*/ 9 w 20"/>
                  <a:gd name="T41" fmla="*/ 0 h 11"/>
                  <a:gd name="T42" fmla="*/ 10 w 20"/>
                  <a:gd name="T43" fmla="*/ 0 h 11"/>
                  <a:gd name="T44" fmla="*/ 10 w 20"/>
                  <a:gd name="T45" fmla="*/ 0 h 11"/>
                  <a:gd name="T46" fmla="*/ 11 w 20"/>
                  <a:gd name="T47" fmla="*/ 0 h 11"/>
                  <a:gd name="T48" fmla="*/ 12 w 20"/>
                  <a:gd name="T49" fmla="*/ 1 h 11"/>
                  <a:gd name="T50" fmla="*/ 13 w 20"/>
                  <a:gd name="T51" fmla="*/ 1 h 11"/>
                  <a:gd name="T52" fmla="*/ 14 w 20"/>
                  <a:gd name="T53" fmla="*/ 1 h 11"/>
                  <a:gd name="T54" fmla="*/ 14 w 20"/>
                  <a:gd name="T55" fmla="*/ 1 h 11"/>
                  <a:gd name="T56" fmla="*/ 15 w 20"/>
                  <a:gd name="T57" fmla="*/ 2 h 11"/>
                  <a:gd name="T58" fmla="*/ 15 w 20"/>
                  <a:gd name="T59" fmla="*/ 2 h 11"/>
                  <a:gd name="T60" fmla="*/ 16 w 20"/>
                  <a:gd name="T61" fmla="*/ 2 h 11"/>
                  <a:gd name="T62" fmla="*/ 16 w 20"/>
                  <a:gd name="T63" fmla="*/ 3 h 11"/>
                  <a:gd name="T64" fmla="*/ 17 w 20"/>
                  <a:gd name="T65" fmla="*/ 3 h 11"/>
                  <a:gd name="T66" fmla="*/ 17 w 20"/>
                  <a:gd name="T67" fmla="*/ 4 h 11"/>
                  <a:gd name="T68" fmla="*/ 18 w 20"/>
                  <a:gd name="T69" fmla="*/ 4 h 11"/>
                  <a:gd name="T70" fmla="*/ 18 w 20"/>
                  <a:gd name="T71" fmla="*/ 5 h 11"/>
                  <a:gd name="T72" fmla="*/ 19 w 20"/>
                  <a:gd name="T73" fmla="*/ 5 h 11"/>
                  <a:gd name="T74" fmla="*/ 19 w 20"/>
                  <a:gd name="T75" fmla="*/ 6 h 11"/>
                  <a:gd name="T76" fmla="*/ 19 w 20"/>
                  <a:gd name="T77" fmla="*/ 7 h 11"/>
                  <a:gd name="T78" fmla="*/ 19 w 20"/>
                  <a:gd name="T79" fmla="*/ 7 h 11"/>
                  <a:gd name="T80" fmla="*/ 19 w 20"/>
                  <a:gd name="T81" fmla="*/ 8 h 11"/>
                  <a:gd name="T82" fmla="*/ 20 w 20"/>
                  <a:gd name="T83" fmla="*/ 9 h 11"/>
                  <a:gd name="T84" fmla="*/ 20 w 20"/>
                  <a:gd name="T85" fmla="*/ 10 h 11"/>
                  <a:gd name="T86" fmla="*/ 20 w 20"/>
                  <a:gd name="T8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1">
                    <a:moveTo>
                      <a:pt x="0" y="11"/>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1" y="6"/>
                    </a:lnTo>
                    <a:lnTo>
                      <a:pt x="1" y="6"/>
                    </a:lnTo>
                    <a:lnTo>
                      <a:pt x="1" y="6"/>
                    </a:lnTo>
                    <a:lnTo>
                      <a:pt x="1" y="6"/>
                    </a:lnTo>
                    <a:lnTo>
                      <a:pt x="1" y="6"/>
                    </a:lnTo>
                    <a:lnTo>
                      <a:pt x="1" y="5"/>
                    </a:lnTo>
                    <a:lnTo>
                      <a:pt x="1" y="5"/>
                    </a:lnTo>
                    <a:lnTo>
                      <a:pt x="1"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5" y="2"/>
                    </a:lnTo>
                    <a:lnTo>
                      <a:pt x="5" y="2"/>
                    </a:lnTo>
                    <a:lnTo>
                      <a:pt x="5" y="2"/>
                    </a:lnTo>
                    <a:lnTo>
                      <a:pt x="5" y="1"/>
                    </a:lnTo>
                    <a:lnTo>
                      <a:pt x="5" y="1"/>
                    </a:lnTo>
                    <a:lnTo>
                      <a:pt x="6" y="1"/>
                    </a:lnTo>
                    <a:lnTo>
                      <a:pt x="6" y="1"/>
                    </a:lnTo>
                    <a:lnTo>
                      <a:pt x="6" y="1"/>
                    </a:lnTo>
                    <a:lnTo>
                      <a:pt x="6" y="1"/>
                    </a:lnTo>
                    <a:lnTo>
                      <a:pt x="6" y="1"/>
                    </a:lnTo>
                    <a:lnTo>
                      <a:pt x="7" y="1"/>
                    </a:lnTo>
                    <a:lnTo>
                      <a:pt x="7" y="1"/>
                    </a:lnTo>
                    <a:lnTo>
                      <a:pt x="7" y="1"/>
                    </a:lnTo>
                    <a:lnTo>
                      <a:pt x="7" y="1"/>
                    </a:lnTo>
                    <a:lnTo>
                      <a:pt x="7" y="1"/>
                    </a:lnTo>
                    <a:lnTo>
                      <a:pt x="8" y="1"/>
                    </a:lnTo>
                    <a:lnTo>
                      <a:pt x="8" y="1"/>
                    </a:lnTo>
                    <a:lnTo>
                      <a:pt x="8" y="0"/>
                    </a:lnTo>
                    <a:lnTo>
                      <a:pt x="9" y="0"/>
                    </a:lnTo>
                    <a:lnTo>
                      <a:pt x="9" y="0"/>
                    </a:lnTo>
                    <a:lnTo>
                      <a:pt x="9" y="0"/>
                    </a:lnTo>
                    <a:lnTo>
                      <a:pt x="9" y="0"/>
                    </a:lnTo>
                    <a:lnTo>
                      <a:pt x="10" y="0"/>
                    </a:lnTo>
                    <a:lnTo>
                      <a:pt x="10" y="0"/>
                    </a:lnTo>
                    <a:lnTo>
                      <a:pt x="10" y="0"/>
                    </a:lnTo>
                    <a:lnTo>
                      <a:pt x="10" y="0"/>
                    </a:lnTo>
                    <a:lnTo>
                      <a:pt x="11" y="0"/>
                    </a:lnTo>
                    <a:lnTo>
                      <a:pt x="11" y="0"/>
                    </a:lnTo>
                    <a:lnTo>
                      <a:pt x="11" y="0"/>
                    </a:lnTo>
                    <a:lnTo>
                      <a:pt x="12" y="1"/>
                    </a:lnTo>
                    <a:lnTo>
                      <a:pt x="12" y="1"/>
                    </a:lnTo>
                    <a:lnTo>
                      <a:pt x="12" y="1"/>
                    </a:lnTo>
                    <a:lnTo>
                      <a:pt x="12" y="1"/>
                    </a:lnTo>
                    <a:lnTo>
                      <a:pt x="13" y="1"/>
                    </a:lnTo>
                    <a:lnTo>
                      <a:pt x="13" y="1"/>
                    </a:lnTo>
                    <a:lnTo>
                      <a:pt x="13" y="1"/>
                    </a:lnTo>
                    <a:lnTo>
                      <a:pt x="13" y="1"/>
                    </a:lnTo>
                    <a:lnTo>
                      <a:pt x="14" y="1"/>
                    </a:lnTo>
                    <a:lnTo>
                      <a:pt x="14" y="1"/>
                    </a:lnTo>
                    <a:lnTo>
                      <a:pt x="14" y="1"/>
                    </a:lnTo>
                    <a:lnTo>
                      <a:pt x="14" y="1"/>
                    </a:lnTo>
                    <a:lnTo>
                      <a:pt x="15" y="1"/>
                    </a:lnTo>
                    <a:lnTo>
                      <a:pt x="15" y="2"/>
                    </a:lnTo>
                    <a:lnTo>
                      <a:pt x="15" y="2"/>
                    </a:lnTo>
                    <a:lnTo>
                      <a:pt x="15" y="2"/>
                    </a:lnTo>
                    <a:lnTo>
                      <a:pt x="15" y="2"/>
                    </a:lnTo>
                    <a:lnTo>
                      <a:pt x="15" y="2"/>
                    </a:lnTo>
                    <a:lnTo>
                      <a:pt x="16" y="2"/>
                    </a:lnTo>
                    <a:lnTo>
                      <a:pt x="16" y="2"/>
                    </a:lnTo>
                    <a:lnTo>
                      <a:pt x="16" y="2"/>
                    </a:lnTo>
                    <a:lnTo>
                      <a:pt x="16" y="3"/>
                    </a:lnTo>
                    <a:lnTo>
                      <a:pt x="16" y="3"/>
                    </a:lnTo>
                    <a:lnTo>
                      <a:pt x="16" y="3"/>
                    </a:lnTo>
                    <a:lnTo>
                      <a:pt x="17" y="3"/>
                    </a:lnTo>
                    <a:lnTo>
                      <a:pt x="17" y="3"/>
                    </a:lnTo>
                    <a:lnTo>
                      <a:pt x="17" y="3"/>
                    </a:lnTo>
                    <a:lnTo>
                      <a:pt x="17" y="4"/>
                    </a:lnTo>
                    <a:lnTo>
                      <a:pt x="17" y="4"/>
                    </a:lnTo>
                    <a:lnTo>
                      <a:pt x="17" y="4"/>
                    </a:lnTo>
                    <a:lnTo>
                      <a:pt x="17" y="4"/>
                    </a:lnTo>
                    <a:lnTo>
                      <a:pt x="17" y="4"/>
                    </a:lnTo>
                    <a:lnTo>
                      <a:pt x="18" y="4"/>
                    </a:lnTo>
                    <a:lnTo>
                      <a:pt x="18" y="5"/>
                    </a:lnTo>
                    <a:lnTo>
                      <a:pt x="18" y="5"/>
                    </a:lnTo>
                    <a:lnTo>
                      <a:pt x="18" y="5"/>
                    </a:lnTo>
                    <a:lnTo>
                      <a:pt x="18" y="5"/>
                    </a:lnTo>
                    <a:lnTo>
                      <a:pt x="18" y="5"/>
                    </a:lnTo>
                    <a:lnTo>
                      <a:pt x="19" y="5"/>
                    </a:lnTo>
                    <a:lnTo>
                      <a:pt x="19" y="6"/>
                    </a:lnTo>
                    <a:lnTo>
                      <a:pt x="19" y="6"/>
                    </a:lnTo>
                    <a:lnTo>
                      <a:pt x="19" y="6"/>
                    </a:lnTo>
                    <a:lnTo>
                      <a:pt x="19" y="6"/>
                    </a:lnTo>
                    <a:lnTo>
                      <a:pt x="19" y="6"/>
                    </a:lnTo>
                    <a:lnTo>
                      <a:pt x="19" y="7"/>
                    </a:lnTo>
                    <a:lnTo>
                      <a:pt x="19" y="7"/>
                    </a:lnTo>
                    <a:lnTo>
                      <a:pt x="19" y="7"/>
                    </a:lnTo>
                    <a:lnTo>
                      <a:pt x="19" y="7"/>
                    </a:lnTo>
                    <a:lnTo>
                      <a:pt x="19" y="8"/>
                    </a:lnTo>
                    <a:lnTo>
                      <a:pt x="19" y="8"/>
                    </a:lnTo>
                    <a:lnTo>
                      <a:pt x="19" y="8"/>
                    </a:lnTo>
                    <a:lnTo>
                      <a:pt x="19" y="8"/>
                    </a:lnTo>
                    <a:lnTo>
                      <a:pt x="20" y="9"/>
                    </a:lnTo>
                    <a:lnTo>
                      <a:pt x="20" y="9"/>
                    </a:lnTo>
                    <a:lnTo>
                      <a:pt x="20" y="9"/>
                    </a:lnTo>
                    <a:lnTo>
                      <a:pt x="20" y="9"/>
                    </a:lnTo>
                    <a:lnTo>
                      <a:pt x="20" y="10"/>
                    </a:lnTo>
                    <a:lnTo>
                      <a:pt x="20" y="10"/>
                    </a:lnTo>
                    <a:lnTo>
                      <a:pt x="20" y="10"/>
                    </a:lnTo>
                    <a:lnTo>
                      <a:pt x="20" y="11"/>
                    </a:lnTo>
                    <a:lnTo>
                      <a:pt x="2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6" name="Freeform 1314"/>
              <p:cNvSpPr>
                <a:spLocks/>
              </p:cNvSpPr>
              <p:nvPr/>
            </p:nvSpPr>
            <p:spPr bwMode="auto">
              <a:xfrm flipH="1">
                <a:off x="1039" y="3914"/>
                <a:ext cx="2" cy="6"/>
              </a:xfrm>
              <a:custGeom>
                <a:avLst/>
                <a:gdLst>
                  <a:gd name="T0" fmla="*/ 9 w 10"/>
                  <a:gd name="T1" fmla="*/ 20 h 20"/>
                  <a:gd name="T2" fmla="*/ 9 w 10"/>
                  <a:gd name="T3" fmla="*/ 20 h 20"/>
                  <a:gd name="T4" fmla="*/ 8 w 10"/>
                  <a:gd name="T5" fmla="*/ 19 h 20"/>
                  <a:gd name="T6" fmla="*/ 7 w 10"/>
                  <a:gd name="T7" fmla="*/ 19 h 20"/>
                  <a:gd name="T8" fmla="*/ 6 w 10"/>
                  <a:gd name="T9" fmla="*/ 19 h 20"/>
                  <a:gd name="T10" fmla="*/ 6 w 10"/>
                  <a:gd name="T11" fmla="*/ 19 h 20"/>
                  <a:gd name="T12" fmla="*/ 5 w 10"/>
                  <a:gd name="T13" fmla="*/ 19 h 20"/>
                  <a:gd name="T14" fmla="*/ 5 w 10"/>
                  <a:gd name="T15" fmla="*/ 18 h 20"/>
                  <a:gd name="T16" fmla="*/ 4 w 10"/>
                  <a:gd name="T17" fmla="*/ 18 h 20"/>
                  <a:gd name="T18" fmla="*/ 4 w 10"/>
                  <a:gd name="T19" fmla="*/ 18 h 20"/>
                  <a:gd name="T20" fmla="*/ 3 w 10"/>
                  <a:gd name="T21" fmla="*/ 17 h 20"/>
                  <a:gd name="T22" fmla="*/ 3 w 10"/>
                  <a:gd name="T23" fmla="*/ 17 h 20"/>
                  <a:gd name="T24" fmla="*/ 3 w 10"/>
                  <a:gd name="T25" fmla="*/ 16 h 20"/>
                  <a:gd name="T26" fmla="*/ 2 w 10"/>
                  <a:gd name="T27" fmla="*/ 16 h 20"/>
                  <a:gd name="T28" fmla="*/ 2 w 10"/>
                  <a:gd name="T29" fmla="*/ 15 h 20"/>
                  <a:gd name="T30" fmla="*/ 2 w 10"/>
                  <a:gd name="T31" fmla="*/ 15 h 20"/>
                  <a:gd name="T32" fmla="*/ 1 w 10"/>
                  <a:gd name="T33" fmla="*/ 14 h 20"/>
                  <a:gd name="T34" fmla="*/ 1 w 10"/>
                  <a:gd name="T35" fmla="*/ 14 h 20"/>
                  <a:gd name="T36" fmla="*/ 1 w 10"/>
                  <a:gd name="T37" fmla="*/ 13 h 20"/>
                  <a:gd name="T38" fmla="*/ 0 w 10"/>
                  <a:gd name="T39" fmla="*/ 12 h 20"/>
                  <a:gd name="T40" fmla="*/ 0 w 10"/>
                  <a:gd name="T41" fmla="*/ 12 h 20"/>
                  <a:gd name="T42" fmla="*/ 0 w 10"/>
                  <a:gd name="T43" fmla="*/ 11 h 20"/>
                  <a:gd name="T44" fmla="*/ 0 w 10"/>
                  <a:gd name="T45" fmla="*/ 10 h 20"/>
                  <a:gd name="T46" fmla="*/ 0 w 10"/>
                  <a:gd name="T47" fmla="*/ 9 h 20"/>
                  <a:gd name="T48" fmla="*/ 0 w 10"/>
                  <a:gd name="T49" fmla="*/ 8 h 20"/>
                  <a:gd name="T50" fmla="*/ 0 w 10"/>
                  <a:gd name="T51" fmla="*/ 8 h 20"/>
                  <a:gd name="T52" fmla="*/ 1 w 10"/>
                  <a:gd name="T53" fmla="*/ 7 h 20"/>
                  <a:gd name="T54" fmla="*/ 1 w 10"/>
                  <a:gd name="T55" fmla="*/ 6 h 20"/>
                  <a:gd name="T56" fmla="*/ 1 w 10"/>
                  <a:gd name="T57" fmla="*/ 6 h 20"/>
                  <a:gd name="T58" fmla="*/ 1 w 10"/>
                  <a:gd name="T59" fmla="*/ 5 h 20"/>
                  <a:gd name="T60" fmla="*/ 2 w 10"/>
                  <a:gd name="T61" fmla="*/ 5 h 20"/>
                  <a:gd name="T62" fmla="*/ 2 w 10"/>
                  <a:gd name="T63" fmla="*/ 4 h 20"/>
                  <a:gd name="T64" fmla="*/ 2 w 10"/>
                  <a:gd name="T65" fmla="*/ 4 h 20"/>
                  <a:gd name="T66" fmla="*/ 3 w 10"/>
                  <a:gd name="T67" fmla="*/ 3 h 20"/>
                  <a:gd name="T68" fmla="*/ 3 w 10"/>
                  <a:gd name="T69" fmla="*/ 3 h 20"/>
                  <a:gd name="T70" fmla="*/ 4 w 10"/>
                  <a:gd name="T71" fmla="*/ 2 h 20"/>
                  <a:gd name="T72" fmla="*/ 4 w 10"/>
                  <a:gd name="T73" fmla="*/ 2 h 20"/>
                  <a:gd name="T74" fmla="*/ 5 w 10"/>
                  <a:gd name="T75" fmla="*/ 2 h 20"/>
                  <a:gd name="T76" fmla="*/ 5 w 10"/>
                  <a:gd name="T77" fmla="*/ 1 h 20"/>
                  <a:gd name="T78" fmla="*/ 6 w 10"/>
                  <a:gd name="T79" fmla="*/ 1 h 20"/>
                  <a:gd name="T80" fmla="*/ 6 w 10"/>
                  <a:gd name="T81" fmla="*/ 1 h 20"/>
                  <a:gd name="T82" fmla="*/ 7 w 10"/>
                  <a:gd name="T83" fmla="*/ 1 h 20"/>
                  <a:gd name="T84" fmla="*/ 7 w 10"/>
                  <a:gd name="T85" fmla="*/ 0 h 20"/>
                  <a:gd name="T86" fmla="*/ 8 w 10"/>
                  <a:gd name="T87" fmla="*/ 0 h 20"/>
                  <a:gd name="T88" fmla="*/ 9 w 10"/>
                  <a:gd name="T89" fmla="*/ 0 h 20"/>
                  <a:gd name="T90" fmla="*/ 10 w 10"/>
                  <a:gd name="T9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20">
                    <a:moveTo>
                      <a:pt x="10" y="20"/>
                    </a:moveTo>
                    <a:lnTo>
                      <a:pt x="10" y="20"/>
                    </a:lnTo>
                    <a:lnTo>
                      <a:pt x="9" y="20"/>
                    </a:lnTo>
                    <a:lnTo>
                      <a:pt x="9" y="20"/>
                    </a:lnTo>
                    <a:lnTo>
                      <a:pt x="9" y="20"/>
                    </a:lnTo>
                    <a:lnTo>
                      <a:pt x="9" y="20"/>
                    </a:lnTo>
                    <a:lnTo>
                      <a:pt x="8" y="19"/>
                    </a:lnTo>
                    <a:lnTo>
                      <a:pt x="8" y="19"/>
                    </a:lnTo>
                    <a:lnTo>
                      <a:pt x="8" y="19"/>
                    </a:lnTo>
                    <a:lnTo>
                      <a:pt x="7" y="19"/>
                    </a:lnTo>
                    <a:lnTo>
                      <a:pt x="7" y="19"/>
                    </a:lnTo>
                    <a:lnTo>
                      <a:pt x="7" y="19"/>
                    </a:lnTo>
                    <a:lnTo>
                      <a:pt x="7" y="19"/>
                    </a:lnTo>
                    <a:lnTo>
                      <a:pt x="7" y="19"/>
                    </a:lnTo>
                    <a:lnTo>
                      <a:pt x="6" y="19"/>
                    </a:lnTo>
                    <a:lnTo>
                      <a:pt x="6" y="19"/>
                    </a:lnTo>
                    <a:lnTo>
                      <a:pt x="6" y="19"/>
                    </a:lnTo>
                    <a:lnTo>
                      <a:pt x="6" y="19"/>
                    </a:lnTo>
                    <a:lnTo>
                      <a:pt x="6" y="19"/>
                    </a:lnTo>
                    <a:lnTo>
                      <a:pt x="6" y="19"/>
                    </a:lnTo>
                    <a:lnTo>
                      <a:pt x="5" y="19"/>
                    </a:lnTo>
                    <a:lnTo>
                      <a:pt x="5" y="18"/>
                    </a:lnTo>
                    <a:lnTo>
                      <a:pt x="5" y="18"/>
                    </a:lnTo>
                    <a:lnTo>
                      <a:pt x="5" y="18"/>
                    </a:lnTo>
                    <a:lnTo>
                      <a:pt x="5" y="18"/>
                    </a:lnTo>
                    <a:lnTo>
                      <a:pt x="4" y="18"/>
                    </a:lnTo>
                    <a:lnTo>
                      <a:pt x="4" y="18"/>
                    </a:lnTo>
                    <a:lnTo>
                      <a:pt x="4" y="18"/>
                    </a:lnTo>
                    <a:lnTo>
                      <a:pt x="4" y="18"/>
                    </a:lnTo>
                    <a:lnTo>
                      <a:pt x="4" y="18"/>
                    </a:lnTo>
                    <a:lnTo>
                      <a:pt x="4" y="17"/>
                    </a:lnTo>
                    <a:lnTo>
                      <a:pt x="3" y="17"/>
                    </a:lnTo>
                    <a:lnTo>
                      <a:pt x="3" y="17"/>
                    </a:lnTo>
                    <a:lnTo>
                      <a:pt x="3" y="17"/>
                    </a:lnTo>
                    <a:lnTo>
                      <a:pt x="3" y="17"/>
                    </a:lnTo>
                    <a:lnTo>
                      <a:pt x="3" y="17"/>
                    </a:lnTo>
                    <a:lnTo>
                      <a:pt x="3" y="16"/>
                    </a:lnTo>
                    <a:lnTo>
                      <a:pt x="3" y="16"/>
                    </a:lnTo>
                    <a:lnTo>
                      <a:pt x="3" y="16"/>
                    </a:lnTo>
                    <a:lnTo>
                      <a:pt x="2" y="16"/>
                    </a:lnTo>
                    <a:lnTo>
                      <a:pt x="2" y="16"/>
                    </a:lnTo>
                    <a:lnTo>
                      <a:pt x="2" y="16"/>
                    </a:lnTo>
                    <a:lnTo>
                      <a:pt x="2" y="16"/>
                    </a:lnTo>
                    <a:lnTo>
                      <a:pt x="2" y="15"/>
                    </a:lnTo>
                    <a:lnTo>
                      <a:pt x="2" y="15"/>
                    </a:lnTo>
                    <a:lnTo>
                      <a:pt x="2" y="15"/>
                    </a:lnTo>
                    <a:lnTo>
                      <a:pt x="2" y="15"/>
                    </a:lnTo>
                    <a:lnTo>
                      <a:pt x="2" y="15"/>
                    </a:lnTo>
                    <a:lnTo>
                      <a:pt x="1" y="15"/>
                    </a:lnTo>
                    <a:lnTo>
                      <a:pt x="1" y="14"/>
                    </a:lnTo>
                    <a:lnTo>
                      <a:pt x="1" y="14"/>
                    </a:lnTo>
                    <a:lnTo>
                      <a:pt x="1" y="14"/>
                    </a:lnTo>
                    <a:lnTo>
                      <a:pt x="1" y="14"/>
                    </a:lnTo>
                    <a:lnTo>
                      <a:pt x="1" y="14"/>
                    </a:lnTo>
                    <a:lnTo>
                      <a:pt x="1" y="14"/>
                    </a:lnTo>
                    <a:lnTo>
                      <a:pt x="1" y="13"/>
                    </a:lnTo>
                    <a:lnTo>
                      <a:pt x="1" y="13"/>
                    </a:lnTo>
                    <a:lnTo>
                      <a:pt x="1" y="13"/>
                    </a:lnTo>
                    <a:lnTo>
                      <a:pt x="0" y="13"/>
                    </a:lnTo>
                    <a:lnTo>
                      <a:pt x="0" y="12"/>
                    </a:lnTo>
                    <a:lnTo>
                      <a:pt x="0" y="12"/>
                    </a:lnTo>
                    <a:lnTo>
                      <a:pt x="0" y="12"/>
                    </a:lnTo>
                    <a:lnTo>
                      <a:pt x="0" y="12"/>
                    </a:lnTo>
                    <a:lnTo>
                      <a:pt x="0" y="11"/>
                    </a:lnTo>
                    <a:lnTo>
                      <a:pt x="0" y="11"/>
                    </a:lnTo>
                    <a:lnTo>
                      <a:pt x="0" y="11"/>
                    </a:lnTo>
                    <a:lnTo>
                      <a:pt x="0" y="11"/>
                    </a:ln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1" y="7"/>
                    </a:lnTo>
                    <a:lnTo>
                      <a:pt x="1" y="7"/>
                    </a:lnTo>
                    <a:lnTo>
                      <a:pt x="1" y="7"/>
                    </a:lnTo>
                    <a:lnTo>
                      <a:pt x="1" y="6"/>
                    </a:lnTo>
                    <a:lnTo>
                      <a:pt x="1" y="6"/>
                    </a:lnTo>
                    <a:lnTo>
                      <a:pt x="1" y="6"/>
                    </a:lnTo>
                    <a:lnTo>
                      <a:pt x="1" y="6"/>
                    </a:lnTo>
                    <a:lnTo>
                      <a:pt x="1" y="6"/>
                    </a:lnTo>
                    <a:lnTo>
                      <a:pt x="1" y="5"/>
                    </a:lnTo>
                    <a:lnTo>
                      <a:pt x="1" y="5"/>
                    </a:lnTo>
                    <a:lnTo>
                      <a:pt x="2"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4" y="2"/>
                    </a:lnTo>
                    <a:lnTo>
                      <a:pt x="4" y="2"/>
                    </a:lnTo>
                    <a:lnTo>
                      <a:pt x="5" y="2"/>
                    </a:lnTo>
                    <a:lnTo>
                      <a:pt x="5" y="1"/>
                    </a:lnTo>
                    <a:lnTo>
                      <a:pt x="5" y="1"/>
                    </a:lnTo>
                    <a:lnTo>
                      <a:pt x="5" y="1"/>
                    </a:lnTo>
                    <a:lnTo>
                      <a:pt x="5" y="1"/>
                    </a:lnTo>
                    <a:lnTo>
                      <a:pt x="6" y="1"/>
                    </a:lnTo>
                    <a:lnTo>
                      <a:pt x="6" y="1"/>
                    </a:lnTo>
                    <a:lnTo>
                      <a:pt x="6" y="1"/>
                    </a:lnTo>
                    <a:lnTo>
                      <a:pt x="6" y="1"/>
                    </a:lnTo>
                    <a:lnTo>
                      <a:pt x="6" y="1"/>
                    </a:lnTo>
                    <a:lnTo>
                      <a:pt x="6" y="1"/>
                    </a:lnTo>
                    <a:lnTo>
                      <a:pt x="7" y="1"/>
                    </a:lnTo>
                    <a:lnTo>
                      <a:pt x="7" y="1"/>
                    </a:lnTo>
                    <a:lnTo>
                      <a:pt x="7" y="1"/>
                    </a:lnTo>
                    <a:lnTo>
                      <a:pt x="7" y="0"/>
                    </a:lnTo>
                    <a:lnTo>
                      <a:pt x="7" y="0"/>
                    </a:lnTo>
                    <a:lnTo>
                      <a:pt x="8" y="0"/>
                    </a:lnTo>
                    <a:lnTo>
                      <a:pt x="8" y="0"/>
                    </a:lnTo>
                    <a:lnTo>
                      <a:pt x="8" y="0"/>
                    </a:lnTo>
                    <a:lnTo>
                      <a:pt x="9" y="0"/>
                    </a:lnTo>
                    <a:lnTo>
                      <a:pt x="9" y="0"/>
                    </a:lnTo>
                    <a:lnTo>
                      <a:pt x="9" y="0"/>
                    </a:lnTo>
                    <a:lnTo>
                      <a:pt x="9" y="0"/>
                    </a:lnTo>
                    <a:lnTo>
                      <a:pt x="10"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7" name="Oval 1315"/>
              <p:cNvSpPr>
                <a:spLocks noChangeArrowheads="1"/>
              </p:cNvSpPr>
              <p:nvPr/>
            </p:nvSpPr>
            <p:spPr bwMode="auto">
              <a:xfrm flipH="1">
                <a:off x="1014" y="387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8" name="Oval 1316"/>
              <p:cNvSpPr>
                <a:spLocks noChangeArrowheads="1"/>
              </p:cNvSpPr>
              <p:nvPr/>
            </p:nvSpPr>
            <p:spPr bwMode="auto">
              <a:xfrm flipH="1">
                <a:off x="1039" y="391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49" name="Line 1317"/>
              <p:cNvSpPr>
                <a:spLocks noChangeShapeType="1"/>
              </p:cNvSpPr>
              <p:nvPr/>
            </p:nvSpPr>
            <p:spPr bwMode="auto">
              <a:xfrm flipH="1">
                <a:off x="1016" y="3880"/>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0" name="Line 1318"/>
              <p:cNvSpPr>
                <a:spLocks noChangeShapeType="1"/>
              </p:cNvSpPr>
              <p:nvPr/>
            </p:nvSpPr>
            <p:spPr bwMode="auto">
              <a:xfrm flipH="1">
                <a:off x="1010" y="3879"/>
                <a:ext cx="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1" name="Line 1319"/>
              <p:cNvSpPr>
                <a:spLocks noChangeShapeType="1"/>
              </p:cNvSpPr>
              <p:nvPr/>
            </p:nvSpPr>
            <p:spPr bwMode="auto">
              <a:xfrm flipH="1">
                <a:off x="1033" y="3914"/>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2" name="Line 1320"/>
              <p:cNvSpPr>
                <a:spLocks noChangeShapeType="1"/>
              </p:cNvSpPr>
              <p:nvPr/>
            </p:nvSpPr>
            <p:spPr bwMode="auto">
              <a:xfrm flipH="1">
                <a:off x="1033" y="3919"/>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3" name="Freeform 1321"/>
              <p:cNvSpPr>
                <a:spLocks/>
              </p:cNvSpPr>
              <p:nvPr/>
            </p:nvSpPr>
            <p:spPr bwMode="auto">
              <a:xfrm flipH="1">
                <a:off x="997" y="3941"/>
                <a:ext cx="6" cy="2"/>
              </a:xfrm>
              <a:custGeom>
                <a:avLst/>
                <a:gdLst>
                  <a:gd name="T0" fmla="*/ 20 w 20"/>
                  <a:gd name="T1" fmla="*/ 0 h 9"/>
                  <a:gd name="T2" fmla="*/ 20 w 20"/>
                  <a:gd name="T3" fmla="*/ 0 h 9"/>
                  <a:gd name="T4" fmla="*/ 20 w 20"/>
                  <a:gd name="T5" fmla="*/ 1 h 9"/>
                  <a:gd name="T6" fmla="*/ 20 w 20"/>
                  <a:gd name="T7" fmla="*/ 1 h 9"/>
                  <a:gd name="T8" fmla="*/ 20 w 20"/>
                  <a:gd name="T9" fmla="*/ 2 h 9"/>
                  <a:gd name="T10" fmla="*/ 20 w 20"/>
                  <a:gd name="T11" fmla="*/ 2 h 9"/>
                  <a:gd name="T12" fmla="*/ 19 w 20"/>
                  <a:gd name="T13" fmla="*/ 3 h 9"/>
                  <a:gd name="T14" fmla="*/ 19 w 20"/>
                  <a:gd name="T15" fmla="*/ 3 h 9"/>
                  <a:gd name="T16" fmla="*/ 19 w 20"/>
                  <a:gd name="T17" fmla="*/ 4 h 9"/>
                  <a:gd name="T18" fmla="*/ 19 w 20"/>
                  <a:gd name="T19" fmla="*/ 4 h 9"/>
                  <a:gd name="T20" fmla="*/ 19 w 20"/>
                  <a:gd name="T21" fmla="*/ 4 h 9"/>
                  <a:gd name="T22" fmla="*/ 18 w 20"/>
                  <a:gd name="T23" fmla="*/ 5 h 9"/>
                  <a:gd name="T24" fmla="*/ 18 w 20"/>
                  <a:gd name="T25" fmla="*/ 5 h 9"/>
                  <a:gd name="T26" fmla="*/ 18 w 20"/>
                  <a:gd name="T27" fmla="*/ 6 h 9"/>
                  <a:gd name="T28" fmla="*/ 17 w 20"/>
                  <a:gd name="T29" fmla="*/ 6 h 9"/>
                  <a:gd name="T30" fmla="*/ 17 w 20"/>
                  <a:gd name="T31" fmla="*/ 6 h 9"/>
                  <a:gd name="T32" fmla="*/ 17 w 20"/>
                  <a:gd name="T33" fmla="*/ 6 h 9"/>
                  <a:gd name="T34" fmla="*/ 16 w 20"/>
                  <a:gd name="T35" fmla="*/ 7 h 9"/>
                  <a:gd name="T36" fmla="*/ 16 w 20"/>
                  <a:gd name="T37" fmla="*/ 7 h 9"/>
                  <a:gd name="T38" fmla="*/ 15 w 20"/>
                  <a:gd name="T39" fmla="*/ 7 h 9"/>
                  <a:gd name="T40" fmla="*/ 15 w 20"/>
                  <a:gd name="T41" fmla="*/ 8 h 9"/>
                  <a:gd name="T42" fmla="*/ 15 w 20"/>
                  <a:gd name="T43" fmla="*/ 8 h 9"/>
                  <a:gd name="T44" fmla="*/ 14 w 20"/>
                  <a:gd name="T45" fmla="*/ 8 h 9"/>
                  <a:gd name="T46" fmla="*/ 14 w 20"/>
                  <a:gd name="T47" fmla="*/ 8 h 9"/>
                  <a:gd name="T48" fmla="*/ 13 w 20"/>
                  <a:gd name="T49" fmla="*/ 8 h 9"/>
                  <a:gd name="T50" fmla="*/ 13 w 20"/>
                  <a:gd name="T51" fmla="*/ 8 h 9"/>
                  <a:gd name="T52" fmla="*/ 13 w 20"/>
                  <a:gd name="T53" fmla="*/ 8 h 9"/>
                  <a:gd name="T54" fmla="*/ 12 w 20"/>
                  <a:gd name="T55" fmla="*/ 8 h 9"/>
                  <a:gd name="T56" fmla="*/ 12 w 20"/>
                  <a:gd name="T57" fmla="*/ 9 h 9"/>
                  <a:gd name="T58" fmla="*/ 11 w 20"/>
                  <a:gd name="T59" fmla="*/ 9 h 9"/>
                  <a:gd name="T60" fmla="*/ 11 w 20"/>
                  <a:gd name="T61" fmla="*/ 9 h 9"/>
                  <a:gd name="T62" fmla="*/ 10 w 20"/>
                  <a:gd name="T63" fmla="*/ 9 h 9"/>
                  <a:gd name="T64" fmla="*/ 9 w 20"/>
                  <a:gd name="T65" fmla="*/ 9 h 9"/>
                  <a:gd name="T66" fmla="*/ 9 w 20"/>
                  <a:gd name="T67" fmla="*/ 9 h 9"/>
                  <a:gd name="T68" fmla="*/ 9 w 20"/>
                  <a:gd name="T69" fmla="*/ 8 h 9"/>
                  <a:gd name="T70" fmla="*/ 8 w 20"/>
                  <a:gd name="T71" fmla="*/ 8 h 9"/>
                  <a:gd name="T72" fmla="*/ 8 w 20"/>
                  <a:gd name="T73" fmla="*/ 8 h 9"/>
                  <a:gd name="T74" fmla="*/ 7 w 20"/>
                  <a:gd name="T75" fmla="*/ 8 h 9"/>
                  <a:gd name="T76" fmla="*/ 6 w 20"/>
                  <a:gd name="T77" fmla="*/ 8 h 9"/>
                  <a:gd name="T78" fmla="*/ 6 w 20"/>
                  <a:gd name="T79" fmla="*/ 8 h 9"/>
                  <a:gd name="T80" fmla="*/ 6 w 20"/>
                  <a:gd name="T81" fmla="*/ 8 h 9"/>
                  <a:gd name="T82" fmla="*/ 5 w 20"/>
                  <a:gd name="T83" fmla="*/ 7 h 9"/>
                  <a:gd name="T84" fmla="*/ 5 w 20"/>
                  <a:gd name="T85" fmla="*/ 7 h 9"/>
                  <a:gd name="T86" fmla="*/ 5 w 20"/>
                  <a:gd name="T87" fmla="*/ 7 h 9"/>
                  <a:gd name="T88" fmla="*/ 4 w 20"/>
                  <a:gd name="T89" fmla="*/ 7 h 9"/>
                  <a:gd name="T90" fmla="*/ 3 w 20"/>
                  <a:gd name="T91" fmla="*/ 6 h 9"/>
                  <a:gd name="T92" fmla="*/ 3 w 20"/>
                  <a:gd name="T93" fmla="*/ 6 h 9"/>
                  <a:gd name="T94" fmla="*/ 3 w 20"/>
                  <a:gd name="T95" fmla="*/ 6 h 9"/>
                  <a:gd name="T96" fmla="*/ 3 w 20"/>
                  <a:gd name="T97" fmla="*/ 6 h 9"/>
                  <a:gd name="T98" fmla="*/ 2 w 20"/>
                  <a:gd name="T99" fmla="*/ 5 h 9"/>
                  <a:gd name="T100" fmla="*/ 2 w 20"/>
                  <a:gd name="T101" fmla="*/ 4 h 9"/>
                  <a:gd name="T102" fmla="*/ 2 w 20"/>
                  <a:gd name="T103" fmla="*/ 4 h 9"/>
                  <a:gd name="T104" fmla="*/ 2 w 20"/>
                  <a:gd name="T105" fmla="*/ 4 h 9"/>
                  <a:gd name="T106" fmla="*/ 1 w 20"/>
                  <a:gd name="T107" fmla="*/ 3 h 9"/>
                  <a:gd name="T108" fmla="*/ 1 w 20"/>
                  <a:gd name="T109" fmla="*/ 3 h 9"/>
                  <a:gd name="T110" fmla="*/ 1 w 20"/>
                  <a:gd name="T111" fmla="*/ 3 h 9"/>
                  <a:gd name="T112" fmla="*/ 1 w 20"/>
                  <a:gd name="T113" fmla="*/ 2 h 9"/>
                  <a:gd name="T114" fmla="*/ 1 w 20"/>
                  <a:gd name="T115" fmla="*/ 2 h 9"/>
                  <a:gd name="T116" fmla="*/ 1 w 20"/>
                  <a:gd name="T117" fmla="*/ 2 h 9"/>
                  <a:gd name="T118" fmla="*/ 1 w 20"/>
                  <a:gd name="T119" fmla="*/ 1 h 9"/>
                  <a:gd name="T120" fmla="*/ 0 w 20"/>
                  <a:gd name="T121" fmla="*/ 0 h 9"/>
                  <a:gd name="T122" fmla="*/ 0 w 2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9">
                    <a:moveTo>
                      <a:pt x="20" y="0"/>
                    </a:moveTo>
                    <a:lnTo>
                      <a:pt x="20" y="0"/>
                    </a:lnTo>
                    <a:lnTo>
                      <a:pt x="20" y="0"/>
                    </a:lnTo>
                    <a:lnTo>
                      <a:pt x="20" y="0"/>
                    </a:lnTo>
                    <a:lnTo>
                      <a:pt x="20" y="0"/>
                    </a:lnTo>
                    <a:lnTo>
                      <a:pt x="20" y="1"/>
                    </a:lnTo>
                    <a:lnTo>
                      <a:pt x="20" y="1"/>
                    </a:lnTo>
                    <a:lnTo>
                      <a:pt x="20" y="1"/>
                    </a:lnTo>
                    <a:lnTo>
                      <a:pt x="20" y="2"/>
                    </a:lnTo>
                    <a:lnTo>
                      <a:pt x="20" y="2"/>
                    </a:lnTo>
                    <a:lnTo>
                      <a:pt x="20" y="2"/>
                    </a:lnTo>
                    <a:lnTo>
                      <a:pt x="20" y="2"/>
                    </a:lnTo>
                    <a:lnTo>
                      <a:pt x="19" y="3"/>
                    </a:lnTo>
                    <a:lnTo>
                      <a:pt x="19" y="3"/>
                    </a:lnTo>
                    <a:lnTo>
                      <a:pt x="19" y="3"/>
                    </a:lnTo>
                    <a:lnTo>
                      <a:pt x="19" y="3"/>
                    </a:lnTo>
                    <a:lnTo>
                      <a:pt x="19" y="3"/>
                    </a:lnTo>
                    <a:lnTo>
                      <a:pt x="19" y="4"/>
                    </a:lnTo>
                    <a:lnTo>
                      <a:pt x="19" y="4"/>
                    </a:lnTo>
                    <a:lnTo>
                      <a:pt x="19" y="4"/>
                    </a:lnTo>
                    <a:lnTo>
                      <a:pt x="19" y="4"/>
                    </a:lnTo>
                    <a:lnTo>
                      <a:pt x="19" y="4"/>
                    </a:lnTo>
                    <a:lnTo>
                      <a:pt x="18" y="4"/>
                    </a:lnTo>
                    <a:lnTo>
                      <a:pt x="18" y="5"/>
                    </a:lnTo>
                    <a:lnTo>
                      <a:pt x="18" y="5"/>
                    </a:lnTo>
                    <a:lnTo>
                      <a:pt x="18" y="5"/>
                    </a:lnTo>
                    <a:lnTo>
                      <a:pt x="18" y="6"/>
                    </a:lnTo>
                    <a:lnTo>
                      <a:pt x="18" y="6"/>
                    </a:lnTo>
                    <a:lnTo>
                      <a:pt x="18" y="6"/>
                    </a:lnTo>
                    <a:lnTo>
                      <a:pt x="17" y="6"/>
                    </a:lnTo>
                    <a:lnTo>
                      <a:pt x="17" y="6"/>
                    </a:lnTo>
                    <a:lnTo>
                      <a:pt x="17" y="6"/>
                    </a:lnTo>
                    <a:lnTo>
                      <a:pt x="17" y="6"/>
                    </a:lnTo>
                    <a:lnTo>
                      <a:pt x="17" y="6"/>
                    </a:lnTo>
                    <a:lnTo>
                      <a:pt x="16" y="7"/>
                    </a:lnTo>
                    <a:lnTo>
                      <a:pt x="16" y="7"/>
                    </a:lnTo>
                    <a:lnTo>
                      <a:pt x="16" y="7"/>
                    </a:lnTo>
                    <a:lnTo>
                      <a:pt x="16" y="7"/>
                    </a:lnTo>
                    <a:lnTo>
                      <a:pt x="16" y="7"/>
                    </a:lnTo>
                    <a:lnTo>
                      <a:pt x="15" y="7"/>
                    </a:lnTo>
                    <a:lnTo>
                      <a:pt x="15" y="7"/>
                    </a:lnTo>
                    <a:lnTo>
                      <a:pt x="15" y="8"/>
                    </a:lnTo>
                    <a:lnTo>
                      <a:pt x="15" y="8"/>
                    </a:lnTo>
                    <a:lnTo>
                      <a:pt x="15" y="8"/>
                    </a:lnTo>
                    <a:lnTo>
                      <a:pt x="15" y="8"/>
                    </a:lnTo>
                    <a:lnTo>
                      <a:pt x="14" y="8"/>
                    </a:lnTo>
                    <a:lnTo>
                      <a:pt x="14" y="8"/>
                    </a:lnTo>
                    <a:lnTo>
                      <a:pt x="14" y="8"/>
                    </a:lnTo>
                    <a:lnTo>
                      <a:pt x="14" y="8"/>
                    </a:lnTo>
                    <a:lnTo>
                      <a:pt x="13" y="8"/>
                    </a:lnTo>
                    <a:lnTo>
                      <a:pt x="13" y="8"/>
                    </a:lnTo>
                    <a:lnTo>
                      <a:pt x="13" y="8"/>
                    </a:lnTo>
                    <a:lnTo>
                      <a:pt x="13" y="8"/>
                    </a:lnTo>
                    <a:lnTo>
                      <a:pt x="13" y="8"/>
                    </a:lnTo>
                    <a:lnTo>
                      <a:pt x="12" y="8"/>
                    </a:lnTo>
                    <a:lnTo>
                      <a:pt x="12" y="8"/>
                    </a:lnTo>
                    <a:lnTo>
                      <a:pt x="12" y="9"/>
                    </a:lnTo>
                    <a:lnTo>
                      <a:pt x="12" y="9"/>
                    </a:lnTo>
                    <a:lnTo>
                      <a:pt x="11" y="9"/>
                    </a:lnTo>
                    <a:lnTo>
                      <a:pt x="11" y="9"/>
                    </a:lnTo>
                    <a:lnTo>
                      <a:pt x="11" y="9"/>
                    </a:lnTo>
                    <a:lnTo>
                      <a:pt x="11" y="9"/>
                    </a:lnTo>
                    <a:lnTo>
                      <a:pt x="10" y="9"/>
                    </a:lnTo>
                    <a:lnTo>
                      <a:pt x="10" y="9"/>
                    </a:lnTo>
                    <a:lnTo>
                      <a:pt x="10" y="9"/>
                    </a:lnTo>
                    <a:lnTo>
                      <a:pt x="9" y="9"/>
                    </a:lnTo>
                    <a:lnTo>
                      <a:pt x="9" y="9"/>
                    </a:lnTo>
                    <a:lnTo>
                      <a:pt x="9" y="9"/>
                    </a:lnTo>
                    <a:lnTo>
                      <a:pt x="9" y="9"/>
                    </a:lnTo>
                    <a:lnTo>
                      <a:pt x="9" y="8"/>
                    </a:lnTo>
                    <a:lnTo>
                      <a:pt x="8" y="8"/>
                    </a:lnTo>
                    <a:lnTo>
                      <a:pt x="8" y="8"/>
                    </a:lnTo>
                    <a:lnTo>
                      <a:pt x="8" y="8"/>
                    </a:lnTo>
                    <a:lnTo>
                      <a:pt x="8"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5" y="7"/>
                    </a:lnTo>
                    <a:lnTo>
                      <a:pt x="4" y="7"/>
                    </a:lnTo>
                    <a:lnTo>
                      <a:pt x="4" y="7"/>
                    </a:lnTo>
                    <a:lnTo>
                      <a:pt x="4" y="6"/>
                    </a:lnTo>
                    <a:lnTo>
                      <a:pt x="3" y="6"/>
                    </a:lnTo>
                    <a:lnTo>
                      <a:pt x="3" y="6"/>
                    </a:lnTo>
                    <a:lnTo>
                      <a:pt x="3" y="6"/>
                    </a:lnTo>
                    <a:lnTo>
                      <a:pt x="3" y="6"/>
                    </a:lnTo>
                    <a:lnTo>
                      <a:pt x="3" y="6"/>
                    </a:lnTo>
                    <a:lnTo>
                      <a:pt x="3" y="6"/>
                    </a:lnTo>
                    <a:lnTo>
                      <a:pt x="3" y="6"/>
                    </a:lnTo>
                    <a:lnTo>
                      <a:pt x="3" y="5"/>
                    </a:lnTo>
                    <a:lnTo>
                      <a:pt x="2" y="5"/>
                    </a:lnTo>
                    <a:lnTo>
                      <a:pt x="2" y="5"/>
                    </a:lnTo>
                    <a:lnTo>
                      <a:pt x="2" y="4"/>
                    </a:lnTo>
                    <a:lnTo>
                      <a:pt x="2" y="4"/>
                    </a:lnTo>
                    <a:lnTo>
                      <a:pt x="2" y="4"/>
                    </a:lnTo>
                    <a:lnTo>
                      <a:pt x="2" y="4"/>
                    </a:lnTo>
                    <a:lnTo>
                      <a:pt x="2" y="4"/>
                    </a:lnTo>
                    <a:lnTo>
                      <a:pt x="1" y="4"/>
                    </a:lnTo>
                    <a:lnTo>
                      <a:pt x="1" y="3"/>
                    </a:lnTo>
                    <a:lnTo>
                      <a:pt x="1" y="3"/>
                    </a:lnTo>
                    <a:lnTo>
                      <a:pt x="1" y="3"/>
                    </a:lnTo>
                    <a:lnTo>
                      <a:pt x="1" y="3"/>
                    </a:lnTo>
                    <a:lnTo>
                      <a:pt x="1" y="3"/>
                    </a:lnTo>
                    <a:lnTo>
                      <a:pt x="1" y="2"/>
                    </a:lnTo>
                    <a:lnTo>
                      <a:pt x="1" y="2"/>
                    </a:lnTo>
                    <a:lnTo>
                      <a:pt x="1" y="2"/>
                    </a:lnTo>
                    <a:lnTo>
                      <a:pt x="1" y="2"/>
                    </a:lnTo>
                    <a:lnTo>
                      <a:pt x="1" y="2"/>
                    </a:lnTo>
                    <a:lnTo>
                      <a:pt x="1" y="2"/>
                    </a:lnTo>
                    <a:lnTo>
                      <a:pt x="1" y="1"/>
                    </a:lnTo>
                    <a:lnTo>
                      <a:pt x="1" y="1"/>
                    </a:lnTo>
                    <a:lnTo>
                      <a:pt x="1" y="1"/>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4" name="Oval 1322"/>
              <p:cNvSpPr>
                <a:spLocks noChangeArrowheads="1"/>
              </p:cNvSpPr>
              <p:nvPr/>
            </p:nvSpPr>
            <p:spPr bwMode="auto">
              <a:xfrm flipH="1">
                <a:off x="999" y="393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5" name="Line 1323"/>
              <p:cNvSpPr>
                <a:spLocks noChangeShapeType="1"/>
              </p:cNvSpPr>
              <p:nvPr/>
            </p:nvSpPr>
            <p:spPr bwMode="auto">
              <a:xfrm flipH="1" flipV="1">
                <a:off x="997"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6" name="Line 1324"/>
              <p:cNvSpPr>
                <a:spLocks noChangeShapeType="1"/>
              </p:cNvSpPr>
              <p:nvPr/>
            </p:nvSpPr>
            <p:spPr bwMode="auto">
              <a:xfrm flipH="1" flipV="1">
                <a:off x="1002"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7" name="Rectangle 1325"/>
              <p:cNvSpPr>
                <a:spLocks noChangeArrowheads="1"/>
              </p:cNvSpPr>
              <p:nvPr/>
            </p:nvSpPr>
            <p:spPr bwMode="auto">
              <a:xfrm flipH="1">
                <a:off x="1003" y="3936"/>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8" name="Rectangle 1326"/>
              <p:cNvSpPr>
                <a:spLocks noChangeArrowheads="1"/>
              </p:cNvSpPr>
              <p:nvPr/>
            </p:nvSpPr>
            <p:spPr bwMode="auto">
              <a:xfrm flipH="1">
                <a:off x="1003" y="3934"/>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59" name="Rectangle 1327"/>
              <p:cNvSpPr>
                <a:spLocks noChangeArrowheads="1"/>
              </p:cNvSpPr>
              <p:nvPr/>
            </p:nvSpPr>
            <p:spPr bwMode="auto">
              <a:xfrm flipH="1">
                <a:off x="1161" y="3948"/>
                <a:ext cx="16" cy="9"/>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0" name="Oval 1328"/>
              <p:cNvSpPr>
                <a:spLocks noChangeArrowheads="1"/>
              </p:cNvSpPr>
              <p:nvPr/>
            </p:nvSpPr>
            <p:spPr bwMode="auto">
              <a:xfrm flipH="1">
                <a:off x="1014" y="4014"/>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1" name="Oval 1329"/>
              <p:cNvSpPr>
                <a:spLocks noChangeArrowheads="1"/>
              </p:cNvSpPr>
              <p:nvPr/>
            </p:nvSpPr>
            <p:spPr bwMode="auto">
              <a:xfrm flipH="1">
                <a:off x="991" y="401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2" name="Oval 1330"/>
              <p:cNvSpPr>
                <a:spLocks noChangeArrowheads="1"/>
              </p:cNvSpPr>
              <p:nvPr/>
            </p:nvSpPr>
            <p:spPr bwMode="auto">
              <a:xfrm flipH="1">
                <a:off x="1014"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3" name="Oval 1331"/>
              <p:cNvSpPr>
                <a:spLocks noChangeArrowheads="1"/>
              </p:cNvSpPr>
              <p:nvPr/>
            </p:nvSpPr>
            <p:spPr bwMode="auto">
              <a:xfrm flipH="1">
                <a:off x="993"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4" name="Oval 1332"/>
              <p:cNvSpPr>
                <a:spLocks noChangeArrowheads="1"/>
              </p:cNvSpPr>
              <p:nvPr/>
            </p:nvSpPr>
            <p:spPr bwMode="auto">
              <a:xfrm flipH="1">
                <a:off x="1014"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5" name="Oval 1333"/>
              <p:cNvSpPr>
                <a:spLocks noChangeArrowheads="1"/>
              </p:cNvSpPr>
              <p:nvPr/>
            </p:nvSpPr>
            <p:spPr bwMode="auto">
              <a:xfrm flipH="1">
                <a:off x="993"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6" name="Line 1334"/>
              <p:cNvSpPr>
                <a:spLocks noChangeShapeType="1"/>
              </p:cNvSpPr>
              <p:nvPr/>
            </p:nvSpPr>
            <p:spPr bwMode="auto">
              <a:xfrm flipH="1" flipV="1">
                <a:off x="1012"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7" name="Line 1335"/>
              <p:cNvSpPr>
                <a:spLocks noChangeShapeType="1"/>
              </p:cNvSpPr>
              <p:nvPr/>
            </p:nvSpPr>
            <p:spPr bwMode="auto">
              <a:xfrm flipH="1" flipV="1">
                <a:off x="990"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8" name="Rectangle 1336"/>
              <p:cNvSpPr>
                <a:spLocks noChangeArrowheads="1"/>
              </p:cNvSpPr>
              <p:nvPr/>
            </p:nvSpPr>
            <p:spPr bwMode="auto">
              <a:xfrm flipH="1">
                <a:off x="1076" y="3962"/>
                <a:ext cx="1"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69" name="Rectangle 1337"/>
              <p:cNvSpPr>
                <a:spLocks noChangeArrowheads="1"/>
              </p:cNvSpPr>
              <p:nvPr/>
            </p:nvSpPr>
            <p:spPr bwMode="auto">
              <a:xfrm flipH="1">
                <a:off x="1041" y="3696"/>
                <a:ext cx="15"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0" name="Rectangle 1338"/>
              <p:cNvSpPr>
                <a:spLocks noChangeArrowheads="1"/>
              </p:cNvSpPr>
              <p:nvPr/>
            </p:nvSpPr>
            <p:spPr bwMode="auto">
              <a:xfrm flipH="1">
                <a:off x="1043" y="3698"/>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1" name="Rectangle 1339"/>
              <p:cNvSpPr>
                <a:spLocks noChangeArrowheads="1"/>
              </p:cNvSpPr>
              <p:nvPr/>
            </p:nvSpPr>
            <p:spPr bwMode="auto">
              <a:xfrm flipH="1">
                <a:off x="1052"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2" name="Rectangle 1340"/>
              <p:cNvSpPr>
                <a:spLocks noChangeArrowheads="1"/>
              </p:cNvSpPr>
              <p:nvPr/>
            </p:nvSpPr>
            <p:spPr bwMode="auto">
              <a:xfrm flipH="1">
                <a:off x="970" y="4103"/>
                <a:ext cx="0"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3" name="Rectangle 1341"/>
              <p:cNvSpPr>
                <a:spLocks noChangeArrowheads="1"/>
              </p:cNvSpPr>
              <p:nvPr/>
            </p:nvSpPr>
            <p:spPr bwMode="auto">
              <a:xfrm flipH="1">
                <a:off x="1181" y="4103"/>
                <a:ext cx="1"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4" name="Rectangle 1342"/>
              <p:cNvSpPr>
                <a:spLocks noChangeArrowheads="1"/>
              </p:cNvSpPr>
              <p:nvPr/>
            </p:nvSpPr>
            <p:spPr bwMode="auto">
              <a:xfrm flipH="1">
                <a:off x="968"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5" name="Rectangle 1343"/>
              <p:cNvSpPr>
                <a:spLocks noChangeArrowheads="1"/>
              </p:cNvSpPr>
              <p:nvPr/>
            </p:nvSpPr>
            <p:spPr bwMode="auto">
              <a:xfrm flipH="1">
                <a:off x="968"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6" name="Rectangle 1344"/>
              <p:cNvSpPr>
                <a:spLocks noChangeArrowheads="1"/>
              </p:cNvSpPr>
              <p:nvPr/>
            </p:nvSpPr>
            <p:spPr bwMode="auto">
              <a:xfrm flipH="1">
                <a:off x="1182"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7" name="Rectangle 1345"/>
              <p:cNvSpPr>
                <a:spLocks noChangeArrowheads="1"/>
              </p:cNvSpPr>
              <p:nvPr/>
            </p:nvSpPr>
            <p:spPr bwMode="auto">
              <a:xfrm flipH="1">
                <a:off x="1182"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8" name="Rectangle 1346"/>
              <p:cNvSpPr>
                <a:spLocks noChangeArrowheads="1"/>
              </p:cNvSpPr>
              <p:nvPr/>
            </p:nvSpPr>
            <p:spPr bwMode="auto">
              <a:xfrm flipH="1">
                <a:off x="1182" y="4111"/>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79" name="Rectangle 1347"/>
              <p:cNvSpPr>
                <a:spLocks noChangeArrowheads="1"/>
              </p:cNvSpPr>
              <p:nvPr/>
            </p:nvSpPr>
            <p:spPr bwMode="auto">
              <a:xfrm flipH="1">
                <a:off x="1182" y="4125"/>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0" name="Rectangle 1348"/>
              <p:cNvSpPr>
                <a:spLocks noChangeArrowheads="1"/>
              </p:cNvSpPr>
              <p:nvPr/>
            </p:nvSpPr>
            <p:spPr bwMode="auto">
              <a:xfrm flipH="1">
                <a:off x="1183" y="4113"/>
                <a:ext cx="6"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1" name="Rectangle 1349"/>
              <p:cNvSpPr>
                <a:spLocks noChangeArrowheads="1"/>
              </p:cNvSpPr>
              <p:nvPr/>
            </p:nvSpPr>
            <p:spPr bwMode="auto">
              <a:xfrm flipH="1">
                <a:off x="1183" y="4128"/>
                <a:ext cx="6"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2" name="Line 1350"/>
              <p:cNvSpPr>
                <a:spLocks noChangeShapeType="1"/>
              </p:cNvSpPr>
              <p:nvPr/>
            </p:nvSpPr>
            <p:spPr bwMode="auto">
              <a:xfrm flipH="1" flipV="1">
                <a:off x="1099"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3" name="Line 1351"/>
              <p:cNvSpPr>
                <a:spLocks noChangeShapeType="1"/>
              </p:cNvSpPr>
              <p:nvPr/>
            </p:nvSpPr>
            <p:spPr bwMode="auto">
              <a:xfrm flipH="1" flipV="1">
                <a:off x="1083"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4" name="Rectangle 1352"/>
              <p:cNvSpPr>
                <a:spLocks noChangeArrowheads="1"/>
              </p:cNvSpPr>
              <p:nvPr/>
            </p:nvSpPr>
            <p:spPr bwMode="auto">
              <a:xfrm flipH="1">
                <a:off x="1072" y="3696"/>
                <a:ext cx="39" cy="2"/>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5" name="Rectangle 1353"/>
              <p:cNvSpPr>
                <a:spLocks noChangeArrowheads="1"/>
              </p:cNvSpPr>
              <p:nvPr/>
            </p:nvSpPr>
            <p:spPr bwMode="auto">
              <a:xfrm flipH="1">
                <a:off x="1073"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6" name="Rectangle 1354"/>
              <p:cNvSpPr>
                <a:spLocks noChangeArrowheads="1"/>
              </p:cNvSpPr>
              <p:nvPr/>
            </p:nvSpPr>
            <p:spPr bwMode="auto">
              <a:xfrm flipH="1">
                <a:off x="1107"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7" name="Rectangle 1355"/>
              <p:cNvSpPr>
                <a:spLocks noChangeArrowheads="1"/>
              </p:cNvSpPr>
              <p:nvPr/>
            </p:nvSpPr>
            <p:spPr bwMode="auto">
              <a:xfrm flipH="1">
                <a:off x="1111" y="3683"/>
                <a:ext cx="2"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8" name="Rectangle 1356"/>
              <p:cNvSpPr>
                <a:spLocks noChangeArrowheads="1"/>
              </p:cNvSpPr>
              <p:nvPr/>
            </p:nvSpPr>
            <p:spPr bwMode="auto">
              <a:xfrm flipH="1">
                <a:off x="1109" y="3686"/>
                <a:ext cx="2"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89" name="Freeform 1357"/>
              <p:cNvSpPr>
                <a:spLocks/>
              </p:cNvSpPr>
              <p:nvPr/>
            </p:nvSpPr>
            <p:spPr bwMode="auto">
              <a:xfrm flipH="1">
                <a:off x="1047" y="3955"/>
                <a:ext cx="30" cy="9"/>
              </a:xfrm>
              <a:custGeom>
                <a:avLst/>
                <a:gdLst>
                  <a:gd name="T0" fmla="*/ 102 w 104"/>
                  <a:gd name="T1" fmla="*/ 1 h 35"/>
                  <a:gd name="T2" fmla="*/ 100 w 104"/>
                  <a:gd name="T3" fmla="*/ 3 h 35"/>
                  <a:gd name="T4" fmla="*/ 98 w 104"/>
                  <a:gd name="T5" fmla="*/ 5 h 35"/>
                  <a:gd name="T6" fmla="*/ 95 w 104"/>
                  <a:gd name="T7" fmla="*/ 7 h 35"/>
                  <a:gd name="T8" fmla="*/ 93 w 104"/>
                  <a:gd name="T9" fmla="*/ 9 h 35"/>
                  <a:gd name="T10" fmla="*/ 90 w 104"/>
                  <a:gd name="T11" fmla="*/ 11 h 35"/>
                  <a:gd name="T12" fmla="*/ 88 w 104"/>
                  <a:gd name="T13" fmla="*/ 12 h 35"/>
                  <a:gd name="T14" fmla="*/ 85 w 104"/>
                  <a:gd name="T15" fmla="*/ 14 h 35"/>
                  <a:gd name="T16" fmla="*/ 82 w 104"/>
                  <a:gd name="T17" fmla="*/ 16 h 35"/>
                  <a:gd name="T18" fmla="*/ 80 w 104"/>
                  <a:gd name="T19" fmla="*/ 17 h 35"/>
                  <a:gd name="T20" fmla="*/ 77 w 104"/>
                  <a:gd name="T21" fmla="*/ 19 h 35"/>
                  <a:gd name="T22" fmla="*/ 74 w 104"/>
                  <a:gd name="T23" fmla="*/ 20 h 35"/>
                  <a:gd name="T24" fmla="*/ 71 w 104"/>
                  <a:gd name="T25" fmla="*/ 22 h 35"/>
                  <a:gd name="T26" fmla="*/ 69 w 104"/>
                  <a:gd name="T27" fmla="*/ 23 h 35"/>
                  <a:gd name="T28" fmla="*/ 66 w 104"/>
                  <a:gd name="T29" fmla="*/ 24 h 35"/>
                  <a:gd name="T30" fmla="*/ 63 w 104"/>
                  <a:gd name="T31" fmla="*/ 26 h 35"/>
                  <a:gd name="T32" fmla="*/ 60 w 104"/>
                  <a:gd name="T33" fmla="*/ 27 h 35"/>
                  <a:gd name="T34" fmla="*/ 57 w 104"/>
                  <a:gd name="T35" fmla="*/ 28 h 35"/>
                  <a:gd name="T36" fmla="*/ 54 w 104"/>
                  <a:gd name="T37" fmla="*/ 29 h 35"/>
                  <a:gd name="T38" fmla="*/ 51 w 104"/>
                  <a:gd name="T39" fmla="*/ 30 h 35"/>
                  <a:gd name="T40" fmla="*/ 48 w 104"/>
                  <a:gd name="T41" fmla="*/ 31 h 35"/>
                  <a:gd name="T42" fmla="*/ 45 w 104"/>
                  <a:gd name="T43" fmla="*/ 31 h 35"/>
                  <a:gd name="T44" fmla="*/ 42 w 104"/>
                  <a:gd name="T45" fmla="*/ 32 h 35"/>
                  <a:gd name="T46" fmla="*/ 39 w 104"/>
                  <a:gd name="T47" fmla="*/ 33 h 35"/>
                  <a:gd name="T48" fmla="*/ 36 w 104"/>
                  <a:gd name="T49" fmla="*/ 33 h 35"/>
                  <a:gd name="T50" fmla="*/ 33 w 104"/>
                  <a:gd name="T51" fmla="*/ 34 h 35"/>
                  <a:gd name="T52" fmla="*/ 30 w 104"/>
                  <a:gd name="T53" fmla="*/ 34 h 35"/>
                  <a:gd name="T54" fmla="*/ 26 w 104"/>
                  <a:gd name="T55" fmla="*/ 34 h 35"/>
                  <a:gd name="T56" fmla="*/ 23 w 104"/>
                  <a:gd name="T57" fmla="*/ 35 h 35"/>
                  <a:gd name="T58" fmla="*/ 20 w 104"/>
                  <a:gd name="T59" fmla="*/ 35 h 35"/>
                  <a:gd name="T60" fmla="*/ 17 w 104"/>
                  <a:gd name="T61" fmla="*/ 35 h 35"/>
                  <a:gd name="T62" fmla="*/ 14 w 104"/>
                  <a:gd name="T63" fmla="*/ 35 h 35"/>
                  <a:gd name="T64" fmla="*/ 11 w 104"/>
                  <a:gd name="T65" fmla="*/ 35 h 35"/>
                  <a:gd name="T66" fmla="*/ 8 w 104"/>
                  <a:gd name="T67" fmla="*/ 35 h 35"/>
                  <a:gd name="T68" fmla="*/ 5 w 104"/>
                  <a:gd name="T69" fmla="*/ 34 h 35"/>
                  <a:gd name="T70" fmla="*/ 1 w 104"/>
                  <a:gd name="T7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35">
                    <a:moveTo>
                      <a:pt x="104" y="0"/>
                    </a:moveTo>
                    <a:lnTo>
                      <a:pt x="102" y="1"/>
                    </a:lnTo>
                    <a:lnTo>
                      <a:pt x="101" y="2"/>
                    </a:lnTo>
                    <a:lnTo>
                      <a:pt x="100" y="3"/>
                    </a:lnTo>
                    <a:lnTo>
                      <a:pt x="99" y="4"/>
                    </a:lnTo>
                    <a:lnTo>
                      <a:pt x="98" y="5"/>
                    </a:lnTo>
                    <a:lnTo>
                      <a:pt x="96" y="6"/>
                    </a:lnTo>
                    <a:lnTo>
                      <a:pt x="95" y="7"/>
                    </a:lnTo>
                    <a:lnTo>
                      <a:pt x="94" y="8"/>
                    </a:lnTo>
                    <a:lnTo>
                      <a:pt x="93" y="9"/>
                    </a:lnTo>
                    <a:lnTo>
                      <a:pt x="91" y="10"/>
                    </a:lnTo>
                    <a:lnTo>
                      <a:pt x="90" y="11"/>
                    </a:lnTo>
                    <a:lnTo>
                      <a:pt x="89" y="11"/>
                    </a:lnTo>
                    <a:lnTo>
                      <a:pt x="88" y="12"/>
                    </a:lnTo>
                    <a:lnTo>
                      <a:pt x="86" y="13"/>
                    </a:lnTo>
                    <a:lnTo>
                      <a:pt x="85" y="14"/>
                    </a:lnTo>
                    <a:lnTo>
                      <a:pt x="84" y="15"/>
                    </a:lnTo>
                    <a:lnTo>
                      <a:pt x="82" y="16"/>
                    </a:lnTo>
                    <a:lnTo>
                      <a:pt x="81" y="17"/>
                    </a:lnTo>
                    <a:lnTo>
                      <a:pt x="80" y="17"/>
                    </a:lnTo>
                    <a:lnTo>
                      <a:pt x="78" y="18"/>
                    </a:lnTo>
                    <a:lnTo>
                      <a:pt x="77" y="19"/>
                    </a:lnTo>
                    <a:lnTo>
                      <a:pt x="76" y="20"/>
                    </a:lnTo>
                    <a:lnTo>
                      <a:pt x="74" y="20"/>
                    </a:lnTo>
                    <a:lnTo>
                      <a:pt x="73" y="21"/>
                    </a:lnTo>
                    <a:lnTo>
                      <a:pt x="71" y="22"/>
                    </a:lnTo>
                    <a:lnTo>
                      <a:pt x="70" y="23"/>
                    </a:lnTo>
                    <a:lnTo>
                      <a:pt x="69" y="23"/>
                    </a:lnTo>
                    <a:lnTo>
                      <a:pt x="67" y="24"/>
                    </a:lnTo>
                    <a:lnTo>
                      <a:pt x="66" y="24"/>
                    </a:lnTo>
                    <a:lnTo>
                      <a:pt x="64" y="25"/>
                    </a:lnTo>
                    <a:lnTo>
                      <a:pt x="63" y="26"/>
                    </a:lnTo>
                    <a:lnTo>
                      <a:pt x="61" y="26"/>
                    </a:lnTo>
                    <a:lnTo>
                      <a:pt x="60" y="27"/>
                    </a:lnTo>
                    <a:lnTo>
                      <a:pt x="58" y="27"/>
                    </a:lnTo>
                    <a:lnTo>
                      <a:pt x="57" y="28"/>
                    </a:lnTo>
                    <a:lnTo>
                      <a:pt x="56" y="28"/>
                    </a:lnTo>
                    <a:lnTo>
                      <a:pt x="54" y="29"/>
                    </a:lnTo>
                    <a:lnTo>
                      <a:pt x="53" y="29"/>
                    </a:lnTo>
                    <a:lnTo>
                      <a:pt x="51" y="30"/>
                    </a:lnTo>
                    <a:lnTo>
                      <a:pt x="50" y="30"/>
                    </a:lnTo>
                    <a:lnTo>
                      <a:pt x="48" y="31"/>
                    </a:lnTo>
                    <a:lnTo>
                      <a:pt x="47" y="31"/>
                    </a:lnTo>
                    <a:lnTo>
                      <a:pt x="45" y="31"/>
                    </a:lnTo>
                    <a:lnTo>
                      <a:pt x="43" y="32"/>
                    </a:lnTo>
                    <a:lnTo>
                      <a:pt x="42" y="32"/>
                    </a:lnTo>
                    <a:lnTo>
                      <a:pt x="40" y="32"/>
                    </a:lnTo>
                    <a:lnTo>
                      <a:pt x="39" y="33"/>
                    </a:lnTo>
                    <a:lnTo>
                      <a:pt x="37" y="33"/>
                    </a:lnTo>
                    <a:lnTo>
                      <a:pt x="36" y="33"/>
                    </a:lnTo>
                    <a:lnTo>
                      <a:pt x="34" y="34"/>
                    </a:lnTo>
                    <a:lnTo>
                      <a:pt x="33" y="34"/>
                    </a:lnTo>
                    <a:lnTo>
                      <a:pt x="31" y="34"/>
                    </a:lnTo>
                    <a:lnTo>
                      <a:pt x="30" y="34"/>
                    </a:lnTo>
                    <a:lnTo>
                      <a:pt x="28" y="34"/>
                    </a:lnTo>
                    <a:lnTo>
                      <a:pt x="26" y="34"/>
                    </a:lnTo>
                    <a:lnTo>
                      <a:pt x="25" y="35"/>
                    </a:lnTo>
                    <a:lnTo>
                      <a:pt x="23" y="35"/>
                    </a:lnTo>
                    <a:lnTo>
                      <a:pt x="22" y="35"/>
                    </a:lnTo>
                    <a:lnTo>
                      <a:pt x="20" y="35"/>
                    </a:lnTo>
                    <a:lnTo>
                      <a:pt x="19" y="35"/>
                    </a:lnTo>
                    <a:lnTo>
                      <a:pt x="17" y="35"/>
                    </a:lnTo>
                    <a:lnTo>
                      <a:pt x="16" y="35"/>
                    </a:lnTo>
                    <a:lnTo>
                      <a:pt x="14" y="35"/>
                    </a:lnTo>
                    <a:lnTo>
                      <a:pt x="12" y="35"/>
                    </a:lnTo>
                    <a:lnTo>
                      <a:pt x="11" y="35"/>
                    </a:lnTo>
                    <a:lnTo>
                      <a:pt x="9" y="35"/>
                    </a:lnTo>
                    <a:lnTo>
                      <a:pt x="8" y="35"/>
                    </a:lnTo>
                    <a:lnTo>
                      <a:pt x="6" y="35"/>
                    </a:lnTo>
                    <a:lnTo>
                      <a:pt x="5" y="34"/>
                    </a:lnTo>
                    <a:lnTo>
                      <a:pt x="3" y="34"/>
                    </a:lnTo>
                    <a:lnTo>
                      <a:pt x="1" y="34"/>
                    </a:lnTo>
                    <a:lnTo>
                      <a:pt x="0" y="3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0" name="Freeform 1358"/>
              <p:cNvSpPr>
                <a:spLocks/>
              </p:cNvSpPr>
              <p:nvPr/>
            </p:nvSpPr>
            <p:spPr bwMode="auto">
              <a:xfrm flipH="1">
                <a:off x="1010" y="4013"/>
                <a:ext cx="3" cy="5"/>
              </a:xfrm>
              <a:custGeom>
                <a:avLst/>
                <a:gdLst>
                  <a:gd name="T0" fmla="*/ 1 w 10"/>
                  <a:gd name="T1" fmla="*/ 0 h 18"/>
                  <a:gd name="T2" fmla="*/ 2 w 10"/>
                  <a:gd name="T3" fmla="*/ 0 h 18"/>
                  <a:gd name="T4" fmla="*/ 3 w 10"/>
                  <a:gd name="T5" fmla="*/ 0 h 18"/>
                  <a:gd name="T6" fmla="*/ 3 w 10"/>
                  <a:gd name="T7" fmla="*/ 0 h 18"/>
                  <a:gd name="T8" fmla="*/ 4 w 10"/>
                  <a:gd name="T9" fmla="*/ 0 h 18"/>
                  <a:gd name="T10" fmla="*/ 5 w 10"/>
                  <a:gd name="T11" fmla="*/ 1 h 18"/>
                  <a:gd name="T12" fmla="*/ 5 w 10"/>
                  <a:gd name="T13" fmla="*/ 1 h 18"/>
                  <a:gd name="T14" fmla="*/ 5 w 10"/>
                  <a:gd name="T15" fmla="*/ 1 h 18"/>
                  <a:gd name="T16" fmla="*/ 6 w 10"/>
                  <a:gd name="T17" fmla="*/ 2 h 18"/>
                  <a:gd name="T18" fmla="*/ 7 w 10"/>
                  <a:gd name="T19" fmla="*/ 2 h 18"/>
                  <a:gd name="T20" fmla="*/ 7 w 10"/>
                  <a:gd name="T21" fmla="*/ 2 h 18"/>
                  <a:gd name="T22" fmla="*/ 7 w 10"/>
                  <a:gd name="T23" fmla="*/ 3 h 18"/>
                  <a:gd name="T24" fmla="*/ 8 w 10"/>
                  <a:gd name="T25" fmla="*/ 3 h 18"/>
                  <a:gd name="T26" fmla="*/ 8 w 10"/>
                  <a:gd name="T27" fmla="*/ 4 h 18"/>
                  <a:gd name="T28" fmla="*/ 9 w 10"/>
                  <a:gd name="T29" fmla="*/ 4 h 18"/>
                  <a:gd name="T30" fmla="*/ 9 w 10"/>
                  <a:gd name="T31" fmla="*/ 5 h 18"/>
                  <a:gd name="T32" fmla="*/ 9 w 10"/>
                  <a:gd name="T33" fmla="*/ 6 h 18"/>
                  <a:gd name="T34" fmla="*/ 10 w 10"/>
                  <a:gd name="T35" fmla="*/ 6 h 18"/>
                  <a:gd name="T36" fmla="*/ 10 w 10"/>
                  <a:gd name="T37" fmla="*/ 7 h 18"/>
                  <a:gd name="T38" fmla="*/ 10 w 10"/>
                  <a:gd name="T39" fmla="*/ 8 h 18"/>
                  <a:gd name="T40" fmla="*/ 10 w 10"/>
                  <a:gd name="T41" fmla="*/ 8 h 18"/>
                  <a:gd name="T42" fmla="*/ 10 w 10"/>
                  <a:gd name="T43" fmla="*/ 9 h 18"/>
                  <a:gd name="T44" fmla="*/ 10 w 10"/>
                  <a:gd name="T45" fmla="*/ 10 h 18"/>
                  <a:gd name="T46" fmla="*/ 10 w 10"/>
                  <a:gd name="T47" fmla="*/ 11 h 18"/>
                  <a:gd name="T48" fmla="*/ 10 w 10"/>
                  <a:gd name="T49" fmla="*/ 11 h 18"/>
                  <a:gd name="T50" fmla="*/ 9 w 10"/>
                  <a:gd name="T51" fmla="*/ 12 h 18"/>
                  <a:gd name="T52" fmla="*/ 9 w 10"/>
                  <a:gd name="T53" fmla="*/ 13 h 18"/>
                  <a:gd name="T54" fmla="*/ 9 w 10"/>
                  <a:gd name="T55" fmla="*/ 13 h 18"/>
                  <a:gd name="T56" fmla="*/ 8 w 10"/>
                  <a:gd name="T57" fmla="*/ 14 h 18"/>
                  <a:gd name="T58" fmla="*/ 8 w 10"/>
                  <a:gd name="T59" fmla="*/ 14 h 18"/>
                  <a:gd name="T60" fmla="*/ 8 w 10"/>
                  <a:gd name="T61" fmla="*/ 15 h 18"/>
                  <a:gd name="T62" fmla="*/ 7 w 10"/>
                  <a:gd name="T63" fmla="*/ 15 h 18"/>
                  <a:gd name="T64" fmla="*/ 7 w 10"/>
                  <a:gd name="T65" fmla="*/ 16 h 18"/>
                  <a:gd name="T66" fmla="*/ 7 w 10"/>
                  <a:gd name="T67" fmla="*/ 16 h 18"/>
                  <a:gd name="T68" fmla="*/ 6 w 10"/>
                  <a:gd name="T69" fmla="*/ 16 h 18"/>
                  <a:gd name="T70" fmla="*/ 5 w 10"/>
                  <a:gd name="T71" fmla="*/ 17 h 18"/>
                  <a:gd name="T72" fmla="*/ 5 w 10"/>
                  <a:gd name="T73" fmla="*/ 17 h 18"/>
                  <a:gd name="T74" fmla="*/ 4 w 10"/>
                  <a:gd name="T75" fmla="*/ 18 h 18"/>
                  <a:gd name="T76" fmla="*/ 4 w 10"/>
                  <a:gd name="T77" fmla="*/ 18 h 18"/>
                  <a:gd name="T78" fmla="*/ 3 w 10"/>
                  <a:gd name="T79" fmla="*/ 18 h 18"/>
                  <a:gd name="T80" fmla="*/ 2 w 10"/>
                  <a:gd name="T81" fmla="*/ 18 h 18"/>
                  <a:gd name="T82" fmla="*/ 2 w 10"/>
                  <a:gd name="T83" fmla="*/ 18 h 18"/>
                  <a:gd name="T84" fmla="*/ 1 w 10"/>
                  <a:gd name="T8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8">
                    <a:moveTo>
                      <a:pt x="1" y="0"/>
                    </a:moveTo>
                    <a:lnTo>
                      <a:pt x="1" y="0"/>
                    </a:lnTo>
                    <a:lnTo>
                      <a:pt x="1" y="0"/>
                    </a:lnTo>
                    <a:lnTo>
                      <a:pt x="1" y="0"/>
                    </a:lnTo>
                    <a:lnTo>
                      <a:pt x="2" y="0"/>
                    </a:lnTo>
                    <a:lnTo>
                      <a:pt x="2" y="0"/>
                    </a:lnTo>
                    <a:lnTo>
                      <a:pt x="2" y="0"/>
                    </a:lnTo>
                    <a:lnTo>
                      <a:pt x="2" y="0"/>
                    </a:lnTo>
                    <a:lnTo>
                      <a:pt x="3" y="0"/>
                    </a:lnTo>
                    <a:lnTo>
                      <a:pt x="3" y="0"/>
                    </a:lnTo>
                    <a:lnTo>
                      <a:pt x="3" y="0"/>
                    </a:lnTo>
                    <a:lnTo>
                      <a:pt x="3" y="0"/>
                    </a:lnTo>
                    <a:lnTo>
                      <a:pt x="3" y="0"/>
                    </a:lnTo>
                    <a:lnTo>
                      <a:pt x="4" y="0"/>
                    </a:lnTo>
                    <a:lnTo>
                      <a:pt x="4" y="0"/>
                    </a:lnTo>
                    <a:lnTo>
                      <a:pt x="4" y="1"/>
                    </a:lnTo>
                    <a:lnTo>
                      <a:pt x="4" y="1"/>
                    </a:lnTo>
                    <a:lnTo>
                      <a:pt x="5" y="1"/>
                    </a:lnTo>
                    <a:lnTo>
                      <a:pt x="5" y="1"/>
                    </a:lnTo>
                    <a:lnTo>
                      <a:pt x="5" y="1"/>
                    </a:lnTo>
                    <a:lnTo>
                      <a:pt x="5" y="1"/>
                    </a:lnTo>
                    <a:lnTo>
                      <a:pt x="5" y="1"/>
                    </a:lnTo>
                    <a:lnTo>
                      <a:pt x="5" y="1"/>
                    </a:lnTo>
                    <a:lnTo>
                      <a:pt x="5" y="1"/>
                    </a:lnTo>
                    <a:lnTo>
                      <a:pt x="6" y="1"/>
                    </a:lnTo>
                    <a:lnTo>
                      <a:pt x="6" y="2"/>
                    </a:lnTo>
                    <a:lnTo>
                      <a:pt x="6" y="2"/>
                    </a:lnTo>
                    <a:lnTo>
                      <a:pt x="6" y="2"/>
                    </a:lnTo>
                    <a:lnTo>
                      <a:pt x="7" y="2"/>
                    </a:lnTo>
                    <a:lnTo>
                      <a:pt x="7" y="2"/>
                    </a:lnTo>
                    <a:lnTo>
                      <a:pt x="7" y="2"/>
                    </a:lnTo>
                    <a:lnTo>
                      <a:pt x="7" y="2"/>
                    </a:lnTo>
                    <a:lnTo>
                      <a:pt x="7" y="2"/>
                    </a:lnTo>
                    <a:lnTo>
                      <a:pt x="7" y="3"/>
                    </a:lnTo>
                    <a:lnTo>
                      <a:pt x="7" y="3"/>
                    </a:lnTo>
                    <a:lnTo>
                      <a:pt x="7" y="3"/>
                    </a:lnTo>
                    <a:lnTo>
                      <a:pt x="8" y="3"/>
                    </a:lnTo>
                    <a:lnTo>
                      <a:pt x="8" y="3"/>
                    </a:lnTo>
                    <a:lnTo>
                      <a:pt x="8" y="3"/>
                    </a:lnTo>
                    <a:lnTo>
                      <a:pt x="8" y="4"/>
                    </a:lnTo>
                    <a:lnTo>
                      <a:pt x="8" y="4"/>
                    </a:lnTo>
                    <a:lnTo>
                      <a:pt x="8" y="4"/>
                    </a:lnTo>
                    <a:lnTo>
                      <a:pt x="8" y="4"/>
                    </a:lnTo>
                    <a:lnTo>
                      <a:pt x="8" y="4"/>
                    </a:lnTo>
                    <a:lnTo>
                      <a:pt x="9" y="4"/>
                    </a:lnTo>
                    <a:lnTo>
                      <a:pt x="9" y="5"/>
                    </a:lnTo>
                    <a:lnTo>
                      <a:pt x="9" y="5"/>
                    </a:lnTo>
                    <a:lnTo>
                      <a:pt x="9" y="5"/>
                    </a:lnTo>
                    <a:lnTo>
                      <a:pt x="9" y="5"/>
                    </a:lnTo>
                    <a:lnTo>
                      <a:pt x="9" y="5"/>
                    </a:lnTo>
                    <a:lnTo>
                      <a:pt x="9" y="6"/>
                    </a:lnTo>
                    <a:lnTo>
                      <a:pt x="9" y="6"/>
                    </a:lnTo>
                    <a:lnTo>
                      <a:pt x="9" y="6"/>
                    </a:lnTo>
                    <a:lnTo>
                      <a:pt x="10" y="6"/>
                    </a:lnTo>
                    <a:lnTo>
                      <a:pt x="10" y="7"/>
                    </a:lnTo>
                    <a:lnTo>
                      <a:pt x="10" y="7"/>
                    </a:lnTo>
                    <a:lnTo>
                      <a:pt x="10" y="7"/>
                    </a:lnTo>
                    <a:lnTo>
                      <a:pt x="10" y="7"/>
                    </a:lnTo>
                    <a:lnTo>
                      <a:pt x="10" y="8"/>
                    </a:lnTo>
                    <a:lnTo>
                      <a:pt x="10" y="8"/>
                    </a:lnTo>
                    <a:lnTo>
                      <a:pt x="10" y="8"/>
                    </a:lnTo>
                    <a:lnTo>
                      <a:pt x="10" y="8"/>
                    </a:lnTo>
                    <a:lnTo>
                      <a:pt x="10" y="8"/>
                    </a:lnTo>
                    <a:lnTo>
                      <a:pt x="10" y="9"/>
                    </a:lnTo>
                    <a:lnTo>
                      <a:pt x="10" y="9"/>
                    </a:lnTo>
                    <a:lnTo>
                      <a:pt x="10" y="9"/>
                    </a:lnTo>
                    <a:lnTo>
                      <a:pt x="10" y="9"/>
                    </a:lnTo>
                    <a:lnTo>
                      <a:pt x="10" y="10"/>
                    </a:lnTo>
                    <a:lnTo>
                      <a:pt x="10" y="10"/>
                    </a:lnTo>
                    <a:lnTo>
                      <a:pt x="10" y="10"/>
                    </a:lnTo>
                    <a:lnTo>
                      <a:pt x="10" y="11"/>
                    </a:lnTo>
                    <a:lnTo>
                      <a:pt x="10" y="11"/>
                    </a:lnTo>
                    <a:lnTo>
                      <a:pt x="10" y="11"/>
                    </a:lnTo>
                    <a:lnTo>
                      <a:pt x="10" y="11"/>
                    </a:lnTo>
                    <a:lnTo>
                      <a:pt x="10" y="11"/>
                    </a:lnTo>
                    <a:lnTo>
                      <a:pt x="10" y="12"/>
                    </a:lnTo>
                    <a:lnTo>
                      <a:pt x="10" y="12"/>
                    </a:lnTo>
                    <a:lnTo>
                      <a:pt x="9" y="12"/>
                    </a:lnTo>
                    <a:lnTo>
                      <a:pt x="9" y="12"/>
                    </a:lnTo>
                    <a:lnTo>
                      <a:pt x="9" y="12"/>
                    </a:lnTo>
                    <a:lnTo>
                      <a:pt x="9" y="13"/>
                    </a:lnTo>
                    <a:lnTo>
                      <a:pt x="9" y="13"/>
                    </a:lnTo>
                    <a:lnTo>
                      <a:pt x="9" y="13"/>
                    </a:lnTo>
                    <a:lnTo>
                      <a:pt x="9" y="13"/>
                    </a:lnTo>
                    <a:lnTo>
                      <a:pt x="9" y="14"/>
                    </a:lnTo>
                    <a:lnTo>
                      <a:pt x="9" y="14"/>
                    </a:lnTo>
                    <a:lnTo>
                      <a:pt x="8" y="14"/>
                    </a:lnTo>
                    <a:lnTo>
                      <a:pt x="8" y="14"/>
                    </a:lnTo>
                    <a:lnTo>
                      <a:pt x="8" y="14"/>
                    </a:lnTo>
                    <a:lnTo>
                      <a:pt x="8" y="14"/>
                    </a:lnTo>
                    <a:lnTo>
                      <a:pt x="8" y="15"/>
                    </a:lnTo>
                    <a:lnTo>
                      <a:pt x="8" y="15"/>
                    </a:lnTo>
                    <a:lnTo>
                      <a:pt x="8" y="15"/>
                    </a:lnTo>
                    <a:lnTo>
                      <a:pt x="8" y="15"/>
                    </a:lnTo>
                    <a:lnTo>
                      <a:pt x="7" y="15"/>
                    </a:lnTo>
                    <a:lnTo>
                      <a:pt x="7" y="15"/>
                    </a:lnTo>
                    <a:lnTo>
                      <a:pt x="7" y="15"/>
                    </a:lnTo>
                    <a:lnTo>
                      <a:pt x="7" y="16"/>
                    </a:lnTo>
                    <a:lnTo>
                      <a:pt x="7" y="16"/>
                    </a:lnTo>
                    <a:lnTo>
                      <a:pt x="7" y="16"/>
                    </a:lnTo>
                    <a:lnTo>
                      <a:pt x="7" y="16"/>
                    </a:lnTo>
                    <a:lnTo>
                      <a:pt x="7" y="16"/>
                    </a:lnTo>
                    <a:lnTo>
                      <a:pt x="6" y="16"/>
                    </a:lnTo>
                    <a:lnTo>
                      <a:pt x="6" y="16"/>
                    </a:lnTo>
                    <a:lnTo>
                      <a:pt x="6" y="16"/>
                    </a:lnTo>
                    <a:lnTo>
                      <a:pt x="6" y="17"/>
                    </a:lnTo>
                    <a:lnTo>
                      <a:pt x="5" y="17"/>
                    </a:lnTo>
                    <a:lnTo>
                      <a:pt x="5" y="17"/>
                    </a:lnTo>
                    <a:lnTo>
                      <a:pt x="5" y="17"/>
                    </a:lnTo>
                    <a:lnTo>
                      <a:pt x="5" y="17"/>
                    </a:lnTo>
                    <a:lnTo>
                      <a:pt x="5" y="17"/>
                    </a:lnTo>
                    <a:lnTo>
                      <a:pt x="5" y="17"/>
                    </a:lnTo>
                    <a:lnTo>
                      <a:pt x="5" y="18"/>
                    </a:lnTo>
                    <a:lnTo>
                      <a:pt x="4" y="18"/>
                    </a:lnTo>
                    <a:lnTo>
                      <a:pt x="4" y="18"/>
                    </a:lnTo>
                    <a:lnTo>
                      <a:pt x="4" y="18"/>
                    </a:lnTo>
                    <a:lnTo>
                      <a:pt x="4" y="18"/>
                    </a:lnTo>
                    <a:lnTo>
                      <a:pt x="3" y="18"/>
                    </a:lnTo>
                    <a:lnTo>
                      <a:pt x="3" y="18"/>
                    </a:lnTo>
                    <a:lnTo>
                      <a:pt x="3" y="18"/>
                    </a:lnTo>
                    <a:lnTo>
                      <a:pt x="3" y="18"/>
                    </a:lnTo>
                    <a:lnTo>
                      <a:pt x="3" y="18"/>
                    </a:lnTo>
                    <a:lnTo>
                      <a:pt x="2" y="18"/>
                    </a:lnTo>
                    <a:lnTo>
                      <a:pt x="2" y="18"/>
                    </a:lnTo>
                    <a:lnTo>
                      <a:pt x="2" y="18"/>
                    </a:lnTo>
                    <a:lnTo>
                      <a:pt x="2" y="18"/>
                    </a:lnTo>
                    <a:lnTo>
                      <a:pt x="1" y="18"/>
                    </a:lnTo>
                    <a:lnTo>
                      <a:pt x="1" y="18"/>
                    </a:lnTo>
                    <a:lnTo>
                      <a:pt x="1" y="18"/>
                    </a:lnTo>
                    <a:lnTo>
                      <a:pt x="1"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1" name="Freeform 1359"/>
              <p:cNvSpPr>
                <a:spLocks/>
              </p:cNvSpPr>
              <p:nvPr/>
            </p:nvSpPr>
            <p:spPr bwMode="auto">
              <a:xfrm flipH="1">
                <a:off x="993" y="4014"/>
                <a:ext cx="3" cy="4"/>
              </a:xfrm>
              <a:custGeom>
                <a:avLst/>
                <a:gdLst>
                  <a:gd name="T0" fmla="*/ 9 w 9"/>
                  <a:gd name="T1" fmla="*/ 18 h 18"/>
                  <a:gd name="T2" fmla="*/ 8 w 9"/>
                  <a:gd name="T3" fmla="*/ 18 h 18"/>
                  <a:gd name="T4" fmla="*/ 7 w 9"/>
                  <a:gd name="T5" fmla="*/ 18 h 18"/>
                  <a:gd name="T6" fmla="*/ 6 w 9"/>
                  <a:gd name="T7" fmla="*/ 18 h 18"/>
                  <a:gd name="T8" fmla="*/ 6 w 9"/>
                  <a:gd name="T9" fmla="*/ 17 h 18"/>
                  <a:gd name="T10" fmla="*/ 5 w 9"/>
                  <a:gd name="T11" fmla="*/ 17 h 18"/>
                  <a:gd name="T12" fmla="*/ 5 w 9"/>
                  <a:gd name="T13" fmla="*/ 17 h 18"/>
                  <a:gd name="T14" fmla="*/ 4 w 9"/>
                  <a:gd name="T15" fmla="*/ 16 h 18"/>
                  <a:gd name="T16" fmla="*/ 4 w 9"/>
                  <a:gd name="T17" fmla="*/ 16 h 18"/>
                  <a:gd name="T18" fmla="*/ 3 w 9"/>
                  <a:gd name="T19" fmla="*/ 16 h 18"/>
                  <a:gd name="T20" fmla="*/ 3 w 9"/>
                  <a:gd name="T21" fmla="*/ 15 h 18"/>
                  <a:gd name="T22" fmla="*/ 2 w 9"/>
                  <a:gd name="T23" fmla="*/ 15 h 18"/>
                  <a:gd name="T24" fmla="*/ 2 w 9"/>
                  <a:gd name="T25" fmla="*/ 14 h 18"/>
                  <a:gd name="T26" fmla="*/ 1 w 9"/>
                  <a:gd name="T27" fmla="*/ 14 h 18"/>
                  <a:gd name="T28" fmla="*/ 1 w 9"/>
                  <a:gd name="T29" fmla="*/ 13 h 18"/>
                  <a:gd name="T30" fmla="*/ 1 w 9"/>
                  <a:gd name="T31" fmla="*/ 13 h 18"/>
                  <a:gd name="T32" fmla="*/ 1 w 9"/>
                  <a:gd name="T33" fmla="*/ 12 h 18"/>
                  <a:gd name="T34" fmla="*/ 0 w 9"/>
                  <a:gd name="T35" fmla="*/ 11 h 18"/>
                  <a:gd name="T36" fmla="*/ 0 w 9"/>
                  <a:gd name="T37" fmla="*/ 11 h 18"/>
                  <a:gd name="T38" fmla="*/ 0 w 9"/>
                  <a:gd name="T39" fmla="*/ 10 h 18"/>
                  <a:gd name="T40" fmla="*/ 0 w 9"/>
                  <a:gd name="T41" fmla="*/ 9 h 18"/>
                  <a:gd name="T42" fmla="*/ 0 w 9"/>
                  <a:gd name="T43" fmla="*/ 8 h 18"/>
                  <a:gd name="T44" fmla="*/ 0 w 9"/>
                  <a:gd name="T45" fmla="*/ 7 h 18"/>
                  <a:gd name="T46" fmla="*/ 0 w 9"/>
                  <a:gd name="T47" fmla="*/ 7 h 18"/>
                  <a:gd name="T48" fmla="*/ 1 w 9"/>
                  <a:gd name="T49" fmla="*/ 6 h 18"/>
                  <a:gd name="T50" fmla="*/ 1 w 9"/>
                  <a:gd name="T51" fmla="*/ 5 h 18"/>
                  <a:gd name="T52" fmla="*/ 1 w 9"/>
                  <a:gd name="T53" fmla="*/ 5 h 18"/>
                  <a:gd name="T54" fmla="*/ 1 w 9"/>
                  <a:gd name="T55" fmla="*/ 4 h 18"/>
                  <a:gd name="T56" fmla="*/ 2 w 9"/>
                  <a:gd name="T57" fmla="*/ 4 h 18"/>
                  <a:gd name="T58" fmla="*/ 2 w 9"/>
                  <a:gd name="T59" fmla="*/ 3 h 18"/>
                  <a:gd name="T60" fmla="*/ 2 w 9"/>
                  <a:gd name="T61" fmla="*/ 3 h 18"/>
                  <a:gd name="T62" fmla="*/ 3 w 9"/>
                  <a:gd name="T63" fmla="*/ 2 h 18"/>
                  <a:gd name="T64" fmla="*/ 3 w 9"/>
                  <a:gd name="T65" fmla="*/ 2 h 18"/>
                  <a:gd name="T66" fmla="*/ 4 w 9"/>
                  <a:gd name="T67" fmla="*/ 1 h 18"/>
                  <a:gd name="T68" fmla="*/ 4 w 9"/>
                  <a:gd name="T69" fmla="*/ 1 h 18"/>
                  <a:gd name="T70" fmla="*/ 5 w 9"/>
                  <a:gd name="T71" fmla="*/ 1 h 18"/>
                  <a:gd name="T72" fmla="*/ 5 w 9"/>
                  <a:gd name="T73" fmla="*/ 0 h 18"/>
                  <a:gd name="T74" fmla="*/ 6 w 9"/>
                  <a:gd name="T75" fmla="*/ 0 h 18"/>
                  <a:gd name="T76" fmla="*/ 7 w 9"/>
                  <a:gd name="T77" fmla="*/ 0 h 18"/>
                  <a:gd name="T78" fmla="*/ 8 w 9"/>
                  <a:gd name="T79" fmla="*/ 0 h 18"/>
                  <a:gd name="T80" fmla="*/ 8 w 9"/>
                  <a:gd name="T81" fmla="*/ 0 h 18"/>
                  <a:gd name="T82" fmla="*/ 9 w 9"/>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8">
                    <a:moveTo>
                      <a:pt x="9" y="18"/>
                    </a:moveTo>
                    <a:lnTo>
                      <a:pt x="9" y="18"/>
                    </a:lnTo>
                    <a:lnTo>
                      <a:pt x="9" y="18"/>
                    </a:lnTo>
                    <a:lnTo>
                      <a:pt x="8" y="18"/>
                    </a:lnTo>
                    <a:lnTo>
                      <a:pt x="8" y="18"/>
                    </a:lnTo>
                    <a:lnTo>
                      <a:pt x="8" y="18"/>
                    </a:lnTo>
                    <a:lnTo>
                      <a:pt x="8" y="18"/>
                    </a:lnTo>
                    <a:lnTo>
                      <a:pt x="8" y="18"/>
                    </a:lnTo>
                    <a:lnTo>
                      <a:pt x="7" y="18"/>
                    </a:lnTo>
                    <a:lnTo>
                      <a:pt x="7" y="18"/>
                    </a:lnTo>
                    <a:lnTo>
                      <a:pt x="7" y="18"/>
                    </a:lnTo>
                    <a:lnTo>
                      <a:pt x="6" y="18"/>
                    </a:lnTo>
                    <a:lnTo>
                      <a:pt x="6" y="17"/>
                    </a:lnTo>
                    <a:lnTo>
                      <a:pt x="6" y="17"/>
                    </a:lnTo>
                    <a:lnTo>
                      <a:pt x="6" y="17"/>
                    </a:lnTo>
                    <a:lnTo>
                      <a:pt x="6" y="17"/>
                    </a:lnTo>
                    <a:lnTo>
                      <a:pt x="5" y="17"/>
                    </a:lnTo>
                    <a:lnTo>
                      <a:pt x="5" y="17"/>
                    </a:lnTo>
                    <a:lnTo>
                      <a:pt x="5" y="17"/>
                    </a:lnTo>
                    <a:lnTo>
                      <a:pt x="5" y="17"/>
                    </a:lnTo>
                    <a:lnTo>
                      <a:pt x="5" y="17"/>
                    </a:lnTo>
                    <a:lnTo>
                      <a:pt x="5" y="17"/>
                    </a:lnTo>
                    <a:lnTo>
                      <a:pt x="4" y="17"/>
                    </a:lnTo>
                    <a:lnTo>
                      <a:pt x="4" y="16"/>
                    </a:lnTo>
                    <a:lnTo>
                      <a:pt x="4" y="16"/>
                    </a:lnTo>
                    <a:lnTo>
                      <a:pt x="4" y="16"/>
                    </a:lnTo>
                    <a:lnTo>
                      <a:pt x="4" y="16"/>
                    </a:lnTo>
                    <a:lnTo>
                      <a:pt x="3" y="16"/>
                    </a:lnTo>
                    <a:lnTo>
                      <a:pt x="3" y="16"/>
                    </a:lnTo>
                    <a:lnTo>
                      <a:pt x="3" y="16"/>
                    </a:lnTo>
                    <a:lnTo>
                      <a:pt x="3" y="15"/>
                    </a:lnTo>
                    <a:lnTo>
                      <a:pt x="3" y="15"/>
                    </a:lnTo>
                    <a:lnTo>
                      <a:pt x="3" y="15"/>
                    </a:lnTo>
                    <a:lnTo>
                      <a:pt x="3" y="15"/>
                    </a:lnTo>
                    <a:lnTo>
                      <a:pt x="2" y="15"/>
                    </a:lnTo>
                    <a:lnTo>
                      <a:pt x="2" y="15"/>
                    </a:lnTo>
                    <a:lnTo>
                      <a:pt x="2" y="14"/>
                    </a:lnTo>
                    <a:lnTo>
                      <a:pt x="2" y="14"/>
                    </a:lnTo>
                    <a:lnTo>
                      <a:pt x="2" y="14"/>
                    </a:lnTo>
                    <a:lnTo>
                      <a:pt x="2" y="14"/>
                    </a:lnTo>
                    <a:lnTo>
                      <a:pt x="2" y="14"/>
                    </a:lnTo>
                    <a:lnTo>
                      <a:pt x="1" y="14"/>
                    </a:lnTo>
                    <a:lnTo>
                      <a:pt x="1" y="13"/>
                    </a:lnTo>
                    <a:lnTo>
                      <a:pt x="1" y="13"/>
                    </a:lnTo>
                    <a:lnTo>
                      <a:pt x="1" y="13"/>
                    </a:lnTo>
                    <a:lnTo>
                      <a:pt x="1" y="13"/>
                    </a:lnTo>
                    <a:lnTo>
                      <a:pt x="1" y="13"/>
                    </a:lnTo>
                    <a:lnTo>
                      <a:pt x="1" y="13"/>
                    </a:lnTo>
                    <a:lnTo>
                      <a:pt x="1" y="12"/>
                    </a:lnTo>
                    <a:lnTo>
                      <a:pt x="1" y="12"/>
                    </a:lnTo>
                    <a:lnTo>
                      <a:pt x="1" y="12"/>
                    </a:lnTo>
                    <a:lnTo>
                      <a:pt x="1" y="12"/>
                    </a:lnTo>
                    <a:lnTo>
                      <a:pt x="1" y="11"/>
                    </a:lnTo>
                    <a:lnTo>
                      <a:pt x="0" y="11"/>
                    </a:lnTo>
                    <a:lnTo>
                      <a:pt x="0" y="11"/>
                    </a:lnTo>
                    <a:lnTo>
                      <a:pt x="0" y="11"/>
                    </a:lnTo>
                    <a:lnTo>
                      <a:pt x="0" y="11"/>
                    </a:lnTo>
                    <a:lnTo>
                      <a:pt x="0" y="10"/>
                    </a:lnTo>
                    <a:lnTo>
                      <a:pt x="0" y="10"/>
                    </a:lnTo>
                    <a:lnTo>
                      <a:pt x="0" y="10"/>
                    </a:lnTo>
                    <a:lnTo>
                      <a:pt x="0" y="10"/>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1" y="6"/>
                    </a:lnTo>
                    <a:lnTo>
                      <a:pt x="1" y="6"/>
                    </a:lnTo>
                    <a:lnTo>
                      <a:pt x="1" y="6"/>
                    </a:lnTo>
                    <a:lnTo>
                      <a:pt x="1" y="5"/>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2" y="3"/>
                    </a:lnTo>
                    <a:lnTo>
                      <a:pt x="3" y="3"/>
                    </a:lnTo>
                    <a:lnTo>
                      <a:pt x="3" y="2"/>
                    </a:lnTo>
                    <a:lnTo>
                      <a:pt x="3" y="2"/>
                    </a:lnTo>
                    <a:lnTo>
                      <a:pt x="3" y="2"/>
                    </a:lnTo>
                    <a:lnTo>
                      <a:pt x="3" y="2"/>
                    </a:lnTo>
                    <a:lnTo>
                      <a:pt x="3" y="2"/>
                    </a:lnTo>
                    <a:lnTo>
                      <a:pt x="3" y="1"/>
                    </a:lnTo>
                    <a:lnTo>
                      <a:pt x="4" y="1"/>
                    </a:lnTo>
                    <a:lnTo>
                      <a:pt x="4" y="1"/>
                    </a:lnTo>
                    <a:lnTo>
                      <a:pt x="4" y="1"/>
                    </a:lnTo>
                    <a:lnTo>
                      <a:pt x="4" y="1"/>
                    </a:lnTo>
                    <a:lnTo>
                      <a:pt x="4" y="1"/>
                    </a:lnTo>
                    <a:lnTo>
                      <a:pt x="5" y="1"/>
                    </a:lnTo>
                    <a:lnTo>
                      <a:pt x="5" y="1"/>
                    </a:lnTo>
                    <a:lnTo>
                      <a:pt x="5" y="1"/>
                    </a:lnTo>
                    <a:lnTo>
                      <a:pt x="5" y="1"/>
                    </a:lnTo>
                    <a:lnTo>
                      <a:pt x="5" y="0"/>
                    </a:lnTo>
                    <a:lnTo>
                      <a:pt x="5" y="0"/>
                    </a:lnTo>
                    <a:lnTo>
                      <a:pt x="6" y="0"/>
                    </a:lnTo>
                    <a:lnTo>
                      <a:pt x="6" y="0"/>
                    </a:lnTo>
                    <a:lnTo>
                      <a:pt x="6" y="0"/>
                    </a:lnTo>
                    <a:lnTo>
                      <a:pt x="6" y="0"/>
                    </a:lnTo>
                    <a:lnTo>
                      <a:pt x="6" y="0"/>
                    </a:lnTo>
                    <a:lnTo>
                      <a:pt x="7" y="0"/>
                    </a:lnTo>
                    <a:lnTo>
                      <a:pt x="7" y="0"/>
                    </a:lnTo>
                    <a:lnTo>
                      <a:pt x="7" y="0"/>
                    </a:lnTo>
                    <a:lnTo>
                      <a:pt x="8"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2" name="Line 1360"/>
              <p:cNvSpPr>
                <a:spLocks noChangeShapeType="1"/>
              </p:cNvSpPr>
              <p:nvPr/>
            </p:nvSpPr>
            <p:spPr bwMode="auto">
              <a:xfrm>
                <a:off x="1013"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3" name="Line 1361"/>
              <p:cNvSpPr>
                <a:spLocks noChangeShapeType="1"/>
              </p:cNvSpPr>
              <p:nvPr/>
            </p:nvSpPr>
            <p:spPr bwMode="auto">
              <a:xfrm flipV="1">
                <a:off x="1012" y="4011"/>
                <a:ext cx="6"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4" name="Line 1362"/>
              <p:cNvSpPr>
                <a:spLocks noChangeShapeType="1"/>
              </p:cNvSpPr>
              <p:nvPr/>
            </p:nvSpPr>
            <p:spPr bwMode="auto">
              <a:xfrm>
                <a:off x="989" y="4011"/>
                <a:ext cx="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5" name="Line 1363"/>
              <p:cNvSpPr>
                <a:spLocks noChangeShapeType="1"/>
              </p:cNvSpPr>
              <p:nvPr/>
            </p:nvSpPr>
            <p:spPr bwMode="auto">
              <a:xfrm flipV="1">
                <a:off x="989"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6" name="Oval 1364"/>
              <p:cNvSpPr>
                <a:spLocks noChangeArrowheads="1"/>
              </p:cNvSpPr>
              <p:nvPr/>
            </p:nvSpPr>
            <p:spPr bwMode="auto">
              <a:xfrm flipH="1">
                <a:off x="966" y="3891"/>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7" name="Oval 1365"/>
              <p:cNvSpPr>
                <a:spLocks noChangeArrowheads="1"/>
              </p:cNvSpPr>
              <p:nvPr/>
            </p:nvSpPr>
            <p:spPr bwMode="auto">
              <a:xfrm flipH="1">
                <a:off x="962" y="3887"/>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8" name="Freeform 1366"/>
              <p:cNvSpPr>
                <a:spLocks/>
              </p:cNvSpPr>
              <p:nvPr/>
            </p:nvSpPr>
            <p:spPr bwMode="auto">
              <a:xfrm flipH="1">
                <a:off x="959" y="3892"/>
                <a:ext cx="15" cy="8"/>
              </a:xfrm>
              <a:custGeom>
                <a:avLst/>
                <a:gdLst>
                  <a:gd name="T0" fmla="*/ 51 w 51"/>
                  <a:gd name="T1" fmla="*/ 5 h 28"/>
                  <a:gd name="T2" fmla="*/ 50 w 51"/>
                  <a:gd name="T3" fmla="*/ 7 h 28"/>
                  <a:gd name="T4" fmla="*/ 50 w 51"/>
                  <a:gd name="T5" fmla="*/ 8 h 28"/>
                  <a:gd name="T6" fmla="*/ 50 w 51"/>
                  <a:gd name="T7" fmla="*/ 10 h 28"/>
                  <a:gd name="T8" fmla="*/ 49 w 51"/>
                  <a:gd name="T9" fmla="*/ 11 h 28"/>
                  <a:gd name="T10" fmla="*/ 49 w 51"/>
                  <a:gd name="T11" fmla="*/ 13 h 28"/>
                  <a:gd name="T12" fmla="*/ 48 w 51"/>
                  <a:gd name="T13" fmla="*/ 14 h 28"/>
                  <a:gd name="T14" fmla="*/ 47 w 51"/>
                  <a:gd name="T15" fmla="*/ 16 h 28"/>
                  <a:gd name="T16" fmla="*/ 46 w 51"/>
                  <a:gd name="T17" fmla="*/ 17 h 28"/>
                  <a:gd name="T18" fmla="*/ 45 w 51"/>
                  <a:gd name="T19" fmla="*/ 18 h 28"/>
                  <a:gd name="T20" fmla="*/ 44 w 51"/>
                  <a:gd name="T21" fmla="*/ 19 h 28"/>
                  <a:gd name="T22" fmla="*/ 43 w 51"/>
                  <a:gd name="T23" fmla="*/ 20 h 28"/>
                  <a:gd name="T24" fmla="*/ 42 w 51"/>
                  <a:gd name="T25" fmla="*/ 21 h 28"/>
                  <a:gd name="T26" fmla="*/ 41 w 51"/>
                  <a:gd name="T27" fmla="*/ 23 h 28"/>
                  <a:gd name="T28" fmla="*/ 40 w 51"/>
                  <a:gd name="T29" fmla="*/ 23 h 28"/>
                  <a:gd name="T30" fmla="*/ 38 w 51"/>
                  <a:gd name="T31" fmla="*/ 24 h 28"/>
                  <a:gd name="T32" fmla="*/ 37 w 51"/>
                  <a:gd name="T33" fmla="*/ 25 h 28"/>
                  <a:gd name="T34" fmla="*/ 35 w 51"/>
                  <a:gd name="T35" fmla="*/ 26 h 28"/>
                  <a:gd name="T36" fmla="*/ 34 w 51"/>
                  <a:gd name="T37" fmla="*/ 26 h 28"/>
                  <a:gd name="T38" fmla="*/ 32 w 51"/>
                  <a:gd name="T39" fmla="*/ 27 h 28"/>
                  <a:gd name="T40" fmla="*/ 31 w 51"/>
                  <a:gd name="T41" fmla="*/ 27 h 28"/>
                  <a:gd name="T42" fmla="*/ 29 w 51"/>
                  <a:gd name="T43" fmla="*/ 27 h 28"/>
                  <a:gd name="T44" fmla="*/ 28 w 51"/>
                  <a:gd name="T45" fmla="*/ 28 h 28"/>
                  <a:gd name="T46" fmla="*/ 26 w 51"/>
                  <a:gd name="T47" fmla="*/ 28 h 28"/>
                  <a:gd name="T48" fmla="*/ 25 w 51"/>
                  <a:gd name="T49" fmla="*/ 28 h 28"/>
                  <a:gd name="T50" fmla="*/ 23 w 51"/>
                  <a:gd name="T51" fmla="*/ 28 h 28"/>
                  <a:gd name="T52" fmla="*/ 22 w 51"/>
                  <a:gd name="T53" fmla="*/ 27 h 28"/>
                  <a:gd name="T54" fmla="*/ 20 w 51"/>
                  <a:gd name="T55" fmla="*/ 27 h 28"/>
                  <a:gd name="T56" fmla="*/ 19 w 51"/>
                  <a:gd name="T57" fmla="*/ 27 h 28"/>
                  <a:gd name="T58" fmla="*/ 17 w 51"/>
                  <a:gd name="T59" fmla="*/ 26 h 28"/>
                  <a:gd name="T60" fmla="*/ 16 w 51"/>
                  <a:gd name="T61" fmla="*/ 26 h 28"/>
                  <a:gd name="T62" fmla="*/ 14 w 51"/>
                  <a:gd name="T63" fmla="*/ 25 h 28"/>
                  <a:gd name="T64" fmla="*/ 13 w 51"/>
                  <a:gd name="T65" fmla="*/ 24 h 28"/>
                  <a:gd name="T66" fmla="*/ 11 w 51"/>
                  <a:gd name="T67" fmla="*/ 24 h 28"/>
                  <a:gd name="T68" fmla="*/ 10 w 51"/>
                  <a:gd name="T69" fmla="*/ 23 h 28"/>
                  <a:gd name="T70" fmla="*/ 9 w 51"/>
                  <a:gd name="T71" fmla="*/ 22 h 28"/>
                  <a:gd name="T72" fmla="*/ 8 w 51"/>
                  <a:gd name="T73" fmla="*/ 21 h 28"/>
                  <a:gd name="T74" fmla="*/ 7 w 51"/>
                  <a:gd name="T75" fmla="*/ 20 h 28"/>
                  <a:gd name="T76" fmla="*/ 6 w 51"/>
                  <a:gd name="T77" fmla="*/ 18 h 28"/>
                  <a:gd name="T78" fmla="*/ 5 w 51"/>
                  <a:gd name="T79" fmla="*/ 17 h 28"/>
                  <a:gd name="T80" fmla="*/ 4 w 51"/>
                  <a:gd name="T81" fmla="*/ 16 h 28"/>
                  <a:gd name="T82" fmla="*/ 3 w 51"/>
                  <a:gd name="T83" fmla="*/ 15 h 28"/>
                  <a:gd name="T84" fmla="*/ 2 w 51"/>
                  <a:gd name="T85" fmla="*/ 13 h 28"/>
                  <a:gd name="T86" fmla="*/ 2 w 51"/>
                  <a:gd name="T87" fmla="*/ 12 h 28"/>
                  <a:gd name="T88" fmla="*/ 1 w 51"/>
                  <a:gd name="T89" fmla="*/ 10 h 28"/>
                  <a:gd name="T90" fmla="*/ 1 w 51"/>
                  <a:gd name="T91" fmla="*/ 9 h 28"/>
                  <a:gd name="T92" fmla="*/ 0 w 51"/>
                  <a:gd name="T93" fmla="*/ 7 h 28"/>
                  <a:gd name="T94" fmla="*/ 0 w 51"/>
                  <a:gd name="T95" fmla="*/ 6 h 28"/>
                  <a:gd name="T96" fmla="*/ 0 w 51"/>
                  <a:gd name="T97" fmla="*/ 4 h 28"/>
                  <a:gd name="T98" fmla="*/ 0 w 51"/>
                  <a:gd name="T99" fmla="*/ 2 h 28"/>
                  <a:gd name="T100" fmla="*/ 0 w 51"/>
                  <a:gd name="T10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 h="28">
                    <a:moveTo>
                      <a:pt x="51" y="4"/>
                    </a:moveTo>
                    <a:lnTo>
                      <a:pt x="51" y="4"/>
                    </a:lnTo>
                    <a:lnTo>
                      <a:pt x="51" y="5"/>
                    </a:lnTo>
                    <a:lnTo>
                      <a:pt x="51" y="5"/>
                    </a:lnTo>
                    <a:lnTo>
                      <a:pt x="51" y="5"/>
                    </a:lnTo>
                    <a:lnTo>
                      <a:pt x="51" y="6"/>
                    </a:lnTo>
                    <a:lnTo>
                      <a:pt x="51" y="6"/>
                    </a:lnTo>
                    <a:lnTo>
                      <a:pt x="51" y="6"/>
                    </a:lnTo>
                    <a:lnTo>
                      <a:pt x="51" y="6"/>
                    </a:lnTo>
                    <a:lnTo>
                      <a:pt x="50" y="7"/>
                    </a:lnTo>
                    <a:lnTo>
                      <a:pt x="50" y="7"/>
                    </a:lnTo>
                    <a:lnTo>
                      <a:pt x="50" y="8"/>
                    </a:lnTo>
                    <a:lnTo>
                      <a:pt x="50" y="8"/>
                    </a:lnTo>
                    <a:lnTo>
                      <a:pt x="50" y="8"/>
                    </a:lnTo>
                    <a:lnTo>
                      <a:pt x="50" y="8"/>
                    </a:lnTo>
                    <a:lnTo>
                      <a:pt x="50" y="9"/>
                    </a:lnTo>
                    <a:lnTo>
                      <a:pt x="50" y="9"/>
                    </a:lnTo>
                    <a:lnTo>
                      <a:pt x="50" y="9"/>
                    </a:lnTo>
                    <a:lnTo>
                      <a:pt x="50" y="10"/>
                    </a:lnTo>
                    <a:lnTo>
                      <a:pt x="50" y="10"/>
                    </a:lnTo>
                    <a:lnTo>
                      <a:pt x="50" y="10"/>
                    </a:lnTo>
                    <a:lnTo>
                      <a:pt x="50" y="10"/>
                    </a:lnTo>
                    <a:lnTo>
                      <a:pt x="49" y="11"/>
                    </a:lnTo>
                    <a:lnTo>
                      <a:pt x="49" y="11"/>
                    </a:lnTo>
                    <a:lnTo>
                      <a:pt x="49" y="11"/>
                    </a:lnTo>
                    <a:lnTo>
                      <a:pt x="49" y="12"/>
                    </a:lnTo>
                    <a:lnTo>
                      <a:pt x="49" y="12"/>
                    </a:lnTo>
                    <a:lnTo>
                      <a:pt x="49" y="12"/>
                    </a:lnTo>
                    <a:lnTo>
                      <a:pt x="49" y="12"/>
                    </a:lnTo>
                    <a:lnTo>
                      <a:pt x="49" y="13"/>
                    </a:lnTo>
                    <a:lnTo>
                      <a:pt x="49" y="13"/>
                    </a:lnTo>
                    <a:lnTo>
                      <a:pt x="48" y="13"/>
                    </a:lnTo>
                    <a:lnTo>
                      <a:pt x="48" y="14"/>
                    </a:lnTo>
                    <a:lnTo>
                      <a:pt x="48" y="14"/>
                    </a:lnTo>
                    <a:lnTo>
                      <a:pt x="48" y="14"/>
                    </a:lnTo>
                    <a:lnTo>
                      <a:pt x="48" y="15"/>
                    </a:lnTo>
                    <a:lnTo>
                      <a:pt x="48" y="15"/>
                    </a:lnTo>
                    <a:lnTo>
                      <a:pt x="48" y="15"/>
                    </a:lnTo>
                    <a:lnTo>
                      <a:pt x="47" y="15"/>
                    </a:lnTo>
                    <a:lnTo>
                      <a:pt x="47" y="16"/>
                    </a:lnTo>
                    <a:lnTo>
                      <a:pt x="47" y="16"/>
                    </a:lnTo>
                    <a:lnTo>
                      <a:pt x="47" y="16"/>
                    </a:lnTo>
                    <a:lnTo>
                      <a:pt x="47" y="16"/>
                    </a:lnTo>
                    <a:lnTo>
                      <a:pt x="46" y="17"/>
                    </a:lnTo>
                    <a:lnTo>
                      <a:pt x="46" y="17"/>
                    </a:lnTo>
                    <a:lnTo>
                      <a:pt x="46" y="17"/>
                    </a:lnTo>
                    <a:lnTo>
                      <a:pt x="46" y="17"/>
                    </a:lnTo>
                    <a:lnTo>
                      <a:pt x="46" y="18"/>
                    </a:lnTo>
                    <a:lnTo>
                      <a:pt x="46" y="18"/>
                    </a:lnTo>
                    <a:lnTo>
                      <a:pt x="45" y="18"/>
                    </a:lnTo>
                    <a:lnTo>
                      <a:pt x="45" y="18"/>
                    </a:lnTo>
                    <a:lnTo>
                      <a:pt x="45" y="19"/>
                    </a:lnTo>
                    <a:lnTo>
                      <a:pt x="45" y="19"/>
                    </a:lnTo>
                    <a:lnTo>
                      <a:pt x="45" y="19"/>
                    </a:lnTo>
                    <a:lnTo>
                      <a:pt x="44" y="19"/>
                    </a:lnTo>
                    <a:lnTo>
                      <a:pt x="44" y="20"/>
                    </a:lnTo>
                    <a:lnTo>
                      <a:pt x="44" y="20"/>
                    </a:lnTo>
                    <a:lnTo>
                      <a:pt x="44" y="20"/>
                    </a:lnTo>
                    <a:lnTo>
                      <a:pt x="43" y="20"/>
                    </a:lnTo>
                    <a:lnTo>
                      <a:pt x="43" y="20"/>
                    </a:lnTo>
                    <a:lnTo>
                      <a:pt x="43" y="21"/>
                    </a:lnTo>
                    <a:lnTo>
                      <a:pt x="43" y="21"/>
                    </a:lnTo>
                    <a:lnTo>
                      <a:pt x="43" y="21"/>
                    </a:lnTo>
                    <a:lnTo>
                      <a:pt x="42" y="21"/>
                    </a:lnTo>
                    <a:lnTo>
                      <a:pt x="42" y="21"/>
                    </a:lnTo>
                    <a:lnTo>
                      <a:pt x="42" y="22"/>
                    </a:lnTo>
                    <a:lnTo>
                      <a:pt x="42" y="22"/>
                    </a:lnTo>
                    <a:lnTo>
                      <a:pt x="41" y="22"/>
                    </a:lnTo>
                    <a:lnTo>
                      <a:pt x="41" y="22"/>
                    </a:lnTo>
                    <a:lnTo>
                      <a:pt x="41" y="23"/>
                    </a:lnTo>
                    <a:lnTo>
                      <a:pt x="41" y="23"/>
                    </a:lnTo>
                    <a:lnTo>
                      <a:pt x="41" y="23"/>
                    </a:lnTo>
                    <a:lnTo>
                      <a:pt x="40" y="23"/>
                    </a:lnTo>
                    <a:lnTo>
                      <a:pt x="40" y="23"/>
                    </a:lnTo>
                    <a:lnTo>
                      <a:pt x="40" y="23"/>
                    </a:lnTo>
                    <a:lnTo>
                      <a:pt x="39" y="24"/>
                    </a:lnTo>
                    <a:lnTo>
                      <a:pt x="39" y="24"/>
                    </a:lnTo>
                    <a:lnTo>
                      <a:pt x="39" y="24"/>
                    </a:lnTo>
                    <a:lnTo>
                      <a:pt x="39" y="24"/>
                    </a:lnTo>
                    <a:lnTo>
                      <a:pt x="38" y="24"/>
                    </a:lnTo>
                    <a:lnTo>
                      <a:pt x="38" y="24"/>
                    </a:lnTo>
                    <a:lnTo>
                      <a:pt x="38" y="24"/>
                    </a:lnTo>
                    <a:lnTo>
                      <a:pt x="38" y="25"/>
                    </a:lnTo>
                    <a:lnTo>
                      <a:pt x="37" y="25"/>
                    </a:lnTo>
                    <a:lnTo>
                      <a:pt x="37" y="25"/>
                    </a:lnTo>
                    <a:lnTo>
                      <a:pt x="37" y="25"/>
                    </a:lnTo>
                    <a:lnTo>
                      <a:pt x="36" y="25"/>
                    </a:lnTo>
                    <a:lnTo>
                      <a:pt x="36" y="25"/>
                    </a:lnTo>
                    <a:lnTo>
                      <a:pt x="36" y="26"/>
                    </a:lnTo>
                    <a:lnTo>
                      <a:pt x="35" y="26"/>
                    </a:lnTo>
                    <a:lnTo>
                      <a:pt x="35" y="26"/>
                    </a:lnTo>
                    <a:lnTo>
                      <a:pt x="35" y="26"/>
                    </a:lnTo>
                    <a:lnTo>
                      <a:pt x="35" y="26"/>
                    </a:lnTo>
                    <a:lnTo>
                      <a:pt x="34" y="26"/>
                    </a:lnTo>
                    <a:lnTo>
                      <a:pt x="34" y="26"/>
                    </a:lnTo>
                    <a:lnTo>
                      <a:pt x="34" y="26"/>
                    </a:lnTo>
                    <a:lnTo>
                      <a:pt x="34" y="26"/>
                    </a:lnTo>
                    <a:lnTo>
                      <a:pt x="33" y="27"/>
                    </a:lnTo>
                    <a:lnTo>
                      <a:pt x="33" y="27"/>
                    </a:lnTo>
                    <a:lnTo>
                      <a:pt x="32" y="27"/>
                    </a:lnTo>
                    <a:lnTo>
                      <a:pt x="32" y="27"/>
                    </a:lnTo>
                    <a:lnTo>
                      <a:pt x="32" y="27"/>
                    </a:lnTo>
                    <a:lnTo>
                      <a:pt x="32" y="27"/>
                    </a:lnTo>
                    <a:lnTo>
                      <a:pt x="31" y="27"/>
                    </a:lnTo>
                    <a:lnTo>
                      <a:pt x="31" y="27"/>
                    </a:lnTo>
                    <a:lnTo>
                      <a:pt x="31" y="27"/>
                    </a:lnTo>
                    <a:lnTo>
                      <a:pt x="31" y="27"/>
                    </a:lnTo>
                    <a:lnTo>
                      <a:pt x="30" y="27"/>
                    </a:lnTo>
                    <a:lnTo>
                      <a:pt x="30" y="27"/>
                    </a:lnTo>
                    <a:lnTo>
                      <a:pt x="29" y="27"/>
                    </a:lnTo>
                    <a:lnTo>
                      <a:pt x="29" y="27"/>
                    </a:lnTo>
                    <a:lnTo>
                      <a:pt x="29" y="27"/>
                    </a:lnTo>
                    <a:lnTo>
                      <a:pt x="29" y="27"/>
                    </a:lnTo>
                    <a:lnTo>
                      <a:pt x="28" y="27"/>
                    </a:lnTo>
                    <a:lnTo>
                      <a:pt x="28" y="28"/>
                    </a:lnTo>
                    <a:lnTo>
                      <a:pt x="28" y="28"/>
                    </a:lnTo>
                    <a:lnTo>
                      <a:pt x="27" y="28"/>
                    </a:lnTo>
                    <a:lnTo>
                      <a:pt x="27" y="28"/>
                    </a:lnTo>
                    <a:lnTo>
                      <a:pt x="27" y="28"/>
                    </a:lnTo>
                    <a:lnTo>
                      <a:pt x="26" y="28"/>
                    </a:lnTo>
                    <a:lnTo>
                      <a:pt x="26" y="28"/>
                    </a:lnTo>
                    <a:lnTo>
                      <a:pt x="26" y="28"/>
                    </a:lnTo>
                    <a:lnTo>
                      <a:pt x="25" y="28"/>
                    </a:lnTo>
                    <a:lnTo>
                      <a:pt x="25" y="28"/>
                    </a:lnTo>
                    <a:lnTo>
                      <a:pt x="25" y="28"/>
                    </a:lnTo>
                    <a:lnTo>
                      <a:pt x="25" y="28"/>
                    </a:lnTo>
                    <a:lnTo>
                      <a:pt x="24" y="28"/>
                    </a:lnTo>
                    <a:lnTo>
                      <a:pt x="24" y="28"/>
                    </a:lnTo>
                    <a:lnTo>
                      <a:pt x="24" y="28"/>
                    </a:lnTo>
                    <a:lnTo>
                      <a:pt x="23" y="28"/>
                    </a:lnTo>
                    <a:lnTo>
                      <a:pt x="23" y="28"/>
                    </a:lnTo>
                    <a:lnTo>
                      <a:pt x="23" y="27"/>
                    </a:lnTo>
                    <a:lnTo>
                      <a:pt x="22" y="27"/>
                    </a:lnTo>
                    <a:lnTo>
                      <a:pt x="22" y="27"/>
                    </a:lnTo>
                    <a:lnTo>
                      <a:pt x="22" y="27"/>
                    </a:lnTo>
                    <a:lnTo>
                      <a:pt x="21" y="27"/>
                    </a:lnTo>
                    <a:lnTo>
                      <a:pt x="21" y="27"/>
                    </a:lnTo>
                    <a:lnTo>
                      <a:pt x="21" y="27"/>
                    </a:lnTo>
                    <a:lnTo>
                      <a:pt x="20" y="27"/>
                    </a:lnTo>
                    <a:lnTo>
                      <a:pt x="20" y="27"/>
                    </a:lnTo>
                    <a:lnTo>
                      <a:pt x="20" y="27"/>
                    </a:lnTo>
                    <a:lnTo>
                      <a:pt x="19" y="27"/>
                    </a:lnTo>
                    <a:lnTo>
                      <a:pt x="19" y="27"/>
                    </a:lnTo>
                    <a:lnTo>
                      <a:pt x="19" y="27"/>
                    </a:lnTo>
                    <a:lnTo>
                      <a:pt x="19" y="27"/>
                    </a:lnTo>
                    <a:lnTo>
                      <a:pt x="18" y="27"/>
                    </a:lnTo>
                    <a:lnTo>
                      <a:pt x="18" y="27"/>
                    </a:lnTo>
                    <a:lnTo>
                      <a:pt x="18" y="27"/>
                    </a:lnTo>
                    <a:lnTo>
                      <a:pt x="17" y="26"/>
                    </a:lnTo>
                    <a:lnTo>
                      <a:pt x="17" y="26"/>
                    </a:lnTo>
                    <a:lnTo>
                      <a:pt x="17" y="26"/>
                    </a:lnTo>
                    <a:lnTo>
                      <a:pt x="17" y="26"/>
                    </a:lnTo>
                    <a:lnTo>
                      <a:pt x="16" y="26"/>
                    </a:lnTo>
                    <a:lnTo>
                      <a:pt x="16" y="26"/>
                    </a:lnTo>
                    <a:lnTo>
                      <a:pt x="16" y="26"/>
                    </a:lnTo>
                    <a:lnTo>
                      <a:pt x="15" y="26"/>
                    </a:lnTo>
                    <a:lnTo>
                      <a:pt x="15" y="26"/>
                    </a:lnTo>
                    <a:lnTo>
                      <a:pt x="15" y="25"/>
                    </a:lnTo>
                    <a:lnTo>
                      <a:pt x="14" y="25"/>
                    </a:lnTo>
                    <a:lnTo>
                      <a:pt x="14" y="25"/>
                    </a:lnTo>
                    <a:lnTo>
                      <a:pt x="14" y="25"/>
                    </a:lnTo>
                    <a:lnTo>
                      <a:pt x="14" y="25"/>
                    </a:lnTo>
                    <a:lnTo>
                      <a:pt x="13" y="25"/>
                    </a:lnTo>
                    <a:lnTo>
                      <a:pt x="13" y="24"/>
                    </a:lnTo>
                    <a:lnTo>
                      <a:pt x="13" y="24"/>
                    </a:lnTo>
                    <a:lnTo>
                      <a:pt x="12" y="24"/>
                    </a:lnTo>
                    <a:lnTo>
                      <a:pt x="12" y="24"/>
                    </a:lnTo>
                    <a:lnTo>
                      <a:pt x="12" y="24"/>
                    </a:lnTo>
                    <a:lnTo>
                      <a:pt x="12" y="24"/>
                    </a:lnTo>
                    <a:lnTo>
                      <a:pt x="11" y="24"/>
                    </a:lnTo>
                    <a:lnTo>
                      <a:pt x="11" y="23"/>
                    </a:lnTo>
                    <a:lnTo>
                      <a:pt x="11" y="23"/>
                    </a:lnTo>
                    <a:lnTo>
                      <a:pt x="11" y="23"/>
                    </a:lnTo>
                    <a:lnTo>
                      <a:pt x="10" y="23"/>
                    </a:lnTo>
                    <a:lnTo>
                      <a:pt x="10" y="23"/>
                    </a:lnTo>
                    <a:lnTo>
                      <a:pt x="10" y="23"/>
                    </a:lnTo>
                    <a:lnTo>
                      <a:pt x="10" y="22"/>
                    </a:lnTo>
                    <a:lnTo>
                      <a:pt x="10" y="22"/>
                    </a:lnTo>
                    <a:lnTo>
                      <a:pt x="9" y="22"/>
                    </a:lnTo>
                    <a:lnTo>
                      <a:pt x="9" y="22"/>
                    </a:lnTo>
                    <a:lnTo>
                      <a:pt x="9" y="21"/>
                    </a:lnTo>
                    <a:lnTo>
                      <a:pt x="8" y="21"/>
                    </a:lnTo>
                    <a:lnTo>
                      <a:pt x="8" y="21"/>
                    </a:lnTo>
                    <a:lnTo>
                      <a:pt x="8" y="21"/>
                    </a:lnTo>
                    <a:lnTo>
                      <a:pt x="8" y="21"/>
                    </a:lnTo>
                    <a:lnTo>
                      <a:pt x="8" y="20"/>
                    </a:lnTo>
                    <a:lnTo>
                      <a:pt x="7" y="20"/>
                    </a:lnTo>
                    <a:lnTo>
                      <a:pt x="7" y="20"/>
                    </a:lnTo>
                    <a:lnTo>
                      <a:pt x="7" y="20"/>
                    </a:lnTo>
                    <a:lnTo>
                      <a:pt x="7" y="20"/>
                    </a:lnTo>
                    <a:lnTo>
                      <a:pt x="7" y="19"/>
                    </a:lnTo>
                    <a:lnTo>
                      <a:pt x="6" y="19"/>
                    </a:lnTo>
                    <a:lnTo>
                      <a:pt x="6" y="19"/>
                    </a:lnTo>
                    <a:lnTo>
                      <a:pt x="6" y="19"/>
                    </a:lnTo>
                    <a:lnTo>
                      <a:pt x="6" y="18"/>
                    </a:lnTo>
                    <a:lnTo>
                      <a:pt x="5" y="18"/>
                    </a:lnTo>
                    <a:lnTo>
                      <a:pt x="5" y="18"/>
                    </a:lnTo>
                    <a:lnTo>
                      <a:pt x="5" y="18"/>
                    </a:lnTo>
                    <a:lnTo>
                      <a:pt x="5" y="17"/>
                    </a:lnTo>
                    <a:lnTo>
                      <a:pt x="5" y="17"/>
                    </a:lnTo>
                    <a:lnTo>
                      <a:pt x="4" y="17"/>
                    </a:lnTo>
                    <a:lnTo>
                      <a:pt x="4" y="17"/>
                    </a:lnTo>
                    <a:lnTo>
                      <a:pt x="4" y="16"/>
                    </a:lnTo>
                    <a:lnTo>
                      <a:pt x="4" y="16"/>
                    </a:lnTo>
                    <a:lnTo>
                      <a:pt x="4" y="16"/>
                    </a:lnTo>
                    <a:lnTo>
                      <a:pt x="4" y="16"/>
                    </a:lnTo>
                    <a:lnTo>
                      <a:pt x="4" y="15"/>
                    </a:lnTo>
                    <a:lnTo>
                      <a:pt x="3" y="15"/>
                    </a:lnTo>
                    <a:lnTo>
                      <a:pt x="3" y="15"/>
                    </a:lnTo>
                    <a:lnTo>
                      <a:pt x="3" y="15"/>
                    </a:lnTo>
                    <a:lnTo>
                      <a:pt x="3" y="14"/>
                    </a:lnTo>
                    <a:lnTo>
                      <a:pt x="3" y="14"/>
                    </a:lnTo>
                    <a:lnTo>
                      <a:pt x="3" y="14"/>
                    </a:lnTo>
                    <a:lnTo>
                      <a:pt x="3" y="13"/>
                    </a:lnTo>
                    <a:lnTo>
                      <a:pt x="2" y="13"/>
                    </a:lnTo>
                    <a:lnTo>
                      <a:pt x="2" y="13"/>
                    </a:lnTo>
                    <a:lnTo>
                      <a:pt x="2" y="12"/>
                    </a:lnTo>
                    <a:lnTo>
                      <a:pt x="2" y="12"/>
                    </a:lnTo>
                    <a:lnTo>
                      <a:pt x="2" y="12"/>
                    </a:lnTo>
                    <a:lnTo>
                      <a:pt x="2" y="12"/>
                    </a:lnTo>
                    <a:lnTo>
                      <a:pt x="1" y="11"/>
                    </a:lnTo>
                    <a:lnTo>
                      <a:pt x="1" y="11"/>
                    </a:lnTo>
                    <a:lnTo>
                      <a:pt x="1" y="11"/>
                    </a:lnTo>
                    <a:lnTo>
                      <a:pt x="1" y="10"/>
                    </a:lnTo>
                    <a:lnTo>
                      <a:pt x="1" y="10"/>
                    </a:lnTo>
                    <a:lnTo>
                      <a:pt x="1" y="10"/>
                    </a:lnTo>
                    <a:lnTo>
                      <a:pt x="1" y="10"/>
                    </a:lnTo>
                    <a:lnTo>
                      <a:pt x="1" y="9"/>
                    </a:lnTo>
                    <a:lnTo>
                      <a:pt x="1" y="9"/>
                    </a:lnTo>
                    <a:lnTo>
                      <a:pt x="1" y="9"/>
                    </a:lnTo>
                    <a:lnTo>
                      <a:pt x="1" y="8"/>
                    </a:lnTo>
                    <a:lnTo>
                      <a:pt x="1" y="8"/>
                    </a:lnTo>
                    <a:lnTo>
                      <a:pt x="0" y="8"/>
                    </a:lnTo>
                    <a:lnTo>
                      <a:pt x="0" y="8"/>
                    </a:lnTo>
                    <a:lnTo>
                      <a:pt x="0" y="7"/>
                    </a:lnTo>
                    <a:lnTo>
                      <a:pt x="0" y="7"/>
                    </a:lnTo>
                    <a:lnTo>
                      <a:pt x="0" y="6"/>
                    </a:lnTo>
                    <a:lnTo>
                      <a:pt x="0" y="6"/>
                    </a:lnTo>
                    <a:lnTo>
                      <a:pt x="0" y="6"/>
                    </a:lnTo>
                    <a:lnTo>
                      <a:pt x="0" y="6"/>
                    </a:lnTo>
                    <a:lnTo>
                      <a:pt x="0" y="5"/>
                    </a:lnTo>
                    <a:lnTo>
                      <a:pt x="0" y="5"/>
                    </a:lnTo>
                    <a:lnTo>
                      <a:pt x="0" y="5"/>
                    </a:lnTo>
                    <a:lnTo>
                      <a:pt x="0" y="4"/>
                    </a:lnTo>
                    <a:lnTo>
                      <a:pt x="0" y="4"/>
                    </a:lnTo>
                    <a:lnTo>
                      <a:pt x="0" y="4"/>
                    </a:lnTo>
                    <a:lnTo>
                      <a:pt x="0" y="3"/>
                    </a:lnTo>
                    <a:lnTo>
                      <a:pt x="0" y="3"/>
                    </a:lnTo>
                    <a:lnTo>
                      <a:pt x="0" y="3"/>
                    </a:lnTo>
                    <a:lnTo>
                      <a:pt x="0" y="2"/>
                    </a:lnTo>
                    <a:lnTo>
                      <a:pt x="0" y="2"/>
                    </a:lnTo>
                    <a:lnTo>
                      <a:pt x="0" y="2"/>
                    </a:lnTo>
                    <a:lnTo>
                      <a:pt x="0" y="2"/>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99" name="Freeform 1367"/>
              <p:cNvSpPr>
                <a:spLocks/>
              </p:cNvSpPr>
              <p:nvPr/>
            </p:nvSpPr>
            <p:spPr bwMode="auto">
              <a:xfrm flipH="1">
                <a:off x="958" y="3878"/>
                <a:ext cx="16" cy="15"/>
              </a:xfrm>
              <a:custGeom>
                <a:avLst/>
                <a:gdLst>
                  <a:gd name="T0" fmla="*/ 0 w 54"/>
                  <a:gd name="T1" fmla="*/ 51 h 54"/>
                  <a:gd name="T2" fmla="*/ 0 w 54"/>
                  <a:gd name="T3" fmla="*/ 51 h 54"/>
                  <a:gd name="T4" fmla="*/ 4 w 54"/>
                  <a:gd name="T5" fmla="*/ 0 h 54"/>
                  <a:gd name="T6" fmla="*/ 54 w 54"/>
                  <a:gd name="T7" fmla="*/ 3 h 54"/>
                  <a:gd name="T8" fmla="*/ 50 w 54"/>
                  <a:gd name="T9" fmla="*/ 54 h 54"/>
                </a:gdLst>
                <a:ahLst/>
                <a:cxnLst>
                  <a:cxn ang="0">
                    <a:pos x="T0" y="T1"/>
                  </a:cxn>
                  <a:cxn ang="0">
                    <a:pos x="T2" y="T3"/>
                  </a:cxn>
                  <a:cxn ang="0">
                    <a:pos x="T4" y="T5"/>
                  </a:cxn>
                  <a:cxn ang="0">
                    <a:pos x="T6" y="T7"/>
                  </a:cxn>
                  <a:cxn ang="0">
                    <a:pos x="T8" y="T9"/>
                  </a:cxn>
                </a:cxnLst>
                <a:rect l="0" t="0" r="r" b="b"/>
                <a:pathLst>
                  <a:path w="54" h="54">
                    <a:moveTo>
                      <a:pt x="0" y="51"/>
                    </a:moveTo>
                    <a:lnTo>
                      <a:pt x="0" y="51"/>
                    </a:lnTo>
                    <a:lnTo>
                      <a:pt x="4" y="0"/>
                    </a:lnTo>
                    <a:lnTo>
                      <a:pt x="54" y="3"/>
                    </a:lnTo>
                    <a:lnTo>
                      <a:pt x="50" y="5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0" name="Freeform 1368"/>
              <p:cNvSpPr>
                <a:spLocks/>
              </p:cNvSpPr>
              <p:nvPr/>
            </p:nvSpPr>
            <p:spPr bwMode="auto">
              <a:xfrm flipH="1">
                <a:off x="945" y="3686"/>
                <a:ext cx="16" cy="16"/>
              </a:xfrm>
              <a:custGeom>
                <a:avLst/>
                <a:gdLst>
                  <a:gd name="T0" fmla="*/ 54 w 54"/>
                  <a:gd name="T1" fmla="*/ 4 h 55"/>
                  <a:gd name="T2" fmla="*/ 51 w 54"/>
                  <a:gd name="T3" fmla="*/ 55 h 55"/>
                  <a:gd name="T4" fmla="*/ 0 w 54"/>
                  <a:gd name="T5" fmla="*/ 52 h 55"/>
                  <a:gd name="T6" fmla="*/ 0 w 54"/>
                  <a:gd name="T7" fmla="*/ 52 h 55"/>
                  <a:gd name="T8" fmla="*/ 4 w 54"/>
                  <a:gd name="T9" fmla="*/ 0 h 55"/>
                </a:gdLst>
                <a:ahLst/>
                <a:cxnLst>
                  <a:cxn ang="0">
                    <a:pos x="T0" y="T1"/>
                  </a:cxn>
                  <a:cxn ang="0">
                    <a:pos x="T2" y="T3"/>
                  </a:cxn>
                  <a:cxn ang="0">
                    <a:pos x="T4" y="T5"/>
                  </a:cxn>
                  <a:cxn ang="0">
                    <a:pos x="T6" y="T7"/>
                  </a:cxn>
                  <a:cxn ang="0">
                    <a:pos x="T8" y="T9"/>
                  </a:cxn>
                </a:cxnLst>
                <a:rect l="0" t="0" r="r" b="b"/>
                <a:pathLst>
                  <a:path w="54" h="55">
                    <a:moveTo>
                      <a:pt x="54" y="4"/>
                    </a:moveTo>
                    <a:lnTo>
                      <a:pt x="51" y="55"/>
                    </a:lnTo>
                    <a:lnTo>
                      <a:pt x="0" y="52"/>
                    </a:lnTo>
                    <a:lnTo>
                      <a:pt x="0" y="52"/>
                    </a:lnTo>
                    <a:lnTo>
                      <a:pt x="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1" name="Oval 1369"/>
              <p:cNvSpPr>
                <a:spLocks noChangeArrowheads="1"/>
              </p:cNvSpPr>
              <p:nvPr/>
            </p:nvSpPr>
            <p:spPr bwMode="auto">
              <a:xfrm flipH="1">
                <a:off x="948" y="3680"/>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2" name="Freeform 1370"/>
              <p:cNvSpPr>
                <a:spLocks/>
              </p:cNvSpPr>
              <p:nvPr/>
            </p:nvSpPr>
            <p:spPr bwMode="auto">
              <a:xfrm flipH="1">
                <a:off x="931" y="3700"/>
                <a:ext cx="55" cy="156"/>
              </a:xfrm>
              <a:custGeom>
                <a:avLst/>
                <a:gdLst>
                  <a:gd name="T0" fmla="*/ 0 w 188"/>
                  <a:gd name="T1" fmla="*/ 553 h 563"/>
                  <a:gd name="T2" fmla="*/ 39 w 188"/>
                  <a:gd name="T3" fmla="*/ 0 h 563"/>
                  <a:gd name="T4" fmla="*/ 188 w 188"/>
                  <a:gd name="T5" fmla="*/ 11 h 563"/>
                  <a:gd name="T6" fmla="*/ 150 w 188"/>
                  <a:gd name="T7" fmla="*/ 563 h 563"/>
                  <a:gd name="T8" fmla="*/ 0 w 188"/>
                  <a:gd name="T9" fmla="*/ 553 h 563"/>
                </a:gdLst>
                <a:ahLst/>
                <a:cxnLst>
                  <a:cxn ang="0">
                    <a:pos x="T0" y="T1"/>
                  </a:cxn>
                  <a:cxn ang="0">
                    <a:pos x="T2" y="T3"/>
                  </a:cxn>
                  <a:cxn ang="0">
                    <a:pos x="T4" y="T5"/>
                  </a:cxn>
                  <a:cxn ang="0">
                    <a:pos x="T6" y="T7"/>
                  </a:cxn>
                  <a:cxn ang="0">
                    <a:pos x="T8" y="T9"/>
                  </a:cxn>
                </a:cxnLst>
                <a:rect l="0" t="0" r="r" b="b"/>
                <a:pathLst>
                  <a:path w="188" h="563">
                    <a:moveTo>
                      <a:pt x="0" y="553"/>
                    </a:moveTo>
                    <a:lnTo>
                      <a:pt x="39" y="0"/>
                    </a:lnTo>
                    <a:lnTo>
                      <a:pt x="188" y="11"/>
                    </a:lnTo>
                    <a:lnTo>
                      <a:pt x="150" y="563"/>
                    </a:lnTo>
                    <a:lnTo>
                      <a:pt x="0" y="553"/>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3" name="Line 1371"/>
              <p:cNvSpPr>
                <a:spLocks noChangeShapeType="1"/>
              </p:cNvSpPr>
              <p:nvPr/>
            </p:nvSpPr>
            <p:spPr bwMode="auto">
              <a:xfrm flipH="1">
                <a:off x="931" y="3700"/>
                <a:ext cx="4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4" name="Line 1372"/>
              <p:cNvSpPr>
                <a:spLocks noChangeShapeType="1"/>
              </p:cNvSpPr>
              <p:nvPr/>
            </p:nvSpPr>
            <p:spPr bwMode="auto">
              <a:xfrm flipH="1">
                <a:off x="943" y="3852"/>
                <a:ext cx="42"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5" name="Freeform 1373"/>
              <p:cNvSpPr>
                <a:spLocks/>
              </p:cNvSpPr>
              <p:nvPr/>
            </p:nvSpPr>
            <p:spPr bwMode="auto">
              <a:xfrm flipH="1">
                <a:off x="961" y="3854"/>
                <a:ext cx="9" cy="24"/>
              </a:xfrm>
              <a:custGeom>
                <a:avLst/>
                <a:gdLst>
                  <a:gd name="T0" fmla="*/ 0 w 29"/>
                  <a:gd name="T1" fmla="*/ 86 h 88"/>
                  <a:gd name="T2" fmla="*/ 7 w 29"/>
                  <a:gd name="T3" fmla="*/ 0 h 88"/>
                  <a:gd name="T4" fmla="*/ 29 w 29"/>
                  <a:gd name="T5" fmla="*/ 1 h 88"/>
                  <a:gd name="T6" fmla="*/ 24 w 29"/>
                  <a:gd name="T7" fmla="*/ 88 h 88"/>
                  <a:gd name="T8" fmla="*/ 0 w 29"/>
                  <a:gd name="T9" fmla="*/ 86 h 88"/>
                </a:gdLst>
                <a:ahLst/>
                <a:cxnLst>
                  <a:cxn ang="0">
                    <a:pos x="T0" y="T1"/>
                  </a:cxn>
                  <a:cxn ang="0">
                    <a:pos x="T2" y="T3"/>
                  </a:cxn>
                  <a:cxn ang="0">
                    <a:pos x="T4" y="T5"/>
                  </a:cxn>
                  <a:cxn ang="0">
                    <a:pos x="T6" y="T7"/>
                  </a:cxn>
                  <a:cxn ang="0">
                    <a:pos x="T8" y="T9"/>
                  </a:cxn>
                </a:cxnLst>
                <a:rect l="0" t="0" r="r" b="b"/>
                <a:pathLst>
                  <a:path w="29" h="88">
                    <a:moveTo>
                      <a:pt x="0" y="86"/>
                    </a:moveTo>
                    <a:lnTo>
                      <a:pt x="7" y="0"/>
                    </a:lnTo>
                    <a:lnTo>
                      <a:pt x="29" y="1"/>
                    </a:lnTo>
                    <a:lnTo>
                      <a:pt x="24" y="88"/>
                    </a:lnTo>
                    <a:lnTo>
                      <a:pt x="0" y="86"/>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6" name="Line 1374"/>
              <p:cNvSpPr>
                <a:spLocks noChangeShapeType="1"/>
              </p:cNvSpPr>
              <p:nvPr/>
            </p:nvSpPr>
            <p:spPr bwMode="auto">
              <a:xfrm flipH="1">
                <a:off x="970" y="3872"/>
                <a:ext cx="1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7" name="Freeform 1375"/>
              <p:cNvSpPr>
                <a:spLocks/>
              </p:cNvSpPr>
              <p:nvPr/>
            </p:nvSpPr>
            <p:spPr bwMode="auto">
              <a:xfrm flipH="1">
                <a:off x="941" y="3872"/>
                <a:ext cx="105" cy="170"/>
              </a:xfrm>
              <a:custGeom>
                <a:avLst/>
                <a:gdLst>
                  <a:gd name="T0" fmla="*/ 295 w 364"/>
                  <a:gd name="T1" fmla="*/ 0 h 613"/>
                  <a:gd name="T2" fmla="*/ 326 w 364"/>
                  <a:gd name="T3" fmla="*/ 0 h 613"/>
                  <a:gd name="T4" fmla="*/ 364 w 364"/>
                  <a:gd name="T5" fmla="*/ 38 h 613"/>
                  <a:gd name="T6" fmla="*/ 364 w 364"/>
                  <a:gd name="T7" fmla="*/ 198 h 613"/>
                  <a:gd name="T8" fmla="*/ 289 w 364"/>
                  <a:gd name="T9" fmla="*/ 297 h 613"/>
                  <a:gd name="T10" fmla="*/ 238 w 364"/>
                  <a:gd name="T11" fmla="*/ 297 h 613"/>
                  <a:gd name="T12" fmla="*/ 238 w 364"/>
                  <a:gd name="T13" fmla="*/ 585 h 613"/>
                  <a:gd name="T14" fmla="*/ 211 w 364"/>
                  <a:gd name="T15" fmla="*/ 613 h 613"/>
                  <a:gd name="T16" fmla="*/ 0 w 364"/>
                  <a:gd name="T17"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613">
                    <a:moveTo>
                      <a:pt x="295" y="0"/>
                    </a:moveTo>
                    <a:lnTo>
                      <a:pt x="326" y="0"/>
                    </a:lnTo>
                    <a:lnTo>
                      <a:pt x="364" y="38"/>
                    </a:lnTo>
                    <a:lnTo>
                      <a:pt x="364" y="198"/>
                    </a:lnTo>
                    <a:lnTo>
                      <a:pt x="289" y="297"/>
                    </a:lnTo>
                    <a:lnTo>
                      <a:pt x="238" y="297"/>
                    </a:lnTo>
                    <a:lnTo>
                      <a:pt x="238" y="585"/>
                    </a:lnTo>
                    <a:lnTo>
                      <a:pt x="211" y="613"/>
                    </a:lnTo>
                    <a:lnTo>
                      <a:pt x="0" y="6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8" name="Freeform 1376"/>
              <p:cNvSpPr>
                <a:spLocks/>
              </p:cNvSpPr>
              <p:nvPr/>
            </p:nvSpPr>
            <p:spPr bwMode="auto">
              <a:xfrm flipH="1">
                <a:off x="947" y="3875"/>
                <a:ext cx="33" cy="70"/>
              </a:xfrm>
              <a:custGeom>
                <a:avLst/>
                <a:gdLst>
                  <a:gd name="T0" fmla="*/ 36 w 114"/>
                  <a:gd name="T1" fmla="*/ 0 h 252"/>
                  <a:gd name="T2" fmla="*/ 0 w 114"/>
                  <a:gd name="T3" fmla="*/ 0 h 252"/>
                  <a:gd name="T4" fmla="*/ 0 w 114"/>
                  <a:gd name="T5" fmla="*/ 252 h 252"/>
                  <a:gd name="T6" fmla="*/ 69 w 114"/>
                  <a:gd name="T7" fmla="*/ 252 h 252"/>
                  <a:gd name="T8" fmla="*/ 114 w 114"/>
                  <a:gd name="T9" fmla="*/ 193 h 252"/>
                  <a:gd name="T10" fmla="*/ 114 w 114"/>
                  <a:gd name="T11" fmla="*/ 20 h 252"/>
                  <a:gd name="T12" fmla="*/ 94 w 114"/>
                  <a:gd name="T13" fmla="*/ 0 h 252"/>
                  <a:gd name="T14" fmla="*/ 60 w 114"/>
                  <a:gd name="T15" fmla="*/ 0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252">
                    <a:moveTo>
                      <a:pt x="36" y="0"/>
                    </a:moveTo>
                    <a:lnTo>
                      <a:pt x="0" y="0"/>
                    </a:lnTo>
                    <a:lnTo>
                      <a:pt x="0" y="252"/>
                    </a:lnTo>
                    <a:lnTo>
                      <a:pt x="69" y="252"/>
                    </a:lnTo>
                    <a:lnTo>
                      <a:pt x="114" y="193"/>
                    </a:lnTo>
                    <a:lnTo>
                      <a:pt x="114" y="20"/>
                    </a:lnTo>
                    <a:lnTo>
                      <a:pt x="94" y="0"/>
                    </a:lnTo>
                    <a:lnTo>
                      <a:pt x="6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09" name="Freeform 1377"/>
              <p:cNvSpPr>
                <a:spLocks/>
              </p:cNvSpPr>
              <p:nvPr/>
            </p:nvSpPr>
            <p:spPr bwMode="auto">
              <a:xfrm flipH="1">
                <a:off x="980" y="3868"/>
                <a:ext cx="70" cy="84"/>
              </a:xfrm>
              <a:custGeom>
                <a:avLst/>
                <a:gdLst>
                  <a:gd name="T0" fmla="*/ 238 w 246"/>
                  <a:gd name="T1" fmla="*/ 275 h 302"/>
                  <a:gd name="T2" fmla="*/ 229 w 246"/>
                  <a:gd name="T3" fmla="*/ 281 h 302"/>
                  <a:gd name="T4" fmla="*/ 219 w 246"/>
                  <a:gd name="T5" fmla="*/ 286 h 302"/>
                  <a:gd name="T6" fmla="*/ 209 w 246"/>
                  <a:gd name="T7" fmla="*/ 291 h 302"/>
                  <a:gd name="T8" fmla="*/ 199 w 246"/>
                  <a:gd name="T9" fmla="*/ 295 h 302"/>
                  <a:gd name="T10" fmla="*/ 188 w 246"/>
                  <a:gd name="T11" fmla="*/ 298 h 302"/>
                  <a:gd name="T12" fmla="*/ 177 w 246"/>
                  <a:gd name="T13" fmla="*/ 300 h 302"/>
                  <a:gd name="T14" fmla="*/ 166 w 246"/>
                  <a:gd name="T15" fmla="*/ 301 h 302"/>
                  <a:gd name="T16" fmla="*/ 155 w 246"/>
                  <a:gd name="T17" fmla="*/ 302 h 302"/>
                  <a:gd name="T18" fmla="*/ 144 w 246"/>
                  <a:gd name="T19" fmla="*/ 302 h 302"/>
                  <a:gd name="T20" fmla="*/ 133 w 246"/>
                  <a:gd name="T21" fmla="*/ 301 h 302"/>
                  <a:gd name="T22" fmla="*/ 122 w 246"/>
                  <a:gd name="T23" fmla="*/ 299 h 302"/>
                  <a:gd name="T24" fmla="*/ 111 w 246"/>
                  <a:gd name="T25" fmla="*/ 297 h 302"/>
                  <a:gd name="T26" fmla="*/ 100 w 246"/>
                  <a:gd name="T27" fmla="*/ 293 h 302"/>
                  <a:gd name="T28" fmla="*/ 90 w 246"/>
                  <a:gd name="T29" fmla="*/ 289 h 302"/>
                  <a:gd name="T30" fmla="*/ 80 w 246"/>
                  <a:gd name="T31" fmla="*/ 284 h 302"/>
                  <a:gd name="T32" fmla="*/ 70 w 246"/>
                  <a:gd name="T33" fmla="*/ 279 h 302"/>
                  <a:gd name="T34" fmla="*/ 61 w 246"/>
                  <a:gd name="T35" fmla="*/ 272 h 302"/>
                  <a:gd name="T36" fmla="*/ 52 w 246"/>
                  <a:gd name="T37" fmla="*/ 265 h 302"/>
                  <a:gd name="T38" fmla="*/ 44 w 246"/>
                  <a:gd name="T39" fmla="*/ 258 h 302"/>
                  <a:gd name="T40" fmla="*/ 37 w 246"/>
                  <a:gd name="T41" fmla="*/ 250 h 302"/>
                  <a:gd name="T42" fmla="*/ 30 w 246"/>
                  <a:gd name="T43" fmla="*/ 241 h 302"/>
                  <a:gd name="T44" fmla="*/ 24 w 246"/>
                  <a:gd name="T45" fmla="*/ 232 h 302"/>
                  <a:gd name="T46" fmla="*/ 18 w 246"/>
                  <a:gd name="T47" fmla="*/ 222 h 302"/>
                  <a:gd name="T48" fmla="*/ 13 w 246"/>
                  <a:gd name="T49" fmla="*/ 212 h 302"/>
                  <a:gd name="T50" fmla="*/ 9 w 246"/>
                  <a:gd name="T51" fmla="*/ 202 h 302"/>
                  <a:gd name="T52" fmla="*/ 6 w 246"/>
                  <a:gd name="T53" fmla="*/ 191 h 302"/>
                  <a:gd name="T54" fmla="*/ 3 w 246"/>
                  <a:gd name="T55" fmla="*/ 180 h 302"/>
                  <a:gd name="T56" fmla="*/ 1 w 246"/>
                  <a:gd name="T57" fmla="*/ 169 h 302"/>
                  <a:gd name="T58" fmla="*/ 0 w 246"/>
                  <a:gd name="T59" fmla="*/ 158 h 302"/>
                  <a:gd name="T60" fmla="*/ 0 w 246"/>
                  <a:gd name="T61" fmla="*/ 147 h 302"/>
                  <a:gd name="T62" fmla="*/ 1 w 246"/>
                  <a:gd name="T63" fmla="*/ 136 h 302"/>
                  <a:gd name="T64" fmla="*/ 2 w 246"/>
                  <a:gd name="T65" fmla="*/ 125 h 302"/>
                  <a:gd name="T66" fmla="*/ 5 w 246"/>
                  <a:gd name="T67" fmla="*/ 114 h 302"/>
                  <a:gd name="T68" fmla="*/ 8 w 246"/>
                  <a:gd name="T69" fmla="*/ 103 h 302"/>
                  <a:gd name="T70" fmla="*/ 12 w 246"/>
                  <a:gd name="T71" fmla="*/ 93 h 302"/>
                  <a:gd name="T72" fmla="*/ 16 w 246"/>
                  <a:gd name="T73" fmla="*/ 83 h 302"/>
                  <a:gd name="T74" fmla="*/ 22 w 246"/>
                  <a:gd name="T75" fmla="*/ 73 h 302"/>
                  <a:gd name="T76" fmla="*/ 28 w 246"/>
                  <a:gd name="T77" fmla="*/ 64 h 302"/>
                  <a:gd name="T78" fmla="*/ 35 w 246"/>
                  <a:gd name="T79" fmla="*/ 55 h 302"/>
                  <a:gd name="T80" fmla="*/ 42 w 246"/>
                  <a:gd name="T81" fmla="*/ 47 h 302"/>
                  <a:gd name="T82" fmla="*/ 50 w 246"/>
                  <a:gd name="T83" fmla="*/ 39 h 302"/>
                  <a:gd name="T84" fmla="*/ 59 w 246"/>
                  <a:gd name="T85" fmla="*/ 32 h 302"/>
                  <a:gd name="T86" fmla="*/ 68 w 246"/>
                  <a:gd name="T87" fmla="*/ 25 h 302"/>
                  <a:gd name="T88" fmla="*/ 77 w 246"/>
                  <a:gd name="T89" fmla="*/ 20 h 302"/>
                  <a:gd name="T90" fmla="*/ 87 w 246"/>
                  <a:gd name="T91" fmla="*/ 15 h 302"/>
                  <a:gd name="T92" fmla="*/ 97 w 246"/>
                  <a:gd name="T93" fmla="*/ 10 h 302"/>
                  <a:gd name="T94" fmla="*/ 108 w 246"/>
                  <a:gd name="T95" fmla="*/ 7 h 302"/>
                  <a:gd name="T96" fmla="*/ 118 w 246"/>
                  <a:gd name="T97" fmla="*/ 4 h 302"/>
                  <a:gd name="T98" fmla="*/ 130 w 246"/>
                  <a:gd name="T99" fmla="*/ 2 h 302"/>
                  <a:gd name="T100" fmla="*/ 141 w 246"/>
                  <a:gd name="T101" fmla="*/ 0 h 302"/>
                  <a:gd name="T102" fmla="*/ 152 w 246"/>
                  <a:gd name="T103" fmla="*/ 0 h 302"/>
                  <a:gd name="T104" fmla="*/ 163 w 246"/>
                  <a:gd name="T105" fmla="*/ 1 h 302"/>
                  <a:gd name="T106" fmla="*/ 174 w 246"/>
                  <a:gd name="T107" fmla="*/ 2 h 302"/>
                  <a:gd name="T108" fmla="*/ 185 w 246"/>
                  <a:gd name="T109" fmla="*/ 4 h 302"/>
                  <a:gd name="T110" fmla="*/ 196 w 246"/>
                  <a:gd name="T111" fmla="*/ 7 h 302"/>
                  <a:gd name="T112" fmla="*/ 206 w 246"/>
                  <a:gd name="T113" fmla="*/ 10 h 302"/>
                  <a:gd name="T114" fmla="*/ 216 w 246"/>
                  <a:gd name="T115" fmla="*/ 15 h 302"/>
                  <a:gd name="T116" fmla="*/ 226 w 246"/>
                  <a:gd name="T117" fmla="*/ 20 h 302"/>
                  <a:gd name="T118" fmla="*/ 236 w 246"/>
                  <a:gd name="T119" fmla="*/ 26 h 302"/>
                  <a:gd name="T120" fmla="*/ 245 w 246"/>
                  <a:gd name="T121" fmla="*/ 3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02">
                    <a:moveTo>
                      <a:pt x="246" y="269"/>
                    </a:moveTo>
                    <a:lnTo>
                      <a:pt x="244" y="270"/>
                    </a:lnTo>
                    <a:lnTo>
                      <a:pt x="243" y="272"/>
                    </a:lnTo>
                    <a:lnTo>
                      <a:pt x="241" y="273"/>
                    </a:lnTo>
                    <a:lnTo>
                      <a:pt x="240" y="274"/>
                    </a:lnTo>
                    <a:lnTo>
                      <a:pt x="238" y="275"/>
                    </a:lnTo>
                    <a:lnTo>
                      <a:pt x="237" y="276"/>
                    </a:lnTo>
                    <a:lnTo>
                      <a:pt x="235" y="277"/>
                    </a:lnTo>
                    <a:lnTo>
                      <a:pt x="234" y="278"/>
                    </a:lnTo>
                    <a:lnTo>
                      <a:pt x="232" y="279"/>
                    </a:lnTo>
                    <a:lnTo>
                      <a:pt x="231" y="280"/>
                    </a:lnTo>
                    <a:lnTo>
                      <a:pt x="229" y="281"/>
                    </a:lnTo>
                    <a:lnTo>
                      <a:pt x="227" y="282"/>
                    </a:lnTo>
                    <a:lnTo>
                      <a:pt x="226" y="283"/>
                    </a:lnTo>
                    <a:lnTo>
                      <a:pt x="224" y="284"/>
                    </a:lnTo>
                    <a:lnTo>
                      <a:pt x="223" y="284"/>
                    </a:lnTo>
                    <a:lnTo>
                      <a:pt x="221" y="285"/>
                    </a:lnTo>
                    <a:lnTo>
                      <a:pt x="219" y="286"/>
                    </a:lnTo>
                    <a:lnTo>
                      <a:pt x="218" y="287"/>
                    </a:lnTo>
                    <a:lnTo>
                      <a:pt x="216" y="288"/>
                    </a:lnTo>
                    <a:lnTo>
                      <a:pt x="214" y="289"/>
                    </a:lnTo>
                    <a:lnTo>
                      <a:pt x="213" y="289"/>
                    </a:lnTo>
                    <a:lnTo>
                      <a:pt x="211" y="290"/>
                    </a:lnTo>
                    <a:lnTo>
                      <a:pt x="209" y="291"/>
                    </a:lnTo>
                    <a:lnTo>
                      <a:pt x="207" y="291"/>
                    </a:lnTo>
                    <a:lnTo>
                      <a:pt x="206" y="292"/>
                    </a:lnTo>
                    <a:lnTo>
                      <a:pt x="204" y="293"/>
                    </a:lnTo>
                    <a:lnTo>
                      <a:pt x="202" y="293"/>
                    </a:lnTo>
                    <a:lnTo>
                      <a:pt x="200" y="294"/>
                    </a:lnTo>
                    <a:lnTo>
                      <a:pt x="199" y="295"/>
                    </a:lnTo>
                    <a:lnTo>
                      <a:pt x="197" y="295"/>
                    </a:lnTo>
                    <a:lnTo>
                      <a:pt x="195" y="296"/>
                    </a:lnTo>
                    <a:lnTo>
                      <a:pt x="193" y="296"/>
                    </a:lnTo>
                    <a:lnTo>
                      <a:pt x="192" y="297"/>
                    </a:lnTo>
                    <a:lnTo>
                      <a:pt x="190" y="297"/>
                    </a:lnTo>
                    <a:lnTo>
                      <a:pt x="188" y="298"/>
                    </a:lnTo>
                    <a:lnTo>
                      <a:pt x="186" y="298"/>
                    </a:lnTo>
                    <a:lnTo>
                      <a:pt x="185" y="299"/>
                    </a:lnTo>
                    <a:lnTo>
                      <a:pt x="183" y="299"/>
                    </a:lnTo>
                    <a:lnTo>
                      <a:pt x="181" y="299"/>
                    </a:lnTo>
                    <a:lnTo>
                      <a:pt x="179" y="300"/>
                    </a:lnTo>
                    <a:lnTo>
                      <a:pt x="177" y="300"/>
                    </a:lnTo>
                    <a:lnTo>
                      <a:pt x="175" y="300"/>
                    </a:lnTo>
                    <a:lnTo>
                      <a:pt x="173" y="301"/>
                    </a:lnTo>
                    <a:lnTo>
                      <a:pt x="172" y="301"/>
                    </a:lnTo>
                    <a:lnTo>
                      <a:pt x="170" y="301"/>
                    </a:lnTo>
                    <a:lnTo>
                      <a:pt x="168" y="301"/>
                    </a:lnTo>
                    <a:lnTo>
                      <a:pt x="166" y="301"/>
                    </a:lnTo>
                    <a:lnTo>
                      <a:pt x="164" y="302"/>
                    </a:lnTo>
                    <a:lnTo>
                      <a:pt x="162" y="302"/>
                    </a:lnTo>
                    <a:lnTo>
                      <a:pt x="161" y="302"/>
                    </a:lnTo>
                    <a:lnTo>
                      <a:pt x="159" y="302"/>
                    </a:lnTo>
                    <a:lnTo>
                      <a:pt x="157" y="302"/>
                    </a:lnTo>
                    <a:lnTo>
                      <a:pt x="155" y="302"/>
                    </a:lnTo>
                    <a:lnTo>
                      <a:pt x="153" y="302"/>
                    </a:lnTo>
                    <a:lnTo>
                      <a:pt x="151" y="302"/>
                    </a:lnTo>
                    <a:lnTo>
                      <a:pt x="149" y="302"/>
                    </a:lnTo>
                    <a:lnTo>
                      <a:pt x="148" y="302"/>
                    </a:lnTo>
                    <a:lnTo>
                      <a:pt x="146" y="302"/>
                    </a:lnTo>
                    <a:lnTo>
                      <a:pt x="144" y="302"/>
                    </a:lnTo>
                    <a:lnTo>
                      <a:pt x="142" y="302"/>
                    </a:lnTo>
                    <a:lnTo>
                      <a:pt x="140" y="302"/>
                    </a:lnTo>
                    <a:lnTo>
                      <a:pt x="138" y="302"/>
                    </a:lnTo>
                    <a:lnTo>
                      <a:pt x="137" y="301"/>
                    </a:lnTo>
                    <a:lnTo>
                      <a:pt x="135" y="301"/>
                    </a:lnTo>
                    <a:lnTo>
                      <a:pt x="133" y="301"/>
                    </a:lnTo>
                    <a:lnTo>
                      <a:pt x="131" y="301"/>
                    </a:lnTo>
                    <a:lnTo>
                      <a:pt x="129" y="301"/>
                    </a:lnTo>
                    <a:lnTo>
                      <a:pt x="127" y="300"/>
                    </a:lnTo>
                    <a:lnTo>
                      <a:pt x="125" y="300"/>
                    </a:lnTo>
                    <a:lnTo>
                      <a:pt x="124" y="300"/>
                    </a:lnTo>
                    <a:lnTo>
                      <a:pt x="122" y="299"/>
                    </a:lnTo>
                    <a:lnTo>
                      <a:pt x="120" y="299"/>
                    </a:lnTo>
                    <a:lnTo>
                      <a:pt x="118" y="298"/>
                    </a:lnTo>
                    <a:lnTo>
                      <a:pt x="116" y="298"/>
                    </a:lnTo>
                    <a:lnTo>
                      <a:pt x="114" y="298"/>
                    </a:lnTo>
                    <a:lnTo>
                      <a:pt x="113" y="297"/>
                    </a:lnTo>
                    <a:lnTo>
                      <a:pt x="111" y="297"/>
                    </a:lnTo>
                    <a:lnTo>
                      <a:pt x="109" y="296"/>
                    </a:lnTo>
                    <a:lnTo>
                      <a:pt x="107" y="296"/>
                    </a:lnTo>
                    <a:lnTo>
                      <a:pt x="106" y="295"/>
                    </a:lnTo>
                    <a:lnTo>
                      <a:pt x="104" y="294"/>
                    </a:lnTo>
                    <a:lnTo>
                      <a:pt x="102" y="294"/>
                    </a:lnTo>
                    <a:lnTo>
                      <a:pt x="100" y="293"/>
                    </a:lnTo>
                    <a:lnTo>
                      <a:pt x="99" y="293"/>
                    </a:lnTo>
                    <a:lnTo>
                      <a:pt x="97" y="292"/>
                    </a:lnTo>
                    <a:lnTo>
                      <a:pt x="95" y="291"/>
                    </a:lnTo>
                    <a:lnTo>
                      <a:pt x="93" y="291"/>
                    </a:lnTo>
                    <a:lnTo>
                      <a:pt x="92" y="290"/>
                    </a:lnTo>
                    <a:lnTo>
                      <a:pt x="90" y="289"/>
                    </a:lnTo>
                    <a:lnTo>
                      <a:pt x="88" y="289"/>
                    </a:lnTo>
                    <a:lnTo>
                      <a:pt x="87" y="288"/>
                    </a:lnTo>
                    <a:lnTo>
                      <a:pt x="85" y="287"/>
                    </a:lnTo>
                    <a:lnTo>
                      <a:pt x="83" y="286"/>
                    </a:lnTo>
                    <a:lnTo>
                      <a:pt x="82" y="285"/>
                    </a:lnTo>
                    <a:lnTo>
                      <a:pt x="80" y="284"/>
                    </a:lnTo>
                    <a:lnTo>
                      <a:pt x="78" y="283"/>
                    </a:lnTo>
                    <a:lnTo>
                      <a:pt x="77" y="283"/>
                    </a:lnTo>
                    <a:lnTo>
                      <a:pt x="75" y="282"/>
                    </a:lnTo>
                    <a:lnTo>
                      <a:pt x="73" y="281"/>
                    </a:lnTo>
                    <a:lnTo>
                      <a:pt x="72" y="280"/>
                    </a:lnTo>
                    <a:lnTo>
                      <a:pt x="70" y="279"/>
                    </a:lnTo>
                    <a:lnTo>
                      <a:pt x="69" y="278"/>
                    </a:lnTo>
                    <a:lnTo>
                      <a:pt x="67" y="277"/>
                    </a:lnTo>
                    <a:lnTo>
                      <a:pt x="66" y="276"/>
                    </a:lnTo>
                    <a:lnTo>
                      <a:pt x="64" y="275"/>
                    </a:lnTo>
                    <a:lnTo>
                      <a:pt x="63" y="273"/>
                    </a:lnTo>
                    <a:lnTo>
                      <a:pt x="61" y="272"/>
                    </a:lnTo>
                    <a:lnTo>
                      <a:pt x="60" y="271"/>
                    </a:lnTo>
                    <a:lnTo>
                      <a:pt x="58" y="270"/>
                    </a:lnTo>
                    <a:lnTo>
                      <a:pt x="57" y="269"/>
                    </a:lnTo>
                    <a:lnTo>
                      <a:pt x="55" y="268"/>
                    </a:lnTo>
                    <a:lnTo>
                      <a:pt x="54" y="267"/>
                    </a:lnTo>
                    <a:lnTo>
                      <a:pt x="52" y="265"/>
                    </a:lnTo>
                    <a:lnTo>
                      <a:pt x="51" y="264"/>
                    </a:lnTo>
                    <a:lnTo>
                      <a:pt x="50" y="263"/>
                    </a:lnTo>
                    <a:lnTo>
                      <a:pt x="48" y="262"/>
                    </a:lnTo>
                    <a:lnTo>
                      <a:pt x="47" y="261"/>
                    </a:lnTo>
                    <a:lnTo>
                      <a:pt x="46" y="259"/>
                    </a:lnTo>
                    <a:lnTo>
                      <a:pt x="44" y="258"/>
                    </a:lnTo>
                    <a:lnTo>
                      <a:pt x="43" y="257"/>
                    </a:lnTo>
                    <a:lnTo>
                      <a:pt x="42" y="255"/>
                    </a:lnTo>
                    <a:lnTo>
                      <a:pt x="40" y="254"/>
                    </a:lnTo>
                    <a:lnTo>
                      <a:pt x="39" y="252"/>
                    </a:lnTo>
                    <a:lnTo>
                      <a:pt x="38" y="251"/>
                    </a:lnTo>
                    <a:lnTo>
                      <a:pt x="37" y="250"/>
                    </a:lnTo>
                    <a:lnTo>
                      <a:pt x="35" y="248"/>
                    </a:lnTo>
                    <a:lnTo>
                      <a:pt x="34" y="247"/>
                    </a:lnTo>
                    <a:lnTo>
                      <a:pt x="33" y="245"/>
                    </a:lnTo>
                    <a:lnTo>
                      <a:pt x="32" y="244"/>
                    </a:lnTo>
                    <a:lnTo>
                      <a:pt x="31" y="243"/>
                    </a:lnTo>
                    <a:lnTo>
                      <a:pt x="30" y="241"/>
                    </a:lnTo>
                    <a:lnTo>
                      <a:pt x="29" y="240"/>
                    </a:lnTo>
                    <a:lnTo>
                      <a:pt x="28" y="238"/>
                    </a:lnTo>
                    <a:lnTo>
                      <a:pt x="27" y="236"/>
                    </a:lnTo>
                    <a:lnTo>
                      <a:pt x="26" y="235"/>
                    </a:lnTo>
                    <a:lnTo>
                      <a:pt x="24" y="233"/>
                    </a:lnTo>
                    <a:lnTo>
                      <a:pt x="24" y="232"/>
                    </a:lnTo>
                    <a:lnTo>
                      <a:pt x="23" y="230"/>
                    </a:lnTo>
                    <a:lnTo>
                      <a:pt x="21" y="229"/>
                    </a:lnTo>
                    <a:lnTo>
                      <a:pt x="21" y="227"/>
                    </a:lnTo>
                    <a:lnTo>
                      <a:pt x="20" y="225"/>
                    </a:lnTo>
                    <a:lnTo>
                      <a:pt x="19" y="224"/>
                    </a:lnTo>
                    <a:lnTo>
                      <a:pt x="18" y="222"/>
                    </a:lnTo>
                    <a:lnTo>
                      <a:pt x="17" y="220"/>
                    </a:lnTo>
                    <a:lnTo>
                      <a:pt x="16" y="219"/>
                    </a:lnTo>
                    <a:lnTo>
                      <a:pt x="15" y="217"/>
                    </a:lnTo>
                    <a:lnTo>
                      <a:pt x="15" y="216"/>
                    </a:lnTo>
                    <a:lnTo>
                      <a:pt x="14" y="214"/>
                    </a:lnTo>
                    <a:lnTo>
                      <a:pt x="13" y="212"/>
                    </a:lnTo>
                    <a:lnTo>
                      <a:pt x="12" y="211"/>
                    </a:lnTo>
                    <a:lnTo>
                      <a:pt x="12" y="209"/>
                    </a:lnTo>
                    <a:lnTo>
                      <a:pt x="11" y="207"/>
                    </a:lnTo>
                    <a:lnTo>
                      <a:pt x="10" y="205"/>
                    </a:lnTo>
                    <a:lnTo>
                      <a:pt x="10" y="204"/>
                    </a:lnTo>
                    <a:lnTo>
                      <a:pt x="9" y="202"/>
                    </a:lnTo>
                    <a:lnTo>
                      <a:pt x="8" y="200"/>
                    </a:lnTo>
                    <a:lnTo>
                      <a:pt x="8" y="198"/>
                    </a:lnTo>
                    <a:lnTo>
                      <a:pt x="7" y="197"/>
                    </a:lnTo>
                    <a:lnTo>
                      <a:pt x="7" y="195"/>
                    </a:lnTo>
                    <a:lnTo>
                      <a:pt x="6" y="193"/>
                    </a:lnTo>
                    <a:lnTo>
                      <a:pt x="6" y="191"/>
                    </a:lnTo>
                    <a:lnTo>
                      <a:pt x="5" y="190"/>
                    </a:lnTo>
                    <a:lnTo>
                      <a:pt x="5" y="188"/>
                    </a:lnTo>
                    <a:lnTo>
                      <a:pt x="4" y="186"/>
                    </a:lnTo>
                    <a:lnTo>
                      <a:pt x="4" y="184"/>
                    </a:lnTo>
                    <a:lnTo>
                      <a:pt x="3" y="182"/>
                    </a:lnTo>
                    <a:lnTo>
                      <a:pt x="3" y="180"/>
                    </a:lnTo>
                    <a:lnTo>
                      <a:pt x="3" y="179"/>
                    </a:lnTo>
                    <a:lnTo>
                      <a:pt x="2" y="177"/>
                    </a:lnTo>
                    <a:lnTo>
                      <a:pt x="2" y="175"/>
                    </a:lnTo>
                    <a:lnTo>
                      <a:pt x="2" y="173"/>
                    </a:lnTo>
                    <a:lnTo>
                      <a:pt x="2" y="171"/>
                    </a:lnTo>
                    <a:lnTo>
                      <a:pt x="1" y="169"/>
                    </a:lnTo>
                    <a:lnTo>
                      <a:pt x="1" y="167"/>
                    </a:lnTo>
                    <a:lnTo>
                      <a:pt x="1" y="166"/>
                    </a:lnTo>
                    <a:lnTo>
                      <a:pt x="1" y="164"/>
                    </a:lnTo>
                    <a:lnTo>
                      <a:pt x="0" y="162"/>
                    </a:lnTo>
                    <a:lnTo>
                      <a:pt x="0" y="160"/>
                    </a:lnTo>
                    <a:lnTo>
                      <a:pt x="0" y="158"/>
                    </a:lnTo>
                    <a:lnTo>
                      <a:pt x="0" y="156"/>
                    </a:lnTo>
                    <a:lnTo>
                      <a:pt x="0" y="155"/>
                    </a:lnTo>
                    <a:lnTo>
                      <a:pt x="0" y="153"/>
                    </a:lnTo>
                    <a:lnTo>
                      <a:pt x="0" y="151"/>
                    </a:lnTo>
                    <a:lnTo>
                      <a:pt x="0" y="149"/>
                    </a:lnTo>
                    <a:lnTo>
                      <a:pt x="0" y="147"/>
                    </a:lnTo>
                    <a:lnTo>
                      <a:pt x="0" y="145"/>
                    </a:lnTo>
                    <a:lnTo>
                      <a:pt x="0" y="144"/>
                    </a:lnTo>
                    <a:lnTo>
                      <a:pt x="0" y="142"/>
                    </a:lnTo>
                    <a:lnTo>
                      <a:pt x="1" y="140"/>
                    </a:lnTo>
                    <a:lnTo>
                      <a:pt x="1" y="138"/>
                    </a:lnTo>
                    <a:lnTo>
                      <a:pt x="1" y="136"/>
                    </a:lnTo>
                    <a:lnTo>
                      <a:pt x="1" y="134"/>
                    </a:lnTo>
                    <a:lnTo>
                      <a:pt x="1" y="133"/>
                    </a:lnTo>
                    <a:lnTo>
                      <a:pt x="2" y="131"/>
                    </a:lnTo>
                    <a:lnTo>
                      <a:pt x="2" y="129"/>
                    </a:lnTo>
                    <a:lnTo>
                      <a:pt x="2" y="127"/>
                    </a:lnTo>
                    <a:lnTo>
                      <a:pt x="2" y="125"/>
                    </a:lnTo>
                    <a:lnTo>
                      <a:pt x="3" y="123"/>
                    </a:lnTo>
                    <a:lnTo>
                      <a:pt x="3" y="121"/>
                    </a:lnTo>
                    <a:lnTo>
                      <a:pt x="3" y="120"/>
                    </a:lnTo>
                    <a:lnTo>
                      <a:pt x="4" y="118"/>
                    </a:lnTo>
                    <a:lnTo>
                      <a:pt x="4" y="116"/>
                    </a:lnTo>
                    <a:lnTo>
                      <a:pt x="5" y="114"/>
                    </a:lnTo>
                    <a:lnTo>
                      <a:pt x="5" y="113"/>
                    </a:lnTo>
                    <a:lnTo>
                      <a:pt x="6" y="111"/>
                    </a:lnTo>
                    <a:lnTo>
                      <a:pt x="6" y="109"/>
                    </a:lnTo>
                    <a:lnTo>
                      <a:pt x="7" y="107"/>
                    </a:lnTo>
                    <a:lnTo>
                      <a:pt x="7" y="105"/>
                    </a:lnTo>
                    <a:lnTo>
                      <a:pt x="8" y="103"/>
                    </a:lnTo>
                    <a:lnTo>
                      <a:pt x="9" y="102"/>
                    </a:lnTo>
                    <a:lnTo>
                      <a:pt x="9" y="100"/>
                    </a:lnTo>
                    <a:lnTo>
                      <a:pt x="10" y="98"/>
                    </a:lnTo>
                    <a:lnTo>
                      <a:pt x="10" y="97"/>
                    </a:lnTo>
                    <a:lnTo>
                      <a:pt x="11" y="95"/>
                    </a:lnTo>
                    <a:lnTo>
                      <a:pt x="12" y="93"/>
                    </a:lnTo>
                    <a:lnTo>
                      <a:pt x="13" y="91"/>
                    </a:lnTo>
                    <a:lnTo>
                      <a:pt x="13" y="90"/>
                    </a:lnTo>
                    <a:lnTo>
                      <a:pt x="14" y="88"/>
                    </a:lnTo>
                    <a:lnTo>
                      <a:pt x="15" y="87"/>
                    </a:lnTo>
                    <a:lnTo>
                      <a:pt x="16" y="85"/>
                    </a:lnTo>
                    <a:lnTo>
                      <a:pt x="16" y="83"/>
                    </a:lnTo>
                    <a:lnTo>
                      <a:pt x="17" y="81"/>
                    </a:lnTo>
                    <a:lnTo>
                      <a:pt x="18" y="80"/>
                    </a:lnTo>
                    <a:lnTo>
                      <a:pt x="19" y="78"/>
                    </a:lnTo>
                    <a:lnTo>
                      <a:pt x="20" y="77"/>
                    </a:lnTo>
                    <a:lnTo>
                      <a:pt x="21" y="75"/>
                    </a:lnTo>
                    <a:lnTo>
                      <a:pt x="22" y="73"/>
                    </a:lnTo>
                    <a:lnTo>
                      <a:pt x="23" y="72"/>
                    </a:lnTo>
                    <a:lnTo>
                      <a:pt x="24" y="70"/>
                    </a:lnTo>
                    <a:lnTo>
                      <a:pt x="25" y="69"/>
                    </a:lnTo>
                    <a:lnTo>
                      <a:pt x="26" y="67"/>
                    </a:lnTo>
                    <a:lnTo>
                      <a:pt x="27" y="66"/>
                    </a:lnTo>
                    <a:lnTo>
                      <a:pt x="28" y="64"/>
                    </a:lnTo>
                    <a:lnTo>
                      <a:pt x="29" y="63"/>
                    </a:lnTo>
                    <a:lnTo>
                      <a:pt x="30" y="61"/>
                    </a:lnTo>
                    <a:lnTo>
                      <a:pt x="31" y="60"/>
                    </a:lnTo>
                    <a:lnTo>
                      <a:pt x="32" y="58"/>
                    </a:lnTo>
                    <a:lnTo>
                      <a:pt x="34" y="57"/>
                    </a:lnTo>
                    <a:lnTo>
                      <a:pt x="35" y="55"/>
                    </a:lnTo>
                    <a:lnTo>
                      <a:pt x="36" y="54"/>
                    </a:lnTo>
                    <a:lnTo>
                      <a:pt x="37" y="52"/>
                    </a:lnTo>
                    <a:lnTo>
                      <a:pt x="38" y="51"/>
                    </a:lnTo>
                    <a:lnTo>
                      <a:pt x="40" y="50"/>
                    </a:lnTo>
                    <a:lnTo>
                      <a:pt x="41" y="48"/>
                    </a:lnTo>
                    <a:lnTo>
                      <a:pt x="42" y="47"/>
                    </a:lnTo>
                    <a:lnTo>
                      <a:pt x="43" y="46"/>
                    </a:lnTo>
                    <a:lnTo>
                      <a:pt x="45" y="44"/>
                    </a:lnTo>
                    <a:lnTo>
                      <a:pt x="46" y="43"/>
                    </a:lnTo>
                    <a:lnTo>
                      <a:pt x="47" y="42"/>
                    </a:lnTo>
                    <a:lnTo>
                      <a:pt x="49" y="40"/>
                    </a:lnTo>
                    <a:lnTo>
                      <a:pt x="50" y="39"/>
                    </a:lnTo>
                    <a:lnTo>
                      <a:pt x="51" y="38"/>
                    </a:lnTo>
                    <a:lnTo>
                      <a:pt x="53" y="37"/>
                    </a:lnTo>
                    <a:lnTo>
                      <a:pt x="54" y="35"/>
                    </a:lnTo>
                    <a:lnTo>
                      <a:pt x="56" y="34"/>
                    </a:lnTo>
                    <a:lnTo>
                      <a:pt x="57" y="33"/>
                    </a:lnTo>
                    <a:lnTo>
                      <a:pt x="59" y="32"/>
                    </a:lnTo>
                    <a:lnTo>
                      <a:pt x="60" y="31"/>
                    </a:lnTo>
                    <a:lnTo>
                      <a:pt x="62" y="30"/>
                    </a:lnTo>
                    <a:lnTo>
                      <a:pt x="63" y="29"/>
                    </a:lnTo>
                    <a:lnTo>
                      <a:pt x="65" y="28"/>
                    </a:lnTo>
                    <a:lnTo>
                      <a:pt x="66" y="27"/>
                    </a:lnTo>
                    <a:lnTo>
                      <a:pt x="68" y="25"/>
                    </a:lnTo>
                    <a:lnTo>
                      <a:pt x="69" y="24"/>
                    </a:lnTo>
                    <a:lnTo>
                      <a:pt x="71" y="24"/>
                    </a:lnTo>
                    <a:lnTo>
                      <a:pt x="72" y="22"/>
                    </a:lnTo>
                    <a:lnTo>
                      <a:pt x="74" y="21"/>
                    </a:lnTo>
                    <a:lnTo>
                      <a:pt x="76" y="21"/>
                    </a:lnTo>
                    <a:lnTo>
                      <a:pt x="77" y="20"/>
                    </a:lnTo>
                    <a:lnTo>
                      <a:pt x="79" y="19"/>
                    </a:lnTo>
                    <a:lnTo>
                      <a:pt x="80" y="18"/>
                    </a:lnTo>
                    <a:lnTo>
                      <a:pt x="82" y="17"/>
                    </a:lnTo>
                    <a:lnTo>
                      <a:pt x="84" y="16"/>
                    </a:lnTo>
                    <a:lnTo>
                      <a:pt x="85" y="15"/>
                    </a:lnTo>
                    <a:lnTo>
                      <a:pt x="87" y="15"/>
                    </a:lnTo>
                    <a:lnTo>
                      <a:pt x="89" y="14"/>
                    </a:lnTo>
                    <a:lnTo>
                      <a:pt x="90" y="13"/>
                    </a:lnTo>
                    <a:lnTo>
                      <a:pt x="92" y="12"/>
                    </a:lnTo>
                    <a:lnTo>
                      <a:pt x="94" y="11"/>
                    </a:lnTo>
                    <a:lnTo>
                      <a:pt x="96" y="11"/>
                    </a:lnTo>
                    <a:lnTo>
                      <a:pt x="97" y="10"/>
                    </a:lnTo>
                    <a:lnTo>
                      <a:pt x="99" y="10"/>
                    </a:lnTo>
                    <a:lnTo>
                      <a:pt x="101" y="9"/>
                    </a:lnTo>
                    <a:lnTo>
                      <a:pt x="103" y="8"/>
                    </a:lnTo>
                    <a:lnTo>
                      <a:pt x="104" y="8"/>
                    </a:lnTo>
                    <a:lnTo>
                      <a:pt x="106" y="7"/>
                    </a:lnTo>
                    <a:lnTo>
                      <a:pt x="108" y="7"/>
                    </a:lnTo>
                    <a:lnTo>
                      <a:pt x="110" y="6"/>
                    </a:lnTo>
                    <a:lnTo>
                      <a:pt x="111" y="6"/>
                    </a:lnTo>
                    <a:lnTo>
                      <a:pt x="113" y="5"/>
                    </a:lnTo>
                    <a:lnTo>
                      <a:pt x="115" y="5"/>
                    </a:lnTo>
                    <a:lnTo>
                      <a:pt x="117" y="4"/>
                    </a:lnTo>
                    <a:lnTo>
                      <a:pt x="118" y="4"/>
                    </a:lnTo>
                    <a:lnTo>
                      <a:pt x="120" y="3"/>
                    </a:lnTo>
                    <a:lnTo>
                      <a:pt x="122" y="3"/>
                    </a:lnTo>
                    <a:lnTo>
                      <a:pt x="124" y="3"/>
                    </a:lnTo>
                    <a:lnTo>
                      <a:pt x="126" y="2"/>
                    </a:lnTo>
                    <a:lnTo>
                      <a:pt x="128" y="2"/>
                    </a:lnTo>
                    <a:lnTo>
                      <a:pt x="130" y="2"/>
                    </a:lnTo>
                    <a:lnTo>
                      <a:pt x="131" y="2"/>
                    </a:lnTo>
                    <a:lnTo>
                      <a:pt x="133" y="1"/>
                    </a:lnTo>
                    <a:lnTo>
                      <a:pt x="135" y="1"/>
                    </a:lnTo>
                    <a:lnTo>
                      <a:pt x="137" y="1"/>
                    </a:lnTo>
                    <a:lnTo>
                      <a:pt x="139" y="1"/>
                    </a:lnTo>
                    <a:lnTo>
                      <a:pt x="141" y="0"/>
                    </a:lnTo>
                    <a:lnTo>
                      <a:pt x="142" y="0"/>
                    </a:lnTo>
                    <a:lnTo>
                      <a:pt x="144" y="0"/>
                    </a:lnTo>
                    <a:lnTo>
                      <a:pt x="146" y="0"/>
                    </a:lnTo>
                    <a:lnTo>
                      <a:pt x="148" y="0"/>
                    </a:lnTo>
                    <a:lnTo>
                      <a:pt x="150" y="0"/>
                    </a:lnTo>
                    <a:lnTo>
                      <a:pt x="152" y="0"/>
                    </a:lnTo>
                    <a:lnTo>
                      <a:pt x="154" y="0"/>
                    </a:lnTo>
                    <a:lnTo>
                      <a:pt x="155" y="0"/>
                    </a:lnTo>
                    <a:lnTo>
                      <a:pt x="157" y="0"/>
                    </a:lnTo>
                    <a:lnTo>
                      <a:pt x="159" y="0"/>
                    </a:lnTo>
                    <a:lnTo>
                      <a:pt x="161" y="0"/>
                    </a:lnTo>
                    <a:lnTo>
                      <a:pt x="163" y="1"/>
                    </a:lnTo>
                    <a:lnTo>
                      <a:pt x="165" y="1"/>
                    </a:lnTo>
                    <a:lnTo>
                      <a:pt x="166" y="1"/>
                    </a:lnTo>
                    <a:lnTo>
                      <a:pt x="168" y="1"/>
                    </a:lnTo>
                    <a:lnTo>
                      <a:pt x="170" y="1"/>
                    </a:lnTo>
                    <a:lnTo>
                      <a:pt x="172" y="2"/>
                    </a:lnTo>
                    <a:lnTo>
                      <a:pt x="174" y="2"/>
                    </a:lnTo>
                    <a:lnTo>
                      <a:pt x="176" y="2"/>
                    </a:lnTo>
                    <a:lnTo>
                      <a:pt x="178" y="2"/>
                    </a:lnTo>
                    <a:lnTo>
                      <a:pt x="179" y="3"/>
                    </a:lnTo>
                    <a:lnTo>
                      <a:pt x="181" y="3"/>
                    </a:lnTo>
                    <a:lnTo>
                      <a:pt x="183" y="3"/>
                    </a:lnTo>
                    <a:lnTo>
                      <a:pt x="185" y="4"/>
                    </a:lnTo>
                    <a:lnTo>
                      <a:pt x="187" y="4"/>
                    </a:lnTo>
                    <a:lnTo>
                      <a:pt x="189" y="5"/>
                    </a:lnTo>
                    <a:lnTo>
                      <a:pt x="190" y="5"/>
                    </a:lnTo>
                    <a:lnTo>
                      <a:pt x="192" y="6"/>
                    </a:lnTo>
                    <a:lnTo>
                      <a:pt x="194" y="6"/>
                    </a:lnTo>
                    <a:lnTo>
                      <a:pt x="196" y="7"/>
                    </a:lnTo>
                    <a:lnTo>
                      <a:pt x="197" y="7"/>
                    </a:lnTo>
                    <a:lnTo>
                      <a:pt x="199" y="8"/>
                    </a:lnTo>
                    <a:lnTo>
                      <a:pt x="201" y="9"/>
                    </a:lnTo>
                    <a:lnTo>
                      <a:pt x="203" y="9"/>
                    </a:lnTo>
                    <a:lnTo>
                      <a:pt x="204" y="10"/>
                    </a:lnTo>
                    <a:lnTo>
                      <a:pt x="206" y="10"/>
                    </a:lnTo>
                    <a:lnTo>
                      <a:pt x="208" y="11"/>
                    </a:lnTo>
                    <a:lnTo>
                      <a:pt x="210" y="12"/>
                    </a:lnTo>
                    <a:lnTo>
                      <a:pt x="211" y="13"/>
                    </a:lnTo>
                    <a:lnTo>
                      <a:pt x="213" y="13"/>
                    </a:lnTo>
                    <a:lnTo>
                      <a:pt x="215" y="14"/>
                    </a:lnTo>
                    <a:lnTo>
                      <a:pt x="216" y="15"/>
                    </a:lnTo>
                    <a:lnTo>
                      <a:pt x="218" y="16"/>
                    </a:lnTo>
                    <a:lnTo>
                      <a:pt x="220" y="16"/>
                    </a:lnTo>
                    <a:lnTo>
                      <a:pt x="221" y="17"/>
                    </a:lnTo>
                    <a:lnTo>
                      <a:pt x="223" y="18"/>
                    </a:lnTo>
                    <a:lnTo>
                      <a:pt x="225" y="19"/>
                    </a:lnTo>
                    <a:lnTo>
                      <a:pt x="226" y="20"/>
                    </a:lnTo>
                    <a:lnTo>
                      <a:pt x="228" y="21"/>
                    </a:lnTo>
                    <a:lnTo>
                      <a:pt x="230" y="22"/>
                    </a:lnTo>
                    <a:lnTo>
                      <a:pt x="231" y="23"/>
                    </a:lnTo>
                    <a:lnTo>
                      <a:pt x="233" y="24"/>
                    </a:lnTo>
                    <a:lnTo>
                      <a:pt x="234" y="25"/>
                    </a:lnTo>
                    <a:lnTo>
                      <a:pt x="236" y="26"/>
                    </a:lnTo>
                    <a:lnTo>
                      <a:pt x="237" y="27"/>
                    </a:lnTo>
                    <a:lnTo>
                      <a:pt x="239" y="28"/>
                    </a:lnTo>
                    <a:lnTo>
                      <a:pt x="240" y="29"/>
                    </a:lnTo>
                    <a:lnTo>
                      <a:pt x="242" y="30"/>
                    </a:lnTo>
                    <a:lnTo>
                      <a:pt x="243" y="31"/>
                    </a:lnTo>
                    <a:lnTo>
                      <a:pt x="245" y="32"/>
                    </a:lnTo>
                    <a:lnTo>
                      <a:pt x="246" y="3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0" name="Freeform 1378"/>
              <p:cNvSpPr>
                <a:spLocks/>
              </p:cNvSpPr>
              <p:nvPr/>
            </p:nvSpPr>
            <p:spPr bwMode="auto">
              <a:xfrm flipH="1">
                <a:off x="955" y="3882"/>
                <a:ext cx="24" cy="22"/>
              </a:xfrm>
              <a:custGeom>
                <a:avLst/>
                <a:gdLst>
                  <a:gd name="T0" fmla="*/ 72 w 83"/>
                  <a:gd name="T1" fmla="*/ 7 h 77"/>
                  <a:gd name="T2" fmla="*/ 74 w 83"/>
                  <a:gd name="T3" fmla="*/ 10 h 77"/>
                  <a:gd name="T4" fmla="*/ 77 w 83"/>
                  <a:gd name="T5" fmla="*/ 13 h 77"/>
                  <a:gd name="T6" fmla="*/ 78 w 83"/>
                  <a:gd name="T7" fmla="*/ 16 h 77"/>
                  <a:gd name="T8" fmla="*/ 80 w 83"/>
                  <a:gd name="T9" fmla="*/ 19 h 77"/>
                  <a:gd name="T10" fmla="*/ 81 w 83"/>
                  <a:gd name="T11" fmla="*/ 22 h 77"/>
                  <a:gd name="T12" fmla="*/ 82 w 83"/>
                  <a:gd name="T13" fmla="*/ 26 h 77"/>
                  <a:gd name="T14" fmla="*/ 83 w 83"/>
                  <a:gd name="T15" fmla="*/ 29 h 77"/>
                  <a:gd name="T16" fmla="*/ 83 w 83"/>
                  <a:gd name="T17" fmla="*/ 33 h 77"/>
                  <a:gd name="T18" fmla="*/ 83 w 83"/>
                  <a:gd name="T19" fmla="*/ 36 h 77"/>
                  <a:gd name="T20" fmla="*/ 83 w 83"/>
                  <a:gd name="T21" fmla="*/ 40 h 77"/>
                  <a:gd name="T22" fmla="*/ 82 w 83"/>
                  <a:gd name="T23" fmla="*/ 43 h 77"/>
                  <a:gd name="T24" fmla="*/ 81 w 83"/>
                  <a:gd name="T25" fmla="*/ 47 h 77"/>
                  <a:gd name="T26" fmla="*/ 80 w 83"/>
                  <a:gd name="T27" fmla="*/ 50 h 77"/>
                  <a:gd name="T28" fmla="*/ 79 w 83"/>
                  <a:gd name="T29" fmla="*/ 53 h 77"/>
                  <a:gd name="T30" fmla="*/ 77 w 83"/>
                  <a:gd name="T31" fmla="*/ 57 h 77"/>
                  <a:gd name="T32" fmla="*/ 75 w 83"/>
                  <a:gd name="T33" fmla="*/ 60 h 77"/>
                  <a:gd name="T34" fmla="*/ 73 w 83"/>
                  <a:gd name="T35" fmla="*/ 62 h 77"/>
                  <a:gd name="T36" fmla="*/ 70 w 83"/>
                  <a:gd name="T37" fmla="*/ 65 h 77"/>
                  <a:gd name="T38" fmla="*/ 68 w 83"/>
                  <a:gd name="T39" fmla="*/ 67 h 77"/>
                  <a:gd name="T40" fmla="*/ 65 w 83"/>
                  <a:gd name="T41" fmla="*/ 69 h 77"/>
                  <a:gd name="T42" fmla="*/ 62 w 83"/>
                  <a:gd name="T43" fmla="*/ 71 h 77"/>
                  <a:gd name="T44" fmla="*/ 59 w 83"/>
                  <a:gd name="T45" fmla="*/ 73 h 77"/>
                  <a:gd name="T46" fmla="*/ 56 w 83"/>
                  <a:gd name="T47" fmla="*/ 74 h 77"/>
                  <a:gd name="T48" fmla="*/ 52 w 83"/>
                  <a:gd name="T49" fmla="*/ 75 h 77"/>
                  <a:gd name="T50" fmla="*/ 49 w 83"/>
                  <a:gd name="T51" fmla="*/ 76 h 77"/>
                  <a:gd name="T52" fmla="*/ 45 w 83"/>
                  <a:gd name="T53" fmla="*/ 76 h 77"/>
                  <a:gd name="T54" fmla="*/ 42 w 83"/>
                  <a:gd name="T55" fmla="*/ 77 h 77"/>
                  <a:gd name="T56" fmla="*/ 38 w 83"/>
                  <a:gd name="T57" fmla="*/ 76 h 77"/>
                  <a:gd name="T58" fmla="*/ 35 w 83"/>
                  <a:gd name="T59" fmla="*/ 76 h 77"/>
                  <a:gd name="T60" fmla="*/ 31 w 83"/>
                  <a:gd name="T61" fmla="*/ 75 h 77"/>
                  <a:gd name="T62" fmla="*/ 28 w 83"/>
                  <a:gd name="T63" fmla="*/ 74 h 77"/>
                  <a:gd name="T64" fmla="*/ 24 w 83"/>
                  <a:gd name="T65" fmla="*/ 73 h 77"/>
                  <a:gd name="T66" fmla="*/ 21 w 83"/>
                  <a:gd name="T67" fmla="*/ 71 h 77"/>
                  <a:gd name="T68" fmla="*/ 18 w 83"/>
                  <a:gd name="T69" fmla="*/ 69 h 77"/>
                  <a:gd name="T70" fmla="*/ 15 w 83"/>
                  <a:gd name="T71" fmla="*/ 67 h 77"/>
                  <a:gd name="T72" fmla="*/ 13 w 83"/>
                  <a:gd name="T73" fmla="*/ 65 h 77"/>
                  <a:gd name="T74" fmla="*/ 10 w 83"/>
                  <a:gd name="T75" fmla="*/ 62 h 77"/>
                  <a:gd name="T76" fmla="*/ 8 w 83"/>
                  <a:gd name="T77" fmla="*/ 59 h 77"/>
                  <a:gd name="T78" fmla="*/ 6 w 83"/>
                  <a:gd name="T79" fmla="*/ 56 h 77"/>
                  <a:gd name="T80" fmla="*/ 4 w 83"/>
                  <a:gd name="T81" fmla="*/ 53 h 77"/>
                  <a:gd name="T82" fmla="*/ 3 w 83"/>
                  <a:gd name="T83" fmla="*/ 50 h 77"/>
                  <a:gd name="T84" fmla="*/ 2 w 83"/>
                  <a:gd name="T85" fmla="*/ 46 h 77"/>
                  <a:gd name="T86" fmla="*/ 1 w 83"/>
                  <a:gd name="T87" fmla="*/ 43 h 77"/>
                  <a:gd name="T88" fmla="*/ 1 w 83"/>
                  <a:gd name="T89" fmla="*/ 39 h 77"/>
                  <a:gd name="T90" fmla="*/ 0 w 83"/>
                  <a:gd name="T91" fmla="*/ 36 h 77"/>
                  <a:gd name="T92" fmla="*/ 0 w 83"/>
                  <a:gd name="T93" fmla="*/ 32 h 77"/>
                  <a:gd name="T94" fmla="*/ 1 w 83"/>
                  <a:gd name="T95" fmla="*/ 29 h 77"/>
                  <a:gd name="T96" fmla="*/ 1 w 83"/>
                  <a:gd name="T97" fmla="*/ 25 h 77"/>
                  <a:gd name="T98" fmla="*/ 3 w 83"/>
                  <a:gd name="T99" fmla="*/ 22 h 77"/>
                  <a:gd name="T100" fmla="*/ 4 w 83"/>
                  <a:gd name="T101" fmla="*/ 19 h 77"/>
                  <a:gd name="T102" fmla="*/ 5 w 83"/>
                  <a:gd name="T103" fmla="*/ 15 h 77"/>
                  <a:gd name="T104" fmla="*/ 7 w 83"/>
                  <a:gd name="T105" fmla="*/ 12 h 77"/>
                  <a:gd name="T106" fmla="*/ 9 w 83"/>
                  <a:gd name="T107" fmla="*/ 10 h 77"/>
                  <a:gd name="T108" fmla="*/ 12 w 83"/>
                  <a:gd name="T109" fmla="*/ 7 h 77"/>
                  <a:gd name="T110" fmla="*/ 14 w 83"/>
                  <a:gd name="T111" fmla="*/ 4 h 77"/>
                  <a:gd name="T112" fmla="*/ 17 w 83"/>
                  <a:gd name="T113" fmla="*/ 2 h 77"/>
                  <a:gd name="T114" fmla="*/ 19 w 83"/>
                  <a:gd name="T11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77">
                    <a:moveTo>
                      <a:pt x="70" y="5"/>
                    </a:moveTo>
                    <a:lnTo>
                      <a:pt x="70" y="5"/>
                    </a:lnTo>
                    <a:lnTo>
                      <a:pt x="71" y="6"/>
                    </a:lnTo>
                    <a:lnTo>
                      <a:pt x="71" y="6"/>
                    </a:lnTo>
                    <a:lnTo>
                      <a:pt x="72" y="6"/>
                    </a:lnTo>
                    <a:lnTo>
                      <a:pt x="72" y="7"/>
                    </a:lnTo>
                    <a:lnTo>
                      <a:pt x="72" y="7"/>
                    </a:lnTo>
                    <a:lnTo>
                      <a:pt x="73" y="7"/>
                    </a:lnTo>
                    <a:lnTo>
                      <a:pt x="73" y="8"/>
                    </a:lnTo>
                    <a:lnTo>
                      <a:pt x="73" y="8"/>
                    </a:lnTo>
                    <a:lnTo>
                      <a:pt x="73" y="8"/>
                    </a:lnTo>
                    <a:lnTo>
                      <a:pt x="74" y="9"/>
                    </a:lnTo>
                    <a:lnTo>
                      <a:pt x="74" y="9"/>
                    </a:lnTo>
                    <a:lnTo>
                      <a:pt x="74" y="10"/>
                    </a:lnTo>
                    <a:lnTo>
                      <a:pt x="75" y="10"/>
                    </a:lnTo>
                    <a:lnTo>
                      <a:pt x="75" y="11"/>
                    </a:lnTo>
                    <a:lnTo>
                      <a:pt x="75" y="11"/>
                    </a:lnTo>
                    <a:lnTo>
                      <a:pt x="76" y="11"/>
                    </a:lnTo>
                    <a:lnTo>
                      <a:pt x="76" y="12"/>
                    </a:lnTo>
                    <a:lnTo>
                      <a:pt x="76" y="12"/>
                    </a:lnTo>
                    <a:lnTo>
                      <a:pt x="77" y="13"/>
                    </a:lnTo>
                    <a:lnTo>
                      <a:pt x="77" y="13"/>
                    </a:lnTo>
                    <a:lnTo>
                      <a:pt x="77" y="14"/>
                    </a:lnTo>
                    <a:lnTo>
                      <a:pt x="77" y="14"/>
                    </a:lnTo>
                    <a:lnTo>
                      <a:pt x="77" y="14"/>
                    </a:lnTo>
                    <a:lnTo>
                      <a:pt x="78" y="15"/>
                    </a:lnTo>
                    <a:lnTo>
                      <a:pt x="78" y="15"/>
                    </a:lnTo>
                    <a:lnTo>
                      <a:pt x="78" y="16"/>
                    </a:lnTo>
                    <a:lnTo>
                      <a:pt x="79" y="16"/>
                    </a:lnTo>
                    <a:lnTo>
                      <a:pt x="79" y="17"/>
                    </a:lnTo>
                    <a:lnTo>
                      <a:pt x="79" y="17"/>
                    </a:lnTo>
                    <a:lnTo>
                      <a:pt x="79" y="18"/>
                    </a:lnTo>
                    <a:lnTo>
                      <a:pt x="79" y="18"/>
                    </a:lnTo>
                    <a:lnTo>
                      <a:pt x="80" y="18"/>
                    </a:lnTo>
                    <a:lnTo>
                      <a:pt x="80" y="19"/>
                    </a:lnTo>
                    <a:lnTo>
                      <a:pt x="80" y="20"/>
                    </a:lnTo>
                    <a:lnTo>
                      <a:pt x="80" y="20"/>
                    </a:lnTo>
                    <a:lnTo>
                      <a:pt x="80" y="20"/>
                    </a:lnTo>
                    <a:lnTo>
                      <a:pt x="81" y="21"/>
                    </a:lnTo>
                    <a:lnTo>
                      <a:pt x="81" y="21"/>
                    </a:lnTo>
                    <a:lnTo>
                      <a:pt x="81" y="22"/>
                    </a:lnTo>
                    <a:lnTo>
                      <a:pt x="81" y="22"/>
                    </a:lnTo>
                    <a:lnTo>
                      <a:pt x="81" y="23"/>
                    </a:lnTo>
                    <a:lnTo>
                      <a:pt x="81" y="23"/>
                    </a:lnTo>
                    <a:lnTo>
                      <a:pt x="81" y="24"/>
                    </a:lnTo>
                    <a:lnTo>
                      <a:pt x="82" y="24"/>
                    </a:lnTo>
                    <a:lnTo>
                      <a:pt x="82" y="25"/>
                    </a:lnTo>
                    <a:lnTo>
                      <a:pt x="82" y="25"/>
                    </a:lnTo>
                    <a:lnTo>
                      <a:pt x="82" y="26"/>
                    </a:lnTo>
                    <a:lnTo>
                      <a:pt x="82" y="26"/>
                    </a:lnTo>
                    <a:lnTo>
                      <a:pt x="82" y="27"/>
                    </a:lnTo>
                    <a:lnTo>
                      <a:pt x="82" y="27"/>
                    </a:lnTo>
                    <a:lnTo>
                      <a:pt x="83" y="28"/>
                    </a:lnTo>
                    <a:lnTo>
                      <a:pt x="83" y="28"/>
                    </a:lnTo>
                    <a:lnTo>
                      <a:pt x="83" y="29"/>
                    </a:lnTo>
                    <a:lnTo>
                      <a:pt x="83" y="29"/>
                    </a:lnTo>
                    <a:lnTo>
                      <a:pt x="83" y="30"/>
                    </a:lnTo>
                    <a:lnTo>
                      <a:pt x="83" y="30"/>
                    </a:lnTo>
                    <a:lnTo>
                      <a:pt x="83" y="31"/>
                    </a:lnTo>
                    <a:lnTo>
                      <a:pt x="83" y="31"/>
                    </a:lnTo>
                    <a:lnTo>
                      <a:pt x="83" y="32"/>
                    </a:lnTo>
                    <a:lnTo>
                      <a:pt x="83" y="32"/>
                    </a:lnTo>
                    <a:lnTo>
                      <a:pt x="83" y="33"/>
                    </a:lnTo>
                    <a:lnTo>
                      <a:pt x="83" y="33"/>
                    </a:lnTo>
                    <a:lnTo>
                      <a:pt x="83" y="34"/>
                    </a:lnTo>
                    <a:lnTo>
                      <a:pt x="83" y="34"/>
                    </a:lnTo>
                    <a:lnTo>
                      <a:pt x="83" y="35"/>
                    </a:lnTo>
                    <a:lnTo>
                      <a:pt x="83" y="35"/>
                    </a:lnTo>
                    <a:lnTo>
                      <a:pt x="83" y="36"/>
                    </a:lnTo>
                    <a:lnTo>
                      <a:pt x="83" y="36"/>
                    </a:lnTo>
                    <a:lnTo>
                      <a:pt x="83" y="37"/>
                    </a:lnTo>
                    <a:lnTo>
                      <a:pt x="83" y="37"/>
                    </a:lnTo>
                    <a:lnTo>
                      <a:pt x="83" y="38"/>
                    </a:lnTo>
                    <a:lnTo>
                      <a:pt x="83" y="38"/>
                    </a:lnTo>
                    <a:lnTo>
                      <a:pt x="83" y="39"/>
                    </a:lnTo>
                    <a:lnTo>
                      <a:pt x="83" y="39"/>
                    </a:lnTo>
                    <a:lnTo>
                      <a:pt x="83" y="40"/>
                    </a:lnTo>
                    <a:lnTo>
                      <a:pt x="83" y="41"/>
                    </a:lnTo>
                    <a:lnTo>
                      <a:pt x="83" y="41"/>
                    </a:lnTo>
                    <a:lnTo>
                      <a:pt x="83" y="41"/>
                    </a:lnTo>
                    <a:lnTo>
                      <a:pt x="83" y="42"/>
                    </a:lnTo>
                    <a:lnTo>
                      <a:pt x="83" y="42"/>
                    </a:lnTo>
                    <a:lnTo>
                      <a:pt x="82" y="43"/>
                    </a:lnTo>
                    <a:lnTo>
                      <a:pt x="82" y="43"/>
                    </a:lnTo>
                    <a:lnTo>
                      <a:pt x="82" y="44"/>
                    </a:lnTo>
                    <a:lnTo>
                      <a:pt x="82" y="44"/>
                    </a:lnTo>
                    <a:lnTo>
                      <a:pt x="82" y="45"/>
                    </a:lnTo>
                    <a:lnTo>
                      <a:pt x="82" y="45"/>
                    </a:lnTo>
                    <a:lnTo>
                      <a:pt x="82" y="46"/>
                    </a:lnTo>
                    <a:lnTo>
                      <a:pt x="81" y="46"/>
                    </a:lnTo>
                    <a:lnTo>
                      <a:pt x="81" y="47"/>
                    </a:lnTo>
                    <a:lnTo>
                      <a:pt x="81" y="47"/>
                    </a:lnTo>
                    <a:lnTo>
                      <a:pt x="81" y="48"/>
                    </a:lnTo>
                    <a:lnTo>
                      <a:pt x="81" y="48"/>
                    </a:lnTo>
                    <a:lnTo>
                      <a:pt x="81" y="49"/>
                    </a:lnTo>
                    <a:lnTo>
                      <a:pt x="81" y="49"/>
                    </a:lnTo>
                    <a:lnTo>
                      <a:pt x="80" y="50"/>
                    </a:lnTo>
                    <a:lnTo>
                      <a:pt x="80" y="50"/>
                    </a:lnTo>
                    <a:lnTo>
                      <a:pt x="80" y="51"/>
                    </a:lnTo>
                    <a:lnTo>
                      <a:pt x="80" y="51"/>
                    </a:lnTo>
                    <a:lnTo>
                      <a:pt x="80" y="52"/>
                    </a:lnTo>
                    <a:lnTo>
                      <a:pt x="80" y="52"/>
                    </a:lnTo>
                    <a:lnTo>
                      <a:pt x="79" y="53"/>
                    </a:lnTo>
                    <a:lnTo>
                      <a:pt x="79" y="53"/>
                    </a:lnTo>
                    <a:lnTo>
                      <a:pt x="79" y="53"/>
                    </a:lnTo>
                    <a:lnTo>
                      <a:pt x="79" y="54"/>
                    </a:lnTo>
                    <a:lnTo>
                      <a:pt x="78" y="54"/>
                    </a:lnTo>
                    <a:lnTo>
                      <a:pt x="78" y="55"/>
                    </a:lnTo>
                    <a:lnTo>
                      <a:pt x="78" y="55"/>
                    </a:lnTo>
                    <a:lnTo>
                      <a:pt x="78" y="56"/>
                    </a:lnTo>
                    <a:lnTo>
                      <a:pt x="77" y="56"/>
                    </a:lnTo>
                    <a:lnTo>
                      <a:pt x="77" y="57"/>
                    </a:lnTo>
                    <a:lnTo>
                      <a:pt x="77" y="57"/>
                    </a:lnTo>
                    <a:lnTo>
                      <a:pt x="77" y="57"/>
                    </a:lnTo>
                    <a:lnTo>
                      <a:pt x="76" y="58"/>
                    </a:lnTo>
                    <a:lnTo>
                      <a:pt x="76" y="58"/>
                    </a:lnTo>
                    <a:lnTo>
                      <a:pt x="76" y="59"/>
                    </a:lnTo>
                    <a:lnTo>
                      <a:pt x="76" y="59"/>
                    </a:lnTo>
                    <a:lnTo>
                      <a:pt x="75" y="60"/>
                    </a:lnTo>
                    <a:lnTo>
                      <a:pt x="75" y="60"/>
                    </a:lnTo>
                    <a:lnTo>
                      <a:pt x="74" y="60"/>
                    </a:lnTo>
                    <a:lnTo>
                      <a:pt x="74" y="61"/>
                    </a:lnTo>
                    <a:lnTo>
                      <a:pt x="74" y="61"/>
                    </a:lnTo>
                    <a:lnTo>
                      <a:pt x="74" y="61"/>
                    </a:lnTo>
                    <a:lnTo>
                      <a:pt x="73" y="62"/>
                    </a:lnTo>
                    <a:lnTo>
                      <a:pt x="73" y="62"/>
                    </a:lnTo>
                    <a:lnTo>
                      <a:pt x="73" y="63"/>
                    </a:lnTo>
                    <a:lnTo>
                      <a:pt x="72" y="63"/>
                    </a:lnTo>
                    <a:lnTo>
                      <a:pt x="72" y="63"/>
                    </a:lnTo>
                    <a:lnTo>
                      <a:pt x="72" y="64"/>
                    </a:lnTo>
                    <a:lnTo>
                      <a:pt x="71" y="64"/>
                    </a:lnTo>
                    <a:lnTo>
                      <a:pt x="71" y="64"/>
                    </a:lnTo>
                    <a:lnTo>
                      <a:pt x="70" y="65"/>
                    </a:lnTo>
                    <a:lnTo>
                      <a:pt x="70" y="65"/>
                    </a:lnTo>
                    <a:lnTo>
                      <a:pt x="70" y="66"/>
                    </a:lnTo>
                    <a:lnTo>
                      <a:pt x="69" y="66"/>
                    </a:lnTo>
                    <a:lnTo>
                      <a:pt x="69" y="66"/>
                    </a:lnTo>
                    <a:lnTo>
                      <a:pt x="69" y="67"/>
                    </a:lnTo>
                    <a:lnTo>
                      <a:pt x="68" y="67"/>
                    </a:lnTo>
                    <a:lnTo>
                      <a:pt x="68" y="67"/>
                    </a:lnTo>
                    <a:lnTo>
                      <a:pt x="67" y="68"/>
                    </a:lnTo>
                    <a:lnTo>
                      <a:pt x="67" y="68"/>
                    </a:lnTo>
                    <a:lnTo>
                      <a:pt x="67" y="68"/>
                    </a:lnTo>
                    <a:lnTo>
                      <a:pt x="66" y="68"/>
                    </a:lnTo>
                    <a:lnTo>
                      <a:pt x="66" y="69"/>
                    </a:lnTo>
                    <a:lnTo>
                      <a:pt x="65" y="69"/>
                    </a:lnTo>
                    <a:lnTo>
                      <a:pt x="65" y="69"/>
                    </a:lnTo>
                    <a:lnTo>
                      <a:pt x="65" y="70"/>
                    </a:lnTo>
                    <a:lnTo>
                      <a:pt x="64" y="70"/>
                    </a:lnTo>
                    <a:lnTo>
                      <a:pt x="64" y="70"/>
                    </a:lnTo>
                    <a:lnTo>
                      <a:pt x="63" y="70"/>
                    </a:lnTo>
                    <a:lnTo>
                      <a:pt x="63" y="71"/>
                    </a:lnTo>
                    <a:lnTo>
                      <a:pt x="62" y="71"/>
                    </a:lnTo>
                    <a:lnTo>
                      <a:pt x="62" y="71"/>
                    </a:lnTo>
                    <a:lnTo>
                      <a:pt x="62" y="71"/>
                    </a:lnTo>
                    <a:lnTo>
                      <a:pt x="61" y="72"/>
                    </a:lnTo>
                    <a:lnTo>
                      <a:pt x="61" y="72"/>
                    </a:lnTo>
                    <a:lnTo>
                      <a:pt x="60" y="72"/>
                    </a:lnTo>
                    <a:lnTo>
                      <a:pt x="60" y="73"/>
                    </a:lnTo>
                    <a:lnTo>
                      <a:pt x="59" y="73"/>
                    </a:lnTo>
                    <a:lnTo>
                      <a:pt x="59" y="73"/>
                    </a:lnTo>
                    <a:lnTo>
                      <a:pt x="58" y="73"/>
                    </a:lnTo>
                    <a:lnTo>
                      <a:pt x="58" y="73"/>
                    </a:lnTo>
                    <a:lnTo>
                      <a:pt x="58" y="74"/>
                    </a:lnTo>
                    <a:lnTo>
                      <a:pt x="57" y="74"/>
                    </a:lnTo>
                    <a:lnTo>
                      <a:pt x="56" y="74"/>
                    </a:lnTo>
                    <a:lnTo>
                      <a:pt x="56" y="74"/>
                    </a:lnTo>
                    <a:lnTo>
                      <a:pt x="56" y="74"/>
                    </a:lnTo>
                    <a:lnTo>
                      <a:pt x="55" y="74"/>
                    </a:lnTo>
                    <a:lnTo>
                      <a:pt x="55" y="74"/>
                    </a:lnTo>
                    <a:lnTo>
                      <a:pt x="54" y="75"/>
                    </a:lnTo>
                    <a:lnTo>
                      <a:pt x="53" y="75"/>
                    </a:lnTo>
                    <a:lnTo>
                      <a:pt x="53" y="75"/>
                    </a:lnTo>
                    <a:lnTo>
                      <a:pt x="53" y="75"/>
                    </a:lnTo>
                    <a:lnTo>
                      <a:pt x="52" y="75"/>
                    </a:lnTo>
                    <a:lnTo>
                      <a:pt x="52" y="75"/>
                    </a:lnTo>
                    <a:lnTo>
                      <a:pt x="51" y="75"/>
                    </a:lnTo>
                    <a:lnTo>
                      <a:pt x="51" y="75"/>
                    </a:lnTo>
                    <a:lnTo>
                      <a:pt x="50" y="76"/>
                    </a:lnTo>
                    <a:lnTo>
                      <a:pt x="50" y="76"/>
                    </a:lnTo>
                    <a:lnTo>
                      <a:pt x="49" y="76"/>
                    </a:lnTo>
                    <a:lnTo>
                      <a:pt x="49" y="76"/>
                    </a:lnTo>
                    <a:lnTo>
                      <a:pt x="48" y="76"/>
                    </a:lnTo>
                    <a:lnTo>
                      <a:pt x="48" y="76"/>
                    </a:lnTo>
                    <a:lnTo>
                      <a:pt x="47" y="76"/>
                    </a:lnTo>
                    <a:lnTo>
                      <a:pt x="47" y="76"/>
                    </a:lnTo>
                    <a:lnTo>
                      <a:pt x="46" y="76"/>
                    </a:lnTo>
                    <a:lnTo>
                      <a:pt x="46" y="76"/>
                    </a:lnTo>
                    <a:lnTo>
                      <a:pt x="45" y="76"/>
                    </a:lnTo>
                    <a:lnTo>
                      <a:pt x="45" y="77"/>
                    </a:lnTo>
                    <a:lnTo>
                      <a:pt x="44" y="77"/>
                    </a:lnTo>
                    <a:lnTo>
                      <a:pt x="44" y="77"/>
                    </a:lnTo>
                    <a:lnTo>
                      <a:pt x="43" y="77"/>
                    </a:lnTo>
                    <a:lnTo>
                      <a:pt x="43" y="77"/>
                    </a:lnTo>
                    <a:lnTo>
                      <a:pt x="42" y="77"/>
                    </a:lnTo>
                    <a:lnTo>
                      <a:pt x="42" y="77"/>
                    </a:lnTo>
                    <a:lnTo>
                      <a:pt x="41" y="77"/>
                    </a:lnTo>
                    <a:lnTo>
                      <a:pt x="41" y="77"/>
                    </a:lnTo>
                    <a:lnTo>
                      <a:pt x="40" y="77"/>
                    </a:lnTo>
                    <a:lnTo>
                      <a:pt x="39" y="77"/>
                    </a:lnTo>
                    <a:lnTo>
                      <a:pt x="39" y="77"/>
                    </a:lnTo>
                    <a:lnTo>
                      <a:pt x="38" y="77"/>
                    </a:lnTo>
                    <a:lnTo>
                      <a:pt x="38" y="76"/>
                    </a:lnTo>
                    <a:lnTo>
                      <a:pt x="38" y="76"/>
                    </a:lnTo>
                    <a:lnTo>
                      <a:pt x="37" y="76"/>
                    </a:lnTo>
                    <a:lnTo>
                      <a:pt x="36" y="76"/>
                    </a:lnTo>
                    <a:lnTo>
                      <a:pt x="36" y="76"/>
                    </a:lnTo>
                    <a:lnTo>
                      <a:pt x="35" y="76"/>
                    </a:lnTo>
                    <a:lnTo>
                      <a:pt x="35" y="76"/>
                    </a:lnTo>
                    <a:lnTo>
                      <a:pt x="35" y="76"/>
                    </a:lnTo>
                    <a:lnTo>
                      <a:pt x="34" y="76"/>
                    </a:lnTo>
                    <a:lnTo>
                      <a:pt x="34" y="76"/>
                    </a:lnTo>
                    <a:lnTo>
                      <a:pt x="33" y="76"/>
                    </a:lnTo>
                    <a:lnTo>
                      <a:pt x="32" y="75"/>
                    </a:lnTo>
                    <a:lnTo>
                      <a:pt x="32" y="75"/>
                    </a:lnTo>
                    <a:lnTo>
                      <a:pt x="32" y="75"/>
                    </a:lnTo>
                    <a:lnTo>
                      <a:pt x="31" y="75"/>
                    </a:lnTo>
                    <a:lnTo>
                      <a:pt x="31" y="75"/>
                    </a:lnTo>
                    <a:lnTo>
                      <a:pt x="30" y="75"/>
                    </a:lnTo>
                    <a:lnTo>
                      <a:pt x="29" y="75"/>
                    </a:lnTo>
                    <a:lnTo>
                      <a:pt x="29" y="75"/>
                    </a:lnTo>
                    <a:lnTo>
                      <a:pt x="29" y="74"/>
                    </a:lnTo>
                    <a:lnTo>
                      <a:pt x="28" y="74"/>
                    </a:lnTo>
                    <a:lnTo>
                      <a:pt x="28" y="74"/>
                    </a:lnTo>
                    <a:lnTo>
                      <a:pt x="27" y="74"/>
                    </a:lnTo>
                    <a:lnTo>
                      <a:pt x="27" y="74"/>
                    </a:lnTo>
                    <a:lnTo>
                      <a:pt x="26" y="74"/>
                    </a:lnTo>
                    <a:lnTo>
                      <a:pt x="26" y="73"/>
                    </a:lnTo>
                    <a:lnTo>
                      <a:pt x="25" y="73"/>
                    </a:lnTo>
                    <a:lnTo>
                      <a:pt x="25" y="73"/>
                    </a:lnTo>
                    <a:lnTo>
                      <a:pt x="24" y="73"/>
                    </a:lnTo>
                    <a:lnTo>
                      <a:pt x="24" y="73"/>
                    </a:lnTo>
                    <a:lnTo>
                      <a:pt x="24" y="72"/>
                    </a:lnTo>
                    <a:lnTo>
                      <a:pt x="23" y="72"/>
                    </a:lnTo>
                    <a:lnTo>
                      <a:pt x="22" y="72"/>
                    </a:lnTo>
                    <a:lnTo>
                      <a:pt x="22" y="71"/>
                    </a:lnTo>
                    <a:lnTo>
                      <a:pt x="22" y="71"/>
                    </a:lnTo>
                    <a:lnTo>
                      <a:pt x="21" y="71"/>
                    </a:lnTo>
                    <a:lnTo>
                      <a:pt x="21" y="71"/>
                    </a:lnTo>
                    <a:lnTo>
                      <a:pt x="20" y="71"/>
                    </a:lnTo>
                    <a:lnTo>
                      <a:pt x="20" y="70"/>
                    </a:lnTo>
                    <a:lnTo>
                      <a:pt x="20" y="70"/>
                    </a:lnTo>
                    <a:lnTo>
                      <a:pt x="19" y="70"/>
                    </a:lnTo>
                    <a:lnTo>
                      <a:pt x="19" y="70"/>
                    </a:lnTo>
                    <a:lnTo>
                      <a:pt x="18" y="69"/>
                    </a:lnTo>
                    <a:lnTo>
                      <a:pt x="18" y="69"/>
                    </a:lnTo>
                    <a:lnTo>
                      <a:pt x="17" y="68"/>
                    </a:lnTo>
                    <a:lnTo>
                      <a:pt x="17" y="68"/>
                    </a:lnTo>
                    <a:lnTo>
                      <a:pt x="17" y="68"/>
                    </a:lnTo>
                    <a:lnTo>
                      <a:pt x="16" y="68"/>
                    </a:lnTo>
                    <a:lnTo>
                      <a:pt x="16" y="67"/>
                    </a:lnTo>
                    <a:lnTo>
                      <a:pt x="15" y="67"/>
                    </a:lnTo>
                    <a:lnTo>
                      <a:pt x="15" y="67"/>
                    </a:lnTo>
                    <a:lnTo>
                      <a:pt x="15" y="66"/>
                    </a:lnTo>
                    <a:lnTo>
                      <a:pt x="14" y="66"/>
                    </a:lnTo>
                    <a:lnTo>
                      <a:pt x="14" y="66"/>
                    </a:lnTo>
                    <a:lnTo>
                      <a:pt x="14" y="65"/>
                    </a:lnTo>
                    <a:lnTo>
                      <a:pt x="13" y="65"/>
                    </a:lnTo>
                    <a:lnTo>
                      <a:pt x="13" y="65"/>
                    </a:lnTo>
                    <a:lnTo>
                      <a:pt x="12" y="64"/>
                    </a:lnTo>
                    <a:lnTo>
                      <a:pt x="12" y="64"/>
                    </a:lnTo>
                    <a:lnTo>
                      <a:pt x="12" y="64"/>
                    </a:lnTo>
                    <a:lnTo>
                      <a:pt x="11" y="63"/>
                    </a:lnTo>
                    <a:lnTo>
                      <a:pt x="11" y="63"/>
                    </a:lnTo>
                    <a:lnTo>
                      <a:pt x="11" y="62"/>
                    </a:lnTo>
                    <a:lnTo>
                      <a:pt x="10" y="62"/>
                    </a:lnTo>
                    <a:lnTo>
                      <a:pt x="10" y="62"/>
                    </a:lnTo>
                    <a:lnTo>
                      <a:pt x="10" y="61"/>
                    </a:lnTo>
                    <a:lnTo>
                      <a:pt x="9" y="61"/>
                    </a:lnTo>
                    <a:lnTo>
                      <a:pt x="9" y="60"/>
                    </a:lnTo>
                    <a:lnTo>
                      <a:pt x="9" y="60"/>
                    </a:lnTo>
                    <a:lnTo>
                      <a:pt x="8" y="60"/>
                    </a:lnTo>
                    <a:lnTo>
                      <a:pt x="8" y="59"/>
                    </a:lnTo>
                    <a:lnTo>
                      <a:pt x="8" y="59"/>
                    </a:lnTo>
                    <a:lnTo>
                      <a:pt x="8" y="59"/>
                    </a:lnTo>
                    <a:lnTo>
                      <a:pt x="7" y="58"/>
                    </a:lnTo>
                    <a:lnTo>
                      <a:pt x="7" y="57"/>
                    </a:lnTo>
                    <a:lnTo>
                      <a:pt x="7" y="57"/>
                    </a:lnTo>
                    <a:lnTo>
                      <a:pt x="6" y="57"/>
                    </a:lnTo>
                    <a:lnTo>
                      <a:pt x="6" y="56"/>
                    </a:lnTo>
                    <a:lnTo>
                      <a:pt x="6" y="56"/>
                    </a:lnTo>
                    <a:lnTo>
                      <a:pt x="6" y="55"/>
                    </a:lnTo>
                    <a:lnTo>
                      <a:pt x="6" y="55"/>
                    </a:lnTo>
                    <a:lnTo>
                      <a:pt x="5" y="54"/>
                    </a:lnTo>
                    <a:lnTo>
                      <a:pt x="5" y="54"/>
                    </a:lnTo>
                    <a:lnTo>
                      <a:pt x="5" y="54"/>
                    </a:lnTo>
                    <a:lnTo>
                      <a:pt x="4" y="53"/>
                    </a:lnTo>
                    <a:lnTo>
                      <a:pt x="4" y="53"/>
                    </a:lnTo>
                    <a:lnTo>
                      <a:pt x="4" y="52"/>
                    </a:lnTo>
                    <a:lnTo>
                      <a:pt x="4" y="52"/>
                    </a:lnTo>
                    <a:lnTo>
                      <a:pt x="4" y="51"/>
                    </a:lnTo>
                    <a:lnTo>
                      <a:pt x="3" y="51"/>
                    </a:lnTo>
                    <a:lnTo>
                      <a:pt x="3" y="50"/>
                    </a:lnTo>
                    <a:lnTo>
                      <a:pt x="3" y="50"/>
                    </a:lnTo>
                    <a:lnTo>
                      <a:pt x="3" y="49"/>
                    </a:lnTo>
                    <a:lnTo>
                      <a:pt x="3" y="49"/>
                    </a:lnTo>
                    <a:lnTo>
                      <a:pt x="3" y="48"/>
                    </a:lnTo>
                    <a:lnTo>
                      <a:pt x="3" y="48"/>
                    </a:lnTo>
                    <a:lnTo>
                      <a:pt x="2" y="48"/>
                    </a:lnTo>
                    <a:lnTo>
                      <a:pt x="2" y="47"/>
                    </a:lnTo>
                    <a:lnTo>
                      <a:pt x="2" y="46"/>
                    </a:lnTo>
                    <a:lnTo>
                      <a:pt x="2" y="46"/>
                    </a:lnTo>
                    <a:lnTo>
                      <a:pt x="2" y="46"/>
                    </a:lnTo>
                    <a:lnTo>
                      <a:pt x="1" y="45"/>
                    </a:lnTo>
                    <a:lnTo>
                      <a:pt x="1" y="45"/>
                    </a:lnTo>
                    <a:lnTo>
                      <a:pt x="1" y="44"/>
                    </a:lnTo>
                    <a:lnTo>
                      <a:pt x="1" y="43"/>
                    </a:lnTo>
                    <a:lnTo>
                      <a:pt x="1" y="43"/>
                    </a:lnTo>
                    <a:lnTo>
                      <a:pt x="1" y="42"/>
                    </a:lnTo>
                    <a:lnTo>
                      <a:pt x="1" y="42"/>
                    </a:lnTo>
                    <a:lnTo>
                      <a:pt x="1" y="42"/>
                    </a:lnTo>
                    <a:lnTo>
                      <a:pt x="1" y="41"/>
                    </a:lnTo>
                    <a:lnTo>
                      <a:pt x="1" y="41"/>
                    </a:lnTo>
                    <a:lnTo>
                      <a:pt x="1" y="40"/>
                    </a:lnTo>
                    <a:lnTo>
                      <a:pt x="1" y="39"/>
                    </a:lnTo>
                    <a:lnTo>
                      <a:pt x="1" y="39"/>
                    </a:lnTo>
                    <a:lnTo>
                      <a:pt x="1" y="39"/>
                    </a:lnTo>
                    <a:lnTo>
                      <a:pt x="0" y="38"/>
                    </a:lnTo>
                    <a:lnTo>
                      <a:pt x="0" y="38"/>
                    </a:lnTo>
                    <a:lnTo>
                      <a:pt x="0" y="37"/>
                    </a:lnTo>
                    <a:lnTo>
                      <a:pt x="0" y="36"/>
                    </a:lnTo>
                    <a:lnTo>
                      <a:pt x="0" y="36"/>
                    </a:lnTo>
                    <a:lnTo>
                      <a:pt x="0" y="35"/>
                    </a:lnTo>
                    <a:lnTo>
                      <a:pt x="0" y="35"/>
                    </a:lnTo>
                    <a:lnTo>
                      <a:pt x="0" y="34"/>
                    </a:lnTo>
                    <a:lnTo>
                      <a:pt x="0" y="34"/>
                    </a:lnTo>
                    <a:lnTo>
                      <a:pt x="0" y="34"/>
                    </a:lnTo>
                    <a:lnTo>
                      <a:pt x="0" y="33"/>
                    </a:lnTo>
                    <a:lnTo>
                      <a:pt x="0" y="32"/>
                    </a:lnTo>
                    <a:lnTo>
                      <a:pt x="0" y="32"/>
                    </a:lnTo>
                    <a:lnTo>
                      <a:pt x="1" y="31"/>
                    </a:lnTo>
                    <a:lnTo>
                      <a:pt x="1" y="31"/>
                    </a:lnTo>
                    <a:lnTo>
                      <a:pt x="1" y="30"/>
                    </a:lnTo>
                    <a:lnTo>
                      <a:pt x="1" y="30"/>
                    </a:lnTo>
                    <a:lnTo>
                      <a:pt x="1" y="29"/>
                    </a:lnTo>
                    <a:lnTo>
                      <a:pt x="1" y="29"/>
                    </a:lnTo>
                    <a:lnTo>
                      <a:pt x="1" y="28"/>
                    </a:lnTo>
                    <a:lnTo>
                      <a:pt x="1" y="28"/>
                    </a:lnTo>
                    <a:lnTo>
                      <a:pt x="1" y="27"/>
                    </a:lnTo>
                    <a:lnTo>
                      <a:pt x="1" y="27"/>
                    </a:lnTo>
                    <a:lnTo>
                      <a:pt x="1" y="26"/>
                    </a:lnTo>
                    <a:lnTo>
                      <a:pt x="1" y="26"/>
                    </a:lnTo>
                    <a:lnTo>
                      <a:pt x="1" y="25"/>
                    </a:lnTo>
                    <a:lnTo>
                      <a:pt x="2" y="25"/>
                    </a:lnTo>
                    <a:lnTo>
                      <a:pt x="2" y="24"/>
                    </a:lnTo>
                    <a:lnTo>
                      <a:pt x="2" y="24"/>
                    </a:lnTo>
                    <a:lnTo>
                      <a:pt x="2" y="23"/>
                    </a:lnTo>
                    <a:lnTo>
                      <a:pt x="2" y="23"/>
                    </a:lnTo>
                    <a:lnTo>
                      <a:pt x="2" y="22"/>
                    </a:lnTo>
                    <a:lnTo>
                      <a:pt x="3" y="22"/>
                    </a:lnTo>
                    <a:lnTo>
                      <a:pt x="3" y="21"/>
                    </a:lnTo>
                    <a:lnTo>
                      <a:pt x="3" y="21"/>
                    </a:lnTo>
                    <a:lnTo>
                      <a:pt x="3" y="21"/>
                    </a:lnTo>
                    <a:lnTo>
                      <a:pt x="3" y="20"/>
                    </a:lnTo>
                    <a:lnTo>
                      <a:pt x="3" y="20"/>
                    </a:lnTo>
                    <a:lnTo>
                      <a:pt x="4" y="19"/>
                    </a:lnTo>
                    <a:lnTo>
                      <a:pt x="4" y="19"/>
                    </a:lnTo>
                    <a:lnTo>
                      <a:pt x="4" y="18"/>
                    </a:lnTo>
                    <a:lnTo>
                      <a:pt x="4" y="18"/>
                    </a:lnTo>
                    <a:lnTo>
                      <a:pt x="4" y="17"/>
                    </a:lnTo>
                    <a:lnTo>
                      <a:pt x="5" y="17"/>
                    </a:lnTo>
                    <a:lnTo>
                      <a:pt x="5" y="16"/>
                    </a:lnTo>
                    <a:lnTo>
                      <a:pt x="5" y="16"/>
                    </a:lnTo>
                    <a:lnTo>
                      <a:pt x="5" y="15"/>
                    </a:lnTo>
                    <a:lnTo>
                      <a:pt x="6" y="15"/>
                    </a:lnTo>
                    <a:lnTo>
                      <a:pt x="6" y="14"/>
                    </a:lnTo>
                    <a:lnTo>
                      <a:pt x="6" y="14"/>
                    </a:lnTo>
                    <a:lnTo>
                      <a:pt x="6" y="14"/>
                    </a:lnTo>
                    <a:lnTo>
                      <a:pt x="7" y="13"/>
                    </a:lnTo>
                    <a:lnTo>
                      <a:pt x="7" y="13"/>
                    </a:lnTo>
                    <a:lnTo>
                      <a:pt x="7" y="12"/>
                    </a:lnTo>
                    <a:lnTo>
                      <a:pt x="7" y="12"/>
                    </a:lnTo>
                    <a:lnTo>
                      <a:pt x="8" y="11"/>
                    </a:lnTo>
                    <a:lnTo>
                      <a:pt x="8" y="11"/>
                    </a:lnTo>
                    <a:lnTo>
                      <a:pt x="8" y="11"/>
                    </a:lnTo>
                    <a:lnTo>
                      <a:pt x="9" y="10"/>
                    </a:lnTo>
                    <a:lnTo>
                      <a:pt x="9" y="10"/>
                    </a:lnTo>
                    <a:lnTo>
                      <a:pt x="9" y="10"/>
                    </a:lnTo>
                    <a:lnTo>
                      <a:pt x="10" y="9"/>
                    </a:lnTo>
                    <a:lnTo>
                      <a:pt x="10" y="9"/>
                    </a:lnTo>
                    <a:lnTo>
                      <a:pt x="10" y="8"/>
                    </a:lnTo>
                    <a:lnTo>
                      <a:pt x="11" y="8"/>
                    </a:lnTo>
                    <a:lnTo>
                      <a:pt x="11" y="7"/>
                    </a:lnTo>
                    <a:lnTo>
                      <a:pt x="11" y="7"/>
                    </a:lnTo>
                    <a:lnTo>
                      <a:pt x="12" y="7"/>
                    </a:lnTo>
                    <a:lnTo>
                      <a:pt x="12" y="6"/>
                    </a:lnTo>
                    <a:lnTo>
                      <a:pt x="12" y="6"/>
                    </a:lnTo>
                    <a:lnTo>
                      <a:pt x="13" y="6"/>
                    </a:lnTo>
                    <a:lnTo>
                      <a:pt x="13" y="5"/>
                    </a:lnTo>
                    <a:lnTo>
                      <a:pt x="13" y="5"/>
                    </a:lnTo>
                    <a:lnTo>
                      <a:pt x="14" y="5"/>
                    </a:lnTo>
                    <a:lnTo>
                      <a:pt x="14" y="4"/>
                    </a:lnTo>
                    <a:lnTo>
                      <a:pt x="14" y="4"/>
                    </a:lnTo>
                    <a:lnTo>
                      <a:pt x="15" y="4"/>
                    </a:lnTo>
                    <a:lnTo>
                      <a:pt x="15" y="3"/>
                    </a:lnTo>
                    <a:lnTo>
                      <a:pt x="16" y="3"/>
                    </a:lnTo>
                    <a:lnTo>
                      <a:pt x="16" y="3"/>
                    </a:lnTo>
                    <a:lnTo>
                      <a:pt x="17" y="2"/>
                    </a:lnTo>
                    <a:lnTo>
                      <a:pt x="17" y="2"/>
                    </a:lnTo>
                    <a:lnTo>
                      <a:pt x="17" y="2"/>
                    </a:lnTo>
                    <a:lnTo>
                      <a:pt x="18" y="2"/>
                    </a:lnTo>
                    <a:lnTo>
                      <a:pt x="18" y="1"/>
                    </a:lnTo>
                    <a:lnTo>
                      <a:pt x="18" y="1"/>
                    </a:lnTo>
                    <a:lnTo>
                      <a:pt x="19" y="1"/>
                    </a:lnTo>
                    <a:lnTo>
                      <a:pt x="19"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1" name="Oval 1379"/>
              <p:cNvSpPr>
                <a:spLocks noChangeArrowheads="1"/>
              </p:cNvSpPr>
              <p:nvPr/>
            </p:nvSpPr>
            <p:spPr bwMode="auto">
              <a:xfrm flipH="1">
                <a:off x="956" y="3915"/>
                <a:ext cx="24" cy="2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2" name="Freeform 1380"/>
              <p:cNvSpPr>
                <a:spLocks/>
              </p:cNvSpPr>
              <p:nvPr/>
            </p:nvSpPr>
            <p:spPr bwMode="auto">
              <a:xfrm flipH="1">
                <a:off x="953" y="3893"/>
                <a:ext cx="3" cy="32"/>
              </a:xfrm>
              <a:custGeom>
                <a:avLst/>
                <a:gdLst>
                  <a:gd name="T0" fmla="*/ 0 w 10"/>
                  <a:gd name="T1" fmla="*/ 0 h 114"/>
                  <a:gd name="T2" fmla="*/ 1 w 10"/>
                  <a:gd name="T3" fmla="*/ 2 h 114"/>
                  <a:gd name="T4" fmla="*/ 1 w 10"/>
                  <a:gd name="T5" fmla="*/ 4 h 114"/>
                  <a:gd name="T6" fmla="*/ 2 w 10"/>
                  <a:gd name="T7" fmla="*/ 7 h 114"/>
                  <a:gd name="T8" fmla="*/ 2 w 10"/>
                  <a:gd name="T9" fmla="*/ 9 h 114"/>
                  <a:gd name="T10" fmla="*/ 3 w 10"/>
                  <a:gd name="T11" fmla="*/ 11 h 114"/>
                  <a:gd name="T12" fmla="*/ 4 w 10"/>
                  <a:gd name="T13" fmla="*/ 13 h 114"/>
                  <a:gd name="T14" fmla="*/ 4 w 10"/>
                  <a:gd name="T15" fmla="*/ 15 h 114"/>
                  <a:gd name="T16" fmla="*/ 5 w 10"/>
                  <a:gd name="T17" fmla="*/ 18 h 114"/>
                  <a:gd name="T18" fmla="*/ 5 w 10"/>
                  <a:gd name="T19" fmla="*/ 20 h 114"/>
                  <a:gd name="T20" fmla="*/ 6 w 10"/>
                  <a:gd name="T21" fmla="*/ 22 h 114"/>
                  <a:gd name="T22" fmla="*/ 6 w 10"/>
                  <a:gd name="T23" fmla="*/ 24 h 114"/>
                  <a:gd name="T24" fmla="*/ 7 w 10"/>
                  <a:gd name="T25" fmla="*/ 27 h 114"/>
                  <a:gd name="T26" fmla="*/ 7 w 10"/>
                  <a:gd name="T27" fmla="*/ 29 h 114"/>
                  <a:gd name="T28" fmla="*/ 8 w 10"/>
                  <a:gd name="T29" fmla="*/ 31 h 114"/>
                  <a:gd name="T30" fmla="*/ 8 w 10"/>
                  <a:gd name="T31" fmla="*/ 33 h 114"/>
                  <a:gd name="T32" fmla="*/ 8 w 10"/>
                  <a:gd name="T33" fmla="*/ 36 h 114"/>
                  <a:gd name="T34" fmla="*/ 8 w 10"/>
                  <a:gd name="T35" fmla="*/ 38 h 114"/>
                  <a:gd name="T36" fmla="*/ 9 w 10"/>
                  <a:gd name="T37" fmla="*/ 40 h 114"/>
                  <a:gd name="T38" fmla="*/ 9 w 10"/>
                  <a:gd name="T39" fmla="*/ 43 h 114"/>
                  <a:gd name="T40" fmla="*/ 9 w 10"/>
                  <a:gd name="T41" fmla="*/ 45 h 114"/>
                  <a:gd name="T42" fmla="*/ 9 w 10"/>
                  <a:gd name="T43" fmla="*/ 47 h 114"/>
                  <a:gd name="T44" fmla="*/ 9 w 10"/>
                  <a:gd name="T45" fmla="*/ 50 h 114"/>
                  <a:gd name="T46" fmla="*/ 9 w 10"/>
                  <a:gd name="T47" fmla="*/ 52 h 114"/>
                  <a:gd name="T48" fmla="*/ 10 w 10"/>
                  <a:gd name="T49" fmla="*/ 54 h 114"/>
                  <a:gd name="T50" fmla="*/ 10 w 10"/>
                  <a:gd name="T51" fmla="*/ 57 h 114"/>
                  <a:gd name="T52" fmla="*/ 10 w 10"/>
                  <a:gd name="T53" fmla="*/ 59 h 114"/>
                  <a:gd name="T54" fmla="*/ 10 w 10"/>
                  <a:gd name="T55" fmla="*/ 61 h 114"/>
                  <a:gd name="T56" fmla="*/ 10 w 10"/>
                  <a:gd name="T57" fmla="*/ 63 h 114"/>
                  <a:gd name="T58" fmla="*/ 10 w 10"/>
                  <a:gd name="T59" fmla="*/ 66 h 114"/>
                  <a:gd name="T60" fmla="*/ 9 w 10"/>
                  <a:gd name="T61" fmla="*/ 68 h 114"/>
                  <a:gd name="T62" fmla="*/ 9 w 10"/>
                  <a:gd name="T63" fmla="*/ 70 h 114"/>
                  <a:gd name="T64" fmla="*/ 9 w 10"/>
                  <a:gd name="T65" fmla="*/ 73 h 114"/>
                  <a:gd name="T66" fmla="*/ 9 w 10"/>
                  <a:gd name="T67" fmla="*/ 75 h 114"/>
                  <a:gd name="T68" fmla="*/ 9 w 10"/>
                  <a:gd name="T69" fmla="*/ 77 h 114"/>
                  <a:gd name="T70" fmla="*/ 9 w 10"/>
                  <a:gd name="T71" fmla="*/ 79 h 114"/>
                  <a:gd name="T72" fmla="*/ 8 w 10"/>
                  <a:gd name="T73" fmla="*/ 82 h 114"/>
                  <a:gd name="T74" fmla="*/ 8 w 10"/>
                  <a:gd name="T75" fmla="*/ 84 h 114"/>
                  <a:gd name="T76" fmla="*/ 8 w 10"/>
                  <a:gd name="T77" fmla="*/ 86 h 114"/>
                  <a:gd name="T78" fmla="*/ 8 w 10"/>
                  <a:gd name="T79" fmla="*/ 89 h 114"/>
                  <a:gd name="T80" fmla="*/ 7 w 10"/>
                  <a:gd name="T81" fmla="*/ 91 h 114"/>
                  <a:gd name="T82" fmla="*/ 7 w 10"/>
                  <a:gd name="T83" fmla="*/ 93 h 114"/>
                  <a:gd name="T84" fmla="*/ 7 w 10"/>
                  <a:gd name="T85" fmla="*/ 96 h 114"/>
                  <a:gd name="T86" fmla="*/ 6 w 10"/>
                  <a:gd name="T87" fmla="*/ 98 h 114"/>
                  <a:gd name="T88" fmla="*/ 5 w 10"/>
                  <a:gd name="T89" fmla="*/ 100 h 114"/>
                  <a:gd name="T90" fmla="*/ 5 w 10"/>
                  <a:gd name="T91" fmla="*/ 102 h 114"/>
                  <a:gd name="T92" fmla="*/ 4 w 10"/>
                  <a:gd name="T93" fmla="*/ 104 h 114"/>
                  <a:gd name="T94" fmla="*/ 4 w 10"/>
                  <a:gd name="T95" fmla="*/ 107 h 114"/>
                  <a:gd name="T96" fmla="*/ 3 w 10"/>
                  <a:gd name="T97" fmla="*/ 109 h 114"/>
                  <a:gd name="T98" fmla="*/ 3 w 10"/>
                  <a:gd name="T99" fmla="*/ 111 h 114"/>
                  <a:gd name="T100" fmla="*/ 2 w 10"/>
                  <a:gd name="T101" fmla="*/ 113 h 114"/>
                  <a:gd name="T102" fmla="*/ 2 w 10"/>
                  <a:gd name="T10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 h="114">
                    <a:moveTo>
                      <a:pt x="0" y="0"/>
                    </a:moveTo>
                    <a:lnTo>
                      <a:pt x="1" y="2"/>
                    </a:lnTo>
                    <a:lnTo>
                      <a:pt x="1" y="4"/>
                    </a:lnTo>
                    <a:lnTo>
                      <a:pt x="2" y="7"/>
                    </a:lnTo>
                    <a:lnTo>
                      <a:pt x="2" y="9"/>
                    </a:lnTo>
                    <a:lnTo>
                      <a:pt x="3" y="11"/>
                    </a:lnTo>
                    <a:lnTo>
                      <a:pt x="4" y="13"/>
                    </a:lnTo>
                    <a:lnTo>
                      <a:pt x="4" y="15"/>
                    </a:lnTo>
                    <a:lnTo>
                      <a:pt x="5" y="18"/>
                    </a:lnTo>
                    <a:lnTo>
                      <a:pt x="5" y="20"/>
                    </a:lnTo>
                    <a:lnTo>
                      <a:pt x="6" y="22"/>
                    </a:lnTo>
                    <a:lnTo>
                      <a:pt x="6" y="24"/>
                    </a:lnTo>
                    <a:lnTo>
                      <a:pt x="7" y="27"/>
                    </a:lnTo>
                    <a:lnTo>
                      <a:pt x="7" y="29"/>
                    </a:lnTo>
                    <a:lnTo>
                      <a:pt x="8" y="31"/>
                    </a:lnTo>
                    <a:lnTo>
                      <a:pt x="8" y="33"/>
                    </a:lnTo>
                    <a:lnTo>
                      <a:pt x="8" y="36"/>
                    </a:lnTo>
                    <a:lnTo>
                      <a:pt x="8" y="38"/>
                    </a:lnTo>
                    <a:lnTo>
                      <a:pt x="9" y="40"/>
                    </a:lnTo>
                    <a:lnTo>
                      <a:pt x="9" y="43"/>
                    </a:lnTo>
                    <a:lnTo>
                      <a:pt x="9" y="45"/>
                    </a:lnTo>
                    <a:lnTo>
                      <a:pt x="9" y="47"/>
                    </a:lnTo>
                    <a:lnTo>
                      <a:pt x="9" y="50"/>
                    </a:lnTo>
                    <a:lnTo>
                      <a:pt x="9" y="52"/>
                    </a:lnTo>
                    <a:lnTo>
                      <a:pt x="10" y="54"/>
                    </a:lnTo>
                    <a:lnTo>
                      <a:pt x="10" y="57"/>
                    </a:lnTo>
                    <a:lnTo>
                      <a:pt x="10" y="59"/>
                    </a:lnTo>
                    <a:lnTo>
                      <a:pt x="10" y="61"/>
                    </a:lnTo>
                    <a:lnTo>
                      <a:pt x="10" y="63"/>
                    </a:lnTo>
                    <a:lnTo>
                      <a:pt x="10" y="66"/>
                    </a:lnTo>
                    <a:lnTo>
                      <a:pt x="9" y="68"/>
                    </a:lnTo>
                    <a:lnTo>
                      <a:pt x="9" y="70"/>
                    </a:lnTo>
                    <a:lnTo>
                      <a:pt x="9" y="73"/>
                    </a:lnTo>
                    <a:lnTo>
                      <a:pt x="9" y="75"/>
                    </a:lnTo>
                    <a:lnTo>
                      <a:pt x="9" y="77"/>
                    </a:lnTo>
                    <a:lnTo>
                      <a:pt x="9" y="79"/>
                    </a:lnTo>
                    <a:lnTo>
                      <a:pt x="8" y="82"/>
                    </a:lnTo>
                    <a:lnTo>
                      <a:pt x="8" y="84"/>
                    </a:lnTo>
                    <a:lnTo>
                      <a:pt x="8" y="86"/>
                    </a:lnTo>
                    <a:lnTo>
                      <a:pt x="8" y="89"/>
                    </a:lnTo>
                    <a:lnTo>
                      <a:pt x="7" y="91"/>
                    </a:lnTo>
                    <a:lnTo>
                      <a:pt x="7" y="93"/>
                    </a:lnTo>
                    <a:lnTo>
                      <a:pt x="7" y="96"/>
                    </a:lnTo>
                    <a:lnTo>
                      <a:pt x="6" y="98"/>
                    </a:lnTo>
                    <a:lnTo>
                      <a:pt x="5" y="100"/>
                    </a:lnTo>
                    <a:lnTo>
                      <a:pt x="5" y="102"/>
                    </a:lnTo>
                    <a:lnTo>
                      <a:pt x="4" y="104"/>
                    </a:lnTo>
                    <a:lnTo>
                      <a:pt x="4" y="107"/>
                    </a:lnTo>
                    <a:lnTo>
                      <a:pt x="3" y="109"/>
                    </a:lnTo>
                    <a:lnTo>
                      <a:pt x="3" y="111"/>
                    </a:lnTo>
                    <a:lnTo>
                      <a:pt x="2" y="113"/>
                    </a:lnTo>
                    <a:lnTo>
                      <a:pt x="2" y="11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3" name="Freeform 1381"/>
              <p:cNvSpPr>
                <a:spLocks/>
              </p:cNvSpPr>
              <p:nvPr/>
            </p:nvSpPr>
            <p:spPr bwMode="auto">
              <a:xfrm flipH="1">
                <a:off x="962" y="3938"/>
                <a:ext cx="4" cy="7"/>
              </a:xfrm>
              <a:custGeom>
                <a:avLst/>
                <a:gdLst>
                  <a:gd name="T0" fmla="*/ 18 w 18"/>
                  <a:gd name="T1" fmla="*/ 0 h 25"/>
                  <a:gd name="T2" fmla="*/ 17 w 18"/>
                  <a:gd name="T3" fmla="*/ 2 h 25"/>
                  <a:gd name="T4" fmla="*/ 16 w 18"/>
                  <a:gd name="T5" fmla="*/ 4 h 25"/>
                  <a:gd name="T6" fmla="*/ 14 w 18"/>
                  <a:gd name="T7" fmla="*/ 6 h 25"/>
                  <a:gd name="T8" fmla="*/ 13 w 18"/>
                  <a:gd name="T9" fmla="*/ 8 h 25"/>
                  <a:gd name="T10" fmla="*/ 12 w 18"/>
                  <a:gd name="T11" fmla="*/ 10 h 25"/>
                  <a:gd name="T12" fmla="*/ 10 w 18"/>
                  <a:gd name="T13" fmla="*/ 12 h 25"/>
                  <a:gd name="T14" fmla="*/ 9 w 18"/>
                  <a:gd name="T15" fmla="*/ 14 h 25"/>
                  <a:gd name="T16" fmla="*/ 7 w 18"/>
                  <a:gd name="T17" fmla="*/ 16 h 25"/>
                  <a:gd name="T18" fmla="*/ 6 w 18"/>
                  <a:gd name="T19" fmla="*/ 17 h 25"/>
                  <a:gd name="T20" fmla="*/ 5 w 18"/>
                  <a:gd name="T21" fmla="*/ 19 h 25"/>
                  <a:gd name="T22" fmla="*/ 3 w 18"/>
                  <a:gd name="T23" fmla="*/ 21 h 25"/>
                  <a:gd name="T24" fmla="*/ 1 w 18"/>
                  <a:gd name="T25" fmla="*/ 23 h 25"/>
                  <a:gd name="T26" fmla="*/ 0 w 18"/>
                  <a:gd name="T27" fmla="*/ 24 h 25"/>
                  <a:gd name="T28" fmla="*/ 0 w 1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5">
                    <a:moveTo>
                      <a:pt x="18" y="0"/>
                    </a:moveTo>
                    <a:lnTo>
                      <a:pt x="17" y="2"/>
                    </a:lnTo>
                    <a:lnTo>
                      <a:pt x="16" y="4"/>
                    </a:lnTo>
                    <a:lnTo>
                      <a:pt x="14" y="6"/>
                    </a:lnTo>
                    <a:lnTo>
                      <a:pt x="13" y="8"/>
                    </a:lnTo>
                    <a:lnTo>
                      <a:pt x="12" y="10"/>
                    </a:lnTo>
                    <a:lnTo>
                      <a:pt x="10" y="12"/>
                    </a:lnTo>
                    <a:lnTo>
                      <a:pt x="9" y="14"/>
                    </a:lnTo>
                    <a:lnTo>
                      <a:pt x="7" y="16"/>
                    </a:lnTo>
                    <a:lnTo>
                      <a:pt x="6" y="17"/>
                    </a:lnTo>
                    <a:lnTo>
                      <a:pt x="5" y="19"/>
                    </a:lnTo>
                    <a:lnTo>
                      <a:pt x="3" y="21"/>
                    </a:lnTo>
                    <a:lnTo>
                      <a:pt x="1" y="23"/>
                    </a:lnTo>
                    <a:lnTo>
                      <a:pt x="0" y="24"/>
                    </a:lnTo>
                    <a:lnTo>
                      <a:pt x="0"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4" name="Oval 1382"/>
              <p:cNvSpPr>
                <a:spLocks noChangeArrowheads="1"/>
              </p:cNvSpPr>
              <p:nvPr/>
            </p:nvSpPr>
            <p:spPr bwMode="auto">
              <a:xfrm flipH="1">
                <a:off x="967" y="390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5" name="Oval 1383"/>
              <p:cNvSpPr>
                <a:spLocks noChangeArrowheads="1"/>
              </p:cNvSpPr>
              <p:nvPr/>
            </p:nvSpPr>
            <p:spPr bwMode="auto">
              <a:xfrm flipH="1">
                <a:off x="977"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6" name="Oval 1384"/>
              <p:cNvSpPr>
                <a:spLocks noChangeArrowheads="1"/>
              </p:cNvSpPr>
              <p:nvPr/>
            </p:nvSpPr>
            <p:spPr bwMode="auto">
              <a:xfrm flipH="1">
                <a:off x="960" y="389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7" name="Oval 1385"/>
              <p:cNvSpPr>
                <a:spLocks noChangeArrowheads="1"/>
              </p:cNvSpPr>
              <p:nvPr/>
            </p:nvSpPr>
            <p:spPr bwMode="auto">
              <a:xfrm flipH="1">
                <a:off x="975" y="389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8" name="Oval 1386"/>
              <p:cNvSpPr>
                <a:spLocks noChangeArrowheads="1"/>
              </p:cNvSpPr>
              <p:nvPr/>
            </p:nvSpPr>
            <p:spPr bwMode="auto">
              <a:xfrm flipH="1">
                <a:off x="958"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19" name="Oval 1387"/>
              <p:cNvSpPr>
                <a:spLocks noChangeArrowheads="1"/>
              </p:cNvSpPr>
              <p:nvPr/>
            </p:nvSpPr>
            <p:spPr bwMode="auto">
              <a:xfrm flipH="1">
                <a:off x="976" y="3885"/>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0" name="Line 1388"/>
              <p:cNvSpPr>
                <a:spLocks noChangeShapeType="1"/>
              </p:cNvSpPr>
              <p:nvPr/>
            </p:nvSpPr>
            <p:spPr bwMode="auto">
              <a:xfrm flipH="1" flipV="1">
                <a:off x="975" y="3703"/>
                <a:ext cx="14"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1" name="Freeform 1389"/>
              <p:cNvSpPr>
                <a:spLocks/>
              </p:cNvSpPr>
              <p:nvPr/>
            </p:nvSpPr>
            <p:spPr bwMode="auto">
              <a:xfrm flipH="1">
                <a:off x="940" y="3674"/>
                <a:ext cx="24" cy="22"/>
              </a:xfrm>
              <a:custGeom>
                <a:avLst/>
                <a:gdLst>
                  <a:gd name="T0" fmla="*/ 12 w 86"/>
                  <a:gd name="T1" fmla="*/ 74 h 80"/>
                  <a:gd name="T2" fmla="*/ 10 w 86"/>
                  <a:gd name="T3" fmla="*/ 71 h 80"/>
                  <a:gd name="T4" fmla="*/ 7 w 86"/>
                  <a:gd name="T5" fmla="*/ 68 h 80"/>
                  <a:gd name="T6" fmla="*/ 5 w 86"/>
                  <a:gd name="T7" fmla="*/ 65 h 80"/>
                  <a:gd name="T8" fmla="*/ 4 w 86"/>
                  <a:gd name="T9" fmla="*/ 61 h 80"/>
                  <a:gd name="T10" fmla="*/ 2 w 86"/>
                  <a:gd name="T11" fmla="*/ 58 h 80"/>
                  <a:gd name="T12" fmla="*/ 1 w 86"/>
                  <a:gd name="T13" fmla="*/ 54 h 80"/>
                  <a:gd name="T14" fmla="*/ 0 w 86"/>
                  <a:gd name="T15" fmla="*/ 51 h 80"/>
                  <a:gd name="T16" fmla="*/ 0 w 86"/>
                  <a:gd name="T17" fmla="*/ 47 h 80"/>
                  <a:gd name="T18" fmla="*/ 0 w 86"/>
                  <a:gd name="T19" fmla="*/ 43 h 80"/>
                  <a:gd name="T20" fmla="*/ 0 w 86"/>
                  <a:gd name="T21" fmla="*/ 40 h 80"/>
                  <a:gd name="T22" fmla="*/ 0 w 86"/>
                  <a:gd name="T23" fmla="*/ 36 h 80"/>
                  <a:gd name="T24" fmla="*/ 1 w 86"/>
                  <a:gd name="T25" fmla="*/ 32 h 80"/>
                  <a:gd name="T26" fmla="*/ 2 w 86"/>
                  <a:gd name="T27" fmla="*/ 29 h 80"/>
                  <a:gd name="T28" fmla="*/ 3 w 86"/>
                  <a:gd name="T29" fmla="*/ 25 h 80"/>
                  <a:gd name="T30" fmla="*/ 5 w 86"/>
                  <a:gd name="T31" fmla="*/ 22 h 80"/>
                  <a:gd name="T32" fmla="*/ 7 w 86"/>
                  <a:gd name="T33" fmla="*/ 19 h 80"/>
                  <a:gd name="T34" fmla="*/ 9 w 86"/>
                  <a:gd name="T35" fmla="*/ 16 h 80"/>
                  <a:gd name="T36" fmla="*/ 12 w 86"/>
                  <a:gd name="T37" fmla="*/ 13 h 80"/>
                  <a:gd name="T38" fmla="*/ 14 w 86"/>
                  <a:gd name="T39" fmla="*/ 10 h 80"/>
                  <a:gd name="T40" fmla="*/ 17 w 86"/>
                  <a:gd name="T41" fmla="*/ 8 h 80"/>
                  <a:gd name="T42" fmla="*/ 21 w 86"/>
                  <a:gd name="T43" fmla="*/ 6 h 80"/>
                  <a:gd name="T44" fmla="*/ 24 w 86"/>
                  <a:gd name="T45" fmla="*/ 4 h 80"/>
                  <a:gd name="T46" fmla="*/ 27 w 86"/>
                  <a:gd name="T47" fmla="*/ 3 h 80"/>
                  <a:gd name="T48" fmla="*/ 31 w 86"/>
                  <a:gd name="T49" fmla="*/ 2 h 80"/>
                  <a:gd name="T50" fmla="*/ 34 w 86"/>
                  <a:gd name="T51" fmla="*/ 1 h 80"/>
                  <a:gd name="T52" fmla="*/ 38 w 86"/>
                  <a:gd name="T53" fmla="*/ 0 h 80"/>
                  <a:gd name="T54" fmla="*/ 42 w 86"/>
                  <a:gd name="T55" fmla="*/ 0 h 80"/>
                  <a:gd name="T56" fmla="*/ 45 w 86"/>
                  <a:gd name="T57" fmla="*/ 0 h 80"/>
                  <a:gd name="T58" fmla="*/ 49 w 86"/>
                  <a:gd name="T59" fmla="*/ 0 h 80"/>
                  <a:gd name="T60" fmla="*/ 53 w 86"/>
                  <a:gd name="T61" fmla="*/ 1 h 80"/>
                  <a:gd name="T62" fmla="*/ 56 w 86"/>
                  <a:gd name="T63" fmla="*/ 2 h 80"/>
                  <a:gd name="T64" fmla="*/ 60 w 86"/>
                  <a:gd name="T65" fmla="*/ 3 h 80"/>
                  <a:gd name="T66" fmla="*/ 63 w 86"/>
                  <a:gd name="T67" fmla="*/ 5 h 80"/>
                  <a:gd name="T68" fmla="*/ 66 w 86"/>
                  <a:gd name="T69" fmla="*/ 7 h 80"/>
                  <a:gd name="T70" fmla="*/ 70 w 86"/>
                  <a:gd name="T71" fmla="*/ 9 h 80"/>
                  <a:gd name="T72" fmla="*/ 72 w 86"/>
                  <a:gd name="T73" fmla="*/ 11 h 80"/>
                  <a:gd name="T74" fmla="*/ 75 w 86"/>
                  <a:gd name="T75" fmla="*/ 14 h 80"/>
                  <a:gd name="T76" fmla="*/ 77 w 86"/>
                  <a:gd name="T77" fmla="*/ 17 h 80"/>
                  <a:gd name="T78" fmla="*/ 80 w 86"/>
                  <a:gd name="T79" fmla="*/ 20 h 80"/>
                  <a:gd name="T80" fmla="*/ 82 w 86"/>
                  <a:gd name="T81" fmla="*/ 23 h 80"/>
                  <a:gd name="T82" fmla="*/ 83 w 86"/>
                  <a:gd name="T83" fmla="*/ 26 h 80"/>
                  <a:gd name="T84" fmla="*/ 84 w 86"/>
                  <a:gd name="T85" fmla="*/ 30 h 80"/>
                  <a:gd name="T86" fmla="*/ 85 w 86"/>
                  <a:gd name="T87" fmla="*/ 33 h 80"/>
                  <a:gd name="T88" fmla="*/ 86 w 86"/>
                  <a:gd name="T89" fmla="*/ 37 h 80"/>
                  <a:gd name="T90" fmla="*/ 86 w 86"/>
                  <a:gd name="T91" fmla="*/ 41 h 80"/>
                  <a:gd name="T92" fmla="*/ 86 w 86"/>
                  <a:gd name="T93" fmla="*/ 45 h 80"/>
                  <a:gd name="T94" fmla="*/ 86 w 86"/>
                  <a:gd name="T95" fmla="*/ 48 h 80"/>
                  <a:gd name="T96" fmla="*/ 86 w 86"/>
                  <a:gd name="T97" fmla="*/ 52 h 80"/>
                  <a:gd name="T98" fmla="*/ 84 w 86"/>
                  <a:gd name="T99" fmla="*/ 56 h 80"/>
                  <a:gd name="T100" fmla="*/ 83 w 86"/>
                  <a:gd name="T101" fmla="*/ 59 h 80"/>
                  <a:gd name="T102" fmla="*/ 82 w 86"/>
                  <a:gd name="T103" fmla="*/ 63 h 80"/>
                  <a:gd name="T104" fmla="*/ 80 w 86"/>
                  <a:gd name="T105" fmla="*/ 66 h 80"/>
                  <a:gd name="T106" fmla="*/ 78 w 86"/>
                  <a:gd name="T107" fmla="*/ 69 h 80"/>
                  <a:gd name="T108" fmla="*/ 76 w 86"/>
                  <a:gd name="T109" fmla="*/ 72 h 80"/>
                  <a:gd name="T110" fmla="*/ 73 w 86"/>
                  <a:gd name="T111" fmla="*/ 74 h 80"/>
                  <a:gd name="T112" fmla="*/ 70 w 86"/>
                  <a:gd name="T113" fmla="*/ 77 h 80"/>
                  <a:gd name="T114" fmla="*/ 67 w 86"/>
                  <a:gd name="T115"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0">
                    <a:moveTo>
                      <a:pt x="14" y="76"/>
                    </a:moveTo>
                    <a:lnTo>
                      <a:pt x="14" y="76"/>
                    </a:lnTo>
                    <a:lnTo>
                      <a:pt x="14" y="75"/>
                    </a:lnTo>
                    <a:lnTo>
                      <a:pt x="13" y="75"/>
                    </a:lnTo>
                    <a:lnTo>
                      <a:pt x="13" y="74"/>
                    </a:lnTo>
                    <a:lnTo>
                      <a:pt x="13" y="74"/>
                    </a:lnTo>
                    <a:lnTo>
                      <a:pt x="12" y="74"/>
                    </a:lnTo>
                    <a:lnTo>
                      <a:pt x="12" y="73"/>
                    </a:lnTo>
                    <a:lnTo>
                      <a:pt x="11" y="73"/>
                    </a:lnTo>
                    <a:lnTo>
                      <a:pt x="11" y="72"/>
                    </a:lnTo>
                    <a:lnTo>
                      <a:pt x="11" y="72"/>
                    </a:lnTo>
                    <a:lnTo>
                      <a:pt x="10" y="72"/>
                    </a:lnTo>
                    <a:lnTo>
                      <a:pt x="10" y="71"/>
                    </a:lnTo>
                    <a:lnTo>
                      <a:pt x="10" y="71"/>
                    </a:lnTo>
                    <a:lnTo>
                      <a:pt x="9" y="70"/>
                    </a:lnTo>
                    <a:lnTo>
                      <a:pt x="9" y="70"/>
                    </a:lnTo>
                    <a:lnTo>
                      <a:pt x="8" y="70"/>
                    </a:lnTo>
                    <a:lnTo>
                      <a:pt x="8" y="69"/>
                    </a:lnTo>
                    <a:lnTo>
                      <a:pt x="8" y="69"/>
                    </a:lnTo>
                    <a:lnTo>
                      <a:pt x="8" y="68"/>
                    </a:lnTo>
                    <a:lnTo>
                      <a:pt x="7" y="68"/>
                    </a:lnTo>
                    <a:lnTo>
                      <a:pt x="7" y="67"/>
                    </a:lnTo>
                    <a:lnTo>
                      <a:pt x="7" y="67"/>
                    </a:lnTo>
                    <a:lnTo>
                      <a:pt x="6" y="66"/>
                    </a:lnTo>
                    <a:lnTo>
                      <a:pt x="6" y="66"/>
                    </a:lnTo>
                    <a:lnTo>
                      <a:pt x="6" y="66"/>
                    </a:lnTo>
                    <a:lnTo>
                      <a:pt x="6" y="65"/>
                    </a:lnTo>
                    <a:lnTo>
                      <a:pt x="5" y="65"/>
                    </a:lnTo>
                    <a:lnTo>
                      <a:pt x="5" y="64"/>
                    </a:lnTo>
                    <a:lnTo>
                      <a:pt x="5" y="64"/>
                    </a:lnTo>
                    <a:lnTo>
                      <a:pt x="4" y="63"/>
                    </a:lnTo>
                    <a:lnTo>
                      <a:pt x="4" y="63"/>
                    </a:lnTo>
                    <a:lnTo>
                      <a:pt x="4" y="62"/>
                    </a:lnTo>
                    <a:lnTo>
                      <a:pt x="4" y="62"/>
                    </a:lnTo>
                    <a:lnTo>
                      <a:pt x="4" y="61"/>
                    </a:lnTo>
                    <a:lnTo>
                      <a:pt x="3" y="61"/>
                    </a:lnTo>
                    <a:lnTo>
                      <a:pt x="3" y="60"/>
                    </a:lnTo>
                    <a:lnTo>
                      <a:pt x="3" y="60"/>
                    </a:lnTo>
                    <a:lnTo>
                      <a:pt x="3" y="59"/>
                    </a:lnTo>
                    <a:lnTo>
                      <a:pt x="3" y="59"/>
                    </a:lnTo>
                    <a:lnTo>
                      <a:pt x="2" y="58"/>
                    </a:lnTo>
                    <a:lnTo>
                      <a:pt x="2" y="58"/>
                    </a:lnTo>
                    <a:lnTo>
                      <a:pt x="2" y="58"/>
                    </a:lnTo>
                    <a:lnTo>
                      <a:pt x="2" y="57"/>
                    </a:lnTo>
                    <a:lnTo>
                      <a:pt x="2" y="56"/>
                    </a:lnTo>
                    <a:lnTo>
                      <a:pt x="1" y="56"/>
                    </a:lnTo>
                    <a:lnTo>
                      <a:pt x="1" y="55"/>
                    </a:lnTo>
                    <a:lnTo>
                      <a:pt x="1" y="55"/>
                    </a:lnTo>
                    <a:lnTo>
                      <a:pt x="1" y="54"/>
                    </a:lnTo>
                    <a:lnTo>
                      <a:pt x="1" y="54"/>
                    </a:lnTo>
                    <a:lnTo>
                      <a:pt x="1" y="53"/>
                    </a:lnTo>
                    <a:lnTo>
                      <a:pt x="1" y="53"/>
                    </a:lnTo>
                    <a:lnTo>
                      <a:pt x="1" y="52"/>
                    </a:lnTo>
                    <a:lnTo>
                      <a:pt x="0" y="52"/>
                    </a:lnTo>
                    <a:lnTo>
                      <a:pt x="0" y="51"/>
                    </a:lnTo>
                    <a:lnTo>
                      <a:pt x="0" y="51"/>
                    </a:lnTo>
                    <a:lnTo>
                      <a:pt x="0" y="50"/>
                    </a:lnTo>
                    <a:lnTo>
                      <a:pt x="0" y="50"/>
                    </a:lnTo>
                    <a:lnTo>
                      <a:pt x="0" y="49"/>
                    </a:lnTo>
                    <a:lnTo>
                      <a:pt x="0" y="49"/>
                    </a:lnTo>
                    <a:lnTo>
                      <a:pt x="0" y="48"/>
                    </a:lnTo>
                    <a:lnTo>
                      <a:pt x="0" y="48"/>
                    </a:lnTo>
                    <a:lnTo>
                      <a:pt x="0" y="47"/>
                    </a:lnTo>
                    <a:lnTo>
                      <a:pt x="0" y="46"/>
                    </a:lnTo>
                    <a:lnTo>
                      <a:pt x="0" y="46"/>
                    </a:lnTo>
                    <a:lnTo>
                      <a:pt x="0" y="45"/>
                    </a:lnTo>
                    <a:lnTo>
                      <a:pt x="0" y="45"/>
                    </a:lnTo>
                    <a:lnTo>
                      <a:pt x="0" y="44"/>
                    </a:lnTo>
                    <a:lnTo>
                      <a:pt x="0" y="44"/>
                    </a:lnTo>
                    <a:lnTo>
                      <a:pt x="0" y="43"/>
                    </a:lnTo>
                    <a:lnTo>
                      <a:pt x="0" y="43"/>
                    </a:lnTo>
                    <a:lnTo>
                      <a:pt x="0" y="42"/>
                    </a:lnTo>
                    <a:lnTo>
                      <a:pt x="0" y="42"/>
                    </a:lnTo>
                    <a:lnTo>
                      <a:pt x="0" y="41"/>
                    </a:lnTo>
                    <a:lnTo>
                      <a:pt x="0" y="41"/>
                    </a:lnTo>
                    <a:lnTo>
                      <a:pt x="0" y="40"/>
                    </a:lnTo>
                    <a:lnTo>
                      <a:pt x="0" y="40"/>
                    </a:lnTo>
                    <a:lnTo>
                      <a:pt x="0" y="39"/>
                    </a:lnTo>
                    <a:lnTo>
                      <a:pt x="0" y="38"/>
                    </a:lnTo>
                    <a:lnTo>
                      <a:pt x="0" y="38"/>
                    </a:lnTo>
                    <a:lnTo>
                      <a:pt x="0" y="37"/>
                    </a:lnTo>
                    <a:lnTo>
                      <a:pt x="0" y="37"/>
                    </a:lnTo>
                    <a:lnTo>
                      <a:pt x="0" y="36"/>
                    </a:lnTo>
                    <a:lnTo>
                      <a:pt x="0" y="36"/>
                    </a:lnTo>
                    <a:lnTo>
                      <a:pt x="0" y="35"/>
                    </a:lnTo>
                    <a:lnTo>
                      <a:pt x="0" y="35"/>
                    </a:lnTo>
                    <a:lnTo>
                      <a:pt x="0" y="34"/>
                    </a:lnTo>
                    <a:lnTo>
                      <a:pt x="1" y="34"/>
                    </a:lnTo>
                    <a:lnTo>
                      <a:pt x="1" y="33"/>
                    </a:lnTo>
                    <a:lnTo>
                      <a:pt x="1" y="33"/>
                    </a:lnTo>
                    <a:lnTo>
                      <a:pt x="1" y="32"/>
                    </a:lnTo>
                    <a:lnTo>
                      <a:pt x="1" y="32"/>
                    </a:lnTo>
                    <a:lnTo>
                      <a:pt x="1" y="31"/>
                    </a:lnTo>
                    <a:lnTo>
                      <a:pt x="1" y="31"/>
                    </a:lnTo>
                    <a:lnTo>
                      <a:pt x="1" y="30"/>
                    </a:lnTo>
                    <a:lnTo>
                      <a:pt x="2" y="30"/>
                    </a:lnTo>
                    <a:lnTo>
                      <a:pt x="2" y="29"/>
                    </a:lnTo>
                    <a:lnTo>
                      <a:pt x="2" y="29"/>
                    </a:lnTo>
                    <a:lnTo>
                      <a:pt x="2" y="28"/>
                    </a:lnTo>
                    <a:lnTo>
                      <a:pt x="3" y="28"/>
                    </a:lnTo>
                    <a:lnTo>
                      <a:pt x="3" y="27"/>
                    </a:lnTo>
                    <a:lnTo>
                      <a:pt x="3" y="27"/>
                    </a:lnTo>
                    <a:lnTo>
                      <a:pt x="3" y="26"/>
                    </a:lnTo>
                    <a:lnTo>
                      <a:pt x="3" y="26"/>
                    </a:lnTo>
                    <a:lnTo>
                      <a:pt x="3" y="25"/>
                    </a:lnTo>
                    <a:lnTo>
                      <a:pt x="4" y="25"/>
                    </a:lnTo>
                    <a:lnTo>
                      <a:pt x="4" y="24"/>
                    </a:lnTo>
                    <a:lnTo>
                      <a:pt x="4" y="24"/>
                    </a:lnTo>
                    <a:lnTo>
                      <a:pt x="4" y="23"/>
                    </a:lnTo>
                    <a:lnTo>
                      <a:pt x="5" y="23"/>
                    </a:lnTo>
                    <a:lnTo>
                      <a:pt x="5" y="22"/>
                    </a:lnTo>
                    <a:lnTo>
                      <a:pt x="5" y="22"/>
                    </a:lnTo>
                    <a:lnTo>
                      <a:pt x="6" y="21"/>
                    </a:lnTo>
                    <a:lnTo>
                      <a:pt x="6" y="21"/>
                    </a:lnTo>
                    <a:lnTo>
                      <a:pt x="6" y="20"/>
                    </a:lnTo>
                    <a:lnTo>
                      <a:pt x="6" y="20"/>
                    </a:lnTo>
                    <a:lnTo>
                      <a:pt x="7" y="20"/>
                    </a:lnTo>
                    <a:lnTo>
                      <a:pt x="7" y="19"/>
                    </a:lnTo>
                    <a:lnTo>
                      <a:pt x="7" y="19"/>
                    </a:lnTo>
                    <a:lnTo>
                      <a:pt x="7" y="18"/>
                    </a:lnTo>
                    <a:lnTo>
                      <a:pt x="8" y="18"/>
                    </a:lnTo>
                    <a:lnTo>
                      <a:pt x="8" y="17"/>
                    </a:lnTo>
                    <a:lnTo>
                      <a:pt x="8" y="17"/>
                    </a:lnTo>
                    <a:lnTo>
                      <a:pt x="9" y="17"/>
                    </a:lnTo>
                    <a:lnTo>
                      <a:pt x="9" y="16"/>
                    </a:lnTo>
                    <a:lnTo>
                      <a:pt x="9" y="16"/>
                    </a:lnTo>
                    <a:lnTo>
                      <a:pt x="10" y="15"/>
                    </a:lnTo>
                    <a:lnTo>
                      <a:pt x="10" y="15"/>
                    </a:lnTo>
                    <a:lnTo>
                      <a:pt x="10" y="14"/>
                    </a:lnTo>
                    <a:lnTo>
                      <a:pt x="11" y="14"/>
                    </a:lnTo>
                    <a:lnTo>
                      <a:pt x="11" y="14"/>
                    </a:lnTo>
                    <a:lnTo>
                      <a:pt x="11" y="13"/>
                    </a:lnTo>
                    <a:lnTo>
                      <a:pt x="12" y="13"/>
                    </a:lnTo>
                    <a:lnTo>
                      <a:pt x="12" y="13"/>
                    </a:lnTo>
                    <a:lnTo>
                      <a:pt x="13" y="12"/>
                    </a:lnTo>
                    <a:lnTo>
                      <a:pt x="13" y="12"/>
                    </a:lnTo>
                    <a:lnTo>
                      <a:pt x="13" y="12"/>
                    </a:lnTo>
                    <a:lnTo>
                      <a:pt x="14" y="11"/>
                    </a:lnTo>
                    <a:lnTo>
                      <a:pt x="14" y="11"/>
                    </a:lnTo>
                    <a:lnTo>
                      <a:pt x="14" y="10"/>
                    </a:lnTo>
                    <a:lnTo>
                      <a:pt x="15" y="10"/>
                    </a:lnTo>
                    <a:lnTo>
                      <a:pt x="15" y="10"/>
                    </a:lnTo>
                    <a:lnTo>
                      <a:pt x="16" y="9"/>
                    </a:lnTo>
                    <a:lnTo>
                      <a:pt x="16" y="9"/>
                    </a:lnTo>
                    <a:lnTo>
                      <a:pt x="17" y="9"/>
                    </a:lnTo>
                    <a:lnTo>
                      <a:pt x="17" y="8"/>
                    </a:lnTo>
                    <a:lnTo>
                      <a:pt x="17" y="8"/>
                    </a:lnTo>
                    <a:lnTo>
                      <a:pt x="18" y="8"/>
                    </a:lnTo>
                    <a:lnTo>
                      <a:pt x="18" y="7"/>
                    </a:lnTo>
                    <a:lnTo>
                      <a:pt x="19" y="7"/>
                    </a:lnTo>
                    <a:lnTo>
                      <a:pt x="19" y="7"/>
                    </a:lnTo>
                    <a:lnTo>
                      <a:pt x="20" y="6"/>
                    </a:lnTo>
                    <a:lnTo>
                      <a:pt x="20" y="6"/>
                    </a:lnTo>
                    <a:lnTo>
                      <a:pt x="21" y="6"/>
                    </a:lnTo>
                    <a:lnTo>
                      <a:pt x="21" y="6"/>
                    </a:lnTo>
                    <a:lnTo>
                      <a:pt x="21" y="5"/>
                    </a:lnTo>
                    <a:lnTo>
                      <a:pt x="22" y="5"/>
                    </a:lnTo>
                    <a:lnTo>
                      <a:pt x="22" y="5"/>
                    </a:lnTo>
                    <a:lnTo>
                      <a:pt x="23" y="5"/>
                    </a:lnTo>
                    <a:lnTo>
                      <a:pt x="23" y="5"/>
                    </a:lnTo>
                    <a:lnTo>
                      <a:pt x="24" y="4"/>
                    </a:lnTo>
                    <a:lnTo>
                      <a:pt x="24" y="4"/>
                    </a:lnTo>
                    <a:lnTo>
                      <a:pt x="25" y="4"/>
                    </a:lnTo>
                    <a:lnTo>
                      <a:pt x="25" y="3"/>
                    </a:lnTo>
                    <a:lnTo>
                      <a:pt x="26" y="3"/>
                    </a:lnTo>
                    <a:lnTo>
                      <a:pt x="26" y="3"/>
                    </a:lnTo>
                    <a:lnTo>
                      <a:pt x="27" y="3"/>
                    </a:lnTo>
                    <a:lnTo>
                      <a:pt x="27" y="3"/>
                    </a:lnTo>
                    <a:lnTo>
                      <a:pt x="28" y="2"/>
                    </a:lnTo>
                    <a:lnTo>
                      <a:pt x="28" y="2"/>
                    </a:lnTo>
                    <a:lnTo>
                      <a:pt x="29" y="2"/>
                    </a:lnTo>
                    <a:lnTo>
                      <a:pt x="29" y="2"/>
                    </a:lnTo>
                    <a:lnTo>
                      <a:pt x="30" y="2"/>
                    </a:lnTo>
                    <a:lnTo>
                      <a:pt x="30" y="2"/>
                    </a:lnTo>
                    <a:lnTo>
                      <a:pt x="31" y="2"/>
                    </a:lnTo>
                    <a:lnTo>
                      <a:pt x="31" y="1"/>
                    </a:lnTo>
                    <a:lnTo>
                      <a:pt x="32" y="1"/>
                    </a:lnTo>
                    <a:lnTo>
                      <a:pt x="32" y="1"/>
                    </a:lnTo>
                    <a:lnTo>
                      <a:pt x="33" y="1"/>
                    </a:lnTo>
                    <a:lnTo>
                      <a:pt x="33" y="1"/>
                    </a:lnTo>
                    <a:lnTo>
                      <a:pt x="34" y="1"/>
                    </a:lnTo>
                    <a:lnTo>
                      <a:pt x="34" y="1"/>
                    </a:lnTo>
                    <a:lnTo>
                      <a:pt x="35" y="1"/>
                    </a:lnTo>
                    <a:lnTo>
                      <a:pt x="35" y="0"/>
                    </a:lnTo>
                    <a:lnTo>
                      <a:pt x="36" y="0"/>
                    </a:lnTo>
                    <a:lnTo>
                      <a:pt x="37" y="0"/>
                    </a:lnTo>
                    <a:lnTo>
                      <a:pt x="37" y="0"/>
                    </a:lnTo>
                    <a:lnTo>
                      <a:pt x="38" y="0"/>
                    </a:lnTo>
                    <a:lnTo>
                      <a:pt x="38" y="0"/>
                    </a:lnTo>
                    <a:lnTo>
                      <a:pt x="39" y="0"/>
                    </a:lnTo>
                    <a:lnTo>
                      <a:pt x="39" y="0"/>
                    </a:lnTo>
                    <a:lnTo>
                      <a:pt x="39" y="0"/>
                    </a:lnTo>
                    <a:lnTo>
                      <a:pt x="40" y="0"/>
                    </a:lnTo>
                    <a:lnTo>
                      <a:pt x="41" y="0"/>
                    </a:lnTo>
                    <a:lnTo>
                      <a:pt x="41" y="0"/>
                    </a:lnTo>
                    <a:lnTo>
                      <a:pt x="42" y="0"/>
                    </a:lnTo>
                    <a:lnTo>
                      <a:pt x="42" y="0"/>
                    </a:lnTo>
                    <a:lnTo>
                      <a:pt x="43" y="0"/>
                    </a:lnTo>
                    <a:lnTo>
                      <a:pt x="43" y="0"/>
                    </a:lnTo>
                    <a:lnTo>
                      <a:pt x="44" y="0"/>
                    </a:lnTo>
                    <a:lnTo>
                      <a:pt x="44" y="0"/>
                    </a:lnTo>
                    <a:lnTo>
                      <a:pt x="45" y="0"/>
                    </a:lnTo>
                    <a:lnTo>
                      <a:pt x="45" y="0"/>
                    </a:lnTo>
                    <a:lnTo>
                      <a:pt x="46" y="0"/>
                    </a:lnTo>
                    <a:lnTo>
                      <a:pt x="46" y="0"/>
                    </a:lnTo>
                    <a:lnTo>
                      <a:pt x="47" y="0"/>
                    </a:lnTo>
                    <a:lnTo>
                      <a:pt x="48" y="0"/>
                    </a:lnTo>
                    <a:lnTo>
                      <a:pt x="48" y="0"/>
                    </a:lnTo>
                    <a:lnTo>
                      <a:pt x="49" y="0"/>
                    </a:lnTo>
                    <a:lnTo>
                      <a:pt x="49" y="0"/>
                    </a:lnTo>
                    <a:lnTo>
                      <a:pt x="50" y="0"/>
                    </a:lnTo>
                    <a:lnTo>
                      <a:pt x="50" y="0"/>
                    </a:lnTo>
                    <a:lnTo>
                      <a:pt x="51" y="1"/>
                    </a:lnTo>
                    <a:lnTo>
                      <a:pt x="51" y="1"/>
                    </a:lnTo>
                    <a:lnTo>
                      <a:pt x="52" y="1"/>
                    </a:lnTo>
                    <a:lnTo>
                      <a:pt x="52" y="1"/>
                    </a:lnTo>
                    <a:lnTo>
                      <a:pt x="53" y="1"/>
                    </a:lnTo>
                    <a:lnTo>
                      <a:pt x="53" y="1"/>
                    </a:lnTo>
                    <a:lnTo>
                      <a:pt x="54" y="1"/>
                    </a:lnTo>
                    <a:lnTo>
                      <a:pt x="54" y="1"/>
                    </a:lnTo>
                    <a:lnTo>
                      <a:pt x="55" y="1"/>
                    </a:lnTo>
                    <a:lnTo>
                      <a:pt x="55" y="2"/>
                    </a:lnTo>
                    <a:lnTo>
                      <a:pt x="56" y="2"/>
                    </a:lnTo>
                    <a:lnTo>
                      <a:pt x="56" y="2"/>
                    </a:lnTo>
                    <a:lnTo>
                      <a:pt x="57" y="2"/>
                    </a:lnTo>
                    <a:lnTo>
                      <a:pt x="58" y="2"/>
                    </a:lnTo>
                    <a:lnTo>
                      <a:pt x="58" y="2"/>
                    </a:lnTo>
                    <a:lnTo>
                      <a:pt x="58" y="3"/>
                    </a:lnTo>
                    <a:lnTo>
                      <a:pt x="59" y="3"/>
                    </a:lnTo>
                    <a:lnTo>
                      <a:pt x="59" y="3"/>
                    </a:lnTo>
                    <a:lnTo>
                      <a:pt x="60" y="3"/>
                    </a:lnTo>
                    <a:lnTo>
                      <a:pt x="60" y="3"/>
                    </a:lnTo>
                    <a:lnTo>
                      <a:pt x="61" y="3"/>
                    </a:lnTo>
                    <a:lnTo>
                      <a:pt x="61" y="4"/>
                    </a:lnTo>
                    <a:lnTo>
                      <a:pt x="62" y="4"/>
                    </a:lnTo>
                    <a:lnTo>
                      <a:pt x="62" y="4"/>
                    </a:lnTo>
                    <a:lnTo>
                      <a:pt x="63" y="5"/>
                    </a:lnTo>
                    <a:lnTo>
                      <a:pt x="63" y="5"/>
                    </a:lnTo>
                    <a:lnTo>
                      <a:pt x="64" y="5"/>
                    </a:lnTo>
                    <a:lnTo>
                      <a:pt x="64" y="5"/>
                    </a:lnTo>
                    <a:lnTo>
                      <a:pt x="65" y="6"/>
                    </a:lnTo>
                    <a:lnTo>
                      <a:pt x="65" y="6"/>
                    </a:lnTo>
                    <a:lnTo>
                      <a:pt x="66" y="6"/>
                    </a:lnTo>
                    <a:lnTo>
                      <a:pt x="66" y="6"/>
                    </a:lnTo>
                    <a:lnTo>
                      <a:pt x="66" y="7"/>
                    </a:lnTo>
                    <a:lnTo>
                      <a:pt x="67" y="7"/>
                    </a:lnTo>
                    <a:lnTo>
                      <a:pt x="67" y="7"/>
                    </a:lnTo>
                    <a:lnTo>
                      <a:pt x="68" y="7"/>
                    </a:lnTo>
                    <a:lnTo>
                      <a:pt x="68" y="8"/>
                    </a:lnTo>
                    <a:lnTo>
                      <a:pt x="69" y="8"/>
                    </a:lnTo>
                    <a:lnTo>
                      <a:pt x="69" y="9"/>
                    </a:lnTo>
                    <a:lnTo>
                      <a:pt x="70" y="9"/>
                    </a:lnTo>
                    <a:lnTo>
                      <a:pt x="70" y="9"/>
                    </a:lnTo>
                    <a:lnTo>
                      <a:pt x="70" y="9"/>
                    </a:lnTo>
                    <a:lnTo>
                      <a:pt x="71" y="10"/>
                    </a:lnTo>
                    <a:lnTo>
                      <a:pt x="71" y="10"/>
                    </a:lnTo>
                    <a:lnTo>
                      <a:pt x="72" y="10"/>
                    </a:lnTo>
                    <a:lnTo>
                      <a:pt x="72" y="11"/>
                    </a:lnTo>
                    <a:lnTo>
                      <a:pt x="72" y="11"/>
                    </a:lnTo>
                    <a:lnTo>
                      <a:pt x="73" y="12"/>
                    </a:lnTo>
                    <a:lnTo>
                      <a:pt x="73" y="12"/>
                    </a:lnTo>
                    <a:lnTo>
                      <a:pt x="73" y="12"/>
                    </a:lnTo>
                    <a:lnTo>
                      <a:pt x="74" y="13"/>
                    </a:lnTo>
                    <a:lnTo>
                      <a:pt x="74" y="13"/>
                    </a:lnTo>
                    <a:lnTo>
                      <a:pt x="75" y="13"/>
                    </a:lnTo>
                    <a:lnTo>
                      <a:pt x="75" y="14"/>
                    </a:lnTo>
                    <a:lnTo>
                      <a:pt x="75" y="14"/>
                    </a:lnTo>
                    <a:lnTo>
                      <a:pt x="76" y="15"/>
                    </a:lnTo>
                    <a:lnTo>
                      <a:pt x="76" y="15"/>
                    </a:lnTo>
                    <a:lnTo>
                      <a:pt x="76" y="16"/>
                    </a:lnTo>
                    <a:lnTo>
                      <a:pt x="77" y="16"/>
                    </a:lnTo>
                    <a:lnTo>
                      <a:pt x="77" y="16"/>
                    </a:lnTo>
                    <a:lnTo>
                      <a:pt x="77" y="17"/>
                    </a:lnTo>
                    <a:lnTo>
                      <a:pt x="78" y="17"/>
                    </a:lnTo>
                    <a:lnTo>
                      <a:pt x="78" y="17"/>
                    </a:lnTo>
                    <a:lnTo>
                      <a:pt x="78" y="18"/>
                    </a:lnTo>
                    <a:lnTo>
                      <a:pt x="79" y="19"/>
                    </a:lnTo>
                    <a:lnTo>
                      <a:pt x="79" y="19"/>
                    </a:lnTo>
                    <a:lnTo>
                      <a:pt x="79" y="19"/>
                    </a:lnTo>
                    <a:lnTo>
                      <a:pt x="80" y="20"/>
                    </a:lnTo>
                    <a:lnTo>
                      <a:pt x="80" y="20"/>
                    </a:lnTo>
                    <a:lnTo>
                      <a:pt x="80" y="21"/>
                    </a:lnTo>
                    <a:lnTo>
                      <a:pt x="80" y="21"/>
                    </a:lnTo>
                    <a:lnTo>
                      <a:pt x="81" y="21"/>
                    </a:lnTo>
                    <a:lnTo>
                      <a:pt x="81" y="22"/>
                    </a:lnTo>
                    <a:lnTo>
                      <a:pt x="81" y="23"/>
                    </a:lnTo>
                    <a:lnTo>
                      <a:pt x="82" y="23"/>
                    </a:lnTo>
                    <a:lnTo>
                      <a:pt x="82" y="23"/>
                    </a:lnTo>
                    <a:lnTo>
                      <a:pt x="82" y="24"/>
                    </a:lnTo>
                    <a:lnTo>
                      <a:pt x="82" y="24"/>
                    </a:lnTo>
                    <a:lnTo>
                      <a:pt x="82" y="25"/>
                    </a:lnTo>
                    <a:lnTo>
                      <a:pt x="83" y="25"/>
                    </a:lnTo>
                    <a:lnTo>
                      <a:pt x="83" y="26"/>
                    </a:lnTo>
                    <a:lnTo>
                      <a:pt x="83" y="26"/>
                    </a:lnTo>
                    <a:lnTo>
                      <a:pt x="83" y="27"/>
                    </a:lnTo>
                    <a:lnTo>
                      <a:pt x="83" y="27"/>
                    </a:lnTo>
                    <a:lnTo>
                      <a:pt x="84" y="28"/>
                    </a:lnTo>
                    <a:lnTo>
                      <a:pt x="84" y="28"/>
                    </a:lnTo>
                    <a:lnTo>
                      <a:pt x="84" y="29"/>
                    </a:lnTo>
                    <a:lnTo>
                      <a:pt x="84" y="29"/>
                    </a:lnTo>
                    <a:lnTo>
                      <a:pt x="84" y="30"/>
                    </a:lnTo>
                    <a:lnTo>
                      <a:pt x="84" y="30"/>
                    </a:lnTo>
                    <a:lnTo>
                      <a:pt x="84" y="31"/>
                    </a:lnTo>
                    <a:lnTo>
                      <a:pt x="85" y="31"/>
                    </a:lnTo>
                    <a:lnTo>
                      <a:pt x="85" y="32"/>
                    </a:lnTo>
                    <a:lnTo>
                      <a:pt x="85" y="33"/>
                    </a:lnTo>
                    <a:lnTo>
                      <a:pt x="85" y="33"/>
                    </a:lnTo>
                    <a:lnTo>
                      <a:pt x="85" y="33"/>
                    </a:lnTo>
                    <a:lnTo>
                      <a:pt x="85" y="34"/>
                    </a:lnTo>
                    <a:lnTo>
                      <a:pt x="86" y="34"/>
                    </a:lnTo>
                    <a:lnTo>
                      <a:pt x="86" y="35"/>
                    </a:lnTo>
                    <a:lnTo>
                      <a:pt x="86" y="35"/>
                    </a:lnTo>
                    <a:lnTo>
                      <a:pt x="86" y="36"/>
                    </a:lnTo>
                    <a:lnTo>
                      <a:pt x="86" y="37"/>
                    </a:lnTo>
                    <a:lnTo>
                      <a:pt x="86" y="37"/>
                    </a:lnTo>
                    <a:lnTo>
                      <a:pt x="86" y="38"/>
                    </a:lnTo>
                    <a:lnTo>
                      <a:pt x="86" y="38"/>
                    </a:lnTo>
                    <a:lnTo>
                      <a:pt x="86" y="39"/>
                    </a:lnTo>
                    <a:lnTo>
                      <a:pt x="86" y="39"/>
                    </a:lnTo>
                    <a:lnTo>
                      <a:pt x="86" y="40"/>
                    </a:lnTo>
                    <a:lnTo>
                      <a:pt x="86" y="40"/>
                    </a:lnTo>
                    <a:lnTo>
                      <a:pt x="86" y="41"/>
                    </a:lnTo>
                    <a:lnTo>
                      <a:pt x="86" y="41"/>
                    </a:lnTo>
                    <a:lnTo>
                      <a:pt x="86" y="42"/>
                    </a:lnTo>
                    <a:lnTo>
                      <a:pt x="86" y="42"/>
                    </a:lnTo>
                    <a:lnTo>
                      <a:pt x="86" y="43"/>
                    </a:lnTo>
                    <a:lnTo>
                      <a:pt x="86" y="44"/>
                    </a:lnTo>
                    <a:lnTo>
                      <a:pt x="86" y="44"/>
                    </a:lnTo>
                    <a:lnTo>
                      <a:pt x="86" y="45"/>
                    </a:lnTo>
                    <a:lnTo>
                      <a:pt x="86" y="45"/>
                    </a:lnTo>
                    <a:lnTo>
                      <a:pt x="86" y="46"/>
                    </a:lnTo>
                    <a:lnTo>
                      <a:pt x="86" y="46"/>
                    </a:lnTo>
                    <a:lnTo>
                      <a:pt x="86" y="47"/>
                    </a:lnTo>
                    <a:lnTo>
                      <a:pt x="86" y="47"/>
                    </a:lnTo>
                    <a:lnTo>
                      <a:pt x="86" y="48"/>
                    </a:lnTo>
                    <a:lnTo>
                      <a:pt x="86" y="48"/>
                    </a:lnTo>
                    <a:lnTo>
                      <a:pt x="86" y="49"/>
                    </a:lnTo>
                    <a:lnTo>
                      <a:pt x="86" y="49"/>
                    </a:lnTo>
                    <a:lnTo>
                      <a:pt x="86" y="50"/>
                    </a:lnTo>
                    <a:lnTo>
                      <a:pt x="86" y="50"/>
                    </a:lnTo>
                    <a:lnTo>
                      <a:pt x="86" y="51"/>
                    </a:lnTo>
                    <a:lnTo>
                      <a:pt x="86" y="51"/>
                    </a:lnTo>
                    <a:lnTo>
                      <a:pt x="86" y="52"/>
                    </a:lnTo>
                    <a:lnTo>
                      <a:pt x="85" y="52"/>
                    </a:lnTo>
                    <a:lnTo>
                      <a:pt x="85" y="53"/>
                    </a:lnTo>
                    <a:lnTo>
                      <a:pt x="85" y="53"/>
                    </a:lnTo>
                    <a:lnTo>
                      <a:pt x="85" y="54"/>
                    </a:lnTo>
                    <a:lnTo>
                      <a:pt x="85" y="55"/>
                    </a:lnTo>
                    <a:lnTo>
                      <a:pt x="85" y="55"/>
                    </a:lnTo>
                    <a:lnTo>
                      <a:pt x="84" y="56"/>
                    </a:lnTo>
                    <a:lnTo>
                      <a:pt x="84" y="56"/>
                    </a:lnTo>
                    <a:lnTo>
                      <a:pt x="84" y="57"/>
                    </a:lnTo>
                    <a:lnTo>
                      <a:pt x="84" y="57"/>
                    </a:lnTo>
                    <a:lnTo>
                      <a:pt x="84" y="58"/>
                    </a:lnTo>
                    <a:lnTo>
                      <a:pt x="84" y="58"/>
                    </a:lnTo>
                    <a:lnTo>
                      <a:pt x="83" y="59"/>
                    </a:lnTo>
                    <a:lnTo>
                      <a:pt x="83" y="59"/>
                    </a:lnTo>
                    <a:lnTo>
                      <a:pt x="83" y="60"/>
                    </a:lnTo>
                    <a:lnTo>
                      <a:pt x="83" y="60"/>
                    </a:lnTo>
                    <a:lnTo>
                      <a:pt x="83" y="60"/>
                    </a:lnTo>
                    <a:lnTo>
                      <a:pt x="83" y="61"/>
                    </a:lnTo>
                    <a:lnTo>
                      <a:pt x="82" y="62"/>
                    </a:lnTo>
                    <a:lnTo>
                      <a:pt x="82" y="62"/>
                    </a:lnTo>
                    <a:lnTo>
                      <a:pt x="82" y="63"/>
                    </a:lnTo>
                    <a:lnTo>
                      <a:pt x="82" y="63"/>
                    </a:lnTo>
                    <a:lnTo>
                      <a:pt x="81" y="63"/>
                    </a:lnTo>
                    <a:lnTo>
                      <a:pt x="81" y="64"/>
                    </a:lnTo>
                    <a:lnTo>
                      <a:pt x="81" y="65"/>
                    </a:lnTo>
                    <a:lnTo>
                      <a:pt x="80" y="65"/>
                    </a:lnTo>
                    <a:lnTo>
                      <a:pt x="80" y="65"/>
                    </a:lnTo>
                    <a:lnTo>
                      <a:pt x="80" y="66"/>
                    </a:lnTo>
                    <a:lnTo>
                      <a:pt x="80" y="66"/>
                    </a:lnTo>
                    <a:lnTo>
                      <a:pt x="79" y="67"/>
                    </a:lnTo>
                    <a:lnTo>
                      <a:pt x="79" y="67"/>
                    </a:lnTo>
                    <a:lnTo>
                      <a:pt x="79" y="67"/>
                    </a:lnTo>
                    <a:lnTo>
                      <a:pt x="79" y="68"/>
                    </a:lnTo>
                    <a:lnTo>
                      <a:pt x="78" y="69"/>
                    </a:lnTo>
                    <a:lnTo>
                      <a:pt x="78" y="69"/>
                    </a:lnTo>
                    <a:lnTo>
                      <a:pt x="78" y="69"/>
                    </a:lnTo>
                    <a:lnTo>
                      <a:pt x="77" y="70"/>
                    </a:lnTo>
                    <a:lnTo>
                      <a:pt x="77" y="70"/>
                    </a:lnTo>
                    <a:lnTo>
                      <a:pt x="77" y="70"/>
                    </a:lnTo>
                    <a:lnTo>
                      <a:pt x="76" y="71"/>
                    </a:lnTo>
                    <a:lnTo>
                      <a:pt x="76" y="71"/>
                    </a:lnTo>
                    <a:lnTo>
                      <a:pt x="76" y="72"/>
                    </a:lnTo>
                    <a:lnTo>
                      <a:pt x="75" y="72"/>
                    </a:lnTo>
                    <a:lnTo>
                      <a:pt x="75" y="73"/>
                    </a:lnTo>
                    <a:lnTo>
                      <a:pt x="75" y="73"/>
                    </a:lnTo>
                    <a:lnTo>
                      <a:pt x="74" y="73"/>
                    </a:lnTo>
                    <a:lnTo>
                      <a:pt x="74" y="74"/>
                    </a:lnTo>
                    <a:lnTo>
                      <a:pt x="73" y="74"/>
                    </a:lnTo>
                    <a:lnTo>
                      <a:pt x="73" y="74"/>
                    </a:lnTo>
                    <a:lnTo>
                      <a:pt x="73" y="75"/>
                    </a:lnTo>
                    <a:lnTo>
                      <a:pt x="72" y="75"/>
                    </a:lnTo>
                    <a:lnTo>
                      <a:pt x="72" y="76"/>
                    </a:lnTo>
                    <a:lnTo>
                      <a:pt x="72" y="76"/>
                    </a:lnTo>
                    <a:lnTo>
                      <a:pt x="71" y="76"/>
                    </a:lnTo>
                    <a:lnTo>
                      <a:pt x="71" y="77"/>
                    </a:lnTo>
                    <a:lnTo>
                      <a:pt x="70" y="77"/>
                    </a:lnTo>
                    <a:lnTo>
                      <a:pt x="70" y="77"/>
                    </a:lnTo>
                    <a:lnTo>
                      <a:pt x="69" y="78"/>
                    </a:lnTo>
                    <a:lnTo>
                      <a:pt x="69" y="78"/>
                    </a:lnTo>
                    <a:lnTo>
                      <a:pt x="69" y="78"/>
                    </a:lnTo>
                    <a:lnTo>
                      <a:pt x="68" y="79"/>
                    </a:lnTo>
                    <a:lnTo>
                      <a:pt x="68" y="79"/>
                    </a:lnTo>
                    <a:lnTo>
                      <a:pt x="67" y="79"/>
                    </a:lnTo>
                    <a:lnTo>
                      <a:pt x="67" y="80"/>
                    </a:lnTo>
                    <a:lnTo>
                      <a:pt x="66" y="80"/>
                    </a:lnTo>
                    <a:lnTo>
                      <a:pt x="66" y="80"/>
                    </a:lnTo>
                    <a:lnTo>
                      <a:pt x="65" y="80"/>
                    </a:lnTo>
                    <a:lnTo>
                      <a:pt x="65" y="8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2" name="Freeform 1390"/>
              <p:cNvSpPr>
                <a:spLocks/>
              </p:cNvSpPr>
              <p:nvPr/>
            </p:nvSpPr>
            <p:spPr bwMode="auto">
              <a:xfrm flipH="1">
                <a:off x="977" y="3854"/>
                <a:ext cx="10" cy="10"/>
              </a:xfrm>
              <a:custGeom>
                <a:avLst/>
                <a:gdLst>
                  <a:gd name="T0" fmla="*/ 0 w 33"/>
                  <a:gd name="T1" fmla="*/ 39 h 39"/>
                  <a:gd name="T2" fmla="*/ 33 w 33"/>
                  <a:gd name="T3" fmla="*/ 39 h 39"/>
                  <a:gd name="T4" fmla="*/ 33 w 33"/>
                  <a:gd name="T5" fmla="*/ 0 h 39"/>
                </a:gdLst>
                <a:ahLst/>
                <a:cxnLst>
                  <a:cxn ang="0">
                    <a:pos x="T0" y="T1"/>
                  </a:cxn>
                  <a:cxn ang="0">
                    <a:pos x="T2" y="T3"/>
                  </a:cxn>
                  <a:cxn ang="0">
                    <a:pos x="T4" y="T5"/>
                  </a:cxn>
                </a:cxnLst>
                <a:rect l="0" t="0" r="r" b="b"/>
                <a:pathLst>
                  <a:path w="33" h="39">
                    <a:moveTo>
                      <a:pt x="0" y="39"/>
                    </a:moveTo>
                    <a:lnTo>
                      <a:pt x="33" y="39"/>
                    </a:lnTo>
                    <a:lnTo>
                      <a:pt x="3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3" name="Freeform 1391"/>
              <p:cNvSpPr>
                <a:spLocks/>
              </p:cNvSpPr>
              <p:nvPr/>
            </p:nvSpPr>
            <p:spPr bwMode="auto">
              <a:xfrm flipH="1">
                <a:off x="987" y="3859"/>
                <a:ext cx="9" cy="3"/>
              </a:xfrm>
              <a:custGeom>
                <a:avLst/>
                <a:gdLst>
                  <a:gd name="T0" fmla="*/ 0 w 33"/>
                  <a:gd name="T1" fmla="*/ 0 h 10"/>
                  <a:gd name="T2" fmla="*/ 2 w 33"/>
                  <a:gd name="T3" fmla="*/ 1 h 10"/>
                  <a:gd name="T4" fmla="*/ 4 w 33"/>
                  <a:gd name="T5" fmla="*/ 1 h 10"/>
                  <a:gd name="T6" fmla="*/ 6 w 33"/>
                  <a:gd name="T7" fmla="*/ 2 h 10"/>
                  <a:gd name="T8" fmla="*/ 9 w 33"/>
                  <a:gd name="T9" fmla="*/ 2 h 10"/>
                  <a:gd name="T10" fmla="*/ 11 w 33"/>
                  <a:gd name="T11" fmla="*/ 3 h 10"/>
                  <a:gd name="T12" fmla="*/ 13 w 33"/>
                  <a:gd name="T13" fmla="*/ 4 h 10"/>
                  <a:gd name="T14" fmla="*/ 15 w 33"/>
                  <a:gd name="T15" fmla="*/ 4 h 10"/>
                  <a:gd name="T16" fmla="*/ 17 w 33"/>
                  <a:gd name="T17" fmla="*/ 5 h 10"/>
                  <a:gd name="T18" fmla="*/ 20 w 33"/>
                  <a:gd name="T19" fmla="*/ 5 h 10"/>
                  <a:gd name="T20" fmla="*/ 22 w 33"/>
                  <a:gd name="T21" fmla="*/ 6 h 10"/>
                  <a:gd name="T22" fmla="*/ 24 w 33"/>
                  <a:gd name="T23" fmla="*/ 7 h 10"/>
                  <a:gd name="T24" fmla="*/ 26 w 33"/>
                  <a:gd name="T25" fmla="*/ 8 h 10"/>
                  <a:gd name="T26" fmla="*/ 28 w 33"/>
                  <a:gd name="T27" fmla="*/ 9 h 10"/>
                  <a:gd name="T28" fmla="*/ 31 w 33"/>
                  <a:gd name="T29" fmla="*/ 9 h 10"/>
                  <a:gd name="T30" fmla="*/ 33 w 33"/>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0">
                    <a:moveTo>
                      <a:pt x="0" y="0"/>
                    </a:moveTo>
                    <a:lnTo>
                      <a:pt x="2" y="1"/>
                    </a:lnTo>
                    <a:lnTo>
                      <a:pt x="4" y="1"/>
                    </a:lnTo>
                    <a:lnTo>
                      <a:pt x="6" y="2"/>
                    </a:lnTo>
                    <a:lnTo>
                      <a:pt x="9" y="2"/>
                    </a:lnTo>
                    <a:lnTo>
                      <a:pt x="11" y="3"/>
                    </a:lnTo>
                    <a:lnTo>
                      <a:pt x="13" y="4"/>
                    </a:lnTo>
                    <a:lnTo>
                      <a:pt x="15" y="4"/>
                    </a:lnTo>
                    <a:lnTo>
                      <a:pt x="17" y="5"/>
                    </a:lnTo>
                    <a:lnTo>
                      <a:pt x="20" y="5"/>
                    </a:lnTo>
                    <a:lnTo>
                      <a:pt x="22" y="6"/>
                    </a:lnTo>
                    <a:lnTo>
                      <a:pt x="24" y="7"/>
                    </a:lnTo>
                    <a:lnTo>
                      <a:pt x="26" y="8"/>
                    </a:lnTo>
                    <a:lnTo>
                      <a:pt x="28" y="9"/>
                    </a:lnTo>
                    <a:lnTo>
                      <a:pt x="31" y="9"/>
                    </a:lnTo>
                    <a:lnTo>
                      <a:pt x="33"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4" name="Freeform 1392"/>
              <p:cNvSpPr>
                <a:spLocks/>
              </p:cNvSpPr>
              <p:nvPr/>
            </p:nvSpPr>
            <p:spPr bwMode="auto">
              <a:xfrm flipH="1">
                <a:off x="970" y="3864"/>
                <a:ext cx="10" cy="8"/>
              </a:xfrm>
              <a:custGeom>
                <a:avLst/>
                <a:gdLst>
                  <a:gd name="T0" fmla="*/ 0 w 36"/>
                  <a:gd name="T1" fmla="*/ 0 h 26"/>
                  <a:gd name="T2" fmla="*/ 2 w 36"/>
                  <a:gd name="T3" fmla="*/ 1 h 26"/>
                  <a:gd name="T4" fmla="*/ 4 w 36"/>
                  <a:gd name="T5" fmla="*/ 2 h 26"/>
                  <a:gd name="T6" fmla="*/ 6 w 36"/>
                  <a:gd name="T7" fmla="*/ 4 h 26"/>
                  <a:gd name="T8" fmla="*/ 8 w 36"/>
                  <a:gd name="T9" fmla="*/ 5 h 26"/>
                  <a:gd name="T10" fmla="*/ 10 w 36"/>
                  <a:gd name="T11" fmla="*/ 6 h 26"/>
                  <a:gd name="T12" fmla="*/ 12 w 36"/>
                  <a:gd name="T13" fmla="*/ 7 h 26"/>
                  <a:gd name="T14" fmla="*/ 14 w 36"/>
                  <a:gd name="T15" fmla="*/ 9 h 26"/>
                  <a:gd name="T16" fmla="*/ 16 w 36"/>
                  <a:gd name="T17" fmla="*/ 10 h 26"/>
                  <a:gd name="T18" fmla="*/ 17 w 36"/>
                  <a:gd name="T19" fmla="*/ 11 h 26"/>
                  <a:gd name="T20" fmla="*/ 19 w 36"/>
                  <a:gd name="T21" fmla="*/ 13 h 26"/>
                  <a:gd name="T22" fmla="*/ 21 w 36"/>
                  <a:gd name="T23" fmla="*/ 14 h 26"/>
                  <a:gd name="T24" fmla="*/ 23 w 36"/>
                  <a:gd name="T25" fmla="*/ 16 h 26"/>
                  <a:gd name="T26" fmla="*/ 25 w 36"/>
                  <a:gd name="T27" fmla="*/ 17 h 26"/>
                  <a:gd name="T28" fmla="*/ 27 w 36"/>
                  <a:gd name="T29" fmla="*/ 18 h 26"/>
                  <a:gd name="T30" fmla="*/ 28 w 36"/>
                  <a:gd name="T31" fmla="*/ 20 h 26"/>
                  <a:gd name="T32" fmla="*/ 30 w 36"/>
                  <a:gd name="T33" fmla="*/ 21 h 26"/>
                  <a:gd name="T34" fmla="*/ 32 w 36"/>
                  <a:gd name="T35" fmla="*/ 23 h 26"/>
                  <a:gd name="T36" fmla="*/ 34 w 36"/>
                  <a:gd name="T37" fmla="*/ 25 h 26"/>
                  <a:gd name="T38" fmla="*/ 35 w 36"/>
                  <a:gd name="T39" fmla="*/ 26 h 26"/>
                  <a:gd name="T40" fmla="*/ 36 w 3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6">
                    <a:moveTo>
                      <a:pt x="0" y="0"/>
                    </a:moveTo>
                    <a:lnTo>
                      <a:pt x="2" y="1"/>
                    </a:lnTo>
                    <a:lnTo>
                      <a:pt x="4" y="2"/>
                    </a:lnTo>
                    <a:lnTo>
                      <a:pt x="6" y="4"/>
                    </a:lnTo>
                    <a:lnTo>
                      <a:pt x="8" y="5"/>
                    </a:lnTo>
                    <a:lnTo>
                      <a:pt x="10" y="6"/>
                    </a:lnTo>
                    <a:lnTo>
                      <a:pt x="12" y="7"/>
                    </a:lnTo>
                    <a:lnTo>
                      <a:pt x="14" y="9"/>
                    </a:lnTo>
                    <a:lnTo>
                      <a:pt x="16" y="10"/>
                    </a:lnTo>
                    <a:lnTo>
                      <a:pt x="17" y="11"/>
                    </a:lnTo>
                    <a:lnTo>
                      <a:pt x="19" y="13"/>
                    </a:lnTo>
                    <a:lnTo>
                      <a:pt x="21" y="14"/>
                    </a:lnTo>
                    <a:lnTo>
                      <a:pt x="23" y="16"/>
                    </a:lnTo>
                    <a:lnTo>
                      <a:pt x="25" y="17"/>
                    </a:lnTo>
                    <a:lnTo>
                      <a:pt x="27" y="18"/>
                    </a:lnTo>
                    <a:lnTo>
                      <a:pt x="28" y="20"/>
                    </a:lnTo>
                    <a:lnTo>
                      <a:pt x="30" y="21"/>
                    </a:lnTo>
                    <a:lnTo>
                      <a:pt x="32" y="23"/>
                    </a:lnTo>
                    <a:lnTo>
                      <a:pt x="34" y="25"/>
                    </a:lnTo>
                    <a:lnTo>
                      <a:pt x="35" y="26"/>
                    </a:lnTo>
                    <a:lnTo>
                      <a:pt x="36" y="2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5" name="Line 1393"/>
              <p:cNvSpPr>
                <a:spLocks noChangeShapeType="1"/>
              </p:cNvSpPr>
              <p:nvPr/>
            </p:nvSpPr>
            <p:spPr bwMode="auto">
              <a:xfrm flipH="1">
                <a:off x="977" y="3863"/>
                <a:ext cx="1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6" name="Line 1394"/>
              <p:cNvSpPr>
                <a:spLocks noChangeShapeType="1"/>
              </p:cNvSpPr>
              <p:nvPr/>
            </p:nvSpPr>
            <p:spPr bwMode="auto">
              <a:xfrm flipH="1" flipV="1">
                <a:off x="1025" y="3838"/>
                <a:ext cx="0" cy="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7" name="Freeform 1395"/>
              <p:cNvSpPr>
                <a:spLocks/>
              </p:cNvSpPr>
              <p:nvPr/>
            </p:nvSpPr>
            <p:spPr bwMode="auto">
              <a:xfrm flipH="1">
                <a:off x="1025" y="3861"/>
                <a:ext cx="34" cy="34"/>
              </a:xfrm>
              <a:custGeom>
                <a:avLst/>
                <a:gdLst>
                  <a:gd name="T0" fmla="*/ 0 w 118"/>
                  <a:gd name="T1" fmla="*/ 123 h 125"/>
                  <a:gd name="T2" fmla="*/ 2 w 118"/>
                  <a:gd name="T3" fmla="*/ 118 h 125"/>
                  <a:gd name="T4" fmla="*/ 3 w 118"/>
                  <a:gd name="T5" fmla="*/ 114 h 125"/>
                  <a:gd name="T6" fmla="*/ 5 w 118"/>
                  <a:gd name="T7" fmla="*/ 110 h 125"/>
                  <a:gd name="T8" fmla="*/ 7 w 118"/>
                  <a:gd name="T9" fmla="*/ 105 h 125"/>
                  <a:gd name="T10" fmla="*/ 8 w 118"/>
                  <a:gd name="T11" fmla="*/ 101 h 125"/>
                  <a:gd name="T12" fmla="*/ 10 w 118"/>
                  <a:gd name="T13" fmla="*/ 97 h 125"/>
                  <a:gd name="T14" fmla="*/ 12 w 118"/>
                  <a:gd name="T15" fmla="*/ 93 h 125"/>
                  <a:gd name="T16" fmla="*/ 15 w 118"/>
                  <a:gd name="T17" fmla="*/ 89 h 125"/>
                  <a:gd name="T18" fmla="*/ 17 w 118"/>
                  <a:gd name="T19" fmla="*/ 85 h 125"/>
                  <a:gd name="T20" fmla="*/ 19 w 118"/>
                  <a:gd name="T21" fmla="*/ 81 h 125"/>
                  <a:gd name="T22" fmla="*/ 21 w 118"/>
                  <a:gd name="T23" fmla="*/ 77 h 125"/>
                  <a:gd name="T24" fmla="*/ 24 w 118"/>
                  <a:gd name="T25" fmla="*/ 73 h 125"/>
                  <a:gd name="T26" fmla="*/ 27 w 118"/>
                  <a:gd name="T27" fmla="*/ 69 h 125"/>
                  <a:gd name="T28" fmla="*/ 29 w 118"/>
                  <a:gd name="T29" fmla="*/ 65 h 125"/>
                  <a:gd name="T30" fmla="*/ 32 w 118"/>
                  <a:gd name="T31" fmla="*/ 62 h 125"/>
                  <a:gd name="T32" fmla="*/ 35 w 118"/>
                  <a:gd name="T33" fmla="*/ 58 h 125"/>
                  <a:gd name="T34" fmla="*/ 38 w 118"/>
                  <a:gd name="T35" fmla="*/ 54 h 125"/>
                  <a:gd name="T36" fmla="*/ 41 w 118"/>
                  <a:gd name="T37" fmla="*/ 51 h 125"/>
                  <a:gd name="T38" fmla="*/ 44 w 118"/>
                  <a:gd name="T39" fmla="*/ 48 h 125"/>
                  <a:gd name="T40" fmla="*/ 48 w 118"/>
                  <a:gd name="T41" fmla="*/ 44 h 125"/>
                  <a:gd name="T42" fmla="*/ 51 w 118"/>
                  <a:gd name="T43" fmla="*/ 41 h 125"/>
                  <a:gd name="T44" fmla="*/ 54 w 118"/>
                  <a:gd name="T45" fmla="*/ 38 h 125"/>
                  <a:gd name="T46" fmla="*/ 57 w 118"/>
                  <a:gd name="T47" fmla="*/ 35 h 125"/>
                  <a:gd name="T48" fmla="*/ 61 w 118"/>
                  <a:gd name="T49" fmla="*/ 32 h 125"/>
                  <a:gd name="T50" fmla="*/ 65 w 118"/>
                  <a:gd name="T51" fmla="*/ 29 h 125"/>
                  <a:gd name="T52" fmla="*/ 69 w 118"/>
                  <a:gd name="T53" fmla="*/ 26 h 125"/>
                  <a:gd name="T54" fmla="*/ 72 w 118"/>
                  <a:gd name="T55" fmla="*/ 23 h 125"/>
                  <a:gd name="T56" fmla="*/ 76 w 118"/>
                  <a:gd name="T57" fmla="*/ 21 h 125"/>
                  <a:gd name="T58" fmla="*/ 80 w 118"/>
                  <a:gd name="T59" fmla="*/ 18 h 125"/>
                  <a:gd name="T60" fmla="*/ 84 w 118"/>
                  <a:gd name="T61" fmla="*/ 16 h 125"/>
                  <a:gd name="T62" fmla="*/ 88 w 118"/>
                  <a:gd name="T63" fmla="*/ 14 h 125"/>
                  <a:gd name="T64" fmla="*/ 92 w 118"/>
                  <a:gd name="T65" fmla="*/ 11 h 125"/>
                  <a:gd name="T66" fmla="*/ 96 w 118"/>
                  <a:gd name="T67" fmla="*/ 9 h 125"/>
                  <a:gd name="T68" fmla="*/ 100 w 118"/>
                  <a:gd name="T69" fmla="*/ 7 h 125"/>
                  <a:gd name="T70" fmla="*/ 104 w 118"/>
                  <a:gd name="T71" fmla="*/ 5 h 125"/>
                  <a:gd name="T72" fmla="*/ 108 w 118"/>
                  <a:gd name="T73" fmla="*/ 4 h 125"/>
                  <a:gd name="T74" fmla="*/ 113 w 118"/>
                  <a:gd name="T75" fmla="*/ 2 h 125"/>
                  <a:gd name="T76" fmla="*/ 117 w 118"/>
                  <a:gd name="T7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125">
                    <a:moveTo>
                      <a:pt x="0" y="125"/>
                    </a:moveTo>
                    <a:lnTo>
                      <a:pt x="0" y="123"/>
                    </a:lnTo>
                    <a:lnTo>
                      <a:pt x="1" y="120"/>
                    </a:lnTo>
                    <a:lnTo>
                      <a:pt x="2" y="118"/>
                    </a:lnTo>
                    <a:lnTo>
                      <a:pt x="3" y="116"/>
                    </a:lnTo>
                    <a:lnTo>
                      <a:pt x="3" y="114"/>
                    </a:lnTo>
                    <a:lnTo>
                      <a:pt x="4" y="112"/>
                    </a:lnTo>
                    <a:lnTo>
                      <a:pt x="5" y="110"/>
                    </a:lnTo>
                    <a:lnTo>
                      <a:pt x="6" y="107"/>
                    </a:lnTo>
                    <a:lnTo>
                      <a:pt x="7" y="105"/>
                    </a:lnTo>
                    <a:lnTo>
                      <a:pt x="8" y="103"/>
                    </a:lnTo>
                    <a:lnTo>
                      <a:pt x="8" y="101"/>
                    </a:lnTo>
                    <a:lnTo>
                      <a:pt x="10" y="99"/>
                    </a:lnTo>
                    <a:lnTo>
                      <a:pt x="10" y="97"/>
                    </a:lnTo>
                    <a:lnTo>
                      <a:pt x="11" y="95"/>
                    </a:lnTo>
                    <a:lnTo>
                      <a:pt x="12" y="93"/>
                    </a:lnTo>
                    <a:lnTo>
                      <a:pt x="14" y="91"/>
                    </a:lnTo>
                    <a:lnTo>
                      <a:pt x="15" y="89"/>
                    </a:lnTo>
                    <a:lnTo>
                      <a:pt x="16" y="87"/>
                    </a:lnTo>
                    <a:lnTo>
                      <a:pt x="17" y="85"/>
                    </a:lnTo>
                    <a:lnTo>
                      <a:pt x="18" y="83"/>
                    </a:lnTo>
                    <a:lnTo>
                      <a:pt x="19" y="81"/>
                    </a:lnTo>
                    <a:lnTo>
                      <a:pt x="20" y="79"/>
                    </a:lnTo>
                    <a:lnTo>
                      <a:pt x="21" y="77"/>
                    </a:lnTo>
                    <a:lnTo>
                      <a:pt x="23" y="75"/>
                    </a:lnTo>
                    <a:lnTo>
                      <a:pt x="24" y="73"/>
                    </a:lnTo>
                    <a:lnTo>
                      <a:pt x="25" y="71"/>
                    </a:lnTo>
                    <a:lnTo>
                      <a:pt x="27" y="69"/>
                    </a:lnTo>
                    <a:lnTo>
                      <a:pt x="28" y="67"/>
                    </a:lnTo>
                    <a:lnTo>
                      <a:pt x="29" y="65"/>
                    </a:lnTo>
                    <a:lnTo>
                      <a:pt x="31" y="63"/>
                    </a:lnTo>
                    <a:lnTo>
                      <a:pt x="32" y="62"/>
                    </a:lnTo>
                    <a:lnTo>
                      <a:pt x="33" y="60"/>
                    </a:lnTo>
                    <a:lnTo>
                      <a:pt x="35" y="58"/>
                    </a:lnTo>
                    <a:lnTo>
                      <a:pt x="36" y="56"/>
                    </a:lnTo>
                    <a:lnTo>
                      <a:pt x="38" y="54"/>
                    </a:lnTo>
                    <a:lnTo>
                      <a:pt x="39" y="53"/>
                    </a:lnTo>
                    <a:lnTo>
                      <a:pt x="41" y="51"/>
                    </a:lnTo>
                    <a:lnTo>
                      <a:pt x="43" y="49"/>
                    </a:lnTo>
                    <a:lnTo>
                      <a:pt x="44" y="48"/>
                    </a:lnTo>
                    <a:lnTo>
                      <a:pt x="46" y="46"/>
                    </a:lnTo>
                    <a:lnTo>
                      <a:pt x="48" y="44"/>
                    </a:lnTo>
                    <a:lnTo>
                      <a:pt x="49" y="43"/>
                    </a:lnTo>
                    <a:lnTo>
                      <a:pt x="51" y="41"/>
                    </a:lnTo>
                    <a:lnTo>
                      <a:pt x="52" y="40"/>
                    </a:lnTo>
                    <a:lnTo>
                      <a:pt x="54" y="38"/>
                    </a:lnTo>
                    <a:lnTo>
                      <a:pt x="56" y="36"/>
                    </a:lnTo>
                    <a:lnTo>
                      <a:pt x="57" y="35"/>
                    </a:lnTo>
                    <a:lnTo>
                      <a:pt x="59" y="33"/>
                    </a:lnTo>
                    <a:lnTo>
                      <a:pt x="61" y="32"/>
                    </a:lnTo>
                    <a:lnTo>
                      <a:pt x="63" y="30"/>
                    </a:lnTo>
                    <a:lnTo>
                      <a:pt x="65" y="29"/>
                    </a:lnTo>
                    <a:lnTo>
                      <a:pt x="67" y="28"/>
                    </a:lnTo>
                    <a:lnTo>
                      <a:pt x="69" y="26"/>
                    </a:lnTo>
                    <a:lnTo>
                      <a:pt x="70" y="25"/>
                    </a:lnTo>
                    <a:lnTo>
                      <a:pt x="72" y="23"/>
                    </a:lnTo>
                    <a:lnTo>
                      <a:pt x="74" y="22"/>
                    </a:lnTo>
                    <a:lnTo>
                      <a:pt x="76" y="21"/>
                    </a:lnTo>
                    <a:lnTo>
                      <a:pt x="78" y="20"/>
                    </a:lnTo>
                    <a:lnTo>
                      <a:pt x="80" y="18"/>
                    </a:lnTo>
                    <a:lnTo>
                      <a:pt x="82" y="17"/>
                    </a:lnTo>
                    <a:lnTo>
                      <a:pt x="84" y="16"/>
                    </a:lnTo>
                    <a:lnTo>
                      <a:pt x="86" y="15"/>
                    </a:lnTo>
                    <a:lnTo>
                      <a:pt x="88" y="14"/>
                    </a:lnTo>
                    <a:lnTo>
                      <a:pt x="90" y="12"/>
                    </a:lnTo>
                    <a:lnTo>
                      <a:pt x="92" y="11"/>
                    </a:lnTo>
                    <a:lnTo>
                      <a:pt x="94" y="10"/>
                    </a:lnTo>
                    <a:lnTo>
                      <a:pt x="96" y="9"/>
                    </a:lnTo>
                    <a:lnTo>
                      <a:pt x="98" y="8"/>
                    </a:lnTo>
                    <a:lnTo>
                      <a:pt x="100" y="7"/>
                    </a:lnTo>
                    <a:lnTo>
                      <a:pt x="102" y="6"/>
                    </a:lnTo>
                    <a:lnTo>
                      <a:pt x="104" y="5"/>
                    </a:lnTo>
                    <a:lnTo>
                      <a:pt x="106" y="4"/>
                    </a:lnTo>
                    <a:lnTo>
                      <a:pt x="108" y="4"/>
                    </a:lnTo>
                    <a:lnTo>
                      <a:pt x="111" y="3"/>
                    </a:lnTo>
                    <a:lnTo>
                      <a:pt x="113" y="2"/>
                    </a:lnTo>
                    <a:lnTo>
                      <a:pt x="115" y="1"/>
                    </a:lnTo>
                    <a:lnTo>
                      <a:pt x="117" y="0"/>
                    </a:lnTo>
                    <a:lnTo>
                      <a:pt x="11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8" name="Rectangle 1396"/>
              <p:cNvSpPr>
                <a:spLocks noChangeArrowheads="1"/>
              </p:cNvSpPr>
              <p:nvPr/>
            </p:nvSpPr>
            <p:spPr bwMode="auto">
              <a:xfrm flipH="1">
                <a:off x="1025" y="3843"/>
                <a:ext cx="8"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29" name="Line 1397"/>
              <p:cNvSpPr>
                <a:spLocks noChangeShapeType="1"/>
              </p:cNvSpPr>
              <p:nvPr/>
            </p:nvSpPr>
            <p:spPr bwMode="auto">
              <a:xfrm flipH="1">
                <a:off x="1025" y="3856"/>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0" name="Line 1398"/>
              <p:cNvSpPr>
                <a:spLocks noChangeShapeType="1"/>
              </p:cNvSpPr>
              <p:nvPr/>
            </p:nvSpPr>
            <p:spPr bwMode="auto">
              <a:xfrm flipH="1">
                <a:off x="1025" y="3844"/>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1" name="Oval 1399"/>
              <p:cNvSpPr>
                <a:spLocks noChangeArrowheads="1"/>
              </p:cNvSpPr>
              <p:nvPr/>
            </p:nvSpPr>
            <p:spPr bwMode="auto">
              <a:xfrm flipH="1">
                <a:off x="960" y="394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2" name="Oval 1400"/>
              <p:cNvSpPr>
                <a:spLocks noChangeArrowheads="1"/>
              </p:cNvSpPr>
              <p:nvPr/>
            </p:nvSpPr>
            <p:spPr bwMode="auto">
              <a:xfrm flipH="1">
                <a:off x="949" y="3925"/>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3" name="Oval 1401"/>
              <p:cNvSpPr>
                <a:spLocks noChangeArrowheads="1"/>
              </p:cNvSpPr>
              <p:nvPr/>
            </p:nvSpPr>
            <p:spPr bwMode="auto">
              <a:xfrm flipH="1">
                <a:off x="949" y="3907"/>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4" name="Oval 1402"/>
              <p:cNvSpPr>
                <a:spLocks noChangeArrowheads="1"/>
              </p:cNvSpPr>
              <p:nvPr/>
            </p:nvSpPr>
            <p:spPr bwMode="auto">
              <a:xfrm flipH="1">
                <a:off x="949" y="3890"/>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5" name="Oval 1403"/>
              <p:cNvSpPr>
                <a:spLocks noChangeArrowheads="1"/>
              </p:cNvSpPr>
              <p:nvPr/>
            </p:nvSpPr>
            <p:spPr bwMode="auto">
              <a:xfrm flipH="1">
                <a:off x="954" y="387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6" name="Freeform 1404"/>
              <p:cNvSpPr>
                <a:spLocks/>
              </p:cNvSpPr>
              <p:nvPr/>
            </p:nvSpPr>
            <p:spPr bwMode="auto">
              <a:xfrm flipH="1">
                <a:off x="1116" y="4094"/>
                <a:ext cx="65" cy="56"/>
              </a:xfrm>
              <a:custGeom>
                <a:avLst/>
                <a:gdLst>
                  <a:gd name="T0" fmla="*/ 0 w 228"/>
                  <a:gd name="T1" fmla="*/ 201 h 201"/>
                  <a:gd name="T2" fmla="*/ 0 w 228"/>
                  <a:gd name="T3" fmla="*/ 0 h 201"/>
                  <a:gd name="T4" fmla="*/ 74 w 228"/>
                  <a:gd name="T5" fmla="*/ 0 h 201"/>
                  <a:gd name="T6" fmla="*/ 74 w 228"/>
                  <a:gd name="T7" fmla="*/ 18 h 201"/>
                  <a:gd name="T8" fmla="*/ 228 w 228"/>
                  <a:gd name="T9" fmla="*/ 18 h 201"/>
                </a:gdLst>
                <a:ahLst/>
                <a:cxnLst>
                  <a:cxn ang="0">
                    <a:pos x="T0" y="T1"/>
                  </a:cxn>
                  <a:cxn ang="0">
                    <a:pos x="T2" y="T3"/>
                  </a:cxn>
                  <a:cxn ang="0">
                    <a:pos x="T4" y="T5"/>
                  </a:cxn>
                  <a:cxn ang="0">
                    <a:pos x="T6" y="T7"/>
                  </a:cxn>
                  <a:cxn ang="0">
                    <a:pos x="T8" y="T9"/>
                  </a:cxn>
                </a:cxnLst>
                <a:rect l="0" t="0" r="r" b="b"/>
                <a:pathLst>
                  <a:path w="228" h="201">
                    <a:moveTo>
                      <a:pt x="0" y="201"/>
                    </a:moveTo>
                    <a:lnTo>
                      <a:pt x="0" y="0"/>
                    </a:lnTo>
                    <a:lnTo>
                      <a:pt x="74" y="0"/>
                    </a:lnTo>
                    <a:lnTo>
                      <a:pt x="74" y="18"/>
                    </a:lnTo>
                    <a:lnTo>
                      <a:pt x="228"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7" name="Freeform 1405"/>
              <p:cNvSpPr>
                <a:spLocks/>
              </p:cNvSpPr>
              <p:nvPr/>
            </p:nvSpPr>
            <p:spPr bwMode="auto">
              <a:xfrm flipH="1">
                <a:off x="971" y="4094"/>
                <a:ext cx="65" cy="56"/>
              </a:xfrm>
              <a:custGeom>
                <a:avLst/>
                <a:gdLst>
                  <a:gd name="T0" fmla="*/ 228 w 228"/>
                  <a:gd name="T1" fmla="*/ 201 h 201"/>
                  <a:gd name="T2" fmla="*/ 228 w 228"/>
                  <a:gd name="T3" fmla="*/ 0 h 201"/>
                  <a:gd name="T4" fmla="*/ 153 w 228"/>
                  <a:gd name="T5" fmla="*/ 0 h 201"/>
                  <a:gd name="T6" fmla="*/ 153 w 228"/>
                  <a:gd name="T7" fmla="*/ 18 h 201"/>
                  <a:gd name="T8" fmla="*/ 0 w 228"/>
                  <a:gd name="T9" fmla="*/ 18 h 201"/>
                </a:gdLst>
                <a:ahLst/>
                <a:cxnLst>
                  <a:cxn ang="0">
                    <a:pos x="T0" y="T1"/>
                  </a:cxn>
                  <a:cxn ang="0">
                    <a:pos x="T2" y="T3"/>
                  </a:cxn>
                  <a:cxn ang="0">
                    <a:pos x="T4" y="T5"/>
                  </a:cxn>
                  <a:cxn ang="0">
                    <a:pos x="T6" y="T7"/>
                  </a:cxn>
                  <a:cxn ang="0">
                    <a:pos x="T8" y="T9"/>
                  </a:cxn>
                </a:cxnLst>
                <a:rect l="0" t="0" r="r" b="b"/>
                <a:pathLst>
                  <a:path w="228" h="201">
                    <a:moveTo>
                      <a:pt x="228" y="201"/>
                    </a:moveTo>
                    <a:lnTo>
                      <a:pt x="228" y="0"/>
                    </a:lnTo>
                    <a:lnTo>
                      <a:pt x="153" y="0"/>
                    </a:lnTo>
                    <a:lnTo>
                      <a:pt x="153"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8" name="Oval 1406"/>
              <p:cNvSpPr>
                <a:spLocks noChangeArrowheads="1"/>
              </p:cNvSpPr>
              <p:nvPr/>
            </p:nvSpPr>
            <p:spPr bwMode="auto">
              <a:xfrm flipH="1">
                <a:off x="1112"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39" name="Oval 1407"/>
              <p:cNvSpPr>
                <a:spLocks noChangeArrowheads="1"/>
              </p:cNvSpPr>
              <p:nvPr/>
            </p:nvSpPr>
            <p:spPr bwMode="auto">
              <a:xfrm flipH="1">
                <a:off x="1040"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0" name="Oval 1408"/>
              <p:cNvSpPr>
                <a:spLocks noChangeArrowheads="1"/>
              </p:cNvSpPr>
              <p:nvPr/>
            </p:nvSpPr>
            <p:spPr bwMode="auto">
              <a:xfrm flipH="1">
                <a:off x="1111" y="4142"/>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1" name="Oval 1409"/>
              <p:cNvSpPr>
                <a:spLocks noChangeArrowheads="1"/>
              </p:cNvSpPr>
              <p:nvPr/>
            </p:nvSpPr>
            <p:spPr bwMode="auto">
              <a:xfrm flipH="1">
                <a:off x="1040" y="4142"/>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2" name="Rectangle 1410"/>
              <p:cNvSpPr>
                <a:spLocks noChangeArrowheads="1"/>
              </p:cNvSpPr>
              <p:nvPr/>
            </p:nvSpPr>
            <p:spPr bwMode="auto">
              <a:xfrm flipH="1">
                <a:off x="1036" y="4094"/>
                <a:ext cx="80" cy="5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3" name="Freeform 1411"/>
              <p:cNvSpPr>
                <a:spLocks/>
              </p:cNvSpPr>
              <p:nvPr/>
            </p:nvSpPr>
            <p:spPr bwMode="auto">
              <a:xfrm flipH="1">
                <a:off x="1036" y="4094"/>
                <a:ext cx="80" cy="53"/>
              </a:xfrm>
              <a:custGeom>
                <a:avLst/>
                <a:gdLst>
                  <a:gd name="T0" fmla="*/ 12 w 275"/>
                  <a:gd name="T1" fmla="*/ 0 h 189"/>
                  <a:gd name="T2" fmla="*/ 263 w 275"/>
                  <a:gd name="T3" fmla="*/ 0 h 189"/>
                  <a:gd name="T4" fmla="*/ 275 w 275"/>
                  <a:gd name="T5" fmla="*/ 13 h 189"/>
                  <a:gd name="T6" fmla="*/ 275 w 275"/>
                  <a:gd name="T7" fmla="*/ 176 h 189"/>
                  <a:gd name="T8" fmla="*/ 263 w 275"/>
                  <a:gd name="T9" fmla="*/ 189 h 189"/>
                  <a:gd name="T10" fmla="*/ 12 w 275"/>
                  <a:gd name="T11" fmla="*/ 189 h 189"/>
                  <a:gd name="T12" fmla="*/ 0 w 275"/>
                  <a:gd name="T13" fmla="*/ 176 h 189"/>
                  <a:gd name="T14" fmla="*/ 0 w 275"/>
                  <a:gd name="T15" fmla="*/ 13 h 189"/>
                  <a:gd name="T16" fmla="*/ 12 w 27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189">
                    <a:moveTo>
                      <a:pt x="12" y="0"/>
                    </a:moveTo>
                    <a:lnTo>
                      <a:pt x="263" y="0"/>
                    </a:lnTo>
                    <a:lnTo>
                      <a:pt x="275" y="13"/>
                    </a:lnTo>
                    <a:lnTo>
                      <a:pt x="275" y="176"/>
                    </a:lnTo>
                    <a:lnTo>
                      <a:pt x="263" y="189"/>
                    </a:lnTo>
                    <a:lnTo>
                      <a:pt x="12" y="189"/>
                    </a:lnTo>
                    <a:lnTo>
                      <a:pt x="0" y="176"/>
                    </a:lnTo>
                    <a:lnTo>
                      <a:pt x="0" y="13"/>
                    </a:lnTo>
                    <a:lnTo>
                      <a:pt x="12"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4" name="Oval 1412"/>
              <p:cNvSpPr>
                <a:spLocks noChangeArrowheads="1"/>
              </p:cNvSpPr>
              <p:nvPr/>
            </p:nvSpPr>
            <p:spPr bwMode="auto">
              <a:xfrm flipH="1">
                <a:off x="1155" y="406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5" name="Oval 1413"/>
              <p:cNvSpPr>
                <a:spLocks noChangeArrowheads="1"/>
              </p:cNvSpPr>
              <p:nvPr/>
            </p:nvSpPr>
            <p:spPr bwMode="auto">
              <a:xfrm flipH="1">
                <a:off x="1173" y="4065"/>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6" name="Oval 1414"/>
              <p:cNvSpPr>
                <a:spLocks noChangeArrowheads="1"/>
              </p:cNvSpPr>
              <p:nvPr/>
            </p:nvSpPr>
            <p:spPr bwMode="auto">
              <a:xfrm flipH="1">
                <a:off x="1156" y="404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7" name="Oval 1415"/>
              <p:cNvSpPr>
                <a:spLocks noChangeArrowheads="1"/>
              </p:cNvSpPr>
              <p:nvPr/>
            </p:nvSpPr>
            <p:spPr bwMode="auto">
              <a:xfrm flipH="1">
                <a:off x="1173" y="404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8" name="Rectangle 1416"/>
              <p:cNvSpPr>
                <a:spLocks noChangeArrowheads="1"/>
              </p:cNvSpPr>
              <p:nvPr/>
            </p:nvSpPr>
            <p:spPr bwMode="auto">
              <a:xfrm flipH="1">
                <a:off x="1166" y="4072"/>
                <a:ext cx="17"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49" name="Freeform 1417"/>
              <p:cNvSpPr>
                <a:spLocks/>
              </p:cNvSpPr>
              <p:nvPr/>
            </p:nvSpPr>
            <p:spPr bwMode="auto">
              <a:xfrm flipH="1">
                <a:off x="998" y="4079"/>
                <a:ext cx="163" cy="0"/>
              </a:xfrm>
              <a:custGeom>
                <a:avLst/>
                <a:gdLst>
                  <a:gd name="T0" fmla="*/ 466 w 566"/>
                  <a:gd name="T1" fmla="*/ 1 h 1"/>
                  <a:gd name="T2" fmla="*/ 566 w 566"/>
                  <a:gd name="T3" fmla="*/ 0 h 1"/>
                  <a:gd name="T4" fmla="*/ 0 w 566"/>
                  <a:gd name="T5" fmla="*/ 0 h 1"/>
                </a:gdLst>
                <a:ahLst/>
                <a:cxnLst>
                  <a:cxn ang="0">
                    <a:pos x="T0" y="T1"/>
                  </a:cxn>
                  <a:cxn ang="0">
                    <a:pos x="T2" y="T3"/>
                  </a:cxn>
                  <a:cxn ang="0">
                    <a:pos x="T4" y="T5"/>
                  </a:cxn>
                </a:cxnLst>
                <a:rect l="0" t="0" r="r" b="b"/>
                <a:pathLst>
                  <a:path w="566" h="1">
                    <a:moveTo>
                      <a:pt x="466" y="1"/>
                    </a:moveTo>
                    <a:lnTo>
                      <a:pt x="566"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0" name="Oval 1418"/>
              <p:cNvSpPr>
                <a:spLocks noChangeArrowheads="1"/>
              </p:cNvSpPr>
              <p:nvPr/>
            </p:nvSpPr>
            <p:spPr bwMode="auto">
              <a:xfrm flipH="1">
                <a:off x="1175" y="407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1" name="Rectangle 1419"/>
              <p:cNvSpPr>
                <a:spLocks noChangeArrowheads="1"/>
              </p:cNvSpPr>
              <p:nvPr/>
            </p:nvSpPr>
            <p:spPr bwMode="auto">
              <a:xfrm flipH="1">
                <a:off x="1153" y="4046"/>
                <a:ext cx="23"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2" name="Oval 1420"/>
              <p:cNvSpPr>
                <a:spLocks noChangeArrowheads="1"/>
              </p:cNvSpPr>
              <p:nvPr/>
            </p:nvSpPr>
            <p:spPr bwMode="auto">
              <a:xfrm flipH="1">
                <a:off x="1154" y="4049"/>
                <a:ext cx="13" cy="1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3" name="Freeform 1421"/>
              <p:cNvSpPr>
                <a:spLocks/>
              </p:cNvSpPr>
              <p:nvPr/>
            </p:nvSpPr>
            <p:spPr bwMode="auto">
              <a:xfrm flipH="1">
                <a:off x="1166" y="4049"/>
                <a:ext cx="7" cy="18"/>
              </a:xfrm>
              <a:custGeom>
                <a:avLst/>
                <a:gdLst>
                  <a:gd name="T0" fmla="*/ 25 w 26"/>
                  <a:gd name="T1" fmla="*/ 63 h 63"/>
                  <a:gd name="T2" fmla="*/ 23 w 26"/>
                  <a:gd name="T3" fmla="*/ 62 h 63"/>
                  <a:gd name="T4" fmla="*/ 22 w 26"/>
                  <a:gd name="T5" fmla="*/ 62 h 63"/>
                  <a:gd name="T6" fmla="*/ 21 w 26"/>
                  <a:gd name="T7" fmla="*/ 62 h 63"/>
                  <a:gd name="T8" fmla="*/ 19 w 26"/>
                  <a:gd name="T9" fmla="*/ 62 h 63"/>
                  <a:gd name="T10" fmla="*/ 17 w 26"/>
                  <a:gd name="T11" fmla="*/ 61 h 63"/>
                  <a:gd name="T12" fmla="*/ 16 w 26"/>
                  <a:gd name="T13" fmla="*/ 60 h 63"/>
                  <a:gd name="T14" fmla="*/ 15 w 26"/>
                  <a:gd name="T15" fmla="*/ 59 h 63"/>
                  <a:gd name="T16" fmla="*/ 13 w 26"/>
                  <a:gd name="T17" fmla="*/ 58 h 63"/>
                  <a:gd name="T18" fmla="*/ 12 w 26"/>
                  <a:gd name="T19" fmla="*/ 57 h 63"/>
                  <a:gd name="T20" fmla="*/ 11 w 26"/>
                  <a:gd name="T21" fmla="*/ 56 h 63"/>
                  <a:gd name="T22" fmla="*/ 9 w 26"/>
                  <a:gd name="T23" fmla="*/ 55 h 63"/>
                  <a:gd name="T24" fmla="*/ 8 w 26"/>
                  <a:gd name="T25" fmla="*/ 54 h 63"/>
                  <a:gd name="T26" fmla="*/ 7 w 26"/>
                  <a:gd name="T27" fmla="*/ 52 h 63"/>
                  <a:gd name="T28" fmla="*/ 6 w 26"/>
                  <a:gd name="T29" fmla="*/ 51 h 63"/>
                  <a:gd name="T30" fmla="*/ 5 w 26"/>
                  <a:gd name="T31" fmla="*/ 49 h 63"/>
                  <a:gd name="T32" fmla="*/ 4 w 26"/>
                  <a:gd name="T33" fmla="*/ 48 h 63"/>
                  <a:gd name="T34" fmla="*/ 3 w 26"/>
                  <a:gd name="T35" fmla="*/ 46 h 63"/>
                  <a:gd name="T36" fmla="*/ 3 w 26"/>
                  <a:gd name="T37" fmla="*/ 44 h 63"/>
                  <a:gd name="T38" fmla="*/ 2 w 26"/>
                  <a:gd name="T39" fmla="*/ 43 h 63"/>
                  <a:gd name="T40" fmla="*/ 2 w 26"/>
                  <a:gd name="T41" fmla="*/ 41 h 63"/>
                  <a:gd name="T42" fmla="*/ 1 w 26"/>
                  <a:gd name="T43" fmla="*/ 39 h 63"/>
                  <a:gd name="T44" fmla="*/ 1 w 26"/>
                  <a:gd name="T45" fmla="*/ 37 h 63"/>
                  <a:gd name="T46" fmla="*/ 1 w 26"/>
                  <a:gd name="T47" fmla="*/ 35 h 63"/>
                  <a:gd name="T48" fmla="*/ 0 w 26"/>
                  <a:gd name="T49" fmla="*/ 33 h 63"/>
                  <a:gd name="T50" fmla="*/ 0 w 26"/>
                  <a:gd name="T51" fmla="*/ 31 h 63"/>
                  <a:gd name="T52" fmla="*/ 0 w 26"/>
                  <a:gd name="T53" fmla="*/ 29 h 63"/>
                  <a:gd name="T54" fmla="*/ 1 w 26"/>
                  <a:gd name="T55" fmla="*/ 27 h 63"/>
                  <a:gd name="T56" fmla="*/ 1 w 26"/>
                  <a:gd name="T57" fmla="*/ 25 h 63"/>
                  <a:gd name="T58" fmla="*/ 1 w 26"/>
                  <a:gd name="T59" fmla="*/ 24 h 63"/>
                  <a:gd name="T60" fmla="*/ 1 w 26"/>
                  <a:gd name="T61" fmla="*/ 22 h 63"/>
                  <a:gd name="T62" fmla="*/ 2 w 26"/>
                  <a:gd name="T63" fmla="*/ 20 h 63"/>
                  <a:gd name="T64" fmla="*/ 2 w 26"/>
                  <a:gd name="T65" fmla="*/ 18 h 63"/>
                  <a:gd name="T66" fmla="*/ 3 w 26"/>
                  <a:gd name="T67" fmla="*/ 16 h 63"/>
                  <a:gd name="T68" fmla="*/ 4 w 26"/>
                  <a:gd name="T69" fmla="*/ 15 h 63"/>
                  <a:gd name="T70" fmla="*/ 5 w 26"/>
                  <a:gd name="T71" fmla="*/ 13 h 63"/>
                  <a:gd name="T72" fmla="*/ 6 w 26"/>
                  <a:gd name="T73" fmla="*/ 11 h 63"/>
                  <a:gd name="T74" fmla="*/ 7 w 26"/>
                  <a:gd name="T75" fmla="*/ 10 h 63"/>
                  <a:gd name="T76" fmla="*/ 8 w 26"/>
                  <a:gd name="T77" fmla="*/ 9 h 63"/>
                  <a:gd name="T78" fmla="*/ 9 w 26"/>
                  <a:gd name="T79" fmla="*/ 7 h 63"/>
                  <a:gd name="T80" fmla="*/ 10 w 26"/>
                  <a:gd name="T81" fmla="*/ 6 h 63"/>
                  <a:gd name="T82" fmla="*/ 12 w 26"/>
                  <a:gd name="T83" fmla="*/ 5 h 63"/>
                  <a:gd name="T84" fmla="*/ 13 w 26"/>
                  <a:gd name="T85" fmla="*/ 4 h 63"/>
                  <a:gd name="T86" fmla="*/ 14 w 26"/>
                  <a:gd name="T87" fmla="*/ 3 h 63"/>
                  <a:gd name="T88" fmla="*/ 16 w 26"/>
                  <a:gd name="T89" fmla="*/ 2 h 63"/>
                  <a:gd name="T90" fmla="*/ 17 w 26"/>
                  <a:gd name="T91" fmla="*/ 2 h 63"/>
                  <a:gd name="T92" fmla="*/ 19 w 26"/>
                  <a:gd name="T93" fmla="*/ 1 h 63"/>
                  <a:gd name="T94" fmla="*/ 20 w 26"/>
                  <a:gd name="T95" fmla="*/ 0 h 63"/>
                  <a:gd name="T96" fmla="*/ 22 w 26"/>
                  <a:gd name="T97" fmla="*/ 0 h 63"/>
                  <a:gd name="T98" fmla="*/ 23 w 26"/>
                  <a:gd name="T99" fmla="*/ 0 h 63"/>
                  <a:gd name="T100" fmla="*/ 25 w 26"/>
                  <a:gd name="T101" fmla="*/ 0 h 63"/>
                  <a:gd name="T102" fmla="*/ 26 w 26"/>
                  <a:gd name="T10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63">
                    <a:moveTo>
                      <a:pt x="26" y="63"/>
                    </a:moveTo>
                    <a:lnTo>
                      <a:pt x="26" y="63"/>
                    </a:lnTo>
                    <a:lnTo>
                      <a:pt x="26" y="63"/>
                    </a:lnTo>
                    <a:lnTo>
                      <a:pt x="25" y="63"/>
                    </a:lnTo>
                    <a:lnTo>
                      <a:pt x="25" y="63"/>
                    </a:lnTo>
                    <a:lnTo>
                      <a:pt x="25" y="63"/>
                    </a:lnTo>
                    <a:lnTo>
                      <a:pt x="25" y="63"/>
                    </a:lnTo>
                    <a:lnTo>
                      <a:pt x="24" y="63"/>
                    </a:lnTo>
                    <a:lnTo>
                      <a:pt x="24" y="63"/>
                    </a:lnTo>
                    <a:lnTo>
                      <a:pt x="23" y="62"/>
                    </a:lnTo>
                    <a:lnTo>
                      <a:pt x="23" y="62"/>
                    </a:lnTo>
                    <a:lnTo>
                      <a:pt x="23" y="62"/>
                    </a:lnTo>
                    <a:lnTo>
                      <a:pt x="23" y="62"/>
                    </a:lnTo>
                    <a:lnTo>
                      <a:pt x="22" y="62"/>
                    </a:lnTo>
                    <a:lnTo>
                      <a:pt x="22" y="62"/>
                    </a:lnTo>
                    <a:lnTo>
                      <a:pt x="22" y="62"/>
                    </a:lnTo>
                    <a:lnTo>
                      <a:pt x="21" y="62"/>
                    </a:lnTo>
                    <a:lnTo>
                      <a:pt x="21" y="62"/>
                    </a:lnTo>
                    <a:lnTo>
                      <a:pt x="21" y="62"/>
                    </a:lnTo>
                    <a:lnTo>
                      <a:pt x="21" y="62"/>
                    </a:lnTo>
                    <a:lnTo>
                      <a:pt x="20" y="62"/>
                    </a:lnTo>
                    <a:lnTo>
                      <a:pt x="20" y="62"/>
                    </a:lnTo>
                    <a:lnTo>
                      <a:pt x="19" y="62"/>
                    </a:lnTo>
                    <a:lnTo>
                      <a:pt x="19" y="62"/>
                    </a:lnTo>
                    <a:lnTo>
                      <a:pt x="19" y="62"/>
                    </a:lnTo>
                    <a:lnTo>
                      <a:pt x="19" y="61"/>
                    </a:lnTo>
                    <a:lnTo>
                      <a:pt x="18" y="61"/>
                    </a:lnTo>
                    <a:lnTo>
                      <a:pt x="18" y="61"/>
                    </a:lnTo>
                    <a:lnTo>
                      <a:pt x="18" y="61"/>
                    </a:lnTo>
                    <a:lnTo>
                      <a:pt x="17" y="61"/>
                    </a:lnTo>
                    <a:lnTo>
                      <a:pt x="17" y="61"/>
                    </a:lnTo>
                    <a:lnTo>
                      <a:pt x="17" y="60"/>
                    </a:lnTo>
                    <a:lnTo>
                      <a:pt x="16" y="60"/>
                    </a:lnTo>
                    <a:lnTo>
                      <a:pt x="16" y="60"/>
                    </a:lnTo>
                    <a:lnTo>
                      <a:pt x="16" y="60"/>
                    </a:lnTo>
                    <a:lnTo>
                      <a:pt x="16" y="60"/>
                    </a:lnTo>
                    <a:lnTo>
                      <a:pt x="15" y="60"/>
                    </a:lnTo>
                    <a:lnTo>
                      <a:pt x="15" y="60"/>
                    </a:lnTo>
                    <a:lnTo>
                      <a:pt x="15" y="59"/>
                    </a:lnTo>
                    <a:lnTo>
                      <a:pt x="15" y="59"/>
                    </a:lnTo>
                    <a:lnTo>
                      <a:pt x="14" y="59"/>
                    </a:lnTo>
                    <a:lnTo>
                      <a:pt x="14" y="59"/>
                    </a:lnTo>
                    <a:lnTo>
                      <a:pt x="14" y="59"/>
                    </a:lnTo>
                    <a:lnTo>
                      <a:pt x="14" y="59"/>
                    </a:lnTo>
                    <a:lnTo>
                      <a:pt x="13" y="58"/>
                    </a:lnTo>
                    <a:lnTo>
                      <a:pt x="13" y="58"/>
                    </a:lnTo>
                    <a:lnTo>
                      <a:pt x="13" y="58"/>
                    </a:lnTo>
                    <a:lnTo>
                      <a:pt x="12" y="58"/>
                    </a:lnTo>
                    <a:lnTo>
                      <a:pt x="12" y="57"/>
                    </a:lnTo>
                    <a:lnTo>
                      <a:pt x="12" y="57"/>
                    </a:lnTo>
                    <a:lnTo>
                      <a:pt x="12" y="57"/>
                    </a:lnTo>
                    <a:lnTo>
                      <a:pt x="11" y="57"/>
                    </a:lnTo>
                    <a:lnTo>
                      <a:pt x="11" y="57"/>
                    </a:lnTo>
                    <a:lnTo>
                      <a:pt x="11" y="56"/>
                    </a:lnTo>
                    <a:lnTo>
                      <a:pt x="11" y="56"/>
                    </a:lnTo>
                    <a:lnTo>
                      <a:pt x="10" y="56"/>
                    </a:lnTo>
                    <a:lnTo>
                      <a:pt x="10" y="56"/>
                    </a:lnTo>
                    <a:lnTo>
                      <a:pt x="10" y="56"/>
                    </a:lnTo>
                    <a:lnTo>
                      <a:pt x="9" y="55"/>
                    </a:lnTo>
                    <a:lnTo>
                      <a:pt x="9" y="55"/>
                    </a:lnTo>
                    <a:lnTo>
                      <a:pt x="9" y="55"/>
                    </a:lnTo>
                    <a:lnTo>
                      <a:pt x="9" y="55"/>
                    </a:lnTo>
                    <a:lnTo>
                      <a:pt x="9" y="54"/>
                    </a:lnTo>
                    <a:lnTo>
                      <a:pt x="8" y="54"/>
                    </a:lnTo>
                    <a:lnTo>
                      <a:pt x="8" y="54"/>
                    </a:lnTo>
                    <a:lnTo>
                      <a:pt x="8" y="53"/>
                    </a:lnTo>
                    <a:lnTo>
                      <a:pt x="8" y="53"/>
                    </a:lnTo>
                    <a:lnTo>
                      <a:pt x="8" y="53"/>
                    </a:lnTo>
                    <a:lnTo>
                      <a:pt x="7" y="53"/>
                    </a:lnTo>
                    <a:lnTo>
                      <a:pt x="7" y="52"/>
                    </a:lnTo>
                    <a:lnTo>
                      <a:pt x="7" y="52"/>
                    </a:lnTo>
                    <a:lnTo>
                      <a:pt x="7" y="52"/>
                    </a:lnTo>
                    <a:lnTo>
                      <a:pt x="7" y="52"/>
                    </a:lnTo>
                    <a:lnTo>
                      <a:pt x="6" y="51"/>
                    </a:lnTo>
                    <a:lnTo>
                      <a:pt x="6" y="51"/>
                    </a:lnTo>
                    <a:lnTo>
                      <a:pt x="6" y="50"/>
                    </a:lnTo>
                    <a:lnTo>
                      <a:pt x="6" y="50"/>
                    </a:lnTo>
                    <a:lnTo>
                      <a:pt x="5" y="50"/>
                    </a:lnTo>
                    <a:lnTo>
                      <a:pt x="5" y="50"/>
                    </a:lnTo>
                    <a:lnTo>
                      <a:pt x="5" y="49"/>
                    </a:lnTo>
                    <a:lnTo>
                      <a:pt x="5" y="49"/>
                    </a:lnTo>
                    <a:lnTo>
                      <a:pt x="5" y="49"/>
                    </a:lnTo>
                    <a:lnTo>
                      <a:pt x="5" y="48"/>
                    </a:lnTo>
                    <a:lnTo>
                      <a:pt x="4" y="48"/>
                    </a:lnTo>
                    <a:lnTo>
                      <a:pt x="4" y="48"/>
                    </a:lnTo>
                    <a:lnTo>
                      <a:pt x="4" y="48"/>
                    </a:lnTo>
                    <a:lnTo>
                      <a:pt x="4" y="47"/>
                    </a:lnTo>
                    <a:lnTo>
                      <a:pt x="4" y="47"/>
                    </a:lnTo>
                    <a:lnTo>
                      <a:pt x="4" y="46"/>
                    </a:lnTo>
                    <a:lnTo>
                      <a:pt x="3" y="46"/>
                    </a:lnTo>
                    <a:lnTo>
                      <a:pt x="3" y="46"/>
                    </a:lnTo>
                    <a:lnTo>
                      <a:pt x="3" y="45"/>
                    </a:lnTo>
                    <a:lnTo>
                      <a:pt x="3" y="45"/>
                    </a:lnTo>
                    <a:lnTo>
                      <a:pt x="3" y="45"/>
                    </a:lnTo>
                    <a:lnTo>
                      <a:pt x="3" y="44"/>
                    </a:lnTo>
                    <a:lnTo>
                      <a:pt x="2" y="44"/>
                    </a:lnTo>
                    <a:lnTo>
                      <a:pt x="2" y="44"/>
                    </a:lnTo>
                    <a:lnTo>
                      <a:pt x="2" y="43"/>
                    </a:lnTo>
                    <a:lnTo>
                      <a:pt x="2" y="43"/>
                    </a:lnTo>
                    <a:lnTo>
                      <a:pt x="2" y="43"/>
                    </a:lnTo>
                    <a:lnTo>
                      <a:pt x="2" y="42"/>
                    </a:lnTo>
                    <a:lnTo>
                      <a:pt x="2" y="42"/>
                    </a:lnTo>
                    <a:lnTo>
                      <a:pt x="2" y="42"/>
                    </a:lnTo>
                    <a:lnTo>
                      <a:pt x="2" y="41"/>
                    </a:lnTo>
                    <a:lnTo>
                      <a:pt x="2" y="41"/>
                    </a:lnTo>
                    <a:lnTo>
                      <a:pt x="1" y="41"/>
                    </a:lnTo>
                    <a:lnTo>
                      <a:pt x="1" y="40"/>
                    </a:lnTo>
                    <a:lnTo>
                      <a:pt x="1" y="40"/>
                    </a:lnTo>
                    <a:lnTo>
                      <a:pt x="1" y="39"/>
                    </a:lnTo>
                    <a:lnTo>
                      <a:pt x="1" y="39"/>
                    </a:lnTo>
                    <a:lnTo>
                      <a:pt x="1" y="39"/>
                    </a:lnTo>
                    <a:lnTo>
                      <a:pt x="1" y="38"/>
                    </a:lnTo>
                    <a:lnTo>
                      <a:pt x="1" y="38"/>
                    </a:lnTo>
                    <a:lnTo>
                      <a:pt x="1" y="37"/>
                    </a:lnTo>
                    <a:lnTo>
                      <a:pt x="1" y="37"/>
                    </a:lnTo>
                    <a:lnTo>
                      <a:pt x="1" y="37"/>
                    </a:lnTo>
                    <a:lnTo>
                      <a:pt x="1" y="36"/>
                    </a:lnTo>
                    <a:lnTo>
                      <a:pt x="1" y="36"/>
                    </a:lnTo>
                    <a:lnTo>
                      <a:pt x="1" y="35"/>
                    </a:lnTo>
                    <a:lnTo>
                      <a:pt x="1" y="35"/>
                    </a:lnTo>
                    <a:lnTo>
                      <a:pt x="1" y="35"/>
                    </a:lnTo>
                    <a:lnTo>
                      <a:pt x="1" y="34"/>
                    </a:lnTo>
                    <a:lnTo>
                      <a:pt x="0" y="34"/>
                    </a:lnTo>
                    <a:lnTo>
                      <a:pt x="0" y="34"/>
                    </a:lnTo>
                    <a:lnTo>
                      <a:pt x="0" y="33"/>
                    </a:lnTo>
                    <a:lnTo>
                      <a:pt x="0" y="33"/>
                    </a:lnTo>
                    <a:lnTo>
                      <a:pt x="0" y="32"/>
                    </a:lnTo>
                    <a:lnTo>
                      <a:pt x="0" y="32"/>
                    </a:lnTo>
                    <a:lnTo>
                      <a:pt x="0" y="32"/>
                    </a:lnTo>
                    <a:lnTo>
                      <a:pt x="0" y="31"/>
                    </a:lnTo>
                    <a:lnTo>
                      <a:pt x="0" y="31"/>
                    </a:lnTo>
                    <a:lnTo>
                      <a:pt x="0" y="31"/>
                    </a:lnTo>
                    <a:lnTo>
                      <a:pt x="0" y="30"/>
                    </a:lnTo>
                    <a:lnTo>
                      <a:pt x="0" y="30"/>
                    </a:lnTo>
                    <a:lnTo>
                      <a:pt x="0" y="29"/>
                    </a:lnTo>
                    <a:lnTo>
                      <a:pt x="0" y="29"/>
                    </a:lnTo>
                    <a:lnTo>
                      <a:pt x="0" y="29"/>
                    </a:lnTo>
                    <a:lnTo>
                      <a:pt x="0" y="28"/>
                    </a:lnTo>
                    <a:lnTo>
                      <a:pt x="1" y="28"/>
                    </a:lnTo>
                    <a:lnTo>
                      <a:pt x="1" y="27"/>
                    </a:lnTo>
                    <a:lnTo>
                      <a:pt x="1" y="27"/>
                    </a:lnTo>
                    <a:lnTo>
                      <a:pt x="1" y="27"/>
                    </a:lnTo>
                    <a:lnTo>
                      <a:pt x="1" y="26"/>
                    </a:lnTo>
                    <a:lnTo>
                      <a:pt x="1" y="26"/>
                    </a:lnTo>
                    <a:lnTo>
                      <a:pt x="1" y="25"/>
                    </a:lnTo>
                    <a:lnTo>
                      <a:pt x="1" y="25"/>
                    </a:lnTo>
                    <a:lnTo>
                      <a:pt x="1" y="25"/>
                    </a:lnTo>
                    <a:lnTo>
                      <a:pt x="1" y="24"/>
                    </a:lnTo>
                    <a:lnTo>
                      <a:pt x="1" y="24"/>
                    </a:lnTo>
                    <a:lnTo>
                      <a:pt x="1" y="24"/>
                    </a:lnTo>
                    <a:lnTo>
                      <a:pt x="1" y="23"/>
                    </a:lnTo>
                    <a:lnTo>
                      <a:pt x="1" y="23"/>
                    </a:lnTo>
                    <a:lnTo>
                      <a:pt x="1" y="23"/>
                    </a:lnTo>
                    <a:lnTo>
                      <a:pt x="1" y="22"/>
                    </a:lnTo>
                    <a:lnTo>
                      <a:pt x="1" y="22"/>
                    </a:lnTo>
                    <a:lnTo>
                      <a:pt x="2" y="21"/>
                    </a:lnTo>
                    <a:lnTo>
                      <a:pt x="2" y="21"/>
                    </a:lnTo>
                    <a:lnTo>
                      <a:pt x="2" y="21"/>
                    </a:lnTo>
                    <a:lnTo>
                      <a:pt x="2" y="20"/>
                    </a:lnTo>
                    <a:lnTo>
                      <a:pt x="2" y="20"/>
                    </a:lnTo>
                    <a:lnTo>
                      <a:pt x="2" y="20"/>
                    </a:lnTo>
                    <a:lnTo>
                      <a:pt x="2" y="19"/>
                    </a:lnTo>
                    <a:lnTo>
                      <a:pt x="2" y="19"/>
                    </a:lnTo>
                    <a:lnTo>
                      <a:pt x="2" y="18"/>
                    </a:lnTo>
                    <a:lnTo>
                      <a:pt x="2" y="18"/>
                    </a:lnTo>
                    <a:lnTo>
                      <a:pt x="3" y="18"/>
                    </a:lnTo>
                    <a:lnTo>
                      <a:pt x="3" y="17"/>
                    </a:lnTo>
                    <a:lnTo>
                      <a:pt x="3" y="17"/>
                    </a:lnTo>
                    <a:lnTo>
                      <a:pt x="3" y="17"/>
                    </a:lnTo>
                    <a:lnTo>
                      <a:pt x="3" y="16"/>
                    </a:lnTo>
                    <a:lnTo>
                      <a:pt x="4" y="16"/>
                    </a:lnTo>
                    <a:lnTo>
                      <a:pt x="4" y="16"/>
                    </a:lnTo>
                    <a:lnTo>
                      <a:pt x="4" y="16"/>
                    </a:lnTo>
                    <a:lnTo>
                      <a:pt x="4" y="15"/>
                    </a:lnTo>
                    <a:lnTo>
                      <a:pt x="4" y="15"/>
                    </a:lnTo>
                    <a:lnTo>
                      <a:pt x="4" y="14"/>
                    </a:lnTo>
                    <a:lnTo>
                      <a:pt x="4" y="14"/>
                    </a:lnTo>
                    <a:lnTo>
                      <a:pt x="5" y="14"/>
                    </a:lnTo>
                    <a:lnTo>
                      <a:pt x="5" y="13"/>
                    </a:lnTo>
                    <a:lnTo>
                      <a:pt x="5" y="13"/>
                    </a:lnTo>
                    <a:lnTo>
                      <a:pt x="5" y="13"/>
                    </a:lnTo>
                    <a:lnTo>
                      <a:pt x="5" y="13"/>
                    </a:lnTo>
                    <a:lnTo>
                      <a:pt x="5" y="12"/>
                    </a:lnTo>
                    <a:lnTo>
                      <a:pt x="6" y="12"/>
                    </a:lnTo>
                    <a:lnTo>
                      <a:pt x="6" y="11"/>
                    </a:lnTo>
                    <a:lnTo>
                      <a:pt x="6" y="11"/>
                    </a:lnTo>
                    <a:lnTo>
                      <a:pt x="6" y="11"/>
                    </a:lnTo>
                    <a:lnTo>
                      <a:pt x="7" y="11"/>
                    </a:lnTo>
                    <a:lnTo>
                      <a:pt x="7" y="10"/>
                    </a:lnTo>
                    <a:lnTo>
                      <a:pt x="7" y="10"/>
                    </a:lnTo>
                    <a:lnTo>
                      <a:pt x="7" y="10"/>
                    </a:lnTo>
                    <a:lnTo>
                      <a:pt x="7" y="10"/>
                    </a:lnTo>
                    <a:lnTo>
                      <a:pt x="8" y="9"/>
                    </a:lnTo>
                    <a:lnTo>
                      <a:pt x="8" y="9"/>
                    </a:lnTo>
                    <a:lnTo>
                      <a:pt x="8" y="9"/>
                    </a:lnTo>
                    <a:lnTo>
                      <a:pt x="8" y="9"/>
                    </a:lnTo>
                    <a:lnTo>
                      <a:pt x="8" y="8"/>
                    </a:lnTo>
                    <a:lnTo>
                      <a:pt x="9" y="8"/>
                    </a:lnTo>
                    <a:lnTo>
                      <a:pt x="9" y="8"/>
                    </a:lnTo>
                    <a:lnTo>
                      <a:pt x="9" y="7"/>
                    </a:lnTo>
                    <a:lnTo>
                      <a:pt x="9" y="7"/>
                    </a:lnTo>
                    <a:lnTo>
                      <a:pt x="9" y="7"/>
                    </a:lnTo>
                    <a:lnTo>
                      <a:pt x="10" y="7"/>
                    </a:lnTo>
                    <a:lnTo>
                      <a:pt x="10" y="6"/>
                    </a:lnTo>
                    <a:lnTo>
                      <a:pt x="10" y="6"/>
                    </a:lnTo>
                    <a:lnTo>
                      <a:pt x="11" y="6"/>
                    </a:lnTo>
                    <a:lnTo>
                      <a:pt x="11" y="6"/>
                    </a:lnTo>
                    <a:lnTo>
                      <a:pt x="11" y="6"/>
                    </a:lnTo>
                    <a:lnTo>
                      <a:pt x="11" y="5"/>
                    </a:lnTo>
                    <a:lnTo>
                      <a:pt x="12" y="5"/>
                    </a:lnTo>
                    <a:lnTo>
                      <a:pt x="12" y="5"/>
                    </a:lnTo>
                    <a:lnTo>
                      <a:pt x="12" y="4"/>
                    </a:lnTo>
                    <a:lnTo>
                      <a:pt x="12" y="4"/>
                    </a:lnTo>
                    <a:lnTo>
                      <a:pt x="13" y="4"/>
                    </a:lnTo>
                    <a:lnTo>
                      <a:pt x="13" y="4"/>
                    </a:lnTo>
                    <a:lnTo>
                      <a:pt x="13" y="4"/>
                    </a:lnTo>
                    <a:lnTo>
                      <a:pt x="14" y="4"/>
                    </a:lnTo>
                    <a:lnTo>
                      <a:pt x="14" y="3"/>
                    </a:lnTo>
                    <a:lnTo>
                      <a:pt x="14" y="3"/>
                    </a:lnTo>
                    <a:lnTo>
                      <a:pt x="14" y="3"/>
                    </a:lnTo>
                    <a:lnTo>
                      <a:pt x="15" y="3"/>
                    </a:lnTo>
                    <a:lnTo>
                      <a:pt x="15" y="3"/>
                    </a:lnTo>
                    <a:lnTo>
                      <a:pt x="15" y="3"/>
                    </a:lnTo>
                    <a:lnTo>
                      <a:pt x="15" y="2"/>
                    </a:lnTo>
                    <a:lnTo>
                      <a:pt x="16" y="2"/>
                    </a:lnTo>
                    <a:lnTo>
                      <a:pt x="16" y="2"/>
                    </a:lnTo>
                    <a:lnTo>
                      <a:pt x="16" y="2"/>
                    </a:lnTo>
                    <a:lnTo>
                      <a:pt x="16" y="2"/>
                    </a:lnTo>
                    <a:lnTo>
                      <a:pt x="17" y="2"/>
                    </a:lnTo>
                    <a:lnTo>
                      <a:pt x="17" y="2"/>
                    </a:lnTo>
                    <a:lnTo>
                      <a:pt x="18" y="2"/>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5" y="0"/>
                    </a:lnTo>
                    <a:lnTo>
                      <a:pt x="26" y="0"/>
                    </a:lnTo>
                    <a:lnTo>
                      <a:pt x="26" y="0"/>
                    </a:lnTo>
                    <a:lnTo>
                      <a:pt x="2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4" name="Line 1422"/>
              <p:cNvSpPr>
                <a:spLocks noChangeShapeType="1"/>
              </p:cNvSpPr>
              <p:nvPr/>
            </p:nvSpPr>
            <p:spPr bwMode="auto">
              <a:xfrm flipH="1">
                <a:off x="1160" y="4067"/>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5" name="Line 1423"/>
              <p:cNvSpPr>
                <a:spLocks noChangeShapeType="1"/>
              </p:cNvSpPr>
              <p:nvPr/>
            </p:nvSpPr>
            <p:spPr bwMode="auto">
              <a:xfrm flipH="1">
                <a:off x="1160" y="404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6" name="Freeform 1424"/>
              <p:cNvSpPr>
                <a:spLocks/>
              </p:cNvSpPr>
              <p:nvPr/>
            </p:nvSpPr>
            <p:spPr bwMode="auto">
              <a:xfrm flipH="1">
                <a:off x="974" y="4045"/>
                <a:ext cx="24" cy="37"/>
              </a:xfrm>
              <a:custGeom>
                <a:avLst/>
                <a:gdLst>
                  <a:gd name="T0" fmla="*/ 0 w 84"/>
                  <a:gd name="T1" fmla="*/ 118 h 134"/>
                  <a:gd name="T2" fmla="*/ 0 w 84"/>
                  <a:gd name="T3" fmla="*/ 134 h 134"/>
                  <a:gd name="T4" fmla="*/ 84 w 84"/>
                  <a:gd name="T5" fmla="*/ 134 h 134"/>
                  <a:gd name="T6" fmla="*/ 84 w 84"/>
                  <a:gd name="T7" fmla="*/ 0 h 134"/>
                  <a:gd name="T8" fmla="*/ 1 w 84"/>
                  <a:gd name="T9" fmla="*/ 0 h 134"/>
                  <a:gd name="T10" fmla="*/ 1 w 84"/>
                  <a:gd name="T11" fmla="*/ 47 h 134"/>
                  <a:gd name="T12" fmla="*/ 47 w 84"/>
                  <a:gd name="T13" fmla="*/ 87 h 134"/>
                  <a:gd name="T14" fmla="*/ 44 w 84"/>
                  <a:gd name="T15" fmla="*/ 118 h 134"/>
                  <a:gd name="T16" fmla="*/ 0 w 84"/>
                  <a:gd name="T17"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34">
                    <a:moveTo>
                      <a:pt x="0" y="118"/>
                    </a:moveTo>
                    <a:lnTo>
                      <a:pt x="0" y="134"/>
                    </a:lnTo>
                    <a:lnTo>
                      <a:pt x="84" y="134"/>
                    </a:lnTo>
                    <a:lnTo>
                      <a:pt x="84" y="0"/>
                    </a:lnTo>
                    <a:lnTo>
                      <a:pt x="1" y="0"/>
                    </a:lnTo>
                    <a:lnTo>
                      <a:pt x="1" y="47"/>
                    </a:lnTo>
                    <a:lnTo>
                      <a:pt x="47" y="87"/>
                    </a:lnTo>
                    <a:lnTo>
                      <a:pt x="44" y="118"/>
                    </a:lnTo>
                    <a:lnTo>
                      <a:pt x="0" y="118"/>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7" name="Rectangle 1425"/>
              <p:cNvSpPr>
                <a:spLocks noChangeArrowheads="1"/>
              </p:cNvSpPr>
              <p:nvPr/>
            </p:nvSpPr>
            <p:spPr bwMode="auto">
              <a:xfrm flipH="1">
                <a:off x="979"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8" name="Rectangle 1426"/>
              <p:cNvSpPr>
                <a:spLocks noChangeArrowheads="1"/>
              </p:cNvSpPr>
              <p:nvPr/>
            </p:nvSpPr>
            <p:spPr bwMode="auto">
              <a:xfrm flipH="1">
                <a:off x="993"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59" name="Freeform 1427"/>
              <p:cNvSpPr>
                <a:spLocks/>
              </p:cNvSpPr>
              <p:nvPr/>
            </p:nvSpPr>
            <p:spPr bwMode="auto">
              <a:xfrm flipH="1">
                <a:off x="974" y="4045"/>
                <a:ext cx="11" cy="33"/>
              </a:xfrm>
              <a:custGeom>
                <a:avLst/>
                <a:gdLst>
                  <a:gd name="T0" fmla="*/ 0 w 38"/>
                  <a:gd name="T1" fmla="*/ 118 h 118"/>
                  <a:gd name="T2" fmla="*/ 28 w 38"/>
                  <a:gd name="T3" fmla="*/ 118 h 118"/>
                  <a:gd name="T4" fmla="*/ 38 w 38"/>
                  <a:gd name="T5" fmla="*/ 0 h 118"/>
                </a:gdLst>
                <a:ahLst/>
                <a:cxnLst>
                  <a:cxn ang="0">
                    <a:pos x="T0" y="T1"/>
                  </a:cxn>
                  <a:cxn ang="0">
                    <a:pos x="T2" y="T3"/>
                  </a:cxn>
                  <a:cxn ang="0">
                    <a:pos x="T4" y="T5"/>
                  </a:cxn>
                </a:cxnLst>
                <a:rect l="0" t="0" r="r" b="b"/>
                <a:pathLst>
                  <a:path w="38" h="118">
                    <a:moveTo>
                      <a:pt x="0" y="118"/>
                    </a:moveTo>
                    <a:lnTo>
                      <a:pt x="28" y="118"/>
                    </a:lnTo>
                    <a:lnTo>
                      <a:pt x="3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0" name="Rectangle 1428"/>
              <p:cNvSpPr>
                <a:spLocks noChangeArrowheads="1"/>
              </p:cNvSpPr>
              <p:nvPr/>
            </p:nvSpPr>
            <p:spPr bwMode="auto">
              <a:xfrm flipH="1">
                <a:off x="1176" y="4046"/>
                <a:ext cx="2"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1" name="Rectangle 1429"/>
              <p:cNvSpPr>
                <a:spLocks noChangeArrowheads="1"/>
              </p:cNvSpPr>
              <p:nvPr/>
            </p:nvSpPr>
            <p:spPr bwMode="auto">
              <a:xfrm flipH="1">
                <a:off x="979" y="4082"/>
                <a:ext cx="194"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2" name="Rectangle 1430"/>
              <p:cNvSpPr>
                <a:spLocks noChangeArrowheads="1"/>
              </p:cNvSpPr>
              <p:nvPr/>
            </p:nvSpPr>
            <p:spPr bwMode="auto">
              <a:xfrm flipH="1">
                <a:off x="1145" y="4045"/>
                <a:ext cx="8"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3" name="Rectangle 1431"/>
              <p:cNvSpPr>
                <a:spLocks noChangeArrowheads="1"/>
              </p:cNvSpPr>
              <p:nvPr/>
            </p:nvSpPr>
            <p:spPr bwMode="auto">
              <a:xfrm flipH="1">
                <a:off x="999" y="4067"/>
                <a:ext cx="154"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4" name="Freeform 1432"/>
              <p:cNvSpPr>
                <a:spLocks/>
              </p:cNvSpPr>
              <p:nvPr/>
            </p:nvSpPr>
            <p:spPr bwMode="auto">
              <a:xfrm flipH="1">
                <a:off x="990" y="4072"/>
                <a:ext cx="171" cy="10"/>
              </a:xfrm>
              <a:custGeom>
                <a:avLst/>
                <a:gdLst>
                  <a:gd name="T0" fmla="*/ 0 w 596"/>
                  <a:gd name="T1" fmla="*/ 38 h 38"/>
                  <a:gd name="T2" fmla="*/ 0 w 596"/>
                  <a:gd name="T3" fmla="*/ 0 h 38"/>
                  <a:gd name="T4" fmla="*/ 596 w 596"/>
                  <a:gd name="T5" fmla="*/ 0 h 38"/>
                  <a:gd name="T6" fmla="*/ 596 w 596"/>
                  <a:gd name="T7" fmla="*/ 22 h 38"/>
                </a:gdLst>
                <a:ahLst/>
                <a:cxnLst>
                  <a:cxn ang="0">
                    <a:pos x="T0" y="T1"/>
                  </a:cxn>
                  <a:cxn ang="0">
                    <a:pos x="T2" y="T3"/>
                  </a:cxn>
                  <a:cxn ang="0">
                    <a:pos x="T4" y="T5"/>
                  </a:cxn>
                  <a:cxn ang="0">
                    <a:pos x="T6" y="T7"/>
                  </a:cxn>
                </a:cxnLst>
                <a:rect l="0" t="0" r="r" b="b"/>
                <a:pathLst>
                  <a:path w="596" h="38">
                    <a:moveTo>
                      <a:pt x="0" y="38"/>
                    </a:moveTo>
                    <a:lnTo>
                      <a:pt x="0" y="0"/>
                    </a:lnTo>
                    <a:lnTo>
                      <a:pt x="596" y="0"/>
                    </a:lnTo>
                    <a:lnTo>
                      <a:pt x="596"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5" name="Line 1433"/>
              <p:cNvSpPr>
                <a:spLocks noChangeShapeType="1"/>
              </p:cNvSpPr>
              <p:nvPr/>
            </p:nvSpPr>
            <p:spPr bwMode="auto">
              <a:xfrm flipH="1" flipV="1">
                <a:off x="987" y="4068"/>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6" name="Line 1434"/>
              <p:cNvSpPr>
                <a:spLocks noChangeShapeType="1"/>
              </p:cNvSpPr>
              <p:nvPr/>
            </p:nvSpPr>
            <p:spPr bwMode="auto">
              <a:xfrm flipH="1" flipV="1">
                <a:off x="1006" y="4042"/>
                <a:ext cx="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7" name="Line 1435"/>
              <p:cNvSpPr>
                <a:spLocks noChangeShapeType="1"/>
              </p:cNvSpPr>
              <p:nvPr/>
            </p:nvSpPr>
            <p:spPr bwMode="auto">
              <a:xfrm flipH="1">
                <a:off x="979" y="4088"/>
                <a:ext cx="19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8" name="Freeform 1436"/>
              <p:cNvSpPr>
                <a:spLocks/>
              </p:cNvSpPr>
              <p:nvPr/>
            </p:nvSpPr>
            <p:spPr bwMode="auto">
              <a:xfrm flipH="1">
                <a:off x="1006" y="3894"/>
                <a:ext cx="139" cy="173"/>
              </a:xfrm>
              <a:custGeom>
                <a:avLst/>
                <a:gdLst>
                  <a:gd name="T0" fmla="*/ 342 w 480"/>
                  <a:gd name="T1" fmla="*/ 0 h 623"/>
                  <a:gd name="T2" fmla="*/ 326 w 480"/>
                  <a:gd name="T3" fmla="*/ 8 h 623"/>
                  <a:gd name="T4" fmla="*/ 250 w 480"/>
                  <a:gd name="T5" fmla="*/ 8 h 623"/>
                  <a:gd name="T6" fmla="*/ 240 w 480"/>
                  <a:gd name="T7" fmla="*/ 14 h 623"/>
                  <a:gd name="T8" fmla="*/ 240 w 480"/>
                  <a:gd name="T9" fmla="*/ 448 h 623"/>
                  <a:gd name="T10" fmla="*/ 108 w 480"/>
                  <a:gd name="T11" fmla="*/ 481 h 623"/>
                  <a:gd name="T12" fmla="*/ 108 w 480"/>
                  <a:gd name="T13" fmla="*/ 546 h 623"/>
                  <a:gd name="T14" fmla="*/ 0 w 480"/>
                  <a:gd name="T15" fmla="*/ 546 h 623"/>
                  <a:gd name="T16" fmla="*/ 0 w 480"/>
                  <a:gd name="T17" fmla="*/ 623 h 623"/>
                  <a:gd name="T18" fmla="*/ 480 w 480"/>
                  <a:gd name="T19" fmla="*/ 623 h 623"/>
                  <a:gd name="T20" fmla="*/ 480 w 480"/>
                  <a:gd name="T21" fmla="*/ 53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623">
                    <a:moveTo>
                      <a:pt x="342" y="0"/>
                    </a:moveTo>
                    <a:lnTo>
                      <a:pt x="326" y="8"/>
                    </a:lnTo>
                    <a:lnTo>
                      <a:pt x="250" y="8"/>
                    </a:lnTo>
                    <a:lnTo>
                      <a:pt x="240" y="14"/>
                    </a:lnTo>
                    <a:lnTo>
                      <a:pt x="240" y="448"/>
                    </a:lnTo>
                    <a:lnTo>
                      <a:pt x="108" y="481"/>
                    </a:lnTo>
                    <a:lnTo>
                      <a:pt x="108" y="546"/>
                    </a:lnTo>
                    <a:lnTo>
                      <a:pt x="0" y="546"/>
                    </a:lnTo>
                    <a:lnTo>
                      <a:pt x="0" y="623"/>
                    </a:lnTo>
                    <a:lnTo>
                      <a:pt x="480" y="623"/>
                    </a:lnTo>
                    <a:lnTo>
                      <a:pt x="480" y="53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69" name="Freeform 1437"/>
              <p:cNvSpPr>
                <a:spLocks/>
              </p:cNvSpPr>
              <p:nvPr/>
            </p:nvSpPr>
            <p:spPr bwMode="auto">
              <a:xfrm flipH="1">
                <a:off x="1077" y="3997"/>
                <a:ext cx="68" cy="48"/>
              </a:xfrm>
              <a:custGeom>
                <a:avLst/>
                <a:gdLst>
                  <a:gd name="T0" fmla="*/ 0 w 235"/>
                  <a:gd name="T1" fmla="*/ 173 h 173"/>
                  <a:gd name="T2" fmla="*/ 92 w 235"/>
                  <a:gd name="T3" fmla="*/ 120 h 173"/>
                  <a:gd name="T4" fmla="*/ 108 w 235"/>
                  <a:gd name="T5" fmla="*/ 120 h 173"/>
                  <a:gd name="T6" fmla="*/ 108 w 235"/>
                  <a:gd name="T7" fmla="*/ 102 h 173"/>
                  <a:gd name="T8" fmla="*/ 235 w 235"/>
                  <a:gd name="T9" fmla="*/ 71 h 173"/>
                  <a:gd name="T10" fmla="*/ 235 w 235"/>
                  <a:gd name="T11" fmla="*/ 0 h 173"/>
                </a:gdLst>
                <a:ahLst/>
                <a:cxnLst>
                  <a:cxn ang="0">
                    <a:pos x="T0" y="T1"/>
                  </a:cxn>
                  <a:cxn ang="0">
                    <a:pos x="T2" y="T3"/>
                  </a:cxn>
                  <a:cxn ang="0">
                    <a:pos x="T4" y="T5"/>
                  </a:cxn>
                  <a:cxn ang="0">
                    <a:pos x="T6" y="T7"/>
                  </a:cxn>
                  <a:cxn ang="0">
                    <a:pos x="T8" y="T9"/>
                  </a:cxn>
                  <a:cxn ang="0">
                    <a:pos x="T10" y="T11"/>
                  </a:cxn>
                </a:cxnLst>
                <a:rect l="0" t="0" r="r" b="b"/>
                <a:pathLst>
                  <a:path w="235" h="173">
                    <a:moveTo>
                      <a:pt x="0" y="173"/>
                    </a:moveTo>
                    <a:lnTo>
                      <a:pt x="92" y="120"/>
                    </a:lnTo>
                    <a:lnTo>
                      <a:pt x="108" y="120"/>
                    </a:lnTo>
                    <a:lnTo>
                      <a:pt x="108" y="102"/>
                    </a:lnTo>
                    <a:lnTo>
                      <a:pt x="235" y="71"/>
                    </a:lnTo>
                    <a:lnTo>
                      <a:pt x="23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0" name="Oval 1438"/>
              <p:cNvSpPr>
                <a:spLocks noChangeArrowheads="1"/>
              </p:cNvSpPr>
              <p:nvPr/>
            </p:nvSpPr>
            <p:spPr bwMode="auto">
              <a:xfrm flipH="1">
                <a:off x="991"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1" name="Oval 1439"/>
              <p:cNvSpPr>
                <a:spLocks noChangeArrowheads="1"/>
              </p:cNvSpPr>
              <p:nvPr/>
            </p:nvSpPr>
            <p:spPr bwMode="auto">
              <a:xfrm flipH="1">
                <a:off x="1024"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2" name="Freeform 1440"/>
              <p:cNvSpPr>
                <a:spLocks/>
              </p:cNvSpPr>
              <p:nvPr/>
            </p:nvSpPr>
            <p:spPr bwMode="auto">
              <a:xfrm flipH="1">
                <a:off x="1142" y="3655"/>
                <a:ext cx="6" cy="5"/>
              </a:xfrm>
              <a:custGeom>
                <a:avLst/>
                <a:gdLst>
                  <a:gd name="T0" fmla="*/ 0 w 19"/>
                  <a:gd name="T1" fmla="*/ 17 h 17"/>
                  <a:gd name="T2" fmla="*/ 0 w 19"/>
                  <a:gd name="T3" fmla="*/ 17 h 17"/>
                  <a:gd name="T4" fmla="*/ 0 w 19"/>
                  <a:gd name="T5" fmla="*/ 16 h 17"/>
                  <a:gd name="T6" fmla="*/ 0 w 19"/>
                  <a:gd name="T7" fmla="*/ 16 h 17"/>
                  <a:gd name="T8" fmla="*/ 0 w 19"/>
                  <a:gd name="T9" fmla="*/ 15 h 17"/>
                  <a:gd name="T10" fmla="*/ 0 w 19"/>
                  <a:gd name="T11" fmla="*/ 15 h 17"/>
                  <a:gd name="T12" fmla="*/ 0 w 19"/>
                  <a:gd name="T13" fmla="*/ 14 h 17"/>
                  <a:gd name="T14" fmla="*/ 1 w 19"/>
                  <a:gd name="T15" fmla="*/ 14 h 17"/>
                  <a:gd name="T16" fmla="*/ 1 w 19"/>
                  <a:gd name="T17" fmla="*/ 13 h 17"/>
                  <a:gd name="T18" fmla="*/ 1 w 19"/>
                  <a:gd name="T19" fmla="*/ 13 h 17"/>
                  <a:gd name="T20" fmla="*/ 1 w 19"/>
                  <a:gd name="T21" fmla="*/ 12 h 17"/>
                  <a:gd name="T22" fmla="*/ 1 w 19"/>
                  <a:gd name="T23" fmla="*/ 12 h 17"/>
                  <a:gd name="T24" fmla="*/ 1 w 19"/>
                  <a:gd name="T25" fmla="*/ 11 h 17"/>
                  <a:gd name="T26" fmla="*/ 2 w 19"/>
                  <a:gd name="T27" fmla="*/ 10 h 17"/>
                  <a:gd name="T28" fmla="*/ 2 w 19"/>
                  <a:gd name="T29" fmla="*/ 10 h 17"/>
                  <a:gd name="T30" fmla="*/ 2 w 19"/>
                  <a:gd name="T31" fmla="*/ 10 h 17"/>
                  <a:gd name="T32" fmla="*/ 2 w 19"/>
                  <a:gd name="T33" fmla="*/ 9 h 17"/>
                  <a:gd name="T34" fmla="*/ 2 w 19"/>
                  <a:gd name="T35" fmla="*/ 9 h 17"/>
                  <a:gd name="T36" fmla="*/ 3 w 19"/>
                  <a:gd name="T37" fmla="*/ 8 h 17"/>
                  <a:gd name="T38" fmla="*/ 3 w 19"/>
                  <a:gd name="T39" fmla="*/ 8 h 17"/>
                  <a:gd name="T40" fmla="*/ 3 w 19"/>
                  <a:gd name="T41" fmla="*/ 7 h 17"/>
                  <a:gd name="T42" fmla="*/ 3 w 19"/>
                  <a:gd name="T43" fmla="*/ 7 h 17"/>
                  <a:gd name="T44" fmla="*/ 4 w 19"/>
                  <a:gd name="T45" fmla="*/ 6 h 17"/>
                  <a:gd name="T46" fmla="*/ 4 w 19"/>
                  <a:gd name="T47" fmla="*/ 6 h 17"/>
                  <a:gd name="T48" fmla="*/ 5 w 19"/>
                  <a:gd name="T49" fmla="*/ 6 h 17"/>
                  <a:gd name="T50" fmla="*/ 5 w 19"/>
                  <a:gd name="T51" fmla="*/ 5 h 17"/>
                  <a:gd name="T52" fmla="*/ 5 w 19"/>
                  <a:gd name="T53" fmla="*/ 5 h 17"/>
                  <a:gd name="T54" fmla="*/ 6 w 19"/>
                  <a:gd name="T55" fmla="*/ 5 h 17"/>
                  <a:gd name="T56" fmla="*/ 6 w 19"/>
                  <a:gd name="T57" fmla="*/ 4 h 17"/>
                  <a:gd name="T58" fmla="*/ 6 w 19"/>
                  <a:gd name="T59" fmla="*/ 4 h 17"/>
                  <a:gd name="T60" fmla="*/ 7 w 19"/>
                  <a:gd name="T61" fmla="*/ 3 h 17"/>
                  <a:gd name="T62" fmla="*/ 7 w 19"/>
                  <a:gd name="T63" fmla="*/ 3 h 17"/>
                  <a:gd name="T64" fmla="*/ 8 w 19"/>
                  <a:gd name="T65" fmla="*/ 3 h 17"/>
                  <a:gd name="T66" fmla="*/ 8 w 19"/>
                  <a:gd name="T67" fmla="*/ 3 h 17"/>
                  <a:gd name="T68" fmla="*/ 9 w 19"/>
                  <a:gd name="T69" fmla="*/ 2 h 17"/>
                  <a:gd name="T70" fmla="*/ 9 w 19"/>
                  <a:gd name="T71" fmla="*/ 2 h 17"/>
                  <a:gd name="T72" fmla="*/ 10 w 19"/>
                  <a:gd name="T73" fmla="*/ 2 h 17"/>
                  <a:gd name="T74" fmla="*/ 10 w 19"/>
                  <a:gd name="T75" fmla="*/ 2 h 17"/>
                  <a:gd name="T76" fmla="*/ 11 w 19"/>
                  <a:gd name="T77" fmla="*/ 1 h 17"/>
                  <a:gd name="T78" fmla="*/ 12 w 19"/>
                  <a:gd name="T79" fmla="*/ 1 h 17"/>
                  <a:gd name="T80" fmla="*/ 12 w 19"/>
                  <a:gd name="T81" fmla="*/ 1 h 17"/>
                  <a:gd name="T82" fmla="*/ 12 w 19"/>
                  <a:gd name="T83" fmla="*/ 1 h 17"/>
                  <a:gd name="T84" fmla="*/ 13 w 19"/>
                  <a:gd name="T85" fmla="*/ 1 h 17"/>
                  <a:gd name="T86" fmla="*/ 13 w 19"/>
                  <a:gd name="T87" fmla="*/ 0 h 17"/>
                  <a:gd name="T88" fmla="*/ 14 w 19"/>
                  <a:gd name="T89" fmla="*/ 0 h 17"/>
                  <a:gd name="T90" fmla="*/ 14 w 19"/>
                  <a:gd name="T91" fmla="*/ 0 h 17"/>
                  <a:gd name="T92" fmla="*/ 15 w 19"/>
                  <a:gd name="T93" fmla="*/ 0 h 17"/>
                  <a:gd name="T94" fmla="*/ 15 w 19"/>
                  <a:gd name="T95" fmla="*/ 0 h 17"/>
                  <a:gd name="T96" fmla="*/ 16 w 19"/>
                  <a:gd name="T97" fmla="*/ 0 h 17"/>
                  <a:gd name="T98" fmla="*/ 16 w 19"/>
                  <a:gd name="T99" fmla="*/ 0 h 17"/>
                  <a:gd name="T100" fmla="*/ 17 w 19"/>
                  <a:gd name="T101" fmla="*/ 0 h 17"/>
                  <a:gd name="T102" fmla="*/ 17 w 19"/>
                  <a:gd name="T103" fmla="*/ 0 h 17"/>
                  <a:gd name="T104" fmla="*/ 18 w 19"/>
                  <a:gd name="T105" fmla="*/ 0 h 17"/>
                  <a:gd name="T106" fmla="*/ 18 w 19"/>
                  <a:gd name="T10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 h="17">
                    <a:moveTo>
                      <a:pt x="0" y="17"/>
                    </a:moveTo>
                    <a:lnTo>
                      <a:pt x="0" y="17"/>
                    </a:lnTo>
                    <a:lnTo>
                      <a:pt x="0" y="17"/>
                    </a:lnTo>
                    <a:lnTo>
                      <a:pt x="0" y="17"/>
                    </a:lnTo>
                    <a:lnTo>
                      <a:pt x="0" y="16"/>
                    </a:lnTo>
                    <a:lnTo>
                      <a:pt x="0" y="16"/>
                    </a:lnTo>
                    <a:lnTo>
                      <a:pt x="0" y="16"/>
                    </a:lnTo>
                    <a:lnTo>
                      <a:pt x="0" y="16"/>
                    </a:lnTo>
                    <a:lnTo>
                      <a:pt x="0" y="15"/>
                    </a:lnTo>
                    <a:lnTo>
                      <a:pt x="0" y="15"/>
                    </a:lnTo>
                    <a:lnTo>
                      <a:pt x="0" y="15"/>
                    </a:lnTo>
                    <a:lnTo>
                      <a:pt x="0" y="15"/>
                    </a:lnTo>
                    <a:lnTo>
                      <a:pt x="0" y="14"/>
                    </a:lnTo>
                    <a:lnTo>
                      <a:pt x="0" y="14"/>
                    </a:lnTo>
                    <a:lnTo>
                      <a:pt x="0" y="14"/>
                    </a:lnTo>
                    <a:lnTo>
                      <a:pt x="1" y="14"/>
                    </a:lnTo>
                    <a:lnTo>
                      <a:pt x="1" y="13"/>
                    </a:lnTo>
                    <a:lnTo>
                      <a:pt x="1" y="13"/>
                    </a:lnTo>
                    <a:lnTo>
                      <a:pt x="1" y="13"/>
                    </a:lnTo>
                    <a:lnTo>
                      <a:pt x="1" y="13"/>
                    </a:lnTo>
                    <a:lnTo>
                      <a:pt x="1" y="12"/>
                    </a:lnTo>
                    <a:lnTo>
                      <a:pt x="1" y="12"/>
                    </a:lnTo>
                    <a:lnTo>
                      <a:pt x="1" y="12"/>
                    </a:lnTo>
                    <a:lnTo>
                      <a:pt x="1" y="12"/>
                    </a:lnTo>
                    <a:lnTo>
                      <a:pt x="1" y="11"/>
                    </a:lnTo>
                    <a:lnTo>
                      <a:pt x="1" y="11"/>
                    </a:lnTo>
                    <a:lnTo>
                      <a:pt x="1" y="11"/>
                    </a:lnTo>
                    <a:lnTo>
                      <a:pt x="2" y="10"/>
                    </a:lnTo>
                    <a:lnTo>
                      <a:pt x="2" y="10"/>
                    </a:lnTo>
                    <a:lnTo>
                      <a:pt x="2" y="10"/>
                    </a:lnTo>
                    <a:lnTo>
                      <a:pt x="2" y="10"/>
                    </a:lnTo>
                    <a:lnTo>
                      <a:pt x="2" y="10"/>
                    </a:lnTo>
                    <a:lnTo>
                      <a:pt x="2" y="9"/>
                    </a:lnTo>
                    <a:lnTo>
                      <a:pt x="2" y="9"/>
                    </a:lnTo>
                    <a:lnTo>
                      <a:pt x="2" y="9"/>
                    </a:lnTo>
                    <a:lnTo>
                      <a:pt x="2" y="9"/>
                    </a:lnTo>
                    <a:lnTo>
                      <a:pt x="2" y="9"/>
                    </a:lnTo>
                    <a:lnTo>
                      <a:pt x="3" y="8"/>
                    </a:lnTo>
                    <a:lnTo>
                      <a:pt x="3" y="8"/>
                    </a:lnTo>
                    <a:lnTo>
                      <a:pt x="3" y="8"/>
                    </a:lnTo>
                    <a:lnTo>
                      <a:pt x="3" y="8"/>
                    </a:lnTo>
                    <a:lnTo>
                      <a:pt x="3" y="7"/>
                    </a:lnTo>
                    <a:lnTo>
                      <a:pt x="3" y="7"/>
                    </a:lnTo>
                    <a:lnTo>
                      <a:pt x="3" y="7"/>
                    </a:lnTo>
                    <a:lnTo>
                      <a:pt x="4" y="7"/>
                    </a:lnTo>
                    <a:lnTo>
                      <a:pt x="4" y="6"/>
                    </a:lnTo>
                    <a:lnTo>
                      <a:pt x="4" y="6"/>
                    </a:lnTo>
                    <a:lnTo>
                      <a:pt x="4" y="6"/>
                    </a:lnTo>
                    <a:lnTo>
                      <a:pt x="5" y="6"/>
                    </a:lnTo>
                    <a:lnTo>
                      <a:pt x="5" y="6"/>
                    </a:lnTo>
                    <a:lnTo>
                      <a:pt x="5" y="5"/>
                    </a:lnTo>
                    <a:lnTo>
                      <a:pt x="5" y="5"/>
                    </a:lnTo>
                    <a:lnTo>
                      <a:pt x="5" y="5"/>
                    </a:lnTo>
                    <a:lnTo>
                      <a:pt x="5" y="5"/>
                    </a:lnTo>
                    <a:lnTo>
                      <a:pt x="5" y="5"/>
                    </a:lnTo>
                    <a:lnTo>
                      <a:pt x="6" y="5"/>
                    </a:lnTo>
                    <a:lnTo>
                      <a:pt x="6" y="5"/>
                    </a:lnTo>
                    <a:lnTo>
                      <a:pt x="6" y="4"/>
                    </a:lnTo>
                    <a:lnTo>
                      <a:pt x="6" y="4"/>
                    </a:lnTo>
                    <a:lnTo>
                      <a:pt x="6" y="4"/>
                    </a:lnTo>
                    <a:lnTo>
                      <a:pt x="7" y="4"/>
                    </a:lnTo>
                    <a:lnTo>
                      <a:pt x="7" y="3"/>
                    </a:lnTo>
                    <a:lnTo>
                      <a:pt x="7" y="3"/>
                    </a:lnTo>
                    <a:lnTo>
                      <a:pt x="7" y="3"/>
                    </a:lnTo>
                    <a:lnTo>
                      <a:pt x="8" y="3"/>
                    </a:lnTo>
                    <a:lnTo>
                      <a:pt x="8" y="3"/>
                    </a:lnTo>
                    <a:lnTo>
                      <a:pt x="8" y="3"/>
                    </a:lnTo>
                    <a:lnTo>
                      <a:pt x="8" y="3"/>
                    </a:lnTo>
                    <a:lnTo>
                      <a:pt x="9" y="2"/>
                    </a:lnTo>
                    <a:lnTo>
                      <a:pt x="9" y="2"/>
                    </a:lnTo>
                    <a:lnTo>
                      <a:pt x="9" y="2"/>
                    </a:lnTo>
                    <a:lnTo>
                      <a:pt x="9" y="2"/>
                    </a:lnTo>
                    <a:lnTo>
                      <a:pt x="10" y="2"/>
                    </a:lnTo>
                    <a:lnTo>
                      <a:pt x="10" y="2"/>
                    </a:lnTo>
                    <a:lnTo>
                      <a:pt x="10" y="2"/>
                    </a:lnTo>
                    <a:lnTo>
                      <a:pt x="10" y="2"/>
                    </a:lnTo>
                    <a:lnTo>
                      <a:pt x="11" y="1"/>
                    </a:lnTo>
                    <a:lnTo>
                      <a:pt x="11" y="1"/>
                    </a:lnTo>
                    <a:lnTo>
                      <a:pt x="11" y="1"/>
                    </a:lnTo>
                    <a:lnTo>
                      <a:pt x="12" y="1"/>
                    </a:lnTo>
                    <a:lnTo>
                      <a:pt x="12" y="1"/>
                    </a:lnTo>
                    <a:lnTo>
                      <a:pt x="12" y="1"/>
                    </a:lnTo>
                    <a:lnTo>
                      <a:pt x="12" y="1"/>
                    </a:lnTo>
                    <a:lnTo>
                      <a:pt x="12" y="1"/>
                    </a:lnTo>
                    <a:lnTo>
                      <a:pt x="13" y="1"/>
                    </a:lnTo>
                    <a:lnTo>
                      <a:pt x="13" y="1"/>
                    </a:lnTo>
                    <a:lnTo>
                      <a:pt x="13" y="0"/>
                    </a:lnTo>
                    <a:lnTo>
                      <a:pt x="13" y="0"/>
                    </a:lnTo>
                    <a:lnTo>
                      <a:pt x="13" y="0"/>
                    </a:lnTo>
                    <a:lnTo>
                      <a:pt x="14" y="0"/>
                    </a:lnTo>
                    <a:lnTo>
                      <a:pt x="14" y="0"/>
                    </a:lnTo>
                    <a:lnTo>
                      <a:pt x="14" y="0"/>
                    </a:lnTo>
                    <a:lnTo>
                      <a:pt x="14" y="0"/>
                    </a:lnTo>
                    <a:lnTo>
                      <a:pt x="15" y="0"/>
                    </a:lnTo>
                    <a:lnTo>
                      <a:pt x="15" y="0"/>
                    </a:lnTo>
                    <a:lnTo>
                      <a:pt x="15" y="0"/>
                    </a:lnTo>
                    <a:lnTo>
                      <a:pt x="15" y="0"/>
                    </a:lnTo>
                    <a:lnTo>
                      <a:pt x="16" y="0"/>
                    </a:lnTo>
                    <a:lnTo>
                      <a:pt x="16" y="0"/>
                    </a:lnTo>
                    <a:lnTo>
                      <a:pt x="16" y="0"/>
                    </a:lnTo>
                    <a:lnTo>
                      <a:pt x="16" y="0"/>
                    </a:lnTo>
                    <a:lnTo>
                      <a:pt x="17" y="0"/>
                    </a:lnTo>
                    <a:lnTo>
                      <a:pt x="17" y="0"/>
                    </a:lnTo>
                    <a:lnTo>
                      <a:pt x="17" y="0"/>
                    </a:lnTo>
                    <a:lnTo>
                      <a:pt x="17" y="0"/>
                    </a:lnTo>
                    <a:lnTo>
                      <a:pt x="18" y="0"/>
                    </a:lnTo>
                    <a:lnTo>
                      <a:pt x="18" y="0"/>
                    </a:lnTo>
                    <a:lnTo>
                      <a:pt x="18"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3" name="Freeform 1441"/>
              <p:cNvSpPr>
                <a:spLocks/>
              </p:cNvSpPr>
              <p:nvPr/>
            </p:nvSpPr>
            <p:spPr bwMode="auto">
              <a:xfrm flipH="1">
                <a:off x="1009" y="3649"/>
                <a:ext cx="5" cy="6"/>
              </a:xfrm>
              <a:custGeom>
                <a:avLst/>
                <a:gdLst>
                  <a:gd name="T0" fmla="*/ 17 w 18"/>
                  <a:gd name="T1" fmla="*/ 0 h 22"/>
                  <a:gd name="T2" fmla="*/ 17 w 18"/>
                  <a:gd name="T3" fmla="*/ 1 h 22"/>
                  <a:gd name="T4" fmla="*/ 17 w 18"/>
                  <a:gd name="T5" fmla="*/ 1 h 22"/>
                  <a:gd name="T6" fmla="*/ 17 w 18"/>
                  <a:gd name="T7" fmla="*/ 2 h 22"/>
                  <a:gd name="T8" fmla="*/ 18 w 18"/>
                  <a:gd name="T9" fmla="*/ 2 h 22"/>
                  <a:gd name="T10" fmla="*/ 18 w 18"/>
                  <a:gd name="T11" fmla="*/ 3 h 22"/>
                  <a:gd name="T12" fmla="*/ 18 w 18"/>
                  <a:gd name="T13" fmla="*/ 3 h 22"/>
                  <a:gd name="T14" fmla="*/ 18 w 18"/>
                  <a:gd name="T15" fmla="*/ 4 h 22"/>
                  <a:gd name="T16" fmla="*/ 18 w 18"/>
                  <a:gd name="T17" fmla="*/ 4 h 22"/>
                  <a:gd name="T18" fmla="*/ 18 w 18"/>
                  <a:gd name="T19" fmla="*/ 5 h 22"/>
                  <a:gd name="T20" fmla="*/ 18 w 18"/>
                  <a:gd name="T21" fmla="*/ 6 h 22"/>
                  <a:gd name="T22" fmla="*/ 18 w 18"/>
                  <a:gd name="T23" fmla="*/ 6 h 22"/>
                  <a:gd name="T24" fmla="*/ 17 w 18"/>
                  <a:gd name="T25" fmla="*/ 7 h 22"/>
                  <a:gd name="T26" fmla="*/ 17 w 18"/>
                  <a:gd name="T27" fmla="*/ 7 h 22"/>
                  <a:gd name="T28" fmla="*/ 17 w 18"/>
                  <a:gd name="T29" fmla="*/ 8 h 22"/>
                  <a:gd name="T30" fmla="*/ 17 w 18"/>
                  <a:gd name="T31" fmla="*/ 8 h 22"/>
                  <a:gd name="T32" fmla="*/ 17 w 18"/>
                  <a:gd name="T33" fmla="*/ 9 h 22"/>
                  <a:gd name="T34" fmla="*/ 17 w 18"/>
                  <a:gd name="T35" fmla="*/ 9 h 22"/>
                  <a:gd name="T36" fmla="*/ 17 w 18"/>
                  <a:gd name="T37" fmla="*/ 9 h 22"/>
                  <a:gd name="T38" fmla="*/ 17 w 18"/>
                  <a:gd name="T39" fmla="*/ 10 h 22"/>
                  <a:gd name="T40" fmla="*/ 17 w 18"/>
                  <a:gd name="T41" fmla="*/ 10 h 22"/>
                  <a:gd name="T42" fmla="*/ 17 w 18"/>
                  <a:gd name="T43" fmla="*/ 11 h 22"/>
                  <a:gd name="T44" fmla="*/ 16 w 18"/>
                  <a:gd name="T45" fmla="*/ 11 h 22"/>
                  <a:gd name="T46" fmla="*/ 16 w 18"/>
                  <a:gd name="T47" fmla="*/ 11 h 22"/>
                  <a:gd name="T48" fmla="*/ 16 w 18"/>
                  <a:gd name="T49" fmla="*/ 12 h 22"/>
                  <a:gd name="T50" fmla="*/ 16 w 18"/>
                  <a:gd name="T51" fmla="*/ 13 h 22"/>
                  <a:gd name="T52" fmla="*/ 15 w 18"/>
                  <a:gd name="T53" fmla="*/ 13 h 22"/>
                  <a:gd name="T54" fmla="*/ 15 w 18"/>
                  <a:gd name="T55" fmla="*/ 13 h 22"/>
                  <a:gd name="T56" fmla="*/ 15 w 18"/>
                  <a:gd name="T57" fmla="*/ 14 h 22"/>
                  <a:gd name="T58" fmla="*/ 14 w 18"/>
                  <a:gd name="T59" fmla="*/ 14 h 22"/>
                  <a:gd name="T60" fmla="*/ 14 w 18"/>
                  <a:gd name="T61" fmla="*/ 15 h 22"/>
                  <a:gd name="T62" fmla="*/ 14 w 18"/>
                  <a:gd name="T63" fmla="*/ 15 h 22"/>
                  <a:gd name="T64" fmla="*/ 14 w 18"/>
                  <a:gd name="T65" fmla="*/ 15 h 22"/>
                  <a:gd name="T66" fmla="*/ 13 w 18"/>
                  <a:gd name="T67" fmla="*/ 16 h 22"/>
                  <a:gd name="T68" fmla="*/ 13 w 18"/>
                  <a:gd name="T69" fmla="*/ 17 h 22"/>
                  <a:gd name="T70" fmla="*/ 12 w 18"/>
                  <a:gd name="T71" fmla="*/ 17 h 22"/>
                  <a:gd name="T72" fmla="*/ 12 w 18"/>
                  <a:gd name="T73" fmla="*/ 17 h 22"/>
                  <a:gd name="T74" fmla="*/ 12 w 18"/>
                  <a:gd name="T75" fmla="*/ 18 h 22"/>
                  <a:gd name="T76" fmla="*/ 11 w 18"/>
                  <a:gd name="T77" fmla="*/ 18 h 22"/>
                  <a:gd name="T78" fmla="*/ 10 w 18"/>
                  <a:gd name="T79" fmla="*/ 18 h 22"/>
                  <a:gd name="T80" fmla="*/ 10 w 18"/>
                  <a:gd name="T81" fmla="*/ 19 h 22"/>
                  <a:gd name="T82" fmla="*/ 10 w 18"/>
                  <a:gd name="T83" fmla="*/ 19 h 22"/>
                  <a:gd name="T84" fmla="*/ 9 w 18"/>
                  <a:gd name="T85" fmla="*/ 20 h 22"/>
                  <a:gd name="T86" fmla="*/ 9 w 18"/>
                  <a:gd name="T87" fmla="*/ 20 h 22"/>
                  <a:gd name="T88" fmla="*/ 8 w 18"/>
                  <a:gd name="T89" fmla="*/ 20 h 22"/>
                  <a:gd name="T90" fmla="*/ 7 w 18"/>
                  <a:gd name="T91" fmla="*/ 20 h 22"/>
                  <a:gd name="T92" fmla="*/ 7 w 18"/>
                  <a:gd name="T93" fmla="*/ 21 h 22"/>
                  <a:gd name="T94" fmla="*/ 6 w 18"/>
                  <a:gd name="T95" fmla="*/ 21 h 22"/>
                  <a:gd name="T96" fmla="*/ 6 w 18"/>
                  <a:gd name="T97" fmla="*/ 21 h 22"/>
                  <a:gd name="T98" fmla="*/ 5 w 18"/>
                  <a:gd name="T99" fmla="*/ 21 h 22"/>
                  <a:gd name="T100" fmla="*/ 5 w 18"/>
                  <a:gd name="T101" fmla="*/ 21 h 22"/>
                  <a:gd name="T102" fmla="*/ 5 w 18"/>
                  <a:gd name="T103" fmla="*/ 21 h 22"/>
                  <a:gd name="T104" fmla="*/ 4 w 18"/>
                  <a:gd name="T105" fmla="*/ 21 h 22"/>
                  <a:gd name="T106" fmla="*/ 4 w 18"/>
                  <a:gd name="T107" fmla="*/ 22 h 22"/>
                  <a:gd name="T108" fmla="*/ 3 w 18"/>
                  <a:gd name="T109" fmla="*/ 22 h 22"/>
                  <a:gd name="T110" fmla="*/ 3 w 18"/>
                  <a:gd name="T111" fmla="*/ 22 h 22"/>
                  <a:gd name="T112" fmla="*/ 2 w 18"/>
                  <a:gd name="T113" fmla="*/ 22 h 22"/>
                  <a:gd name="T114" fmla="*/ 2 w 18"/>
                  <a:gd name="T115" fmla="*/ 22 h 22"/>
                  <a:gd name="T116" fmla="*/ 1 w 18"/>
                  <a:gd name="T117" fmla="*/ 22 h 22"/>
                  <a:gd name="T118" fmla="*/ 0 w 18"/>
                  <a:gd name="T1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2">
                    <a:moveTo>
                      <a:pt x="17" y="0"/>
                    </a:moveTo>
                    <a:lnTo>
                      <a:pt x="17" y="0"/>
                    </a:lnTo>
                    <a:lnTo>
                      <a:pt x="17" y="0"/>
                    </a:lnTo>
                    <a:lnTo>
                      <a:pt x="17" y="1"/>
                    </a:lnTo>
                    <a:lnTo>
                      <a:pt x="17" y="1"/>
                    </a:lnTo>
                    <a:lnTo>
                      <a:pt x="17" y="1"/>
                    </a:lnTo>
                    <a:lnTo>
                      <a:pt x="17" y="2"/>
                    </a:lnTo>
                    <a:lnTo>
                      <a:pt x="17" y="2"/>
                    </a:lnTo>
                    <a:lnTo>
                      <a:pt x="17" y="2"/>
                    </a:lnTo>
                    <a:lnTo>
                      <a:pt x="18" y="2"/>
                    </a:lnTo>
                    <a:lnTo>
                      <a:pt x="18" y="3"/>
                    </a:lnTo>
                    <a:lnTo>
                      <a:pt x="18" y="3"/>
                    </a:lnTo>
                    <a:lnTo>
                      <a:pt x="18" y="3"/>
                    </a:lnTo>
                    <a:lnTo>
                      <a:pt x="18" y="3"/>
                    </a:lnTo>
                    <a:lnTo>
                      <a:pt x="18" y="4"/>
                    </a:lnTo>
                    <a:lnTo>
                      <a:pt x="18" y="4"/>
                    </a:lnTo>
                    <a:lnTo>
                      <a:pt x="18" y="4"/>
                    </a:lnTo>
                    <a:lnTo>
                      <a:pt x="18" y="4"/>
                    </a:lnTo>
                    <a:lnTo>
                      <a:pt x="18" y="5"/>
                    </a:lnTo>
                    <a:lnTo>
                      <a:pt x="18" y="5"/>
                    </a:lnTo>
                    <a:lnTo>
                      <a:pt x="18" y="5"/>
                    </a:lnTo>
                    <a:lnTo>
                      <a:pt x="18" y="6"/>
                    </a:lnTo>
                    <a:lnTo>
                      <a:pt x="18" y="6"/>
                    </a:lnTo>
                    <a:lnTo>
                      <a:pt x="18" y="6"/>
                    </a:lnTo>
                    <a:lnTo>
                      <a:pt x="18" y="6"/>
                    </a:lnTo>
                    <a:lnTo>
                      <a:pt x="17" y="7"/>
                    </a:lnTo>
                    <a:lnTo>
                      <a:pt x="17" y="7"/>
                    </a:lnTo>
                    <a:lnTo>
                      <a:pt x="17" y="7"/>
                    </a:lnTo>
                    <a:lnTo>
                      <a:pt x="17" y="7"/>
                    </a:lnTo>
                    <a:lnTo>
                      <a:pt x="17" y="8"/>
                    </a:lnTo>
                    <a:lnTo>
                      <a:pt x="17" y="8"/>
                    </a:lnTo>
                    <a:lnTo>
                      <a:pt x="17" y="8"/>
                    </a:lnTo>
                    <a:lnTo>
                      <a:pt x="17" y="8"/>
                    </a:lnTo>
                    <a:lnTo>
                      <a:pt x="17" y="9"/>
                    </a:lnTo>
                    <a:lnTo>
                      <a:pt x="17" y="9"/>
                    </a:lnTo>
                    <a:lnTo>
                      <a:pt x="17" y="9"/>
                    </a:lnTo>
                    <a:lnTo>
                      <a:pt x="17" y="9"/>
                    </a:lnTo>
                    <a:lnTo>
                      <a:pt x="17" y="9"/>
                    </a:lnTo>
                    <a:lnTo>
                      <a:pt x="17" y="10"/>
                    </a:lnTo>
                    <a:lnTo>
                      <a:pt x="17" y="10"/>
                    </a:lnTo>
                    <a:lnTo>
                      <a:pt x="17" y="10"/>
                    </a:lnTo>
                    <a:lnTo>
                      <a:pt x="17" y="10"/>
                    </a:lnTo>
                    <a:lnTo>
                      <a:pt x="17" y="10"/>
                    </a:lnTo>
                    <a:lnTo>
                      <a:pt x="17" y="11"/>
                    </a:lnTo>
                    <a:lnTo>
                      <a:pt x="16" y="11"/>
                    </a:lnTo>
                    <a:lnTo>
                      <a:pt x="16" y="11"/>
                    </a:lnTo>
                    <a:lnTo>
                      <a:pt x="16" y="11"/>
                    </a:lnTo>
                    <a:lnTo>
                      <a:pt x="16" y="11"/>
                    </a:lnTo>
                    <a:lnTo>
                      <a:pt x="16" y="12"/>
                    </a:lnTo>
                    <a:lnTo>
                      <a:pt x="16" y="12"/>
                    </a:lnTo>
                    <a:lnTo>
                      <a:pt x="16" y="12"/>
                    </a:lnTo>
                    <a:lnTo>
                      <a:pt x="16" y="13"/>
                    </a:lnTo>
                    <a:lnTo>
                      <a:pt x="16" y="13"/>
                    </a:lnTo>
                    <a:lnTo>
                      <a:pt x="15" y="13"/>
                    </a:lnTo>
                    <a:lnTo>
                      <a:pt x="15" y="13"/>
                    </a:lnTo>
                    <a:lnTo>
                      <a:pt x="15" y="13"/>
                    </a:lnTo>
                    <a:lnTo>
                      <a:pt x="15" y="14"/>
                    </a:lnTo>
                    <a:lnTo>
                      <a:pt x="15" y="14"/>
                    </a:lnTo>
                    <a:lnTo>
                      <a:pt x="15" y="14"/>
                    </a:lnTo>
                    <a:lnTo>
                      <a:pt x="14" y="14"/>
                    </a:lnTo>
                    <a:lnTo>
                      <a:pt x="14" y="14"/>
                    </a:lnTo>
                    <a:lnTo>
                      <a:pt x="14" y="15"/>
                    </a:lnTo>
                    <a:lnTo>
                      <a:pt x="14" y="15"/>
                    </a:lnTo>
                    <a:lnTo>
                      <a:pt x="14" y="15"/>
                    </a:lnTo>
                    <a:lnTo>
                      <a:pt x="14" y="15"/>
                    </a:lnTo>
                    <a:lnTo>
                      <a:pt x="14" y="15"/>
                    </a:lnTo>
                    <a:lnTo>
                      <a:pt x="13" y="16"/>
                    </a:lnTo>
                    <a:lnTo>
                      <a:pt x="13" y="16"/>
                    </a:lnTo>
                    <a:lnTo>
                      <a:pt x="13" y="16"/>
                    </a:lnTo>
                    <a:lnTo>
                      <a:pt x="13" y="17"/>
                    </a:lnTo>
                    <a:lnTo>
                      <a:pt x="13" y="17"/>
                    </a:lnTo>
                    <a:lnTo>
                      <a:pt x="12" y="17"/>
                    </a:lnTo>
                    <a:lnTo>
                      <a:pt x="12" y="17"/>
                    </a:lnTo>
                    <a:lnTo>
                      <a:pt x="12" y="17"/>
                    </a:lnTo>
                    <a:lnTo>
                      <a:pt x="12" y="17"/>
                    </a:lnTo>
                    <a:lnTo>
                      <a:pt x="12" y="18"/>
                    </a:lnTo>
                    <a:lnTo>
                      <a:pt x="11" y="18"/>
                    </a:lnTo>
                    <a:lnTo>
                      <a:pt x="11" y="18"/>
                    </a:lnTo>
                    <a:lnTo>
                      <a:pt x="11" y="18"/>
                    </a:lnTo>
                    <a:lnTo>
                      <a:pt x="10" y="18"/>
                    </a:lnTo>
                    <a:lnTo>
                      <a:pt x="10" y="19"/>
                    </a:lnTo>
                    <a:lnTo>
                      <a:pt x="10" y="19"/>
                    </a:lnTo>
                    <a:lnTo>
                      <a:pt x="10" y="19"/>
                    </a:lnTo>
                    <a:lnTo>
                      <a:pt x="10" y="19"/>
                    </a:lnTo>
                    <a:lnTo>
                      <a:pt x="9" y="19"/>
                    </a:lnTo>
                    <a:lnTo>
                      <a:pt x="9" y="20"/>
                    </a:lnTo>
                    <a:lnTo>
                      <a:pt x="9" y="20"/>
                    </a:lnTo>
                    <a:lnTo>
                      <a:pt x="9" y="20"/>
                    </a:lnTo>
                    <a:lnTo>
                      <a:pt x="8" y="20"/>
                    </a:lnTo>
                    <a:lnTo>
                      <a:pt x="8" y="20"/>
                    </a:lnTo>
                    <a:lnTo>
                      <a:pt x="8" y="20"/>
                    </a:lnTo>
                    <a:lnTo>
                      <a:pt x="7" y="20"/>
                    </a:lnTo>
                    <a:lnTo>
                      <a:pt x="7" y="20"/>
                    </a:lnTo>
                    <a:lnTo>
                      <a:pt x="7" y="21"/>
                    </a:lnTo>
                    <a:lnTo>
                      <a:pt x="7" y="21"/>
                    </a:lnTo>
                    <a:lnTo>
                      <a:pt x="6" y="21"/>
                    </a:lnTo>
                    <a:lnTo>
                      <a:pt x="6" y="21"/>
                    </a:lnTo>
                    <a:lnTo>
                      <a:pt x="6" y="21"/>
                    </a:lnTo>
                    <a:lnTo>
                      <a:pt x="6" y="21"/>
                    </a:lnTo>
                    <a:lnTo>
                      <a:pt x="5" y="21"/>
                    </a:lnTo>
                    <a:lnTo>
                      <a:pt x="5" y="21"/>
                    </a:lnTo>
                    <a:lnTo>
                      <a:pt x="5" y="21"/>
                    </a:lnTo>
                    <a:lnTo>
                      <a:pt x="5" y="21"/>
                    </a:lnTo>
                    <a:lnTo>
                      <a:pt x="5" y="21"/>
                    </a:lnTo>
                    <a:lnTo>
                      <a:pt x="4" y="21"/>
                    </a:lnTo>
                    <a:lnTo>
                      <a:pt x="4" y="21"/>
                    </a:lnTo>
                    <a:lnTo>
                      <a:pt x="4" y="21"/>
                    </a:lnTo>
                    <a:lnTo>
                      <a:pt x="4" y="22"/>
                    </a:lnTo>
                    <a:lnTo>
                      <a:pt x="3" y="22"/>
                    </a:lnTo>
                    <a:lnTo>
                      <a:pt x="3" y="22"/>
                    </a:lnTo>
                    <a:lnTo>
                      <a:pt x="3" y="22"/>
                    </a:lnTo>
                    <a:lnTo>
                      <a:pt x="3" y="22"/>
                    </a:lnTo>
                    <a:lnTo>
                      <a:pt x="2" y="22"/>
                    </a:lnTo>
                    <a:lnTo>
                      <a:pt x="2" y="22"/>
                    </a:lnTo>
                    <a:lnTo>
                      <a:pt x="2" y="22"/>
                    </a:lnTo>
                    <a:lnTo>
                      <a:pt x="2" y="22"/>
                    </a:lnTo>
                    <a:lnTo>
                      <a:pt x="1" y="22"/>
                    </a:lnTo>
                    <a:lnTo>
                      <a:pt x="1" y="22"/>
                    </a:lnTo>
                    <a:lnTo>
                      <a:pt x="1" y="22"/>
                    </a:lnTo>
                    <a:lnTo>
                      <a:pt x="0"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4" name="Line 1442"/>
              <p:cNvSpPr>
                <a:spLocks noChangeShapeType="1"/>
              </p:cNvSpPr>
              <p:nvPr/>
            </p:nvSpPr>
            <p:spPr bwMode="auto">
              <a:xfrm flipH="1" flipV="1">
                <a:off x="1147" y="3660"/>
                <a:ext cx="1"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5" name="Line 1443"/>
              <p:cNvSpPr>
                <a:spLocks noChangeShapeType="1"/>
              </p:cNvSpPr>
              <p:nvPr/>
            </p:nvSpPr>
            <p:spPr bwMode="auto">
              <a:xfrm>
                <a:off x="1014" y="3655"/>
                <a:ext cx="1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6" name="Rectangle 1444"/>
              <p:cNvSpPr>
                <a:spLocks noChangeArrowheads="1"/>
              </p:cNvSpPr>
              <p:nvPr/>
            </p:nvSpPr>
            <p:spPr bwMode="auto">
              <a:xfrm flipH="1">
                <a:off x="1003" y="3582"/>
                <a:ext cx="7"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7" name="Freeform 1445"/>
              <p:cNvSpPr>
                <a:spLocks/>
              </p:cNvSpPr>
              <p:nvPr/>
            </p:nvSpPr>
            <p:spPr bwMode="auto">
              <a:xfrm flipH="1">
                <a:off x="963" y="3589"/>
                <a:ext cx="40" cy="97"/>
              </a:xfrm>
              <a:custGeom>
                <a:avLst/>
                <a:gdLst>
                  <a:gd name="T0" fmla="*/ 77 w 140"/>
                  <a:gd name="T1" fmla="*/ 351 h 351"/>
                  <a:gd name="T2" fmla="*/ 140 w 140"/>
                  <a:gd name="T3" fmla="*/ 289 h 351"/>
                  <a:gd name="T4" fmla="*/ 140 w 140"/>
                  <a:gd name="T5" fmla="*/ 0 h 351"/>
                  <a:gd name="T6" fmla="*/ 0 w 140"/>
                  <a:gd name="T7" fmla="*/ 0 h 351"/>
                </a:gdLst>
                <a:ahLst/>
                <a:cxnLst>
                  <a:cxn ang="0">
                    <a:pos x="T0" y="T1"/>
                  </a:cxn>
                  <a:cxn ang="0">
                    <a:pos x="T2" y="T3"/>
                  </a:cxn>
                  <a:cxn ang="0">
                    <a:pos x="T4" y="T5"/>
                  </a:cxn>
                  <a:cxn ang="0">
                    <a:pos x="T6" y="T7"/>
                  </a:cxn>
                </a:cxnLst>
                <a:rect l="0" t="0" r="r" b="b"/>
                <a:pathLst>
                  <a:path w="140" h="351">
                    <a:moveTo>
                      <a:pt x="77" y="351"/>
                    </a:moveTo>
                    <a:lnTo>
                      <a:pt x="140" y="289"/>
                    </a:lnTo>
                    <a:lnTo>
                      <a:pt x="14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8" name="Rectangle 1446"/>
              <p:cNvSpPr>
                <a:spLocks noChangeArrowheads="1"/>
              </p:cNvSpPr>
              <p:nvPr/>
            </p:nvSpPr>
            <p:spPr bwMode="auto">
              <a:xfrm flipH="1">
                <a:off x="958" y="3592"/>
                <a:ext cx="5"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79" name="Rectangle 1447"/>
              <p:cNvSpPr>
                <a:spLocks noChangeArrowheads="1"/>
              </p:cNvSpPr>
              <p:nvPr/>
            </p:nvSpPr>
            <p:spPr bwMode="auto">
              <a:xfrm flipH="1">
                <a:off x="1036" y="3561"/>
                <a:ext cx="10" cy="8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0" name="Line 1448"/>
              <p:cNvSpPr>
                <a:spLocks noChangeShapeType="1"/>
              </p:cNvSpPr>
              <p:nvPr/>
            </p:nvSpPr>
            <p:spPr bwMode="auto">
              <a:xfrm flipH="1" flipV="1">
                <a:off x="1040" y="3561"/>
                <a:ext cx="1" cy="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1" name="Line 1449"/>
              <p:cNvSpPr>
                <a:spLocks noChangeShapeType="1"/>
              </p:cNvSpPr>
              <p:nvPr/>
            </p:nvSpPr>
            <p:spPr bwMode="auto">
              <a:xfrm flipH="1">
                <a:off x="1003" y="364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2" name="Line 1450"/>
              <p:cNvSpPr>
                <a:spLocks noChangeShapeType="1"/>
              </p:cNvSpPr>
              <p:nvPr/>
            </p:nvSpPr>
            <p:spPr bwMode="auto">
              <a:xfrm flipH="1">
                <a:off x="1024" y="3600"/>
                <a:ext cx="1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3" name="Line 1451"/>
              <p:cNvSpPr>
                <a:spLocks noChangeShapeType="1"/>
              </p:cNvSpPr>
              <p:nvPr/>
            </p:nvSpPr>
            <p:spPr bwMode="auto">
              <a:xfrm flipH="1">
                <a:off x="1020" y="3603"/>
                <a:ext cx="0"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4" name="Line 1452"/>
              <p:cNvSpPr>
                <a:spLocks noChangeShapeType="1"/>
              </p:cNvSpPr>
              <p:nvPr/>
            </p:nvSpPr>
            <p:spPr bwMode="auto">
              <a:xfrm>
                <a:off x="1024" y="3638"/>
                <a:ext cx="1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5" name="Freeform 1453"/>
              <p:cNvSpPr>
                <a:spLocks/>
              </p:cNvSpPr>
              <p:nvPr/>
            </p:nvSpPr>
            <p:spPr bwMode="auto">
              <a:xfrm flipH="1">
                <a:off x="1035" y="3600"/>
                <a:ext cx="1" cy="0"/>
              </a:xfrm>
              <a:custGeom>
                <a:avLst/>
                <a:gdLst>
                  <a:gd name="T0" fmla="*/ 0 w 2"/>
                  <a:gd name="T1" fmla="*/ 0 w 2"/>
                  <a:gd name="T2" fmla="*/ 0 w 2"/>
                  <a:gd name="T3" fmla="*/ 1 w 2"/>
                  <a:gd name="T4" fmla="*/ 1 w 2"/>
                  <a:gd name="T5" fmla="*/ 1 w 2"/>
                  <a:gd name="T6" fmla="*/ 2 w 2"/>
                  <a:gd name="T7" fmla="*/ 2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0" y="0"/>
                    </a:moveTo>
                    <a:lnTo>
                      <a:pt x="0" y="0"/>
                    </a:lnTo>
                    <a:lnTo>
                      <a:pt x="0" y="0"/>
                    </a:lnTo>
                    <a:lnTo>
                      <a:pt x="1" y="0"/>
                    </a:lnTo>
                    <a:lnTo>
                      <a:pt x="1" y="0"/>
                    </a:lnTo>
                    <a:lnTo>
                      <a:pt x="1" y="0"/>
                    </a:lnTo>
                    <a:lnTo>
                      <a:pt x="2" y="0"/>
                    </a:lnTo>
                    <a:lnTo>
                      <a:pt x="2" y="0"/>
                    </a:lnTo>
                    <a:lnTo>
                      <a:pt x="2" y="0"/>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6" name="Freeform 1454"/>
              <p:cNvSpPr>
                <a:spLocks/>
              </p:cNvSpPr>
              <p:nvPr/>
            </p:nvSpPr>
            <p:spPr bwMode="auto">
              <a:xfrm flipH="1">
                <a:off x="1020" y="3600"/>
                <a:ext cx="4" cy="3"/>
              </a:xfrm>
              <a:custGeom>
                <a:avLst/>
                <a:gdLst>
                  <a:gd name="T0" fmla="*/ 1 w 12"/>
                  <a:gd name="T1" fmla="*/ 0 h 12"/>
                  <a:gd name="T2" fmla="*/ 1 w 12"/>
                  <a:gd name="T3" fmla="*/ 0 h 12"/>
                  <a:gd name="T4" fmla="*/ 2 w 12"/>
                  <a:gd name="T5" fmla="*/ 0 h 12"/>
                  <a:gd name="T6" fmla="*/ 2 w 12"/>
                  <a:gd name="T7" fmla="*/ 0 h 12"/>
                  <a:gd name="T8" fmla="*/ 3 w 12"/>
                  <a:gd name="T9" fmla="*/ 0 h 12"/>
                  <a:gd name="T10" fmla="*/ 3 w 12"/>
                  <a:gd name="T11" fmla="*/ 0 h 12"/>
                  <a:gd name="T12" fmla="*/ 4 w 12"/>
                  <a:gd name="T13" fmla="*/ 0 h 12"/>
                  <a:gd name="T14" fmla="*/ 4 w 12"/>
                  <a:gd name="T15" fmla="*/ 0 h 12"/>
                  <a:gd name="T16" fmla="*/ 5 w 12"/>
                  <a:gd name="T17" fmla="*/ 1 h 12"/>
                  <a:gd name="T18" fmla="*/ 5 w 12"/>
                  <a:gd name="T19" fmla="*/ 1 h 12"/>
                  <a:gd name="T20" fmla="*/ 6 w 12"/>
                  <a:gd name="T21" fmla="*/ 1 h 12"/>
                  <a:gd name="T22" fmla="*/ 7 w 12"/>
                  <a:gd name="T23" fmla="*/ 1 h 12"/>
                  <a:gd name="T24" fmla="*/ 7 w 12"/>
                  <a:gd name="T25" fmla="*/ 2 h 12"/>
                  <a:gd name="T26" fmla="*/ 7 w 12"/>
                  <a:gd name="T27" fmla="*/ 2 h 12"/>
                  <a:gd name="T28" fmla="*/ 8 w 12"/>
                  <a:gd name="T29" fmla="*/ 3 h 12"/>
                  <a:gd name="T30" fmla="*/ 8 w 12"/>
                  <a:gd name="T31" fmla="*/ 3 h 12"/>
                  <a:gd name="T32" fmla="*/ 8 w 12"/>
                  <a:gd name="T33" fmla="*/ 3 h 12"/>
                  <a:gd name="T34" fmla="*/ 9 w 12"/>
                  <a:gd name="T35" fmla="*/ 4 h 12"/>
                  <a:gd name="T36" fmla="*/ 9 w 12"/>
                  <a:gd name="T37" fmla="*/ 4 h 12"/>
                  <a:gd name="T38" fmla="*/ 10 w 12"/>
                  <a:gd name="T39" fmla="*/ 4 h 12"/>
                  <a:gd name="T40" fmla="*/ 10 w 12"/>
                  <a:gd name="T41" fmla="*/ 5 h 12"/>
                  <a:gd name="T42" fmla="*/ 10 w 12"/>
                  <a:gd name="T43" fmla="*/ 5 h 12"/>
                  <a:gd name="T44" fmla="*/ 10 w 12"/>
                  <a:gd name="T45" fmla="*/ 6 h 12"/>
                  <a:gd name="T46" fmla="*/ 11 w 12"/>
                  <a:gd name="T47" fmla="*/ 6 h 12"/>
                  <a:gd name="T48" fmla="*/ 11 w 12"/>
                  <a:gd name="T49" fmla="*/ 7 h 12"/>
                  <a:gd name="T50" fmla="*/ 11 w 12"/>
                  <a:gd name="T51" fmla="*/ 7 h 12"/>
                  <a:gd name="T52" fmla="*/ 11 w 12"/>
                  <a:gd name="T53" fmla="*/ 8 h 12"/>
                  <a:gd name="T54" fmla="*/ 12 w 12"/>
                  <a:gd name="T55" fmla="*/ 8 h 12"/>
                  <a:gd name="T56" fmla="*/ 12 w 12"/>
                  <a:gd name="T57" fmla="*/ 8 h 12"/>
                  <a:gd name="T58" fmla="*/ 12 w 12"/>
                  <a:gd name="T59" fmla="*/ 9 h 12"/>
                  <a:gd name="T60" fmla="*/ 12 w 12"/>
                  <a:gd name="T61" fmla="*/ 10 h 12"/>
                  <a:gd name="T62" fmla="*/ 12 w 12"/>
                  <a:gd name="T63" fmla="*/ 10 h 12"/>
                  <a:gd name="T64" fmla="*/ 12 w 12"/>
                  <a:gd name="T65" fmla="*/ 11 h 12"/>
                  <a:gd name="T66" fmla="*/ 12 w 12"/>
                  <a:gd name="T67" fmla="*/ 11 h 12"/>
                  <a:gd name="T68" fmla="*/ 12 w 12"/>
                  <a:gd name="T6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 h="12">
                    <a:moveTo>
                      <a:pt x="0" y="0"/>
                    </a:moveTo>
                    <a:lnTo>
                      <a:pt x="1" y="0"/>
                    </a:lnTo>
                    <a:lnTo>
                      <a:pt x="1" y="0"/>
                    </a:lnTo>
                    <a:lnTo>
                      <a:pt x="1" y="0"/>
                    </a:lnTo>
                    <a:lnTo>
                      <a:pt x="1" y="0"/>
                    </a:lnTo>
                    <a:lnTo>
                      <a:pt x="2" y="0"/>
                    </a:lnTo>
                    <a:lnTo>
                      <a:pt x="2" y="0"/>
                    </a:lnTo>
                    <a:lnTo>
                      <a:pt x="2" y="0"/>
                    </a:lnTo>
                    <a:lnTo>
                      <a:pt x="3" y="0"/>
                    </a:lnTo>
                    <a:lnTo>
                      <a:pt x="3" y="0"/>
                    </a:lnTo>
                    <a:lnTo>
                      <a:pt x="3" y="0"/>
                    </a:lnTo>
                    <a:lnTo>
                      <a:pt x="3" y="0"/>
                    </a:lnTo>
                    <a:lnTo>
                      <a:pt x="4" y="0"/>
                    </a:lnTo>
                    <a:lnTo>
                      <a:pt x="4" y="0"/>
                    </a:lnTo>
                    <a:lnTo>
                      <a:pt x="4" y="0"/>
                    </a:lnTo>
                    <a:lnTo>
                      <a:pt x="4" y="0"/>
                    </a:lnTo>
                    <a:lnTo>
                      <a:pt x="5" y="1"/>
                    </a:lnTo>
                    <a:lnTo>
                      <a:pt x="5" y="1"/>
                    </a:lnTo>
                    <a:lnTo>
                      <a:pt x="5" y="1"/>
                    </a:lnTo>
                    <a:lnTo>
                      <a:pt x="5" y="1"/>
                    </a:lnTo>
                    <a:lnTo>
                      <a:pt x="6" y="1"/>
                    </a:lnTo>
                    <a:lnTo>
                      <a:pt x="6" y="1"/>
                    </a:lnTo>
                    <a:lnTo>
                      <a:pt x="6" y="1"/>
                    </a:lnTo>
                    <a:lnTo>
                      <a:pt x="7" y="1"/>
                    </a:lnTo>
                    <a:lnTo>
                      <a:pt x="7" y="2"/>
                    </a:lnTo>
                    <a:lnTo>
                      <a:pt x="7" y="2"/>
                    </a:lnTo>
                    <a:lnTo>
                      <a:pt x="7" y="2"/>
                    </a:lnTo>
                    <a:lnTo>
                      <a:pt x="7" y="2"/>
                    </a:lnTo>
                    <a:lnTo>
                      <a:pt x="8" y="2"/>
                    </a:lnTo>
                    <a:lnTo>
                      <a:pt x="8" y="3"/>
                    </a:lnTo>
                    <a:lnTo>
                      <a:pt x="8" y="3"/>
                    </a:lnTo>
                    <a:lnTo>
                      <a:pt x="8" y="3"/>
                    </a:lnTo>
                    <a:lnTo>
                      <a:pt x="8" y="3"/>
                    </a:lnTo>
                    <a:lnTo>
                      <a:pt x="8" y="3"/>
                    </a:lnTo>
                    <a:lnTo>
                      <a:pt x="9" y="3"/>
                    </a:lnTo>
                    <a:lnTo>
                      <a:pt x="9" y="4"/>
                    </a:lnTo>
                    <a:lnTo>
                      <a:pt x="9" y="4"/>
                    </a:lnTo>
                    <a:lnTo>
                      <a:pt x="9" y="4"/>
                    </a:lnTo>
                    <a:lnTo>
                      <a:pt x="10" y="4"/>
                    </a:lnTo>
                    <a:lnTo>
                      <a:pt x="10" y="4"/>
                    </a:lnTo>
                    <a:lnTo>
                      <a:pt x="10" y="4"/>
                    </a:lnTo>
                    <a:lnTo>
                      <a:pt x="10" y="5"/>
                    </a:lnTo>
                    <a:lnTo>
                      <a:pt x="10" y="5"/>
                    </a:lnTo>
                    <a:lnTo>
                      <a:pt x="10" y="5"/>
                    </a:lnTo>
                    <a:lnTo>
                      <a:pt x="10" y="5"/>
                    </a:lnTo>
                    <a:lnTo>
                      <a:pt x="10" y="6"/>
                    </a:lnTo>
                    <a:lnTo>
                      <a:pt x="11" y="6"/>
                    </a:lnTo>
                    <a:lnTo>
                      <a:pt x="11" y="6"/>
                    </a:lnTo>
                    <a:lnTo>
                      <a:pt x="11" y="6"/>
                    </a:lnTo>
                    <a:lnTo>
                      <a:pt x="11" y="7"/>
                    </a:lnTo>
                    <a:lnTo>
                      <a:pt x="11" y="7"/>
                    </a:lnTo>
                    <a:lnTo>
                      <a:pt x="11" y="7"/>
                    </a:lnTo>
                    <a:lnTo>
                      <a:pt x="11" y="7"/>
                    </a:lnTo>
                    <a:lnTo>
                      <a:pt x="11" y="8"/>
                    </a:lnTo>
                    <a:lnTo>
                      <a:pt x="11" y="8"/>
                    </a:lnTo>
                    <a:lnTo>
                      <a:pt x="12" y="8"/>
                    </a:lnTo>
                    <a:lnTo>
                      <a:pt x="12" y="8"/>
                    </a:lnTo>
                    <a:lnTo>
                      <a:pt x="12" y="8"/>
                    </a:lnTo>
                    <a:lnTo>
                      <a:pt x="12" y="9"/>
                    </a:lnTo>
                    <a:lnTo>
                      <a:pt x="12" y="9"/>
                    </a:lnTo>
                    <a:lnTo>
                      <a:pt x="12" y="9"/>
                    </a:lnTo>
                    <a:lnTo>
                      <a:pt x="12" y="10"/>
                    </a:lnTo>
                    <a:lnTo>
                      <a:pt x="12" y="10"/>
                    </a:lnTo>
                    <a:lnTo>
                      <a:pt x="12" y="10"/>
                    </a:lnTo>
                    <a:lnTo>
                      <a:pt x="12" y="10"/>
                    </a:lnTo>
                    <a:lnTo>
                      <a:pt x="12" y="11"/>
                    </a:lnTo>
                    <a:lnTo>
                      <a:pt x="12" y="11"/>
                    </a:lnTo>
                    <a:lnTo>
                      <a:pt x="12" y="11"/>
                    </a:lnTo>
                    <a:lnTo>
                      <a:pt x="12" y="11"/>
                    </a:lnTo>
                    <a:lnTo>
                      <a:pt x="12" y="12"/>
                    </a:lnTo>
                    <a:lnTo>
                      <a:pt x="12"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7" name="Freeform 1455"/>
              <p:cNvSpPr>
                <a:spLocks/>
              </p:cNvSpPr>
              <p:nvPr/>
            </p:nvSpPr>
            <p:spPr bwMode="auto">
              <a:xfrm flipH="1">
                <a:off x="1020" y="3635"/>
                <a:ext cx="4" cy="3"/>
              </a:xfrm>
              <a:custGeom>
                <a:avLst/>
                <a:gdLst>
                  <a:gd name="T0" fmla="*/ 12 w 12"/>
                  <a:gd name="T1" fmla="*/ 0 h 12"/>
                  <a:gd name="T2" fmla="*/ 12 w 12"/>
                  <a:gd name="T3" fmla="*/ 1 h 12"/>
                  <a:gd name="T4" fmla="*/ 12 w 12"/>
                  <a:gd name="T5" fmla="*/ 1 h 12"/>
                  <a:gd name="T6" fmla="*/ 12 w 12"/>
                  <a:gd name="T7" fmla="*/ 2 h 12"/>
                  <a:gd name="T8" fmla="*/ 12 w 12"/>
                  <a:gd name="T9" fmla="*/ 2 h 12"/>
                  <a:gd name="T10" fmla="*/ 12 w 12"/>
                  <a:gd name="T11" fmla="*/ 3 h 12"/>
                  <a:gd name="T12" fmla="*/ 11 w 12"/>
                  <a:gd name="T13" fmla="*/ 3 h 12"/>
                  <a:gd name="T14" fmla="*/ 11 w 12"/>
                  <a:gd name="T15" fmla="*/ 4 h 12"/>
                  <a:gd name="T16" fmla="*/ 11 w 12"/>
                  <a:gd name="T17" fmla="*/ 4 h 12"/>
                  <a:gd name="T18" fmla="*/ 11 w 12"/>
                  <a:gd name="T19" fmla="*/ 5 h 12"/>
                  <a:gd name="T20" fmla="*/ 11 w 12"/>
                  <a:gd name="T21" fmla="*/ 5 h 12"/>
                  <a:gd name="T22" fmla="*/ 10 w 12"/>
                  <a:gd name="T23" fmla="*/ 6 h 12"/>
                  <a:gd name="T24" fmla="*/ 10 w 12"/>
                  <a:gd name="T25" fmla="*/ 6 h 12"/>
                  <a:gd name="T26" fmla="*/ 10 w 12"/>
                  <a:gd name="T27" fmla="*/ 6 h 12"/>
                  <a:gd name="T28" fmla="*/ 10 w 12"/>
                  <a:gd name="T29" fmla="*/ 7 h 12"/>
                  <a:gd name="T30" fmla="*/ 9 w 12"/>
                  <a:gd name="T31" fmla="*/ 7 h 12"/>
                  <a:gd name="T32" fmla="*/ 9 w 12"/>
                  <a:gd name="T33" fmla="*/ 7 h 12"/>
                  <a:gd name="T34" fmla="*/ 9 w 12"/>
                  <a:gd name="T35" fmla="*/ 8 h 12"/>
                  <a:gd name="T36" fmla="*/ 8 w 12"/>
                  <a:gd name="T37" fmla="*/ 8 h 12"/>
                  <a:gd name="T38" fmla="*/ 8 w 12"/>
                  <a:gd name="T39" fmla="*/ 9 h 12"/>
                  <a:gd name="T40" fmla="*/ 8 w 12"/>
                  <a:gd name="T41" fmla="*/ 9 h 12"/>
                  <a:gd name="T42" fmla="*/ 8 w 12"/>
                  <a:gd name="T43" fmla="*/ 9 h 12"/>
                  <a:gd name="T44" fmla="*/ 7 w 12"/>
                  <a:gd name="T45" fmla="*/ 9 h 12"/>
                  <a:gd name="T46" fmla="*/ 7 w 12"/>
                  <a:gd name="T47" fmla="*/ 10 h 12"/>
                  <a:gd name="T48" fmla="*/ 7 w 12"/>
                  <a:gd name="T49" fmla="*/ 10 h 12"/>
                  <a:gd name="T50" fmla="*/ 6 w 12"/>
                  <a:gd name="T51" fmla="*/ 10 h 12"/>
                  <a:gd name="T52" fmla="*/ 6 w 12"/>
                  <a:gd name="T53" fmla="*/ 10 h 12"/>
                  <a:gd name="T54" fmla="*/ 5 w 12"/>
                  <a:gd name="T55" fmla="*/ 10 h 12"/>
                  <a:gd name="T56" fmla="*/ 5 w 12"/>
                  <a:gd name="T57" fmla="*/ 11 h 12"/>
                  <a:gd name="T58" fmla="*/ 4 w 12"/>
                  <a:gd name="T59" fmla="*/ 11 h 12"/>
                  <a:gd name="T60" fmla="*/ 4 w 12"/>
                  <a:gd name="T61" fmla="*/ 11 h 12"/>
                  <a:gd name="T62" fmla="*/ 3 w 12"/>
                  <a:gd name="T63" fmla="*/ 11 h 12"/>
                  <a:gd name="T64" fmla="*/ 3 w 12"/>
                  <a:gd name="T65" fmla="*/ 12 h 12"/>
                  <a:gd name="T66" fmla="*/ 2 w 12"/>
                  <a:gd name="T67" fmla="*/ 12 h 12"/>
                  <a:gd name="T68" fmla="*/ 1 w 12"/>
                  <a:gd name="T69" fmla="*/ 12 h 12"/>
                  <a:gd name="T70" fmla="*/ 1 w 12"/>
                  <a:gd name="T71" fmla="*/ 12 h 12"/>
                  <a:gd name="T72" fmla="*/ 0 w 12"/>
                  <a:gd name="T7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0"/>
                    </a:moveTo>
                    <a:lnTo>
                      <a:pt x="12" y="0"/>
                    </a:lnTo>
                    <a:lnTo>
                      <a:pt x="12" y="1"/>
                    </a:lnTo>
                    <a:lnTo>
                      <a:pt x="12" y="1"/>
                    </a:lnTo>
                    <a:lnTo>
                      <a:pt x="12" y="1"/>
                    </a:lnTo>
                    <a:lnTo>
                      <a:pt x="12" y="1"/>
                    </a:lnTo>
                    <a:lnTo>
                      <a:pt x="12" y="2"/>
                    </a:lnTo>
                    <a:lnTo>
                      <a:pt x="12" y="2"/>
                    </a:lnTo>
                    <a:lnTo>
                      <a:pt x="12" y="2"/>
                    </a:lnTo>
                    <a:lnTo>
                      <a:pt x="12" y="2"/>
                    </a:lnTo>
                    <a:lnTo>
                      <a:pt x="12" y="3"/>
                    </a:lnTo>
                    <a:lnTo>
                      <a:pt x="12" y="3"/>
                    </a:lnTo>
                    <a:lnTo>
                      <a:pt x="12" y="3"/>
                    </a:lnTo>
                    <a:lnTo>
                      <a:pt x="11" y="3"/>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6"/>
                    </a:lnTo>
                    <a:lnTo>
                      <a:pt x="10" y="6"/>
                    </a:lnTo>
                    <a:lnTo>
                      <a:pt x="10" y="7"/>
                    </a:lnTo>
                    <a:lnTo>
                      <a:pt x="10" y="7"/>
                    </a:lnTo>
                    <a:lnTo>
                      <a:pt x="10" y="7"/>
                    </a:lnTo>
                    <a:lnTo>
                      <a:pt x="9" y="7"/>
                    </a:lnTo>
                    <a:lnTo>
                      <a:pt x="9" y="7"/>
                    </a:lnTo>
                    <a:lnTo>
                      <a:pt x="9" y="7"/>
                    </a:lnTo>
                    <a:lnTo>
                      <a:pt x="9" y="8"/>
                    </a:lnTo>
                    <a:lnTo>
                      <a:pt x="9" y="8"/>
                    </a:lnTo>
                    <a:lnTo>
                      <a:pt x="9" y="8"/>
                    </a:lnTo>
                    <a:lnTo>
                      <a:pt x="8" y="8"/>
                    </a:lnTo>
                    <a:lnTo>
                      <a:pt x="8" y="8"/>
                    </a:lnTo>
                    <a:lnTo>
                      <a:pt x="8" y="9"/>
                    </a:lnTo>
                    <a:lnTo>
                      <a:pt x="8" y="9"/>
                    </a:lnTo>
                    <a:lnTo>
                      <a:pt x="8" y="9"/>
                    </a:lnTo>
                    <a:lnTo>
                      <a:pt x="8" y="9"/>
                    </a:lnTo>
                    <a:lnTo>
                      <a:pt x="8" y="9"/>
                    </a:lnTo>
                    <a:lnTo>
                      <a:pt x="7" y="9"/>
                    </a:lnTo>
                    <a:lnTo>
                      <a:pt x="7" y="9"/>
                    </a:lnTo>
                    <a:lnTo>
                      <a:pt x="7" y="9"/>
                    </a:lnTo>
                    <a:lnTo>
                      <a:pt x="7" y="10"/>
                    </a:lnTo>
                    <a:lnTo>
                      <a:pt x="7" y="10"/>
                    </a:lnTo>
                    <a:lnTo>
                      <a:pt x="7" y="10"/>
                    </a:lnTo>
                    <a:lnTo>
                      <a:pt x="6" y="10"/>
                    </a:lnTo>
                    <a:lnTo>
                      <a:pt x="6" y="10"/>
                    </a:lnTo>
                    <a:lnTo>
                      <a:pt x="6" y="10"/>
                    </a:lnTo>
                    <a:lnTo>
                      <a:pt x="6" y="10"/>
                    </a:lnTo>
                    <a:lnTo>
                      <a:pt x="5" y="10"/>
                    </a:lnTo>
                    <a:lnTo>
                      <a:pt x="5" y="10"/>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8" name="Freeform 1456"/>
              <p:cNvSpPr>
                <a:spLocks/>
              </p:cNvSpPr>
              <p:nvPr/>
            </p:nvSpPr>
            <p:spPr bwMode="auto">
              <a:xfrm flipH="1">
                <a:off x="1035" y="3638"/>
                <a:ext cx="1" cy="1"/>
              </a:xfrm>
              <a:custGeom>
                <a:avLst/>
                <a:gdLst>
                  <a:gd name="T0" fmla="*/ 2 w 2"/>
                  <a:gd name="T1" fmla="*/ 2 w 2"/>
                  <a:gd name="T2" fmla="*/ 2 w 2"/>
                  <a:gd name="T3" fmla="*/ 1 w 2"/>
                  <a:gd name="T4" fmla="*/ 1 w 2"/>
                  <a:gd name="T5" fmla="*/ 1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1" y="0"/>
                    </a:lnTo>
                    <a:lnTo>
                      <a:pt x="1" y="0"/>
                    </a:lnTo>
                    <a:lnTo>
                      <a:pt x="1" y="0"/>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89" name="Freeform 1457"/>
              <p:cNvSpPr>
                <a:spLocks/>
              </p:cNvSpPr>
              <p:nvPr/>
            </p:nvSpPr>
            <p:spPr bwMode="auto">
              <a:xfrm flipH="1">
                <a:off x="1010" y="3628"/>
                <a:ext cx="10" cy="3"/>
              </a:xfrm>
              <a:custGeom>
                <a:avLst/>
                <a:gdLst>
                  <a:gd name="T0" fmla="*/ 0 w 36"/>
                  <a:gd name="T1" fmla="*/ 8 h 8"/>
                  <a:gd name="T2" fmla="*/ 21 w 36"/>
                  <a:gd name="T3" fmla="*/ 8 h 8"/>
                  <a:gd name="T4" fmla="*/ 21 w 36"/>
                  <a:gd name="T5" fmla="*/ 0 h 8"/>
                  <a:gd name="T6" fmla="*/ 36 w 36"/>
                  <a:gd name="T7" fmla="*/ 0 h 8"/>
                </a:gdLst>
                <a:ahLst/>
                <a:cxnLst>
                  <a:cxn ang="0">
                    <a:pos x="T0" y="T1"/>
                  </a:cxn>
                  <a:cxn ang="0">
                    <a:pos x="T2" y="T3"/>
                  </a:cxn>
                  <a:cxn ang="0">
                    <a:pos x="T4" y="T5"/>
                  </a:cxn>
                  <a:cxn ang="0">
                    <a:pos x="T6" y="T7"/>
                  </a:cxn>
                </a:cxnLst>
                <a:rect l="0" t="0" r="r" b="b"/>
                <a:pathLst>
                  <a:path w="36" h="8">
                    <a:moveTo>
                      <a:pt x="0" y="8"/>
                    </a:moveTo>
                    <a:lnTo>
                      <a:pt x="21" y="8"/>
                    </a:lnTo>
                    <a:lnTo>
                      <a:pt x="21" y="0"/>
                    </a:lnTo>
                    <a:lnTo>
                      <a:pt x="3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0" name="Freeform 1458"/>
              <p:cNvSpPr>
                <a:spLocks/>
              </p:cNvSpPr>
              <p:nvPr/>
            </p:nvSpPr>
            <p:spPr bwMode="auto">
              <a:xfrm flipH="1">
                <a:off x="1010" y="3609"/>
                <a:ext cx="10" cy="3"/>
              </a:xfrm>
              <a:custGeom>
                <a:avLst/>
                <a:gdLst>
                  <a:gd name="T0" fmla="*/ 0 w 36"/>
                  <a:gd name="T1" fmla="*/ 0 h 8"/>
                  <a:gd name="T2" fmla="*/ 21 w 36"/>
                  <a:gd name="T3" fmla="*/ 0 h 8"/>
                  <a:gd name="T4" fmla="*/ 21 w 36"/>
                  <a:gd name="T5" fmla="*/ 8 h 8"/>
                  <a:gd name="T6" fmla="*/ 36 w 36"/>
                  <a:gd name="T7" fmla="*/ 8 h 8"/>
                </a:gdLst>
                <a:ahLst/>
                <a:cxnLst>
                  <a:cxn ang="0">
                    <a:pos x="T0" y="T1"/>
                  </a:cxn>
                  <a:cxn ang="0">
                    <a:pos x="T2" y="T3"/>
                  </a:cxn>
                  <a:cxn ang="0">
                    <a:pos x="T4" y="T5"/>
                  </a:cxn>
                  <a:cxn ang="0">
                    <a:pos x="T6" y="T7"/>
                  </a:cxn>
                </a:cxnLst>
                <a:rect l="0" t="0" r="r" b="b"/>
                <a:pathLst>
                  <a:path w="36" h="8">
                    <a:moveTo>
                      <a:pt x="0" y="0"/>
                    </a:moveTo>
                    <a:lnTo>
                      <a:pt x="21" y="0"/>
                    </a:lnTo>
                    <a:lnTo>
                      <a:pt x="21" y="8"/>
                    </a:lnTo>
                    <a:lnTo>
                      <a:pt x="36" y="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1" name="Line 1459"/>
              <p:cNvSpPr>
                <a:spLocks noChangeShapeType="1"/>
              </p:cNvSpPr>
              <p:nvPr/>
            </p:nvSpPr>
            <p:spPr bwMode="auto">
              <a:xfrm flipH="1">
                <a:off x="1014" y="3586"/>
                <a:ext cx="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2" name="Freeform 1460"/>
              <p:cNvSpPr>
                <a:spLocks/>
              </p:cNvSpPr>
              <p:nvPr/>
            </p:nvSpPr>
            <p:spPr bwMode="auto">
              <a:xfrm flipH="1">
                <a:off x="1014" y="3578"/>
                <a:ext cx="22" cy="15"/>
              </a:xfrm>
              <a:custGeom>
                <a:avLst/>
                <a:gdLst>
                  <a:gd name="T0" fmla="*/ 0 w 73"/>
                  <a:gd name="T1" fmla="*/ 0 h 50"/>
                  <a:gd name="T2" fmla="*/ 73 w 73"/>
                  <a:gd name="T3" fmla="*/ 0 h 50"/>
                  <a:gd name="T4" fmla="*/ 73 w 73"/>
                  <a:gd name="T5" fmla="*/ 18 h 50"/>
                  <a:gd name="T6" fmla="*/ 52 w 73"/>
                  <a:gd name="T7" fmla="*/ 18 h 50"/>
                  <a:gd name="T8" fmla="*/ 52 w 73"/>
                  <a:gd name="T9" fmla="*/ 38 h 50"/>
                  <a:gd name="T10" fmla="*/ 73 w 73"/>
                  <a:gd name="T11" fmla="*/ 38 h 50"/>
                  <a:gd name="T12" fmla="*/ 73 w 73"/>
                  <a:gd name="T13" fmla="*/ 50 h 50"/>
                  <a:gd name="T14" fmla="*/ 0 w 73"/>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0">
                    <a:moveTo>
                      <a:pt x="0" y="0"/>
                    </a:moveTo>
                    <a:lnTo>
                      <a:pt x="73" y="0"/>
                    </a:lnTo>
                    <a:lnTo>
                      <a:pt x="73" y="18"/>
                    </a:lnTo>
                    <a:lnTo>
                      <a:pt x="52" y="18"/>
                    </a:lnTo>
                    <a:lnTo>
                      <a:pt x="52" y="38"/>
                    </a:lnTo>
                    <a:lnTo>
                      <a:pt x="73" y="38"/>
                    </a:lnTo>
                    <a:lnTo>
                      <a:pt x="73" y="50"/>
                    </a:lnTo>
                    <a:lnTo>
                      <a:pt x="0" y="5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3" name="Line 1461"/>
              <p:cNvSpPr>
                <a:spLocks noChangeShapeType="1"/>
              </p:cNvSpPr>
              <p:nvPr/>
            </p:nvSpPr>
            <p:spPr bwMode="auto">
              <a:xfrm flipH="1">
                <a:off x="1010" y="3582"/>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4" name="Freeform 1462"/>
              <p:cNvSpPr>
                <a:spLocks/>
              </p:cNvSpPr>
              <p:nvPr/>
            </p:nvSpPr>
            <p:spPr bwMode="auto">
              <a:xfrm flipH="1">
                <a:off x="1010" y="3628"/>
                <a:ext cx="4" cy="22"/>
              </a:xfrm>
              <a:custGeom>
                <a:avLst/>
                <a:gdLst>
                  <a:gd name="T0" fmla="*/ 0 w 15"/>
                  <a:gd name="T1" fmla="*/ 0 h 78"/>
                  <a:gd name="T2" fmla="*/ 0 w 15"/>
                  <a:gd name="T3" fmla="*/ 78 h 78"/>
                  <a:gd name="T4" fmla="*/ 15 w 15"/>
                  <a:gd name="T5" fmla="*/ 78 h 78"/>
                  <a:gd name="T6" fmla="*/ 15 w 15"/>
                  <a:gd name="T7" fmla="*/ 70 h 78"/>
                </a:gdLst>
                <a:ahLst/>
                <a:cxnLst>
                  <a:cxn ang="0">
                    <a:pos x="T0" y="T1"/>
                  </a:cxn>
                  <a:cxn ang="0">
                    <a:pos x="T2" y="T3"/>
                  </a:cxn>
                  <a:cxn ang="0">
                    <a:pos x="T4" y="T5"/>
                  </a:cxn>
                  <a:cxn ang="0">
                    <a:pos x="T6" y="T7"/>
                  </a:cxn>
                </a:cxnLst>
                <a:rect l="0" t="0" r="r" b="b"/>
                <a:pathLst>
                  <a:path w="15" h="78">
                    <a:moveTo>
                      <a:pt x="0" y="0"/>
                    </a:moveTo>
                    <a:lnTo>
                      <a:pt x="0" y="78"/>
                    </a:lnTo>
                    <a:lnTo>
                      <a:pt x="15" y="78"/>
                    </a:lnTo>
                    <a:lnTo>
                      <a:pt x="15" y="7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5" name="Rectangle 1463"/>
              <p:cNvSpPr>
                <a:spLocks noChangeArrowheads="1"/>
              </p:cNvSpPr>
              <p:nvPr/>
            </p:nvSpPr>
            <p:spPr bwMode="auto">
              <a:xfrm flipH="1">
                <a:off x="736" y="3599"/>
                <a:ext cx="18"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6" name="Line 1464"/>
              <p:cNvSpPr>
                <a:spLocks noChangeShapeType="1"/>
              </p:cNvSpPr>
              <p:nvPr/>
            </p:nvSpPr>
            <p:spPr bwMode="auto">
              <a:xfrm flipH="1" flipV="1">
                <a:off x="737"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7" name="Line 1465"/>
              <p:cNvSpPr>
                <a:spLocks noChangeShapeType="1"/>
              </p:cNvSpPr>
              <p:nvPr/>
            </p:nvSpPr>
            <p:spPr bwMode="auto">
              <a:xfrm flipV="1">
                <a:off x="754" y="3640"/>
                <a:ext cx="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8" name="Line 1466"/>
              <p:cNvSpPr>
                <a:spLocks noChangeShapeType="1"/>
              </p:cNvSpPr>
              <p:nvPr/>
            </p:nvSpPr>
            <p:spPr bwMode="auto">
              <a:xfrm>
                <a:off x="754" y="3599"/>
                <a:ext cx="0"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99" name="Line 1467"/>
              <p:cNvSpPr>
                <a:spLocks noChangeShapeType="1"/>
              </p:cNvSpPr>
              <p:nvPr/>
            </p:nvSpPr>
            <p:spPr bwMode="auto">
              <a:xfrm flipH="1">
                <a:off x="945" y="3629"/>
                <a:ext cx="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0" name="Freeform 1468"/>
              <p:cNvSpPr>
                <a:spLocks/>
              </p:cNvSpPr>
              <p:nvPr/>
            </p:nvSpPr>
            <p:spPr bwMode="auto">
              <a:xfrm flipH="1">
                <a:off x="943" y="3629"/>
                <a:ext cx="15" cy="9"/>
              </a:xfrm>
              <a:custGeom>
                <a:avLst/>
                <a:gdLst>
                  <a:gd name="T0" fmla="*/ 18 w 54"/>
                  <a:gd name="T1" fmla="*/ 0 h 28"/>
                  <a:gd name="T2" fmla="*/ 54 w 54"/>
                  <a:gd name="T3" fmla="*/ 0 h 28"/>
                  <a:gd name="T4" fmla="*/ 49 w 54"/>
                  <a:gd name="T5" fmla="*/ 9 h 28"/>
                  <a:gd name="T6" fmla="*/ 0 w 54"/>
                  <a:gd name="T7" fmla="*/ 28 h 28"/>
                </a:gdLst>
                <a:ahLst/>
                <a:cxnLst>
                  <a:cxn ang="0">
                    <a:pos x="T0" y="T1"/>
                  </a:cxn>
                  <a:cxn ang="0">
                    <a:pos x="T2" y="T3"/>
                  </a:cxn>
                  <a:cxn ang="0">
                    <a:pos x="T4" y="T5"/>
                  </a:cxn>
                  <a:cxn ang="0">
                    <a:pos x="T6" y="T7"/>
                  </a:cxn>
                </a:cxnLst>
                <a:rect l="0" t="0" r="r" b="b"/>
                <a:pathLst>
                  <a:path w="54" h="28">
                    <a:moveTo>
                      <a:pt x="18" y="0"/>
                    </a:moveTo>
                    <a:lnTo>
                      <a:pt x="54" y="0"/>
                    </a:lnTo>
                    <a:lnTo>
                      <a:pt x="49" y="9"/>
                    </a:lnTo>
                    <a:lnTo>
                      <a:pt x="0" y="2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1" name="Freeform 1469"/>
              <p:cNvSpPr>
                <a:spLocks/>
              </p:cNvSpPr>
              <p:nvPr/>
            </p:nvSpPr>
            <p:spPr bwMode="auto">
              <a:xfrm flipH="1">
                <a:off x="942" y="3629"/>
                <a:ext cx="16" cy="11"/>
              </a:xfrm>
              <a:custGeom>
                <a:avLst/>
                <a:gdLst>
                  <a:gd name="T0" fmla="*/ 54 w 57"/>
                  <a:gd name="T1" fmla="*/ 0 h 37"/>
                  <a:gd name="T2" fmla="*/ 57 w 57"/>
                  <a:gd name="T3" fmla="*/ 6 h 37"/>
                  <a:gd name="T4" fmla="*/ 54 w 57"/>
                  <a:gd name="T5" fmla="*/ 15 h 37"/>
                  <a:gd name="T6" fmla="*/ 0 w 57"/>
                  <a:gd name="T7" fmla="*/ 37 h 37"/>
                </a:gdLst>
                <a:ahLst/>
                <a:cxnLst>
                  <a:cxn ang="0">
                    <a:pos x="T0" y="T1"/>
                  </a:cxn>
                  <a:cxn ang="0">
                    <a:pos x="T2" y="T3"/>
                  </a:cxn>
                  <a:cxn ang="0">
                    <a:pos x="T4" y="T5"/>
                  </a:cxn>
                  <a:cxn ang="0">
                    <a:pos x="T6" y="T7"/>
                  </a:cxn>
                </a:cxnLst>
                <a:rect l="0" t="0" r="r" b="b"/>
                <a:pathLst>
                  <a:path w="57" h="37">
                    <a:moveTo>
                      <a:pt x="54" y="0"/>
                    </a:moveTo>
                    <a:lnTo>
                      <a:pt x="57" y="6"/>
                    </a:lnTo>
                    <a:lnTo>
                      <a:pt x="54" y="15"/>
                    </a:lnTo>
                    <a:lnTo>
                      <a:pt x="0" y="3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2" name="Rectangle 1470"/>
              <p:cNvSpPr>
                <a:spLocks noChangeArrowheads="1"/>
              </p:cNvSpPr>
              <p:nvPr/>
            </p:nvSpPr>
            <p:spPr bwMode="auto">
              <a:xfrm flipH="1">
                <a:off x="963" y="3601"/>
                <a:ext cx="10"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3" name="Rectangle 1471"/>
              <p:cNvSpPr>
                <a:spLocks noChangeArrowheads="1"/>
              </p:cNvSpPr>
              <p:nvPr/>
            </p:nvSpPr>
            <p:spPr bwMode="auto">
              <a:xfrm flipH="1">
                <a:off x="963" y="3590"/>
                <a:ext cx="10"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4" name="Rectangle 1472"/>
              <p:cNvSpPr>
                <a:spLocks noChangeArrowheads="1"/>
              </p:cNvSpPr>
              <p:nvPr/>
            </p:nvSpPr>
            <p:spPr bwMode="auto">
              <a:xfrm flipH="1">
                <a:off x="963" y="3633"/>
                <a:ext cx="10"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5" name="Line 1473"/>
              <p:cNvSpPr>
                <a:spLocks noChangeShapeType="1"/>
              </p:cNvSpPr>
              <p:nvPr/>
            </p:nvSpPr>
            <p:spPr bwMode="auto">
              <a:xfrm flipH="1">
                <a:off x="973" y="3636"/>
                <a:ext cx="3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6" name="Rectangle 1474"/>
              <p:cNvSpPr>
                <a:spLocks noChangeArrowheads="1"/>
              </p:cNvSpPr>
              <p:nvPr/>
            </p:nvSpPr>
            <p:spPr bwMode="auto">
              <a:xfrm flipH="1">
                <a:off x="808" y="3598"/>
                <a:ext cx="3"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7" name="Rectangle 1475"/>
              <p:cNvSpPr>
                <a:spLocks noChangeArrowheads="1"/>
              </p:cNvSpPr>
              <p:nvPr/>
            </p:nvSpPr>
            <p:spPr bwMode="auto">
              <a:xfrm flipH="1">
                <a:off x="901" y="3598"/>
                <a:ext cx="4"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8" name="Rectangle 1476"/>
              <p:cNvSpPr>
                <a:spLocks noChangeArrowheads="1"/>
              </p:cNvSpPr>
              <p:nvPr/>
            </p:nvSpPr>
            <p:spPr bwMode="auto">
              <a:xfrm flipH="1">
                <a:off x="1106" y="3667"/>
                <a:ext cx="3"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09" name="Line 1477"/>
              <p:cNvSpPr>
                <a:spLocks noChangeShapeType="1"/>
              </p:cNvSpPr>
              <p:nvPr/>
            </p:nvSpPr>
            <p:spPr bwMode="auto">
              <a:xfrm>
                <a:off x="755" y="3640"/>
                <a:ext cx="20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0" name="Line 1478"/>
              <p:cNvSpPr>
                <a:spLocks noChangeShapeType="1"/>
              </p:cNvSpPr>
              <p:nvPr/>
            </p:nvSpPr>
            <p:spPr bwMode="auto">
              <a:xfrm flipH="1">
                <a:off x="720" y="3606"/>
                <a:ext cx="1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1" name="Line 1479"/>
              <p:cNvSpPr>
                <a:spLocks noChangeShapeType="1"/>
              </p:cNvSpPr>
              <p:nvPr/>
            </p:nvSpPr>
            <p:spPr bwMode="auto">
              <a:xfrm>
                <a:off x="755" y="3601"/>
                <a:ext cx="19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2" name="Line 1480"/>
              <p:cNvSpPr>
                <a:spLocks noChangeShapeType="1"/>
              </p:cNvSpPr>
              <p:nvPr/>
            </p:nvSpPr>
            <p:spPr bwMode="auto">
              <a:xfrm flipH="1">
                <a:off x="720" y="3634"/>
                <a:ext cx="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3" name="Rectangle 1481"/>
              <p:cNvSpPr>
                <a:spLocks noChangeArrowheads="1"/>
              </p:cNvSpPr>
              <p:nvPr/>
            </p:nvSpPr>
            <p:spPr bwMode="auto">
              <a:xfrm flipH="1">
                <a:off x="622" y="3592"/>
                <a:ext cx="8"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4" name="Freeform 1482"/>
              <p:cNvSpPr>
                <a:spLocks/>
              </p:cNvSpPr>
              <p:nvPr/>
            </p:nvSpPr>
            <p:spPr bwMode="auto">
              <a:xfrm flipH="1">
                <a:off x="673" y="3602"/>
                <a:ext cx="19" cy="36"/>
              </a:xfrm>
              <a:custGeom>
                <a:avLst/>
                <a:gdLst>
                  <a:gd name="T0" fmla="*/ 60 w 64"/>
                  <a:gd name="T1" fmla="*/ 127 h 127"/>
                  <a:gd name="T2" fmla="*/ 57 w 64"/>
                  <a:gd name="T3" fmla="*/ 126 h 127"/>
                  <a:gd name="T4" fmla="*/ 53 w 64"/>
                  <a:gd name="T5" fmla="*/ 126 h 127"/>
                  <a:gd name="T6" fmla="*/ 49 w 64"/>
                  <a:gd name="T7" fmla="*/ 125 h 127"/>
                  <a:gd name="T8" fmla="*/ 45 w 64"/>
                  <a:gd name="T9" fmla="*/ 124 h 127"/>
                  <a:gd name="T10" fmla="*/ 42 w 64"/>
                  <a:gd name="T11" fmla="*/ 123 h 127"/>
                  <a:gd name="T12" fmla="*/ 38 w 64"/>
                  <a:gd name="T13" fmla="*/ 121 h 127"/>
                  <a:gd name="T14" fmla="*/ 35 w 64"/>
                  <a:gd name="T15" fmla="*/ 120 h 127"/>
                  <a:gd name="T16" fmla="*/ 31 w 64"/>
                  <a:gd name="T17" fmla="*/ 118 h 127"/>
                  <a:gd name="T18" fmla="*/ 28 w 64"/>
                  <a:gd name="T19" fmla="*/ 116 h 127"/>
                  <a:gd name="T20" fmla="*/ 25 w 64"/>
                  <a:gd name="T21" fmla="*/ 114 h 127"/>
                  <a:gd name="T22" fmla="*/ 22 w 64"/>
                  <a:gd name="T23" fmla="*/ 111 h 127"/>
                  <a:gd name="T24" fmla="*/ 19 w 64"/>
                  <a:gd name="T25" fmla="*/ 109 h 127"/>
                  <a:gd name="T26" fmla="*/ 16 w 64"/>
                  <a:gd name="T27" fmla="*/ 106 h 127"/>
                  <a:gd name="T28" fmla="*/ 14 w 64"/>
                  <a:gd name="T29" fmla="*/ 103 h 127"/>
                  <a:gd name="T30" fmla="*/ 11 w 64"/>
                  <a:gd name="T31" fmla="*/ 100 h 127"/>
                  <a:gd name="T32" fmla="*/ 9 w 64"/>
                  <a:gd name="T33" fmla="*/ 96 h 127"/>
                  <a:gd name="T34" fmla="*/ 7 w 64"/>
                  <a:gd name="T35" fmla="*/ 93 h 127"/>
                  <a:gd name="T36" fmla="*/ 6 w 64"/>
                  <a:gd name="T37" fmla="*/ 89 h 127"/>
                  <a:gd name="T38" fmla="*/ 4 w 64"/>
                  <a:gd name="T39" fmla="*/ 86 h 127"/>
                  <a:gd name="T40" fmla="*/ 3 w 64"/>
                  <a:gd name="T41" fmla="*/ 82 h 127"/>
                  <a:gd name="T42" fmla="*/ 2 w 64"/>
                  <a:gd name="T43" fmla="*/ 79 h 127"/>
                  <a:gd name="T44" fmla="*/ 1 w 64"/>
                  <a:gd name="T45" fmla="*/ 75 h 127"/>
                  <a:gd name="T46" fmla="*/ 1 w 64"/>
                  <a:gd name="T47" fmla="*/ 71 h 127"/>
                  <a:gd name="T48" fmla="*/ 0 w 64"/>
                  <a:gd name="T49" fmla="*/ 67 h 127"/>
                  <a:gd name="T50" fmla="*/ 0 w 64"/>
                  <a:gd name="T51" fmla="*/ 63 h 127"/>
                  <a:gd name="T52" fmla="*/ 0 w 64"/>
                  <a:gd name="T53" fmla="*/ 59 h 127"/>
                  <a:gd name="T54" fmla="*/ 1 w 64"/>
                  <a:gd name="T55" fmla="*/ 56 h 127"/>
                  <a:gd name="T56" fmla="*/ 1 w 64"/>
                  <a:gd name="T57" fmla="*/ 52 h 127"/>
                  <a:gd name="T58" fmla="*/ 2 w 64"/>
                  <a:gd name="T59" fmla="*/ 48 h 127"/>
                  <a:gd name="T60" fmla="*/ 3 w 64"/>
                  <a:gd name="T61" fmla="*/ 44 h 127"/>
                  <a:gd name="T62" fmla="*/ 4 w 64"/>
                  <a:gd name="T63" fmla="*/ 40 h 127"/>
                  <a:gd name="T64" fmla="*/ 6 w 64"/>
                  <a:gd name="T65" fmla="*/ 37 h 127"/>
                  <a:gd name="T66" fmla="*/ 8 w 64"/>
                  <a:gd name="T67" fmla="*/ 33 h 127"/>
                  <a:gd name="T68" fmla="*/ 10 w 64"/>
                  <a:gd name="T69" fmla="*/ 30 h 127"/>
                  <a:gd name="T70" fmla="*/ 12 w 64"/>
                  <a:gd name="T71" fmla="*/ 27 h 127"/>
                  <a:gd name="T72" fmla="*/ 14 w 64"/>
                  <a:gd name="T73" fmla="*/ 24 h 127"/>
                  <a:gd name="T74" fmla="*/ 17 w 64"/>
                  <a:gd name="T75" fmla="*/ 21 h 127"/>
                  <a:gd name="T76" fmla="*/ 19 w 64"/>
                  <a:gd name="T77" fmla="*/ 18 h 127"/>
                  <a:gd name="T78" fmla="*/ 22 w 64"/>
                  <a:gd name="T79" fmla="*/ 15 h 127"/>
                  <a:gd name="T80" fmla="*/ 25 w 64"/>
                  <a:gd name="T81" fmla="*/ 13 h 127"/>
                  <a:gd name="T82" fmla="*/ 28 w 64"/>
                  <a:gd name="T83" fmla="*/ 11 h 127"/>
                  <a:gd name="T84" fmla="*/ 32 w 64"/>
                  <a:gd name="T85" fmla="*/ 9 h 127"/>
                  <a:gd name="T86" fmla="*/ 35 w 64"/>
                  <a:gd name="T87" fmla="*/ 7 h 127"/>
                  <a:gd name="T88" fmla="*/ 39 w 64"/>
                  <a:gd name="T89" fmla="*/ 6 h 127"/>
                  <a:gd name="T90" fmla="*/ 42 w 64"/>
                  <a:gd name="T91" fmla="*/ 4 h 127"/>
                  <a:gd name="T92" fmla="*/ 46 w 64"/>
                  <a:gd name="T93" fmla="*/ 3 h 127"/>
                  <a:gd name="T94" fmla="*/ 50 w 64"/>
                  <a:gd name="T95" fmla="*/ 2 h 127"/>
                  <a:gd name="T96" fmla="*/ 53 w 64"/>
                  <a:gd name="T97" fmla="*/ 1 h 127"/>
                  <a:gd name="T98" fmla="*/ 57 w 64"/>
                  <a:gd name="T99" fmla="*/ 1 h 127"/>
                  <a:gd name="T100" fmla="*/ 61 w 64"/>
                  <a:gd name="T10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127">
                    <a:moveTo>
                      <a:pt x="64" y="127"/>
                    </a:moveTo>
                    <a:lnTo>
                      <a:pt x="63" y="127"/>
                    </a:lnTo>
                    <a:lnTo>
                      <a:pt x="62" y="127"/>
                    </a:lnTo>
                    <a:lnTo>
                      <a:pt x="61" y="127"/>
                    </a:lnTo>
                    <a:lnTo>
                      <a:pt x="60" y="127"/>
                    </a:lnTo>
                    <a:lnTo>
                      <a:pt x="60" y="127"/>
                    </a:lnTo>
                    <a:lnTo>
                      <a:pt x="59" y="127"/>
                    </a:lnTo>
                    <a:lnTo>
                      <a:pt x="58" y="126"/>
                    </a:lnTo>
                    <a:lnTo>
                      <a:pt x="58" y="126"/>
                    </a:lnTo>
                    <a:lnTo>
                      <a:pt x="57" y="126"/>
                    </a:lnTo>
                    <a:lnTo>
                      <a:pt x="56" y="126"/>
                    </a:lnTo>
                    <a:lnTo>
                      <a:pt x="55" y="126"/>
                    </a:lnTo>
                    <a:lnTo>
                      <a:pt x="55" y="126"/>
                    </a:lnTo>
                    <a:lnTo>
                      <a:pt x="54" y="126"/>
                    </a:lnTo>
                    <a:lnTo>
                      <a:pt x="53" y="126"/>
                    </a:lnTo>
                    <a:lnTo>
                      <a:pt x="52" y="125"/>
                    </a:lnTo>
                    <a:lnTo>
                      <a:pt x="51" y="125"/>
                    </a:lnTo>
                    <a:lnTo>
                      <a:pt x="51" y="125"/>
                    </a:lnTo>
                    <a:lnTo>
                      <a:pt x="50" y="125"/>
                    </a:lnTo>
                    <a:lnTo>
                      <a:pt x="49" y="125"/>
                    </a:lnTo>
                    <a:lnTo>
                      <a:pt x="48" y="125"/>
                    </a:lnTo>
                    <a:lnTo>
                      <a:pt x="48" y="125"/>
                    </a:lnTo>
                    <a:lnTo>
                      <a:pt x="47" y="124"/>
                    </a:lnTo>
                    <a:lnTo>
                      <a:pt x="46" y="124"/>
                    </a:lnTo>
                    <a:lnTo>
                      <a:pt x="45" y="124"/>
                    </a:lnTo>
                    <a:lnTo>
                      <a:pt x="45" y="124"/>
                    </a:lnTo>
                    <a:lnTo>
                      <a:pt x="44" y="124"/>
                    </a:lnTo>
                    <a:lnTo>
                      <a:pt x="43" y="123"/>
                    </a:lnTo>
                    <a:lnTo>
                      <a:pt x="42" y="123"/>
                    </a:lnTo>
                    <a:lnTo>
                      <a:pt x="42" y="123"/>
                    </a:lnTo>
                    <a:lnTo>
                      <a:pt x="41" y="123"/>
                    </a:lnTo>
                    <a:lnTo>
                      <a:pt x="40" y="122"/>
                    </a:lnTo>
                    <a:lnTo>
                      <a:pt x="39" y="122"/>
                    </a:lnTo>
                    <a:lnTo>
                      <a:pt x="39" y="122"/>
                    </a:lnTo>
                    <a:lnTo>
                      <a:pt x="38" y="121"/>
                    </a:lnTo>
                    <a:lnTo>
                      <a:pt x="37" y="121"/>
                    </a:lnTo>
                    <a:lnTo>
                      <a:pt x="37" y="121"/>
                    </a:lnTo>
                    <a:lnTo>
                      <a:pt x="36" y="120"/>
                    </a:lnTo>
                    <a:lnTo>
                      <a:pt x="35" y="120"/>
                    </a:lnTo>
                    <a:lnTo>
                      <a:pt x="35" y="120"/>
                    </a:lnTo>
                    <a:lnTo>
                      <a:pt x="34" y="119"/>
                    </a:lnTo>
                    <a:lnTo>
                      <a:pt x="33" y="119"/>
                    </a:lnTo>
                    <a:lnTo>
                      <a:pt x="32" y="119"/>
                    </a:lnTo>
                    <a:lnTo>
                      <a:pt x="32" y="118"/>
                    </a:lnTo>
                    <a:lnTo>
                      <a:pt x="31" y="118"/>
                    </a:lnTo>
                    <a:lnTo>
                      <a:pt x="31" y="117"/>
                    </a:lnTo>
                    <a:lnTo>
                      <a:pt x="30" y="117"/>
                    </a:lnTo>
                    <a:lnTo>
                      <a:pt x="29" y="117"/>
                    </a:lnTo>
                    <a:lnTo>
                      <a:pt x="29" y="116"/>
                    </a:lnTo>
                    <a:lnTo>
                      <a:pt x="28" y="116"/>
                    </a:lnTo>
                    <a:lnTo>
                      <a:pt x="27" y="115"/>
                    </a:lnTo>
                    <a:lnTo>
                      <a:pt x="27" y="115"/>
                    </a:lnTo>
                    <a:lnTo>
                      <a:pt x="26" y="114"/>
                    </a:lnTo>
                    <a:lnTo>
                      <a:pt x="25" y="114"/>
                    </a:lnTo>
                    <a:lnTo>
                      <a:pt x="25" y="114"/>
                    </a:lnTo>
                    <a:lnTo>
                      <a:pt x="24" y="113"/>
                    </a:lnTo>
                    <a:lnTo>
                      <a:pt x="24" y="113"/>
                    </a:lnTo>
                    <a:lnTo>
                      <a:pt x="23" y="112"/>
                    </a:lnTo>
                    <a:lnTo>
                      <a:pt x="22" y="111"/>
                    </a:lnTo>
                    <a:lnTo>
                      <a:pt x="22" y="111"/>
                    </a:lnTo>
                    <a:lnTo>
                      <a:pt x="21" y="111"/>
                    </a:lnTo>
                    <a:lnTo>
                      <a:pt x="21" y="110"/>
                    </a:lnTo>
                    <a:lnTo>
                      <a:pt x="20" y="110"/>
                    </a:lnTo>
                    <a:lnTo>
                      <a:pt x="20" y="109"/>
                    </a:lnTo>
                    <a:lnTo>
                      <a:pt x="19" y="109"/>
                    </a:lnTo>
                    <a:lnTo>
                      <a:pt x="18" y="108"/>
                    </a:lnTo>
                    <a:lnTo>
                      <a:pt x="18" y="107"/>
                    </a:lnTo>
                    <a:lnTo>
                      <a:pt x="17" y="107"/>
                    </a:lnTo>
                    <a:lnTo>
                      <a:pt x="17" y="106"/>
                    </a:lnTo>
                    <a:lnTo>
                      <a:pt x="16" y="106"/>
                    </a:lnTo>
                    <a:lnTo>
                      <a:pt x="16" y="105"/>
                    </a:lnTo>
                    <a:lnTo>
                      <a:pt x="15" y="104"/>
                    </a:lnTo>
                    <a:lnTo>
                      <a:pt x="15" y="104"/>
                    </a:lnTo>
                    <a:lnTo>
                      <a:pt x="14" y="103"/>
                    </a:lnTo>
                    <a:lnTo>
                      <a:pt x="14" y="103"/>
                    </a:lnTo>
                    <a:lnTo>
                      <a:pt x="13" y="102"/>
                    </a:lnTo>
                    <a:lnTo>
                      <a:pt x="13" y="102"/>
                    </a:lnTo>
                    <a:lnTo>
                      <a:pt x="13" y="101"/>
                    </a:lnTo>
                    <a:lnTo>
                      <a:pt x="12" y="100"/>
                    </a:lnTo>
                    <a:lnTo>
                      <a:pt x="11" y="100"/>
                    </a:lnTo>
                    <a:lnTo>
                      <a:pt x="11" y="99"/>
                    </a:lnTo>
                    <a:lnTo>
                      <a:pt x="11" y="98"/>
                    </a:lnTo>
                    <a:lnTo>
                      <a:pt x="10" y="98"/>
                    </a:lnTo>
                    <a:lnTo>
                      <a:pt x="10" y="97"/>
                    </a:lnTo>
                    <a:lnTo>
                      <a:pt x="9" y="96"/>
                    </a:lnTo>
                    <a:lnTo>
                      <a:pt x="9" y="96"/>
                    </a:lnTo>
                    <a:lnTo>
                      <a:pt x="8" y="95"/>
                    </a:lnTo>
                    <a:lnTo>
                      <a:pt x="8" y="94"/>
                    </a:lnTo>
                    <a:lnTo>
                      <a:pt x="8" y="94"/>
                    </a:lnTo>
                    <a:lnTo>
                      <a:pt x="7" y="93"/>
                    </a:lnTo>
                    <a:lnTo>
                      <a:pt x="7" y="92"/>
                    </a:lnTo>
                    <a:lnTo>
                      <a:pt x="7" y="92"/>
                    </a:lnTo>
                    <a:lnTo>
                      <a:pt x="6" y="91"/>
                    </a:lnTo>
                    <a:lnTo>
                      <a:pt x="6" y="90"/>
                    </a:lnTo>
                    <a:lnTo>
                      <a:pt x="6" y="89"/>
                    </a:lnTo>
                    <a:lnTo>
                      <a:pt x="6" y="89"/>
                    </a:lnTo>
                    <a:lnTo>
                      <a:pt x="5" y="88"/>
                    </a:lnTo>
                    <a:lnTo>
                      <a:pt x="5" y="87"/>
                    </a:lnTo>
                    <a:lnTo>
                      <a:pt x="4" y="87"/>
                    </a:lnTo>
                    <a:lnTo>
                      <a:pt x="4" y="86"/>
                    </a:lnTo>
                    <a:lnTo>
                      <a:pt x="4" y="85"/>
                    </a:lnTo>
                    <a:lnTo>
                      <a:pt x="4" y="85"/>
                    </a:lnTo>
                    <a:lnTo>
                      <a:pt x="3" y="84"/>
                    </a:lnTo>
                    <a:lnTo>
                      <a:pt x="3" y="83"/>
                    </a:lnTo>
                    <a:lnTo>
                      <a:pt x="3" y="82"/>
                    </a:lnTo>
                    <a:lnTo>
                      <a:pt x="3" y="82"/>
                    </a:lnTo>
                    <a:lnTo>
                      <a:pt x="3" y="81"/>
                    </a:lnTo>
                    <a:lnTo>
                      <a:pt x="2" y="80"/>
                    </a:lnTo>
                    <a:lnTo>
                      <a:pt x="2" y="79"/>
                    </a:lnTo>
                    <a:lnTo>
                      <a:pt x="2" y="79"/>
                    </a:lnTo>
                    <a:lnTo>
                      <a:pt x="2" y="78"/>
                    </a:lnTo>
                    <a:lnTo>
                      <a:pt x="1" y="77"/>
                    </a:lnTo>
                    <a:lnTo>
                      <a:pt x="1" y="76"/>
                    </a:lnTo>
                    <a:lnTo>
                      <a:pt x="1" y="75"/>
                    </a:lnTo>
                    <a:lnTo>
                      <a:pt x="1" y="75"/>
                    </a:lnTo>
                    <a:lnTo>
                      <a:pt x="1" y="74"/>
                    </a:lnTo>
                    <a:lnTo>
                      <a:pt x="1" y="73"/>
                    </a:lnTo>
                    <a:lnTo>
                      <a:pt x="1" y="72"/>
                    </a:lnTo>
                    <a:lnTo>
                      <a:pt x="1" y="72"/>
                    </a:lnTo>
                    <a:lnTo>
                      <a:pt x="1" y="71"/>
                    </a:lnTo>
                    <a:lnTo>
                      <a:pt x="0" y="70"/>
                    </a:lnTo>
                    <a:lnTo>
                      <a:pt x="0" y="70"/>
                    </a:lnTo>
                    <a:lnTo>
                      <a:pt x="0" y="69"/>
                    </a:lnTo>
                    <a:lnTo>
                      <a:pt x="0" y="68"/>
                    </a:lnTo>
                    <a:lnTo>
                      <a:pt x="0" y="67"/>
                    </a:lnTo>
                    <a:lnTo>
                      <a:pt x="0" y="66"/>
                    </a:lnTo>
                    <a:lnTo>
                      <a:pt x="0" y="65"/>
                    </a:lnTo>
                    <a:lnTo>
                      <a:pt x="0" y="65"/>
                    </a:lnTo>
                    <a:lnTo>
                      <a:pt x="0" y="64"/>
                    </a:lnTo>
                    <a:lnTo>
                      <a:pt x="0" y="63"/>
                    </a:lnTo>
                    <a:lnTo>
                      <a:pt x="0" y="63"/>
                    </a:lnTo>
                    <a:lnTo>
                      <a:pt x="0" y="62"/>
                    </a:lnTo>
                    <a:lnTo>
                      <a:pt x="0" y="61"/>
                    </a:lnTo>
                    <a:lnTo>
                      <a:pt x="0" y="60"/>
                    </a:lnTo>
                    <a:lnTo>
                      <a:pt x="0" y="59"/>
                    </a:lnTo>
                    <a:lnTo>
                      <a:pt x="0" y="58"/>
                    </a:lnTo>
                    <a:lnTo>
                      <a:pt x="0" y="58"/>
                    </a:lnTo>
                    <a:lnTo>
                      <a:pt x="0" y="57"/>
                    </a:lnTo>
                    <a:lnTo>
                      <a:pt x="1" y="56"/>
                    </a:lnTo>
                    <a:lnTo>
                      <a:pt x="1" y="56"/>
                    </a:lnTo>
                    <a:lnTo>
                      <a:pt x="1" y="55"/>
                    </a:lnTo>
                    <a:lnTo>
                      <a:pt x="1" y="54"/>
                    </a:lnTo>
                    <a:lnTo>
                      <a:pt x="1" y="53"/>
                    </a:lnTo>
                    <a:lnTo>
                      <a:pt x="1" y="53"/>
                    </a:lnTo>
                    <a:lnTo>
                      <a:pt x="1" y="52"/>
                    </a:lnTo>
                    <a:lnTo>
                      <a:pt x="1" y="51"/>
                    </a:lnTo>
                    <a:lnTo>
                      <a:pt x="1" y="50"/>
                    </a:lnTo>
                    <a:lnTo>
                      <a:pt x="2" y="49"/>
                    </a:lnTo>
                    <a:lnTo>
                      <a:pt x="2" y="49"/>
                    </a:lnTo>
                    <a:lnTo>
                      <a:pt x="2" y="48"/>
                    </a:lnTo>
                    <a:lnTo>
                      <a:pt x="2" y="47"/>
                    </a:lnTo>
                    <a:lnTo>
                      <a:pt x="3" y="46"/>
                    </a:lnTo>
                    <a:lnTo>
                      <a:pt x="3" y="46"/>
                    </a:lnTo>
                    <a:lnTo>
                      <a:pt x="3" y="45"/>
                    </a:lnTo>
                    <a:lnTo>
                      <a:pt x="3" y="44"/>
                    </a:lnTo>
                    <a:lnTo>
                      <a:pt x="3" y="43"/>
                    </a:lnTo>
                    <a:lnTo>
                      <a:pt x="4" y="43"/>
                    </a:lnTo>
                    <a:lnTo>
                      <a:pt x="4" y="42"/>
                    </a:lnTo>
                    <a:lnTo>
                      <a:pt x="4" y="41"/>
                    </a:lnTo>
                    <a:lnTo>
                      <a:pt x="4" y="40"/>
                    </a:lnTo>
                    <a:lnTo>
                      <a:pt x="5" y="40"/>
                    </a:lnTo>
                    <a:lnTo>
                      <a:pt x="5" y="39"/>
                    </a:lnTo>
                    <a:lnTo>
                      <a:pt x="5" y="38"/>
                    </a:lnTo>
                    <a:lnTo>
                      <a:pt x="6" y="38"/>
                    </a:lnTo>
                    <a:lnTo>
                      <a:pt x="6" y="37"/>
                    </a:lnTo>
                    <a:lnTo>
                      <a:pt x="6" y="36"/>
                    </a:lnTo>
                    <a:lnTo>
                      <a:pt x="7" y="36"/>
                    </a:lnTo>
                    <a:lnTo>
                      <a:pt x="7" y="35"/>
                    </a:lnTo>
                    <a:lnTo>
                      <a:pt x="7" y="34"/>
                    </a:lnTo>
                    <a:lnTo>
                      <a:pt x="8" y="33"/>
                    </a:lnTo>
                    <a:lnTo>
                      <a:pt x="8" y="33"/>
                    </a:lnTo>
                    <a:lnTo>
                      <a:pt x="8" y="32"/>
                    </a:lnTo>
                    <a:lnTo>
                      <a:pt x="9" y="32"/>
                    </a:lnTo>
                    <a:lnTo>
                      <a:pt x="9" y="31"/>
                    </a:lnTo>
                    <a:lnTo>
                      <a:pt x="10" y="30"/>
                    </a:lnTo>
                    <a:lnTo>
                      <a:pt x="10" y="29"/>
                    </a:lnTo>
                    <a:lnTo>
                      <a:pt x="10" y="29"/>
                    </a:lnTo>
                    <a:lnTo>
                      <a:pt x="11" y="28"/>
                    </a:lnTo>
                    <a:lnTo>
                      <a:pt x="11" y="28"/>
                    </a:lnTo>
                    <a:lnTo>
                      <a:pt x="12" y="27"/>
                    </a:lnTo>
                    <a:lnTo>
                      <a:pt x="12" y="26"/>
                    </a:lnTo>
                    <a:lnTo>
                      <a:pt x="13" y="26"/>
                    </a:lnTo>
                    <a:lnTo>
                      <a:pt x="13" y="25"/>
                    </a:lnTo>
                    <a:lnTo>
                      <a:pt x="14" y="25"/>
                    </a:lnTo>
                    <a:lnTo>
                      <a:pt x="14" y="24"/>
                    </a:lnTo>
                    <a:lnTo>
                      <a:pt x="15" y="23"/>
                    </a:lnTo>
                    <a:lnTo>
                      <a:pt x="15" y="23"/>
                    </a:lnTo>
                    <a:lnTo>
                      <a:pt x="15" y="22"/>
                    </a:lnTo>
                    <a:lnTo>
                      <a:pt x="16" y="21"/>
                    </a:lnTo>
                    <a:lnTo>
                      <a:pt x="17" y="21"/>
                    </a:lnTo>
                    <a:lnTo>
                      <a:pt x="17" y="20"/>
                    </a:lnTo>
                    <a:lnTo>
                      <a:pt x="18" y="20"/>
                    </a:lnTo>
                    <a:lnTo>
                      <a:pt x="18" y="19"/>
                    </a:lnTo>
                    <a:lnTo>
                      <a:pt x="19" y="19"/>
                    </a:lnTo>
                    <a:lnTo>
                      <a:pt x="19" y="18"/>
                    </a:lnTo>
                    <a:lnTo>
                      <a:pt x="20" y="18"/>
                    </a:lnTo>
                    <a:lnTo>
                      <a:pt x="20" y="17"/>
                    </a:lnTo>
                    <a:lnTo>
                      <a:pt x="21" y="17"/>
                    </a:lnTo>
                    <a:lnTo>
                      <a:pt x="22" y="16"/>
                    </a:lnTo>
                    <a:lnTo>
                      <a:pt x="22" y="15"/>
                    </a:lnTo>
                    <a:lnTo>
                      <a:pt x="23" y="15"/>
                    </a:lnTo>
                    <a:lnTo>
                      <a:pt x="23" y="15"/>
                    </a:lnTo>
                    <a:lnTo>
                      <a:pt x="24" y="14"/>
                    </a:lnTo>
                    <a:lnTo>
                      <a:pt x="25" y="14"/>
                    </a:lnTo>
                    <a:lnTo>
                      <a:pt x="25" y="13"/>
                    </a:lnTo>
                    <a:lnTo>
                      <a:pt x="26" y="13"/>
                    </a:lnTo>
                    <a:lnTo>
                      <a:pt x="27" y="12"/>
                    </a:lnTo>
                    <a:lnTo>
                      <a:pt x="27" y="12"/>
                    </a:lnTo>
                    <a:lnTo>
                      <a:pt x="28" y="11"/>
                    </a:lnTo>
                    <a:lnTo>
                      <a:pt x="28" y="11"/>
                    </a:lnTo>
                    <a:lnTo>
                      <a:pt x="29" y="10"/>
                    </a:lnTo>
                    <a:lnTo>
                      <a:pt x="30" y="10"/>
                    </a:lnTo>
                    <a:lnTo>
                      <a:pt x="30" y="10"/>
                    </a:lnTo>
                    <a:lnTo>
                      <a:pt x="31" y="9"/>
                    </a:lnTo>
                    <a:lnTo>
                      <a:pt x="32" y="9"/>
                    </a:lnTo>
                    <a:lnTo>
                      <a:pt x="32" y="8"/>
                    </a:lnTo>
                    <a:lnTo>
                      <a:pt x="33" y="8"/>
                    </a:lnTo>
                    <a:lnTo>
                      <a:pt x="34" y="8"/>
                    </a:lnTo>
                    <a:lnTo>
                      <a:pt x="34" y="7"/>
                    </a:lnTo>
                    <a:lnTo>
                      <a:pt x="35" y="7"/>
                    </a:lnTo>
                    <a:lnTo>
                      <a:pt x="36" y="7"/>
                    </a:lnTo>
                    <a:lnTo>
                      <a:pt x="36" y="6"/>
                    </a:lnTo>
                    <a:lnTo>
                      <a:pt x="37" y="6"/>
                    </a:lnTo>
                    <a:lnTo>
                      <a:pt x="38" y="6"/>
                    </a:lnTo>
                    <a:lnTo>
                      <a:pt x="39" y="6"/>
                    </a:lnTo>
                    <a:lnTo>
                      <a:pt x="39" y="5"/>
                    </a:lnTo>
                    <a:lnTo>
                      <a:pt x="40" y="5"/>
                    </a:lnTo>
                    <a:lnTo>
                      <a:pt x="41" y="4"/>
                    </a:lnTo>
                    <a:lnTo>
                      <a:pt x="41" y="4"/>
                    </a:lnTo>
                    <a:lnTo>
                      <a:pt x="42" y="4"/>
                    </a:lnTo>
                    <a:lnTo>
                      <a:pt x="43" y="4"/>
                    </a:lnTo>
                    <a:lnTo>
                      <a:pt x="44" y="4"/>
                    </a:lnTo>
                    <a:lnTo>
                      <a:pt x="44" y="3"/>
                    </a:lnTo>
                    <a:lnTo>
                      <a:pt x="45" y="3"/>
                    </a:lnTo>
                    <a:lnTo>
                      <a:pt x="46" y="3"/>
                    </a:lnTo>
                    <a:lnTo>
                      <a:pt x="46" y="3"/>
                    </a:lnTo>
                    <a:lnTo>
                      <a:pt x="47" y="3"/>
                    </a:lnTo>
                    <a:lnTo>
                      <a:pt x="48" y="2"/>
                    </a:lnTo>
                    <a:lnTo>
                      <a:pt x="49" y="2"/>
                    </a:lnTo>
                    <a:lnTo>
                      <a:pt x="50" y="2"/>
                    </a:lnTo>
                    <a:lnTo>
                      <a:pt x="50" y="2"/>
                    </a:lnTo>
                    <a:lnTo>
                      <a:pt x="51" y="1"/>
                    </a:lnTo>
                    <a:lnTo>
                      <a:pt x="52" y="1"/>
                    </a:lnTo>
                    <a:lnTo>
                      <a:pt x="53" y="1"/>
                    </a:lnTo>
                    <a:lnTo>
                      <a:pt x="53" y="1"/>
                    </a:lnTo>
                    <a:lnTo>
                      <a:pt x="54" y="1"/>
                    </a:lnTo>
                    <a:lnTo>
                      <a:pt x="55" y="1"/>
                    </a:lnTo>
                    <a:lnTo>
                      <a:pt x="56" y="1"/>
                    </a:lnTo>
                    <a:lnTo>
                      <a:pt x="56" y="1"/>
                    </a:lnTo>
                    <a:lnTo>
                      <a:pt x="57" y="1"/>
                    </a:lnTo>
                    <a:lnTo>
                      <a:pt x="58" y="1"/>
                    </a:lnTo>
                    <a:lnTo>
                      <a:pt x="59" y="1"/>
                    </a:lnTo>
                    <a:lnTo>
                      <a:pt x="60" y="0"/>
                    </a:lnTo>
                    <a:lnTo>
                      <a:pt x="60" y="0"/>
                    </a:lnTo>
                    <a:lnTo>
                      <a:pt x="61" y="0"/>
                    </a:lnTo>
                    <a:lnTo>
                      <a:pt x="62" y="0"/>
                    </a:lnTo>
                    <a:lnTo>
                      <a:pt x="63" y="0"/>
                    </a:lnTo>
                    <a:lnTo>
                      <a:pt x="63" y="0"/>
                    </a:lnTo>
                    <a:lnTo>
                      <a:pt x="6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5" name="Line 1483"/>
              <p:cNvSpPr>
                <a:spLocks noChangeShapeType="1"/>
              </p:cNvSpPr>
              <p:nvPr/>
            </p:nvSpPr>
            <p:spPr bwMode="auto">
              <a:xfrm flipV="1">
                <a:off x="638" y="3602"/>
                <a:ext cx="35"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6" name="Line 1484"/>
              <p:cNvSpPr>
                <a:spLocks noChangeShapeType="1"/>
              </p:cNvSpPr>
              <p:nvPr/>
            </p:nvSpPr>
            <p:spPr bwMode="auto">
              <a:xfrm>
                <a:off x="642" y="3633"/>
                <a:ext cx="3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7" name="Freeform 1485"/>
              <p:cNvSpPr>
                <a:spLocks/>
              </p:cNvSpPr>
              <p:nvPr/>
            </p:nvSpPr>
            <p:spPr bwMode="auto">
              <a:xfrm flipH="1">
                <a:off x="638" y="3643"/>
                <a:ext cx="4" cy="2"/>
              </a:xfrm>
              <a:custGeom>
                <a:avLst/>
                <a:gdLst>
                  <a:gd name="T0" fmla="*/ 10 w 10"/>
                  <a:gd name="T1" fmla="*/ 9 h 9"/>
                  <a:gd name="T2" fmla="*/ 9 w 10"/>
                  <a:gd name="T3" fmla="*/ 9 h 9"/>
                  <a:gd name="T4" fmla="*/ 9 w 10"/>
                  <a:gd name="T5" fmla="*/ 9 h 9"/>
                  <a:gd name="T6" fmla="*/ 9 w 10"/>
                  <a:gd name="T7" fmla="*/ 9 h 9"/>
                  <a:gd name="T8" fmla="*/ 8 w 10"/>
                  <a:gd name="T9" fmla="*/ 9 h 9"/>
                  <a:gd name="T10" fmla="*/ 8 w 10"/>
                  <a:gd name="T11" fmla="*/ 9 h 9"/>
                  <a:gd name="T12" fmla="*/ 8 w 10"/>
                  <a:gd name="T13" fmla="*/ 9 h 9"/>
                  <a:gd name="T14" fmla="*/ 8 w 10"/>
                  <a:gd name="T15" fmla="*/ 9 h 9"/>
                  <a:gd name="T16" fmla="*/ 8 w 10"/>
                  <a:gd name="T17" fmla="*/ 9 h 9"/>
                  <a:gd name="T18" fmla="*/ 7 w 10"/>
                  <a:gd name="T19" fmla="*/ 9 h 9"/>
                  <a:gd name="T20" fmla="*/ 7 w 10"/>
                  <a:gd name="T21" fmla="*/ 9 h 9"/>
                  <a:gd name="T22" fmla="*/ 7 w 10"/>
                  <a:gd name="T23" fmla="*/ 9 h 9"/>
                  <a:gd name="T24" fmla="*/ 7 w 10"/>
                  <a:gd name="T25" fmla="*/ 9 h 9"/>
                  <a:gd name="T26" fmla="*/ 6 w 10"/>
                  <a:gd name="T27" fmla="*/ 9 h 9"/>
                  <a:gd name="T28" fmla="*/ 6 w 10"/>
                  <a:gd name="T29" fmla="*/ 9 h 9"/>
                  <a:gd name="T30" fmla="*/ 6 w 10"/>
                  <a:gd name="T31" fmla="*/ 9 h 9"/>
                  <a:gd name="T32" fmla="*/ 5 w 10"/>
                  <a:gd name="T33" fmla="*/ 9 h 9"/>
                  <a:gd name="T34" fmla="*/ 5 w 10"/>
                  <a:gd name="T35" fmla="*/ 8 h 9"/>
                  <a:gd name="T36" fmla="*/ 5 w 10"/>
                  <a:gd name="T37" fmla="*/ 8 h 9"/>
                  <a:gd name="T38" fmla="*/ 5 w 10"/>
                  <a:gd name="T39" fmla="*/ 8 h 9"/>
                  <a:gd name="T40" fmla="*/ 4 w 10"/>
                  <a:gd name="T41" fmla="*/ 8 h 9"/>
                  <a:gd name="T42" fmla="*/ 4 w 10"/>
                  <a:gd name="T43" fmla="*/ 8 h 9"/>
                  <a:gd name="T44" fmla="*/ 4 w 10"/>
                  <a:gd name="T45" fmla="*/ 8 h 9"/>
                  <a:gd name="T46" fmla="*/ 4 w 10"/>
                  <a:gd name="T47" fmla="*/ 7 h 9"/>
                  <a:gd name="T48" fmla="*/ 4 w 10"/>
                  <a:gd name="T49" fmla="*/ 7 h 9"/>
                  <a:gd name="T50" fmla="*/ 3 w 10"/>
                  <a:gd name="T51" fmla="*/ 7 h 9"/>
                  <a:gd name="T52" fmla="*/ 3 w 10"/>
                  <a:gd name="T53" fmla="*/ 7 h 9"/>
                  <a:gd name="T54" fmla="*/ 3 w 10"/>
                  <a:gd name="T55" fmla="*/ 7 h 9"/>
                  <a:gd name="T56" fmla="*/ 3 w 10"/>
                  <a:gd name="T57" fmla="*/ 7 h 9"/>
                  <a:gd name="T58" fmla="*/ 3 w 10"/>
                  <a:gd name="T59" fmla="*/ 7 h 9"/>
                  <a:gd name="T60" fmla="*/ 3 w 10"/>
                  <a:gd name="T61" fmla="*/ 6 h 9"/>
                  <a:gd name="T62" fmla="*/ 2 w 10"/>
                  <a:gd name="T63" fmla="*/ 6 h 9"/>
                  <a:gd name="T64" fmla="*/ 2 w 10"/>
                  <a:gd name="T65" fmla="*/ 6 h 9"/>
                  <a:gd name="T66" fmla="*/ 2 w 10"/>
                  <a:gd name="T67" fmla="*/ 6 h 9"/>
                  <a:gd name="T68" fmla="*/ 2 w 10"/>
                  <a:gd name="T69" fmla="*/ 6 h 9"/>
                  <a:gd name="T70" fmla="*/ 2 w 10"/>
                  <a:gd name="T71" fmla="*/ 6 h 9"/>
                  <a:gd name="T72" fmla="*/ 2 w 10"/>
                  <a:gd name="T73" fmla="*/ 6 h 9"/>
                  <a:gd name="T74" fmla="*/ 1 w 10"/>
                  <a:gd name="T75" fmla="*/ 5 h 9"/>
                  <a:gd name="T76" fmla="*/ 1 w 10"/>
                  <a:gd name="T77" fmla="*/ 5 h 9"/>
                  <a:gd name="T78" fmla="*/ 1 w 10"/>
                  <a:gd name="T79" fmla="*/ 5 h 9"/>
                  <a:gd name="T80" fmla="*/ 1 w 10"/>
                  <a:gd name="T81" fmla="*/ 5 h 9"/>
                  <a:gd name="T82" fmla="*/ 1 w 10"/>
                  <a:gd name="T83" fmla="*/ 4 h 9"/>
                  <a:gd name="T84" fmla="*/ 1 w 10"/>
                  <a:gd name="T85" fmla="*/ 4 h 9"/>
                  <a:gd name="T86" fmla="*/ 1 w 10"/>
                  <a:gd name="T87" fmla="*/ 4 h 9"/>
                  <a:gd name="T88" fmla="*/ 1 w 10"/>
                  <a:gd name="T89" fmla="*/ 4 h 9"/>
                  <a:gd name="T90" fmla="*/ 1 w 10"/>
                  <a:gd name="T91" fmla="*/ 4 h 9"/>
                  <a:gd name="T92" fmla="*/ 0 w 10"/>
                  <a:gd name="T93" fmla="*/ 4 h 9"/>
                  <a:gd name="T94" fmla="*/ 0 w 10"/>
                  <a:gd name="T95" fmla="*/ 3 h 9"/>
                  <a:gd name="T96" fmla="*/ 0 w 10"/>
                  <a:gd name="T97" fmla="*/ 3 h 9"/>
                  <a:gd name="T98" fmla="*/ 0 w 10"/>
                  <a:gd name="T99" fmla="*/ 3 h 9"/>
                  <a:gd name="T100" fmla="*/ 0 w 10"/>
                  <a:gd name="T101" fmla="*/ 3 h 9"/>
                  <a:gd name="T102" fmla="*/ 0 w 10"/>
                  <a:gd name="T103" fmla="*/ 3 h 9"/>
                  <a:gd name="T104" fmla="*/ 0 w 10"/>
                  <a:gd name="T105" fmla="*/ 2 h 9"/>
                  <a:gd name="T106" fmla="*/ 0 w 10"/>
                  <a:gd name="T107" fmla="*/ 2 h 9"/>
                  <a:gd name="T108" fmla="*/ 0 w 10"/>
                  <a:gd name="T109" fmla="*/ 2 h 9"/>
                  <a:gd name="T110" fmla="*/ 0 w 10"/>
                  <a:gd name="T111" fmla="*/ 2 h 9"/>
                  <a:gd name="T112" fmla="*/ 0 w 10"/>
                  <a:gd name="T113" fmla="*/ 2 h 9"/>
                  <a:gd name="T114" fmla="*/ 0 w 10"/>
                  <a:gd name="T115" fmla="*/ 1 h 9"/>
                  <a:gd name="T116" fmla="*/ 0 w 10"/>
                  <a:gd name="T117" fmla="*/ 1 h 9"/>
                  <a:gd name="T118" fmla="*/ 0 w 10"/>
                  <a:gd name="T119" fmla="*/ 1 h 9"/>
                  <a:gd name="T120" fmla="*/ 0 w 10"/>
                  <a:gd name="T121" fmla="*/ 0 h 9"/>
                  <a:gd name="T122" fmla="*/ 0 w 1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 h="9">
                    <a:moveTo>
                      <a:pt x="10" y="9"/>
                    </a:moveTo>
                    <a:lnTo>
                      <a:pt x="9" y="9"/>
                    </a:lnTo>
                    <a:lnTo>
                      <a:pt x="9" y="9"/>
                    </a:lnTo>
                    <a:lnTo>
                      <a:pt x="9" y="9"/>
                    </a:lnTo>
                    <a:lnTo>
                      <a:pt x="8" y="9"/>
                    </a:lnTo>
                    <a:lnTo>
                      <a:pt x="8" y="9"/>
                    </a:lnTo>
                    <a:lnTo>
                      <a:pt x="8" y="9"/>
                    </a:lnTo>
                    <a:lnTo>
                      <a:pt x="8" y="9"/>
                    </a:lnTo>
                    <a:lnTo>
                      <a:pt x="8" y="9"/>
                    </a:lnTo>
                    <a:lnTo>
                      <a:pt x="7" y="9"/>
                    </a:lnTo>
                    <a:lnTo>
                      <a:pt x="7" y="9"/>
                    </a:lnTo>
                    <a:lnTo>
                      <a:pt x="7" y="9"/>
                    </a:lnTo>
                    <a:lnTo>
                      <a:pt x="7" y="9"/>
                    </a:lnTo>
                    <a:lnTo>
                      <a:pt x="6" y="9"/>
                    </a:lnTo>
                    <a:lnTo>
                      <a:pt x="6" y="9"/>
                    </a:lnTo>
                    <a:lnTo>
                      <a:pt x="6" y="9"/>
                    </a:lnTo>
                    <a:lnTo>
                      <a:pt x="5" y="9"/>
                    </a:lnTo>
                    <a:lnTo>
                      <a:pt x="5" y="8"/>
                    </a:lnTo>
                    <a:lnTo>
                      <a:pt x="5" y="8"/>
                    </a:lnTo>
                    <a:lnTo>
                      <a:pt x="5" y="8"/>
                    </a:lnTo>
                    <a:lnTo>
                      <a:pt x="4" y="8"/>
                    </a:lnTo>
                    <a:lnTo>
                      <a:pt x="4" y="8"/>
                    </a:lnTo>
                    <a:lnTo>
                      <a:pt x="4" y="8"/>
                    </a:lnTo>
                    <a:lnTo>
                      <a:pt x="4" y="7"/>
                    </a:lnTo>
                    <a:lnTo>
                      <a:pt x="4" y="7"/>
                    </a:lnTo>
                    <a:lnTo>
                      <a:pt x="3" y="7"/>
                    </a:lnTo>
                    <a:lnTo>
                      <a:pt x="3" y="7"/>
                    </a:lnTo>
                    <a:lnTo>
                      <a:pt x="3" y="7"/>
                    </a:lnTo>
                    <a:lnTo>
                      <a:pt x="3" y="7"/>
                    </a:lnTo>
                    <a:lnTo>
                      <a:pt x="3" y="7"/>
                    </a:lnTo>
                    <a:lnTo>
                      <a:pt x="3" y="6"/>
                    </a:lnTo>
                    <a:lnTo>
                      <a:pt x="2" y="6"/>
                    </a:lnTo>
                    <a:lnTo>
                      <a:pt x="2" y="6"/>
                    </a:lnTo>
                    <a:lnTo>
                      <a:pt x="2" y="6"/>
                    </a:lnTo>
                    <a:lnTo>
                      <a:pt x="2" y="6"/>
                    </a:lnTo>
                    <a:lnTo>
                      <a:pt x="2" y="6"/>
                    </a:lnTo>
                    <a:lnTo>
                      <a:pt x="2" y="6"/>
                    </a:lnTo>
                    <a:lnTo>
                      <a:pt x="1" y="5"/>
                    </a:lnTo>
                    <a:lnTo>
                      <a:pt x="1" y="5"/>
                    </a:lnTo>
                    <a:lnTo>
                      <a:pt x="1" y="5"/>
                    </a:lnTo>
                    <a:lnTo>
                      <a:pt x="1" y="5"/>
                    </a:lnTo>
                    <a:lnTo>
                      <a:pt x="1" y="4"/>
                    </a:lnTo>
                    <a:lnTo>
                      <a:pt x="1" y="4"/>
                    </a:lnTo>
                    <a:lnTo>
                      <a:pt x="1" y="4"/>
                    </a:lnTo>
                    <a:lnTo>
                      <a:pt x="1" y="4"/>
                    </a:lnTo>
                    <a:lnTo>
                      <a:pt x="1" y="4"/>
                    </a:lnTo>
                    <a:lnTo>
                      <a:pt x="0" y="4"/>
                    </a:lnTo>
                    <a:lnTo>
                      <a:pt x="0" y="3"/>
                    </a:lnTo>
                    <a:lnTo>
                      <a:pt x="0" y="3"/>
                    </a:lnTo>
                    <a:lnTo>
                      <a:pt x="0" y="3"/>
                    </a:lnTo>
                    <a:lnTo>
                      <a:pt x="0" y="3"/>
                    </a:lnTo>
                    <a:lnTo>
                      <a:pt x="0" y="3"/>
                    </a:lnTo>
                    <a:lnTo>
                      <a:pt x="0" y="2"/>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8" name="Freeform 1486"/>
              <p:cNvSpPr>
                <a:spLocks/>
              </p:cNvSpPr>
              <p:nvPr/>
            </p:nvSpPr>
            <p:spPr bwMode="auto">
              <a:xfrm flipH="1">
                <a:off x="630" y="3645"/>
                <a:ext cx="3" cy="4"/>
              </a:xfrm>
              <a:custGeom>
                <a:avLst/>
                <a:gdLst>
                  <a:gd name="T0" fmla="*/ 0 w 9"/>
                  <a:gd name="T1" fmla="*/ 0 h 11"/>
                  <a:gd name="T2" fmla="*/ 1 w 9"/>
                  <a:gd name="T3" fmla="*/ 0 h 11"/>
                  <a:gd name="T4" fmla="*/ 1 w 9"/>
                  <a:gd name="T5" fmla="*/ 1 h 11"/>
                  <a:gd name="T6" fmla="*/ 2 w 9"/>
                  <a:gd name="T7" fmla="*/ 1 h 11"/>
                  <a:gd name="T8" fmla="*/ 2 w 9"/>
                  <a:gd name="T9" fmla="*/ 1 h 11"/>
                  <a:gd name="T10" fmla="*/ 3 w 9"/>
                  <a:gd name="T11" fmla="*/ 1 h 11"/>
                  <a:gd name="T12" fmla="*/ 4 w 9"/>
                  <a:gd name="T13" fmla="*/ 1 h 11"/>
                  <a:gd name="T14" fmla="*/ 4 w 9"/>
                  <a:gd name="T15" fmla="*/ 1 h 11"/>
                  <a:gd name="T16" fmla="*/ 4 w 9"/>
                  <a:gd name="T17" fmla="*/ 2 h 11"/>
                  <a:gd name="T18" fmla="*/ 5 w 9"/>
                  <a:gd name="T19" fmla="*/ 2 h 11"/>
                  <a:gd name="T20" fmla="*/ 5 w 9"/>
                  <a:gd name="T21" fmla="*/ 2 h 11"/>
                  <a:gd name="T22" fmla="*/ 5 w 9"/>
                  <a:gd name="T23" fmla="*/ 2 h 11"/>
                  <a:gd name="T24" fmla="*/ 6 w 9"/>
                  <a:gd name="T25" fmla="*/ 3 h 11"/>
                  <a:gd name="T26" fmla="*/ 6 w 9"/>
                  <a:gd name="T27" fmla="*/ 3 h 11"/>
                  <a:gd name="T28" fmla="*/ 6 w 9"/>
                  <a:gd name="T29" fmla="*/ 3 h 11"/>
                  <a:gd name="T30" fmla="*/ 6 w 9"/>
                  <a:gd name="T31" fmla="*/ 4 h 11"/>
                  <a:gd name="T32" fmla="*/ 7 w 9"/>
                  <a:gd name="T33" fmla="*/ 4 h 11"/>
                  <a:gd name="T34" fmla="*/ 7 w 9"/>
                  <a:gd name="T35" fmla="*/ 4 h 11"/>
                  <a:gd name="T36" fmla="*/ 7 w 9"/>
                  <a:gd name="T37" fmla="*/ 5 h 11"/>
                  <a:gd name="T38" fmla="*/ 8 w 9"/>
                  <a:gd name="T39" fmla="*/ 5 h 11"/>
                  <a:gd name="T40" fmla="*/ 8 w 9"/>
                  <a:gd name="T41" fmla="*/ 5 h 11"/>
                  <a:gd name="T42" fmla="*/ 8 w 9"/>
                  <a:gd name="T43" fmla="*/ 6 h 11"/>
                  <a:gd name="T44" fmla="*/ 8 w 9"/>
                  <a:gd name="T45" fmla="*/ 6 h 11"/>
                  <a:gd name="T46" fmla="*/ 8 w 9"/>
                  <a:gd name="T47" fmla="*/ 7 h 11"/>
                  <a:gd name="T48" fmla="*/ 9 w 9"/>
                  <a:gd name="T49" fmla="*/ 7 h 11"/>
                  <a:gd name="T50" fmla="*/ 9 w 9"/>
                  <a:gd name="T51" fmla="*/ 7 h 11"/>
                  <a:gd name="T52" fmla="*/ 9 w 9"/>
                  <a:gd name="T53" fmla="*/ 8 h 11"/>
                  <a:gd name="T54" fmla="*/ 9 w 9"/>
                  <a:gd name="T55" fmla="*/ 8 h 11"/>
                  <a:gd name="T56" fmla="*/ 9 w 9"/>
                  <a:gd name="T57" fmla="*/ 9 h 11"/>
                  <a:gd name="T58" fmla="*/ 9 w 9"/>
                  <a:gd name="T59" fmla="*/ 9 h 11"/>
                  <a:gd name="T60" fmla="*/ 9 w 9"/>
                  <a:gd name="T61" fmla="*/ 10 h 11"/>
                  <a:gd name="T62" fmla="*/ 9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0" y="0"/>
                    </a:moveTo>
                    <a:lnTo>
                      <a:pt x="0" y="0"/>
                    </a:lnTo>
                    <a:lnTo>
                      <a:pt x="1" y="0"/>
                    </a:lnTo>
                    <a:lnTo>
                      <a:pt x="1" y="0"/>
                    </a:lnTo>
                    <a:lnTo>
                      <a:pt x="1" y="1"/>
                    </a:lnTo>
                    <a:lnTo>
                      <a:pt x="1" y="1"/>
                    </a:lnTo>
                    <a:lnTo>
                      <a:pt x="2" y="1"/>
                    </a:lnTo>
                    <a:lnTo>
                      <a:pt x="2" y="1"/>
                    </a:lnTo>
                    <a:lnTo>
                      <a:pt x="2" y="1"/>
                    </a:lnTo>
                    <a:lnTo>
                      <a:pt x="2" y="1"/>
                    </a:lnTo>
                    <a:lnTo>
                      <a:pt x="3" y="1"/>
                    </a:lnTo>
                    <a:lnTo>
                      <a:pt x="3" y="1"/>
                    </a:lnTo>
                    <a:lnTo>
                      <a:pt x="3" y="1"/>
                    </a:lnTo>
                    <a:lnTo>
                      <a:pt x="4" y="1"/>
                    </a:lnTo>
                    <a:lnTo>
                      <a:pt x="4" y="1"/>
                    </a:lnTo>
                    <a:lnTo>
                      <a:pt x="4" y="1"/>
                    </a:lnTo>
                    <a:lnTo>
                      <a:pt x="4" y="1"/>
                    </a:lnTo>
                    <a:lnTo>
                      <a:pt x="4" y="2"/>
                    </a:lnTo>
                    <a:lnTo>
                      <a:pt x="4" y="2"/>
                    </a:lnTo>
                    <a:lnTo>
                      <a:pt x="5" y="2"/>
                    </a:lnTo>
                    <a:lnTo>
                      <a:pt x="5" y="2"/>
                    </a:lnTo>
                    <a:lnTo>
                      <a:pt x="5" y="2"/>
                    </a:lnTo>
                    <a:lnTo>
                      <a:pt x="5" y="2"/>
                    </a:lnTo>
                    <a:lnTo>
                      <a:pt x="5" y="2"/>
                    </a:lnTo>
                    <a:lnTo>
                      <a:pt x="6" y="2"/>
                    </a:lnTo>
                    <a:lnTo>
                      <a:pt x="6" y="3"/>
                    </a:lnTo>
                    <a:lnTo>
                      <a:pt x="6" y="3"/>
                    </a:lnTo>
                    <a:lnTo>
                      <a:pt x="6" y="3"/>
                    </a:lnTo>
                    <a:lnTo>
                      <a:pt x="6" y="3"/>
                    </a:lnTo>
                    <a:lnTo>
                      <a:pt x="6" y="3"/>
                    </a:lnTo>
                    <a:lnTo>
                      <a:pt x="6" y="3"/>
                    </a:lnTo>
                    <a:lnTo>
                      <a:pt x="6" y="4"/>
                    </a:lnTo>
                    <a:lnTo>
                      <a:pt x="7" y="4"/>
                    </a:lnTo>
                    <a:lnTo>
                      <a:pt x="7" y="4"/>
                    </a:lnTo>
                    <a:lnTo>
                      <a:pt x="7" y="4"/>
                    </a:lnTo>
                    <a:lnTo>
                      <a:pt x="7" y="4"/>
                    </a:lnTo>
                    <a:lnTo>
                      <a:pt x="7" y="4"/>
                    </a:lnTo>
                    <a:lnTo>
                      <a:pt x="7" y="5"/>
                    </a:lnTo>
                    <a:lnTo>
                      <a:pt x="8" y="5"/>
                    </a:lnTo>
                    <a:lnTo>
                      <a:pt x="8" y="5"/>
                    </a:lnTo>
                    <a:lnTo>
                      <a:pt x="8" y="5"/>
                    </a:lnTo>
                    <a:lnTo>
                      <a:pt x="8" y="5"/>
                    </a:lnTo>
                    <a:lnTo>
                      <a:pt x="8" y="5"/>
                    </a:lnTo>
                    <a:lnTo>
                      <a:pt x="8" y="6"/>
                    </a:lnTo>
                    <a:lnTo>
                      <a:pt x="8" y="6"/>
                    </a:lnTo>
                    <a:lnTo>
                      <a:pt x="8" y="6"/>
                    </a:lnTo>
                    <a:lnTo>
                      <a:pt x="8" y="6"/>
                    </a:lnTo>
                    <a:lnTo>
                      <a:pt x="8" y="7"/>
                    </a:lnTo>
                    <a:lnTo>
                      <a:pt x="9" y="7"/>
                    </a:lnTo>
                    <a:lnTo>
                      <a:pt x="9" y="7"/>
                    </a:lnTo>
                    <a:lnTo>
                      <a:pt x="9" y="7"/>
                    </a:lnTo>
                    <a:lnTo>
                      <a:pt x="9" y="7"/>
                    </a:lnTo>
                    <a:lnTo>
                      <a:pt x="9" y="8"/>
                    </a:lnTo>
                    <a:lnTo>
                      <a:pt x="9" y="8"/>
                    </a:lnTo>
                    <a:lnTo>
                      <a:pt x="9" y="8"/>
                    </a:lnTo>
                    <a:lnTo>
                      <a:pt x="9" y="8"/>
                    </a:lnTo>
                    <a:lnTo>
                      <a:pt x="9" y="9"/>
                    </a:lnTo>
                    <a:lnTo>
                      <a:pt x="9" y="9"/>
                    </a:lnTo>
                    <a:lnTo>
                      <a:pt x="9" y="9"/>
                    </a:lnTo>
                    <a:lnTo>
                      <a:pt x="9" y="9"/>
                    </a:lnTo>
                    <a:lnTo>
                      <a:pt x="9" y="10"/>
                    </a:lnTo>
                    <a:lnTo>
                      <a:pt x="9" y="10"/>
                    </a:lnTo>
                    <a:lnTo>
                      <a:pt x="9" y="10"/>
                    </a:lnTo>
                    <a:lnTo>
                      <a:pt x="9"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19" name="Freeform 1487"/>
              <p:cNvSpPr>
                <a:spLocks/>
              </p:cNvSpPr>
              <p:nvPr/>
            </p:nvSpPr>
            <p:spPr bwMode="auto">
              <a:xfrm flipH="1">
                <a:off x="630" y="3592"/>
                <a:ext cx="3" cy="3"/>
              </a:xfrm>
              <a:custGeom>
                <a:avLst/>
                <a:gdLst>
                  <a:gd name="T0" fmla="*/ 9 w 9"/>
                  <a:gd name="T1" fmla="*/ 0 h 10"/>
                  <a:gd name="T2" fmla="*/ 9 w 9"/>
                  <a:gd name="T3" fmla="*/ 1 h 10"/>
                  <a:gd name="T4" fmla="*/ 9 w 9"/>
                  <a:gd name="T5" fmla="*/ 1 h 10"/>
                  <a:gd name="T6" fmla="*/ 9 w 9"/>
                  <a:gd name="T7" fmla="*/ 1 h 10"/>
                  <a:gd name="T8" fmla="*/ 9 w 9"/>
                  <a:gd name="T9" fmla="*/ 1 h 10"/>
                  <a:gd name="T10" fmla="*/ 9 w 9"/>
                  <a:gd name="T11" fmla="*/ 2 h 10"/>
                  <a:gd name="T12" fmla="*/ 9 w 9"/>
                  <a:gd name="T13" fmla="*/ 2 h 10"/>
                  <a:gd name="T14" fmla="*/ 9 w 9"/>
                  <a:gd name="T15" fmla="*/ 2 h 10"/>
                  <a:gd name="T16" fmla="*/ 9 w 9"/>
                  <a:gd name="T17" fmla="*/ 2 h 10"/>
                  <a:gd name="T18" fmla="*/ 9 w 9"/>
                  <a:gd name="T19" fmla="*/ 3 h 10"/>
                  <a:gd name="T20" fmla="*/ 9 w 9"/>
                  <a:gd name="T21" fmla="*/ 3 h 10"/>
                  <a:gd name="T22" fmla="*/ 9 w 9"/>
                  <a:gd name="T23" fmla="*/ 3 h 10"/>
                  <a:gd name="T24" fmla="*/ 9 w 9"/>
                  <a:gd name="T25" fmla="*/ 3 h 10"/>
                  <a:gd name="T26" fmla="*/ 8 w 9"/>
                  <a:gd name="T27" fmla="*/ 4 h 10"/>
                  <a:gd name="T28" fmla="*/ 8 w 9"/>
                  <a:gd name="T29" fmla="*/ 4 h 10"/>
                  <a:gd name="T30" fmla="*/ 8 w 9"/>
                  <a:gd name="T31" fmla="*/ 4 h 10"/>
                  <a:gd name="T32" fmla="*/ 8 w 9"/>
                  <a:gd name="T33" fmla="*/ 4 h 10"/>
                  <a:gd name="T34" fmla="*/ 8 w 9"/>
                  <a:gd name="T35" fmla="*/ 4 h 10"/>
                  <a:gd name="T36" fmla="*/ 8 w 9"/>
                  <a:gd name="T37" fmla="*/ 5 h 10"/>
                  <a:gd name="T38" fmla="*/ 8 w 9"/>
                  <a:gd name="T39" fmla="*/ 5 h 10"/>
                  <a:gd name="T40" fmla="*/ 8 w 9"/>
                  <a:gd name="T41" fmla="*/ 5 h 10"/>
                  <a:gd name="T42" fmla="*/ 8 w 9"/>
                  <a:gd name="T43" fmla="*/ 5 h 10"/>
                  <a:gd name="T44" fmla="*/ 8 w 9"/>
                  <a:gd name="T45" fmla="*/ 5 h 10"/>
                  <a:gd name="T46" fmla="*/ 7 w 9"/>
                  <a:gd name="T47" fmla="*/ 5 h 10"/>
                  <a:gd name="T48" fmla="*/ 7 w 9"/>
                  <a:gd name="T49" fmla="*/ 6 h 10"/>
                  <a:gd name="T50" fmla="*/ 7 w 9"/>
                  <a:gd name="T51" fmla="*/ 6 h 10"/>
                  <a:gd name="T52" fmla="*/ 7 w 9"/>
                  <a:gd name="T53" fmla="*/ 6 h 10"/>
                  <a:gd name="T54" fmla="*/ 7 w 9"/>
                  <a:gd name="T55" fmla="*/ 6 h 10"/>
                  <a:gd name="T56" fmla="*/ 7 w 9"/>
                  <a:gd name="T57" fmla="*/ 6 h 10"/>
                  <a:gd name="T58" fmla="*/ 6 w 9"/>
                  <a:gd name="T59" fmla="*/ 6 h 10"/>
                  <a:gd name="T60" fmla="*/ 6 w 9"/>
                  <a:gd name="T61" fmla="*/ 7 h 10"/>
                  <a:gd name="T62" fmla="*/ 6 w 9"/>
                  <a:gd name="T63" fmla="*/ 7 h 10"/>
                  <a:gd name="T64" fmla="*/ 6 w 9"/>
                  <a:gd name="T65" fmla="*/ 7 h 10"/>
                  <a:gd name="T66" fmla="*/ 6 w 9"/>
                  <a:gd name="T67" fmla="*/ 7 h 10"/>
                  <a:gd name="T68" fmla="*/ 6 w 9"/>
                  <a:gd name="T69" fmla="*/ 7 h 10"/>
                  <a:gd name="T70" fmla="*/ 6 w 9"/>
                  <a:gd name="T71" fmla="*/ 7 h 10"/>
                  <a:gd name="T72" fmla="*/ 6 w 9"/>
                  <a:gd name="T73" fmla="*/ 8 h 10"/>
                  <a:gd name="T74" fmla="*/ 5 w 9"/>
                  <a:gd name="T75" fmla="*/ 8 h 10"/>
                  <a:gd name="T76" fmla="*/ 5 w 9"/>
                  <a:gd name="T77" fmla="*/ 8 h 10"/>
                  <a:gd name="T78" fmla="*/ 5 w 9"/>
                  <a:gd name="T79" fmla="*/ 8 h 10"/>
                  <a:gd name="T80" fmla="*/ 5 w 9"/>
                  <a:gd name="T81" fmla="*/ 8 h 10"/>
                  <a:gd name="T82" fmla="*/ 5 w 9"/>
                  <a:gd name="T83" fmla="*/ 8 h 10"/>
                  <a:gd name="T84" fmla="*/ 4 w 9"/>
                  <a:gd name="T85" fmla="*/ 8 h 10"/>
                  <a:gd name="T86" fmla="*/ 4 w 9"/>
                  <a:gd name="T87" fmla="*/ 8 h 10"/>
                  <a:gd name="T88" fmla="*/ 4 w 9"/>
                  <a:gd name="T89" fmla="*/ 9 h 10"/>
                  <a:gd name="T90" fmla="*/ 4 w 9"/>
                  <a:gd name="T91" fmla="*/ 9 h 10"/>
                  <a:gd name="T92" fmla="*/ 4 w 9"/>
                  <a:gd name="T93" fmla="*/ 9 h 10"/>
                  <a:gd name="T94" fmla="*/ 4 w 9"/>
                  <a:gd name="T95" fmla="*/ 9 h 10"/>
                  <a:gd name="T96" fmla="*/ 3 w 9"/>
                  <a:gd name="T97" fmla="*/ 9 h 10"/>
                  <a:gd name="T98" fmla="*/ 3 w 9"/>
                  <a:gd name="T99" fmla="*/ 9 h 10"/>
                  <a:gd name="T100" fmla="*/ 3 w 9"/>
                  <a:gd name="T101" fmla="*/ 9 h 10"/>
                  <a:gd name="T102" fmla="*/ 2 w 9"/>
                  <a:gd name="T103" fmla="*/ 9 h 10"/>
                  <a:gd name="T104" fmla="*/ 2 w 9"/>
                  <a:gd name="T105" fmla="*/ 9 h 10"/>
                  <a:gd name="T106" fmla="*/ 2 w 9"/>
                  <a:gd name="T107" fmla="*/ 9 h 10"/>
                  <a:gd name="T108" fmla="*/ 2 w 9"/>
                  <a:gd name="T109" fmla="*/ 9 h 10"/>
                  <a:gd name="T110" fmla="*/ 1 w 9"/>
                  <a:gd name="T111" fmla="*/ 9 h 10"/>
                  <a:gd name="T112" fmla="*/ 1 w 9"/>
                  <a:gd name="T113" fmla="*/ 9 h 10"/>
                  <a:gd name="T114" fmla="*/ 1 w 9"/>
                  <a:gd name="T115" fmla="*/ 10 h 10"/>
                  <a:gd name="T116" fmla="*/ 1 w 9"/>
                  <a:gd name="T117" fmla="*/ 10 h 10"/>
                  <a:gd name="T118" fmla="*/ 0 w 9"/>
                  <a:gd name="T1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 h="10">
                    <a:moveTo>
                      <a:pt x="9" y="0"/>
                    </a:moveTo>
                    <a:lnTo>
                      <a:pt x="9" y="1"/>
                    </a:ln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4"/>
                    </a:lnTo>
                    <a:lnTo>
                      <a:pt x="8" y="4"/>
                    </a:lnTo>
                    <a:lnTo>
                      <a:pt x="8" y="5"/>
                    </a:lnTo>
                    <a:lnTo>
                      <a:pt x="8" y="5"/>
                    </a:lnTo>
                    <a:lnTo>
                      <a:pt x="8" y="5"/>
                    </a:lnTo>
                    <a:lnTo>
                      <a:pt x="8" y="5"/>
                    </a:lnTo>
                    <a:lnTo>
                      <a:pt x="8" y="5"/>
                    </a:lnTo>
                    <a:lnTo>
                      <a:pt x="7" y="5"/>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8"/>
                    </a:lnTo>
                    <a:lnTo>
                      <a:pt x="5" y="8"/>
                    </a:lnTo>
                    <a:lnTo>
                      <a:pt x="5" y="8"/>
                    </a:lnTo>
                    <a:lnTo>
                      <a:pt x="5" y="8"/>
                    </a:lnTo>
                    <a:lnTo>
                      <a:pt x="5" y="8"/>
                    </a:lnTo>
                    <a:lnTo>
                      <a:pt x="5" y="8"/>
                    </a:lnTo>
                    <a:lnTo>
                      <a:pt x="4" y="8"/>
                    </a:lnTo>
                    <a:lnTo>
                      <a:pt x="4" y="8"/>
                    </a:lnTo>
                    <a:lnTo>
                      <a:pt x="4" y="9"/>
                    </a:lnTo>
                    <a:lnTo>
                      <a:pt x="4" y="9"/>
                    </a:lnTo>
                    <a:lnTo>
                      <a:pt x="4" y="9"/>
                    </a:lnTo>
                    <a:lnTo>
                      <a:pt x="4" y="9"/>
                    </a:lnTo>
                    <a:lnTo>
                      <a:pt x="3" y="9"/>
                    </a:lnTo>
                    <a:lnTo>
                      <a:pt x="3" y="9"/>
                    </a:lnTo>
                    <a:lnTo>
                      <a:pt x="3" y="9"/>
                    </a:lnTo>
                    <a:lnTo>
                      <a:pt x="2" y="9"/>
                    </a:lnTo>
                    <a:lnTo>
                      <a:pt x="2" y="9"/>
                    </a:lnTo>
                    <a:lnTo>
                      <a:pt x="2" y="9"/>
                    </a:lnTo>
                    <a:lnTo>
                      <a:pt x="2" y="9"/>
                    </a:lnTo>
                    <a:lnTo>
                      <a:pt x="1" y="9"/>
                    </a:lnTo>
                    <a:lnTo>
                      <a:pt x="1" y="9"/>
                    </a:lnTo>
                    <a:lnTo>
                      <a:pt x="1" y="10"/>
                    </a:lnTo>
                    <a:lnTo>
                      <a:pt x="1" y="10"/>
                    </a:lnTo>
                    <a:lnTo>
                      <a:pt x="0"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0" name="Freeform 1488"/>
              <p:cNvSpPr>
                <a:spLocks/>
              </p:cNvSpPr>
              <p:nvPr/>
            </p:nvSpPr>
            <p:spPr bwMode="auto">
              <a:xfrm flipH="1">
                <a:off x="638" y="3595"/>
                <a:ext cx="4" cy="2"/>
              </a:xfrm>
              <a:custGeom>
                <a:avLst/>
                <a:gdLst>
                  <a:gd name="T0" fmla="*/ 0 w 10"/>
                  <a:gd name="T1" fmla="*/ 10 h 10"/>
                  <a:gd name="T2" fmla="*/ 0 w 10"/>
                  <a:gd name="T3" fmla="*/ 9 h 10"/>
                  <a:gd name="T4" fmla="*/ 0 w 10"/>
                  <a:gd name="T5" fmla="*/ 9 h 10"/>
                  <a:gd name="T6" fmla="*/ 0 w 10"/>
                  <a:gd name="T7" fmla="*/ 9 h 10"/>
                  <a:gd name="T8" fmla="*/ 0 w 10"/>
                  <a:gd name="T9" fmla="*/ 9 h 10"/>
                  <a:gd name="T10" fmla="*/ 0 w 10"/>
                  <a:gd name="T11" fmla="*/ 8 h 10"/>
                  <a:gd name="T12" fmla="*/ 0 w 10"/>
                  <a:gd name="T13" fmla="*/ 8 h 10"/>
                  <a:gd name="T14" fmla="*/ 0 w 10"/>
                  <a:gd name="T15" fmla="*/ 8 h 10"/>
                  <a:gd name="T16" fmla="*/ 0 w 10"/>
                  <a:gd name="T17" fmla="*/ 8 h 10"/>
                  <a:gd name="T18" fmla="*/ 0 w 10"/>
                  <a:gd name="T19" fmla="*/ 7 h 10"/>
                  <a:gd name="T20" fmla="*/ 0 w 10"/>
                  <a:gd name="T21" fmla="*/ 7 h 10"/>
                  <a:gd name="T22" fmla="*/ 0 w 10"/>
                  <a:gd name="T23" fmla="*/ 7 h 10"/>
                  <a:gd name="T24" fmla="*/ 0 w 10"/>
                  <a:gd name="T25" fmla="*/ 7 h 10"/>
                  <a:gd name="T26" fmla="*/ 0 w 10"/>
                  <a:gd name="T27" fmla="*/ 6 h 10"/>
                  <a:gd name="T28" fmla="*/ 0 w 10"/>
                  <a:gd name="T29" fmla="*/ 6 h 10"/>
                  <a:gd name="T30" fmla="*/ 0 w 10"/>
                  <a:gd name="T31" fmla="*/ 6 h 10"/>
                  <a:gd name="T32" fmla="*/ 0 w 10"/>
                  <a:gd name="T33" fmla="*/ 6 h 10"/>
                  <a:gd name="T34" fmla="*/ 1 w 10"/>
                  <a:gd name="T35" fmla="*/ 5 h 10"/>
                  <a:gd name="T36" fmla="*/ 1 w 10"/>
                  <a:gd name="T37" fmla="*/ 5 h 10"/>
                  <a:gd name="T38" fmla="*/ 1 w 10"/>
                  <a:gd name="T39" fmla="*/ 5 h 10"/>
                  <a:gd name="T40" fmla="*/ 1 w 10"/>
                  <a:gd name="T41" fmla="*/ 5 h 10"/>
                  <a:gd name="T42" fmla="*/ 1 w 10"/>
                  <a:gd name="T43" fmla="*/ 4 h 10"/>
                  <a:gd name="T44" fmla="*/ 1 w 10"/>
                  <a:gd name="T45" fmla="*/ 4 h 10"/>
                  <a:gd name="T46" fmla="*/ 1 w 10"/>
                  <a:gd name="T47" fmla="*/ 4 h 10"/>
                  <a:gd name="T48" fmla="*/ 1 w 10"/>
                  <a:gd name="T49" fmla="*/ 4 h 10"/>
                  <a:gd name="T50" fmla="*/ 2 w 10"/>
                  <a:gd name="T51" fmla="*/ 4 h 10"/>
                  <a:gd name="T52" fmla="*/ 2 w 10"/>
                  <a:gd name="T53" fmla="*/ 3 h 10"/>
                  <a:gd name="T54" fmla="*/ 2 w 10"/>
                  <a:gd name="T55" fmla="*/ 3 h 10"/>
                  <a:gd name="T56" fmla="*/ 2 w 10"/>
                  <a:gd name="T57" fmla="*/ 3 h 10"/>
                  <a:gd name="T58" fmla="*/ 2 w 10"/>
                  <a:gd name="T59" fmla="*/ 3 h 10"/>
                  <a:gd name="T60" fmla="*/ 2 w 10"/>
                  <a:gd name="T61" fmla="*/ 3 h 10"/>
                  <a:gd name="T62" fmla="*/ 3 w 10"/>
                  <a:gd name="T63" fmla="*/ 3 h 10"/>
                  <a:gd name="T64" fmla="*/ 3 w 10"/>
                  <a:gd name="T65" fmla="*/ 2 h 10"/>
                  <a:gd name="T66" fmla="*/ 3 w 10"/>
                  <a:gd name="T67" fmla="*/ 2 h 10"/>
                  <a:gd name="T68" fmla="*/ 3 w 10"/>
                  <a:gd name="T69" fmla="*/ 2 h 10"/>
                  <a:gd name="T70" fmla="*/ 3 w 10"/>
                  <a:gd name="T71" fmla="*/ 2 h 10"/>
                  <a:gd name="T72" fmla="*/ 3 w 10"/>
                  <a:gd name="T73" fmla="*/ 2 h 10"/>
                  <a:gd name="T74" fmla="*/ 4 w 10"/>
                  <a:gd name="T75" fmla="*/ 2 h 10"/>
                  <a:gd name="T76" fmla="*/ 4 w 10"/>
                  <a:gd name="T77" fmla="*/ 2 h 10"/>
                  <a:gd name="T78" fmla="*/ 4 w 10"/>
                  <a:gd name="T79" fmla="*/ 2 h 10"/>
                  <a:gd name="T80" fmla="*/ 4 w 10"/>
                  <a:gd name="T81" fmla="*/ 1 h 10"/>
                  <a:gd name="T82" fmla="*/ 4 w 10"/>
                  <a:gd name="T83" fmla="*/ 1 h 10"/>
                  <a:gd name="T84" fmla="*/ 4 w 10"/>
                  <a:gd name="T85" fmla="*/ 1 h 10"/>
                  <a:gd name="T86" fmla="*/ 5 w 10"/>
                  <a:gd name="T87" fmla="*/ 1 h 10"/>
                  <a:gd name="T88" fmla="*/ 5 w 10"/>
                  <a:gd name="T89" fmla="*/ 1 h 10"/>
                  <a:gd name="T90" fmla="*/ 5 w 10"/>
                  <a:gd name="T91" fmla="*/ 1 h 10"/>
                  <a:gd name="T92" fmla="*/ 5 w 10"/>
                  <a:gd name="T93" fmla="*/ 0 h 10"/>
                  <a:gd name="T94" fmla="*/ 6 w 10"/>
                  <a:gd name="T95" fmla="*/ 0 h 10"/>
                  <a:gd name="T96" fmla="*/ 6 w 10"/>
                  <a:gd name="T97" fmla="*/ 0 h 10"/>
                  <a:gd name="T98" fmla="*/ 6 w 10"/>
                  <a:gd name="T99" fmla="*/ 0 h 10"/>
                  <a:gd name="T100" fmla="*/ 7 w 10"/>
                  <a:gd name="T101" fmla="*/ 0 h 10"/>
                  <a:gd name="T102" fmla="*/ 7 w 10"/>
                  <a:gd name="T103" fmla="*/ 0 h 10"/>
                  <a:gd name="T104" fmla="*/ 7 w 10"/>
                  <a:gd name="T105" fmla="*/ 0 h 10"/>
                  <a:gd name="T106" fmla="*/ 7 w 10"/>
                  <a:gd name="T107" fmla="*/ 0 h 10"/>
                  <a:gd name="T108" fmla="*/ 8 w 10"/>
                  <a:gd name="T109" fmla="*/ 0 h 10"/>
                  <a:gd name="T110" fmla="*/ 8 w 10"/>
                  <a:gd name="T111" fmla="*/ 0 h 10"/>
                  <a:gd name="T112" fmla="*/ 8 w 10"/>
                  <a:gd name="T113" fmla="*/ 0 h 10"/>
                  <a:gd name="T114" fmla="*/ 8 w 10"/>
                  <a:gd name="T115" fmla="*/ 0 h 10"/>
                  <a:gd name="T116" fmla="*/ 8 w 10"/>
                  <a:gd name="T117" fmla="*/ 0 h 10"/>
                  <a:gd name="T118" fmla="*/ 9 w 10"/>
                  <a:gd name="T119" fmla="*/ 0 h 10"/>
                  <a:gd name="T120" fmla="*/ 9 w 10"/>
                  <a:gd name="T121" fmla="*/ 0 h 10"/>
                  <a:gd name="T122" fmla="*/ 9 w 10"/>
                  <a:gd name="T123" fmla="*/ 0 h 10"/>
                  <a:gd name="T124" fmla="*/ 10 w 10"/>
                  <a:gd name="T1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 h="10">
                    <a:moveTo>
                      <a:pt x="0" y="10"/>
                    </a:move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3" y="3"/>
                    </a:lnTo>
                    <a:lnTo>
                      <a:pt x="3" y="2"/>
                    </a:lnTo>
                    <a:lnTo>
                      <a:pt x="3" y="2"/>
                    </a:lnTo>
                    <a:lnTo>
                      <a:pt x="3" y="2"/>
                    </a:lnTo>
                    <a:lnTo>
                      <a:pt x="3" y="2"/>
                    </a:lnTo>
                    <a:lnTo>
                      <a:pt x="3" y="2"/>
                    </a:lnTo>
                    <a:lnTo>
                      <a:pt x="4" y="2"/>
                    </a:lnTo>
                    <a:lnTo>
                      <a:pt x="4" y="2"/>
                    </a:lnTo>
                    <a:lnTo>
                      <a:pt x="4" y="2"/>
                    </a:lnTo>
                    <a:lnTo>
                      <a:pt x="4" y="1"/>
                    </a:lnTo>
                    <a:lnTo>
                      <a:pt x="4" y="1"/>
                    </a:lnTo>
                    <a:lnTo>
                      <a:pt x="4" y="1"/>
                    </a:lnTo>
                    <a:lnTo>
                      <a:pt x="5" y="1"/>
                    </a:lnTo>
                    <a:lnTo>
                      <a:pt x="5" y="1"/>
                    </a:lnTo>
                    <a:lnTo>
                      <a:pt x="5" y="1"/>
                    </a:lnTo>
                    <a:lnTo>
                      <a:pt x="5" y="0"/>
                    </a:lnTo>
                    <a:lnTo>
                      <a:pt x="6" y="0"/>
                    </a:lnTo>
                    <a:lnTo>
                      <a:pt x="6" y="0"/>
                    </a:lnTo>
                    <a:lnTo>
                      <a:pt x="6" y="0"/>
                    </a:lnTo>
                    <a:lnTo>
                      <a:pt x="7" y="0"/>
                    </a:lnTo>
                    <a:lnTo>
                      <a:pt x="7" y="0"/>
                    </a:lnTo>
                    <a:lnTo>
                      <a:pt x="7" y="0"/>
                    </a:lnTo>
                    <a:lnTo>
                      <a:pt x="7" y="0"/>
                    </a:lnTo>
                    <a:lnTo>
                      <a:pt x="8" y="0"/>
                    </a:lnTo>
                    <a:lnTo>
                      <a:pt x="8" y="0"/>
                    </a:lnTo>
                    <a:lnTo>
                      <a:pt x="8" y="0"/>
                    </a:lnTo>
                    <a:lnTo>
                      <a:pt x="8" y="0"/>
                    </a:lnTo>
                    <a:lnTo>
                      <a:pt x="8" y="0"/>
                    </a:lnTo>
                    <a:lnTo>
                      <a:pt x="9" y="0"/>
                    </a:lnTo>
                    <a:lnTo>
                      <a:pt x="9" y="0"/>
                    </a:lnTo>
                    <a:lnTo>
                      <a:pt x="9"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1" name="Freeform 1489"/>
              <p:cNvSpPr>
                <a:spLocks/>
              </p:cNvSpPr>
              <p:nvPr/>
            </p:nvSpPr>
            <p:spPr bwMode="auto">
              <a:xfrm flipH="1">
                <a:off x="636" y="3628"/>
                <a:ext cx="4" cy="5"/>
              </a:xfrm>
              <a:custGeom>
                <a:avLst/>
                <a:gdLst>
                  <a:gd name="T0" fmla="*/ 17 w 17"/>
                  <a:gd name="T1" fmla="*/ 0 h 18"/>
                  <a:gd name="T2" fmla="*/ 17 w 17"/>
                  <a:gd name="T3" fmla="*/ 1 h 18"/>
                  <a:gd name="T4" fmla="*/ 17 w 17"/>
                  <a:gd name="T5" fmla="*/ 1 h 18"/>
                  <a:gd name="T6" fmla="*/ 17 w 17"/>
                  <a:gd name="T7" fmla="*/ 2 h 18"/>
                  <a:gd name="T8" fmla="*/ 17 w 17"/>
                  <a:gd name="T9" fmla="*/ 2 h 18"/>
                  <a:gd name="T10" fmla="*/ 17 w 17"/>
                  <a:gd name="T11" fmla="*/ 3 h 18"/>
                  <a:gd name="T12" fmla="*/ 17 w 17"/>
                  <a:gd name="T13" fmla="*/ 3 h 18"/>
                  <a:gd name="T14" fmla="*/ 17 w 17"/>
                  <a:gd name="T15" fmla="*/ 4 h 18"/>
                  <a:gd name="T16" fmla="*/ 17 w 17"/>
                  <a:gd name="T17" fmla="*/ 4 h 18"/>
                  <a:gd name="T18" fmla="*/ 17 w 17"/>
                  <a:gd name="T19" fmla="*/ 5 h 18"/>
                  <a:gd name="T20" fmla="*/ 17 w 17"/>
                  <a:gd name="T21" fmla="*/ 5 h 18"/>
                  <a:gd name="T22" fmla="*/ 17 w 17"/>
                  <a:gd name="T23" fmla="*/ 6 h 18"/>
                  <a:gd name="T24" fmla="*/ 16 w 17"/>
                  <a:gd name="T25" fmla="*/ 6 h 18"/>
                  <a:gd name="T26" fmla="*/ 16 w 17"/>
                  <a:gd name="T27" fmla="*/ 6 h 18"/>
                  <a:gd name="T28" fmla="*/ 16 w 17"/>
                  <a:gd name="T29" fmla="*/ 7 h 18"/>
                  <a:gd name="T30" fmla="*/ 16 w 17"/>
                  <a:gd name="T31" fmla="*/ 7 h 18"/>
                  <a:gd name="T32" fmla="*/ 16 w 17"/>
                  <a:gd name="T33" fmla="*/ 8 h 18"/>
                  <a:gd name="T34" fmla="*/ 15 w 17"/>
                  <a:gd name="T35" fmla="*/ 9 h 18"/>
                  <a:gd name="T36" fmla="*/ 15 w 17"/>
                  <a:gd name="T37" fmla="*/ 9 h 18"/>
                  <a:gd name="T38" fmla="*/ 15 w 17"/>
                  <a:gd name="T39" fmla="*/ 10 h 18"/>
                  <a:gd name="T40" fmla="*/ 14 w 17"/>
                  <a:gd name="T41" fmla="*/ 10 h 18"/>
                  <a:gd name="T42" fmla="*/ 14 w 17"/>
                  <a:gd name="T43" fmla="*/ 10 h 18"/>
                  <a:gd name="T44" fmla="*/ 14 w 17"/>
                  <a:gd name="T45" fmla="*/ 11 h 18"/>
                  <a:gd name="T46" fmla="*/ 13 w 17"/>
                  <a:gd name="T47" fmla="*/ 11 h 18"/>
                  <a:gd name="T48" fmla="*/ 13 w 17"/>
                  <a:gd name="T49" fmla="*/ 12 h 18"/>
                  <a:gd name="T50" fmla="*/ 12 w 17"/>
                  <a:gd name="T51" fmla="*/ 12 h 18"/>
                  <a:gd name="T52" fmla="*/ 12 w 17"/>
                  <a:gd name="T53" fmla="*/ 13 h 18"/>
                  <a:gd name="T54" fmla="*/ 12 w 17"/>
                  <a:gd name="T55" fmla="*/ 13 h 18"/>
                  <a:gd name="T56" fmla="*/ 11 w 17"/>
                  <a:gd name="T57" fmla="*/ 13 h 18"/>
                  <a:gd name="T58" fmla="*/ 11 w 17"/>
                  <a:gd name="T59" fmla="*/ 14 h 18"/>
                  <a:gd name="T60" fmla="*/ 10 w 17"/>
                  <a:gd name="T61" fmla="*/ 14 h 18"/>
                  <a:gd name="T62" fmla="*/ 10 w 17"/>
                  <a:gd name="T63" fmla="*/ 14 h 18"/>
                  <a:gd name="T64" fmla="*/ 9 w 17"/>
                  <a:gd name="T65" fmla="*/ 15 h 18"/>
                  <a:gd name="T66" fmla="*/ 9 w 17"/>
                  <a:gd name="T67" fmla="*/ 15 h 18"/>
                  <a:gd name="T68" fmla="*/ 8 w 17"/>
                  <a:gd name="T69" fmla="*/ 16 h 18"/>
                  <a:gd name="T70" fmla="*/ 8 w 17"/>
                  <a:gd name="T71" fmla="*/ 16 h 18"/>
                  <a:gd name="T72" fmla="*/ 7 w 17"/>
                  <a:gd name="T73" fmla="*/ 16 h 18"/>
                  <a:gd name="T74" fmla="*/ 7 w 17"/>
                  <a:gd name="T75" fmla="*/ 16 h 18"/>
                  <a:gd name="T76" fmla="*/ 6 w 17"/>
                  <a:gd name="T77" fmla="*/ 17 h 18"/>
                  <a:gd name="T78" fmla="*/ 6 w 17"/>
                  <a:gd name="T79" fmla="*/ 17 h 18"/>
                  <a:gd name="T80" fmla="*/ 5 w 17"/>
                  <a:gd name="T81" fmla="*/ 17 h 18"/>
                  <a:gd name="T82" fmla="*/ 5 w 17"/>
                  <a:gd name="T83" fmla="*/ 17 h 18"/>
                  <a:gd name="T84" fmla="*/ 5 w 17"/>
                  <a:gd name="T85" fmla="*/ 17 h 18"/>
                  <a:gd name="T86" fmla="*/ 4 w 17"/>
                  <a:gd name="T87" fmla="*/ 17 h 18"/>
                  <a:gd name="T88" fmla="*/ 3 w 17"/>
                  <a:gd name="T89" fmla="*/ 17 h 18"/>
                  <a:gd name="T90" fmla="*/ 3 w 17"/>
                  <a:gd name="T91" fmla="*/ 17 h 18"/>
                  <a:gd name="T92" fmla="*/ 3 w 17"/>
                  <a:gd name="T93" fmla="*/ 17 h 18"/>
                  <a:gd name="T94" fmla="*/ 2 w 17"/>
                  <a:gd name="T95" fmla="*/ 17 h 18"/>
                  <a:gd name="T96" fmla="*/ 2 w 17"/>
                  <a:gd name="T97" fmla="*/ 18 h 18"/>
                  <a:gd name="T98" fmla="*/ 1 w 17"/>
                  <a:gd name="T99" fmla="*/ 18 h 18"/>
                  <a:gd name="T100" fmla="*/ 1 w 17"/>
                  <a:gd name="T101" fmla="*/ 18 h 18"/>
                  <a:gd name="T102" fmla="*/ 0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17" y="0"/>
                    </a:moveTo>
                    <a:lnTo>
                      <a:pt x="17" y="0"/>
                    </a:lnTo>
                    <a:lnTo>
                      <a:pt x="17" y="0"/>
                    </a:lnTo>
                    <a:lnTo>
                      <a:pt x="17" y="1"/>
                    </a:lnTo>
                    <a:lnTo>
                      <a:pt x="17" y="1"/>
                    </a:lnTo>
                    <a:lnTo>
                      <a:pt x="17" y="1"/>
                    </a:lnTo>
                    <a:lnTo>
                      <a:pt x="17" y="2"/>
                    </a:lnTo>
                    <a:lnTo>
                      <a:pt x="17" y="2"/>
                    </a:lnTo>
                    <a:lnTo>
                      <a:pt x="17" y="2"/>
                    </a:lnTo>
                    <a:lnTo>
                      <a:pt x="17" y="2"/>
                    </a:lnTo>
                    <a:lnTo>
                      <a:pt x="17" y="3"/>
                    </a:lnTo>
                    <a:lnTo>
                      <a:pt x="17" y="3"/>
                    </a:lnTo>
                    <a:lnTo>
                      <a:pt x="17" y="3"/>
                    </a:lnTo>
                    <a:lnTo>
                      <a:pt x="17" y="3"/>
                    </a:lnTo>
                    <a:lnTo>
                      <a:pt x="17" y="4"/>
                    </a:lnTo>
                    <a:lnTo>
                      <a:pt x="17" y="4"/>
                    </a:lnTo>
                    <a:lnTo>
                      <a:pt x="17" y="4"/>
                    </a:lnTo>
                    <a:lnTo>
                      <a:pt x="17" y="4"/>
                    </a:lnTo>
                    <a:lnTo>
                      <a:pt x="17" y="4"/>
                    </a:lnTo>
                    <a:lnTo>
                      <a:pt x="17" y="5"/>
                    </a:lnTo>
                    <a:lnTo>
                      <a:pt x="17" y="5"/>
                    </a:lnTo>
                    <a:lnTo>
                      <a:pt x="17" y="5"/>
                    </a:lnTo>
                    <a:lnTo>
                      <a:pt x="17" y="5"/>
                    </a:lnTo>
                    <a:lnTo>
                      <a:pt x="17" y="6"/>
                    </a:lnTo>
                    <a:lnTo>
                      <a:pt x="16" y="6"/>
                    </a:lnTo>
                    <a:lnTo>
                      <a:pt x="16" y="6"/>
                    </a:lnTo>
                    <a:lnTo>
                      <a:pt x="16" y="6"/>
                    </a:lnTo>
                    <a:lnTo>
                      <a:pt x="16" y="6"/>
                    </a:lnTo>
                    <a:lnTo>
                      <a:pt x="16" y="7"/>
                    </a:lnTo>
                    <a:lnTo>
                      <a:pt x="16" y="7"/>
                    </a:lnTo>
                    <a:lnTo>
                      <a:pt x="16" y="7"/>
                    </a:lnTo>
                    <a:lnTo>
                      <a:pt x="16" y="7"/>
                    </a:lnTo>
                    <a:lnTo>
                      <a:pt x="16" y="8"/>
                    </a:lnTo>
                    <a:lnTo>
                      <a:pt x="16" y="8"/>
                    </a:lnTo>
                    <a:lnTo>
                      <a:pt x="15" y="8"/>
                    </a:lnTo>
                    <a:lnTo>
                      <a:pt x="15" y="9"/>
                    </a:lnTo>
                    <a:lnTo>
                      <a:pt x="15" y="9"/>
                    </a:lnTo>
                    <a:lnTo>
                      <a:pt x="15" y="9"/>
                    </a:lnTo>
                    <a:lnTo>
                      <a:pt x="15" y="9"/>
                    </a:lnTo>
                    <a:lnTo>
                      <a:pt x="15" y="10"/>
                    </a:lnTo>
                    <a:lnTo>
                      <a:pt x="15" y="10"/>
                    </a:lnTo>
                    <a:lnTo>
                      <a:pt x="14" y="10"/>
                    </a:lnTo>
                    <a:lnTo>
                      <a:pt x="14" y="10"/>
                    </a:lnTo>
                    <a:lnTo>
                      <a:pt x="14" y="10"/>
                    </a:lnTo>
                    <a:lnTo>
                      <a:pt x="14" y="11"/>
                    </a:lnTo>
                    <a:lnTo>
                      <a:pt x="14" y="11"/>
                    </a:lnTo>
                    <a:lnTo>
                      <a:pt x="13" y="11"/>
                    </a:lnTo>
                    <a:lnTo>
                      <a:pt x="13" y="11"/>
                    </a:lnTo>
                    <a:lnTo>
                      <a:pt x="13" y="12"/>
                    </a:lnTo>
                    <a:lnTo>
                      <a:pt x="13" y="12"/>
                    </a:lnTo>
                    <a:lnTo>
                      <a:pt x="13" y="12"/>
                    </a:lnTo>
                    <a:lnTo>
                      <a:pt x="12" y="12"/>
                    </a:lnTo>
                    <a:lnTo>
                      <a:pt x="12" y="13"/>
                    </a:lnTo>
                    <a:lnTo>
                      <a:pt x="12" y="13"/>
                    </a:lnTo>
                    <a:lnTo>
                      <a:pt x="12" y="13"/>
                    </a:lnTo>
                    <a:lnTo>
                      <a:pt x="12" y="13"/>
                    </a:lnTo>
                    <a:lnTo>
                      <a:pt x="12" y="13"/>
                    </a:lnTo>
                    <a:lnTo>
                      <a:pt x="11" y="13"/>
                    </a:lnTo>
                    <a:lnTo>
                      <a:pt x="11" y="14"/>
                    </a:lnTo>
                    <a:lnTo>
                      <a:pt x="11" y="14"/>
                    </a:lnTo>
                    <a:lnTo>
                      <a:pt x="10" y="14"/>
                    </a:lnTo>
                    <a:lnTo>
                      <a:pt x="10" y="14"/>
                    </a:lnTo>
                    <a:lnTo>
                      <a:pt x="10" y="14"/>
                    </a:lnTo>
                    <a:lnTo>
                      <a:pt x="10" y="14"/>
                    </a:lnTo>
                    <a:lnTo>
                      <a:pt x="10" y="15"/>
                    </a:lnTo>
                    <a:lnTo>
                      <a:pt x="9" y="15"/>
                    </a:lnTo>
                    <a:lnTo>
                      <a:pt x="9" y="15"/>
                    </a:lnTo>
                    <a:lnTo>
                      <a:pt x="9" y="15"/>
                    </a:lnTo>
                    <a:lnTo>
                      <a:pt x="9" y="15"/>
                    </a:lnTo>
                    <a:lnTo>
                      <a:pt x="8" y="16"/>
                    </a:lnTo>
                    <a:lnTo>
                      <a:pt x="8" y="16"/>
                    </a:lnTo>
                    <a:lnTo>
                      <a:pt x="8" y="16"/>
                    </a:lnTo>
                    <a:lnTo>
                      <a:pt x="8" y="16"/>
                    </a:lnTo>
                    <a:lnTo>
                      <a:pt x="7" y="16"/>
                    </a:lnTo>
                    <a:lnTo>
                      <a:pt x="7" y="16"/>
                    </a:lnTo>
                    <a:lnTo>
                      <a:pt x="7" y="16"/>
                    </a:lnTo>
                    <a:lnTo>
                      <a:pt x="6" y="16"/>
                    </a:lnTo>
                    <a:lnTo>
                      <a:pt x="6" y="17"/>
                    </a:lnTo>
                    <a:lnTo>
                      <a:pt x="6" y="17"/>
                    </a:lnTo>
                    <a:lnTo>
                      <a:pt x="6" y="17"/>
                    </a:lnTo>
                    <a:lnTo>
                      <a:pt x="5" y="17"/>
                    </a:lnTo>
                    <a:lnTo>
                      <a:pt x="5" y="17"/>
                    </a:lnTo>
                    <a:lnTo>
                      <a:pt x="5" y="17"/>
                    </a:lnTo>
                    <a:lnTo>
                      <a:pt x="5" y="17"/>
                    </a:lnTo>
                    <a:lnTo>
                      <a:pt x="5" y="17"/>
                    </a:lnTo>
                    <a:lnTo>
                      <a:pt x="5" y="17"/>
                    </a:lnTo>
                    <a:lnTo>
                      <a:pt x="4" y="17"/>
                    </a:lnTo>
                    <a:lnTo>
                      <a:pt x="4" y="17"/>
                    </a:lnTo>
                    <a:lnTo>
                      <a:pt x="4" y="17"/>
                    </a:lnTo>
                    <a:lnTo>
                      <a:pt x="3" y="17"/>
                    </a:lnTo>
                    <a:lnTo>
                      <a:pt x="3" y="17"/>
                    </a:lnTo>
                    <a:lnTo>
                      <a:pt x="3" y="17"/>
                    </a:lnTo>
                    <a:lnTo>
                      <a:pt x="3" y="17"/>
                    </a:lnTo>
                    <a:lnTo>
                      <a:pt x="3" y="17"/>
                    </a:lnTo>
                    <a:lnTo>
                      <a:pt x="2" y="17"/>
                    </a:lnTo>
                    <a:lnTo>
                      <a:pt x="2" y="17"/>
                    </a:lnTo>
                    <a:lnTo>
                      <a:pt x="2" y="18"/>
                    </a:lnTo>
                    <a:lnTo>
                      <a:pt x="2" y="18"/>
                    </a:lnTo>
                    <a:lnTo>
                      <a:pt x="1" y="18"/>
                    </a:lnTo>
                    <a:lnTo>
                      <a:pt x="1" y="18"/>
                    </a:lnTo>
                    <a:lnTo>
                      <a:pt x="1" y="18"/>
                    </a:lnTo>
                    <a:lnTo>
                      <a:pt x="1" y="18"/>
                    </a:lnTo>
                    <a:lnTo>
                      <a:pt x="0" y="18"/>
                    </a:lnTo>
                    <a:lnTo>
                      <a:pt x="0"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2" name="Freeform 1490"/>
              <p:cNvSpPr>
                <a:spLocks/>
              </p:cNvSpPr>
              <p:nvPr/>
            </p:nvSpPr>
            <p:spPr bwMode="auto">
              <a:xfrm flipH="1">
                <a:off x="636" y="3607"/>
                <a:ext cx="4" cy="5"/>
              </a:xfrm>
              <a:custGeom>
                <a:avLst/>
                <a:gdLst>
                  <a:gd name="T0" fmla="*/ 0 w 17"/>
                  <a:gd name="T1" fmla="*/ 0 h 18"/>
                  <a:gd name="T2" fmla="*/ 1 w 17"/>
                  <a:gd name="T3" fmla="*/ 0 h 18"/>
                  <a:gd name="T4" fmla="*/ 1 w 17"/>
                  <a:gd name="T5" fmla="*/ 0 h 18"/>
                  <a:gd name="T6" fmla="*/ 2 w 17"/>
                  <a:gd name="T7" fmla="*/ 0 h 18"/>
                  <a:gd name="T8" fmla="*/ 2 w 17"/>
                  <a:gd name="T9" fmla="*/ 0 h 18"/>
                  <a:gd name="T10" fmla="*/ 3 w 17"/>
                  <a:gd name="T11" fmla="*/ 0 h 18"/>
                  <a:gd name="T12" fmla="*/ 3 w 17"/>
                  <a:gd name="T13" fmla="*/ 0 h 18"/>
                  <a:gd name="T14" fmla="*/ 3 w 17"/>
                  <a:gd name="T15" fmla="*/ 1 h 18"/>
                  <a:gd name="T16" fmla="*/ 4 w 17"/>
                  <a:gd name="T17" fmla="*/ 1 h 18"/>
                  <a:gd name="T18" fmla="*/ 5 w 17"/>
                  <a:gd name="T19" fmla="*/ 1 h 18"/>
                  <a:gd name="T20" fmla="*/ 5 w 17"/>
                  <a:gd name="T21" fmla="*/ 1 h 18"/>
                  <a:gd name="T22" fmla="*/ 5 w 17"/>
                  <a:gd name="T23" fmla="*/ 1 h 18"/>
                  <a:gd name="T24" fmla="*/ 6 w 17"/>
                  <a:gd name="T25" fmla="*/ 1 h 18"/>
                  <a:gd name="T26" fmla="*/ 6 w 17"/>
                  <a:gd name="T27" fmla="*/ 1 h 18"/>
                  <a:gd name="T28" fmla="*/ 7 w 17"/>
                  <a:gd name="T29" fmla="*/ 1 h 18"/>
                  <a:gd name="T30" fmla="*/ 7 w 17"/>
                  <a:gd name="T31" fmla="*/ 2 h 18"/>
                  <a:gd name="T32" fmla="*/ 8 w 17"/>
                  <a:gd name="T33" fmla="*/ 2 h 18"/>
                  <a:gd name="T34" fmla="*/ 8 w 17"/>
                  <a:gd name="T35" fmla="*/ 2 h 18"/>
                  <a:gd name="T36" fmla="*/ 9 w 17"/>
                  <a:gd name="T37" fmla="*/ 3 h 18"/>
                  <a:gd name="T38" fmla="*/ 9 w 17"/>
                  <a:gd name="T39" fmla="*/ 3 h 18"/>
                  <a:gd name="T40" fmla="*/ 10 w 17"/>
                  <a:gd name="T41" fmla="*/ 3 h 18"/>
                  <a:gd name="T42" fmla="*/ 10 w 17"/>
                  <a:gd name="T43" fmla="*/ 4 h 18"/>
                  <a:gd name="T44" fmla="*/ 11 w 17"/>
                  <a:gd name="T45" fmla="*/ 4 h 18"/>
                  <a:gd name="T46" fmla="*/ 11 w 17"/>
                  <a:gd name="T47" fmla="*/ 4 h 18"/>
                  <a:gd name="T48" fmla="*/ 12 w 17"/>
                  <a:gd name="T49" fmla="*/ 5 h 18"/>
                  <a:gd name="T50" fmla="*/ 12 w 17"/>
                  <a:gd name="T51" fmla="*/ 5 h 18"/>
                  <a:gd name="T52" fmla="*/ 12 w 17"/>
                  <a:gd name="T53" fmla="*/ 6 h 18"/>
                  <a:gd name="T54" fmla="*/ 13 w 17"/>
                  <a:gd name="T55" fmla="*/ 6 h 18"/>
                  <a:gd name="T56" fmla="*/ 13 w 17"/>
                  <a:gd name="T57" fmla="*/ 6 h 18"/>
                  <a:gd name="T58" fmla="*/ 14 w 17"/>
                  <a:gd name="T59" fmla="*/ 7 h 18"/>
                  <a:gd name="T60" fmla="*/ 14 w 17"/>
                  <a:gd name="T61" fmla="*/ 7 h 18"/>
                  <a:gd name="T62" fmla="*/ 14 w 17"/>
                  <a:gd name="T63" fmla="*/ 8 h 18"/>
                  <a:gd name="T64" fmla="*/ 15 w 17"/>
                  <a:gd name="T65" fmla="*/ 8 h 18"/>
                  <a:gd name="T66" fmla="*/ 15 w 17"/>
                  <a:gd name="T67" fmla="*/ 9 h 18"/>
                  <a:gd name="T68" fmla="*/ 15 w 17"/>
                  <a:gd name="T69" fmla="*/ 9 h 18"/>
                  <a:gd name="T70" fmla="*/ 16 w 17"/>
                  <a:gd name="T71" fmla="*/ 10 h 18"/>
                  <a:gd name="T72" fmla="*/ 16 w 17"/>
                  <a:gd name="T73" fmla="*/ 10 h 18"/>
                  <a:gd name="T74" fmla="*/ 16 w 17"/>
                  <a:gd name="T75" fmla="*/ 11 h 18"/>
                  <a:gd name="T76" fmla="*/ 16 w 17"/>
                  <a:gd name="T77" fmla="*/ 11 h 18"/>
                  <a:gd name="T78" fmla="*/ 16 w 17"/>
                  <a:gd name="T79" fmla="*/ 12 h 18"/>
                  <a:gd name="T80" fmla="*/ 17 w 17"/>
                  <a:gd name="T81" fmla="*/ 12 h 18"/>
                  <a:gd name="T82" fmla="*/ 17 w 17"/>
                  <a:gd name="T83" fmla="*/ 13 h 18"/>
                  <a:gd name="T84" fmla="*/ 17 w 17"/>
                  <a:gd name="T85" fmla="*/ 13 h 18"/>
                  <a:gd name="T86" fmla="*/ 17 w 17"/>
                  <a:gd name="T87" fmla="*/ 14 h 18"/>
                  <a:gd name="T88" fmla="*/ 17 w 17"/>
                  <a:gd name="T89" fmla="*/ 14 h 18"/>
                  <a:gd name="T90" fmla="*/ 17 w 17"/>
                  <a:gd name="T91" fmla="*/ 14 h 18"/>
                  <a:gd name="T92" fmla="*/ 17 w 17"/>
                  <a:gd name="T93" fmla="*/ 15 h 18"/>
                  <a:gd name="T94" fmla="*/ 17 w 17"/>
                  <a:gd name="T95" fmla="*/ 15 h 18"/>
                  <a:gd name="T96" fmla="*/ 17 w 17"/>
                  <a:gd name="T97" fmla="*/ 16 h 18"/>
                  <a:gd name="T98" fmla="*/ 17 w 17"/>
                  <a:gd name="T99" fmla="*/ 17 h 18"/>
                  <a:gd name="T100" fmla="*/ 17 w 17"/>
                  <a:gd name="T101" fmla="*/ 17 h 18"/>
                  <a:gd name="T102" fmla="*/ 17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0"/>
                    </a:lnTo>
                    <a:lnTo>
                      <a:pt x="3" y="0"/>
                    </a:lnTo>
                    <a:lnTo>
                      <a:pt x="3" y="0"/>
                    </a:lnTo>
                    <a:lnTo>
                      <a:pt x="3" y="1"/>
                    </a:lnTo>
                    <a:lnTo>
                      <a:pt x="4" y="1"/>
                    </a:lnTo>
                    <a:lnTo>
                      <a:pt x="4" y="1"/>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2"/>
                    </a:lnTo>
                    <a:lnTo>
                      <a:pt x="7" y="2"/>
                    </a:lnTo>
                    <a:lnTo>
                      <a:pt x="8" y="2"/>
                    </a:lnTo>
                    <a:lnTo>
                      <a:pt x="8" y="2"/>
                    </a:lnTo>
                    <a:lnTo>
                      <a:pt x="8" y="2"/>
                    </a:lnTo>
                    <a:lnTo>
                      <a:pt x="8" y="2"/>
                    </a:lnTo>
                    <a:lnTo>
                      <a:pt x="9" y="3"/>
                    </a:lnTo>
                    <a:lnTo>
                      <a:pt x="9" y="3"/>
                    </a:lnTo>
                    <a:lnTo>
                      <a:pt x="9" y="3"/>
                    </a:lnTo>
                    <a:lnTo>
                      <a:pt x="9" y="3"/>
                    </a:lnTo>
                    <a:lnTo>
                      <a:pt x="10" y="3"/>
                    </a:lnTo>
                    <a:lnTo>
                      <a:pt x="10" y="3"/>
                    </a:lnTo>
                    <a:lnTo>
                      <a:pt x="10" y="3"/>
                    </a:lnTo>
                    <a:lnTo>
                      <a:pt x="10" y="4"/>
                    </a:lnTo>
                    <a:lnTo>
                      <a:pt x="10" y="4"/>
                    </a:lnTo>
                    <a:lnTo>
                      <a:pt x="11" y="4"/>
                    </a:lnTo>
                    <a:lnTo>
                      <a:pt x="11" y="4"/>
                    </a:lnTo>
                    <a:lnTo>
                      <a:pt x="11" y="4"/>
                    </a:lnTo>
                    <a:lnTo>
                      <a:pt x="12" y="5"/>
                    </a:lnTo>
                    <a:lnTo>
                      <a:pt x="12" y="5"/>
                    </a:lnTo>
                    <a:lnTo>
                      <a:pt x="12" y="5"/>
                    </a:lnTo>
                    <a:lnTo>
                      <a:pt x="12" y="5"/>
                    </a:lnTo>
                    <a:lnTo>
                      <a:pt x="12" y="5"/>
                    </a:lnTo>
                    <a:lnTo>
                      <a:pt x="12" y="6"/>
                    </a:lnTo>
                    <a:lnTo>
                      <a:pt x="13" y="6"/>
                    </a:lnTo>
                    <a:lnTo>
                      <a:pt x="13" y="6"/>
                    </a:lnTo>
                    <a:lnTo>
                      <a:pt x="13" y="6"/>
                    </a:lnTo>
                    <a:lnTo>
                      <a:pt x="13" y="6"/>
                    </a:lnTo>
                    <a:lnTo>
                      <a:pt x="13" y="7"/>
                    </a:lnTo>
                    <a:lnTo>
                      <a:pt x="14" y="7"/>
                    </a:lnTo>
                    <a:lnTo>
                      <a:pt x="14" y="7"/>
                    </a:lnTo>
                    <a:lnTo>
                      <a:pt x="14" y="7"/>
                    </a:lnTo>
                    <a:lnTo>
                      <a:pt x="14" y="8"/>
                    </a:lnTo>
                    <a:lnTo>
                      <a:pt x="14" y="8"/>
                    </a:lnTo>
                    <a:lnTo>
                      <a:pt x="15" y="8"/>
                    </a:lnTo>
                    <a:lnTo>
                      <a:pt x="15" y="8"/>
                    </a:lnTo>
                    <a:lnTo>
                      <a:pt x="15" y="8"/>
                    </a:lnTo>
                    <a:lnTo>
                      <a:pt x="15" y="9"/>
                    </a:lnTo>
                    <a:lnTo>
                      <a:pt x="15" y="9"/>
                    </a:lnTo>
                    <a:lnTo>
                      <a:pt x="15" y="9"/>
                    </a:lnTo>
                    <a:lnTo>
                      <a:pt x="15" y="10"/>
                    </a:lnTo>
                    <a:lnTo>
                      <a:pt x="16" y="10"/>
                    </a:lnTo>
                    <a:lnTo>
                      <a:pt x="16" y="10"/>
                    </a:lnTo>
                    <a:lnTo>
                      <a:pt x="16" y="10"/>
                    </a:lnTo>
                    <a:lnTo>
                      <a:pt x="16" y="11"/>
                    </a:lnTo>
                    <a:lnTo>
                      <a:pt x="16" y="11"/>
                    </a:lnTo>
                    <a:lnTo>
                      <a:pt x="16" y="11"/>
                    </a:lnTo>
                    <a:lnTo>
                      <a:pt x="16" y="11"/>
                    </a:lnTo>
                    <a:lnTo>
                      <a:pt x="16" y="12"/>
                    </a:lnTo>
                    <a:lnTo>
                      <a:pt x="16" y="12"/>
                    </a:lnTo>
                    <a:lnTo>
                      <a:pt x="16" y="12"/>
                    </a:lnTo>
                    <a:lnTo>
                      <a:pt x="17" y="12"/>
                    </a:lnTo>
                    <a:lnTo>
                      <a:pt x="17" y="13"/>
                    </a:lnTo>
                    <a:lnTo>
                      <a:pt x="17" y="13"/>
                    </a:lnTo>
                    <a:lnTo>
                      <a:pt x="17" y="13"/>
                    </a:lnTo>
                    <a:lnTo>
                      <a:pt x="17" y="13"/>
                    </a:lnTo>
                    <a:lnTo>
                      <a:pt x="17" y="13"/>
                    </a:lnTo>
                    <a:lnTo>
                      <a:pt x="17" y="14"/>
                    </a:lnTo>
                    <a:lnTo>
                      <a:pt x="17" y="14"/>
                    </a:lnTo>
                    <a:lnTo>
                      <a:pt x="17" y="14"/>
                    </a:lnTo>
                    <a:lnTo>
                      <a:pt x="17" y="14"/>
                    </a:lnTo>
                    <a:lnTo>
                      <a:pt x="17" y="14"/>
                    </a:lnTo>
                    <a:lnTo>
                      <a:pt x="17" y="15"/>
                    </a:lnTo>
                    <a:lnTo>
                      <a:pt x="17" y="15"/>
                    </a:lnTo>
                    <a:lnTo>
                      <a:pt x="17" y="15"/>
                    </a:lnTo>
                    <a:lnTo>
                      <a:pt x="17" y="15"/>
                    </a:lnTo>
                    <a:lnTo>
                      <a:pt x="17" y="16"/>
                    </a:lnTo>
                    <a:lnTo>
                      <a:pt x="17" y="16"/>
                    </a:lnTo>
                    <a:lnTo>
                      <a:pt x="17" y="16"/>
                    </a:lnTo>
                    <a:lnTo>
                      <a:pt x="17" y="17"/>
                    </a:lnTo>
                    <a:lnTo>
                      <a:pt x="17" y="17"/>
                    </a:lnTo>
                    <a:lnTo>
                      <a:pt x="17" y="17"/>
                    </a:lnTo>
                    <a:lnTo>
                      <a:pt x="17" y="17"/>
                    </a:lnTo>
                    <a:lnTo>
                      <a:pt x="17" y="18"/>
                    </a:lnTo>
                    <a:lnTo>
                      <a:pt x="17"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3" name="Line 1491"/>
              <p:cNvSpPr>
                <a:spLocks noChangeShapeType="1"/>
              </p:cNvSpPr>
              <p:nvPr/>
            </p:nvSpPr>
            <p:spPr bwMode="auto">
              <a:xfrm>
                <a:off x="633" y="3595"/>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4" name="Line 1492"/>
              <p:cNvSpPr>
                <a:spLocks noChangeShapeType="1"/>
              </p:cNvSpPr>
              <p:nvPr/>
            </p:nvSpPr>
            <p:spPr bwMode="auto">
              <a:xfrm flipH="1">
                <a:off x="641" y="3598"/>
                <a:ext cx="1" cy="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5" name="Line 1493"/>
              <p:cNvSpPr>
                <a:spLocks noChangeShapeType="1"/>
              </p:cNvSpPr>
              <p:nvPr/>
            </p:nvSpPr>
            <p:spPr bwMode="auto">
              <a:xfrm flipH="1">
                <a:off x="636" y="361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6" name="Line 1494"/>
              <p:cNvSpPr>
                <a:spLocks noChangeShapeType="1"/>
              </p:cNvSpPr>
              <p:nvPr/>
            </p:nvSpPr>
            <p:spPr bwMode="auto">
              <a:xfrm flipH="1">
                <a:off x="641" y="3633"/>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7" name="Line 1495"/>
              <p:cNvSpPr>
                <a:spLocks noChangeShapeType="1"/>
              </p:cNvSpPr>
              <p:nvPr/>
            </p:nvSpPr>
            <p:spPr bwMode="auto">
              <a:xfrm flipH="1">
                <a:off x="632" y="3645"/>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8" name="Oval 1496"/>
              <p:cNvSpPr>
                <a:spLocks noChangeArrowheads="1"/>
              </p:cNvSpPr>
              <p:nvPr/>
            </p:nvSpPr>
            <p:spPr bwMode="auto">
              <a:xfrm flipH="1">
                <a:off x="685" y="360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29" name="Oval 1497"/>
              <p:cNvSpPr>
                <a:spLocks noChangeArrowheads="1"/>
              </p:cNvSpPr>
              <p:nvPr/>
            </p:nvSpPr>
            <p:spPr bwMode="auto">
              <a:xfrm flipH="1">
                <a:off x="685"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0" name="Oval 1498"/>
              <p:cNvSpPr>
                <a:spLocks noChangeArrowheads="1"/>
              </p:cNvSpPr>
              <p:nvPr/>
            </p:nvSpPr>
            <p:spPr bwMode="auto">
              <a:xfrm flipH="1">
                <a:off x="639" y="360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1" name="Oval 1499"/>
              <p:cNvSpPr>
                <a:spLocks noChangeArrowheads="1"/>
              </p:cNvSpPr>
              <p:nvPr/>
            </p:nvSpPr>
            <p:spPr bwMode="auto">
              <a:xfrm flipH="1">
                <a:off x="639"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2" name="Oval 1500"/>
              <p:cNvSpPr>
                <a:spLocks noChangeArrowheads="1"/>
              </p:cNvSpPr>
              <p:nvPr/>
            </p:nvSpPr>
            <p:spPr bwMode="auto">
              <a:xfrm flipH="1">
                <a:off x="672" y="3627"/>
                <a:ext cx="6" cy="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3" name="Oval 1501"/>
              <p:cNvSpPr>
                <a:spLocks noChangeArrowheads="1"/>
              </p:cNvSpPr>
              <p:nvPr/>
            </p:nvSpPr>
            <p:spPr bwMode="auto">
              <a:xfrm flipH="1">
                <a:off x="673" y="362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4" name="Oval 1502"/>
              <p:cNvSpPr>
                <a:spLocks noChangeArrowheads="1"/>
              </p:cNvSpPr>
              <p:nvPr/>
            </p:nvSpPr>
            <p:spPr bwMode="auto">
              <a:xfrm flipH="1">
                <a:off x="671" y="3607"/>
                <a:ext cx="5" cy="5"/>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5" name="Oval 1503"/>
              <p:cNvSpPr>
                <a:spLocks noChangeArrowheads="1"/>
              </p:cNvSpPr>
              <p:nvPr/>
            </p:nvSpPr>
            <p:spPr bwMode="auto">
              <a:xfrm flipH="1">
                <a:off x="673" y="3609"/>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6" name="Freeform 1504"/>
              <p:cNvSpPr>
                <a:spLocks/>
              </p:cNvSpPr>
              <p:nvPr/>
            </p:nvSpPr>
            <p:spPr bwMode="auto">
              <a:xfrm flipH="1">
                <a:off x="642" y="3599"/>
                <a:ext cx="2" cy="2"/>
              </a:xfrm>
              <a:custGeom>
                <a:avLst/>
                <a:gdLst>
                  <a:gd name="T0" fmla="*/ 10 w 10"/>
                  <a:gd name="T1" fmla="*/ 0 h 9"/>
                  <a:gd name="T2" fmla="*/ 10 w 10"/>
                  <a:gd name="T3" fmla="*/ 0 h 9"/>
                  <a:gd name="T4" fmla="*/ 10 w 10"/>
                  <a:gd name="T5" fmla="*/ 1 h 9"/>
                  <a:gd name="T6" fmla="*/ 10 w 10"/>
                  <a:gd name="T7" fmla="*/ 1 h 9"/>
                  <a:gd name="T8" fmla="*/ 9 w 10"/>
                  <a:gd name="T9" fmla="*/ 1 h 9"/>
                  <a:gd name="T10" fmla="*/ 9 w 10"/>
                  <a:gd name="T11" fmla="*/ 2 h 9"/>
                  <a:gd name="T12" fmla="*/ 9 w 10"/>
                  <a:gd name="T13" fmla="*/ 2 h 9"/>
                  <a:gd name="T14" fmla="*/ 9 w 10"/>
                  <a:gd name="T15" fmla="*/ 2 h 9"/>
                  <a:gd name="T16" fmla="*/ 9 w 10"/>
                  <a:gd name="T17" fmla="*/ 2 h 9"/>
                  <a:gd name="T18" fmla="*/ 9 w 10"/>
                  <a:gd name="T19" fmla="*/ 3 h 9"/>
                  <a:gd name="T20" fmla="*/ 9 w 10"/>
                  <a:gd name="T21" fmla="*/ 3 h 9"/>
                  <a:gd name="T22" fmla="*/ 9 w 10"/>
                  <a:gd name="T23" fmla="*/ 3 h 9"/>
                  <a:gd name="T24" fmla="*/ 9 w 10"/>
                  <a:gd name="T25" fmla="*/ 3 h 9"/>
                  <a:gd name="T26" fmla="*/ 9 w 10"/>
                  <a:gd name="T27" fmla="*/ 4 h 9"/>
                  <a:gd name="T28" fmla="*/ 8 w 10"/>
                  <a:gd name="T29" fmla="*/ 4 h 9"/>
                  <a:gd name="T30" fmla="*/ 8 w 10"/>
                  <a:gd name="T31" fmla="*/ 4 h 9"/>
                  <a:gd name="T32" fmla="*/ 8 w 10"/>
                  <a:gd name="T33" fmla="*/ 4 h 9"/>
                  <a:gd name="T34" fmla="*/ 8 w 10"/>
                  <a:gd name="T35" fmla="*/ 4 h 9"/>
                  <a:gd name="T36" fmla="*/ 8 w 10"/>
                  <a:gd name="T37" fmla="*/ 5 h 9"/>
                  <a:gd name="T38" fmla="*/ 8 w 10"/>
                  <a:gd name="T39" fmla="*/ 5 h 9"/>
                  <a:gd name="T40" fmla="*/ 8 w 10"/>
                  <a:gd name="T41" fmla="*/ 5 h 9"/>
                  <a:gd name="T42" fmla="*/ 8 w 10"/>
                  <a:gd name="T43" fmla="*/ 5 h 9"/>
                  <a:gd name="T44" fmla="*/ 8 w 10"/>
                  <a:gd name="T45" fmla="*/ 5 h 9"/>
                  <a:gd name="T46" fmla="*/ 7 w 10"/>
                  <a:gd name="T47" fmla="*/ 6 h 9"/>
                  <a:gd name="T48" fmla="*/ 7 w 10"/>
                  <a:gd name="T49" fmla="*/ 6 h 9"/>
                  <a:gd name="T50" fmla="*/ 7 w 10"/>
                  <a:gd name="T51" fmla="*/ 6 h 9"/>
                  <a:gd name="T52" fmla="*/ 7 w 10"/>
                  <a:gd name="T53" fmla="*/ 6 h 9"/>
                  <a:gd name="T54" fmla="*/ 7 w 10"/>
                  <a:gd name="T55" fmla="*/ 6 h 9"/>
                  <a:gd name="T56" fmla="*/ 7 w 10"/>
                  <a:gd name="T57" fmla="*/ 6 h 9"/>
                  <a:gd name="T58" fmla="*/ 7 w 10"/>
                  <a:gd name="T59" fmla="*/ 6 h 9"/>
                  <a:gd name="T60" fmla="*/ 7 w 10"/>
                  <a:gd name="T61" fmla="*/ 7 h 9"/>
                  <a:gd name="T62" fmla="*/ 6 w 10"/>
                  <a:gd name="T63" fmla="*/ 7 h 9"/>
                  <a:gd name="T64" fmla="*/ 6 w 10"/>
                  <a:gd name="T65" fmla="*/ 7 h 9"/>
                  <a:gd name="T66" fmla="*/ 6 w 10"/>
                  <a:gd name="T67" fmla="*/ 7 h 9"/>
                  <a:gd name="T68" fmla="*/ 6 w 10"/>
                  <a:gd name="T69" fmla="*/ 7 h 9"/>
                  <a:gd name="T70" fmla="*/ 6 w 10"/>
                  <a:gd name="T71" fmla="*/ 7 h 9"/>
                  <a:gd name="T72" fmla="*/ 6 w 10"/>
                  <a:gd name="T73" fmla="*/ 7 h 9"/>
                  <a:gd name="T74" fmla="*/ 5 w 10"/>
                  <a:gd name="T75" fmla="*/ 7 h 9"/>
                  <a:gd name="T76" fmla="*/ 5 w 10"/>
                  <a:gd name="T77" fmla="*/ 8 h 9"/>
                  <a:gd name="T78" fmla="*/ 5 w 10"/>
                  <a:gd name="T79" fmla="*/ 8 h 9"/>
                  <a:gd name="T80" fmla="*/ 5 w 10"/>
                  <a:gd name="T81" fmla="*/ 8 h 9"/>
                  <a:gd name="T82" fmla="*/ 4 w 10"/>
                  <a:gd name="T83" fmla="*/ 8 h 9"/>
                  <a:gd name="T84" fmla="*/ 4 w 10"/>
                  <a:gd name="T85" fmla="*/ 8 h 9"/>
                  <a:gd name="T86" fmla="*/ 4 w 10"/>
                  <a:gd name="T87" fmla="*/ 8 h 9"/>
                  <a:gd name="T88" fmla="*/ 4 w 10"/>
                  <a:gd name="T89" fmla="*/ 8 h 9"/>
                  <a:gd name="T90" fmla="*/ 4 w 10"/>
                  <a:gd name="T91" fmla="*/ 9 h 9"/>
                  <a:gd name="T92" fmla="*/ 4 w 10"/>
                  <a:gd name="T93" fmla="*/ 9 h 9"/>
                  <a:gd name="T94" fmla="*/ 3 w 10"/>
                  <a:gd name="T95" fmla="*/ 9 h 9"/>
                  <a:gd name="T96" fmla="*/ 3 w 10"/>
                  <a:gd name="T97" fmla="*/ 9 h 9"/>
                  <a:gd name="T98" fmla="*/ 3 w 10"/>
                  <a:gd name="T99" fmla="*/ 9 h 9"/>
                  <a:gd name="T100" fmla="*/ 3 w 10"/>
                  <a:gd name="T101" fmla="*/ 9 h 9"/>
                  <a:gd name="T102" fmla="*/ 2 w 10"/>
                  <a:gd name="T103" fmla="*/ 9 h 9"/>
                  <a:gd name="T104" fmla="*/ 2 w 10"/>
                  <a:gd name="T105" fmla="*/ 9 h 9"/>
                  <a:gd name="T106" fmla="*/ 2 w 10"/>
                  <a:gd name="T107" fmla="*/ 9 h 9"/>
                  <a:gd name="T108" fmla="*/ 1 w 10"/>
                  <a:gd name="T109" fmla="*/ 9 h 9"/>
                  <a:gd name="T110" fmla="*/ 1 w 10"/>
                  <a:gd name="T111" fmla="*/ 9 h 9"/>
                  <a:gd name="T112" fmla="*/ 1 w 10"/>
                  <a:gd name="T113" fmla="*/ 9 h 9"/>
                  <a:gd name="T114" fmla="*/ 1 w 10"/>
                  <a:gd name="T115" fmla="*/ 9 h 9"/>
                  <a:gd name="T116" fmla="*/ 1 w 10"/>
                  <a:gd name="T117" fmla="*/ 9 h 9"/>
                  <a:gd name="T118" fmla="*/ 0 w 10"/>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9">
                    <a:moveTo>
                      <a:pt x="10" y="0"/>
                    </a:moveTo>
                    <a:lnTo>
                      <a:pt x="10" y="0"/>
                    </a:lnTo>
                    <a:lnTo>
                      <a:pt x="10" y="1"/>
                    </a:lnTo>
                    <a:lnTo>
                      <a:pt x="10" y="1"/>
                    </a:lnTo>
                    <a:lnTo>
                      <a:pt x="9" y="1"/>
                    </a:lnTo>
                    <a:lnTo>
                      <a:pt x="9" y="2"/>
                    </a:lnTo>
                    <a:lnTo>
                      <a:pt x="9" y="2"/>
                    </a:lnTo>
                    <a:lnTo>
                      <a:pt x="9" y="2"/>
                    </a:lnTo>
                    <a:lnTo>
                      <a:pt x="9" y="2"/>
                    </a:lnTo>
                    <a:lnTo>
                      <a:pt x="9" y="3"/>
                    </a:lnTo>
                    <a:lnTo>
                      <a:pt x="9" y="3"/>
                    </a:lnTo>
                    <a:lnTo>
                      <a:pt x="9" y="3"/>
                    </a:lnTo>
                    <a:lnTo>
                      <a:pt x="9" y="3"/>
                    </a:lnTo>
                    <a:lnTo>
                      <a:pt x="9" y="4"/>
                    </a:lnTo>
                    <a:lnTo>
                      <a:pt x="8" y="4"/>
                    </a:lnTo>
                    <a:lnTo>
                      <a:pt x="8" y="4"/>
                    </a:lnTo>
                    <a:lnTo>
                      <a:pt x="8" y="4"/>
                    </a:lnTo>
                    <a:lnTo>
                      <a:pt x="8" y="4"/>
                    </a:lnTo>
                    <a:lnTo>
                      <a:pt x="8" y="5"/>
                    </a:lnTo>
                    <a:lnTo>
                      <a:pt x="8" y="5"/>
                    </a:lnTo>
                    <a:lnTo>
                      <a:pt x="8" y="5"/>
                    </a:lnTo>
                    <a:lnTo>
                      <a:pt x="8" y="5"/>
                    </a:lnTo>
                    <a:lnTo>
                      <a:pt x="8" y="5"/>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4" y="8"/>
                    </a:lnTo>
                    <a:lnTo>
                      <a:pt x="4" y="8"/>
                    </a:lnTo>
                    <a:lnTo>
                      <a:pt x="4" y="8"/>
                    </a:lnTo>
                    <a:lnTo>
                      <a:pt x="4" y="8"/>
                    </a:lnTo>
                    <a:lnTo>
                      <a:pt x="4" y="9"/>
                    </a:lnTo>
                    <a:lnTo>
                      <a:pt x="4" y="9"/>
                    </a:lnTo>
                    <a:lnTo>
                      <a:pt x="3" y="9"/>
                    </a:lnTo>
                    <a:lnTo>
                      <a:pt x="3" y="9"/>
                    </a:lnTo>
                    <a:lnTo>
                      <a:pt x="3" y="9"/>
                    </a:lnTo>
                    <a:lnTo>
                      <a:pt x="3" y="9"/>
                    </a:lnTo>
                    <a:lnTo>
                      <a:pt x="2" y="9"/>
                    </a:lnTo>
                    <a:lnTo>
                      <a:pt x="2" y="9"/>
                    </a:lnTo>
                    <a:lnTo>
                      <a:pt x="2" y="9"/>
                    </a:lnTo>
                    <a:lnTo>
                      <a:pt x="1" y="9"/>
                    </a:lnTo>
                    <a:lnTo>
                      <a:pt x="1" y="9"/>
                    </a:lnTo>
                    <a:lnTo>
                      <a:pt x="1" y="9"/>
                    </a:lnTo>
                    <a:lnTo>
                      <a:pt x="1" y="9"/>
                    </a:lnTo>
                    <a:lnTo>
                      <a:pt x="1"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7" name="Freeform 1505"/>
              <p:cNvSpPr>
                <a:spLocks/>
              </p:cNvSpPr>
              <p:nvPr/>
            </p:nvSpPr>
            <p:spPr bwMode="auto">
              <a:xfrm flipH="1">
                <a:off x="642" y="3640"/>
                <a:ext cx="2" cy="2"/>
              </a:xfrm>
              <a:custGeom>
                <a:avLst/>
                <a:gdLst>
                  <a:gd name="T0" fmla="*/ 1 w 10"/>
                  <a:gd name="T1" fmla="*/ 0 h 11"/>
                  <a:gd name="T2" fmla="*/ 1 w 10"/>
                  <a:gd name="T3" fmla="*/ 0 h 11"/>
                  <a:gd name="T4" fmla="*/ 2 w 10"/>
                  <a:gd name="T5" fmla="*/ 0 h 11"/>
                  <a:gd name="T6" fmla="*/ 2 w 10"/>
                  <a:gd name="T7" fmla="*/ 0 h 11"/>
                  <a:gd name="T8" fmla="*/ 3 w 10"/>
                  <a:gd name="T9" fmla="*/ 0 h 11"/>
                  <a:gd name="T10" fmla="*/ 3 w 10"/>
                  <a:gd name="T11" fmla="*/ 1 h 11"/>
                  <a:gd name="T12" fmla="*/ 4 w 10"/>
                  <a:gd name="T13" fmla="*/ 1 h 11"/>
                  <a:gd name="T14" fmla="*/ 4 w 10"/>
                  <a:gd name="T15" fmla="*/ 1 h 11"/>
                  <a:gd name="T16" fmla="*/ 4 w 10"/>
                  <a:gd name="T17" fmla="*/ 1 h 11"/>
                  <a:gd name="T18" fmla="*/ 5 w 10"/>
                  <a:gd name="T19" fmla="*/ 1 h 11"/>
                  <a:gd name="T20" fmla="*/ 5 w 10"/>
                  <a:gd name="T21" fmla="*/ 2 h 11"/>
                  <a:gd name="T22" fmla="*/ 6 w 10"/>
                  <a:gd name="T23" fmla="*/ 2 h 11"/>
                  <a:gd name="T24" fmla="*/ 6 w 10"/>
                  <a:gd name="T25" fmla="*/ 2 h 11"/>
                  <a:gd name="T26" fmla="*/ 6 w 10"/>
                  <a:gd name="T27" fmla="*/ 2 h 11"/>
                  <a:gd name="T28" fmla="*/ 7 w 10"/>
                  <a:gd name="T29" fmla="*/ 3 h 11"/>
                  <a:gd name="T30" fmla="*/ 7 w 10"/>
                  <a:gd name="T31" fmla="*/ 3 h 11"/>
                  <a:gd name="T32" fmla="*/ 7 w 10"/>
                  <a:gd name="T33" fmla="*/ 3 h 11"/>
                  <a:gd name="T34" fmla="*/ 7 w 10"/>
                  <a:gd name="T35" fmla="*/ 4 h 11"/>
                  <a:gd name="T36" fmla="*/ 8 w 10"/>
                  <a:gd name="T37" fmla="*/ 4 h 11"/>
                  <a:gd name="T38" fmla="*/ 8 w 10"/>
                  <a:gd name="T39" fmla="*/ 4 h 11"/>
                  <a:gd name="T40" fmla="*/ 8 w 10"/>
                  <a:gd name="T41" fmla="*/ 5 h 11"/>
                  <a:gd name="T42" fmla="*/ 8 w 10"/>
                  <a:gd name="T43" fmla="*/ 5 h 11"/>
                  <a:gd name="T44" fmla="*/ 9 w 10"/>
                  <a:gd name="T45" fmla="*/ 5 h 11"/>
                  <a:gd name="T46" fmla="*/ 9 w 10"/>
                  <a:gd name="T47" fmla="*/ 6 h 11"/>
                  <a:gd name="T48" fmla="*/ 9 w 10"/>
                  <a:gd name="T49" fmla="*/ 7 h 11"/>
                  <a:gd name="T50" fmla="*/ 9 w 10"/>
                  <a:gd name="T51" fmla="*/ 7 h 11"/>
                  <a:gd name="T52" fmla="*/ 9 w 10"/>
                  <a:gd name="T53" fmla="*/ 8 h 11"/>
                  <a:gd name="T54" fmla="*/ 10 w 10"/>
                  <a:gd name="T55" fmla="*/ 8 h 11"/>
                  <a:gd name="T56" fmla="*/ 10 w 10"/>
                  <a:gd name="T57" fmla="*/ 8 h 11"/>
                  <a:gd name="T58" fmla="*/ 10 w 10"/>
                  <a:gd name="T59" fmla="*/ 9 h 11"/>
                  <a:gd name="T60" fmla="*/ 10 w 10"/>
                  <a:gd name="T61" fmla="*/ 9 h 11"/>
                  <a:gd name="T62" fmla="*/ 10 w 10"/>
                  <a:gd name="T63" fmla="*/ 10 h 11"/>
                  <a:gd name="T64" fmla="*/ 10 w 10"/>
                  <a:gd name="T6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0" y="0"/>
                    </a:moveTo>
                    <a:lnTo>
                      <a:pt x="1" y="0"/>
                    </a:lnTo>
                    <a:lnTo>
                      <a:pt x="1" y="0"/>
                    </a:lnTo>
                    <a:lnTo>
                      <a:pt x="1" y="0"/>
                    </a:lnTo>
                    <a:lnTo>
                      <a:pt x="1" y="0"/>
                    </a:lnTo>
                    <a:lnTo>
                      <a:pt x="2" y="0"/>
                    </a:lnTo>
                    <a:lnTo>
                      <a:pt x="2" y="0"/>
                    </a:lnTo>
                    <a:lnTo>
                      <a:pt x="2" y="0"/>
                    </a:lnTo>
                    <a:lnTo>
                      <a:pt x="3" y="0"/>
                    </a:lnTo>
                    <a:lnTo>
                      <a:pt x="3" y="0"/>
                    </a:lnTo>
                    <a:lnTo>
                      <a:pt x="3" y="0"/>
                    </a:lnTo>
                    <a:lnTo>
                      <a:pt x="3" y="1"/>
                    </a:lnTo>
                    <a:lnTo>
                      <a:pt x="4" y="1"/>
                    </a:lnTo>
                    <a:lnTo>
                      <a:pt x="4" y="1"/>
                    </a:lnTo>
                    <a:lnTo>
                      <a:pt x="4" y="1"/>
                    </a:lnTo>
                    <a:lnTo>
                      <a:pt x="4" y="1"/>
                    </a:lnTo>
                    <a:lnTo>
                      <a:pt x="4" y="1"/>
                    </a:lnTo>
                    <a:lnTo>
                      <a:pt x="4" y="1"/>
                    </a:lnTo>
                    <a:lnTo>
                      <a:pt x="5" y="1"/>
                    </a:lnTo>
                    <a:lnTo>
                      <a:pt x="5" y="1"/>
                    </a:lnTo>
                    <a:lnTo>
                      <a:pt x="5" y="1"/>
                    </a:lnTo>
                    <a:lnTo>
                      <a:pt x="5" y="2"/>
                    </a:lnTo>
                    <a:lnTo>
                      <a:pt x="6" y="2"/>
                    </a:lnTo>
                    <a:lnTo>
                      <a:pt x="6" y="2"/>
                    </a:lnTo>
                    <a:lnTo>
                      <a:pt x="6" y="2"/>
                    </a:lnTo>
                    <a:lnTo>
                      <a:pt x="6" y="2"/>
                    </a:lnTo>
                    <a:lnTo>
                      <a:pt x="6" y="2"/>
                    </a:lnTo>
                    <a:lnTo>
                      <a:pt x="6" y="2"/>
                    </a:lnTo>
                    <a:lnTo>
                      <a:pt x="7" y="2"/>
                    </a:lnTo>
                    <a:lnTo>
                      <a:pt x="7" y="3"/>
                    </a:lnTo>
                    <a:lnTo>
                      <a:pt x="7" y="3"/>
                    </a:lnTo>
                    <a:lnTo>
                      <a:pt x="7" y="3"/>
                    </a:lnTo>
                    <a:lnTo>
                      <a:pt x="7" y="3"/>
                    </a:lnTo>
                    <a:lnTo>
                      <a:pt x="7" y="3"/>
                    </a:lnTo>
                    <a:lnTo>
                      <a:pt x="7" y="3"/>
                    </a:lnTo>
                    <a:lnTo>
                      <a:pt x="7" y="4"/>
                    </a:lnTo>
                    <a:lnTo>
                      <a:pt x="8" y="4"/>
                    </a:lnTo>
                    <a:lnTo>
                      <a:pt x="8" y="4"/>
                    </a:lnTo>
                    <a:lnTo>
                      <a:pt x="8" y="4"/>
                    </a:lnTo>
                    <a:lnTo>
                      <a:pt x="8" y="4"/>
                    </a:lnTo>
                    <a:lnTo>
                      <a:pt x="8" y="5"/>
                    </a:lnTo>
                    <a:lnTo>
                      <a:pt x="8" y="5"/>
                    </a:lnTo>
                    <a:lnTo>
                      <a:pt x="8" y="5"/>
                    </a:lnTo>
                    <a:lnTo>
                      <a:pt x="8" y="5"/>
                    </a:lnTo>
                    <a:lnTo>
                      <a:pt x="8" y="5"/>
                    </a:lnTo>
                    <a:lnTo>
                      <a:pt x="9" y="5"/>
                    </a:lnTo>
                    <a:lnTo>
                      <a:pt x="9" y="6"/>
                    </a:lnTo>
                    <a:lnTo>
                      <a:pt x="9" y="6"/>
                    </a:lnTo>
                    <a:lnTo>
                      <a:pt x="9" y="6"/>
                    </a:lnTo>
                    <a:lnTo>
                      <a:pt x="9" y="7"/>
                    </a:lnTo>
                    <a:lnTo>
                      <a:pt x="9" y="7"/>
                    </a:lnTo>
                    <a:lnTo>
                      <a:pt x="9" y="7"/>
                    </a:lnTo>
                    <a:lnTo>
                      <a:pt x="9" y="7"/>
                    </a:lnTo>
                    <a:lnTo>
                      <a:pt x="9" y="8"/>
                    </a:lnTo>
                    <a:lnTo>
                      <a:pt x="9" y="8"/>
                    </a:lnTo>
                    <a:lnTo>
                      <a:pt x="10" y="8"/>
                    </a:lnTo>
                    <a:lnTo>
                      <a:pt x="10" y="8"/>
                    </a:lnTo>
                    <a:lnTo>
                      <a:pt x="10" y="8"/>
                    </a:lnTo>
                    <a:lnTo>
                      <a:pt x="10" y="9"/>
                    </a:lnTo>
                    <a:lnTo>
                      <a:pt x="10" y="9"/>
                    </a:lnTo>
                    <a:lnTo>
                      <a:pt x="10" y="9"/>
                    </a:lnTo>
                    <a:lnTo>
                      <a:pt x="10" y="9"/>
                    </a:lnTo>
                    <a:lnTo>
                      <a:pt x="10" y="10"/>
                    </a:lnTo>
                    <a:lnTo>
                      <a:pt x="10" y="10"/>
                    </a:lnTo>
                    <a:lnTo>
                      <a:pt x="10" y="10"/>
                    </a:lnTo>
                    <a:lnTo>
                      <a:pt x="1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8" name="Line 1506"/>
              <p:cNvSpPr>
                <a:spLocks noChangeShapeType="1"/>
              </p:cNvSpPr>
              <p:nvPr/>
            </p:nvSpPr>
            <p:spPr bwMode="auto">
              <a:xfrm>
                <a:off x="644" y="364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39" name="Line 1507"/>
              <p:cNvSpPr>
                <a:spLocks noChangeShapeType="1"/>
              </p:cNvSpPr>
              <p:nvPr/>
            </p:nvSpPr>
            <p:spPr bwMode="auto">
              <a:xfrm>
                <a:off x="644" y="3601"/>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0" name="Line 1508"/>
              <p:cNvSpPr>
                <a:spLocks noChangeShapeType="1"/>
              </p:cNvSpPr>
              <p:nvPr/>
            </p:nvSpPr>
            <p:spPr bwMode="auto">
              <a:xfrm flipH="1">
                <a:off x="642" y="3636"/>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1" name="Line 1509"/>
              <p:cNvSpPr>
                <a:spLocks noChangeShapeType="1"/>
              </p:cNvSpPr>
              <p:nvPr/>
            </p:nvSpPr>
            <p:spPr bwMode="auto">
              <a:xfrm flipH="1">
                <a:off x="642" y="3603"/>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2" name="Freeform 1510"/>
              <p:cNvSpPr>
                <a:spLocks/>
              </p:cNvSpPr>
              <p:nvPr/>
            </p:nvSpPr>
            <p:spPr bwMode="auto">
              <a:xfrm flipH="1">
                <a:off x="732" y="3603"/>
                <a:ext cx="4" cy="3"/>
              </a:xfrm>
              <a:custGeom>
                <a:avLst/>
                <a:gdLst>
                  <a:gd name="T0" fmla="*/ 10 w 10"/>
                  <a:gd name="T1" fmla="*/ 10 h 10"/>
                  <a:gd name="T2" fmla="*/ 9 w 10"/>
                  <a:gd name="T3" fmla="*/ 10 h 10"/>
                  <a:gd name="T4" fmla="*/ 9 w 10"/>
                  <a:gd name="T5" fmla="*/ 10 h 10"/>
                  <a:gd name="T6" fmla="*/ 8 w 10"/>
                  <a:gd name="T7" fmla="*/ 10 h 10"/>
                  <a:gd name="T8" fmla="*/ 8 w 10"/>
                  <a:gd name="T9" fmla="*/ 10 h 10"/>
                  <a:gd name="T10" fmla="*/ 7 w 10"/>
                  <a:gd name="T11" fmla="*/ 10 h 10"/>
                  <a:gd name="T12" fmla="*/ 7 w 10"/>
                  <a:gd name="T13" fmla="*/ 10 h 10"/>
                  <a:gd name="T14" fmla="*/ 6 w 10"/>
                  <a:gd name="T15" fmla="*/ 10 h 10"/>
                  <a:gd name="T16" fmla="*/ 6 w 10"/>
                  <a:gd name="T17" fmla="*/ 9 h 10"/>
                  <a:gd name="T18" fmla="*/ 5 w 10"/>
                  <a:gd name="T19" fmla="*/ 9 h 10"/>
                  <a:gd name="T20" fmla="*/ 5 w 10"/>
                  <a:gd name="T21" fmla="*/ 9 h 10"/>
                  <a:gd name="T22" fmla="*/ 5 w 10"/>
                  <a:gd name="T23" fmla="*/ 9 h 10"/>
                  <a:gd name="T24" fmla="*/ 4 w 10"/>
                  <a:gd name="T25" fmla="*/ 8 h 10"/>
                  <a:gd name="T26" fmla="*/ 4 w 10"/>
                  <a:gd name="T27" fmla="*/ 8 h 10"/>
                  <a:gd name="T28" fmla="*/ 3 w 10"/>
                  <a:gd name="T29" fmla="*/ 8 h 10"/>
                  <a:gd name="T30" fmla="*/ 3 w 10"/>
                  <a:gd name="T31" fmla="*/ 8 h 10"/>
                  <a:gd name="T32" fmla="*/ 3 w 10"/>
                  <a:gd name="T33" fmla="*/ 7 h 10"/>
                  <a:gd name="T34" fmla="*/ 3 w 10"/>
                  <a:gd name="T35" fmla="*/ 7 h 10"/>
                  <a:gd name="T36" fmla="*/ 2 w 10"/>
                  <a:gd name="T37" fmla="*/ 7 h 10"/>
                  <a:gd name="T38" fmla="*/ 2 w 10"/>
                  <a:gd name="T39" fmla="*/ 7 h 10"/>
                  <a:gd name="T40" fmla="*/ 2 w 10"/>
                  <a:gd name="T41" fmla="*/ 6 h 10"/>
                  <a:gd name="T42" fmla="*/ 2 w 10"/>
                  <a:gd name="T43" fmla="*/ 6 h 10"/>
                  <a:gd name="T44" fmla="*/ 1 w 10"/>
                  <a:gd name="T45" fmla="*/ 6 h 10"/>
                  <a:gd name="T46" fmla="*/ 1 w 10"/>
                  <a:gd name="T47" fmla="*/ 5 h 10"/>
                  <a:gd name="T48" fmla="*/ 1 w 10"/>
                  <a:gd name="T49" fmla="*/ 5 h 10"/>
                  <a:gd name="T50" fmla="*/ 0 w 10"/>
                  <a:gd name="T51" fmla="*/ 4 h 10"/>
                  <a:gd name="T52" fmla="*/ 0 w 10"/>
                  <a:gd name="T53" fmla="*/ 4 h 10"/>
                  <a:gd name="T54" fmla="*/ 0 w 10"/>
                  <a:gd name="T55" fmla="*/ 3 h 10"/>
                  <a:gd name="T56" fmla="*/ 0 w 10"/>
                  <a:gd name="T57" fmla="*/ 3 h 10"/>
                  <a:gd name="T58" fmla="*/ 0 w 10"/>
                  <a:gd name="T59" fmla="*/ 2 h 10"/>
                  <a:gd name="T60" fmla="*/ 0 w 10"/>
                  <a:gd name="T61" fmla="*/ 2 h 10"/>
                  <a:gd name="T62" fmla="*/ 0 w 10"/>
                  <a:gd name="T63" fmla="*/ 1 h 10"/>
                  <a:gd name="T64" fmla="*/ 0 w 10"/>
                  <a:gd name="T65" fmla="*/ 1 h 10"/>
                  <a:gd name="T66" fmla="*/ 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10" y="10"/>
                    </a:moveTo>
                    <a:lnTo>
                      <a:pt x="10" y="10"/>
                    </a:lnTo>
                    <a:lnTo>
                      <a:pt x="10" y="10"/>
                    </a:lnTo>
                    <a:lnTo>
                      <a:pt x="9" y="10"/>
                    </a:lnTo>
                    <a:lnTo>
                      <a:pt x="9" y="10"/>
                    </a:lnTo>
                    <a:lnTo>
                      <a:pt x="9" y="10"/>
                    </a:lnTo>
                    <a:lnTo>
                      <a:pt x="9" y="10"/>
                    </a:lnTo>
                    <a:lnTo>
                      <a:pt x="8" y="10"/>
                    </a:lnTo>
                    <a:lnTo>
                      <a:pt x="8" y="10"/>
                    </a:lnTo>
                    <a:lnTo>
                      <a:pt x="8" y="10"/>
                    </a:lnTo>
                    <a:lnTo>
                      <a:pt x="8" y="10"/>
                    </a:lnTo>
                    <a:lnTo>
                      <a:pt x="7" y="10"/>
                    </a:lnTo>
                    <a:lnTo>
                      <a:pt x="7" y="10"/>
                    </a:lnTo>
                    <a:lnTo>
                      <a:pt x="7" y="10"/>
                    </a:lnTo>
                    <a:lnTo>
                      <a:pt x="7" y="10"/>
                    </a:lnTo>
                    <a:lnTo>
                      <a:pt x="6" y="10"/>
                    </a:lnTo>
                    <a:lnTo>
                      <a:pt x="6" y="10"/>
                    </a:lnTo>
                    <a:lnTo>
                      <a:pt x="6" y="9"/>
                    </a:lnTo>
                    <a:lnTo>
                      <a:pt x="6" y="9"/>
                    </a:lnTo>
                    <a:lnTo>
                      <a:pt x="5" y="9"/>
                    </a:lnTo>
                    <a:lnTo>
                      <a:pt x="5" y="9"/>
                    </a:lnTo>
                    <a:lnTo>
                      <a:pt x="5" y="9"/>
                    </a:lnTo>
                    <a:lnTo>
                      <a:pt x="5" y="9"/>
                    </a:lnTo>
                    <a:lnTo>
                      <a:pt x="5" y="9"/>
                    </a:lnTo>
                    <a:lnTo>
                      <a:pt x="5" y="9"/>
                    </a:lnTo>
                    <a:lnTo>
                      <a:pt x="4" y="8"/>
                    </a:lnTo>
                    <a:lnTo>
                      <a:pt x="4" y="8"/>
                    </a:lnTo>
                    <a:lnTo>
                      <a:pt x="4" y="8"/>
                    </a:lnTo>
                    <a:lnTo>
                      <a:pt x="4" y="8"/>
                    </a:lnTo>
                    <a:lnTo>
                      <a:pt x="3" y="8"/>
                    </a:lnTo>
                    <a:lnTo>
                      <a:pt x="3" y="8"/>
                    </a:lnTo>
                    <a:lnTo>
                      <a:pt x="3" y="8"/>
                    </a:lnTo>
                    <a:lnTo>
                      <a:pt x="3" y="8"/>
                    </a:lnTo>
                    <a:lnTo>
                      <a:pt x="3" y="7"/>
                    </a:lnTo>
                    <a:lnTo>
                      <a:pt x="3" y="7"/>
                    </a:lnTo>
                    <a:lnTo>
                      <a:pt x="3" y="7"/>
                    </a:lnTo>
                    <a:lnTo>
                      <a:pt x="2" y="7"/>
                    </a:lnTo>
                    <a:lnTo>
                      <a:pt x="2" y="7"/>
                    </a:lnTo>
                    <a:lnTo>
                      <a:pt x="2" y="7"/>
                    </a:lnTo>
                    <a:lnTo>
                      <a:pt x="2" y="7"/>
                    </a:lnTo>
                    <a:lnTo>
                      <a:pt x="2" y="7"/>
                    </a:lnTo>
                    <a:lnTo>
                      <a:pt x="2" y="6"/>
                    </a:lnTo>
                    <a:lnTo>
                      <a:pt x="2" y="6"/>
                    </a:lnTo>
                    <a:lnTo>
                      <a:pt x="2" y="6"/>
                    </a:lnTo>
                    <a:lnTo>
                      <a:pt x="1" y="6"/>
                    </a:lnTo>
                    <a:lnTo>
                      <a:pt x="1" y="6"/>
                    </a:lnTo>
                    <a:lnTo>
                      <a:pt x="1" y="5"/>
                    </a:lnTo>
                    <a:lnTo>
                      <a:pt x="1" y="5"/>
                    </a:lnTo>
                    <a:lnTo>
                      <a:pt x="1" y="5"/>
                    </a:lnTo>
                    <a:lnTo>
                      <a:pt x="1" y="5"/>
                    </a:lnTo>
                    <a:lnTo>
                      <a:pt x="1" y="4"/>
                    </a:lnTo>
                    <a:lnTo>
                      <a:pt x="0" y="4"/>
                    </a:lnTo>
                    <a:lnTo>
                      <a:pt x="0" y="4"/>
                    </a:lnTo>
                    <a:lnTo>
                      <a:pt x="0" y="4"/>
                    </a:lnTo>
                    <a:lnTo>
                      <a:pt x="0" y="4"/>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3" name="Freeform 1511"/>
              <p:cNvSpPr>
                <a:spLocks/>
              </p:cNvSpPr>
              <p:nvPr/>
            </p:nvSpPr>
            <p:spPr bwMode="auto">
              <a:xfrm flipH="1">
                <a:off x="732" y="3634"/>
                <a:ext cx="4" cy="3"/>
              </a:xfrm>
              <a:custGeom>
                <a:avLst/>
                <a:gdLst>
                  <a:gd name="T0" fmla="*/ 0 w 10"/>
                  <a:gd name="T1" fmla="*/ 10 h 10"/>
                  <a:gd name="T2" fmla="*/ 0 w 10"/>
                  <a:gd name="T3" fmla="*/ 10 h 10"/>
                  <a:gd name="T4" fmla="*/ 0 w 10"/>
                  <a:gd name="T5" fmla="*/ 9 h 10"/>
                  <a:gd name="T6" fmla="*/ 0 w 10"/>
                  <a:gd name="T7" fmla="*/ 9 h 10"/>
                  <a:gd name="T8" fmla="*/ 0 w 10"/>
                  <a:gd name="T9" fmla="*/ 8 h 10"/>
                  <a:gd name="T10" fmla="*/ 0 w 10"/>
                  <a:gd name="T11" fmla="*/ 8 h 10"/>
                  <a:gd name="T12" fmla="*/ 0 w 10"/>
                  <a:gd name="T13" fmla="*/ 7 h 10"/>
                  <a:gd name="T14" fmla="*/ 0 w 10"/>
                  <a:gd name="T15" fmla="*/ 7 h 10"/>
                  <a:gd name="T16" fmla="*/ 0 w 10"/>
                  <a:gd name="T17" fmla="*/ 6 h 10"/>
                  <a:gd name="T18" fmla="*/ 0 w 10"/>
                  <a:gd name="T19" fmla="*/ 6 h 10"/>
                  <a:gd name="T20" fmla="*/ 1 w 10"/>
                  <a:gd name="T21" fmla="*/ 5 h 10"/>
                  <a:gd name="T22" fmla="*/ 1 w 10"/>
                  <a:gd name="T23" fmla="*/ 5 h 10"/>
                  <a:gd name="T24" fmla="*/ 1 w 10"/>
                  <a:gd name="T25" fmla="*/ 4 h 10"/>
                  <a:gd name="T26" fmla="*/ 2 w 10"/>
                  <a:gd name="T27" fmla="*/ 4 h 10"/>
                  <a:gd name="T28" fmla="*/ 2 w 10"/>
                  <a:gd name="T29" fmla="*/ 4 h 10"/>
                  <a:gd name="T30" fmla="*/ 2 w 10"/>
                  <a:gd name="T31" fmla="*/ 3 h 10"/>
                  <a:gd name="T32" fmla="*/ 2 w 10"/>
                  <a:gd name="T33" fmla="*/ 3 h 10"/>
                  <a:gd name="T34" fmla="*/ 3 w 10"/>
                  <a:gd name="T35" fmla="*/ 3 h 10"/>
                  <a:gd name="T36" fmla="*/ 3 w 10"/>
                  <a:gd name="T37" fmla="*/ 3 h 10"/>
                  <a:gd name="T38" fmla="*/ 3 w 10"/>
                  <a:gd name="T39" fmla="*/ 2 h 10"/>
                  <a:gd name="T40" fmla="*/ 4 w 10"/>
                  <a:gd name="T41" fmla="*/ 2 h 10"/>
                  <a:gd name="T42" fmla="*/ 4 w 10"/>
                  <a:gd name="T43" fmla="*/ 2 h 10"/>
                  <a:gd name="T44" fmla="*/ 5 w 10"/>
                  <a:gd name="T45" fmla="*/ 1 h 10"/>
                  <a:gd name="T46" fmla="*/ 5 w 10"/>
                  <a:gd name="T47" fmla="*/ 1 h 10"/>
                  <a:gd name="T48" fmla="*/ 5 w 10"/>
                  <a:gd name="T49" fmla="*/ 1 h 10"/>
                  <a:gd name="T50" fmla="*/ 6 w 10"/>
                  <a:gd name="T51" fmla="*/ 1 h 10"/>
                  <a:gd name="T52" fmla="*/ 6 w 10"/>
                  <a:gd name="T53" fmla="*/ 0 h 10"/>
                  <a:gd name="T54" fmla="*/ 7 w 10"/>
                  <a:gd name="T55" fmla="*/ 0 h 10"/>
                  <a:gd name="T56" fmla="*/ 7 w 10"/>
                  <a:gd name="T57" fmla="*/ 0 h 10"/>
                  <a:gd name="T58" fmla="*/ 8 w 10"/>
                  <a:gd name="T59" fmla="*/ 0 h 10"/>
                  <a:gd name="T60" fmla="*/ 8 w 10"/>
                  <a:gd name="T61" fmla="*/ 0 h 10"/>
                  <a:gd name="T62" fmla="*/ 9 w 10"/>
                  <a:gd name="T63" fmla="*/ 0 h 10"/>
                  <a:gd name="T64" fmla="*/ 9 w 10"/>
                  <a:gd name="T65" fmla="*/ 0 h 10"/>
                  <a:gd name="T66" fmla="*/ 1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0" y="10"/>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6"/>
                    </a:lnTo>
                    <a:lnTo>
                      <a:pt x="1" y="5"/>
                    </a:lnTo>
                    <a:lnTo>
                      <a:pt x="1" y="5"/>
                    </a:lnTo>
                    <a:lnTo>
                      <a:pt x="1" y="5"/>
                    </a:lnTo>
                    <a:lnTo>
                      <a:pt x="1" y="5"/>
                    </a:lnTo>
                    <a:lnTo>
                      <a:pt x="1" y="4"/>
                    </a:lnTo>
                    <a:lnTo>
                      <a:pt x="1" y="4"/>
                    </a:lnTo>
                    <a:lnTo>
                      <a:pt x="2" y="4"/>
                    </a:lnTo>
                    <a:lnTo>
                      <a:pt x="2" y="4"/>
                    </a:lnTo>
                    <a:lnTo>
                      <a:pt x="2" y="4"/>
                    </a:lnTo>
                    <a:lnTo>
                      <a:pt x="2" y="3"/>
                    </a:lnTo>
                    <a:lnTo>
                      <a:pt x="2" y="3"/>
                    </a:lnTo>
                    <a:lnTo>
                      <a:pt x="2" y="3"/>
                    </a:lnTo>
                    <a:lnTo>
                      <a:pt x="2" y="3"/>
                    </a:lnTo>
                    <a:lnTo>
                      <a:pt x="2" y="3"/>
                    </a:lnTo>
                    <a:lnTo>
                      <a:pt x="3" y="3"/>
                    </a:lnTo>
                    <a:lnTo>
                      <a:pt x="3" y="3"/>
                    </a:lnTo>
                    <a:lnTo>
                      <a:pt x="3" y="3"/>
                    </a:lnTo>
                    <a:lnTo>
                      <a:pt x="3" y="2"/>
                    </a:lnTo>
                    <a:lnTo>
                      <a:pt x="3" y="2"/>
                    </a:lnTo>
                    <a:lnTo>
                      <a:pt x="3" y="2"/>
                    </a:lnTo>
                    <a:lnTo>
                      <a:pt x="4" y="2"/>
                    </a:lnTo>
                    <a:lnTo>
                      <a:pt x="4" y="2"/>
                    </a:lnTo>
                    <a:lnTo>
                      <a:pt x="4" y="2"/>
                    </a:lnTo>
                    <a:lnTo>
                      <a:pt x="4" y="2"/>
                    </a:lnTo>
                    <a:lnTo>
                      <a:pt x="5" y="1"/>
                    </a:lnTo>
                    <a:lnTo>
                      <a:pt x="5" y="1"/>
                    </a:lnTo>
                    <a:lnTo>
                      <a:pt x="5" y="1"/>
                    </a:lnTo>
                    <a:lnTo>
                      <a:pt x="5" y="1"/>
                    </a:lnTo>
                    <a:lnTo>
                      <a:pt x="5" y="1"/>
                    </a:lnTo>
                    <a:lnTo>
                      <a:pt x="5" y="1"/>
                    </a:lnTo>
                    <a:lnTo>
                      <a:pt x="6" y="1"/>
                    </a:lnTo>
                    <a:lnTo>
                      <a:pt x="6" y="1"/>
                    </a:lnTo>
                    <a:lnTo>
                      <a:pt x="6" y="0"/>
                    </a:lnTo>
                    <a:lnTo>
                      <a:pt x="6" y="0"/>
                    </a:lnTo>
                    <a:lnTo>
                      <a:pt x="7" y="0"/>
                    </a:lnTo>
                    <a:lnTo>
                      <a:pt x="7" y="0"/>
                    </a:lnTo>
                    <a:lnTo>
                      <a:pt x="7" y="0"/>
                    </a:lnTo>
                    <a:lnTo>
                      <a:pt x="7" y="0"/>
                    </a:lnTo>
                    <a:lnTo>
                      <a:pt x="8" y="0"/>
                    </a:lnTo>
                    <a:lnTo>
                      <a:pt x="8" y="0"/>
                    </a:lnTo>
                    <a:lnTo>
                      <a:pt x="8" y="0"/>
                    </a:lnTo>
                    <a:lnTo>
                      <a:pt x="9" y="0"/>
                    </a:lnTo>
                    <a:lnTo>
                      <a:pt x="9" y="0"/>
                    </a:lnTo>
                    <a:lnTo>
                      <a:pt x="9" y="0"/>
                    </a:lnTo>
                    <a:lnTo>
                      <a:pt x="9"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4" name="Rectangle 1512"/>
              <p:cNvSpPr>
                <a:spLocks noChangeArrowheads="1"/>
              </p:cNvSpPr>
              <p:nvPr/>
            </p:nvSpPr>
            <p:spPr bwMode="auto">
              <a:xfrm flipH="1">
                <a:off x="710" y="3602"/>
                <a:ext cx="4"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5" name="Rectangle 1513"/>
              <p:cNvSpPr>
                <a:spLocks noChangeArrowheads="1"/>
              </p:cNvSpPr>
              <p:nvPr/>
            </p:nvSpPr>
            <p:spPr bwMode="auto">
              <a:xfrm flipH="1">
                <a:off x="714" y="3627"/>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6" name="Line 1514"/>
              <p:cNvSpPr>
                <a:spLocks noChangeShapeType="1"/>
              </p:cNvSpPr>
              <p:nvPr/>
            </p:nvSpPr>
            <p:spPr bwMode="auto">
              <a:xfrm flipH="1">
                <a:off x="714" y="363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7" name="Rectangle 1515"/>
              <p:cNvSpPr>
                <a:spLocks noChangeArrowheads="1"/>
              </p:cNvSpPr>
              <p:nvPr/>
            </p:nvSpPr>
            <p:spPr bwMode="auto">
              <a:xfrm flipH="1">
                <a:off x="714" y="3602"/>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8" name="Line 1516"/>
              <p:cNvSpPr>
                <a:spLocks noChangeShapeType="1"/>
              </p:cNvSpPr>
              <p:nvPr/>
            </p:nvSpPr>
            <p:spPr bwMode="auto">
              <a:xfrm flipH="1">
                <a:off x="714" y="360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49" name="Rectangle 1517"/>
              <p:cNvSpPr>
                <a:spLocks noChangeArrowheads="1"/>
              </p:cNvSpPr>
              <p:nvPr/>
            </p:nvSpPr>
            <p:spPr bwMode="auto">
              <a:xfrm flipH="1">
                <a:off x="700" y="3602"/>
                <a:ext cx="10"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0" name="Freeform 1518"/>
              <p:cNvSpPr>
                <a:spLocks/>
              </p:cNvSpPr>
              <p:nvPr/>
            </p:nvSpPr>
            <p:spPr bwMode="auto">
              <a:xfrm flipH="1">
                <a:off x="685" y="3602"/>
                <a:ext cx="15" cy="4"/>
              </a:xfrm>
              <a:custGeom>
                <a:avLst/>
                <a:gdLst>
                  <a:gd name="T0" fmla="*/ 0 w 55"/>
                  <a:gd name="T1" fmla="*/ 0 h 12"/>
                  <a:gd name="T2" fmla="*/ 8 w 55"/>
                  <a:gd name="T3" fmla="*/ 0 h 12"/>
                  <a:gd name="T4" fmla="*/ 55 w 55"/>
                  <a:gd name="T5" fmla="*/ 12 h 12"/>
                </a:gdLst>
                <a:ahLst/>
                <a:cxnLst>
                  <a:cxn ang="0">
                    <a:pos x="T0" y="T1"/>
                  </a:cxn>
                  <a:cxn ang="0">
                    <a:pos x="T2" y="T3"/>
                  </a:cxn>
                  <a:cxn ang="0">
                    <a:pos x="T4" y="T5"/>
                  </a:cxn>
                </a:cxnLst>
                <a:rect l="0" t="0" r="r" b="b"/>
                <a:pathLst>
                  <a:path w="55" h="12">
                    <a:moveTo>
                      <a:pt x="0" y="0"/>
                    </a:moveTo>
                    <a:lnTo>
                      <a:pt x="8" y="0"/>
                    </a:lnTo>
                    <a:lnTo>
                      <a:pt x="55"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1" name="Freeform 1519"/>
              <p:cNvSpPr>
                <a:spLocks/>
              </p:cNvSpPr>
              <p:nvPr/>
            </p:nvSpPr>
            <p:spPr bwMode="auto">
              <a:xfrm flipH="1">
                <a:off x="685" y="3634"/>
                <a:ext cx="15" cy="4"/>
              </a:xfrm>
              <a:custGeom>
                <a:avLst/>
                <a:gdLst>
                  <a:gd name="T0" fmla="*/ 0 w 55"/>
                  <a:gd name="T1" fmla="*/ 14 h 14"/>
                  <a:gd name="T2" fmla="*/ 6 w 55"/>
                  <a:gd name="T3" fmla="*/ 14 h 14"/>
                  <a:gd name="T4" fmla="*/ 55 w 55"/>
                  <a:gd name="T5" fmla="*/ 0 h 14"/>
                </a:gdLst>
                <a:ahLst/>
                <a:cxnLst>
                  <a:cxn ang="0">
                    <a:pos x="T0" y="T1"/>
                  </a:cxn>
                  <a:cxn ang="0">
                    <a:pos x="T2" y="T3"/>
                  </a:cxn>
                  <a:cxn ang="0">
                    <a:pos x="T4" y="T5"/>
                  </a:cxn>
                </a:cxnLst>
                <a:rect l="0" t="0" r="r" b="b"/>
                <a:pathLst>
                  <a:path w="55" h="14">
                    <a:moveTo>
                      <a:pt x="0" y="14"/>
                    </a:moveTo>
                    <a:lnTo>
                      <a:pt x="6" y="14"/>
                    </a:lnTo>
                    <a:lnTo>
                      <a:pt x="5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2" name="Freeform 1520"/>
              <p:cNvSpPr>
                <a:spLocks/>
              </p:cNvSpPr>
              <p:nvPr/>
            </p:nvSpPr>
            <p:spPr bwMode="auto">
              <a:xfrm flipH="1">
                <a:off x="646" y="3634"/>
                <a:ext cx="53" cy="16"/>
              </a:xfrm>
              <a:custGeom>
                <a:avLst/>
                <a:gdLst>
                  <a:gd name="T0" fmla="*/ 182 w 184"/>
                  <a:gd name="T1" fmla="*/ 2 h 57"/>
                  <a:gd name="T2" fmla="*/ 180 w 184"/>
                  <a:gd name="T3" fmla="*/ 5 h 57"/>
                  <a:gd name="T4" fmla="*/ 178 w 184"/>
                  <a:gd name="T5" fmla="*/ 9 h 57"/>
                  <a:gd name="T6" fmla="*/ 176 w 184"/>
                  <a:gd name="T7" fmla="*/ 12 h 57"/>
                  <a:gd name="T8" fmla="*/ 174 w 184"/>
                  <a:gd name="T9" fmla="*/ 15 h 57"/>
                  <a:gd name="T10" fmla="*/ 171 w 184"/>
                  <a:gd name="T11" fmla="*/ 18 h 57"/>
                  <a:gd name="T12" fmla="*/ 168 w 184"/>
                  <a:gd name="T13" fmla="*/ 21 h 57"/>
                  <a:gd name="T14" fmla="*/ 166 w 184"/>
                  <a:gd name="T15" fmla="*/ 24 h 57"/>
                  <a:gd name="T16" fmla="*/ 163 w 184"/>
                  <a:gd name="T17" fmla="*/ 27 h 57"/>
                  <a:gd name="T18" fmla="*/ 160 w 184"/>
                  <a:gd name="T19" fmla="*/ 30 h 57"/>
                  <a:gd name="T20" fmla="*/ 157 w 184"/>
                  <a:gd name="T21" fmla="*/ 32 h 57"/>
                  <a:gd name="T22" fmla="*/ 154 w 184"/>
                  <a:gd name="T23" fmla="*/ 35 h 57"/>
                  <a:gd name="T24" fmla="*/ 151 w 184"/>
                  <a:gd name="T25" fmla="*/ 37 h 57"/>
                  <a:gd name="T26" fmla="*/ 148 w 184"/>
                  <a:gd name="T27" fmla="*/ 39 h 57"/>
                  <a:gd name="T28" fmla="*/ 144 w 184"/>
                  <a:gd name="T29" fmla="*/ 42 h 57"/>
                  <a:gd name="T30" fmla="*/ 141 w 184"/>
                  <a:gd name="T31" fmla="*/ 43 h 57"/>
                  <a:gd name="T32" fmla="*/ 137 w 184"/>
                  <a:gd name="T33" fmla="*/ 45 h 57"/>
                  <a:gd name="T34" fmla="*/ 134 w 184"/>
                  <a:gd name="T35" fmla="*/ 47 h 57"/>
                  <a:gd name="T36" fmla="*/ 130 w 184"/>
                  <a:gd name="T37" fmla="*/ 49 h 57"/>
                  <a:gd name="T38" fmla="*/ 126 w 184"/>
                  <a:gd name="T39" fmla="*/ 50 h 57"/>
                  <a:gd name="T40" fmla="*/ 123 w 184"/>
                  <a:gd name="T41" fmla="*/ 52 h 57"/>
                  <a:gd name="T42" fmla="*/ 119 w 184"/>
                  <a:gd name="T43" fmla="*/ 53 h 57"/>
                  <a:gd name="T44" fmla="*/ 115 w 184"/>
                  <a:gd name="T45" fmla="*/ 54 h 57"/>
                  <a:gd name="T46" fmla="*/ 111 w 184"/>
                  <a:gd name="T47" fmla="*/ 55 h 57"/>
                  <a:gd name="T48" fmla="*/ 107 w 184"/>
                  <a:gd name="T49" fmla="*/ 56 h 57"/>
                  <a:gd name="T50" fmla="*/ 104 w 184"/>
                  <a:gd name="T51" fmla="*/ 56 h 57"/>
                  <a:gd name="T52" fmla="*/ 99 w 184"/>
                  <a:gd name="T53" fmla="*/ 57 h 57"/>
                  <a:gd name="T54" fmla="*/ 95 w 184"/>
                  <a:gd name="T55" fmla="*/ 57 h 57"/>
                  <a:gd name="T56" fmla="*/ 92 w 184"/>
                  <a:gd name="T57" fmla="*/ 57 h 57"/>
                  <a:gd name="T58" fmla="*/ 88 w 184"/>
                  <a:gd name="T59" fmla="*/ 57 h 57"/>
                  <a:gd name="T60" fmla="*/ 84 w 184"/>
                  <a:gd name="T61" fmla="*/ 57 h 57"/>
                  <a:gd name="T62" fmla="*/ 80 w 184"/>
                  <a:gd name="T63" fmla="*/ 57 h 57"/>
                  <a:gd name="T64" fmla="*/ 76 w 184"/>
                  <a:gd name="T65" fmla="*/ 56 h 57"/>
                  <a:gd name="T66" fmla="*/ 72 w 184"/>
                  <a:gd name="T67" fmla="*/ 56 h 57"/>
                  <a:gd name="T68" fmla="*/ 68 w 184"/>
                  <a:gd name="T69" fmla="*/ 55 h 57"/>
                  <a:gd name="T70" fmla="*/ 64 w 184"/>
                  <a:gd name="T71" fmla="*/ 55 h 57"/>
                  <a:gd name="T72" fmla="*/ 60 w 184"/>
                  <a:gd name="T73" fmla="*/ 53 h 57"/>
                  <a:gd name="T74" fmla="*/ 56 w 184"/>
                  <a:gd name="T75" fmla="*/ 52 h 57"/>
                  <a:gd name="T76" fmla="*/ 53 w 184"/>
                  <a:gd name="T77" fmla="*/ 51 h 57"/>
                  <a:gd name="T78" fmla="*/ 49 w 184"/>
                  <a:gd name="T79" fmla="*/ 50 h 57"/>
                  <a:gd name="T80" fmla="*/ 45 w 184"/>
                  <a:gd name="T81" fmla="*/ 48 h 57"/>
                  <a:gd name="T82" fmla="*/ 42 w 184"/>
                  <a:gd name="T83" fmla="*/ 47 h 57"/>
                  <a:gd name="T84" fmla="*/ 38 w 184"/>
                  <a:gd name="T85" fmla="*/ 45 h 57"/>
                  <a:gd name="T86" fmla="*/ 35 w 184"/>
                  <a:gd name="T87" fmla="*/ 43 h 57"/>
                  <a:gd name="T88" fmla="*/ 31 w 184"/>
                  <a:gd name="T89" fmla="*/ 41 h 57"/>
                  <a:gd name="T90" fmla="*/ 28 w 184"/>
                  <a:gd name="T91" fmla="*/ 39 h 57"/>
                  <a:gd name="T92" fmla="*/ 25 w 184"/>
                  <a:gd name="T93" fmla="*/ 36 h 57"/>
                  <a:gd name="T94" fmla="*/ 21 w 184"/>
                  <a:gd name="T95" fmla="*/ 34 h 57"/>
                  <a:gd name="T96" fmla="*/ 18 w 184"/>
                  <a:gd name="T97" fmla="*/ 32 h 57"/>
                  <a:gd name="T98" fmla="*/ 15 w 184"/>
                  <a:gd name="T99" fmla="*/ 29 h 57"/>
                  <a:gd name="T100" fmla="*/ 12 w 184"/>
                  <a:gd name="T101" fmla="*/ 26 h 57"/>
                  <a:gd name="T102" fmla="*/ 10 w 184"/>
                  <a:gd name="T103" fmla="*/ 23 h 57"/>
                  <a:gd name="T104" fmla="*/ 7 w 184"/>
                  <a:gd name="T105" fmla="*/ 20 h 57"/>
                  <a:gd name="T106" fmla="*/ 4 w 184"/>
                  <a:gd name="T107" fmla="*/ 17 h 57"/>
                  <a:gd name="T108" fmla="*/ 2 w 184"/>
                  <a:gd name="T109" fmla="*/ 14 h 57"/>
                  <a:gd name="T110" fmla="*/ 0 w 184"/>
                  <a:gd name="T111"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 h="57">
                    <a:moveTo>
                      <a:pt x="184" y="0"/>
                    </a:moveTo>
                    <a:lnTo>
                      <a:pt x="183" y="1"/>
                    </a:lnTo>
                    <a:lnTo>
                      <a:pt x="182" y="2"/>
                    </a:lnTo>
                    <a:lnTo>
                      <a:pt x="182" y="3"/>
                    </a:lnTo>
                    <a:lnTo>
                      <a:pt x="181" y="4"/>
                    </a:lnTo>
                    <a:lnTo>
                      <a:pt x="180" y="5"/>
                    </a:lnTo>
                    <a:lnTo>
                      <a:pt x="180" y="6"/>
                    </a:lnTo>
                    <a:lnTo>
                      <a:pt x="179" y="8"/>
                    </a:lnTo>
                    <a:lnTo>
                      <a:pt x="178" y="9"/>
                    </a:lnTo>
                    <a:lnTo>
                      <a:pt x="177" y="10"/>
                    </a:lnTo>
                    <a:lnTo>
                      <a:pt x="177" y="11"/>
                    </a:lnTo>
                    <a:lnTo>
                      <a:pt x="176" y="12"/>
                    </a:lnTo>
                    <a:lnTo>
                      <a:pt x="175" y="13"/>
                    </a:lnTo>
                    <a:lnTo>
                      <a:pt x="174" y="14"/>
                    </a:lnTo>
                    <a:lnTo>
                      <a:pt x="174" y="15"/>
                    </a:lnTo>
                    <a:lnTo>
                      <a:pt x="173" y="16"/>
                    </a:lnTo>
                    <a:lnTo>
                      <a:pt x="172" y="17"/>
                    </a:lnTo>
                    <a:lnTo>
                      <a:pt x="171" y="18"/>
                    </a:lnTo>
                    <a:lnTo>
                      <a:pt x="170" y="19"/>
                    </a:lnTo>
                    <a:lnTo>
                      <a:pt x="170" y="20"/>
                    </a:lnTo>
                    <a:lnTo>
                      <a:pt x="168" y="21"/>
                    </a:lnTo>
                    <a:lnTo>
                      <a:pt x="168" y="22"/>
                    </a:lnTo>
                    <a:lnTo>
                      <a:pt x="167" y="23"/>
                    </a:lnTo>
                    <a:lnTo>
                      <a:pt x="166" y="24"/>
                    </a:lnTo>
                    <a:lnTo>
                      <a:pt x="165" y="25"/>
                    </a:lnTo>
                    <a:lnTo>
                      <a:pt x="164" y="26"/>
                    </a:lnTo>
                    <a:lnTo>
                      <a:pt x="163" y="27"/>
                    </a:lnTo>
                    <a:lnTo>
                      <a:pt x="162" y="28"/>
                    </a:lnTo>
                    <a:lnTo>
                      <a:pt x="161" y="29"/>
                    </a:lnTo>
                    <a:lnTo>
                      <a:pt x="160" y="30"/>
                    </a:lnTo>
                    <a:lnTo>
                      <a:pt x="159" y="31"/>
                    </a:lnTo>
                    <a:lnTo>
                      <a:pt x="158" y="31"/>
                    </a:lnTo>
                    <a:lnTo>
                      <a:pt x="157" y="32"/>
                    </a:lnTo>
                    <a:lnTo>
                      <a:pt x="156" y="33"/>
                    </a:lnTo>
                    <a:lnTo>
                      <a:pt x="155" y="34"/>
                    </a:lnTo>
                    <a:lnTo>
                      <a:pt x="154" y="35"/>
                    </a:lnTo>
                    <a:lnTo>
                      <a:pt x="153" y="35"/>
                    </a:lnTo>
                    <a:lnTo>
                      <a:pt x="152" y="36"/>
                    </a:lnTo>
                    <a:lnTo>
                      <a:pt x="151" y="37"/>
                    </a:lnTo>
                    <a:lnTo>
                      <a:pt x="150" y="38"/>
                    </a:lnTo>
                    <a:lnTo>
                      <a:pt x="149" y="39"/>
                    </a:lnTo>
                    <a:lnTo>
                      <a:pt x="148" y="39"/>
                    </a:lnTo>
                    <a:lnTo>
                      <a:pt x="146" y="40"/>
                    </a:lnTo>
                    <a:lnTo>
                      <a:pt x="145" y="41"/>
                    </a:lnTo>
                    <a:lnTo>
                      <a:pt x="144" y="42"/>
                    </a:lnTo>
                    <a:lnTo>
                      <a:pt x="143" y="42"/>
                    </a:lnTo>
                    <a:lnTo>
                      <a:pt x="142" y="43"/>
                    </a:lnTo>
                    <a:lnTo>
                      <a:pt x="141" y="43"/>
                    </a:lnTo>
                    <a:lnTo>
                      <a:pt x="140" y="44"/>
                    </a:lnTo>
                    <a:lnTo>
                      <a:pt x="139" y="45"/>
                    </a:lnTo>
                    <a:lnTo>
                      <a:pt x="137" y="45"/>
                    </a:lnTo>
                    <a:lnTo>
                      <a:pt x="136" y="46"/>
                    </a:lnTo>
                    <a:lnTo>
                      <a:pt x="135" y="46"/>
                    </a:lnTo>
                    <a:lnTo>
                      <a:pt x="134" y="47"/>
                    </a:lnTo>
                    <a:lnTo>
                      <a:pt x="133" y="48"/>
                    </a:lnTo>
                    <a:lnTo>
                      <a:pt x="131" y="48"/>
                    </a:lnTo>
                    <a:lnTo>
                      <a:pt x="130" y="49"/>
                    </a:lnTo>
                    <a:lnTo>
                      <a:pt x="129" y="49"/>
                    </a:lnTo>
                    <a:lnTo>
                      <a:pt x="128" y="50"/>
                    </a:lnTo>
                    <a:lnTo>
                      <a:pt x="126" y="50"/>
                    </a:lnTo>
                    <a:lnTo>
                      <a:pt x="125" y="51"/>
                    </a:lnTo>
                    <a:lnTo>
                      <a:pt x="124" y="51"/>
                    </a:lnTo>
                    <a:lnTo>
                      <a:pt x="123" y="52"/>
                    </a:lnTo>
                    <a:lnTo>
                      <a:pt x="122" y="52"/>
                    </a:lnTo>
                    <a:lnTo>
                      <a:pt x="120" y="52"/>
                    </a:lnTo>
                    <a:lnTo>
                      <a:pt x="119" y="53"/>
                    </a:lnTo>
                    <a:lnTo>
                      <a:pt x="118" y="53"/>
                    </a:lnTo>
                    <a:lnTo>
                      <a:pt x="116" y="53"/>
                    </a:lnTo>
                    <a:lnTo>
                      <a:pt x="115" y="54"/>
                    </a:lnTo>
                    <a:lnTo>
                      <a:pt x="114" y="54"/>
                    </a:lnTo>
                    <a:lnTo>
                      <a:pt x="112" y="55"/>
                    </a:lnTo>
                    <a:lnTo>
                      <a:pt x="111" y="55"/>
                    </a:lnTo>
                    <a:lnTo>
                      <a:pt x="110" y="55"/>
                    </a:lnTo>
                    <a:lnTo>
                      <a:pt x="109" y="55"/>
                    </a:lnTo>
                    <a:lnTo>
                      <a:pt x="107" y="56"/>
                    </a:lnTo>
                    <a:lnTo>
                      <a:pt x="106" y="56"/>
                    </a:lnTo>
                    <a:lnTo>
                      <a:pt x="105" y="56"/>
                    </a:lnTo>
                    <a:lnTo>
                      <a:pt x="104" y="56"/>
                    </a:lnTo>
                    <a:lnTo>
                      <a:pt x="102" y="56"/>
                    </a:lnTo>
                    <a:lnTo>
                      <a:pt x="101" y="56"/>
                    </a:lnTo>
                    <a:lnTo>
                      <a:pt x="99" y="57"/>
                    </a:lnTo>
                    <a:lnTo>
                      <a:pt x="98" y="57"/>
                    </a:lnTo>
                    <a:lnTo>
                      <a:pt x="97" y="57"/>
                    </a:lnTo>
                    <a:lnTo>
                      <a:pt x="95" y="57"/>
                    </a:lnTo>
                    <a:lnTo>
                      <a:pt x="94" y="57"/>
                    </a:lnTo>
                    <a:lnTo>
                      <a:pt x="93" y="57"/>
                    </a:lnTo>
                    <a:lnTo>
                      <a:pt x="92" y="57"/>
                    </a:lnTo>
                    <a:lnTo>
                      <a:pt x="90" y="57"/>
                    </a:lnTo>
                    <a:lnTo>
                      <a:pt x="89" y="57"/>
                    </a:lnTo>
                    <a:lnTo>
                      <a:pt x="88" y="57"/>
                    </a:lnTo>
                    <a:lnTo>
                      <a:pt x="86" y="57"/>
                    </a:lnTo>
                    <a:lnTo>
                      <a:pt x="85" y="57"/>
                    </a:lnTo>
                    <a:lnTo>
                      <a:pt x="84" y="57"/>
                    </a:lnTo>
                    <a:lnTo>
                      <a:pt x="82" y="57"/>
                    </a:lnTo>
                    <a:lnTo>
                      <a:pt x="81" y="57"/>
                    </a:lnTo>
                    <a:lnTo>
                      <a:pt x="80" y="57"/>
                    </a:lnTo>
                    <a:lnTo>
                      <a:pt x="78" y="57"/>
                    </a:lnTo>
                    <a:lnTo>
                      <a:pt x="77" y="57"/>
                    </a:lnTo>
                    <a:lnTo>
                      <a:pt x="76" y="56"/>
                    </a:lnTo>
                    <a:lnTo>
                      <a:pt x="74" y="56"/>
                    </a:lnTo>
                    <a:lnTo>
                      <a:pt x="73" y="56"/>
                    </a:lnTo>
                    <a:lnTo>
                      <a:pt x="72" y="56"/>
                    </a:lnTo>
                    <a:lnTo>
                      <a:pt x="70" y="56"/>
                    </a:lnTo>
                    <a:lnTo>
                      <a:pt x="69" y="56"/>
                    </a:lnTo>
                    <a:lnTo>
                      <a:pt x="68" y="55"/>
                    </a:lnTo>
                    <a:lnTo>
                      <a:pt x="67" y="55"/>
                    </a:lnTo>
                    <a:lnTo>
                      <a:pt x="65" y="55"/>
                    </a:lnTo>
                    <a:lnTo>
                      <a:pt x="64" y="55"/>
                    </a:lnTo>
                    <a:lnTo>
                      <a:pt x="63" y="54"/>
                    </a:lnTo>
                    <a:lnTo>
                      <a:pt x="61" y="54"/>
                    </a:lnTo>
                    <a:lnTo>
                      <a:pt x="60" y="53"/>
                    </a:lnTo>
                    <a:lnTo>
                      <a:pt x="59" y="53"/>
                    </a:lnTo>
                    <a:lnTo>
                      <a:pt x="58" y="53"/>
                    </a:lnTo>
                    <a:lnTo>
                      <a:pt x="56" y="52"/>
                    </a:lnTo>
                    <a:lnTo>
                      <a:pt x="55" y="52"/>
                    </a:lnTo>
                    <a:lnTo>
                      <a:pt x="54" y="52"/>
                    </a:lnTo>
                    <a:lnTo>
                      <a:pt x="53" y="51"/>
                    </a:lnTo>
                    <a:lnTo>
                      <a:pt x="51" y="51"/>
                    </a:lnTo>
                    <a:lnTo>
                      <a:pt x="50" y="50"/>
                    </a:lnTo>
                    <a:lnTo>
                      <a:pt x="49" y="50"/>
                    </a:lnTo>
                    <a:lnTo>
                      <a:pt x="48" y="49"/>
                    </a:lnTo>
                    <a:lnTo>
                      <a:pt x="46" y="49"/>
                    </a:lnTo>
                    <a:lnTo>
                      <a:pt x="45" y="48"/>
                    </a:lnTo>
                    <a:lnTo>
                      <a:pt x="44" y="48"/>
                    </a:lnTo>
                    <a:lnTo>
                      <a:pt x="43" y="47"/>
                    </a:lnTo>
                    <a:lnTo>
                      <a:pt x="42" y="47"/>
                    </a:lnTo>
                    <a:lnTo>
                      <a:pt x="40" y="46"/>
                    </a:lnTo>
                    <a:lnTo>
                      <a:pt x="39" y="45"/>
                    </a:lnTo>
                    <a:lnTo>
                      <a:pt x="38" y="45"/>
                    </a:lnTo>
                    <a:lnTo>
                      <a:pt x="37" y="44"/>
                    </a:lnTo>
                    <a:lnTo>
                      <a:pt x="36" y="43"/>
                    </a:lnTo>
                    <a:lnTo>
                      <a:pt x="35" y="43"/>
                    </a:lnTo>
                    <a:lnTo>
                      <a:pt x="33" y="42"/>
                    </a:lnTo>
                    <a:lnTo>
                      <a:pt x="32" y="42"/>
                    </a:lnTo>
                    <a:lnTo>
                      <a:pt x="31" y="41"/>
                    </a:lnTo>
                    <a:lnTo>
                      <a:pt x="30" y="40"/>
                    </a:lnTo>
                    <a:lnTo>
                      <a:pt x="29" y="39"/>
                    </a:lnTo>
                    <a:lnTo>
                      <a:pt x="28" y="39"/>
                    </a:lnTo>
                    <a:lnTo>
                      <a:pt x="27" y="38"/>
                    </a:lnTo>
                    <a:lnTo>
                      <a:pt x="26" y="37"/>
                    </a:lnTo>
                    <a:lnTo>
                      <a:pt x="25" y="36"/>
                    </a:lnTo>
                    <a:lnTo>
                      <a:pt x="23" y="36"/>
                    </a:lnTo>
                    <a:lnTo>
                      <a:pt x="22" y="35"/>
                    </a:lnTo>
                    <a:lnTo>
                      <a:pt x="21" y="34"/>
                    </a:lnTo>
                    <a:lnTo>
                      <a:pt x="20" y="33"/>
                    </a:lnTo>
                    <a:lnTo>
                      <a:pt x="19" y="32"/>
                    </a:lnTo>
                    <a:lnTo>
                      <a:pt x="18" y="32"/>
                    </a:lnTo>
                    <a:lnTo>
                      <a:pt x="17" y="31"/>
                    </a:lnTo>
                    <a:lnTo>
                      <a:pt x="16" y="30"/>
                    </a:lnTo>
                    <a:lnTo>
                      <a:pt x="15" y="29"/>
                    </a:lnTo>
                    <a:lnTo>
                      <a:pt x="14" y="28"/>
                    </a:lnTo>
                    <a:lnTo>
                      <a:pt x="14" y="27"/>
                    </a:lnTo>
                    <a:lnTo>
                      <a:pt x="12" y="26"/>
                    </a:lnTo>
                    <a:lnTo>
                      <a:pt x="12" y="25"/>
                    </a:lnTo>
                    <a:lnTo>
                      <a:pt x="11" y="24"/>
                    </a:lnTo>
                    <a:lnTo>
                      <a:pt x="10" y="23"/>
                    </a:lnTo>
                    <a:lnTo>
                      <a:pt x="9" y="22"/>
                    </a:lnTo>
                    <a:lnTo>
                      <a:pt x="8" y="21"/>
                    </a:lnTo>
                    <a:lnTo>
                      <a:pt x="7" y="20"/>
                    </a:lnTo>
                    <a:lnTo>
                      <a:pt x="6" y="20"/>
                    </a:lnTo>
                    <a:lnTo>
                      <a:pt x="5" y="18"/>
                    </a:lnTo>
                    <a:lnTo>
                      <a:pt x="4" y="17"/>
                    </a:lnTo>
                    <a:lnTo>
                      <a:pt x="4" y="16"/>
                    </a:lnTo>
                    <a:lnTo>
                      <a:pt x="3" y="15"/>
                    </a:lnTo>
                    <a:lnTo>
                      <a:pt x="2" y="14"/>
                    </a:lnTo>
                    <a:lnTo>
                      <a:pt x="1" y="13"/>
                    </a:lnTo>
                    <a:lnTo>
                      <a:pt x="1"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3" name="Freeform 1521"/>
              <p:cNvSpPr>
                <a:spLocks/>
              </p:cNvSpPr>
              <p:nvPr/>
            </p:nvSpPr>
            <p:spPr bwMode="auto">
              <a:xfrm flipH="1">
                <a:off x="646" y="3590"/>
                <a:ext cx="53" cy="17"/>
              </a:xfrm>
              <a:custGeom>
                <a:avLst/>
                <a:gdLst>
                  <a:gd name="T0" fmla="*/ 1 w 183"/>
                  <a:gd name="T1" fmla="*/ 43 h 59"/>
                  <a:gd name="T2" fmla="*/ 4 w 183"/>
                  <a:gd name="T3" fmla="*/ 39 h 59"/>
                  <a:gd name="T4" fmla="*/ 6 w 183"/>
                  <a:gd name="T5" fmla="*/ 36 h 59"/>
                  <a:gd name="T6" fmla="*/ 9 w 183"/>
                  <a:gd name="T7" fmla="*/ 33 h 59"/>
                  <a:gd name="T8" fmla="*/ 12 w 183"/>
                  <a:gd name="T9" fmla="*/ 30 h 59"/>
                  <a:gd name="T10" fmla="*/ 15 w 183"/>
                  <a:gd name="T11" fmla="*/ 28 h 59"/>
                  <a:gd name="T12" fmla="*/ 18 w 183"/>
                  <a:gd name="T13" fmla="*/ 25 h 59"/>
                  <a:gd name="T14" fmla="*/ 21 w 183"/>
                  <a:gd name="T15" fmla="*/ 23 h 59"/>
                  <a:gd name="T16" fmla="*/ 24 w 183"/>
                  <a:gd name="T17" fmla="*/ 20 h 59"/>
                  <a:gd name="T18" fmla="*/ 27 w 183"/>
                  <a:gd name="T19" fmla="*/ 18 h 59"/>
                  <a:gd name="T20" fmla="*/ 31 w 183"/>
                  <a:gd name="T21" fmla="*/ 16 h 59"/>
                  <a:gd name="T22" fmla="*/ 34 w 183"/>
                  <a:gd name="T23" fmla="*/ 14 h 59"/>
                  <a:gd name="T24" fmla="*/ 37 w 183"/>
                  <a:gd name="T25" fmla="*/ 12 h 59"/>
                  <a:gd name="T26" fmla="*/ 41 w 183"/>
                  <a:gd name="T27" fmla="*/ 10 h 59"/>
                  <a:gd name="T28" fmla="*/ 45 w 183"/>
                  <a:gd name="T29" fmla="*/ 9 h 59"/>
                  <a:gd name="T30" fmla="*/ 48 w 183"/>
                  <a:gd name="T31" fmla="*/ 7 h 59"/>
                  <a:gd name="T32" fmla="*/ 52 w 183"/>
                  <a:gd name="T33" fmla="*/ 6 h 59"/>
                  <a:gd name="T34" fmla="*/ 56 w 183"/>
                  <a:gd name="T35" fmla="*/ 4 h 59"/>
                  <a:gd name="T36" fmla="*/ 59 w 183"/>
                  <a:gd name="T37" fmla="*/ 3 h 59"/>
                  <a:gd name="T38" fmla="*/ 63 w 183"/>
                  <a:gd name="T39" fmla="*/ 2 h 59"/>
                  <a:gd name="T40" fmla="*/ 67 w 183"/>
                  <a:gd name="T41" fmla="*/ 2 h 59"/>
                  <a:gd name="T42" fmla="*/ 71 w 183"/>
                  <a:gd name="T43" fmla="*/ 1 h 59"/>
                  <a:gd name="T44" fmla="*/ 75 w 183"/>
                  <a:gd name="T45" fmla="*/ 1 h 59"/>
                  <a:gd name="T46" fmla="*/ 79 w 183"/>
                  <a:gd name="T47" fmla="*/ 0 h 59"/>
                  <a:gd name="T48" fmla="*/ 83 w 183"/>
                  <a:gd name="T49" fmla="*/ 0 h 59"/>
                  <a:gd name="T50" fmla="*/ 87 w 183"/>
                  <a:gd name="T51" fmla="*/ 0 h 59"/>
                  <a:gd name="T52" fmla="*/ 91 w 183"/>
                  <a:gd name="T53" fmla="*/ 0 h 59"/>
                  <a:gd name="T54" fmla="*/ 95 w 183"/>
                  <a:gd name="T55" fmla="*/ 0 h 59"/>
                  <a:gd name="T56" fmla="*/ 99 w 183"/>
                  <a:gd name="T57" fmla="*/ 0 h 59"/>
                  <a:gd name="T58" fmla="*/ 103 w 183"/>
                  <a:gd name="T59" fmla="*/ 1 h 59"/>
                  <a:gd name="T60" fmla="*/ 107 w 183"/>
                  <a:gd name="T61" fmla="*/ 2 h 59"/>
                  <a:gd name="T62" fmla="*/ 111 w 183"/>
                  <a:gd name="T63" fmla="*/ 2 h 59"/>
                  <a:gd name="T64" fmla="*/ 114 w 183"/>
                  <a:gd name="T65" fmla="*/ 3 h 59"/>
                  <a:gd name="T66" fmla="*/ 118 w 183"/>
                  <a:gd name="T67" fmla="*/ 4 h 59"/>
                  <a:gd name="T68" fmla="*/ 122 w 183"/>
                  <a:gd name="T69" fmla="*/ 6 h 59"/>
                  <a:gd name="T70" fmla="*/ 126 w 183"/>
                  <a:gd name="T71" fmla="*/ 7 h 59"/>
                  <a:gd name="T72" fmla="*/ 129 w 183"/>
                  <a:gd name="T73" fmla="*/ 8 h 59"/>
                  <a:gd name="T74" fmla="*/ 133 w 183"/>
                  <a:gd name="T75" fmla="*/ 10 h 59"/>
                  <a:gd name="T76" fmla="*/ 137 w 183"/>
                  <a:gd name="T77" fmla="*/ 12 h 59"/>
                  <a:gd name="T78" fmla="*/ 140 w 183"/>
                  <a:gd name="T79" fmla="*/ 14 h 59"/>
                  <a:gd name="T80" fmla="*/ 143 w 183"/>
                  <a:gd name="T81" fmla="*/ 16 h 59"/>
                  <a:gd name="T82" fmla="*/ 147 w 183"/>
                  <a:gd name="T83" fmla="*/ 18 h 59"/>
                  <a:gd name="T84" fmla="*/ 150 w 183"/>
                  <a:gd name="T85" fmla="*/ 20 h 59"/>
                  <a:gd name="T86" fmla="*/ 153 w 183"/>
                  <a:gd name="T87" fmla="*/ 22 h 59"/>
                  <a:gd name="T88" fmla="*/ 156 w 183"/>
                  <a:gd name="T89" fmla="*/ 25 h 59"/>
                  <a:gd name="T90" fmla="*/ 159 w 183"/>
                  <a:gd name="T91" fmla="*/ 27 h 59"/>
                  <a:gd name="T92" fmla="*/ 162 w 183"/>
                  <a:gd name="T93" fmla="*/ 30 h 59"/>
                  <a:gd name="T94" fmla="*/ 165 w 183"/>
                  <a:gd name="T95" fmla="*/ 33 h 59"/>
                  <a:gd name="T96" fmla="*/ 168 w 183"/>
                  <a:gd name="T97" fmla="*/ 36 h 59"/>
                  <a:gd name="T98" fmla="*/ 170 w 183"/>
                  <a:gd name="T99" fmla="*/ 39 h 59"/>
                  <a:gd name="T100" fmla="*/ 173 w 183"/>
                  <a:gd name="T101" fmla="*/ 42 h 59"/>
                  <a:gd name="T102" fmla="*/ 175 w 183"/>
                  <a:gd name="T103" fmla="*/ 45 h 59"/>
                  <a:gd name="T104" fmla="*/ 177 w 183"/>
                  <a:gd name="T105" fmla="*/ 48 h 59"/>
                  <a:gd name="T106" fmla="*/ 180 w 183"/>
                  <a:gd name="T107" fmla="*/ 52 h 59"/>
                  <a:gd name="T108" fmla="*/ 181 w 183"/>
                  <a:gd name="T109" fmla="*/ 55 h 59"/>
                  <a:gd name="T110" fmla="*/ 183 w 183"/>
                  <a:gd name="T11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59">
                    <a:moveTo>
                      <a:pt x="0" y="45"/>
                    </a:moveTo>
                    <a:lnTo>
                      <a:pt x="0" y="44"/>
                    </a:lnTo>
                    <a:lnTo>
                      <a:pt x="1" y="43"/>
                    </a:lnTo>
                    <a:lnTo>
                      <a:pt x="2" y="41"/>
                    </a:lnTo>
                    <a:lnTo>
                      <a:pt x="3" y="40"/>
                    </a:lnTo>
                    <a:lnTo>
                      <a:pt x="4" y="39"/>
                    </a:lnTo>
                    <a:lnTo>
                      <a:pt x="4" y="38"/>
                    </a:lnTo>
                    <a:lnTo>
                      <a:pt x="6" y="37"/>
                    </a:lnTo>
                    <a:lnTo>
                      <a:pt x="6" y="36"/>
                    </a:lnTo>
                    <a:lnTo>
                      <a:pt x="7" y="35"/>
                    </a:lnTo>
                    <a:lnTo>
                      <a:pt x="8" y="34"/>
                    </a:lnTo>
                    <a:lnTo>
                      <a:pt x="9" y="33"/>
                    </a:lnTo>
                    <a:lnTo>
                      <a:pt x="10" y="32"/>
                    </a:lnTo>
                    <a:lnTo>
                      <a:pt x="11" y="31"/>
                    </a:lnTo>
                    <a:lnTo>
                      <a:pt x="12" y="30"/>
                    </a:lnTo>
                    <a:lnTo>
                      <a:pt x="13" y="30"/>
                    </a:lnTo>
                    <a:lnTo>
                      <a:pt x="14" y="29"/>
                    </a:lnTo>
                    <a:lnTo>
                      <a:pt x="15" y="28"/>
                    </a:lnTo>
                    <a:lnTo>
                      <a:pt x="15" y="27"/>
                    </a:lnTo>
                    <a:lnTo>
                      <a:pt x="17" y="26"/>
                    </a:lnTo>
                    <a:lnTo>
                      <a:pt x="18" y="25"/>
                    </a:lnTo>
                    <a:lnTo>
                      <a:pt x="19" y="24"/>
                    </a:lnTo>
                    <a:lnTo>
                      <a:pt x="20" y="23"/>
                    </a:lnTo>
                    <a:lnTo>
                      <a:pt x="21" y="23"/>
                    </a:lnTo>
                    <a:lnTo>
                      <a:pt x="22" y="22"/>
                    </a:lnTo>
                    <a:lnTo>
                      <a:pt x="23" y="21"/>
                    </a:lnTo>
                    <a:lnTo>
                      <a:pt x="24" y="20"/>
                    </a:lnTo>
                    <a:lnTo>
                      <a:pt x="25" y="19"/>
                    </a:lnTo>
                    <a:lnTo>
                      <a:pt x="26" y="19"/>
                    </a:lnTo>
                    <a:lnTo>
                      <a:pt x="27" y="18"/>
                    </a:lnTo>
                    <a:lnTo>
                      <a:pt x="28" y="17"/>
                    </a:lnTo>
                    <a:lnTo>
                      <a:pt x="29" y="17"/>
                    </a:lnTo>
                    <a:lnTo>
                      <a:pt x="31" y="16"/>
                    </a:lnTo>
                    <a:lnTo>
                      <a:pt x="32" y="15"/>
                    </a:lnTo>
                    <a:lnTo>
                      <a:pt x="33" y="15"/>
                    </a:lnTo>
                    <a:lnTo>
                      <a:pt x="34" y="14"/>
                    </a:lnTo>
                    <a:lnTo>
                      <a:pt x="35" y="13"/>
                    </a:lnTo>
                    <a:lnTo>
                      <a:pt x="36" y="13"/>
                    </a:lnTo>
                    <a:lnTo>
                      <a:pt x="37" y="12"/>
                    </a:lnTo>
                    <a:lnTo>
                      <a:pt x="38" y="11"/>
                    </a:lnTo>
                    <a:lnTo>
                      <a:pt x="40" y="11"/>
                    </a:lnTo>
                    <a:lnTo>
                      <a:pt x="41" y="10"/>
                    </a:lnTo>
                    <a:lnTo>
                      <a:pt x="42" y="10"/>
                    </a:lnTo>
                    <a:lnTo>
                      <a:pt x="43" y="9"/>
                    </a:lnTo>
                    <a:lnTo>
                      <a:pt x="45" y="9"/>
                    </a:lnTo>
                    <a:lnTo>
                      <a:pt x="46" y="8"/>
                    </a:lnTo>
                    <a:lnTo>
                      <a:pt x="47" y="8"/>
                    </a:lnTo>
                    <a:lnTo>
                      <a:pt x="48" y="7"/>
                    </a:lnTo>
                    <a:lnTo>
                      <a:pt x="49" y="6"/>
                    </a:lnTo>
                    <a:lnTo>
                      <a:pt x="51" y="6"/>
                    </a:lnTo>
                    <a:lnTo>
                      <a:pt x="52" y="6"/>
                    </a:lnTo>
                    <a:lnTo>
                      <a:pt x="53" y="5"/>
                    </a:lnTo>
                    <a:lnTo>
                      <a:pt x="54" y="5"/>
                    </a:lnTo>
                    <a:lnTo>
                      <a:pt x="56" y="4"/>
                    </a:lnTo>
                    <a:lnTo>
                      <a:pt x="57" y="4"/>
                    </a:lnTo>
                    <a:lnTo>
                      <a:pt x="58" y="4"/>
                    </a:lnTo>
                    <a:lnTo>
                      <a:pt x="59" y="3"/>
                    </a:lnTo>
                    <a:lnTo>
                      <a:pt x="61" y="3"/>
                    </a:lnTo>
                    <a:lnTo>
                      <a:pt x="62" y="3"/>
                    </a:lnTo>
                    <a:lnTo>
                      <a:pt x="63" y="2"/>
                    </a:lnTo>
                    <a:lnTo>
                      <a:pt x="65" y="2"/>
                    </a:lnTo>
                    <a:lnTo>
                      <a:pt x="66" y="2"/>
                    </a:lnTo>
                    <a:lnTo>
                      <a:pt x="67" y="2"/>
                    </a:lnTo>
                    <a:lnTo>
                      <a:pt x="69" y="1"/>
                    </a:lnTo>
                    <a:lnTo>
                      <a:pt x="70" y="1"/>
                    </a:lnTo>
                    <a:lnTo>
                      <a:pt x="71" y="1"/>
                    </a:lnTo>
                    <a:lnTo>
                      <a:pt x="72" y="1"/>
                    </a:lnTo>
                    <a:lnTo>
                      <a:pt x="74" y="1"/>
                    </a:lnTo>
                    <a:lnTo>
                      <a:pt x="75" y="1"/>
                    </a:lnTo>
                    <a:lnTo>
                      <a:pt x="76" y="0"/>
                    </a:lnTo>
                    <a:lnTo>
                      <a:pt x="78" y="0"/>
                    </a:lnTo>
                    <a:lnTo>
                      <a:pt x="79" y="0"/>
                    </a:lnTo>
                    <a:lnTo>
                      <a:pt x="80" y="0"/>
                    </a:lnTo>
                    <a:lnTo>
                      <a:pt x="82" y="0"/>
                    </a:lnTo>
                    <a:lnTo>
                      <a:pt x="83" y="0"/>
                    </a:lnTo>
                    <a:lnTo>
                      <a:pt x="84" y="0"/>
                    </a:lnTo>
                    <a:lnTo>
                      <a:pt x="86" y="0"/>
                    </a:lnTo>
                    <a:lnTo>
                      <a:pt x="87" y="0"/>
                    </a:lnTo>
                    <a:lnTo>
                      <a:pt x="88" y="0"/>
                    </a:lnTo>
                    <a:lnTo>
                      <a:pt x="90" y="0"/>
                    </a:lnTo>
                    <a:lnTo>
                      <a:pt x="91" y="0"/>
                    </a:lnTo>
                    <a:lnTo>
                      <a:pt x="92" y="0"/>
                    </a:lnTo>
                    <a:lnTo>
                      <a:pt x="94" y="0"/>
                    </a:lnTo>
                    <a:lnTo>
                      <a:pt x="95" y="0"/>
                    </a:lnTo>
                    <a:lnTo>
                      <a:pt x="96" y="0"/>
                    </a:lnTo>
                    <a:lnTo>
                      <a:pt x="97" y="0"/>
                    </a:lnTo>
                    <a:lnTo>
                      <a:pt x="99" y="0"/>
                    </a:lnTo>
                    <a:lnTo>
                      <a:pt x="100" y="1"/>
                    </a:lnTo>
                    <a:lnTo>
                      <a:pt x="101" y="1"/>
                    </a:lnTo>
                    <a:lnTo>
                      <a:pt x="103" y="1"/>
                    </a:lnTo>
                    <a:lnTo>
                      <a:pt x="104" y="1"/>
                    </a:lnTo>
                    <a:lnTo>
                      <a:pt x="105" y="1"/>
                    </a:lnTo>
                    <a:lnTo>
                      <a:pt x="107" y="2"/>
                    </a:lnTo>
                    <a:lnTo>
                      <a:pt x="108" y="2"/>
                    </a:lnTo>
                    <a:lnTo>
                      <a:pt x="109" y="2"/>
                    </a:lnTo>
                    <a:lnTo>
                      <a:pt x="111" y="2"/>
                    </a:lnTo>
                    <a:lnTo>
                      <a:pt x="112" y="3"/>
                    </a:lnTo>
                    <a:lnTo>
                      <a:pt x="113" y="3"/>
                    </a:lnTo>
                    <a:lnTo>
                      <a:pt x="114" y="3"/>
                    </a:lnTo>
                    <a:lnTo>
                      <a:pt x="116" y="4"/>
                    </a:lnTo>
                    <a:lnTo>
                      <a:pt x="117" y="4"/>
                    </a:lnTo>
                    <a:lnTo>
                      <a:pt x="118" y="4"/>
                    </a:lnTo>
                    <a:lnTo>
                      <a:pt x="120" y="5"/>
                    </a:lnTo>
                    <a:lnTo>
                      <a:pt x="121" y="5"/>
                    </a:lnTo>
                    <a:lnTo>
                      <a:pt x="122" y="6"/>
                    </a:lnTo>
                    <a:lnTo>
                      <a:pt x="123" y="6"/>
                    </a:lnTo>
                    <a:lnTo>
                      <a:pt x="125" y="6"/>
                    </a:lnTo>
                    <a:lnTo>
                      <a:pt x="126" y="7"/>
                    </a:lnTo>
                    <a:lnTo>
                      <a:pt x="127" y="7"/>
                    </a:lnTo>
                    <a:lnTo>
                      <a:pt x="128" y="8"/>
                    </a:lnTo>
                    <a:lnTo>
                      <a:pt x="129" y="8"/>
                    </a:lnTo>
                    <a:lnTo>
                      <a:pt x="131" y="9"/>
                    </a:lnTo>
                    <a:lnTo>
                      <a:pt x="132" y="9"/>
                    </a:lnTo>
                    <a:lnTo>
                      <a:pt x="133" y="10"/>
                    </a:lnTo>
                    <a:lnTo>
                      <a:pt x="134" y="11"/>
                    </a:lnTo>
                    <a:lnTo>
                      <a:pt x="135" y="11"/>
                    </a:lnTo>
                    <a:lnTo>
                      <a:pt x="137" y="12"/>
                    </a:lnTo>
                    <a:lnTo>
                      <a:pt x="138" y="12"/>
                    </a:lnTo>
                    <a:lnTo>
                      <a:pt x="139" y="13"/>
                    </a:lnTo>
                    <a:lnTo>
                      <a:pt x="140" y="14"/>
                    </a:lnTo>
                    <a:lnTo>
                      <a:pt x="141" y="14"/>
                    </a:lnTo>
                    <a:lnTo>
                      <a:pt x="142" y="15"/>
                    </a:lnTo>
                    <a:lnTo>
                      <a:pt x="143" y="16"/>
                    </a:lnTo>
                    <a:lnTo>
                      <a:pt x="145" y="16"/>
                    </a:lnTo>
                    <a:lnTo>
                      <a:pt x="146" y="17"/>
                    </a:lnTo>
                    <a:lnTo>
                      <a:pt x="147" y="18"/>
                    </a:lnTo>
                    <a:lnTo>
                      <a:pt x="148" y="19"/>
                    </a:lnTo>
                    <a:lnTo>
                      <a:pt x="149" y="19"/>
                    </a:lnTo>
                    <a:lnTo>
                      <a:pt x="150" y="20"/>
                    </a:lnTo>
                    <a:lnTo>
                      <a:pt x="151" y="21"/>
                    </a:lnTo>
                    <a:lnTo>
                      <a:pt x="152" y="22"/>
                    </a:lnTo>
                    <a:lnTo>
                      <a:pt x="153" y="22"/>
                    </a:lnTo>
                    <a:lnTo>
                      <a:pt x="154" y="23"/>
                    </a:lnTo>
                    <a:lnTo>
                      <a:pt x="155" y="24"/>
                    </a:lnTo>
                    <a:lnTo>
                      <a:pt x="156" y="25"/>
                    </a:lnTo>
                    <a:lnTo>
                      <a:pt x="158" y="26"/>
                    </a:lnTo>
                    <a:lnTo>
                      <a:pt x="158" y="27"/>
                    </a:lnTo>
                    <a:lnTo>
                      <a:pt x="159" y="27"/>
                    </a:lnTo>
                    <a:lnTo>
                      <a:pt x="160" y="29"/>
                    </a:lnTo>
                    <a:lnTo>
                      <a:pt x="161" y="29"/>
                    </a:lnTo>
                    <a:lnTo>
                      <a:pt x="162" y="30"/>
                    </a:lnTo>
                    <a:lnTo>
                      <a:pt x="163" y="31"/>
                    </a:lnTo>
                    <a:lnTo>
                      <a:pt x="164" y="32"/>
                    </a:lnTo>
                    <a:lnTo>
                      <a:pt x="165" y="33"/>
                    </a:lnTo>
                    <a:lnTo>
                      <a:pt x="166" y="34"/>
                    </a:lnTo>
                    <a:lnTo>
                      <a:pt x="167" y="35"/>
                    </a:lnTo>
                    <a:lnTo>
                      <a:pt x="168" y="36"/>
                    </a:lnTo>
                    <a:lnTo>
                      <a:pt x="169" y="37"/>
                    </a:lnTo>
                    <a:lnTo>
                      <a:pt x="170" y="38"/>
                    </a:lnTo>
                    <a:lnTo>
                      <a:pt x="170" y="39"/>
                    </a:lnTo>
                    <a:lnTo>
                      <a:pt x="171" y="40"/>
                    </a:lnTo>
                    <a:lnTo>
                      <a:pt x="172" y="41"/>
                    </a:lnTo>
                    <a:lnTo>
                      <a:pt x="173" y="42"/>
                    </a:lnTo>
                    <a:lnTo>
                      <a:pt x="174" y="43"/>
                    </a:lnTo>
                    <a:lnTo>
                      <a:pt x="174" y="44"/>
                    </a:lnTo>
                    <a:lnTo>
                      <a:pt x="175" y="45"/>
                    </a:lnTo>
                    <a:lnTo>
                      <a:pt x="176" y="46"/>
                    </a:lnTo>
                    <a:lnTo>
                      <a:pt x="177" y="47"/>
                    </a:lnTo>
                    <a:lnTo>
                      <a:pt x="177" y="48"/>
                    </a:lnTo>
                    <a:lnTo>
                      <a:pt x="178" y="50"/>
                    </a:lnTo>
                    <a:lnTo>
                      <a:pt x="179" y="51"/>
                    </a:lnTo>
                    <a:lnTo>
                      <a:pt x="180" y="52"/>
                    </a:lnTo>
                    <a:lnTo>
                      <a:pt x="180" y="53"/>
                    </a:lnTo>
                    <a:lnTo>
                      <a:pt x="181" y="54"/>
                    </a:lnTo>
                    <a:lnTo>
                      <a:pt x="181" y="55"/>
                    </a:lnTo>
                    <a:lnTo>
                      <a:pt x="182" y="56"/>
                    </a:lnTo>
                    <a:lnTo>
                      <a:pt x="183" y="58"/>
                    </a:lnTo>
                    <a:lnTo>
                      <a:pt x="183" y="5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4" name="Freeform 1522"/>
              <p:cNvSpPr>
                <a:spLocks/>
              </p:cNvSpPr>
              <p:nvPr/>
            </p:nvSpPr>
            <p:spPr bwMode="auto">
              <a:xfrm flipH="1">
                <a:off x="653" y="3635"/>
                <a:ext cx="40" cy="10"/>
              </a:xfrm>
              <a:custGeom>
                <a:avLst/>
                <a:gdLst>
                  <a:gd name="T0" fmla="*/ 139 w 141"/>
                  <a:gd name="T1" fmla="*/ 2 h 35"/>
                  <a:gd name="T2" fmla="*/ 137 w 141"/>
                  <a:gd name="T3" fmla="*/ 4 h 35"/>
                  <a:gd name="T4" fmla="*/ 135 w 141"/>
                  <a:gd name="T5" fmla="*/ 7 h 35"/>
                  <a:gd name="T6" fmla="*/ 133 w 141"/>
                  <a:gd name="T7" fmla="*/ 9 h 35"/>
                  <a:gd name="T8" fmla="*/ 130 w 141"/>
                  <a:gd name="T9" fmla="*/ 12 h 35"/>
                  <a:gd name="T10" fmla="*/ 128 w 141"/>
                  <a:gd name="T11" fmla="*/ 14 h 35"/>
                  <a:gd name="T12" fmla="*/ 125 w 141"/>
                  <a:gd name="T13" fmla="*/ 16 h 35"/>
                  <a:gd name="T14" fmla="*/ 123 w 141"/>
                  <a:gd name="T15" fmla="*/ 18 h 35"/>
                  <a:gd name="T16" fmla="*/ 120 w 141"/>
                  <a:gd name="T17" fmla="*/ 20 h 35"/>
                  <a:gd name="T18" fmla="*/ 117 w 141"/>
                  <a:gd name="T19" fmla="*/ 21 h 35"/>
                  <a:gd name="T20" fmla="*/ 114 w 141"/>
                  <a:gd name="T21" fmla="*/ 23 h 35"/>
                  <a:gd name="T22" fmla="*/ 111 w 141"/>
                  <a:gd name="T23" fmla="*/ 25 h 35"/>
                  <a:gd name="T24" fmla="*/ 109 w 141"/>
                  <a:gd name="T25" fmla="*/ 26 h 35"/>
                  <a:gd name="T26" fmla="*/ 106 w 141"/>
                  <a:gd name="T27" fmla="*/ 28 h 35"/>
                  <a:gd name="T28" fmla="*/ 103 w 141"/>
                  <a:gd name="T29" fmla="*/ 29 h 35"/>
                  <a:gd name="T30" fmla="*/ 99 w 141"/>
                  <a:gd name="T31" fmla="*/ 30 h 35"/>
                  <a:gd name="T32" fmla="*/ 96 w 141"/>
                  <a:gd name="T33" fmla="*/ 31 h 35"/>
                  <a:gd name="T34" fmla="*/ 93 w 141"/>
                  <a:gd name="T35" fmla="*/ 32 h 35"/>
                  <a:gd name="T36" fmla="*/ 90 w 141"/>
                  <a:gd name="T37" fmla="*/ 33 h 35"/>
                  <a:gd name="T38" fmla="*/ 87 w 141"/>
                  <a:gd name="T39" fmla="*/ 34 h 35"/>
                  <a:gd name="T40" fmla="*/ 83 w 141"/>
                  <a:gd name="T41" fmla="*/ 34 h 35"/>
                  <a:gd name="T42" fmla="*/ 80 w 141"/>
                  <a:gd name="T43" fmla="*/ 35 h 35"/>
                  <a:gd name="T44" fmla="*/ 77 w 141"/>
                  <a:gd name="T45" fmla="*/ 35 h 35"/>
                  <a:gd name="T46" fmla="*/ 73 w 141"/>
                  <a:gd name="T47" fmla="*/ 35 h 35"/>
                  <a:gd name="T48" fmla="*/ 70 w 141"/>
                  <a:gd name="T49" fmla="*/ 35 h 35"/>
                  <a:gd name="T50" fmla="*/ 67 w 141"/>
                  <a:gd name="T51" fmla="*/ 35 h 35"/>
                  <a:gd name="T52" fmla="*/ 64 w 141"/>
                  <a:gd name="T53" fmla="*/ 35 h 35"/>
                  <a:gd name="T54" fmla="*/ 60 w 141"/>
                  <a:gd name="T55" fmla="*/ 35 h 35"/>
                  <a:gd name="T56" fmla="*/ 57 w 141"/>
                  <a:gd name="T57" fmla="*/ 35 h 35"/>
                  <a:gd name="T58" fmla="*/ 54 w 141"/>
                  <a:gd name="T59" fmla="*/ 34 h 35"/>
                  <a:gd name="T60" fmla="*/ 50 w 141"/>
                  <a:gd name="T61" fmla="*/ 34 h 35"/>
                  <a:gd name="T62" fmla="*/ 47 w 141"/>
                  <a:gd name="T63" fmla="*/ 33 h 35"/>
                  <a:gd name="T64" fmla="*/ 44 w 141"/>
                  <a:gd name="T65" fmla="*/ 32 h 35"/>
                  <a:gd name="T66" fmla="*/ 41 w 141"/>
                  <a:gd name="T67" fmla="*/ 31 h 35"/>
                  <a:gd name="T68" fmla="*/ 38 w 141"/>
                  <a:gd name="T69" fmla="*/ 30 h 35"/>
                  <a:gd name="T70" fmla="*/ 35 w 141"/>
                  <a:gd name="T71" fmla="*/ 28 h 35"/>
                  <a:gd name="T72" fmla="*/ 31 w 141"/>
                  <a:gd name="T73" fmla="*/ 27 h 35"/>
                  <a:gd name="T74" fmla="*/ 28 w 141"/>
                  <a:gd name="T75" fmla="*/ 26 h 35"/>
                  <a:gd name="T76" fmla="*/ 26 w 141"/>
                  <a:gd name="T77" fmla="*/ 24 h 35"/>
                  <a:gd name="T78" fmla="*/ 23 w 141"/>
                  <a:gd name="T79" fmla="*/ 23 h 35"/>
                  <a:gd name="T80" fmla="*/ 20 w 141"/>
                  <a:gd name="T81" fmla="*/ 21 h 35"/>
                  <a:gd name="T82" fmla="*/ 17 w 141"/>
                  <a:gd name="T83" fmla="*/ 19 h 35"/>
                  <a:gd name="T84" fmla="*/ 14 w 141"/>
                  <a:gd name="T85" fmla="*/ 17 h 35"/>
                  <a:gd name="T86" fmla="*/ 12 w 141"/>
                  <a:gd name="T87" fmla="*/ 15 h 35"/>
                  <a:gd name="T88" fmla="*/ 9 w 141"/>
                  <a:gd name="T89" fmla="*/ 13 h 35"/>
                  <a:gd name="T90" fmla="*/ 7 w 141"/>
                  <a:gd name="T91" fmla="*/ 10 h 35"/>
                  <a:gd name="T92" fmla="*/ 5 w 141"/>
                  <a:gd name="T93" fmla="*/ 8 h 35"/>
                  <a:gd name="T94" fmla="*/ 2 w 141"/>
                  <a:gd name="T95" fmla="*/ 6 h 35"/>
                  <a:gd name="T96" fmla="*/ 0 w 141"/>
                  <a:gd name="T9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35">
                    <a:moveTo>
                      <a:pt x="141" y="0"/>
                    </a:moveTo>
                    <a:lnTo>
                      <a:pt x="140" y="1"/>
                    </a:lnTo>
                    <a:lnTo>
                      <a:pt x="139" y="2"/>
                    </a:lnTo>
                    <a:lnTo>
                      <a:pt x="139" y="3"/>
                    </a:lnTo>
                    <a:lnTo>
                      <a:pt x="138" y="3"/>
                    </a:lnTo>
                    <a:lnTo>
                      <a:pt x="137" y="4"/>
                    </a:lnTo>
                    <a:lnTo>
                      <a:pt x="137" y="5"/>
                    </a:lnTo>
                    <a:lnTo>
                      <a:pt x="136" y="6"/>
                    </a:lnTo>
                    <a:lnTo>
                      <a:pt x="135" y="7"/>
                    </a:lnTo>
                    <a:lnTo>
                      <a:pt x="134" y="7"/>
                    </a:lnTo>
                    <a:lnTo>
                      <a:pt x="134" y="8"/>
                    </a:lnTo>
                    <a:lnTo>
                      <a:pt x="133" y="9"/>
                    </a:lnTo>
                    <a:lnTo>
                      <a:pt x="132" y="10"/>
                    </a:lnTo>
                    <a:lnTo>
                      <a:pt x="131" y="11"/>
                    </a:lnTo>
                    <a:lnTo>
                      <a:pt x="130" y="12"/>
                    </a:lnTo>
                    <a:lnTo>
                      <a:pt x="130" y="12"/>
                    </a:lnTo>
                    <a:lnTo>
                      <a:pt x="129" y="13"/>
                    </a:lnTo>
                    <a:lnTo>
                      <a:pt x="128" y="14"/>
                    </a:lnTo>
                    <a:lnTo>
                      <a:pt x="127" y="14"/>
                    </a:lnTo>
                    <a:lnTo>
                      <a:pt x="126" y="15"/>
                    </a:lnTo>
                    <a:lnTo>
                      <a:pt x="125" y="16"/>
                    </a:lnTo>
                    <a:lnTo>
                      <a:pt x="124" y="16"/>
                    </a:lnTo>
                    <a:lnTo>
                      <a:pt x="124" y="17"/>
                    </a:lnTo>
                    <a:lnTo>
                      <a:pt x="123" y="18"/>
                    </a:lnTo>
                    <a:lnTo>
                      <a:pt x="122" y="18"/>
                    </a:lnTo>
                    <a:lnTo>
                      <a:pt x="121" y="19"/>
                    </a:lnTo>
                    <a:lnTo>
                      <a:pt x="120" y="20"/>
                    </a:lnTo>
                    <a:lnTo>
                      <a:pt x="119" y="20"/>
                    </a:lnTo>
                    <a:lnTo>
                      <a:pt x="118" y="21"/>
                    </a:lnTo>
                    <a:lnTo>
                      <a:pt x="117" y="21"/>
                    </a:lnTo>
                    <a:lnTo>
                      <a:pt x="116" y="22"/>
                    </a:lnTo>
                    <a:lnTo>
                      <a:pt x="115" y="23"/>
                    </a:lnTo>
                    <a:lnTo>
                      <a:pt x="114" y="23"/>
                    </a:lnTo>
                    <a:lnTo>
                      <a:pt x="113" y="24"/>
                    </a:lnTo>
                    <a:lnTo>
                      <a:pt x="113" y="24"/>
                    </a:lnTo>
                    <a:lnTo>
                      <a:pt x="111" y="25"/>
                    </a:lnTo>
                    <a:lnTo>
                      <a:pt x="110" y="25"/>
                    </a:lnTo>
                    <a:lnTo>
                      <a:pt x="110" y="26"/>
                    </a:lnTo>
                    <a:lnTo>
                      <a:pt x="109" y="26"/>
                    </a:lnTo>
                    <a:lnTo>
                      <a:pt x="107" y="27"/>
                    </a:lnTo>
                    <a:lnTo>
                      <a:pt x="107" y="27"/>
                    </a:lnTo>
                    <a:lnTo>
                      <a:pt x="106" y="28"/>
                    </a:lnTo>
                    <a:lnTo>
                      <a:pt x="104" y="28"/>
                    </a:lnTo>
                    <a:lnTo>
                      <a:pt x="103" y="29"/>
                    </a:lnTo>
                    <a:lnTo>
                      <a:pt x="103" y="29"/>
                    </a:lnTo>
                    <a:lnTo>
                      <a:pt x="102" y="30"/>
                    </a:lnTo>
                    <a:lnTo>
                      <a:pt x="100" y="30"/>
                    </a:lnTo>
                    <a:lnTo>
                      <a:pt x="99" y="30"/>
                    </a:lnTo>
                    <a:lnTo>
                      <a:pt x="98" y="31"/>
                    </a:lnTo>
                    <a:lnTo>
                      <a:pt x="97" y="31"/>
                    </a:lnTo>
                    <a:lnTo>
                      <a:pt x="96" y="31"/>
                    </a:lnTo>
                    <a:lnTo>
                      <a:pt x="95" y="32"/>
                    </a:lnTo>
                    <a:lnTo>
                      <a:pt x="94" y="32"/>
                    </a:lnTo>
                    <a:lnTo>
                      <a:pt x="93" y="32"/>
                    </a:lnTo>
                    <a:lnTo>
                      <a:pt x="92" y="32"/>
                    </a:lnTo>
                    <a:lnTo>
                      <a:pt x="91" y="33"/>
                    </a:lnTo>
                    <a:lnTo>
                      <a:pt x="90" y="33"/>
                    </a:lnTo>
                    <a:lnTo>
                      <a:pt x="89" y="33"/>
                    </a:lnTo>
                    <a:lnTo>
                      <a:pt x="88" y="34"/>
                    </a:lnTo>
                    <a:lnTo>
                      <a:pt x="87" y="34"/>
                    </a:lnTo>
                    <a:lnTo>
                      <a:pt x="86" y="34"/>
                    </a:lnTo>
                    <a:lnTo>
                      <a:pt x="85" y="34"/>
                    </a:lnTo>
                    <a:lnTo>
                      <a:pt x="83" y="34"/>
                    </a:lnTo>
                    <a:lnTo>
                      <a:pt x="82" y="34"/>
                    </a:lnTo>
                    <a:lnTo>
                      <a:pt x="81" y="35"/>
                    </a:lnTo>
                    <a:lnTo>
                      <a:pt x="80" y="35"/>
                    </a:lnTo>
                    <a:lnTo>
                      <a:pt x="79" y="35"/>
                    </a:lnTo>
                    <a:lnTo>
                      <a:pt x="78" y="35"/>
                    </a:lnTo>
                    <a:lnTo>
                      <a:pt x="77" y="35"/>
                    </a:lnTo>
                    <a:lnTo>
                      <a:pt x="76" y="35"/>
                    </a:lnTo>
                    <a:lnTo>
                      <a:pt x="75" y="35"/>
                    </a:lnTo>
                    <a:lnTo>
                      <a:pt x="73" y="35"/>
                    </a:lnTo>
                    <a:lnTo>
                      <a:pt x="72" y="35"/>
                    </a:lnTo>
                    <a:lnTo>
                      <a:pt x="71" y="35"/>
                    </a:lnTo>
                    <a:lnTo>
                      <a:pt x="70" y="35"/>
                    </a:lnTo>
                    <a:lnTo>
                      <a:pt x="69" y="35"/>
                    </a:lnTo>
                    <a:lnTo>
                      <a:pt x="68" y="35"/>
                    </a:lnTo>
                    <a:lnTo>
                      <a:pt x="67" y="35"/>
                    </a:lnTo>
                    <a:lnTo>
                      <a:pt x="66" y="35"/>
                    </a:lnTo>
                    <a:lnTo>
                      <a:pt x="65" y="35"/>
                    </a:lnTo>
                    <a:lnTo>
                      <a:pt x="64" y="35"/>
                    </a:lnTo>
                    <a:lnTo>
                      <a:pt x="62" y="35"/>
                    </a:lnTo>
                    <a:lnTo>
                      <a:pt x="61" y="35"/>
                    </a:lnTo>
                    <a:lnTo>
                      <a:pt x="60" y="35"/>
                    </a:lnTo>
                    <a:lnTo>
                      <a:pt x="59" y="35"/>
                    </a:lnTo>
                    <a:lnTo>
                      <a:pt x="58" y="35"/>
                    </a:lnTo>
                    <a:lnTo>
                      <a:pt x="57" y="35"/>
                    </a:lnTo>
                    <a:lnTo>
                      <a:pt x="56" y="34"/>
                    </a:lnTo>
                    <a:lnTo>
                      <a:pt x="55" y="34"/>
                    </a:lnTo>
                    <a:lnTo>
                      <a:pt x="54" y="34"/>
                    </a:lnTo>
                    <a:lnTo>
                      <a:pt x="52" y="34"/>
                    </a:lnTo>
                    <a:lnTo>
                      <a:pt x="51" y="34"/>
                    </a:lnTo>
                    <a:lnTo>
                      <a:pt x="50" y="34"/>
                    </a:lnTo>
                    <a:lnTo>
                      <a:pt x="49" y="33"/>
                    </a:lnTo>
                    <a:lnTo>
                      <a:pt x="48" y="33"/>
                    </a:lnTo>
                    <a:lnTo>
                      <a:pt x="47" y="33"/>
                    </a:lnTo>
                    <a:lnTo>
                      <a:pt x="46" y="32"/>
                    </a:lnTo>
                    <a:lnTo>
                      <a:pt x="45" y="32"/>
                    </a:lnTo>
                    <a:lnTo>
                      <a:pt x="44" y="32"/>
                    </a:lnTo>
                    <a:lnTo>
                      <a:pt x="43" y="31"/>
                    </a:lnTo>
                    <a:lnTo>
                      <a:pt x="42" y="31"/>
                    </a:lnTo>
                    <a:lnTo>
                      <a:pt x="41" y="31"/>
                    </a:lnTo>
                    <a:lnTo>
                      <a:pt x="40" y="31"/>
                    </a:lnTo>
                    <a:lnTo>
                      <a:pt x="39" y="30"/>
                    </a:lnTo>
                    <a:lnTo>
                      <a:pt x="38" y="30"/>
                    </a:lnTo>
                    <a:lnTo>
                      <a:pt x="37" y="29"/>
                    </a:lnTo>
                    <a:lnTo>
                      <a:pt x="36" y="29"/>
                    </a:lnTo>
                    <a:lnTo>
                      <a:pt x="35" y="28"/>
                    </a:lnTo>
                    <a:lnTo>
                      <a:pt x="34" y="28"/>
                    </a:lnTo>
                    <a:lnTo>
                      <a:pt x="33" y="28"/>
                    </a:lnTo>
                    <a:lnTo>
                      <a:pt x="31" y="27"/>
                    </a:lnTo>
                    <a:lnTo>
                      <a:pt x="31" y="27"/>
                    </a:lnTo>
                    <a:lnTo>
                      <a:pt x="30" y="26"/>
                    </a:lnTo>
                    <a:lnTo>
                      <a:pt x="28" y="26"/>
                    </a:lnTo>
                    <a:lnTo>
                      <a:pt x="28" y="25"/>
                    </a:lnTo>
                    <a:lnTo>
                      <a:pt x="27" y="25"/>
                    </a:lnTo>
                    <a:lnTo>
                      <a:pt x="26" y="24"/>
                    </a:lnTo>
                    <a:lnTo>
                      <a:pt x="25" y="24"/>
                    </a:lnTo>
                    <a:lnTo>
                      <a:pt x="24" y="23"/>
                    </a:lnTo>
                    <a:lnTo>
                      <a:pt x="23" y="23"/>
                    </a:lnTo>
                    <a:lnTo>
                      <a:pt x="22" y="22"/>
                    </a:lnTo>
                    <a:lnTo>
                      <a:pt x="21" y="21"/>
                    </a:lnTo>
                    <a:lnTo>
                      <a:pt x="20" y="21"/>
                    </a:lnTo>
                    <a:lnTo>
                      <a:pt x="19" y="20"/>
                    </a:lnTo>
                    <a:lnTo>
                      <a:pt x="18" y="20"/>
                    </a:lnTo>
                    <a:lnTo>
                      <a:pt x="17" y="19"/>
                    </a:lnTo>
                    <a:lnTo>
                      <a:pt x="16" y="18"/>
                    </a:lnTo>
                    <a:lnTo>
                      <a:pt x="16" y="18"/>
                    </a:lnTo>
                    <a:lnTo>
                      <a:pt x="14" y="17"/>
                    </a:lnTo>
                    <a:lnTo>
                      <a:pt x="14" y="16"/>
                    </a:lnTo>
                    <a:lnTo>
                      <a:pt x="13" y="16"/>
                    </a:lnTo>
                    <a:lnTo>
                      <a:pt x="12" y="15"/>
                    </a:lnTo>
                    <a:lnTo>
                      <a:pt x="11" y="14"/>
                    </a:lnTo>
                    <a:lnTo>
                      <a:pt x="10" y="13"/>
                    </a:lnTo>
                    <a:lnTo>
                      <a:pt x="9" y="13"/>
                    </a:lnTo>
                    <a:lnTo>
                      <a:pt x="9" y="12"/>
                    </a:lnTo>
                    <a:lnTo>
                      <a:pt x="8" y="11"/>
                    </a:lnTo>
                    <a:lnTo>
                      <a:pt x="7" y="10"/>
                    </a:lnTo>
                    <a:lnTo>
                      <a:pt x="6" y="10"/>
                    </a:lnTo>
                    <a:lnTo>
                      <a:pt x="6" y="9"/>
                    </a:lnTo>
                    <a:lnTo>
                      <a:pt x="5" y="8"/>
                    </a:lnTo>
                    <a:lnTo>
                      <a:pt x="4" y="7"/>
                    </a:lnTo>
                    <a:lnTo>
                      <a:pt x="3" y="7"/>
                    </a:lnTo>
                    <a:lnTo>
                      <a:pt x="2" y="6"/>
                    </a:lnTo>
                    <a:lnTo>
                      <a:pt x="2" y="5"/>
                    </a:lnTo>
                    <a:lnTo>
                      <a:pt x="1" y="4"/>
                    </a:lnTo>
                    <a:lnTo>
                      <a:pt x="0" y="3"/>
                    </a:lnTo>
                    <a:lnTo>
                      <a:pt x="0" y="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5" name="Freeform 1523"/>
              <p:cNvSpPr>
                <a:spLocks/>
              </p:cNvSpPr>
              <p:nvPr/>
            </p:nvSpPr>
            <p:spPr bwMode="auto">
              <a:xfrm flipH="1">
                <a:off x="652" y="3595"/>
                <a:ext cx="41" cy="11"/>
              </a:xfrm>
              <a:custGeom>
                <a:avLst/>
                <a:gdLst>
                  <a:gd name="T0" fmla="*/ 1 w 142"/>
                  <a:gd name="T1" fmla="*/ 30 h 39"/>
                  <a:gd name="T2" fmla="*/ 3 w 142"/>
                  <a:gd name="T3" fmla="*/ 28 h 39"/>
                  <a:gd name="T4" fmla="*/ 6 w 142"/>
                  <a:gd name="T5" fmla="*/ 26 h 39"/>
                  <a:gd name="T6" fmla="*/ 8 w 142"/>
                  <a:gd name="T7" fmla="*/ 23 h 39"/>
                  <a:gd name="T8" fmla="*/ 11 w 142"/>
                  <a:gd name="T9" fmla="*/ 21 h 39"/>
                  <a:gd name="T10" fmla="*/ 13 w 142"/>
                  <a:gd name="T11" fmla="*/ 19 h 39"/>
                  <a:gd name="T12" fmla="*/ 16 w 142"/>
                  <a:gd name="T13" fmla="*/ 17 h 39"/>
                  <a:gd name="T14" fmla="*/ 19 w 142"/>
                  <a:gd name="T15" fmla="*/ 15 h 39"/>
                  <a:gd name="T16" fmla="*/ 22 w 142"/>
                  <a:gd name="T17" fmla="*/ 13 h 39"/>
                  <a:gd name="T18" fmla="*/ 25 w 142"/>
                  <a:gd name="T19" fmla="*/ 12 h 39"/>
                  <a:gd name="T20" fmla="*/ 27 w 142"/>
                  <a:gd name="T21" fmla="*/ 10 h 39"/>
                  <a:gd name="T22" fmla="*/ 30 w 142"/>
                  <a:gd name="T23" fmla="*/ 9 h 39"/>
                  <a:gd name="T24" fmla="*/ 33 w 142"/>
                  <a:gd name="T25" fmla="*/ 7 h 39"/>
                  <a:gd name="T26" fmla="*/ 36 w 142"/>
                  <a:gd name="T27" fmla="*/ 6 h 39"/>
                  <a:gd name="T28" fmla="*/ 40 w 142"/>
                  <a:gd name="T29" fmla="*/ 5 h 39"/>
                  <a:gd name="T30" fmla="*/ 43 w 142"/>
                  <a:gd name="T31" fmla="*/ 4 h 39"/>
                  <a:gd name="T32" fmla="*/ 46 w 142"/>
                  <a:gd name="T33" fmla="*/ 3 h 39"/>
                  <a:gd name="T34" fmla="*/ 49 w 142"/>
                  <a:gd name="T35" fmla="*/ 3 h 39"/>
                  <a:gd name="T36" fmla="*/ 52 w 142"/>
                  <a:gd name="T37" fmla="*/ 2 h 39"/>
                  <a:gd name="T38" fmla="*/ 56 w 142"/>
                  <a:gd name="T39" fmla="*/ 1 h 39"/>
                  <a:gd name="T40" fmla="*/ 59 w 142"/>
                  <a:gd name="T41" fmla="*/ 1 h 39"/>
                  <a:gd name="T42" fmla="*/ 62 w 142"/>
                  <a:gd name="T43" fmla="*/ 1 h 39"/>
                  <a:gd name="T44" fmla="*/ 65 w 142"/>
                  <a:gd name="T45" fmla="*/ 0 h 39"/>
                  <a:gd name="T46" fmla="*/ 69 w 142"/>
                  <a:gd name="T47" fmla="*/ 0 h 39"/>
                  <a:gd name="T48" fmla="*/ 72 w 142"/>
                  <a:gd name="T49" fmla="*/ 0 h 39"/>
                  <a:gd name="T50" fmla="*/ 75 w 142"/>
                  <a:gd name="T51" fmla="*/ 1 h 39"/>
                  <a:gd name="T52" fmla="*/ 79 w 142"/>
                  <a:gd name="T53" fmla="*/ 1 h 39"/>
                  <a:gd name="T54" fmla="*/ 82 w 142"/>
                  <a:gd name="T55" fmla="*/ 2 h 39"/>
                  <a:gd name="T56" fmla="*/ 85 w 142"/>
                  <a:gd name="T57" fmla="*/ 2 h 39"/>
                  <a:gd name="T58" fmla="*/ 89 w 142"/>
                  <a:gd name="T59" fmla="*/ 3 h 39"/>
                  <a:gd name="T60" fmla="*/ 92 w 142"/>
                  <a:gd name="T61" fmla="*/ 4 h 39"/>
                  <a:gd name="T62" fmla="*/ 95 w 142"/>
                  <a:gd name="T63" fmla="*/ 5 h 39"/>
                  <a:gd name="T64" fmla="*/ 98 w 142"/>
                  <a:gd name="T65" fmla="*/ 6 h 39"/>
                  <a:gd name="T66" fmla="*/ 101 w 142"/>
                  <a:gd name="T67" fmla="*/ 7 h 39"/>
                  <a:gd name="T68" fmla="*/ 104 w 142"/>
                  <a:gd name="T69" fmla="*/ 8 h 39"/>
                  <a:gd name="T70" fmla="*/ 107 w 142"/>
                  <a:gd name="T71" fmla="*/ 9 h 39"/>
                  <a:gd name="T72" fmla="*/ 110 w 142"/>
                  <a:gd name="T73" fmla="*/ 11 h 39"/>
                  <a:gd name="T74" fmla="*/ 113 w 142"/>
                  <a:gd name="T75" fmla="*/ 13 h 39"/>
                  <a:gd name="T76" fmla="*/ 116 w 142"/>
                  <a:gd name="T77" fmla="*/ 14 h 39"/>
                  <a:gd name="T78" fmla="*/ 119 w 142"/>
                  <a:gd name="T79" fmla="*/ 16 h 39"/>
                  <a:gd name="T80" fmla="*/ 122 w 142"/>
                  <a:gd name="T81" fmla="*/ 18 h 39"/>
                  <a:gd name="T82" fmla="*/ 124 w 142"/>
                  <a:gd name="T83" fmla="*/ 20 h 39"/>
                  <a:gd name="T84" fmla="*/ 127 w 142"/>
                  <a:gd name="T85" fmla="*/ 22 h 39"/>
                  <a:gd name="T86" fmla="*/ 129 w 142"/>
                  <a:gd name="T87" fmla="*/ 24 h 39"/>
                  <a:gd name="T88" fmla="*/ 132 w 142"/>
                  <a:gd name="T89" fmla="*/ 27 h 39"/>
                  <a:gd name="T90" fmla="*/ 134 w 142"/>
                  <a:gd name="T91" fmla="*/ 29 h 39"/>
                  <a:gd name="T92" fmla="*/ 136 w 142"/>
                  <a:gd name="T93" fmla="*/ 31 h 39"/>
                  <a:gd name="T94" fmla="*/ 138 w 142"/>
                  <a:gd name="T95" fmla="*/ 34 h 39"/>
                  <a:gd name="T96" fmla="*/ 140 w 142"/>
                  <a:gd name="T97" fmla="*/ 37 h 39"/>
                  <a:gd name="T98" fmla="*/ 142 w 142"/>
                  <a:gd name="T9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39">
                    <a:moveTo>
                      <a:pt x="0" y="32"/>
                    </a:moveTo>
                    <a:lnTo>
                      <a:pt x="1" y="31"/>
                    </a:lnTo>
                    <a:lnTo>
                      <a:pt x="1" y="30"/>
                    </a:lnTo>
                    <a:lnTo>
                      <a:pt x="2" y="30"/>
                    </a:lnTo>
                    <a:lnTo>
                      <a:pt x="3" y="29"/>
                    </a:lnTo>
                    <a:lnTo>
                      <a:pt x="3" y="28"/>
                    </a:lnTo>
                    <a:lnTo>
                      <a:pt x="4" y="27"/>
                    </a:lnTo>
                    <a:lnTo>
                      <a:pt x="5" y="26"/>
                    </a:lnTo>
                    <a:lnTo>
                      <a:pt x="6" y="26"/>
                    </a:lnTo>
                    <a:lnTo>
                      <a:pt x="7" y="25"/>
                    </a:lnTo>
                    <a:lnTo>
                      <a:pt x="8" y="24"/>
                    </a:lnTo>
                    <a:lnTo>
                      <a:pt x="8" y="23"/>
                    </a:lnTo>
                    <a:lnTo>
                      <a:pt x="9" y="23"/>
                    </a:lnTo>
                    <a:lnTo>
                      <a:pt x="10" y="22"/>
                    </a:lnTo>
                    <a:lnTo>
                      <a:pt x="11" y="21"/>
                    </a:lnTo>
                    <a:lnTo>
                      <a:pt x="12" y="20"/>
                    </a:lnTo>
                    <a:lnTo>
                      <a:pt x="12" y="20"/>
                    </a:lnTo>
                    <a:lnTo>
                      <a:pt x="13" y="19"/>
                    </a:lnTo>
                    <a:lnTo>
                      <a:pt x="14" y="19"/>
                    </a:lnTo>
                    <a:lnTo>
                      <a:pt x="15" y="18"/>
                    </a:lnTo>
                    <a:lnTo>
                      <a:pt x="16" y="17"/>
                    </a:lnTo>
                    <a:lnTo>
                      <a:pt x="17" y="17"/>
                    </a:lnTo>
                    <a:lnTo>
                      <a:pt x="18" y="16"/>
                    </a:lnTo>
                    <a:lnTo>
                      <a:pt x="19" y="15"/>
                    </a:lnTo>
                    <a:lnTo>
                      <a:pt x="20" y="15"/>
                    </a:lnTo>
                    <a:lnTo>
                      <a:pt x="20" y="14"/>
                    </a:lnTo>
                    <a:lnTo>
                      <a:pt x="22" y="13"/>
                    </a:lnTo>
                    <a:lnTo>
                      <a:pt x="22" y="13"/>
                    </a:lnTo>
                    <a:lnTo>
                      <a:pt x="23" y="12"/>
                    </a:lnTo>
                    <a:lnTo>
                      <a:pt x="25" y="12"/>
                    </a:lnTo>
                    <a:lnTo>
                      <a:pt x="25" y="11"/>
                    </a:lnTo>
                    <a:lnTo>
                      <a:pt x="26" y="11"/>
                    </a:lnTo>
                    <a:lnTo>
                      <a:pt x="27" y="10"/>
                    </a:lnTo>
                    <a:lnTo>
                      <a:pt x="28" y="10"/>
                    </a:lnTo>
                    <a:lnTo>
                      <a:pt x="29" y="9"/>
                    </a:lnTo>
                    <a:lnTo>
                      <a:pt x="30" y="9"/>
                    </a:lnTo>
                    <a:lnTo>
                      <a:pt x="31" y="8"/>
                    </a:lnTo>
                    <a:lnTo>
                      <a:pt x="32" y="8"/>
                    </a:lnTo>
                    <a:lnTo>
                      <a:pt x="33" y="7"/>
                    </a:lnTo>
                    <a:lnTo>
                      <a:pt x="34" y="7"/>
                    </a:lnTo>
                    <a:lnTo>
                      <a:pt x="35" y="7"/>
                    </a:lnTo>
                    <a:lnTo>
                      <a:pt x="36" y="6"/>
                    </a:lnTo>
                    <a:lnTo>
                      <a:pt x="37" y="6"/>
                    </a:lnTo>
                    <a:lnTo>
                      <a:pt x="39" y="6"/>
                    </a:lnTo>
                    <a:lnTo>
                      <a:pt x="40" y="5"/>
                    </a:lnTo>
                    <a:lnTo>
                      <a:pt x="41" y="5"/>
                    </a:lnTo>
                    <a:lnTo>
                      <a:pt x="42" y="5"/>
                    </a:lnTo>
                    <a:lnTo>
                      <a:pt x="43" y="4"/>
                    </a:lnTo>
                    <a:lnTo>
                      <a:pt x="44" y="4"/>
                    </a:lnTo>
                    <a:lnTo>
                      <a:pt x="45" y="3"/>
                    </a:lnTo>
                    <a:lnTo>
                      <a:pt x="46" y="3"/>
                    </a:lnTo>
                    <a:lnTo>
                      <a:pt x="47" y="3"/>
                    </a:lnTo>
                    <a:lnTo>
                      <a:pt x="48" y="3"/>
                    </a:lnTo>
                    <a:lnTo>
                      <a:pt x="49" y="3"/>
                    </a:lnTo>
                    <a:lnTo>
                      <a:pt x="50" y="2"/>
                    </a:lnTo>
                    <a:lnTo>
                      <a:pt x="51" y="2"/>
                    </a:lnTo>
                    <a:lnTo>
                      <a:pt x="52" y="2"/>
                    </a:lnTo>
                    <a:lnTo>
                      <a:pt x="53" y="2"/>
                    </a:lnTo>
                    <a:lnTo>
                      <a:pt x="54" y="2"/>
                    </a:lnTo>
                    <a:lnTo>
                      <a:pt x="56" y="1"/>
                    </a:lnTo>
                    <a:lnTo>
                      <a:pt x="57" y="1"/>
                    </a:lnTo>
                    <a:lnTo>
                      <a:pt x="58" y="1"/>
                    </a:lnTo>
                    <a:lnTo>
                      <a:pt x="59" y="1"/>
                    </a:lnTo>
                    <a:lnTo>
                      <a:pt x="60" y="1"/>
                    </a:lnTo>
                    <a:lnTo>
                      <a:pt x="61" y="1"/>
                    </a:lnTo>
                    <a:lnTo>
                      <a:pt x="62" y="1"/>
                    </a:lnTo>
                    <a:lnTo>
                      <a:pt x="63" y="0"/>
                    </a:lnTo>
                    <a:lnTo>
                      <a:pt x="64" y="0"/>
                    </a:lnTo>
                    <a:lnTo>
                      <a:pt x="65" y="0"/>
                    </a:lnTo>
                    <a:lnTo>
                      <a:pt x="67" y="0"/>
                    </a:lnTo>
                    <a:lnTo>
                      <a:pt x="68" y="0"/>
                    </a:lnTo>
                    <a:lnTo>
                      <a:pt x="69" y="0"/>
                    </a:lnTo>
                    <a:lnTo>
                      <a:pt x="70" y="0"/>
                    </a:lnTo>
                    <a:lnTo>
                      <a:pt x="71" y="0"/>
                    </a:lnTo>
                    <a:lnTo>
                      <a:pt x="72" y="0"/>
                    </a:lnTo>
                    <a:lnTo>
                      <a:pt x="73" y="1"/>
                    </a:lnTo>
                    <a:lnTo>
                      <a:pt x="74" y="1"/>
                    </a:lnTo>
                    <a:lnTo>
                      <a:pt x="75" y="1"/>
                    </a:lnTo>
                    <a:lnTo>
                      <a:pt x="77" y="1"/>
                    </a:lnTo>
                    <a:lnTo>
                      <a:pt x="78" y="1"/>
                    </a:lnTo>
                    <a:lnTo>
                      <a:pt x="79" y="1"/>
                    </a:lnTo>
                    <a:lnTo>
                      <a:pt x="80" y="1"/>
                    </a:lnTo>
                    <a:lnTo>
                      <a:pt x="81" y="1"/>
                    </a:lnTo>
                    <a:lnTo>
                      <a:pt x="82" y="2"/>
                    </a:lnTo>
                    <a:lnTo>
                      <a:pt x="83" y="2"/>
                    </a:lnTo>
                    <a:lnTo>
                      <a:pt x="84" y="2"/>
                    </a:lnTo>
                    <a:lnTo>
                      <a:pt x="85" y="2"/>
                    </a:lnTo>
                    <a:lnTo>
                      <a:pt x="86" y="2"/>
                    </a:lnTo>
                    <a:lnTo>
                      <a:pt x="88" y="3"/>
                    </a:lnTo>
                    <a:lnTo>
                      <a:pt x="89" y="3"/>
                    </a:lnTo>
                    <a:lnTo>
                      <a:pt x="90" y="3"/>
                    </a:lnTo>
                    <a:lnTo>
                      <a:pt x="91" y="3"/>
                    </a:lnTo>
                    <a:lnTo>
                      <a:pt x="92" y="4"/>
                    </a:lnTo>
                    <a:lnTo>
                      <a:pt x="93" y="4"/>
                    </a:lnTo>
                    <a:lnTo>
                      <a:pt x="94" y="4"/>
                    </a:lnTo>
                    <a:lnTo>
                      <a:pt x="95" y="5"/>
                    </a:lnTo>
                    <a:lnTo>
                      <a:pt x="96" y="5"/>
                    </a:lnTo>
                    <a:lnTo>
                      <a:pt x="97" y="5"/>
                    </a:lnTo>
                    <a:lnTo>
                      <a:pt x="98" y="6"/>
                    </a:lnTo>
                    <a:lnTo>
                      <a:pt x="99" y="6"/>
                    </a:lnTo>
                    <a:lnTo>
                      <a:pt x="100" y="6"/>
                    </a:lnTo>
                    <a:lnTo>
                      <a:pt x="101" y="7"/>
                    </a:lnTo>
                    <a:lnTo>
                      <a:pt x="102" y="7"/>
                    </a:lnTo>
                    <a:lnTo>
                      <a:pt x="103" y="7"/>
                    </a:lnTo>
                    <a:lnTo>
                      <a:pt x="104" y="8"/>
                    </a:lnTo>
                    <a:lnTo>
                      <a:pt x="105" y="9"/>
                    </a:lnTo>
                    <a:lnTo>
                      <a:pt x="106" y="9"/>
                    </a:lnTo>
                    <a:lnTo>
                      <a:pt x="107" y="9"/>
                    </a:lnTo>
                    <a:lnTo>
                      <a:pt x="108" y="10"/>
                    </a:lnTo>
                    <a:lnTo>
                      <a:pt x="109" y="10"/>
                    </a:lnTo>
                    <a:lnTo>
                      <a:pt x="110" y="11"/>
                    </a:lnTo>
                    <a:lnTo>
                      <a:pt x="111" y="12"/>
                    </a:lnTo>
                    <a:lnTo>
                      <a:pt x="112" y="12"/>
                    </a:lnTo>
                    <a:lnTo>
                      <a:pt x="113" y="13"/>
                    </a:lnTo>
                    <a:lnTo>
                      <a:pt x="114" y="13"/>
                    </a:lnTo>
                    <a:lnTo>
                      <a:pt x="115" y="14"/>
                    </a:lnTo>
                    <a:lnTo>
                      <a:pt x="116" y="14"/>
                    </a:lnTo>
                    <a:lnTo>
                      <a:pt x="117" y="15"/>
                    </a:lnTo>
                    <a:lnTo>
                      <a:pt x="118" y="16"/>
                    </a:lnTo>
                    <a:lnTo>
                      <a:pt x="119" y="16"/>
                    </a:lnTo>
                    <a:lnTo>
                      <a:pt x="120" y="17"/>
                    </a:lnTo>
                    <a:lnTo>
                      <a:pt x="120" y="17"/>
                    </a:lnTo>
                    <a:lnTo>
                      <a:pt x="122" y="18"/>
                    </a:lnTo>
                    <a:lnTo>
                      <a:pt x="122" y="19"/>
                    </a:lnTo>
                    <a:lnTo>
                      <a:pt x="123" y="19"/>
                    </a:lnTo>
                    <a:lnTo>
                      <a:pt x="124" y="20"/>
                    </a:lnTo>
                    <a:lnTo>
                      <a:pt x="125" y="21"/>
                    </a:lnTo>
                    <a:lnTo>
                      <a:pt x="126" y="21"/>
                    </a:lnTo>
                    <a:lnTo>
                      <a:pt x="127" y="22"/>
                    </a:lnTo>
                    <a:lnTo>
                      <a:pt x="127" y="23"/>
                    </a:lnTo>
                    <a:lnTo>
                      <a:pt x="128" y="24"/>
                    </a:lnTo>
                    <a:lnTo>
                      <a:pt x="129" y="24"/>
                    </a:lnTo>
                    <a:lnTo>
                      <a:pt x="130" y="25"/>
                    </a:lnTo>
                    <a:lnTo>
                      <a:pt x="131" y="26"/>
                    </a:lnTo>
                    <a:lnTo>
                      <a:pt x="132" y="27"/>
                    </a:lnTo>
                    <a:lnTo>
                      <a:pt x="132" y="27"/>
                    </a:lnTo>
                    <a:lnTo>
                      <a:pt x="133" y="28"/>
                    </a:lnTo>
                    <a:lnTo>
                      <a:pt x="134" y="29"/>
                    </a:lnTo>
                    <a:lnTo>
                      <a:pt x="134" y="30"/>
                    </a:lnTo>
                    <a:lnTo>
                      <a:pt x="135" y="31"/>
                    </a:lnTo>
                    <a:lnTo>
                      <a:pt x="136" y="31"/>
                    </a:lnTo>
                    <a:lnTo>
                      <a:pt x="137" y="32"/>
                    </a:lnTo>
                    <a:lnTo>
                      <a:pt x="137" y="33"/>
                    </a:lnTo>
                    <a:lnTo>
                      <a:pt x="138" y="34"/>
                    </a:lnTo>
                    <a:lnTo>
                      <a:pt x="139" y="35"/>
                    </a:lnTo>
                    <a:lnTo>
                      <a:pt x="140" y="36"/>
                    </a:lnTo>
                    <a:lnTo>
                      <a:pt x="140" y="37"/>
                    </a:lnTo>
                    <a:lnTo>
                      <a:pt x="141" y="37"/>
                    </a:lnTo>
                    <a:lnTo>
                      <a:pt x="141" y="38"/>
                    </a:lnTo>
                    <a:lnTo>
                      <a:pt x="142" y="3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6" name="Freeform 1524"/>
              <p:cNvSpPr>
                <a:spLocks/>
              </p:cNvSpPr>
              <p:nvPr/>
            </p:nvSpPr>
            <p:spPr bwMode="auto">
              <a:xfrm flipH="1">
                <a:off x="657" y="3635"/>
                <a:ext cx="34" cy="7"/>
              </a:xfrm>
              <a:custGeom>
                <a:avLst/>
                <a:gdLst>
                  <a:gd name="T0" fmla="*/ 119 w 120"/>
                  <a:gd name="T1" fmla="*/ 4 h 27"/>
                  <a:gd name="T2" fmla="*/ 117 w 120"/>
                  <a:gd name="T3" fmla="*/ 6 h 27"/>
                  <a:gd name="T4" fmla="*/ 114 w 120"/>
                  <a:gd name="T5" fmla="*/ 8 h 27"/>
                  <a:gd name="T6" fmla="*/ 112 w 120"/>
                  <a:gd name="T7" fmla="*/ 10 h 27"/>
                  <a:gd name="T8" fmla="*/ 110 w 120"/>
                  <a:gd name="T9" fmla="*/ 12 h 27"/>
                  <a:gd name="T10" fmla="*/ 107 w 120"/>
                  <a:gd name="T11" fmla="*/ 13 h 27"/>
                  <a:gd name="T12" fmla="*/ 105 w 120"/>
                  <a:gd name="T13" fmla="*/ 15 h 27"/>
                  <a:gd name="T14" fmla="*/ 102 w 120"/>
                  <a:gd name="T15" fmla="*/ 17 h 27"/>
                  <a:gd name="T16" fmla="*/ 99 w 120"/>
                  <a:gd name="T17" fmla="*/ 18 h 27"/>
                  <a:gd name="T18" fmla="*/ 96 w 120"/>
                  <a:gd name="T19" fmla="*/ 19 h 27"/>
                  <a:gd name="T20" fmla="*/ 94 w 120"/>
                  <a:gd name="T21" fmla="*/ 21 h 27"/>
                  <a:gd name="T22" fmla="*/ 91 w 120"/>
                  <a:gd name="T23" fmla="*/ 22 h 27"/>
                  <a:gd name="T24" fmla="*/ 88 w 120"/>
                  <a:gd name="T25" fmla="*/ 23 h 27"/>
                  <a:gd name="T26" fmla="*/ 85 w 120"/>
                  <a:gd name="T27" fmla="*/ 24 h 27"/>
                  <a:gd name="T28" fmla="*/ 82 w 120"/>
                  <a:gd name="T29" fmla="*/ 25 h 27"/>
                  <a:gd name="T30" fmla="*/ 79 w 120"/>
                  <a:gd name="T31" fmla="*/ 25 h 27"/>
                  <a:gd name="T32" fmla="*/ 77 w 120"/>
                  <a:gd name="T33" fmla="*/ 26 h 27"/>
                  <a:gd name="T34" fmla="*/ 74 w 120"/>
                  <a:gd name="T35" fmla="*/ 27 h 27"/>
                  <a:gd name="T36" fmla="*/ 71 w 120"/>
                  <a:gd name="T37" fmla="*/ 27 h 27"/>
                  <a:gd name="T38" fmla="*/ 68 w 120"/>
                  <a:gd name="T39" fmla="*/ 27 h 27"/>
                  <a:gd name="T40" fmla="*/ 64 w 120"/>
                  <a:gd name="T41" fmla="*/ 27 h 27"/>
                  <a:gd name="T42" fmla="*/ 61 w 120"/>
                  <a:gd name="T43" fmla="*/ 27 h 27"/>
                  <a:gd name="T44" fmla="*/ 58 w 120"/>
                  <a:gd name="T45" fmla="*/ 27 h 27"/>
                  <a:gd name="T46" fmla="*/ 56 w 120"/>
                  <a:gd name="T47" fmla="*/ 27 h 27"/>
                  <a:gd name="T48" fmla="*/ 53 w 120"/>
                  <a:gd name="T49" fmla="*/ 27 h 27"/>
                  <a:gd name="T50" fmla="*/ 49 w 120"/>
                  <a:gd name="T51" fmla="*/ 27 h 27"/>
                  <a:gd name="T52" fmla="*/ 46 w 120"/>
                  <a:gd name="T53" fmla="*/ 26 h 27"/>
                  <a:gd name="T54" fmla="*/ 43 w 120"/>
                  <a:gd name="T55" fmla="*/ 25 h 27"/>
                  <a:gd name="T56" fmla="*/ 40 w 120"/>
                  <a:gd name="T57" fmla="*/ 25 h 27"/>
                  <a:gd name="T58" fmla="*/ 38 w 120"/>
                  <a:gd name="T59" fmla="*/ 24 h 27"/>
                  <a:gd name="T60" fmla="*/ 35 w 120"/>
                  <a:gd name="T61" fmla="*/ 23 h 27"/>
                  <a:gd name="T62" fmla="*/ 32 w 120"/>
                  <a:gd name="T63" fmla="*/ 22 h 27"/>
                  <a:gd name="T64" fmla="*/ 29 w 120"/>
                  <a:gd name="T65" fmla="*/ 21 h 27"/>
                  <a:gd name="T66" fmla="*/ 26 w 120"/>
                  <a:gd name="T67" fmla="*/ 20 h 27"/>
                  <a:gd name="T68" fmla="*/ 24 w 120"/>
                  <a:gd name="T69" fmla="*/ 18 h 27"/>
                  <a:gd name="T70" fmla="*/ 21 w 120"/>
                  <a:gd name="T71" fmla="*/ 17 h 27"/>
                  <a:gd name="T72" fmla="*/ 18 w 120"/>
                  <a:gd name="T73" fmla="*/ 15 h 27"/>
                  <a:gd name="T74" fmla="*/ 16 w 120"/>
                  <a:gd name="T75" fmla="*/ 14 h 27"/>
                  <a:gd name="T76" fmla="*/ 13 w 120"/>
                  <a:gd name="T77" fmla="*/ 12 h 27"/>
                  <a:gd name="T78" fmla="*/ 11 w 120"/>
                  <a:gd name="T79" fmla="*/ 10 h 27"/>
                  <a:gd name="T80" fmla="*/ 9 w 120"/>
                  <a:gd name="T81" fmla="*/ 8 h 27"/>
                  <a:gd name="T82" fmla="*/ 6 w 120"/>
                  <a:gd name="T83" fmla="*/ 6 h 27"/>
                  <a:gd name="T84" fmla="*/ 4 w 120"/>
                  <a:gd name="T85" fmla="*/ 4 h 27"/>
                  <a:gd name="T86" fmla="*/ 2 w 120"/>
                  <a:gd name="T87" fmla="*/ 2 h 27"/>
                  <a:gd name="T88" fmla="*/ 0 w 120"/>
                  <a:gd name="T8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27">
                    <a:moveTo>
                      <a:pt x="120" y="2"/>
                    </a:moveTo>
                    <a:lnTo>
                      <a:pt x="119" y="3"/>
                    </a:lnTo>
                    <a:lnTo>
                      <a:pt x="119" y="4"/>
                    </a:lnTo>
                    <a:lnTo>
                      <a:pt x="118" y="5"/>
                    </a:lnTo>
                    <a:lnTo>
                      <a:pt x="117" y="5"/>
                    </a:lnTo>
                    <a:lnTo>
                      <a:pt x="117" y="6"/>
                    </a:lnTo>
                    <a:lnTo>
                      <a:pt x="116" y="7"/>
                    </a:lnTo>
                    <a:lnTo>
                      <a:pt x="115" y="7"/>
                    </a:lnTo>
                    <a:lnTo>
                      <a:pt x="114" y="8"/>
                    </a:lnTo>
                    <a:lnTo>
                      <a:pt x="113" y="9"/>
                    </a:lnTo>
                    <a:lnTo>
                      <a:pt x="113" y="9"/>
                    </a:lnTo>
                    <a:lnTo>
                      <a:pt x="112" y="10"/>
                    </a:lnTo>
                    <a:lnTo>
                      <a:pt x="111" y="10"/>
                    </a:lnTo>
                    <a:lnTo>
                      <a:pt x="110" y="11"/>
                    </a:lnTo>
                    <a:lnTo>
                      <a:pt x="110" y="12"/>
                    </a:lnTo>
                    <a:lnTo>
                      <a:pt x="109" y="12"/>
                    </a:lnTo>
                    <a:lnTo>
                      <a:pt x="108" y="13"/>
                    </a:lnTo>
                    <a:lnTo>
                      <a:pt x="107" y="13"/>
                    </a:lnTo>
                    <a:lnTo>
                      <a:pt x="106" y="14"/>
                    </a:lnTo>
                    <a:lnTo>
                      <a:pt x="105" y="14"/>
                    </a:lnTo>
                    <a:lnTo>
                      <a:pt x="105" y="15"/>
                    </a:lnTo>
                    <a:lnTo>
                      <a:pt x="104" y="16"/>
                    </a:lnTo>
                    <a:lnTo>
                      <a:pt x="103" y="16"/>
                    </a:lnTo>
                    <a:lnTo>
                      <a:pt x="102" y="17"/>
                    </a:lnTo>
                    <a:lnTo>
                      <a:pt x="101" y="17"/>
                    </a:lnTo>
                    <a:lnTo>
                      <a:pt x="100" y="17"/>
                    </a:lnTo>
                    <a:lnTo>
                      <a:pt x="99" y="18"/>
                    </a:lnTo>
                    <a:lnTo>
                      <a:pt x="98" y="18"/>
                    </a:lnTo>
                    <a:lnTo>
                      <a:pt x="98" y="19"/>
                    </a:lnTo>
                    <a:lnTo>
                      <a:pt x="96" y="19"/>
                    </a:lnTo>
                    <a:lnTo>
                      <a:pt x="96" y="20"/>
                    </a:lnTo>
                    <a:lnTo>
                      <a:pt x="95" y="20"/>
                    </a:lnTo>
                    <a:lnTo>
                      <a:pt x="94" y="21"/>
                    </a:lnTo>
                    <a:lnTo>
                      <a:pt x="93" y="21"/>
                    </a:lnTo>
                    <a:lnTo>
                      <a:pt x="92" y="21"/>
                    </a:lnTo>
                    <a:lnTo>
                      <a:pt x="91" y="22"/>
                    </a:lnTo>
                    <a:lnTo>
                      <a:pt x="90" y="22"/>
                    </a:lnTo>
                    <a:lnTo>
                      <a:pt x="89" y="23"/>
                    </a:lnTo>
                    <a:lnTo>
                      <a:pt x="88" y="23"/>
                    </a:lnTo>
                    <a:lnTo>
                      <a:pt x="87" y="23"/>
                    </a:lnTo>
                    <a:lnTo>
                      <a:pt x="86" y="23"/>
                    </a:lnTo>
                    <a:lnTo>
                      <a:pt x="85" y="24"/>
                    </a:lnTo>
                    <a:lnTo>
                      <a:pt x="84" y="24"/>
                    </a:lnTo>
                    <a:lnTo>
                      <a:pt x="83" y="24"/>
                    </a:lnTo>
                    <a:lnTo>
                      <a:pt x="82" y="25"/>
                    </a:lnTo>
                    <a:lnTo>
                      <a:pt x="81" y="25"/>
                    </a:lnTo>
                    <a:lnTo>
                      <a:pt x="81" y="25"/>
                    </a:lnTo>
                    <a:lnTo>
                      <a:pt x="79" y="25"/>
                    </a:lnTo>
                    <a:lnTo>
                      <a:pt x="78" y="25"/>
                    </a:lnTo>
                    <a:lnTo>
                      <a:pt x="78" y="26"/>
                    </a:lnTo>
                    <a:lnTo>
                      <a:pt x="77" y="26"/>
                    </a:lnTo>
                    <a:lnTo>
                      <a:pt x="75" y="26"/>
                    </a:lnTo>
                    <a:lnTo>
                      <a:pt x="75" y="26"/>
                    </a:lnTo>
                    <a:lnTo>
                      <a:pt x="74" y="27"/>
                    </a:lnTo>
                    <a:lnTo>
                      <a:pt x="72" y="27"/>
                    </a:lnTo>
                    <a:lnTo>
                      <a:pt x="71" y="27"/>
                    </a:lnTo>
                    <a:lnTo>
                      <a:pt x="71" y="27"/>
                    </a:lnTo>
                    <a:lnTo>
                      <a:pt x="70" y="27"/>
                    </a:lnTo>
                    <a:lnTo>
                      <a:pt x="68" y="27"/>
                    </a:lnTo>
                    <a:lnTo>
                      <a:pt x="68" y="27"/>
                    </a:lnTo>
                    <a:lnTo>
                      <a:pt x="67" y="27"/>
                    </a:lnTo>
                    <a:lnTo>
                      <a:pt x="65" y="27"/>
                    </a:lnTo>
                    <a:lnTo>
                      <a:pt x="64" y="27"/>
                    </a:lnTo>
                    <a:lnTo>
                      <a:pt x="64" y="27"/>
                    </a:lnTo>
                    <a:lnTo>
                      <a:pt x="63" y="27"/>
                    </a:lnTo>
                    <a:lnTo>
                      <a:pt x="61" y="27"/>
                    </a:lnTo>
                    <a:lnTo>
                      <a:pt x="60" y="27"/>
                    </a:lnTo>
                    <a:lnTo>
                      <a:pt x="60" y="27"/>
                    </a:lnTo>
                    <a:lnTo>
                      <a:pt x="58" y="27"/>
                    </a:lnTo>
                    <a:lnTo>
                      <a:pt x="57" y="27"/>
                    </a:lnTo>
                    <a:lnTo>
                      <a:pt x="56" y="27"/>
                    </a:lnTo>
                    <a:lnTo>
                      <a:pt x="56" y="27"/>
                    </a:lnTo>
                    <a:lnTo>
                      <a:pt x="54" y="27"/>
                    </a:lnTo>
                    <a:lnTo>
                      <a:pt x="53" y="27"/>
                    </a:lnTo>
                    <a:lnTo>
                      <a:pt x="53" y="27"/>
                    </a:lnTo>
                    <a:lnTo>
                      <a:pt x="51" y="27"/>
                    </a:lnTo>
                    <a:lnTo>
                      <a:pt x="50" y="27"/>
                    </a:lnTo>
                    <a:lnTo>
                      <a:pt x="49" y="27"/>
                    </a:lnTo>
                    <a:lnTo>
                      <a:pt x="49" y="26"/>
                    </a:lnTo>
                    <a:lnTo>
                      <a:pt x="47" y="26"/>
                    </a:lnTo>
                    <a:lnTo>
                      <a:pt x="46" y="26"/>
                    </a:lnTo>
                    <a:lnTo>
                      <a:pt x="46" y="26"/>
                    </a:lnTo>
                    <a:lnTo>
                      <a:pt x="44" y="26"/>
                    </a:lnTo>
                    <a:lnTo>
                      <a:pt x="43" y="25"/>
                    </a:lnTo>
                    <a:lnTo>
                      <a:pt x="43" y="25"/>
                    </a:lnTo>
                    <a:lnTo>
                      <a:pt x="42" y="25"/>
                    </a:lnTo>
                    <a:lnTo>
                      <a:pt x="40" y="25"/>
                    </a:lnTo>
                    <a:lnTo>
                      <a:pt x="40" y="24"/>
                    </a:lnTo>
                    <a:lnTo>
                      <a:pt x="39" y="24"/>
                    </a:lnTo>
                    <a:lnTo>
                      <a:pt x="38" y="24"/>
                    </a:lnTo>
                    <a:lnTo>
                      <a:pt x="37" y="24"/>
                    </a:lnTo>
                    <a:lnTo>
                      <a:pt x="36" y="23"/>
                    </a:lnTo>
                    <a:lnTo>
                      <a:pt x="35" y="23"/>
                    </a:lnTo>
                    <a:lnTo>
                      <a:pt x="34" y="23"/>
                    </a:lnTo>
                    <a:lnTo>
                      <a:pt x="33" y="22"/>
                    </a:lnTo>
                    <a:lnTo>
                      <a:pt x="32" y="22"/>
                    </a:lnTo>
                    <a:lnTo>
                      <a:pt x="31" y="22"/>
                    </a:lnTo>
                    <a:lnTo>
                      <a:pt x="30" y="21"/>
                    </a:lnTo>
                    <a:lnTo>
                      <a:pt x="29" y="21"/>
                    </a:lnTo>
                    <a:lnTo>
                      <a:pt x="28" y="20"/>
                    </a:lnTo>
                    <a:lnTo>
                      <a:pt x="27" y="20"/>
                    </a:lnTo>
                    <a:lnTo>
                      <a:pt x="26" y="20"/>
                    </a:lnTo>
                    <a:lnTo>
                      <a:pt x="25" y="19"/>
                    </a:lnTo>
                    <a:lnTo>
                      <a:pt x="25" y="19"/>
                    </a:lnTo>
                    <a:lnTo>
                      <a:pt x="24" y="18"/>
                    </a:lnTo>
                    <a:lnTo>
                      <a:pt x="23" y="18"/>
                    </a:lnTo>
                    <a:lnTo>
                      <a:pt x="22" y="17"/>
                    </a:lnTo>
                    <a:lnTo>
                      <a:pt x="21" y="17"/>
                    </a:lnTo>
                    <a:lnTo>
                      <a:pt x="20" y="16"/>
                    </a:lnTo>
                    <a:lnTo>
                      <a:pt x="19" y="16"/>
                    </a:lnTo>
                    <a:lnTo>
                      <a:pt x="18" y="15"/>
                    </a:lnTo>
                    <a:lnTo>
                      <a:pt x="18" y="15"/>
                    </a:lnTo>
                    <a:lnTo>
                      <a:pt x="17" y="14"/>
                    </a:lnTo>
                    <a:lnTo>
                      <a:pt x="16" y="14"/>
                    </a:lnTo>
                    <a:lnTo>
                      <a:pt x="15" y="13"/>
                    </a:lnTo>
                    <a:lnTo>
                      <a:pt x="14" y="13"/>
                    </a:lnTo>
                    <a:lnTo>
                      <a:pt x="13" y="12"/>
                    </a:lnTo>
                    <a:lnTo>
                      <a:pt x="12" y="12"/>
                    </a:lnTo>
                    <a:lnTo>
                      <a:pt x="12" y="11"/>
                    </a:lnTo>
                    <a:lnTo>
                      <a:pt x="11" y="10"/>
                    </a:lnTo>
                    <a:lnTo>
                      <a:pt x="10" y="10"/>
                    </a:lnTo>
                    <a:lnTo>
                      <a:pt x="9" y="9"/>
                    </a:lnTo>
                    <a:lnTo>
                      <a:pt x="9" y="8"/>
                    </a:lnTo>
                    <a:lnTo>
                      <a:pt x="8" y="8"/>
                    </a:lnTo>
                    <a:lnTo>
                      <a:pt x="7" y="7"/>
                    </a:lnTo>
                    <a:lnTo>
                      <a:pt x="6" y="6"/>
                    </a:lnTo>
                    <a:lnTo>
                      <a:pt x="5" y="6"/>
                    </a:lnTo>
                    <a:lnTo>
                      <a:pt x="5" y="5"/>
                    </a:lnTo>
                    <a:lnTo>
                      <a:pt x="4" y="4"/>
                    </a:lnTo>
                    <a:lnTo>
                      <a:pt x="3" y="3"/>
                    </a:lnTo>
                    <a:lnTo>
                      <a:pt x="3" y="3"/>
                    </a:lnTo>
                    <a:lnTo>
                      <a:pt x="2" y="2"/>
                    </a:lnTo>
                    <a:lnTo>
                      <a:pt x="1" y="1"/>
                    </a:lnTo>
                    <a:lnTo>
                      <a:pt x="1"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7" name="Freeform 1525"/>
              <p:cNvSpPr>
                <a:spLocks/>
              </p:cNvSpPr>
              <p:nvPr/>
            </p:nvSpPr>
            <p:spPr bwMode="auto">
              <a:xfrm flipH="1">
                <a:off x="657" y="3597"/>
                <a:ext cx="34" cy="8"/>
              </a:xfrm>
              <a:custGeom>
                <a:avLst/>
                <a:gdLst>
                  <a:gd name="T0" fmla="*/ 2 w 119"/>
                  <a:gd name="T1" fmla="*/ 25 h 26"/>
                  <a:gd name="T2" fmla="*/ 4 w 119"/>
                  <a:gd name="T3" fmla="*/ 22 h 26"/>
                  <a:gd name="T4" fmla="*/ 6 w 119"/>
                  <a:gd name="T5" fmla="*/ 20 h 26"/>
                  <a:gd name="T6" fmla="*/ 9 w 119"/>
                  <a:gd name="T7" fmla="*/ 19 h 26"/>
                  <a:gd name="T8" fmla="*/ 11 w 119"/>
                  <a:gd name="T9" fmla="*/ 17 h 26"/>
                  <a:gd name="T10" fmla="*/ 14 w 119"/>
                  <a:gd name="T11" fmla="*/ 15 h 26"/>
                  <a:gd name="T12" fmla="*/ 16 w 119"/>
                  <a:gd name="T13" fmla="*/ 13 h 26"/>
                  <a:gd name="T14" fmla="*/ 19 w 119"/>
                  <a:gd name="T15" fmla="*/ 12 h 26"/>
                  <a:gd name="T16" fmla="*/ 21 w 119"/>
                  <a:gd name="T17" fmla="*/ 10 h 26"/>
                  <a:gd name="T18" fmla="*/ 24 w 119"/>
                  <a:gd name="T19" fmla="*/ 9 h 26"/>
                  <a:gd name="T20" fmla="*/ 26 w 119"/>
                  <a:gd name="T21" fmla="*/ 8 h 26"/>
                  <a:gd name="T22" fmla="*/ 29 w 119"/>
                  <a:gd name="T23" fmla="*/ 6 h 26"/>
                  <a:gd name="T24" fmla="*/ 32 w 119"/>
                  <a:gd name="T25" fmla="*/ 5 h 26"/>
                  <a:gd name="T26" fmla="*/ 35 w 119"/>
                  <a:gd name="T27" fmla="*/ 4 h 26"/>
                  <a:gd name="T28" fmla="*/ 38 w 119"/>
                  <a:gd name="T29" fmla="*/ 3 h 26"/>
                  <a:gd name="T30" fmla="*/ 41 w 119"/>
                  <a:gd name="T31" fmla="*/ 2 h 26"/>
                  <a:gd name="T32" fmla="*/ 44 w 119"/>
                  <a:gd name="T33" fmla="*/ 2 h 26"/>
                  <a:gd name="T34" fmla="*/ 47 w 119"/>
                  <a:gd name="T35" fmla="*/ 1 h 26"/>
                  <a:gd name="T36" fmla="*/ 50 w 119"/>
                  <a:gd name="T37" fmla="*/ 1 h 26"/>
                  <a:gd name="T38" fmla="*/ 53 w 119"/>
                  <a:gd name="T39" fmla="*/ 1 h 26"/>
                  <a:gd name="T40" fmla="*/ 56 w 119"/>
                  <a:gd name="T41" fmla="*/ 0 h 26"/>
                  <a:gd name="T42" fmla="*/ 59 w 119"/>
                  <a:gd name="T43" fmla="*/ 0 h 26"/>
                  <a:gd name="T44" fmla="*/ 62 w 119"/>
                  <a:gd name="T45" fmla="*/ 0 h 26"/>
                  <a:gd name="T46" fmla="*/ 65 w 119"/>
                  <a:gd name="T47" fmla="*/ 1 h 26"/>
                  <a:gd name="T48" fmla="*/ 68 w 119"/>
                  <a:gd name="T49" fmla="*/ 1 h 26"/>
                  <a:gd name="T50" fmla="*/ 71 w 119"/>
                  <a:gd name="T51" fmla="*/ 1 h 26"/>
                  <a:gd name="T52" fmla="*/ 74 w 119"/>
                  <a:gd name="T53" fmla="*/ 1 h 26"/>
                  <a:gd name="T54" fmla="*/ 77 w 119"/>
                  <a:gd name="T55" fmla="*/ 2 h 26"/>
                  <a:gd name="T56" fmla="*/ 80 w 119"/>
                  <a:gd name="T57" fmla="*/ 3 h 26"/>
                  <a:gd name="T58" fmla="*/ 83 w 119"/>
                  <a:gd name="T59" fmla="*/ 4 h 26"/>
                  <a:gd name="T60" fmla="*/ 86 w 119"/>
                  <a:gd name="T61" fmla="*/ 4 h 26"/>
                  <a:gd name="T62" fmla="*/ 88 w 119"/>
                  <a:gd name="T63" fmla="*/ 5 h 26"/>
                  <a:gd name="T64" fmla="*/ 91 w 119"/>
                  <a:gd name="T65" fmla="*/ 6 h 26"/>
                  <a:gd name="T66" fmla="*/ 94 w 119"/>
                  <a:gd name="T67" fmla="*/ 8 h 26"/>
                  <a:gd name="T68" fmla="*/ 97 w 119"/>
                  <a:gd name="T69" fmla="*/ 9 h 26"/>
                  <a:gd name="T70" fmla="*/ 100 w 119"/>
                  <a:gd name="T71" fmla="*/ 10 h 26"/>
                  <a:gd name="T72" fmla="*/ 102 w 119"/>
                  <a:gd name="T73" fmla="*/ 12 h 26"/>
                  <a:gd name="T74" fmla="*/ 105 w 119"/>
                  <a:gd name="T75" fmla="*/ 13 h 26"/>
                  <a:gd name="T76" fmla="*/ 107 w 119"/>
                  <a:gd name="T77" fmla="*/ 15 h 26"/>
                  <a:gd name="T78" fmla="*/ 110 w 119"/>
                  <a:gd name="T79" fmla="*/ 17 h 26"/>
                  <a:gd name="T80" fmla="*/ 112 w 119"/>
                  <a:gd name="T81" fmla="*/ 19 h 26"/>
                  <a:gd name="T82" fmla="*/ 114 w 119"/>
                  <a:gd name="T83" fmla="*/ 21 h 26"/>
                  <a:gd name="T84" fmla="*/ 117 w 119"/>
                  <a:gd name="T85" fmla="*/ 23 h 26"/>
                  <a:gd name="T86" fmla="*/ 119 w 119"/>
                  <a:gd name="T8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 h="26">
                    <a:moveTo>
                      <a:pt x="0" y="26"/>
                    </a:moveTo>
                    <a:lnTo>
                      <a:pt x="1" y="25"/>
                    </a:lnTo>
                    <a:lnTo>
                      <a:pt x="2" y="25"/>
                    </a:lnTo>
                    <a:lnTo>
                      <a:pt x="3" y="24"/>
                    </a:lnTo>
                    <a:lnTo>
                      <a:pt x="3" y="23"/>
                    </a:lnTo>
                    <a:lnTo>
                      <a:pt x="4" y="22"/>
                    </a:lnTo>
                    <a:lnTo>
                      <a:pt x="5" y="22"/>
                    </a:lnTo>
                    <a:lnTo>
                      <a:pt x="5" y="21"/>
                    </a:lnTo>
                    <a:lnTo>
                      <a:pt x="6" y="20"/>
                    </a:lnTo>
                    <a:lnTo>
                      <a:pt x="7" y="20"/>
                    </a:lnTo>
                    <a:lnTo>
                      <a:pt x="8" y="19"/>
                    </a:lnTo>
                    <a:lnTo>
                      <a:pt x="9" y="19"/>
                    </a:lnTo>
                    <a:lnTo>
                      <a:pt x="10" y="18"/>
                    </a:lnTo>
                    <a:lnTo>
                      <a:pt x="10" y="17"/>
                    </a:lnTo>
                    <a:lnTo>
                      <a:pt x="11" y="17"/>
                    </a:lnTo>
                    <a:lnTo>
                      <a:pt x="12" y="16"/>
                    </a:lnTo>
                    <a:lnTo>
                      <a:pt x="13" y="15"/>
                    </a:lnTo>
                    <a:lnTo>
                      <a:pt x="14" y="15"/>
                    </a:lnTo>
                    <a:lnTo>
                      <a:pt x="14" y="14"/>
                    </a:lnTo>
                    <a:lnTo>
                      <a:pt x="15" y="14"/>
                    </a:lnTo>
                    <a:lnTo>
                      <a:pt x="16" y="13"/>
                    </a:lnTo>
                    <a:lnTo>
                      <a:pt x="17" y="13"/>
                    </a:lnTo>
                    <a:lnTo>
                      <a:pt x="18" y="12"/>
                    </a:lnTo>
                    <a:lnTo>
                      <a:pt x="19" y="12"/>
                    </a:lnTo>
                    <a:lnTo>
                      <a:pt x="19" y="11"/>
                    </a:lnTo>
                    <a:lnTo>
                      <a:pt x="20" y="11"/>
                    </a:lnTo>
                    <a:lnTo>
                      <a:pt x="21" y="10"/>
                    </a:lnTo>
                    <a:lnTo>
                      <a:pt x="22" y="10"/>
                    </a:lnTo>
                    <a:lnTo>
                      <a:pt x="23" y="9"/>
                    </a:lnTo>
                    <a:lnTo>
                      <a:pt x="24" y="9"/>
                    </a:lnTo>
                    <a:lnTo>
                      <a:pt x="25" y="8"/>
                    </a:lnTo>
                    <a:lnTo>
                      <a:pt x="26" y="8"/>
                    </a:lnTo>
                    <a:lnTo>
                      <a:pt x="26" y="8"/>
                    </a:lnTo>
                    <a:lnTo>
                      <a:pt x="28" y="7"/>
                    </a:lnTo>
                    <a:lnTo>
                      <a:pt x="28" y="7"/>
                    </a:lnTo>
                    <a:lnTo>
                      <a:pt x="29" y="6"/>
                    </a:lnTo>
                    <a:lnTo>
                      <a:pt x="30" y="6"/>
                    </a:lnTo>
                    <a:lnTo>
                      <a:pt x="31" y="5"/>
                    </a:lnTo>
                    <a:lnTo>
                      <a:pt x="32" y="5"/>
                    </a:lnTo>
                    <a:lnTo>
                      <a:pt x="33" y="5"/>
                    </a:lnTo>
                    <a:lnTo>
                      <a:pt x="34" y="5"/>
                    </a:lnTo>
                    <a:lnTo>
                      <a:pt x="35" y="4"/>
                    </a:lnTo>
                    <a:lnTo>
                      <a:pt x="36" y="4"/>
                    </a:lnTo>
                    <a:lnTo>
                      <a:pt x="37" y="4"/>
                    </a:lnTo>
                    <a:lnTo>
                      <a:pt x="38" y="3"/>
                    </a:lnTo>
                    <a:lnTo>
                      <a:pt x="39" y="3"/>
                    </a:lnTo>
                    <a:lnTo>
                      <a:pt x="40" y="3"/>
                    </a:lnTo>
                    <a:lnTo>
                      <a:pt x="41" y="2"/>
                    </a:lnTo>
                    <a:lnTo>
                      <a:pt x="42" y="2"/>
                    </a:lnTo>
                    <a:lnTo>
                      <a:pt x="43" y="2"/>
                    </a:lnTo>
                    <a:lnTo>
                      <a:pt x="44" y="2"/>
                    </a:lnTo>
                    <a:lnTo>
                      <a:pt x="45" y="2"/>
                    </a:lnTo>
                    <a:lnTo>
                      <a:pt x="46" y="2"/>
                    </a:lnTo>
                    <a:lnTo>
                      <a:pt x="47" y="1"/>
                    </a:lnTo>
                    <a:lnTo>
                      <a:pt x="48" y="1"/>
                    </a:lnTo>
                    <a:lnTo>
                      <a:pt x="49" y="1"/>
                    </a:lnTo>
                    <a:lnTo>
                      <a:pt x="50" y="1"/>
                    </a:lnTo>
                    <a:lnTo>
                      <a:pt x="51" y="1"/>
                    </a:lnTo>
                    <a:lnTo>
                      <a:pt x="52" y="1"/>
                    </a:lnTo>
                    <a:lnTo>
                      <a:pt x="53" y="1"/>
                    </a:lnTo>
                    <a:lnTo>
                      <a:pt x="54" y="1"/>
                    </a:lnTo>
                    <a:lnTo>
                      <a:pt x="55" y="1"/>
                    </a:lnTo>
                    <a:lnTo>
                      <a:pt x="56" y="0"/>
                    </a:lnTo>
                    <a:lnTo>
                      <a:pt x="57" y="0"/>
                    </a:lnTo>
                    <a:lnTo>
                      <a:pt x="58" y="0"/>
                    </a:lnTo>
                    <a:lnTo>
                      <a:pt x="59" y="0"/>
                    </a:lnTo>
                    <a:lnTo>
                      <a:pt x="60" y="0"/>
                    </a:lnTo>
                    <a:lnTo>
                      <a:pt x="61" y="0"/>
                    </a:lnTo>
                    <a:lnTo>
                      <a:pt x="62" y="0"/>
                    </a:lnTo>
                    <a:lnTo>
                      <a:pt x="63" y="0"/>
                    </a:lnTo>
                    <a:lnTo>
                      <a:pt x="64" y="0"/>
                    </a:lnTo>
                    <a:lnTo>
                      <a:pt x="65" y="1"/>
                    </a:lnTo>
                    <a:lnTo>
                      <a:pt x="66" y="1"/>
                    </a:lnTo>
                    <a:lnTo>
                      <a:pt x="67" y="1"/>
                    </a:lnTo>
                    <a:lnTo>
                      <a:pt x="68" y="1"/>
                    </a:lnTo>
                    <a:lnTo>
                      <a:pt x="69" y="1"/>
                    </a:lnTo>
                    <a:lnTo>
                      <a:pt x="70" y="1"/>
                    </a:lnTo>
                    <a:lnTo>
                      <a:pt x="71" y="1"/>
                    </a:lnTo>
                    <a:lnTo>
                      <a:pt x="72" y="1"/>
                    </a:lnTo>
                    <a:lnTo>
                      <a:pt x="73" y="1"/>
                    </a:lnTo>
                    <a:lnTo>
                      <a:pt x="74" y="1"/>
                    </a:lnTo>
                    <a:lnTo>
                      <a:pt x="75" y="2"/>
                    </a:lnTo>
                    <a:lnTo>
                      <a:pt x="76" y="2"/>
                    </a:lnTo>
                    <a:lnTo>
                      <a:pt x="77" y="2"/>
                    </a:lnTo>
                    <a:lnTo>
                      <a:pt x="78" y="2"/>
                    </a:lnTo>
                    <a:lnTo>
                      <a:pt x="79" y="2"/>
                    </a:lnTo>
                    <a:lnTo>
                      <a:pt x="80" y="3"/>
                    </a:lnTo>
                    <a:lnTo>
                      <a:pt x="81" y="3"/>
                    </a:lnTo>
                    <a:lnTo>
                      <a:pt x="82" y="3"/>
                    </a:lnTo>
                    <a:lnTo>
                      <a:pt x="83" y="4"/>
                    </a:lnTo>
                    <a:lnTo>
                      <a:pt x="84" y="4"/>
                    </a:lnTo>
                    <a:lnTo>
                      <a:pt x="85" y="4"/>
                    </a:lnTo>
                    <a:lnTo>
                      <a:pt x="86" y="4"/>
                    </a:lnTo>
                    <a:lnTo>
                      <a:pt x="87" y="5"/>
                    </a:lnTo>
                    <a:lnTo>
                      <a:pt x="88" y="5"/>
                    </a:lnTo>
                    <a:lnTo>
                      <a:pt x="88" y="5"/>
                    </a:lnTo>
                    <a:lnTo>
                      <a:pt x="90" y="6"/>
                    </a:lnTo>
                    <a:lnTo>
                      <a:pt x="90" y="6"/>
                    </a:lnTo>
                    <a:lnTo>
                      <a:pt x="91" y="6"/>
                    </a:lnTo>
                    <a:lnTo>
                      <a:pt x="92" y="7"/>
                    </a:lnTo>
                    <a:lnTo>
                      <a:pt x="93" y="7"/>
                    </a:lnTo>
                    <a:lnTo>
                      <a:pt x="94" y="8"/>
                    </a:lnTo>
                    <a:lnTo>
                      <a:pt x="95" y="8"/>
                    </a:lnTo>
                    <a:lnTo>
                      <a:pt x="96" y="8"/>
                    </a:lnTo>
                    <a:lnTo>
                      <a:pt x="97" y="9"/>
                    </a:lnTo>
                    <a:lnTo>
                      <a:pt x="98" y="9"/>
                    </a:lnTo>
                    <a:lnTo>
                      <a:pt x="99" y="10"/>
                    </a:lnTo>
                    <a:lnTo>
                      <a:pt x="100" y="10"/>
                    </a:lnTo>
                    <a:lnTo>
                      <a:pt x="100" y="11"/>
                    </a:lnTo>
                    <a:lnTo>
                      <a:pt x="101" y="11"/>
                    </a:lnTo>
                    <a:lnTo>
                      <a:pt x="102" y="12"/>
                    </a:lnTo>
                    <a:lnTo>
                      <a:pt x="103" y="12"/>
                    </a:lnTo>
                    <a:lnTo>
                      <a:pt x="104" y="13"/>
                    </a:lnTo>
                    <a:lnTo>
                      <a:pt x="105" y="13"/>
                    </a:lnTo>
                    <a:lnTo>
                      <a:pt x="106" y="14"/>
                    </a:lnTo>
                    <a:lnTo>
                      <a:pt x="107" y="15"/>
                    </a:lnTo>
                    <a:lnTo>
                      <a:pt x="107" y="15"/>
                    </a:lnTo>
                    <a:lnTo>
                      <a:pt x="108" y="16"/>
                    </a:lnTo>
                    <a:lnTo>
                      <a:pt x="109" y="16"/>
                    </a:lnTo>
                    <a:lnTo>
                      <a:pt x="110" y="17"/>
                    </a:lnTo>
                    <a:lnTo>
                      <a:pt x="111" y="18"/>
                    </a:lnTo>
                    <a:lnTo>
                      <a:pt x="111" y="18"/>
                    </a:lnTo>
                    <a:lnTo>
                      <a:pt x="112" y="19"/>
                    </a:lnTo>
                    <a:lnTo>
                      <a:pt x="113" y="19"/>
                    </a:lnTo>
                    <a:lnTo>
                      <a:pt x="114" y="20"/>
                    </a:lnTo>
                    <a:lnTo>
                      <a:pt x="114" y="21"/>
                    </a:lnTo>
                    <a:lnTo>
                      <a:pt x="115" y="21"/>
                    </a:lnTo>
                    <a:lnTo>
                      <a:pt x="116" y="22"/>
                    </a:lnTo>
                    <a:lnTo>
                      <a:pt x="117" y="23"/>
                    </a:lnTo>
                    <a:lnTo>
                      <a:pt x="117" y="23"/>
                    </a:lnTo>
                    <a:lnTo>
                      <a:pt x="118" y="24"/>
                    </a:lnTo>
                    <a:lnTo>
                      <a:pt x="119" y="25"/>
                    </a:lnTo>
                    <a:lnTo>
                      <a:pt x="119"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8" name="Freeform 1526"/>
              <p:cNvSpPr>
                <a:spLocks/>
              </p:cNvSpPr>
              <p:nvPr/>
            </p:nvSpPr>
            <p:spPr bwMode="auto">
              <a:xfrm flipH="1">
                <a:off x="691" y="3626"/>
                <a:ext cx="3" cy="10"/>
              </a:xfrm>
              <a:custGeom>
                <a:avLst/>
                <a:gdLst>
                  <a:gd name="T0" fmla="*/ 0 w 12"/>
                  <a:gd name="T1" fmla="*/ 36 h 36"/>
                  <a:gd name="T2" fmla="*/ 0 w 12"/>
                  <a:gd name="T3" fmla="*/ 35 h 36"/>
                  <a:gd name="T4" fmla="*/ 0 w 12"/>
                  <a:gd name="T5" fmla="*/ 35 h 36"/>
                  <a:gd name="T6" fmla="*/ 0 w 12"/>
                  <a:gd name="T7" fmla="*/ 33 h 36"/>
                  <a:gd name="T8" fmla="*/ 0 w 12"/>
                  <a:gd name="T9" fmla="*/ 33 h 36"/>
                  <a:gd name="T10" fmla="*/ 0 w 12"/>
                  <a:gd name="T11" fmla="*/ 32 h 36"/>
                  <a:gd name="T12" fmla="*/ 1 w 12"/>
                  <a:gd name="T13" fmla="*/ 31 h 36"/>
                  <a:gd name="T14" fmla="*/ 1 w 12"/>
                  <a:gd name="T15" fmla="*/ 30 h 36"/>
                  <a:gd name="T16" fmla="*/ 1 w 12"/>
                  <a:gd name="T17" fmla="*/ 29 h 36"/>
                  <a:gd name="T18" fmla="*/ 1 w 12"/>
                  <a:gd name="T19" fmla="*/ 28 h 36"/>
                  <a:gd name="T20" fmla="*/ 1 w 12"/>
                  <a:gd name="T21" fmla="*/ 28 h 36"/>
                  <a:gd name="T22" fmla="*/ 1 w 12"/>
                  <a:gd name="T23" fmla="*/ 27 h 36"/>
                  <a:gd name="T24" fmla="*/ 1 w 12"/>
                  <a:gd name="T25" fmla="*/ 26 h 36"/>
                  <a:gd name="T26" fmla="*/ 1 w 12"/>
                  <a:gd name="T27" fmla="*/ 25 h 36"/>
                  <a:gd name="T28" fmla="*/ 2 w 12"/>
                  <a:gd name="T29" fmla="*/ 24 h 36"/>
                  <a:gd name="T30" fmla="*/ 2 w 12"/>
                  <a:gd name="T31" fmla="*/ 23 h 36"/>
                  <a:gd name="T32" fmla="*/ 2 w 12"/>
                  <a:gd name="T33" fmla="*/ 22 h 36"/>
                  <a:gd name="T34" fmla="*/ 2 w 12"/>
                  <a:gd name="T35" fmla="*/ 22 h 36"/>
                  <a:gd name="T36" fmla="*/ 2 w 12"/>
                  <a:gd name="T37" fmla="*/ 21 h 36"/>
                  <a:gd name="T38" fmla="*/ 3 w 12"/>
                  <a:gd name="T39" fmla="*/ 20 h 36"/>
                  <a:gd name="T40" fmla="*/ 3 w 12"/>
                  <a:gd name="T41" fmla="*/ 19 h 36"/>
                  <a:gd name="T42" fmla="*/ 3 w 12"/>
                  <a:gd name="T43" fmla="*/ 18 h 36"/>
                  <a:gd name="T44" fmla="*/ 3 w 12"/>
                  <a:gd name="T45" fmla="*/ 17 h 36"/>
                  <a:gd name="T46" fmla="*/ 4 w 12"/>
                  <a:gd name="T47" fmla="*/ 17 h 36"/>
                  <a:gd name="T48" fmla="*/ 4 w 12"/>
                  <a:gd name="T49" fmla="*/ 16 h 36"/>
                  <a:gd name="T50" fmla="*/ 4 w 12"/>
                  <a:gd name="T51" fmla="*/ 15 h 36"/>
                  <a:gd name="T52" fmla="*/ 5 w 12"/>
                  <a:gd name="T53" fmla="*/ 14 h 36"/>
                  <a:gd name="T54" fmla="*/ 5 w 12"/>
                  <a:gd name="T55" fmla="*/ 13 h 36"/>
                  <a:gd name="T56" fmla="*/ 5 w 12"/>
                  <a:gd name="T57" fmla="*/ 12 h 36"/>
                  <a:gd name="T58" fmla="*/ 5 w 12"/>
                  <a:gd name="T59" fmla="*/ 12 h 36"/>
                  <a:gd name="T60" fmla="*/ 6 w 12"/>
                  <a:gd name="T61" fmla="*/ 11 h 36"/>
                  <a:gd name="T62" fmla="*/ 6 w 12"/>
                  <a:gd name="T63" fmla="*/ 10 h 36"/>
                  <a:gd name="T64" fmla="*/ 6 w 12"/>
                  <a:gd name="T65" fmla="*/ 9 h 36"/>
                  <a:gd name="T66" fmla="*/ 7 w 12"/>
                  <a:gd name="T67" fmla="*/ 8 h 36"/>
                  <a:gd name="T68" fmla="*/ 7 w 12"/>
                  <a:gd name="T69" fmla="*/ 8 h 36"/>
                  <a:gd name="T70" fmla="*/ 8 w 12"/>
                  <a:gd name="T71" fmla="*/ 7 h 36"/>
                  <a:gd name="T72" fmla="*/ 8 w 12"/>
                  <a:gd name="T73" fmla="*/ 6 h 36"/>
                  <a:gd name="T74" fmla="*/ 8 w 12"/>
                  <a:gd name="T75" fmla="*/ 5 h 36"/>
                  <a:gd name="T76" fmla="*/ 9 w 12"/>
                  <a:gd name="T77" fmla="*/ 4 h 36"/>
                  <a:gd name="T78" fmla="*/ 9 w 12"/>
                  <a:gd name="T79" fmla="*/ 4 h 36"/>
                  <a:gd name="T80" fmla="*/ 10 w 12"/>
                  <a:gd name="T81" fmla="*/ 3 h 36"/>
                  <a:gd name="T82" fmla="*/ 10 w 12"/>
                  <a:gd name="T83" fmla="*/ 2 h 36"/>
                  <a:gd name="T84" fmla="*/ 11 w 12"/>
                  <a:gd name="T85" fmla="*/ 1 h 36"/>
                  <a:gd name="T86" fmla="*/ 11 w 12"/>
                  <a:gd name="T87" fmla="*/ 1 h 36"/>
                  <a:gd name="T88" fmla="*/ 12 w 12"/>
                  <a:gd name="T89" fmla="*/ 0 h 36"/>
                  <a:gd name="T90" fmla="*/ 12 w 12"/>
                  <a:gd name="T9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36">
                    <a:moveTo>
                      <a:pt x="0" y="36"/>
                    </a:moveTo>
                    <a:lnTo>
                      <a:pt x="0" y="35"/>
                    </a:lnTo>
                    <a:lnTo>
                      <a:pt x="0" y="35"/>
                    </a:lnTo>
                    <a:lnTo>
                      <a:pt x="0" y="33"/>
                    </a:lnTo>
                    <a:lnTo>
                      <a:pt x="0" y="33"/>
                    </a:lnTo>
                    <a:lnTo>
                      <a:pt x="0" y="32"/>
                    </a:lnTo>
                    <a:lnTo>
                      <a:pt x="1" y="31"/>
                    </a:lnTo>
                    <a:lnTo>
                      <a:pt x="1" y="30"/>
                    </a:lnTo>
                    <a:lnTo>
                      <a:pt x="1" y="29"/>
                    </a:lnTo>
                    <a:lnTo>
                      <a:pt x="1" y="28"/>
                    </a:lnTo>
                    <a:lnTo>
                      <a:pt x="1" y="28"/>
                    </a:lnTo>
                    <a:lnTo>
                      <a:pt x="1" y="27"/>
                    </a:lnTo>
                    <a:lnTo>
                      <a:pt x="1" y="26"/>
                    </a:lnTo>
                    <a:lnTo>
                      <a:pt x="1" y="25"/>
                    </a:lnTo>
                    <a:lnTo>
                      <a:pt x="2" y="24"/>
                    </a:lnTo>
                    <a:lnTo>
                      <a:pt x="2" y="23"/>
                    </a:lnTo>
                    <a:lnTo>
                      <a:pt x="2" y="22"/>
                    </a:lnTo>
                    <a:lnTo>
                      <a:pt x="2" y="22"/>
                    </a:lnTo>
                    <a:lnTo>
                      <a:pt x="2" y="21"/>
                    </a:lnTo>
                    <a:lnTo>
                      <a:pt x="3" y="20"/>
                    </a:lnTo>
                    <a:lnTo>
                      <a:pt x="3" y="19"/>
                    </a:lnTo>
                    <a:lnTo>
                      <a:pt x="3" y="18"/>
                    </a:lnTo>
                    <a:lnTo>
                      <a:pt x="3" y="17"/>
                    </a:lnTo>
                    <a:lnTo>
                      <a:pt x="4" y="17"/>
                    </a:lnTo>
                    <a:lnTo>
                      <a:pt x="4" y="16"/>
                    </a:lnTo>
                    <a:lnTo>
                      <a:pt x="4" y="15"/>
                    </a:lnTo>
                    <a:lnTo>
                      <a:pt x="5" y="14"/>
                    </a:lnTo>
                    <a:lnTo>
                      <a:pt x="5" y="13"/>
                    </a:lnTo>
                    <a:lnTo>
                      <a:pt x="5" y="12"/>
                    </a:lnTo>
                    <a:lnTo>
                      <a:pt x="5" y="12"/>
                    </a:lnTo>
                    <a:lnTo>
                      <a:pt x="6" y="11"/>
                    </a:lnTo>
                    <a:lnTo>
                      <a:pt x="6" y="10"/>
                    </a:lnTo>
                    <a:lnTo>
                      <a:pt x="6" y="9"/>
                    </a:lnTo>
                    <a:lnTo>
                      <a:pt x="7" y="8"/>
                    </a:lnTo>
                    <a:lnTo>
                      <a:pt x="7" y="8"/>
                    </a:lnTo>
                    <a:lnTo>
                      <a:pt x="8" y="7"/>
                    </a:lnTo>
                    <a:lnTo>
                      <a:pt x="8" y="6"/>
                    </a:lnTo>
                    <a:lnTo>
                      <a:pt x="8" y="5"/>
                    </a:lnTo>
                    <a:lnTo>
                      <a:pt x="9" y="4"/>
                    </a:lnTo>
                    <a:lnTo>
                      <a:pt x="9" y="4"/>
                    </a:lnTo>
                    <a:lnTo>
                      <a:pt x="10" y="3"/>
                    </a:lnTo>
                    <a:lnTo>
                      <a:pt x="10" y="2"/>
                    </a:lnTo>
                    <a:lnTo>
                      <a:pt x="11" y="1"/>
                    </a:lnTo>
                    <a:lnTo>
                      <a:pt x="11" y="1"/>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59" name="Freeform 1527"/>
              <p:cNvSpPr>
                <a:spLocks/>
              </p:cNvSpPr>
              <p:nvPr/>
            </p:nvSpPr>
            <p:spPr bwMode="auto">
              <a:xfrm flipH="1">
                <a:off x="691" y="3603"/>
                <a:ext cx="3" cy="11"/>
              </a:xfrm>
              <a:custGeom>
                <a:avLst/>
                <a:gdLst>
                  <a:gd name="T0" fmla="*/ 12 w 12"/>
                  <a:gd name="T1" fmla="*/ 38 h 38"/>
                  <a:gd name="T2" fmla="*/ 12 w 12"/>
                  <a:gd name="T3" fmla="*/ 37 h 38"/>
                  <a:gd name="T4" fmla="*/ 11 w 12"/>
                  <a:gd name="T5" fmla="*/ 36 h 38"/>
                  <a:gd name="T6" fmla="*/ 11 w 12"/>
                  <a:gd name="T7" fmla="*/ 36 h 38"/>
                  <a:gd name="T8" fmla="*/ 10 w 12"/>
                  <a:gd name="T9" fmla="*/ 35 h 38"/>
                  <a:gd name="T10" fmla="*/ 10 w 12"/>
                  <a:gd name="T11" fmla="*/ 34 h 38"/>
                  <a:gd name="T12" fmla="*/ 9 w 12"/>
                  <a:gd name="T13" fmla="*/ 33 h 38"/>
                  <a:gd name="T14" fmla="*/ 9 w 12"/>
                  <a:gd name="T15" fmla="*/ 33 h 38"/>
                  <a:gd name="T16" fmla="*/ 8 w 12"/>
                  <a:gd name="T17" fmla="*/ 32 h 38"/>
                  <a:gd name="T18" fmla="*/ 8 w 12"/>
                  <a:gd name="T19" fmla="*/ 31 h 38"/>
                  <a:gd name="T20" fmla="*/ 8 w 12"/>
                  <a:gd name="T21" fmla="*/ 30 h 38"/>
                  <a:gd name="T22" fmla="*/ 7 w 12"/>
                  <a:gd name="T23" fmla="*/ 29 h 38"/>
                  <a:gd name="T24" fmla="*/ 7 w 12"/>
                  <a:gd name="T25" fmla="*/ 29 h 38"/>
                  <a:gd name="T26" fmla="*/ 6 w 12"/>
                  <a:gd name="T27" fmla="*/ 28 h 38"/>
                  <a:gd name="T28" fmla="*/ 6 w 12"/>
                  <a:gd name="T29" fmla="*/ 27 h 38"/>
                  <a:gd name="T30" fmla="*/ 6 w 12"/>
                  <a:gd name="T31" fmla="*/ 26 h 38"/>
                  <a:gd name="T32" fmla="*/ 5 w 12"/>
                  <a:gd name="T33" fmla="*/ 25 h 38"/>
                  <a:gd name="T34" fmla="*/ 5 w 12"/>
                  <a:gd name="T35" fmla="*/ 25 h 38"/>
                  <a:gd name="T36" fmla="*/ 5 w 12"/>
                  <a:gd name="T37" fmla="*/ 24 h 38"/>
                  <a:gd name="T38" fmla="*/ 5 w 12"/>
                  <a:gd name="T39" fmla="*/ 23 h 38"/>
                  <a:gd name="T40" fmla="*/ 4 w 12"/>
                  <a:gd name="T41" fmla="*/ 22 h 38"/>
                  <a:gd name="T42" fmla="*/ 4 w 12"/>
                  <a:gd name="T43" fmla="*/ 21 h 38"/>
                  <a:gd name="T44" fmla="*/ 4 w 12"/>
                  <a:gd name="T45" fmla="*/ 21 h 38"/>
                  <a:gd name="T46" fmla="*/ 3 w 12"/>
                  <a:gd name="T47" fmla="*/ 20 h 38"/>
                  <a:gd name="T48" fmla="*/ 3 w 12"/>
                  <a:gd name="T49" fmla="*/ 19 h 38"/>
                  <a:gd name="T50" fmla="*/ 3 w 12"/>
                  <a:gd name="T51" fmla="*/ 18 h 38"/>
                  <a:gd name="T52" fmla="*/ 3 w 12"/>
                  <a:gd name="T53" fmla="*/ 17 h 38"/>
                  <a:gd name="T54" fmla="*/ 2 w 12"/>
                  <a:gd name="T55" fmla="*/ 17 h 38"/>
                  <a:gd name="T56" fmla="*/ 2 w 12"/>
                  <a:gd name="T57" fmla="*/ 16 h 38"/>
                  <a:gd name="T58" fmla="*/ 2 w 12"/>
                  <a:gd name="T59" fmla="*/ 15 h 38"/>
                  <a:gd name="T60" fmla="*/ 2 w 12"/>
                  <a:gd name="T61" fmla="*/ 14 h 38"/>
                  <a:gd name="T62" fmla="*/ 2 w 12"/>
                  <a:gd name="T63" fmla="*/ 13 h 38"/>
                  <a:gd name="T64" fmla="*/ 1 w 12"/>
                  <a:gd name="T65" fmla="*/ 12 h 38"/>
                  <a:gd name="T66" fmla="*/ 1 w 12"/>
                  <a:gd name="T67" fmla="*/ 11 h 38"/>
                  <a:gd name="T68" fmla="*/ 1 w 12"/>
                  <a:gd name="T69" fmla="*/ 11 h 38"/>
                  <a:gd name="T70" fmla="*/ 1 w 12"/>
                  <a:gd name="T71" fmla="*/ 10 h 38"/>
                  <a:gd name="T72" fmla="*/ 1 w 12"/>
                  <a:gd name="T73" fmla="*/ 9 h 38"/>
                  <a:gd name="T74" fmla="*/ 1 w 12"/>
                  <a:gd name="T75" fmla="*/ 8 h 38"/>
                  <a:gd name="T76" fmla="*/ 1 w 12"/>
                  <a:gd name="T77" fmla="*/ 7 h 38"/>
                  <a:gd name="T78" fmla="*/ 1 w 12"/>
                  <a:gd name="T79" fmla="*/ 6 h 38"/>
                  <a:gd name="T80" fmla="*/ 0 w 12"/>
                  <a:gd name="T81" fmla="*/ 5 h 38"/>
                  <a:gd name="T82" fmla="*/ 0 w 12"/>
                  <a:gd name="T83" fmla="*/ 4 h 38"/>
                  <a:gd name="T84" fmla="*/ 0 w 12"/>
                  <a:gd name="T85" fmla="*/ 4 h 38"/>
                  <a:gd name="T86" fmla="*/ 0 w 12"/>
                  <a:gd name="T87" fmla="*/ 3 h 38"/>
                  <a:gd name="T88" fmla="*/ 0 w 12"/>
                  <a:gd name="T89" fmla="*/ 2 h 38"/>
                  <a:gd name="T90" fmla="*/ 0 w 12"/>
                  <a:gd name="T91" fmla="*/ 1 h 38"/>
                  <a:gd name="T92" fmla="*/ 0 w 12"/>
                  <a:gd name="T9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38">
                    <a:moveTo>
                      <a:pt x="12" y="38"/>
                    </a:moveTo>
                    <a:lnTo>
                      <a:pt x="12" y="37"/>
                    </a:lnTo>
                    <a:lnTo>
                      <a:pt x="11" y="36"/>
                    </a:lnTo>
                    <a:lnTo>
                      <a:pt x="11" y="36"/>
                    </a:lnTo>
                    <a:lnTo>
                      <a:pt x="10" y="35"/>
                    </a:lnTo>
                    <a:lnTo>
                      <a:pt x="10" y="34"/>
                    </a:lnTo>
                    <a:lnTo>
                      <a:pt x="9" y="33"/>
                    </a:lnTo>
                    <a:lnTo>
                      <a:pt x="9" y="33"/>
                    </a:lnTo>
                    <a:lnTo>
                      <a:pt x="8" y="32"/>
                    </a:lnTo>
                    <a:lnTo>
                      <a:pt x="8" y="31"/>
                    </a:lnTo>
                    <a:lnTo>
                      <a:pt x="8" y="30"/>
                    </a:lnTo>
                    <a:lnTo>
                      <a:pt x="7" y="29"/>
                    </a:lnTo>
                    <a:lnTo>
                      <a:pt x="7" y="29"/>
                    </a:lnTo>
                    <a:lnTo>
                      <a:pt x="6" y="28"/>
                    </a:lnTo>
                    <a:lnTo>
                      <a:pt x="6" y="27"/>
                    </a:lnTo>
                    <a:lnTo>
                      <a:pt x="6" y="26"/>
                    </a:lnTo>
                    <a:lnTo>
                      <a:pt x="5" y="25"/>
                    </a:lnTo>
                    <a:lnTo>
                      <a:pt x="5" y="25"/>
                    </a:lnTo>
                    <a:lnTo>
                      <a:pt x="5" y="24"/>
                    </a:lnTo>
                    <a:lnTo>
                      <a:pt x="5" y="23"/>
                    </a:lnTo>
                    <a:lnTo>
                      <a:pt x="4" y="22"/>
                    </a:lnTo>
                    <a:lnTo>
                      <a:pt x="4" y="21"/>
                    </a:lnTo>
                    <a:lnTo>
                      <a:pt x="4" y="21"/>
                    </a:lnTo>
                    <a:lnTo>
                      <a:pt x="3" y="20"/>
                    </a:lnTo>
                    <a:lnTo>
                      <a:pt x="3" y="19"/>
                    </a:lnTo>
                    <a:lnTo>
                      <a:pt x="3" y="18"/>
                    </a:lnTo>
                    <a:lnTo>
                      <a:pt x="3" y="17"/>
                    </a:lnTo>
                    <a:lnTo>
                      <a:pt x="2" y="17"/>
                    </a:lnTo>
                    <a:lnTo>
                      <a:pt x="2" y="16"/>
                    </a:lnTo>
                    <a:lnTo>
                      <a:pt x="2" y="15"/>
                    </a:lnTo>
                    <a:lnTo>
                      <a:pt x="2" y="14"/>
                    </a:lnTo>
                    <a:lnTo>
                      <a:pt x="2" y="13"/>
                    </a:lnTo>
                    <a:lnTo>
                      <a:pt x="1" y="12"/>
                    </a:lnTo>
                    <a:lnTo>
                      <a:pt x="1" y="11"/>
                    </a:lnTo>
                    <a:lnTo>
                      <a:pt x="1" y="11"/>
                    </a:lnTo>
                    <a:lnTo>
                      <a:pt x="1" y="10"/>
                    </a:lnTo>
                    <a:lnTo>
                      <a:pt x="1" y="9"/>
                    </a:lnTo>
                    <a:lnTo>
                      <a:pt x="1" y="8"/>
                    </a:lnTo>
                    <a:lnTo>
                      <a:pt x="1" y="7"/>
                    </a:lnTo>
                    <a:lnTo>
                      <a:pt x="1" y="6"/>
                    </a:lnTo>
                    <a:lnTo>
                      <a:pt x="0" y="5"/>
                    </a:lnTo>
                    <a:lnTo>
                      <a:pt x="0" y="4"/>
                    </a:lnTo>
                    <a:lnTo>
                      <a:pt x="0" y="4"/>
                    </a:lnTo>
                    <a:lnTo>
                      <a:pt x="0" y="3"/>
                    </a:lnTo>
                    <a:lnTo>
                      <a:pt x="0" y="2"/>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0" name="Rectangle 1528"/>
              <p:cNvSpPr>
                <a:spLocks noChangeArrowheads="1"/>
              </p:cNvSpPr>
              <p:nvPr/>
            </p:nvSpPr>
            <p:spPr bwMode="auto">
              <a:xfrm flipH="1">
                <a:off x="1046" y="3599"/>
                <a:ext cx="70"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1" name="Rectangle 1529"/>
              <p:cNvSpPr>
                <a:spLocks noChangeArrowheads="1"/>
              </p:cNvSpPr>
              <p:nvPr/>
            </p:nvSpPr>
            <p:spPr bwMode="auto">
              <a:xfrm flipH="1">
                <a:off x="1046" y="3567"/>
                <a:ext cx="70" cy="3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2" name="Line 1530"/>
              <p:cNvSpPr>
                <a:spLocks noChangeShapeType="1"/>
              </p:cNvSpPr>
              <p:nvPr/>
            </p:nvSpPr>
            <p:spPr bwMode="auto">
              <a:xfrm flipH="1">
                <a:off x="1046" y="3611"/>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3" name="Line 1531"/>
              <p:cNvSpPr>
                <a:spLocks noChangeShapeType="1"/>
              </p:cNvSpPr>
              <p:nvPr/>
            </p:nvSpPr>
            <p:spPr bwMode="auto">
              <a:xfrm flipH="1">
                <a:off x="1046" y="3628"/>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4" name="Line 1532"/>
              <p:cNvSpPr>
                <a:spLocks noChangeShapeType="1"/>
              </p:cNvSpPr>
              <p:nvPr/>
            </p:nvSpPr>
            <p:spPr bwMode="auto">
              <a:xfrm flipH="1">
                <a:off x="1046" y="3597"/>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5" name="Line 1533"/>
              <p:cNvSpPr>
                <a:spLocks noChangeShapeType="1"/>
              </p:cNvSpPr>
              <p:nvPr/>
            </p:nvSpPr>
            <p:spPr bwMode="auto">
              <a:xfrm flipH="1">
                <a:off x="1046" y="3579"/>
                <a:ext cx="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6" name="Rectangle 1534"/>
              <p:cNvSpPr>
                <a:spLocks noChangeArrowheads="1"/>
              </p:cNvSpPr>
              <p:nvPr/>
            </p:nvSpPr>
            <p:spPr bwMode="auto">
              <a:xfrm flipH="1">
                <a:off x="1116" y="3600"/>
                <a:ext cx="18" cy="3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7" name="Rectangle 1535"/>
              <p:cNvSpPr>
                <a:spLocks noChangeArrowheads="1"/>
              </p:cNvSpPr>
              <p:nvPr/>
            </p:nvSpPr>
            <p:spPr bwMode="auto">
              <a:xfrm flipH="1">
                <a:off x="1116" y="3569"/>
                <a:ext cx="18" cy="3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8" name="Line 1536"/>
              <p:cNvSpPr>
                <a:spLocks noChangeShapeType="1"/>
              </p:cNvSpPr>
              <p:nvPr/>
            </p:nvSpPr>
            <p:spPr bwMode="auto">
              <a:xfrm flipH="1">
                <a:off x="1116" y="3611"/>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69" name="Line 1537"/>
              <p:cNvSpPr>
                <a:spLocks noChangeShapeType="1"/>
              </p:cNvSpPr>
              <p:nvPr/>
            </p:nvSpPr>
            <p:spPr bwMode="auto">
              <a:xfrm flipH="1">
                <a:off x="1116" y="3628"/>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0" name="Line 1538"/>
              <p:cNvSpPr>
                <a:spLocks noChangeShapeType="1"/>
              </p:cNvSpPr>
              <p:nvPr/>
            </p:nvSpPr>
            <p:spPr bwMode="auto">
              <a:xfrm flipH="1">
                <a:off x="1116" y="3597"/>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1" name="Line 1539"/>
              <p:cNvSpPr>
                <a:spLocks noChangeShapeType="1"/>
              </p:cNvSpPr>
              <p:nvPr/>
            </p:nvSpPr>
            <p:spPr bwMode="auto">
              <a:xfrm flipH="1">
                <a:off x="1116" y="3579"/>
                <a:ext cx="1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2" name="Line 1540"/>
              <p:cNvSpPr>
                <a:spLocks noChangeShapeType="1"/>
              </p:cNvSpPr>
              <p:nvPr/>
            </p:nvSpPr>
            <p:spPr bwMode="auto">
              <a:xfrm flipH="1" flipV="1">
                <a:off x="1112"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3" name="Line 1541"/>
              <p:cNvSpPr>
                <a:spLocks noChangeShapeType="1"/>
              </p:cNvSpPr>
              <p:nvPr/>
            </p:nvSpPr>
            <p:spPr bwMode="auto">
              <a:xfrm flipH="1" flipV="1">
                <a:off x="1112" y="3567"/>
                <a:ext cx="1"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4" name="Line 1542"/>
              <p:cNvSpPr>
                <a:spLocks noChangeShapeType="1"/>
              </p:cNvSpPr>
              <p:nvPr/>
            </p:nvSpPr>
            <p:spPr bwMode="auto">
              <a:xfrm flipH="1">
                <a:off x="1010" y="3636"/>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5" name="Rectangle 1543"/>
              <p:cNvSpPr>
                <a:spLocks noChangeArrowheads="1"/>
              </p:cNvSpPr>
              <p:nvPr/>
            </p:nvSpPr>
            <p:spPr bwMode="auto">
              <a:xfrm flipH="1">
                <a:off x="1109" y="3667"/>
                <a:ext cx="2"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6" name="Freeform 1544"/>
              <p:cNvSpPr>
                <a:spLocks/>
              </p:cNvSpPr>
              <p:nvPr/>
            </p:nvSpPr>
            <p:spPr bwMode="auto">
              <a:xfrm flipH="1">
                <a:off x="964" y="3662"/>
                <a:ext cx="7" cy="3"/>
              </a:xfrm>
              <a:custGeom>
                <a:avLst/>
                <a:gdLst>
                  <a:gd name="T0" fmla="*/ 5 w 25"/>
                  <a:gd name="T1" fmla="*/ 0 h 12"/>
                  <a:gd name="T2" fmla="*/ 5 w 25"/>
                  <a:gd name="T3" fmla="*/ 6 h 12"/>
                  <a:gd name="T4" fmla="*/ 0 w 25"/>
                  <a:gd name="T5" fmla="*/ 6 h 12"/>
                  <a:gd name="T6" fmla="*/ 11 w 25"/>
                  <a:gd name="T7" fmla="*/ 12 h 12"/>
                  <a:gd name="T8" fmla="*/ 25 w 25"/>
                  <a:gd name="T9" fmla="*/ 6 h 12"/>
                  <a:gd name="T10" fmla="*/ 18 w 25"/>
                  <a:gd name="T11" fmla="*/ 6 h 12"/>
                  <a:gd name="T12" fmla="*/ 18 w 25"/>
                  <a:gd name="T13" fmla="*/ 0 h 12"/>
                  <a:gd name="T14" fmla="*/ 5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5" y="0"/>
                    </a:moveTo>
                    <a:lnTo>
                      <a:pt x="5" y="6"/>
                    </a:lnTo>
                    <a:lnTo>
                      <a:pt x="0" y="6"/>
                    </a:lnTo>
                    <a:lnTo>
                      <a:pt x="11" y="12"/>
                    </a:lnTo>
                    <a:lnTo>
                      <a:pt x="25" y="6"/>
                    </a:lnTo>
                    <a:lnTo>
                      <a:pt x="18" y="6"/>
                    </a:lnTo>
                    <a:lnTo>
                      <a:pt x="18" y="0"/>
                    </a:lnTo>
                    <a:lnTo>
                      <a:pt x="5"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7" name="Freeform 1545"/>
              <p:cNvSpPr>
                <a:spLocks/>
              </p:cNvSpPr>
              <p:nvPr/>
            </p:nvSpPr>
            <p:spPr bwMode="auto">
              <a:xfrm flipH="1">
                <a:off x="964" y="3650"/>
                <a:ext cx="7" cy="4"/>
              </a:xfrm>
              <a:custGeom>
                <a:avLst/>
                <a:gdLst>
                  <a:gd name="T0" fmla="*/ 5 w 25"/>
                  <a:gd name="T1" fmla="*/ 13 h 13"/>
                  <a:gd name="T2" fmla="*/ 5 w 25"/>
                  <a:gd name="T3" fmla="*/ 7 h 13"/>
                  <a:gd name="T4" fmla="*/ 0 w 25"/>
                  <a:gd name="T5" fmla="*/ 7 h 13"/>
                  <a:gd name="T6" fmla="*/ 11 w 25"/>
                  <a:gd name="T7" fmla="*/ 0 h 13"/>
                  <a:gd name="T8" fmla="*/ 25 w 25"/>
                  <a:gd name="T9" fmla="*/ 7 h 13"/>
                  <a:gd name="T10" fmla="*/ 18 w 25"/>
                  <a:gd name="T11" fmla="*/ 7 h 13"/>
                  <a:gd name="T12" fmla="*/ 18 w 25"/>
                  <a:gd name="T13" fmla="*/ 13 h 13"/>
                  <a:gd name="T14" fmla="*/ 5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5" y="13"/>
                    </a:moveTo>
                    <a:lnTo>
                      <a:pt x="5" y="7"/>
                    </a:lnTo>
                    <a:lnTo>
                      <a:pt x="0" y="7"/>
                    </a:lnTo>
                    <a:lnTo>
                      <a:pt x="11" y="0"/>
                    </a:lnTo>
                    <a:lnTo>
                      <a:pt x="25" y="7"/>
                    </a:lnTo>
                    <a:lnTo>
                      <a:pt x="18" y="7"/>
                    </a:lnTo>
                    <a:lnTo>
                      <a:pt x="18" y="13"/>
                    </a:lnTo>
                    <a:lnTo>
                      <a:pt x="5"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78" name="Rectangle 1546"/>
              <p:cNvSpPr>
                <a:spLocks noChangeArrowheads="1"/>
              </p:cNvSpPr>
              <p:nvPr/>
            </p:nvSpPr>
            <p:spPr bwMode="auto">
              <a:xfrm flipH="1">
                <a:off x="967" y="3655"/>
                <a:ext cx="130"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Ｕ</a:t>
                </a:r>
                <a:endParaRPr lang="ja-JP" altLang="en-US" sz="2000" kern="0">
                  <a:solidFill>
                    <a:srgbClr val="000000"/>
                  </a:solidFill>
                  <a:latin typeface="Times New Roman" pitchFamily="18" charset="0"/>
                  <a:ea typeface="ＭＳ Ｐゴシック"/>
                </a:endParaRPr>
              </a:p>
            </p:txBody>
          </p:sp>
          <p:sp>
            <p:nvSpPr>
              <p:cNvPr id="2079" name="Rectangle 1547"/>
              <p:cNvSpPr>
                <a:spLocks noChangeArrowheads="1"/>
              </p:cNvSpPr>
              <p:nvPr/>
            </p:nvSpPr>
            <p:spPr bwMode="auto">
              <a:xfrm flipH="1">
                <a:off x="965" y="3643"/>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a:t>
                </a:r>
                <a:endParaRPr lang="ja-JP" altLang="en-US" sz="2000" kern="0">
                  <a:solidFill>
                    <a:srgbClr val="000000"/>
                  </a:solidFill>
                  <a:latin typeface="Times New Roman" pitchFamily="18" charset="0"/>
                  <a:ea typeface="ＭＳ Ｐゴシック"/>
                </a:endParaRPr>
              </a:p>
            </p:txBody>
          </p:sp>
          <p:sp>
            <p:nvSpPr>
              <p:cNvPr id="2080" name="Rectangle 1548"/>
              <p:cNvSpPr>
                <a:spLocks noChangeArrowheads="1"/>
              </p:cNvSpPr>
              <p:nvPr/>
            </p:nvSpPr>
            <p:spPr bwMode="auto">
              <a:xfrm flipH="1">
                <a:off x="965" y="3665"/>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a:t>
                </a:r>
                <a:endParaRPr lang="ja-JP" altLang="en-US" sz="2000" kern="0">
                  <a:solidFill>
                    <a:srgbClr val="000000"/>
                  </a:solidFill>
                  <a:latin typeface="Times New Roman" pitchFamily="18" charset="0"/>
                  <a:ea typeface="ＭＳ Ｐゴシック"/>
                </a:endParaRPr>
              </a:p>
            </p:txBody>
          </p:sp>
          <p:sp>
            <p:nvSpPr>
              <p:cNvPr id="2081" name="Freeform 1549"/>
              <p:cNvSpPr>
                <a:spLocks/>
              </p:cNvSpPr>
              <p:nvPr/>
            </p:nvSpPr>
            <p:spPr bwMode="auto">
              <a:xfrm flipH="1">
                <a:off x="701" y="3625"/>
                <a:ext cx="8" cy="3"/>
              </a:xfrm>
              <a:custGeom>
                <a:avLst/>
                <a:gdLst>
                  <a:gd name="T0" fmla="*/ 6 w 25"/>
                  <a:gd name="T1" fmla="*/ 0 h 12"/>
                  <a:gd name="T2" fmla="*/ 6 w 25"/>
                  <a:gd name="T3" fmla="*/ 6 h 12"/>
                  <a:gd name="T4" fmla="*/ 0 w 25"/>
                  <a:gd name="T5" fmla="*/ 6 h 12"/>
                  <a:gd name="T6" fmla="*/ 12 w 25"/>
                  <a:gd name="T7" fmla="*/ 12 h 12"/>
                  <a:gd name="T8" fmla="*/ 25 w 25"/>
                  <a:gd name="T9" fmla="*/ 6 h 12"/>
                  <a:gd name="T10" fmla="*/ 19 w 25"/>
                  <a:gd name="T11" fmla="*/ 6 h 12"/>
                  <a:gd name="T12" fmla="*/ 19 w 25"/>
                  <a:gd name="T13" fmla="*/ 0 h 12"/>
                  <a:gd name="T14" fmla="*/ 6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6" y="0"/>
                    </a:moveTo>
                    <a:lnTo>
                      <a:pt x="6" y="6"/>
                    </a:lnTo>
                    <a:lnTo>
                      <a:pt x="0" y="6"/>
                    </a:lnTo>
                    <a:lnTo>
                      <a:pt x="12" y="12"/>
                    </a:lnTo>
                    <a:lnTo>
                      <a:pt x="25" y="6"/>
                    </a:lnTo>
                    <a:lnTo>
                      <a:pt x="19" y="6"/>
                    </a:lnTo>
                    <a:lnTo>
                      <a:pt x="19" y="0"/>
                    </a:lnTo>
                    <a:lnTo>
                      <a:pt x="6"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2" name="Freeform 1550"/>
              <p:cNvSpPr>
                <a:spLocks/>
              </p:cNvSpPr>
              <p:nvPr/>
            </p:nvSpPr>
            <p:spPr bwMode="auto">
              <a:xfrm flipH="1">
                <a:off x="701" y="3612"/>
                <a:ext cx="8" cy="4"/>
              </a:xfrm>
              <a:custGeom>
                <a:avLst/>
                <a:gdLst>
                  <a:gd name="T0" fmla="*/ 6 w 25"/>
                  <a:gd name="T1" fmla="*/ 13 h 13"/>
                  <a:gd name="T2" fmla="*/ 6 w 25"/>
                  <a:gd name="T3" fmla="*/ 7 h 13"/>
                  <a:gd name="T4" fmla="*/ 0 w 25"/>
                  <a:gd name="T5" fmla="*/ 7 h 13"/>
                  <a:gd name="T6" fmla="*/ 12 w 25"/>
                  <a:gd name="T7" fmla="*/ 0 h 13"/>
                  <a:gd name="T8" fmla="*/ 25 w 25"/>
                  <a:gd name="T9" fmla="*/ 7 h 13"/>
                  <a:gd name="T10" fmla="*/ 19 w 25"/>
                  <a:gd name="T11" fmla="*/ 7 h 13"/>
                  <a:gd name="T12" fmla="*/ 19 w 25"/>
                  <a:gd name="T13" fmla="*/ 13 h 13"/>
                  <a:gd name="T14" fmla="*/ 6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6" y="13"/>
                    </a:moveTo>
                    <a:lnTo>
                      <a:pt x="6" y="7"/>
                    </a:lnTo>
                    <a:lnTo>
                      <a:pt x="0" y="7"/>
                    </a:lnTo>
                    <a:lnTo>
                      <a:pt x="12" y="0"/>
                    </a:lnTo>
                    <a:lnTo>
                      <a:pt x="25" y="7"/>
                    </a:lnTo>
                    <a:lnTo>
                      <a:pt x="19" y="7"/>
                    </a:lnTo>
                    <a:lnTo>
                      <a:pt x="19" y="13"/>
                    </a:lnTo>
                    <a:lnTo>
                      <a:pt x="6"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3" name="Line 1551"/>
              <p:cNvSpPr>
                <a:spLocks noChangeShapeType="1"/>
              </p:cNvSpPr>
              <p:nvPr/>
            </p:nvSpPr>
            <p:spPr bwMode="auto">
              <a:xfrm flipH="1" flipV="1">
                <a:off x="755" y="3601"/>
                <a:ext cx="0"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4" name="Rectangle 1552"/>
              <p:cNvSpPr>
                <a:spLocks noChangeArrowheads="1"/>
              </p:cNvSpPr>
              <p:nvPr/>
            </p:nvSpPr>
            <p:spPr bwMode="auto">
              <a:xfrm flipH="1">
                <a:off x="954" y="3628"/>
                <a:ext cx="4" cy="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5" name="Line 1553"/>
              <p:cNvSpPr>
                <a:spLocks noChangeShapeType="1"/>
              </p:cNvSpPr>
              <p:nvPr/>
            </p:nvSpPr>
            <p:spPr bwMode="auto">
              <a:xfrm flipH="1" flipV="1">
                <a:off x="957" y="36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6" name="Rectangle 1554"/>
              <p:cNvSpPr>
                <a:spLocks noChangeArrowheads="1"/>
              </p:cNvSpPr>
              <p:nvPr/>
            </p:nvSpPr>
            <p:spPr bwMode="auto">
              <a:xfrm flipH="1">
                <a:off x="954" y="3606"/>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7" name="Line 1555"/>
              <p:cNvSpPr>
                <a:spLocks noChangeShapeType="1"/>
              </p:cNvSpPr>
              <p:nvPr/>
            </p:nvSpPr>
            <p:spPr bwMode="auto">
              <a:xfrm flipH="1" flipV="1">
                <a:off x="957" y="3606"/>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8" name="Freeform 1556"/>
              <p:cNvSpPr>
                <a:spLocks/>
              </p:cNvSpPr>
              <p:nvPr/>
            </p:nvSpPr>
            <p:spPr bwMode="auto">
              <a:xfrm flipH="1">
                <a:off x="942" y="3599"/>
                <a:ext cx="16" cy="10"/>
              </a:xfrm>
              <a:custGeom>
                <a:avLst/>
                <a:gdLst>
                  <a:gd name="T0" fmla="*/ 53 w 57"/>
                  <a:gd name="T1" fmla="*/ 38 h 38"/>
                  <a:gd name="T2" fmla="*/ 57 w 57"/>
                  <a:gd name="T3" fmla="*/ 32 h 38"/>
                  <a:gd name="T4" fmla="*/ 53 w 57"/>
                  <a:gd name="T5" fmla="*/ 22 h 38"/>
                  <a:gd name="T6" fmla="*/ 0 w 57"/>
                  <a:gd name="T7" fmla="*/ 0 h 38"/>
                </a:gdLst>
                <a:ahLst/>
                <a:cxnLst>
                  <a:cxn ang="0">
                    <a:pos x="T0" y="T1"/>
                  </a:cxn>
                  <a:cxn ang="0">
                    <a:pos x="T2" y="T3"/>
                  </a:cxn>
                  <a:cxn ang="0">
                    <a:pos x="T4" y="T5"/>
                  </a:cxn>
                  <a:cxn ang="0">
                    <a:pos x="T6" y="T7"/>
                  </a:cxn>
                </a:cxnLst>
                <a:rect l="0" t="0" r="r" b="b"/>
                <a:pathLst>
                  <a:path w="57" h="38">
                    <a:moveTo>
                      <a:pt x="53" y="38"/>
                    </a:moveTo>
                    <a:lnTo>
                      <a:pt x="57" y="32"/>
                    </a:lnTo>
                    <a:lnTo>
                      <a:pt x="53" y="2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89" name="Freeform 1557"/>
              <p:cNvSpPr>
                <a:spLocks/>
              </p:cNvSpPr>
              <p:nvPr/>
            </p:nvSpPr>
            <p:spPr bwMode="auto">
              <a:xfrm flipH="1">
                <a:off x="943" y="3601"/>
                <a:ext cx="15" cy="8"/>
              </a:xfrm>
              <a:custGeom>
                <a:avLst/>
                <a:gdLst>
                  <a:gd name="T0" fmla="*/ 18 w 53"/>
                  <a:gd name="T1" fmla="*/ 28 h 28"/>
                  <a:gd name="T2" fmla="*/ 53 w 53"/>
                  <a:gd name="T3" fmla="*/ 28 h 28"/>
                  <a:gd name="T4" fmla="*/ 49 w 53"/>
                  <a:gd name="T5" fmla="*/ 18 h 28"/>
                  <a:gd name="T6" fmla="*/ 0 w 53"/>
                  <a:gd name="T7" fmla="*/ 0 h 28"/>
                </a:gdLst>
                <a:ahLst/>
                <a:cxnLst>
                  <a:cxn ang="0">
                    <a:pos x="T0" y="T1"/>
                  </a:cxn>
                  <a:cxn ang="0">
                    <a:pos x="T2" y="T3"/>
                  </a:cxn>
                  <a:cxn ang="0">
                    <a:pos x="T4" y="T5"/>
                  </a:cxn>
                  <a:cxn ang="0">
                    <a:pos x="T6" y="T7"/>
                  </a:cxn>
                </a:cxnLst>
                <a:rect l="0" t="0" r="r" b="b"/>
                <a:pathLst>
                  <a:path w="53" h="28">
                    <a:moveTo>
                      <a:pt x="18" y="28"/>
                    </a:moveTo>
                    <a:lnTo>
                      <a:pt x="53" y="28"/>
                    </a:lnTo>
                    <a:lnTo>
                      <a:pt x="49" y="18"/>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0" name="Rectangle 1558"/>
              <p:cNvSpPr>
                <a:spLocks noChangeArrowheads="1"/>
              </p:cNvSpPr>
              <p:nvPr/>
            </p:nvSpPr>
            <p:spPr bwMode="auto">
              <a:xfrm flipH="1">
                <a:off x="954" y="3642"/>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1" name="Line 1559"/>
              <p:cNvSpPr>
                <a:spLocks noChangeShapeType="1"/>
              </p:cNvSpPr>
              <p:nvPr/>
            </p:nvSpPr>
            <p:spPr bwMode="auto">
              <a:xfrm flipH="1" flipV="1">
                <a:off x="957" y="3642"/>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2" name="Rectangle 1560"/>
              <p:cNvSpPr>
                <a:spLocks noChangeArrowheads="1"/>
              </p:cNvSpPr>
              <p:nvPr/>
            </p:nvSpPr>
            <p:spPr bwMode="auto">
              <a:xfrm flipH="1">
                <a:off x="954" y="3593"/>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3" name="Line 1561"/>
              <p:cNvSpPr>
                <a:spLocks noChangeShapeType="1"/>
              </p:cNvSpPr>
              <p:nvPr/>
            </p:nvSpPr>
            <p:spPr bwMode="auto">
              <a:xfrm flipH="1" flipV="1">
                <a:off x="957" y="3593"/>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4" name="Oval 1562"/>
              <p:cNvSpPr>
                <a:spLocks noChangeArrowheads="1"/>
              </p:cNvSpPr>
              <p:nvPr/>
            </p:nvSpPr>
            <p:spPr bwMode="auto">
              <a:xfrm flipH="1">
                <a:off x="952" y="368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5" name="Freeform 1563"/>
              <p:cNvSpPr>
                <a:spLocks/>
              </p:cNvSpPr>
              <p:nvPr/>
            </p:nvSpPr>
            <p:spPr bwMode="auto">
              <a:xfrm flipH="1">
                <a:off x="945" y="3679"/>
                <a:ext cx="14" cy="7"/>
              </a:xfrm>
              <a:custGeom>
                <a:avLst/>
                <a:gdLst>
                  <a:gd name="T0" fmla="*/ 0 w 51"/>
                  <a:gd name="T1" fmla="*/ 23 h 27"/>
                  <a:gd name="T2" fmla="*/ 0 w 51"/>
                  <a:gd name="T3" fmla="*/ 21 h 27"/>
                  <a:gd name="T4" fmla="*/ 0 w 51"/>
                  <a:gd name="T5" fmla="*/ 20 h 27"/>
                  <a:gd name="T6" fmla="*/ 0 w 51"/>
                  <a:gd name="T7" fmla="*/ 19 h 27"/>
                  <a:gd name="T8" fmla="*/ 1 w 51"/>
                  <a:gd name="T9" fmla="*/ 18 h 27"/>
                  <a:gd name="T10" fmla="*/ 1 w 51"/>
                  <a:gd name="T11" fmla="*/ 17 h 27"/>
                  <a:gd name="T12" fmla="*/ 2 w 51"/>
                  <a:gd name="T13" fmla="*/ 16 h 27"/>
                  <a:gd name="T14" fmla="*/ 2 w 51"/>
                  <a:gd name="T15" fmla="*/ 14 h 27"/>
                  <a:gd name="T16" fmla="*/ 3 w 51"/>
                  <a:gd name="T17" fmla="*/ 13 h 27"/>
                  <a:gd name="T18" fmla="*/ 3 w 51"/>
                  <a:gd name="T19" fmla="*/ 12 h 27"/>
                  <a:gd name="T20" fmla="*/ 4 w 51"/>
                  <a:gd name="T21" fmla="*/ 11 h 27"/>
                  <a:gd name="T22" fmla="*/ 5 w 51"/>
                  <a:gd name="T23" fmla="*/ 10 h 27"/>
                  <a:gd name="T24" fmla="*/ 6 w 51"/>
                  <a:gd name="T25" fmla="*/ 9 h 27"/>
                  <a:gd name="T26" fmla="*/ 7 w 51"/>
                  <a:gd name="T27" fmla="*/ 8 h 27"/>
                  <a:gd name="T28" fmla="*/ 8 w 51"/>
                  <a:gd name="T29" fmla="*/ 7 h 27"/>
                  <a:gd name="T30" fmla="*/ 8 w 51"/>
                  <a:gd name="T31" fmla="*/ 6 h 27"/>
                  <a:gd name="T32" fmla="*/ 10 w 51"/>
                  <a:gd name="T33" fmla="*/ 5 h 27"/>
                  <a:gd name="T34" fmla="*/ 10 w 51"/>
                  <a:gd name="T35" fmla="*/ 4 h 27"/>
                  <a:gd name="T36" fmla="*/ 11 w 51"/>
                  <a:gd name="T37" fmla="*/ 4 h 27"/>
                  <a:gd name="T38" fmla="*/ 12 w 51"/>
                  <a:gd name="T39" fmla="*/ 3 h 27"/>
                  <a:gd name="T40" fmla="*/ 14 w 51"/>
                  <a:gd name="T41" fmla="*/ 3 h 27"/>
                  <a:gd name="T42" fmla="*/ 15 w 51"/>
                  <a:gd name="T43" fmla="*/ 2 h 27"/>
                  <a:gd name="T44" fmla="*/ 16 w 51"/>
                  <a:gd name="T45" fmla="*/ 2 h 27"/>
                  <a:gd name="T46" fmla="*/ 17 w 51"/>
                  <a:gd name="T47" fmla="*/ 1 h 27"/>
                  <a:gd name="T48" fmla="*/ 18 w 51"/>
                  <a:gd name="T49" fmla="*/ 1 h 27"/>
                  <a:gd name="T50" fmla="*/ 20 w 51"/>
                  <a:gd name="T51" fmla="*/ 0 h 27"/>
                  <a:gd name="T52" fmla="*/ 21 w 51"/>
                  <a:gd name="T53" fmla="*/ 0 h 27"/>
                  <a:gd name="T54" fmla="*/ 22 w 51"/>
                  <a:gd name="T55" fmla="*/ 0 h 27"/>
                  <a:gd name="T56" fmla="*/ 23 w 51"/>
                  <a:gd name="T57" fmla="*/ 0 h 27"/>
                  <a:gd name="T58" fmla="*/ 25 w 51"/>
                  <a:gd name="T59" fmla="*/ 0 h 27"/>
                  <a:gd name="T60" fmla="*/ 26 w 51"/>
                  <a:gd name="T61" fmla="*/ 0 h 27"/>
                  <a:gd name="T62" fmla="*/ 27 w 51"/>
                  <a:gd name="T63" fmla="*/ 0 h 27"/>
                  <a:gd name="T64" fmla="*/ 28 w 51"/>
                  <a:gd name="T65" fmla="*/ 0 h 27"/>
                  <a:gd name="T66" fmla="*/ 30 w 51"/>
                  <a:gd name="T67" fmla="*/ 0 h 27"/>
                  <a:gd name="T68" fmla="*/ 31 w 51"/>
                  <a:gd name="T69" fmla="*/ 0 h 27"/>
                  <a:gd name="T70" fmla="*/ 32 w 51"/>
                  <a:gd name="T71" fmla="*/ 1 h 27"/>
                  <a:gd name="T72" fmla="*/ 33 w 51"/>
                  <a:gd name="T73" fmla="*/ 1 h 27"/>
                  <a:gd name="T74" fmla="*/ 35 w 51"/>
                  <a:gd name="T75" fmla="*/ 2 h 27"/>
                  <a:gd name="T76" fmla="*/ 36 w 51"/>
                  <a:gd name="T77" fmla="*/ 2 h 27"/>
                  <a:gd name="T78" fmla="*/ 37 w 51"/>
                  <a:gd name="T79" fmla="*/ 3 h 27"/>
                  <a:gd name="T80" fmla="*/ 38 w 51"/>
                  <a:gd name="T81" fmla="*/ 3 h 27"/>
                  <a:gd name="T82" fmla="*/ 39 w 51"/>
                  <a:gd name="T83" fmla="*/ 4 h 27"/>
                  <a:gd name="T84" fmla="*/ 40 w 51"/>
                  <a:gd name="T85" fmla="*/ 4 h 27"/>
                  <a:gd name="T86" fmla="*/ 41 w 51"/>
                  <a:gd name="T87" fmla="*/ 5 h 27"/>
                  <a:gd name="T88" fmla="*/ 42 w 51"/>
                  <a:gd name="T89" fmla="*/ 6 h 27"/>
                  <a:gd name="T90" fmla="*/ 43 w 51"/>
                  <a:gd name="T91" fmla="*/ 7 h 27"/>
                  <a:gd name="T92" fmla="*/ 44 w 51"/>
                  <a:gd name="T93" fmla="*/ 8 h 27"/>
                  <a:gd name="T94" fmla="*/ 45 w 51"/>
                  <a:gd name="T95" fmla="*/ 9 h 27"/>
                  <a:gd name="T96" fmla="*/ 46 w 51"/>
                  <a:gd name="T97" fmla="*/ 10 h 27"/>
                  <a:gd name="T98" fmla="*/ 46 w 51"/>
                  <a:gd name="T99" fmla="*/ 11 h 27"/>
                  <a:gd name="T100" fmla="*/ 47 w 51"/>
                  <a:gd name="T101" fmla="*/ 12 h 27"/>
                  <a:gd name="T102" fmla="*/ 48 w 51"/>
                  <a:gd name="T103" fmla="*/ 13 h 27"/>
                  <a:gd name="T104" fmla="*/ 48 w 51"/>
                  <a:gd name="T105" fmla="*/ 14 h 27"/>
                  <a:gd name="T106" fmla="*/ 49 w 51"/>
                  <a:gd name="T107" fmla="*/ 15 h 27"/>
                  <a:gd name="T108" fmla="*/ 49 w 51"/>
                  <a:gd name="T109" fmla="*/ 17 h 27"/>
                  <a:gd name="T110" fmla="*/ 50 w 51"/>
                  <a:gd name="T111" fmla="*/ 18 h 27"/>
                  <a:gd name="T112" fmla="*/ 50 w 51"/>
                  <a:gd name="T113" fmla="*/ 19 h 27"/>
                  <a:gd name="T114" fmla="*/ 50 w 51"/>
                  <a:gd name="T115" fmla="*/ 20 h 27"/>
                  <a:gd name="T116" fmla="*/ 51 w 51"/>
                  <a:gd name="T117" fmla="*/ 21 h 27"/>
                  <a:gd name="T118" fmla="*/ 51 w 51"/>
                  <a:gd name="T119" fmla="*/ 23 h 27"/>
                  <a:gd name="T120" fmla="*/ 51 w 51"/>
                  <a:gd name="T121" fmla="*/ 24 h 27"/>
                  <a:gd name="T122" fmla="*/ 51 w 51"/>
                  <a:gd name="T123" fmla="*/ 25 h 27"/>
                  <a:gd name="T124" fmla="*/ 51 w 51"/>
                  <a:gd name="T12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7">
                    <a:moveTo>
                      <a:pt x="0" y="24"/>
                    </a:moveTo>
                    <a:lnTo>
                      <a:pt x="0" y="23"/>
                    </a:lnTo>
                    <a:lnTo>
                      <a:pt x="0" y="23"/>
                    </a:lnTo>
                    <a:lnTo>
                      <a:pt x="0" y="23"/>
                    </a:lnTo>
                    <a:lnTo>
                      <a:pt x="0" y="22"/>
                    </a:lnTo>
                    <a:lnTo>
                      <a:pt x="0" y="22"/>
                    </a:lnTo>
                    <a:lnTo>
                      <a:pt x="0" y="22"/>
                    </a:lnTo>
                    <a:lnTo>
                      <a:pt x="0" y="21"/>
                    </a:lnTo>
                    <a:lnTo>
                      <a:pt x="0" y="21"/>
                    </a:lnTo>
                    <a:lnTo>
                      <a:pt x="0" y="21"/>
                    </a:lnTo>
                    <a:lnTo>
                      <a:pt x="0" y="21"/>
                    </a:lnTo>
                    <a:lnTo>
                      <a:pt x="0" y="20"/>
                    </a:lnTo>
                    <a:lnTo>
                      <a:pt x="0" y="20"/>
                    </a:lnTo>
                    <a:lnTo>
                      <a:pt x="0" y="20"/>
                    </a:lnTo>
                    <a:lnTo>
                      <a:pt x="0" y="19"/>
                    </a:lnTo>
                    <a:lnTo>
                      <a:pt x="0" y="19"/>
                    </a:lnTo>
                    <a:lnTo>
                      <a:pt x="0" y="19"/>
                    </a:lnTo>
                    <a:lnTo>
                      <a:pt x="1" y="18"/>
                    </a:lnTo>
                    <a:lnTo>
                      <a:pt x="1" y="18"/>
                    </a:lnTo>
                    <a:lnTo>
                      <a:pt x="1" y="18"/>
                    </a:lnTo>
                    <a:lnTo>
                      <a:pt x="1" y="17"/>
                    </a:lnTo>
                    <a:lnTo>
                      <a:pt x="1" y="17"/>
                    </a:lnTo>
                    <a:lnTo>
                      <a:pt x="1" y="17"/>
                    </a:lnTo>
                    <a:lnTo>
                      <a:pt x="1" y="17"/>
                    </a:lnTo>
                    <a:lnTo>
                      <a:pt x="1" y="16"/>
                    </a:lnTo>
                    <a:lnTo>
                      <a:pt x="1" y="16"/>
                    </a:lnTo>
                    <a:lnTo>
                      <a:pt x="1" y="16"/>
                    </a:lnTo>
                    <a:lnTo>
                      <a:pt x="2" y="16"/>
                    </a:lnTo>
                    <a:lnTo>
                      <a:pt x="2" y="15"/>
                    </a:lnTo>
                    <a:lnTo>
                      <a:pt x="2" y="15"/>
                    </a:lnTo>
                    <a:lnTo>
                      <a:pt x="2" y="14"/>
                    </a:lnTo>
                    <a:lnTo>
                      <a:pt x="2" y="14"/>
                    </a:lnTo>
                    <a:lnTo>
                      <a:pt x="2" y="14"/>
                    </a:lnTo>
                    <a:lnTo>
                      <a:pt x="3" y="14"/>
                    </a:lnTo>
                    <a:lnTo>
                      <a:pt x="3" y="13"/>
                    </a:lnTo>
                    <a:lnTo>
                      <a:pt x="3" y="13"/>
                    </a:lnTo>
                    <a:lnTo>
                      <a:pt x="3" y="13"/>
                    </a:lnTo>
                    <a:lnTo>
                      <a:pt x="3" y="13"/>
                    </a:lnTo>
                    <a:lnTo>
                      <a:pt x="3" y="12"/>
                    </a:lnTo>
                    <a:lnTo>
                      <a:pt x="3" y="12"/>
                    </a:lnTo>
                    <a:lnTo>
                      <a:pt x="4" y="12"/>
                    </a:lnTo>
                    <a:lnTo>
                      <a:pt x="4" y="11"/>
                    </a:lnTo>
                    <a:lnTo>
                      <a:pt x="4" y="11"/>
                    </a:lnTo>
                    <a:lnTo>
                      <a:pt x="4" y="11"/>
                    </a:lnTo>
                    <a:lnTo>
                      <a:pt x="4" y="11"/>
                    </a:lnTo>
                    <a:lnTo>
                      <a:pt x="4" y="10"/>
                    </a:lnTo>
                    <a:lnTo>
                      <a:pt x="5" y="10"/>
                    </a:lnTo>
                    <a:lnTo>
                      <a:pt x="5" y="10"/>
                    </a:lnTo>
                    <a:lnTo>
                      <a:pt x="5" y="10"/>
                    </a:lnTo>
                    <a:lnTo>
                      <a:pt x="5" y="9"/>
                    </a:lnTo>
                    <a:lnTo>
                      <a:pt x="5" y="9"/>
                    </a:lnTo>
                    <a:lnTo>
                      <a:pt x="6" y="9"/>
                    </a:lnTo>
                    <a:lnTo>
                      <a:pt x="6" y="9"/>
                    </a:lnTo>
                    <a:lnTo>
                      <a:pt x="6" y="8"/>
                    </a:lnTo>
                    <a:lnTo>
                      <a:pt x="6" y="8"/>
                    </a:lnTo>
                    <a:lnTo>
                      <a:pt x="7" y="8"/>
                    </a:lnTo>
                    <a:lnTo>
                      <a:pt x="7" y="8"/>
                    </a:lnTo>
                    <a:lnTo>
                      <a:pt x="7" y="7"/>
                    </a:lnTo>
                    <a:lnTo>
                      <a:pt x="7" y="7"/>
                    </a:lnTo>
                    <a:lnTo>
                      <a:pt x="8" y="7"/>
                    </a:lnTo>
                    <a:lnTo>
                      <a:pt x="8" y="7"/>
                    </a:lnTo>
                    <a:lnTo>
                      <a:pt x="8" y="7"/>
                    </a:lnTo>
                    <a:lnTo>
                      <a:pt x="8" y="6"/>
                    </a:lnTo>
                    <a:lnTo>
                      <a:pt x="8" y="6"/>
                    </a:lnTo>
                    <a:lnTo>
                      <a:pt x="9" y="6"/>
                    </a:lnTo>
                    <a:lnTo>
                      <a:pt x="9" y="6"/>
                    </a:lnTo>
                    <a:lnTo>
                      <a:pt x="9" y="6"/>
                    </a:lnTo>
                    <a:lnTo>
                      <a:pt x="10" y="5"/>
                    </a:lnTo>
                    <a:lnTo>
                      <a:pt x="10" y="5"/>
                    </a:lnTo>
                    <a:lnTo>
                      <a:pt x="10" y="5"/>
                    </a:lnTo>
                    <a:lnTo>
                      <a:pt x="10" y="5"/>
                    </a:lnTo>
                    <a:lnTo>
                      <a:pt x="10" y="4"/>
                    </a:lnTo>
                    <a:lnTo>
                      <a:pt x="11" y="4"/>
                    </a:lnTo>
                    <a:lnTo>
                      <a:pt x="11" y="4"/>
                    </a:lnTo>
                    <a:lnTo>
                      <a:pt x="11" y="4"/>
                    </a:lnTo>
                    <a:lnTo>
                      <a:pt x="11" y="4"/>
                    </a:lnTo>
                    <a:lnTo>
                      <a:pt x="12" y="4"/>
                    </a:lnTo>
                    <a:lnTo>
                      <a:pt x="12" y="4"/>
                    </a:lnTo>
                    <a:lnTo>
                      <a:pt x="12" y="3"/>
                    </a:lnTo>
                    <a:lnTo>
                      <a:pt x="12" y="3"/>
                    </a:lnTo>
                    <a:lnTo>
                      <a:pt x="13" y="3"/>
                    </a:lnTo>
                    <a:lnTo>
                      <a:pt x="13" y="3"/>
                    </a:lnTo>
                    <a:lnTo>
                      <a:pt x="13" y="3"/>
                    </a:lnTo>
                    <a:lnTo>
                      <a:pt x="14" y="3"/>
                    </a:lnTo>
                    <a:lnTo>
                      <a:pt x="14" y="3"/>
                    </a:lnTo>
                    <a:lnTo>
                      <a:pt x="14" y="2"/>
                    </a:lnTo>
                    <a:lnTo>
                      <a:pt x="15" y="2"/>
                    </a:lnTo>
                    <a:lnTo>
                      <a:pt x="15" y="2"/>
                    </a:lnTo>
                    <a:lnTo>
                      <a:pt x="15" y="2"/>
                    </a:lnTo>
                    <a:lnTo>
                      <a:pt x="15" y="2"/>
                    </a:lnTo>
                    <a:lnTo>
                      <a:pt x="16" y="2"/>
                    </a:lnTo>
                    <a:lnTo>
                      <a:pt x="16" y="2"/>
                    </a:lnTo>
                    <a:lnTo>
                      <a:pt x="16" y="2"/>
                    </a:lnTo>
                    <a:lnTo>
                      <a:pt x="17" y="2"/>
                    </a:lnTo>
                    <a:lnTo>
                      <a:pt x="17" y="1"/>
                    </a:lnTo>
                    <a:lnTo>
                      <a:pt x="17" y="1"/>
                    </a:lnTo>
                    <a:lnTo>
                      <a:pt x="18" y="1"/>
                    </a:lnTo>
                    <a:lnTo>
                      <a:pt x="18" y="1"/>
                    </a:lnTo>
                    <a:lnTo>
                      <a:pt x="18" y="1"/>
                    </a:lnTo>
                    <a:lnTo>
                      <a:pt x="18" y="1"/>
                    </a:lnTo>
                    <a:lnTo>
                      <a:pt x="19" y="1"/>
                    </a:lnTo>
                    <a:lnTo>
                      <a:pt x="19" y="1"/>
                    </a:lnTo>
                    <a:lnTo>
                      <a:pt x="19" y="1"/>
                    </a:lnTo>
                    <a:lnTo>
                      <a:pt x="20" y="0"/>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4" y="0"/>
                    </a:lnTo>
                    <a:lnTo>
                      <a:pt x="24" y="0"/>
                    </a:lnTo>
                    <a:lnTo>
                      <a:pt x="24" y="0"/>
                    </a:lnTo>
                    <a:lnTo>
                      <a:pt x="25" y="0"/>
                    </a:lnTo>
                    <a:lnTo>
                      <a:pt x="25" y="0"/>
                    </a:lnTo>
                    <a:lnTo>
                      <a:pt x="25" y="0"/>
                    </a:lnTo>
                    <a:lnTo>
                      <a:pt x="26" y="0"/>
                    </a:lnTo>
                    <a:lnTo>
                      <a:pt x="26" y="0"/>
                    </a:lnTo>
                    <a:lnTo>
                      <a:pt x="26" y="0"/>
                    </a:lnTo>
                    <a:lnTo>
                      <a:pt x="27"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1" y="0"/>
                    </a:lnTo>
                    <a:lnTo>
                      <a:pt x="31" y="0"/>
                    </a:lnTo>
                    <a:lnTo>
                      <a:pt x="31" y="1"/>
                    </a:lnTo>
                    <a:lnTo>
                      <a:pt x="32" y="1"/>
                    </a:lnTo>
                    <a:lnTo>
                      <a:pt x="32" y="1"/>
                    </a:lnTo>
                    <a:lnTo>
                      <a:pt x="32" y="1"/>
                    </a:lnTo>
                    <a:lnTo>
                      <a:pt x="32" y="1"/>
                    </a:lnTo>
                    <a:lnTo>
                      <a:pt x="33" y="1"/>
                    </a:lnTo>
                    <a:lnTo>
                      <a:pt x="33" y="1"/>
                    </a:lnTo>
                    <a:lnTo>
                      <a:pt x="33" y="1"/>
                    </a:lnTo>
                    <a:lnTo>
                      <a:pt x="34" y="1"/>
                    </a:lnTo>
                    <a:lnTo>
                      <a:pt x="34" y="2"/>
                    </a:lnTo>
                    <a:lnTo>
                      <a:pt x="34" y="2"/>
                    </a:lnTo>
                    <a:lnTo>
                      <a:pt x="35" y="2"/>
                    </a:lnTo>
                    <a:lnTo>
                      <a:pt x="35" y="2"/>
                    </a:lnTo>
                    <a:lnTo>
                      <a:pt x="35" y="2"/>
                    </a:lnTo>
                    <a:lnTo>
                      <a:pt x="35" y="2"/>
                    </a:lnTo>
                    <a:lnTo>
                      <a:pt x="36" y="2"/>
                    </a:lnTo>
                    <a:lnTo>
                      <a:pt x="36" y="2"/>
                    </a:lnTo>
                    <a:lnTo>
                      <a:pt x="36" y="2"/>
                    </a:lnTo>
                    <a:lnTo>
                      <a:pt x="36" y="3"/>
                    </a:lnTo>
                    <a:lnTo>
                      <a:pt x="37" y="3"/>
                    </a:lnTo>
                    <a:lnTo>
                      <a:pt x="37" y="3"/>
                    </a:lnTo>
                    <a:lnTo>
                      <a:pt x="37" y="3"/>
                    </a:lnTo>
                    <a:lnTo>
                      <a:pt x="38" y="3"/>
                    </a:lnTo>
                    <a:lnTo>
                      <a:pt x="38" y="3"/>
                    </a:lnTo>
                    <a:lnTo>
                      <a:pt x="38" y="3"/>
                    </a:lnTo>
                    <a:lnTo>
                      <a:pt x="39" y="3"/>
                    </a:lnTo>
                    <a:lnTo>
                      <a:pt x="39" y="4"/>
                    </a:lnTo>
                    <a:lnTo>
                      <a:pt x="39" y="4"/>
                    </a:lnTo>
                    <a:lnTo>
                      <a:pt x="39" y="4"/>
                    </a:lnTo>
                    <a:lnTo>
                      <a:pt x="39" y="4"/>
                    </a:lnTo>
                    <a:lnTo>
                      <a:pt x="40" y="4"/>
                    </a:lnTo>
                    <a:lnTo>
                      <a:pt x="40" y="4"/>
                    </a:lnTo>
                    <a:lnTo>
                      <a:pt x="40" y="5"/>
                    </a:lnTo>
                    <a:lnTo>
                      <a:pt x="41" y="5"/>
                    </a:lnTo>
                    <a:lnTo>
                      <a:pt x="41" y="5"/>
                    </a:lnTo>
                    <a:lnTo>
                      <a:pt x="41" y="5"/>
                    </a:lnTo>
                    <a:lnTo>
                      <a:pt x="41" y="6"/>
                    </a:lnTo>
                    <a:lnTo>
                      <a:pt x="42" y="6"/>
                    </a:lnTo>
                    <a:lnTo>
                      <a:pt x="42" y="6"/>
                    </a:lnTo>
                    <a:lnTo>
                      <a:pt x="42" y="6"/>
                    </a:lnTo>
                    <a:lnTo>
                      <a:pt x="42" y="6"/>
                    </a:lnTo>
                    <a:lnTo>
                      <a:pt x="43" y="7"/>
                    </a:lnTo>
                    <a:lnTo>
                      <a:pt x="43" y="7"/>
                    </a:lnTo>
                    <a:lnTo>
                      <a:pt x="43" y="7"/>
                    </a:lnTo>
                    <a:lnTo>
                      <a:pt x="43" y="7"/>
                    </a:lnTo>
                    <a:lnTo>
                      <a:pt x="44" y="8"/>
                    </a:lnTo>
                    <a:lnTo>
                      <a:pt x="44" y="8"/>
                    </a:lnTo>
                    <a:lnTo>
                      <a:pt x="44" y="8"/>
                    </a:lnTo>
                    <a:lnTo>
                      <a:pt x="44" y="8"/>
                    </a:lnTo>
                    <a:lnTo>
                      <a:pt x="45" y="9"/>
                    </a:lnTo>
                    <a:lnTo>
                      <a:pt x="45" y="9"/>
                    </a:lnTo>
                    <a:lnTo>
                      <a:pt x="45" y="9"/>
                    </a:lnTo>
                    <a:lnTo>
                      <a:pt x="45" y="9"/>
                    </a:lnTo>
                    <a:lnTo>
                      <a:pt x="45" y="10"/>
                    </a:lnTo>
                    <a:lnTo>
                      <a:pt x="46" y="10"/>
                    </a:lnTo>
                    <a:lnTo>
                      <a:pt x="46" y="10"/>
                    </a:lnTo>
                    <a:lnTo>
                      <a:pt x="46" y="10"/>
                    </a:lnTo>
                    <a:lnTo>
                      <a:pt x="46" y="10"/>
                    </a:lnTo>
                    <a:lnTo>
                      <a:pt x="46" y="11"/>
                    </a:lnTo>
                    <a:lnTo>
                      <a:pt x="46" y="11"/>
                    </a:lnTo>
                    <a:lnTo>
                      <a:pt x="47" y="11"/>
                    </a:lnTo>
                    <a:lnTo>
                      <a:pt x="47" y="11"/>
                    </a:lnTo>
                    <a:lnTo>
                      <a:pt x="47" y="12"/>
                    </a:lnTo>
                    <a:lnTo>
                      <a:pt x="47" y="12"/>
                    </a:lnTo>
                    <a:lnTo>
                      <a:pt x="47" y="12"/>
                    </a:lnTo>
                    <a:lnTo>
                      <a:pt x="48" y="13"/>
                    </a:lnTo>
                    <a:lnTo>
                      <a:pt x="48" y="13"/>
                    </a:lnTo>
                    <a:lnTo>
                      <a:pt x="48" y="13"/>
                    </a:lnTo>
                    <a:lnTo>
                      <a:pt x="48" y="13"/>
                    </a:lnTo>
                    <a:lnTo>
                      <a:pt x="48" y="14"/>
                    </a:lnTo>
                    <a:lnTo>
                      <a:pt x="48" y="14"/>
                    </a:lnTo>
                    <a:lnTo>
                      <a:pt x="48" y="14"/>
                    </a:lnTo>
                    <a:lnTo>
                      <a:pt x="49" y="14"/>
                    </a:lnTo>
                    <a:lnTo>
                      <a:pt x="49" y="15"/>
                    </a:lnTo>
                    <a:lnTo>
                      <a:pt x="49" y="15"/>
                    </a:lnTo>
                    <a:lnTo>
                      <a:pt x="49" y="15"/>
                    </a:lnTo>
                    <a:lnTo>
                      <a:pt x="49" y="16"/>
                    </a:lnTo>
                    <a:lnTo>
                      <a:pt x="49" y="16"/>
                    </a:lnTo>
                    <a:lnTo>
                      <a:pt x="49" y="16"/>
                    </a:lnTo>
                    <a:lnTo>
                      <a:pt x="49" y="17"/>
                    </a:lnTo>
                    <a:lnTo>
                      <a:pt x="49" y="17"/>
                    </a:lnTo>
                    <a:lnTo>
                      <a:pt x="50" y="17"/>
                    </a:lnTo>
                    <a:lnTo>
                      <a:pt x="50" y="17"/>
                    </a:lnTo>
                    <a:lnTo>
                      <a:pt x="50" y="18"/>
                    </a:lnTo>
                    <a:lnTo>
                      <a:pt x="50" y="18"/>
                    </a:lnTo>
                    <a:lnTo>
                      <a:pt x="50" y="18"/>
                    </a:lnTo>
                    <a:lnTo>
                      <a:pt x="50" y="19"/>
                    </a:lnTo>
                    <a:lnTo>
                      <a:pt x="50" y="19"/>
                    </a:lnTo>
                    <a:lnTo>
                      <a:pt x="50" y="19"/>
                    </a:lnTo>
                    <a:lnTo>
                      <a:pt x="50" y="20"/>
                    </a:lnTo>
                    <a:lnTo>
                      <a:pt x="50" y="20"/>
                    </a:lnTo>
                    <a:lnTo>
                      <a:pt x="50" y="20"/>
                    </a:lnTo>
                    <a:lnTo>
                      <a:pt x="50" y="20"/>
                    </a:lnTo>
                    <a:lnTo>
                      <a:pt x="50" y="21"/>
                    </a:lnTo>
                    <a:lnTo>
                      <a:pt x="51" y="21"/>
                    </a:lnTo>
                    <a:lnTo>
                      <a:pt x="51" y="21"/>
                    </a:lnTo>
                    <a:lnTo>
                      <a:pt x="51" y="22"/>
                    </a:lnTo>
                    <a:lnTo>
                      <a:pt x="51" y="22"/>
                    </a:lnTo>
                    <a:lnTo>
                      <a:pt x="51" y="22"/>
                    </a:lnTo>
                    <a:lnTo>
                      <a:pt x="51" y="23"/>
                    </a:lnTo>
                    <a:lnTo>
                      <a:pt x="51" y="23"/>
                    </a:lnTo>
                    <a:lnTo>
                      <a:pt x="51" y="23"/>
                    </a:lnTo>
                    <a:lnTo>
                      <a:pt x="51" y="24"/>
                    </a:lnTo>
                    <a:lnTo>
                      <a:pt x="51" y="24"/>
                    </a:lnTo>
                    <a:lnTo>
                      <a:pt x="51" y="24"/>
                    </a:lnTo>
                    <a:lnTo>
                      <a:pt x="51" y="24"/>
                    </a:lnTo>
                    <a:lnTo>
                      <a:pt x="51" y="25"/>
                    </a:lnTo>
                    <a:lnTo>
                      <a:pt x="51" y="25"/>
                    </a:lnTo>
                    <a:lnTo>
                      <a:pt x="51" y="25"/>
                    </a:lnTo>
                    <a:lnTo>
                      <a:pt x="51" y="26"/>
                    </a:lnTo>
                    <a:lnTo>
                      <a:pt x="51" y="26"/>
                    </a:lnTo>
                    <a:lnTo>
                      <a:pt x="51" y="26"/>
                    </a:lnTo>
                    <a:lnTo>
                      <a:pt x="51" y="27"/>
                    </a:lnTo>
                    <a:lnTo>
                      <a:pt x="51" y="27"/>
                    </a:lnTo>
                    <a:lnTo>
                      <a:pt x="51" y="2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6" name="Line 1564"/>
              <p:cNvSpPr>
                <a:spLocks noChangeShapeType="1"/>
              </p:cNvSpPr>
              <p:nvPr/>
            </p:nvSpPr>
            <p:spPr bwMode="auto">
              <a:xfrm flipH="1">
                <a:off x="952" y="3664"/>
                <a:ext cx="44"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7" name="Rectangle 1565"/>
              <p:cNvSpPr>
                <a:spLocks noChangeArrowheads="1"/>
              </p:cNvSpPr>
              <p:nvPr/>
            </p:nvSpPr>
            <p:spPr bwMode="auto">
              <a:xfrm flipH="1">
                <a:off x="767" y="3609"/>
                <a:ext cx="143" cy="2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8" name="Freeform 1566"/>
              <p:cNvSpPr>
                <a:spLocks/>
              </p:cNvSpPr>
              <p:nvPr/>
            </p:nvSpPr>
            <p:spPr bwMode="auto">
              <a:xfrm flipH="1">
                <a:off x="550" y="3470"/>
                <a:ext cx="482" cy="244"/>
              </a:xfrm>
              <a:custGeom>
                <a:avLst/>
                <a:gdLst>
                  <a:gd name="T0" fmla="*/ 0 w 1678"/>
                  <a:gd name="T1" fmla="*/ 0 h 880"/>
                  <a:gd name="T2" fmla="*/ 306 w 1678"/>
                  <a:gd name="T3" fmla="*/ 0 h 880"/>
                  <a:gd name="T4" fmla="*/ 473 w 1678"/>
                  <a:gd name="T5" fmla="*/ 21 h 880"/>
                  <a:gd name="T6" fmla="*/ 606 w 1678"/>
                  <a:gd name="T7" fmla="*/ 91 h 880"/>
                  <a:gd name="T8" fmla="*/ 689 w 1678"/>
                  <a:gd name="T9" fmla="*/ 191 h 880"/>
                  <a:gd name="T10" fmla="*/ 700 w 1678"/>
                  <a:gd name="T11" fmla="*/ 341 h 880"/>
                  <a:gd name="T12" fmla="*/ 721 w 1678"/>
                  <a:gd name="T13" fmla="*/ 543 h 880"/>
                  <a:gd name="T14" fmla="*/ 787 w 1678"/>
                  <a:gd name="T15" fmla="*/ 716 h 880"/>
                  <a:gd name="T16" fmla="*/ 909 w 1678"/>
                  <a:gd name="T17" fmla="*/ 824 h 880"/>
                  <a:gd name="T18" fmla="*/ 1058 w 1678"/>
                  <a:gd name="T19" fmla="*/ 876 h 880"/>
                  <a:gd name="T20" fmla="*/ 1128 w 1678"/>
                  <a:gd name="T21" fmla="*/ 880 h 880"/>
                  <a:gd name="T22" fmla="*/ 1323 w 1678"/>
                  <a:gd name="T23" fmla="*/ 831 h 880"/>
                  <a:gd name="T24" fmla="*/ 1525 w 1678"/>
                  <a:gd name="T25" fmla="*/ 796 h 880"/>
                  <a:gd name="T26" fmla="*/ 1678 w 1678"/>
                  <a:gd name="T27" fmla="*/ 79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8" h="880">
                    <a:moveTo>
                      <a:pt x="0" y="0"/>
                    </a:moveTo>
                    <a:lnTo>
                      <a:pt x="306" y="0"/>
                    </a:lnTo>
                    <a:lnTo>
                      <a:pt x="473" y="21"/>
                    </a:lnTo>
                    <a:lnTo>
                      <a:pt x="606" y="91"/>
                    </a:lnTo>
                    <a:lnTo>
                      <a:pt x="689" y="191"/>
                    </a:lnTo>
                    <a:lnTo>
                      <a:pt x="700" y="341"/>
                    </a:lnTo>
                    <a:lnTo>
                      <a:pt x="721" y="543"/>
                    </a:lnTo>
                    <a:lnTo>
                      <a:pt x="787" y="716"/>
                    </a:lnTo>
                    <a:lnTo>
                      <a:pt x="909" y="824"/>
                    </a:lnTo>
                    <a:lnTo>
                      <a:pt x="1058" y="876"/>
                    </a:lnTo>
                    <a:lnTo>
                      <a:pt x="1128" y="880"/>
                    </a:lnTo>
                    <a:lnTo>
                      <a:pt x="1323" y="831"/>
                    </a:lnTo>
                    <a:lnTo>
                      <a:pt x="1525" y="796"/>
                    </a:lnTo>
                    <a:lnTo>
                      <a:pt x="1678" y="796"/>
                    </a:lnTo>
                  </a:path>
                </a:pathLst>
              </a:custGeom>
              <a:noFill/>
              <a:ln w="57150" cmpd="sng">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99" name="Rectangle 1567"/>
              <p:cNvSpPr>
                <a:spLocks noChangeArrowheads="1"/>
              </p:cNvSpPr>
              <p:nvPr/>
            </p:nvSpPr>
            <p:spPr bwMode="auto">
              <a:xfrm flipH="1">
                <a:off x="924" y="3511"/>
                <a:ext cx="137" cy="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0" name="Rectangle 1568"/>
              <p:cNvSpPr>
                <a:spLocks noChangeArrowheads="1"/>
              </p:cNvSpPr>
              <p:nvPr/>
            </p:nvSpPr>
            <p:spPr bwMode="auto">
              <a:xfrm flipH="1">
                <a:off x="924" y="3511"/>
                <a:ext cx="137"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1" name="Rectangle 1569"/>
              <p:cNvSpPr>
                <a:spLocks noChangeArrowheads="1"/>
              </p:cNvSpPr>
              <p:nvPr/>
            </p:nvSpPr>
            <p:spPr bwMode="auto">
              <a:xfrm flipH="1">
                <a:off x="921" y="3587"/>
                <a:ext cx="13" cy="6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2" name="Rectangle 1570"/>
              <p:cNvSpPr>
                <a:spLocks noChangeArrowheads="1"/>
              </p:cNvSpPr>
              <p:nvPr/>
            </p:nvSpPr>
            <p:spPr bwMode="auto">
              <a:xfrm flipH="1">
                <a:off x="921" y="3587"/>
                <a:ext cx="13"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3" name="Rectangle 1571"/>
              <p:cNvSpPr>
                <a:spLocks noChangeArrowheads="1"/>
              </p:cNvSpPr>
              <p:nvPr/>
            </p:nvSpPr>
            <p:spPr bwMode="auto">
              <a:xfrm flipH="1">
                <a:off x="924" y="3519"/>
                <a:ext cx="8" cy="6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4" name="Rectangle 1572"/>
              <p:cNvSpPr>
                <a:spLocks noChangeArrowheads="1"/>
              </p:cNvSpPr>
              <p:nvPr/>
            </p:nvSpPr>
            <p:spPr bwMode="auto">
              <a:xfrm flipH="1">
                <a:off x="924" y="3519"/>
                <a:ext cx="8" cy="6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5" name="Rectangle 1573"/>
              <p:cNvSpPr>
                <a:spLocks noChangeArrowheads="1"/>
              </p:cNvSpPr>
              <p:nvPr/>
            </p:nvSpPr>
            <p:spPr bwMode="auto">
              <a:xfrm flipH="1">
                <a:off x="987" y="3510"/>
                <a:ext cx="25"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6" name="Rectangle 1574"/>
              <p:cNvSpPr>
                <a:spLocks noChangeArrowheads="1"/>
              </p:cNvSpPr>
              <p:nvPr/>
            </p:nvSpPr>
            <p:spPr bwMode="auto">
              <a:xfrm flipH="1">
                <a:off x="987" y="3511"/>
                <a:ext cx="25" cy="12"/>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7" name="Rectangle 1575"/>
              <p:cNvSpPr>
                <a:spLocks noChangeArrowheads="1"/>
              </p:cNvSpPr>
              <p:nvPr/>
            </p:nvSpPr>
            <p:spPr bwMode="auto">
              <a:xfrm flipH="1">
                <a:off x="987" y="3511"/>
                <a:ext cx="25"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8" name="Line 1576"/>
              <p:cNvSpPr>
                <a:spLocks noChangeShapeType="1"/>
              </p:cNvSpPr>
              <p:nvPr/>
            </p:nvSpPr>
            <p:spPr bwMode="auto">
              <a:xfrm flipH="1">
                <a:off x="987" y="3520"/>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09" name="Rectangle 1577"/>
              <p:cNvSpPr>
                <a:spLocks noChangeArrowheads="1"/>
              </p:cNvSpPr>
              <p:nvPr/>
            </p:nvSpPr>
            <p:spPr bwMode="auto">
              <a:xfrm flipH="1">
                <a:off x="997" y="3492"/>
                <a:ext cx="9" cy="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0" name="Rectangle 1578"/>
              <p:cNvSpPr>
                <a:spLocks noChangeArrowheads="1"/>
              </p:cNvSpPr>
              <p:nvPr/>
            </p:nvSpPr>
            <p:spPr bwMode="auto">
              <a:xfrm flipH="1">
                <a:off x="997" y="3492"/>
                <a:ext cx="9"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1" name="Rectangle 1579"/>
              <p:cNvSpPr>
                <a:spLocks noChangeArrowheads="1"/>
              </p:cNvSpPr>
              <p:nvPr/>
            </p:nvSpPr>
            <p:spPr bwMode="auto">
              <a:xfrm flipH="1">
                <a:off x="998" y="3499"/>
                <a:ext cx="7"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2" name="Rectangle 1580"/>
              <p:cNvSpPr>
                <a:spLocks noChangeArrowheads="1"/>
              </p:cNvSpPr>
              <p:nvPr/>
            </p:nvSpPr>
            <p:spPr bwMode="auto">
              <a:xfrm flipH="1">
                <a:off x="994" y="3457"/>
                <a:ext cx="16" cy="35"/>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3" name="Rectangle 1581"/>
              <p:cNvSpPr>
                <a:spLocks noChangeArrowheads="1"/>
              </p:cNvSpPr>
              <p:nvPr/>
            </p:nvSpPr>
            <p:spPr bwMode="auto">
              <a:xfrm flipH="1">
                <a:off x="994" y="3457"/>
                <a:ext cx="16"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4" name="Rectangle 1582"/>
              <p:cNvSpPr>
                <a:spLocks noChangeArrowheads="1"/>
              </p:cNvSpPr>
              <p:nvPr/>
            </p:nvSpPr>
            <p:spPr bwMode="auto">
              <a:xfrm flipH="1">
                <a:off x="596" y="3650"/>
                <a:ext cx="7" cy="26"/>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5" name="Rectangle 1583"/>
              <p:cNvSpPr>
                <a:spLocks noChangeArrowheads="1"/>
              </p:cNvSpPr>
              <p:nvPr/>
            </p:nvSpPr>
            <p:spPr bwMode="auto">
              <a:xfrm flipH="1">
                <a:off x="596" y="3650"/>
                <a:ext cx="7" cy="26"/>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6" name="Freeform 1584"/>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7" name="Freeform 1585"/>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8" name="Freeform 1586"/>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19" name="Freeform 1587"/>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0" name="Oval 1588"/>
              <p:cNvSpPr>
                <a:spLocks noChangeArrowheads="1"/>
              </p:cNvSpPr>
              <p:nvPr/>
            </p:nvSpPr>
            <p:spPr bwMode="auto">
              <a:xfrm flipH="1">
                <a:off x="572" y="370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1" name="Oval 1589"/>
              <p:cNvSpPr>
                <a:spLocks noChangeArrowheads="1"/>
              </p:cNvSpPr>
              <p:nvPr/>
            </p:nvSpPr>
            <p:spPr bwMode="auto">
              <a:xfrm flipH="1">
                <a:off x="563" y="3690"/>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2" name="Oval 1590"/>
              <p:cNvSpPr>
                <a:spLocks noChangeArrowheads="1"/>
              </p:cNvSpPr>
              <p:nvPr/>
            </p:nvSpPr>
            <p:spPr bwMode="auto">
              <a:xfrm flipH="1">
                <a:off x="577" y="3680"/>
                <a:ext cx="2" cy="3"/>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3" name="Oval 1591"/>
              <p:cNvSpPr>
                <a:spLocks noChangeArrowheads="1"/>
              </p:cNvSpPr>
              <p:nvPr/>
            </p:nvSpPr>
            <p:spPr bwMode="auto">
              <a:xfrm flipH="1">
                <a:off x="585" y="369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4" name="Rectangle 1592"/>
              <p:cNvSpPr>
                <a:spLocks noChangeArrowheads="1"/>
              </p:cNvSpPr>
              <p:nvPr/>
            </p:nvSpPr>
            <p:spPr bwMode="auto">
              <a:xfrm flipH="1">
                <a:off x="569" y="3680"/>
                <a:ext cx="11" cy="27"/>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25" name="Rectangle 1593"/>
              <p:cNvSpPr>
                <a:spLocks noChangeArrowheads="1"/>
              </p:cNvSpPr>
              <p:nvPr/>
            </p:nvSpPr>
            <p:spPr bwMode="auto">
              <a:xfrm flipH="1">
                <a:off x="569" y="3680"/>
                <a:ext cx="11" cy="27"/>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grpSp>
      <p:grpSp>
        <p:nvGrpSpPr>
          <p:cNvPr id="2225" name="グループ化 2224"/>
          <p:cNvGrpSpPr/>
          <p:nvPr/>
        </p:nvGrpSpPr>
        <p:grpSpPr>
          <a:xfrm>
            <a:off x="4434926" y="2826431"/>
            <a:ext cx="2325750" cy="1358174"/>
            <a:chOff x="250825" y="549275"/>
            <a:chExt cx="4976813" cy="3016250"/>
          </a:xfrm>
        </p:grpSpPr>
        <p:sp>
          <p:nvSpPr>
            <p:cNvPr id="2226" name="AutoShape 2114"/>
            <p:cNvSpPr>
              <a:spLocks noChangeArrowheads="1"/>
            </p:cNvSpPr>
            <p:nvPr/>
          </p:nvSpPr>
          <p:spPr bwMode="auto">
            <a:xfrm>
              <a:off x="250825" y="549275"/>
              <a:ext cx="4897439" cy="2951162"/>
            </a:xfrm>
            <a:prstGeom prst="wedgeRoundRectCallout">
              <a:avLst>
                <a:gd name="adj1" fmla="val 29146"/>
                <a:gd name="adj2" fmla="val -90395"/>
                <a:gd name="adj3" fmla="val 16667"/>
              </a:avLst>
            </a:prstGeom>
            <a:noFill/>
            <a:ln w="28575" algn="ctr">
              <a:solidFill>
                <a:srgbClr val="0080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90000"/>
                </a:lnSpc>
                <a:spcBef>
                  <a:spcPct val="50000"/>
                </a:spcBef>
                <a:spcAft>
                  <a:spcPct val="0"/>
                </a:spcAft>
              </a:pPr>
              <a:endParaRPr lang="ja-JP" altLang="ja-JP" sz="2000">
                <a:solidFill>
                  <a:srgbClr val="000000"/>
                </a:solidFill>
                <a:effectLst>
                  <a:outerShdw blurRad="38100" dist="38100" dir="2700000" algn="tl">
                    <a:srgbClr val="C0C0C0"/>
                  </a:outerShdw>
                </a:effectLst>
                <a:latin typeface="Times New Roman" pitchFamily="18" charset="0"/>
                <a:ea typeface="ＭＳ Ｐゴシック"/>
              </a:endParaRPr>
            </a:p>
          </p:txBody>
        </p:sp>
        <p:pic>
          <p:nvPicPr>
            <p:cNvPr id="2227" name="Picture 211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9750" y="692150"/>
              <a:ext cx="2952750" cy="1798638"/>
            </a:xfrm>
            <a:prstGeom prst="rect">
              <a:avLst/>
            </a:prstGeom>
            <a:noFill/>
            <a:extLst>
              <a:ext uri="{909E8E84-426E-40DD-AFC4-6F175D3DCCD1}">
                <a14:hiddenFill xmlns:a14="http://schemas.microsoft.com/office/drawing/2010/main">
                  <a:solidFill>
                    <a:srgbClr val="FFFFFF"/>
                  </a:solidFill>
                </a14:hiddenFill>
              </a:ext>
            </a:extLst>
          </p:spPr>
        </p:pic>
        <p:pic>
          <p:nvPicPr>
            <p:cNvPr id="2228" name="Picture 211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195513" y="1916113"/>
              <a:ext cx="3032125" cy="16494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229" name="Group 2118"/>
            <p:cNvGrpSpPr>
              <a:grpSpLocks/>
            </p:cNvGrpSpPr>
            <p:nvPr/>
          </p:nvGrpSpPr>
          <p:grpSpPr bwMode="auto">
            <a:xfrm>
              <a:off x="3779837" y="1125538"/>
              <a:ext cx="863600" cy="865187"/>
              <a:chOff x="4014" y="1706"/>
              <a:chExt cx="544" cy="545"/>
            </a:xfrm>
          </p:grpSpPr>
          <p:sp>
            <p:nvSpPr>
              <p:cNvPr id="2233" name="Text Box 2119"/>
              <p:cNvSpPr txBox="1">
                <a:spLocks noChangeArrowheads="1"/>
              </p:cNvSpPr>
              <p:nvPr/>
            </p:nvSpPr>
            <p:spPr bwMode="auto">
              <a:xfrm>
                <a:off x="4016" y="1842"/>
                <a:ext cx="53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82800" bIns="82800">
                <a:spAutoFit/>
              </a:bodyPr>
              <a:lstStyle/>
              <a:p>
                <a:pPr algn="ctr" fontAlgn="t">
                  <a:lnSpc>
                    <a:spcPct val="90000"/>
                  </a:lnSpc>
                  <a:spcBef>
                    <a:spcPct val="50000"/>
                  </a:spcBef>
                  <a:spcAft>
                    <a:spcPct val="0"/>
                  </a:spcAft>
                </a:pPr>
                <a:r>
                  <a:rPr lang="en-US" altLang="ja-JP" sz="600" dirty="0">
                    <a:solidFill>
                      <a:srgbClr val="000000"/>
                    </a:solidFill>
                    <a:latin typeface="HGS創英角ﾎﾟｯﾌﾟ体" panose="040B0A00000000000000" pitchFamily="50" charset="-128"/>
                    <a:ea typeface="HGS創英角ﾎﾟｯﾌﾟ体" panose="040B0A00000000000000" pitchFamily="50" charset="-128"/>
                  </a:rPr>
                  <a:t>Alarm</a:t>
                </a:r>
                <a:endParaRPr lang="ja-JP" altLang="en-US" sz="6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2234" name="AutoShape 2120"/>
              <p:cNvSpPr>
                <a:spLocks noChangeArrowheads="1"/>
              </p:cNvSpPr>
              <p:nvPr/>
            </p:nvSpPr>
            <p:spPr bwMode="auto">
              <a:xfrm>
                <a:off x="4014" y="1706"/>
                <a:ext cx="544" cy="545"/>
              </a:xfrm>
              <a:prstGeom prst="irregularSeal1">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2230" name="Line 2121"/>
            <p:cNvSpPr>
              <a:spLocks noChangeShapeType="1"/>
            </p:cNvSpPr>
            <p:nvPr/>
          </p:nvSpPr>
          <p:spPr bwMode="auto">
            <a:xfrm>
              <a:off x="4284663" y="1773238"/>
              <a:ext cx="215900" cy="64770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31" name="Rectangle 2122"/>
            <p:cNvSpPr>
              <a:spLocks noChangeArrowheads="1"/>
            </p:cNvSpPr>
            <p:nvPr/>
          </p:nvSpPr>
          <p:spPr bwMode="auto">
            <a:xfrm>
              <a:off x="4427538" y="2420938"/>
              <a:ext cx="144462" cy="144462"/>
            </a:xfrm>
            <a:prstGeom prst="rect">
              <a:avLst/>
            </a:prstGeom>
            <a:solidFill>
              <a:srgbClr val="FF0000"/>
            </a:solidFill>
            <a:ln w="28575" algn="ctr">
              <a:solidFill>
                <a:srgbClr val="000000"/>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32" name="Rectangle 2123"/>
            <p:cNvSpPr>
              <a:spLocks noChangeArrowheads="1"/>
            </p:cNvSpPr>
            <p:nvPr/>
          </p:nvSpPr>
          <p:spPr bwMode="auto">
            <a:xfrm>
              <a:off x="718535" y="620714"/>
              <a:ext cx="3785818" cy="381540"/>
            </a:xfrm>
            <a:prstGeom prst="rect">
              <a:avLst/>
            </a:prstGeom>
            <a:solidFill>
              <a:srgbClr val="FFFFFF"/>
            </a:solidFill>
            <a:ln w="28575" algn="ctr">
              <a:solidFill>
                <a:srgbClr val="000000"/>
              </a:solidFill>
              <a:miter lim="800000"/>
              <a:headEnd/>
              <a:tailEnd type="none" w="lg" len="lg"/>
            </a:ln>
            <a:effectLst>
              <a:outerShdw dist="35921" dir="2700000" algn="ctr" rotWithShape="0">
                <a:srgbClr val="000000"/>
              </a:outerShdw>
            </a:effectLst>
          </p:spPr>
          <p:txBody>
            <a:bodyPr wrap="none">
              <a:spAutoFit/>
            </a:bodyPr>
            <a:lstStyle/>
            <a:p>
              <a:pPr algn="ctr">
                <a:lnSpc>
                  <a:spcPct val="70000"/>
                </a:lnSpc>
                <a:spcBef>
                  <a:spcPct val="50000"/>
                </a:spcBef>
                <a:defRPr/>
              </a:pPr>
              <a:r>
                <a:rPr lang="en-US" altLang="ja-JP" sz="1000" b="1" kern="0" dirty="0">
                  <a:solidFill>
                    <a:srgbClr val="000000"/>
                  </a:solidFill>
                  <a:effectLst>
                    <a:outerShdw blurRad="38100" dist="38100" dir="2700000" algn="tl">
                      <a:srgbClr val="C0C0C0"/>
                    </a:outerShdw>
                  </a:effectLst>
                  <a:latin typeface="Times New Roman" pitchFamily="18" charset="0"/>
                  <a:ea typeface="ＭＳ Ｐゴシック"/>
                </a:rPr>
                <a:t>Monitor of Cable Resistance </a:t>
              </a:r>
              <a:endParaRPr lang="ja-JP" altLang="en-US" sz="1000" b="1" kern="0" dirty="0">
                <a:solidFill>
                  <a:srgbClr val="000000"/>
                </a:solidFill>
                <a:effectLst>
                  <a:outerShdw blurRad="38100" dist="38100" dir="2700000" algn="tl">
                    <a:srgbClr val="C0C0C0"/>
                  </a:outerShdw>
                </a:effectLst>
                <a:latin typeface="Times New Roman" pitchFamily="18" charset="0"/>
                <a:ea typeface="ＭＳ Ｐゴシック"/>
              </a:endParaRPr>
            </a:p>
          </p:txBody>
        </p:sp>
      </p:grpSp>
      <p:grpSp>
        <p:nvGrpSpPr>
          <p:cNvPr id="2235" name="グループ化 2234"/>
          <p:cNvGrpSpPr/>
          <p:nvPr/>
        </p:nvGrpSpPr>
        <p:grpSpPr>
          <a:xfrm>
            <a:off x="7357061" y="4318897"/>
            <a:ext cx="1433970" cy="2113118"/>
            <a:chOff x="5470240" y="3929064"/>
            <a:chExt cx="1439862" cy="2460624"/>
          </a:xfrm>
        </p:grpSpPr>
        <p:grpSp>
          <p:nvGrpSpPr>
            <p:cNvPr id="2236" name="Group 16"/>
            <p:cNvGrpSpPr>
              <a:grpSpLocks/>
            </p:cNvGrpSpPr>
            <p:nvPr/>
          </p:nvGrpSpPr>
          <p:grpSpPr bwMode="auto">
            <a:xfrm>
              <a:off x="6333840" y="3929064"/>
              <a:ext cx="119062" cy="1417638"/>
              <a:chOff x="2692" y="2475"/>
              <a:chExt cx="75" cy="893"/>
            </a:xfrm>
          </p:grpSpPr>
          <p:sp>
            <p:nvSpPr>
              <p:cNvPr id="2747" name="Line 17"/>
              <p:cNvSpPr>
                <a:spLocks noChangeShapeType="1"/>
              </p:cNvSpPr>
              <p:nvPr/>
            </p:nvSpPr>
            <p:spPr bwMode="auto">
              <a:xfrm>
                <a:off x="2730" y="2523"/>
                <a:ext cx="0" cy="845"/>
              </a:xfrm>
              <a:prstGeom prst="line">
                <a:avLst/>
              </a:prstGeom>
              <a:noFill/>
              <a:ln w="28575" cap="sq">
                <a:solidFill>
                  <a:srgbClr val="99FF33"/>
                </a:solidFill>
                <a:round/>
                <a:headEnd type="none" w="sm" len="sm"/>
                <a:tailEnd type="none" w="sm" len="sm"/>
              </a:ln>
              <a:effectLst>
                <a:outerShdw dist="35921" dir="2700000" algn="ctr" rotWithShape="0">
                  <a:srgbClr val="808080"/>
                </a:outerShdw>
              </a:effec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8" name="Rectangle 18"/>
              <p:cNvSpPr>
                <a:spLocks noChangeArrowheads="1"/>
              </p:cNvSpPr>
              <p:nvPr/>
            </p:nvSpPr>
            <p:spPr bwMode="auto">
              <a:xfrm>
                <a:off x="2692" y="2475"/>
                <a:ext cx="75" cy="96"/>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grpSp>
          <p:nvGrpSpPr>
            <p:cNvPr id="2237" name="Group 1084"/>
            <p:cNvGrpSpPr>
              <a:grpSpLocks/>
            </p:cNvGrpSpPr>
            <p:nvPr/>
          </p:nvGrpSpPr>
          <p:grpSpPr bwMode="auto">
            <a:xfrm>
              <a:off x="5470240" y="5278438"/>
              <a:ext cx="1439862" cy="1111250"/>
              <a:chOff x="431" y="3457"/>
              <a:chExt cx="907" cy="700"/>
            </a:xfrm>
          </p:grpSpPr>
          <p:sp>
            <p:nvSpPr>
              <p:cNvPr id="2238" name="Freeform 1085"/>
              <p:cNvSpPr>
                <a:spLocks/>
              </p:cNvSpPr>
              <p:nvPr/>
            </p:nvSpPr>
            <p:spPr bwMode="auto">
              <a:xfrm>
                <a:off x="996" y="3461"/>
                <a:ext cx="342" cy="673"/>
              </a:xfrm>
              <a:custGeom>
                <a:avLst/>
                <a:gdLst>
                  <a:gd name="T0" fmla="*/ 63 w 733"/>
                  <a:gd name="T1" fmla="*/ 23 h 1440"/>
                  <a:gd name="T2" fmla="*/ 166 w 733"/>
                  <a:gd name="T3" fmla="*/ 33 h 1440"/>
                  <a:gd name="T4" fmla="*/ 181 w 733"/>
                  <a:gd name="T5" fmla="*/ 220 h 1440"/>
                  <a:gd name="T6" fmla="*/ 13 w 733"/>
                  <a:gd name="T7" fmla="*/ 499 h 1440"/>
                  <a:gd name="T8" fmla="*/ 104 w 733"/>
                  <a:gd name="T9" fmla="*/ 844 h 1440"/>
                  <a:gd name="T10" fmla="*/ 157 w 733"/>
                  <a:gd name="T11" fmla="*/ 931 h 1440"/>
                  <a:gd name="T12" fmla="*/ 61 w 733"/>
                  <a:gd name="T13" fmla="*/ 1123 h 1440"/>
                  <a:gd name="T14" fmla="*/ 181 w 733"/>
                  <a:gd name="T15" fmla="*/ 1396 h 1440"/>
                  <a:gd name="T16" fmla="*/ 570 w 733"/>
                  <a:gd name="T17" fmla="*/ 1387 h 1440"/>
                  <a:gd name="T18" fmla="*/ 733 w 733"/>
                  <a:gd name="T19" fmla="*/ 140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1440">
                    <a:moveTo>
                      <a:pt x="63" y="23"/>
                    </a:moveTo>
                    <a:cubicBezTo>
                      <a:pt x="80" y="25"/>
                      <a:pt x="146" y="0"/>
                      <a:pt x="166" y="33"/>
                    </a:cubicBezTo>
                    <a:cubicBezTo>
                      <a:pt x="186" y="66"/>
                      <a:pt x="206" y="142"/>
                      <a:pt x="181" y="220"/>
                    </a:cubicBezTo>
                    <a:cubicBezTo>
                      <a:pt x="156" y="298"/>
                      <a:pt x="26" y="395"/>
                      <a:pt x="13" y="499"/>
                    </a:cubicBezTo>
                    <a:cubicBezTo>
                      <a:pt x="0" y="603"/>
                      <a:pt x="80" y="772"/>
                      <a:pt x="104" y="844"/>
                    </a:cubicBezTo>
                    <a:cubicBezTo>
                      <a:pt x="128" y="916"/>
                      <a:pt x="164" y="885"/>
                      <a:pt x="157" y="931"/>
                    </a:cubicBezTo>
                    <a:cubicBezTo>
                      <a:pt x="150" y="977"/>
                      <a:pt x="57" y="1046"/>
                      <a:pt x="61" y="1123"/>
                    </a:cubicBezTo>
                    <a:cubicBezTo>
                      <a:pt x="65" y="1200"/>
                      <a:pt x="96" y="1352"/>
                      <a:pt x="181" y="1396"/>
                    </a:cubicBezTo>
                    <a:cubicBezTo>
                      <a:pt x="266" y="1440"/>
                      <a:pt x="478" y="1386"/>
                      <a:pt x="570" y="1387"/>
                    </a:cubicBezTo>
                    <a:cubicBezTo>
                      <a:pt x="662" y="1388"/>
                      <a:pt x="699" y="1398"/>
                      <a:pt x="733" y="1401"/>
                    </a:cubicBezTo>
                  </a:path>
                </a:pathLst>
              </a:custGeom>
              <a:noFill/>
              <a:ln w="57150"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39" name="Line 1086"/>
              <p:cNvSpPr>
                <a:spLocks noChangeShapeType="1"/>
              </p:cNvSpPr>
              <p:nvPr/>
            </p:nvSpPr>
            <p:spPr bwMode="auto">
              <a:xfrm>
                <a:off x="603" y="4076"/>
                <a:ext cx="0" cy="0"/>
              </a:xfrm>
              <a:prstGeom prst="line">
                <a:avLst/>
              </a:prstGeom>
              <a:noFill/>
              <a:ln w="19050">
                <a:solidFill>
                  <a:srgbClr val="000000"/>
                </a:solidFill>
                <a:round/>
                <a:headEnd/>
                <a:tailEnd/>
              </a:ln>
              <a:effectLst>
                <a:outerShdw dist="35921" dir="2700000" algn="ctr" rotWithShape="0">
                  <a:srgbClr val="FFFFFF"/>
                </a:outerShdw>
              </a:effectLst>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nvGrpSpPr>
              <p:cNvPr id="2240" name="Group 1087"/>
              <p:cNvGrpSpPr>
                <a:grpSpLocks/>
              </p:cNvGrpSpPr>
              <p:nvPr/>
            </p:nvGrpSpPr>
            <p:grpSpPr bwMode="auto">
              <a:xfrm>
                <a:off x="431" y="3516"/>
                <a:ext cx="205" cy="145"/>
                <a:chOff x="239" y="1889"/>
                <a:chExt cx="659" cy="482"/>
              </a:xfrm>
            </p:grpSpPr>
            <p:sp>
              <p:nvSpPr>
                <p:cNvPr id="2650" name="Freeform 1088"/>
                <p:cNvSpPr>
                  <a:spLocks/>
                </p:cNvSpPr>
                <p:nvPr/>
              </p:nvSpPr>
              <p:spPr bwMode="auto">
                <a:xfrm rot="16200000" flipV="1">
                  <a:off x="646" y="2073"/>
                  <a:ext cx="289" cy="162"/>
                </a:xfrm>
                <a:custGeom>
                  <a:avLst/>
                  <a:gdLst>
                    <a:gd name="T0" fmla="*/ 0 w 491"/>
                    <a:gd name="T1" fmla="*/ 231 h 232"/>
                    <a:gd name="T2" fmla="*/ 0 w 491"/>
                    <a:gd name="T3" fmla="*/ 0 h 232"/>
                    <a:gd name="T4" fmla="*/ 490 w 491"/>
                    <a:gd name="T5" fmla="*/ 0 h 232"/>
                    <a:gd name="T6" fmla="*/ 490 w 491"/>
                    <a:gd name="T7" fmla="*/ 231 h 232"/>
                    <a:gd name="T8" fmla="*/ 0 w 491"/>
                    <a:gd name="T9" fmla="*/ 231 h 232"/>
                  </a:gdLst>
                  <a:ahLst/>
                  <a:cxnLst>
                    <a:cxn ang="0">
                      <a:pos x="T0" y="T1"/>
                    </a:cxn>
                    <a:cxn ang="0">
                      <a:pos x="T2" y="T3"/>
                    </a:cxn>
                    <a:cxn ang="0">
                      <a:pos x="T4" y="T5"/>
                    </a:cxn>
                    <a:cxn ang="0">
                      <a:pos x="T6" y="T7"/>
                    </a:cxn>
                    <a:cxn ang="0">
                      <a:pos x="T8" y="T9"/>
                    </a:cxn>
                  </a:cxnLst>
                  <a:rect l="0" t="0" r="r" b="b"/>
                  <a:pathLst>
                    <a:path w="491" h="232">
                      <a:moveTo>
                        <a:pt x="0" y="231"/>
                      </a:moveTo>
                      <a:lnTo>
                        <a:pt x="0" y="0"/>
                      </a:lnTo>
                      <a:lnTo>
                        <a:pt x="490" y="0"/>
                      </a:lnTo>
                      <a:lnTo>
                        <a:pt x="490" y="231"/>
                      </a:lnTo>
                      <a:lnTo>
                        <a:pt x="0" y="23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1" name="Freeform 1089"/>
                <p:cNvSpPr>
                  <a:spLocks/>
                </p:cNvSpPr>
                <p:nvPr/>
              </p:nvSpPr>
              <p:spPr bwMode="auto">
                <a:xfrm rot="16200000" flipV="1">
                  <a:off x="311" y="2019"/>
                  <a:ext cx="393" cy="310"/>
                </a:xfrm>
                <a:custGeom>
                  <a:avLst/>
                  <a:gdLst>
                    <a:gd name="T0" fmla="*/ 166 w 667"/>
                    <a:gd name="T1" fmla="*/ 194 h 444"/>
                    <a:gd name="T2" fmla="*/ 183 w 667"/>
                    <a:gd name="T3" fmla="*/ 166 h 444"/>
                    <a:gd name="T4" fmla="*/ 200 w 667"/>
                    <a:gd name="T5" fmla="*/ 152 h 444"/>
                    <a:gd name="T6" fmla="*/ 233 w 667"/>
                    <a:gd name="T7" fmla="*/ 138 h 444"/>
                    <a:gd name="T8" fmla="*/ 266 w 667"/>
                    <a:gd name="T9" fmla="*/ 138 h 444"/>
                    <a:gd name="T10" fmla="*/ 283 w 667"/>
                    <a:gd name="T11" fmla="*/ 138 h 444"/>
                    <a:gd name="T12" fmla="*/ 316 w 667"/>
                    <a:gd name="T13" fmla="*/ 138 h 444"/>
                    <a:gd name="T14" fmla="*/ 350 w 667"/>
                    <a:gd name="T15" fmla="*/ 152 h 444"/>
                    <a:gd name="T16" fmla="*/ 366 w 667"/>
                    <a:gd name="T17" fmla="*/ 166 h 444"/>
                    <a:gd name="T18" fmla="*/ 366 w 667"/>
                    <a:gd name="T19" fmla="*/ 194 h 444"/>
                    <a:gd name="T20" fmla="*/ 400 w 667"/>
                    <a:gd name="T21" fmla="*/ 346 h 444"/>
                    <a:gd name="T22" fmla="*/ 400 w 667"/>
                    <a:gd name="T23" fmla="*/ 429 h 444"/>
                    <a:gd name="T24" fmla="*/ 516 w 667"/>
                    <a:gd name="T25" fmla="*/ 415 h 444"/>
                    <a:gd name="T26" fmla="*/ 499 w 667"/>
                    <a:gd name="T27" fmla="*/ 346 h 444"/>
                    <a:gd name="T28" fmla="*/ 483 w 667"/>
                    <a:gd name="T29" fmla="*/ 332 h 444"/>
                    <a:gd name="T30" fmla="*/ 483 w 667"/>
                    <a:gd name="T31" fmla="*/ 277 h 444"/>
                    <a:gd name="T32" fmla="*/ 499 w 667"/>
                    <a:gd name="T33" fmla="*/ 263 h 444"/>
                    <a:gd name="T34" fmla="*/ 549 w 667"/>
                    <a:gd name="T35" fmla="*/ 235 h 444"/>
                    <a:gd name="T36" fmla="*/ 616 w 667"/>
                    <a:gd name="T37" fmla="*/ 235 h 444"/>
                    <a:gd name="T38" fmla="*/ 649 w 667"/>
                    <a:gd name="T39" fmla="*/ 235 h 444"/>
                    <a:gd name="T40" fmla="*/ 666 w 667"/>
                    <a:gd name="T41" fmla="*/ 221 h 444"/>
                    <a:gd name="T42" fmla="*/ 666 w 667"/>
                    <a:gd name="T43" fmla="*/ 194 h 444"/>
                    <a:gd name="T44" fmla="*/ 633 w 667"/>
                    <a:gd name="T45" fmla="*/ 180 h 444"/>
                    <a:gd name="T46" fmla="*/ 516 w 667"/>
                    <a:gd name="T47" fmla="*/ 166 h 444"/>
                    <a:gd name="T48" fmla="*/ 516 w 667"/>
                    <a:gd name="T49" fmla="*/ 152 h 444"/>
                    <a:gd name="T50" fmla="*/ 533 w 667"/>
                    <a:gd name="T51" fmla="*/ 69 h 444"/>
                    <a:gd name="T52" fmla="*/ 483 w 667"/>
                    <a:gd name="T53" fmla="*/ 55 h 444"/>
                    <a:gd name="T54" fmla="*/ 483 w 667"/>
                    <a:gd name="T55" fmla="*/ 97 h 444"/>
                    <a:gd name="T56" fmla="*/ 450 w 667"/>
                    <a:gd name="T57" fmla="*/ 97 h 444"/>
                    <a:gd name="T58" fmla="*/ 433 w 667"/>
                    <a:gd name="T59" fmla="*/ 83 h 444"/>
                    <a:gd name="T60" fmla="*/ 350 w 667"/>
                    <a:gd name="T61" fmla="*/ 42 h 444"/>
                    <a:gd name="T62" fmla="*/ 233 w 667"/>
                    <a:gd name="T63" fmla="*/ 0 h 444"/>
                    <a:gd name="T64" fmla="*/ 166 w 667"/>
                    <a:gd name="T65" fmla="*/ 28 h 444"/>
                    <a:gd name="T66" fmla="*/ 100 w 667"/>
                    <a:gd name="T67" fmla="*/ 97 h 444"/>
                    <a:gd name="T68" fmla="*/ 33 w 667"/>
                    <a:gd name="T69" fmla="*/ 111 h 444"/>
                    <a:gd name="T70" fmla="*/ 33 w 667"/>
                    <a:gd name="T71" fmla="*/ 125 h 444"/>
                    <a:gd name="T72" fmla="*/ 33 w 667"/>
                    <a:gd name="T73" fmla="*/ 346 h 444"/>
                    <a:gd name="T74" fmla="*/ 17 w 667"/>
                    <a:gd name="T75" fmla="*/ 360 h 444"/>
                    <a:gd name="T76" fmla="*/ 0 w 667"/>
                    <a:gd name="T77" fmla="*/ 429 h 444"/>
                    <a:gd name="T78" fmla="*/ 117 w 667"/>
                    <a:gd name="T79" fmla="*/ 443 h 444"/>
                    <a:gd name="T80" fmla="*/ 150 w 667"/>
                    <a:gd name="T81" fmla="*/ 277 h 444"/>
                    <a:gd name="T82" fmla="*/ 166 w 667"/>
                    <a:gd name="T83" fmla="*/ 19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7" h="444">
                      <a:moveTo>
                        <a:pt x="166" y="194"/>
                      </a:moveTo>
                      <a:lnTo>
                        <a:pt x="183" y="166"/>
                      </a:lnTo>
                      <a:lnTo>
                        <a:pt x="200" y="152"/>
                      </a:lnTo>
                      <a:lnTo>
                        <a:pt x="233" y="138"/>
                      </a:lnTo>
                      <a:lnTo>
                        <a:pt x="266" y="138"/>
                      </a:lnTo>
                      <a:lnTo>
                        <a:pt x="283" y="138"/>
                      </a:lnTo>
                      <a:lnTo>
                        <a:pt x="316" y="138"/>
                      </a:lnTo>
                      <a:lnTo>
                        <a:pt x="350" y="152"/>
                      </a:lnTo>
                      <a:lnTo>
                        <a:pt x="366" y="166"/>
                      </a:lnTo>
                      <a:lnTo>
                        <a:pt x="366" y="194"/>
                      </a:lnTo>
                      <a:lnTo>
                        <a:pt x="400" y="346"/>
                      </a:lnTo>
                      <a:lnTo>
                        <a:pt x="400" y="429"/>
                      </a:lnTo>
                      <a:lnTo>
                        <a:pt x="516" y="415"/>
                      </a:lnTo>
                      <a:lnTo>
                        <a:pt x="499" y="346"/>
                      </a:lnTo>
                      <a:lnTo>
                        <a:pt x="483" y="332"/>
                      </a:lnTo>
                      <a:lnTo>
                        <a:pt x="483" y="277"/>
                      </a:lnTo>
                      <a:lnTo>
                        <a:pt x="499" y="263"/>
                      </a:lnTo>
                      <a:lnTo>
                        <a:pt x="549" y="235"/>
                      </a:lnTo>
                      <a:lnTo>
                        <a:pt x="616" y="235"/>
                      </a:lnTo>
                      <a:lnTo>
                        <a:pt x="649" y="235"/>
                      </a:lnTo>
                      <a:lnTo>
                        <a:pt x="666" y="221"/>
                      </a:lnTo>
                      <a:lnTo>
                        <a:pt x="666" y="194"/>
                      </a:lnTo>
                      <a:lnTo>
                        <a:pt x="633" y="180"/>
                      </a:lnTo>
                      <a:lnTo>
                        <a:pt x="516" y="166"/>
                      </a:lnTo>
                      <a:lnTo>
                        <a:pt x="516" y="152"/>
                      </a:lnTo>
                      <a:lnTo>
                        <a:pt x="533" y="69"/>
                      </a:lnTo>
                      <a:lnTo>
                        <a:pt x="483" y="55"/>
                      </a:lnTo>
                      <a:lnTo>
                        <a:pt x="483" y="97"/>
                      </a:lnTo>
                      <a:lnTo>
                        <a:pt x="450" y="97"/>
                      </a:lnTo>
                      <a:lnTo>
                        <a:pt x="433" y="83"/>
                      </a:lnTo>
                      <a:lnTo>
                        <a:pt x="350" y="42"/>
                      </a:lnTo>
                      <a:lnTo>
                        <a:pt x="233" y="0"/>
                      </a:lnTo>
                      <a:lnTo>
                        <a:pt x="166" y="28"/>
                      </a:lnTo>
                      <a:lnTo>
                        <a:pt x="100" y="97"/>
                      </a:lnTo>
                      <a:lnTo>
                        <a:pt x="33" y="111"/>
                      </a:lnTo>
                      <a:lnTo>
                        <a:pt x="33" y="125"/>
                      </a:lnTo>
                      <a:lnTo>
                        <a:pt x="33" y="346"/>
                      </a:lnTo>
                      <a:lnTo>
                        <a:pt x="17" y="360"/>
                      </a:lnTo>
                      <a:lnTo>
                        <a:pt x="0" y="429"/>
                      </a:lnTo>
                      <a:lnTo>
                        <a:pt x="117" y="443"/>
                      </a:lnTo>
                      <a:lnTo>
                        <a:pt x="150" y="277"/>
                      </a:lnTo>
                      <a:lnTo>
                        <a:pt x="166" y="194"/>
                      </a:lnTo>
                    </a:path>
                  </a:pathLst>
                </a:custGeom>
                <a:gradFill rotWithShape="0">
                  <a:gsLst>
                    <a:gs pos="0">
                      <a:srgbClr val="FF9900"/>
                    </a:gs>
                    <a:gs pos="100000">
                      <a:srgbClr val="FF9900">
                        <a:gamma/>
                        <a:shade val="49804"/>
                        <a:invGamma/>
                      </a:srgbClr>
                    </a:gs>
                  </a:gsLst>
                  <a:lin ang="540000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2" name="Freeform 1090"/>
                <p:cNvSpPr>
                  <a:spLocks/>
                </p:cNvSpPr>
                <p:nvPr/>
              </p:nvSpPr>
              <p:spPr bwMode="auto">
                <a:xfrm rot="16200000" flipV="1">
                  <a:off x="301" y="2018"/>
                  <a:ext cx="393" cy="311"/>
                </a:xfrm>
                <a:custGeom>
                  <a:avLst/>
                  <a:gdLst>
                    <a:gd name="T0" fmla="*/ 174 w 667"/>
                    <a:gd name="T1" fmla="*/ 201 h 444"/>
                    <a:gd name="T2" fmla="*/ 183 w 667"/>
                    <a:gd name="T3" fmla="*/ 174 h 444"/>
                    <a:gd name="T4" fmla="*/ 201 w 667"/>
                    <a:gd name="T5" fmla="*/ 156 h 444"/>
                    <a:gd name="T6" fmla="*/ 230 w 667"/>
                    <a:gd name="T7" fmla="*/ 142 h 444"/>
                    <a:gd name="T8" fmla="*/ 264 w 667"/>
                    <a:gd name="T9" fmla="*/ 137 h 444"/>
                    <a:gd name="T10" fmla="*/ 289 w 667"/>
                    <a:gd name="T11" fmla="*/ 140 h 444"/>
                    <a:gd name="T12" fmla="*/ 319 w 667"/>
                    <a:gd name="T13" fmla="*/ 144 h 444"/>
                    <a:gd name="T14" fmla="*/ 342 w 667"/>
                    <a:gd name="T15" fmla="*/ 153 h 444"/>
                    <a:gd name="T16" fmla="*/ 358 w 667"/>
                    <a:gd name="T17" fmla="*/ 166 h 444"/>
                    <a:gd name="T18" fmla="*/ 372 w 667"/>
                    <a:gd name="T19" fmla="*/ 197 h 444"/>
                    <a:gd name="T20" fmla="*/ 394 w 667"/>
                    <a:gd name="T21" fmla="*/ 356 h 444"/>
                    <a:gd name="T22" fmla="*/ 402 w 667"/>
                    <a:gd name="T23" fmla="*/ 437 h 444"/>
                    <a:gd name="T24" fmla="*/ 510 w 667"/>
                    <a:gd name="T25" fmla="*/ 427 h 444"/>
                    <a:gd name="T26" fmla="*/ 503 w 667"/>
                    <a:gd name="T27" fmla="*/ 356 h 444"/>
                    <a:gd name="T28" fmla="*/ 490 w 667"/>
                    <a:gd name="T29" fmla="*/ 345 h 444"/>
                    <a:gd name="T30" fmla="*/ 479 w 667"/>
                    <a:gd name="T31" fmla="*/ 342 h 444"/>
                    <a:gd name="T32" fmla="*/ 481 w 667"/>
                    <a:gd name="T33" fmla="*/ 284 h 444"/>
                    <a:gd name="T34" fmla="*/ 503 w 667"/>
                    <a:gd name="T35" fmla="*/ 262 h 444"/>
                    <a:gd name="T36" fmla="*/ 554 w 667"/>
                    <a:gd name="T37" fmla="*/ 244 h 444"/>
                    <a:gd name="T38" fmla="*/ 621 w 667"/>
                    <a:gd name="T39" fmla="*/ 244 h 444"/>
                    <a:gd name="T40" fmla="*/ 654 w 667"/>
                    <a:gd name="T41" fmla="*/ 237 h 444"/>
                    <a:gd name="T42" fmla="*/ 665 w 667"/>
                    <a:gd name="T43" fmla="*/ 220 h 444"/>
                    <a:gd name="T44" fmla="*/ 666 w 667"/>
                    <a:gd name="T45" fmla="*/ 201 h 444"/>
                    <a:gd name="T46" fmla="*/ 638 w 667"/>
                    <a:gd name="T47" fmla="*/ 180 h 444"/>
                    <a:gd name="T48" fmla="*/ 521 w 667"/>
                    <a:gd name="T49" fmla="*/ 169 h 444"/>
                    <a:gd name="T50" fmla="*/ 510 w 667"/>
                    <a:gd name="T51" fmla="*/ 153 h 444"/>
                    <a:gd name="T52" fmla="*/ 534 w 667"/>
                    <a:gd name="T53" fmla="*/ 66 h 444"/>
                    <a:gd name="T54" fmla="*/ 481 w 667"/>
                    <a:gd name="T55" fmla="*/ 63 h 444"/>
                    <a:gd name="T56" fmla="*/ 473 w 667"/>
                    <a:gd name="T57" fmla="*/ 97 h 444"/>
                    <a:gd name="T58" fmla="*/ 456 w 667"/>
                    <a:gd name="T59" fmla="*/ 102 h 444"/>
                    <a:gd name="T60" fmla="*/ 436 w 667"/>
                    <a:gd name="T61" fmla="*/ 84 h 444"/>
                    <a:gd name="T62" fmla="*/ 344 w 667"/>
                    <a:gd name="T63" fmla="*/ 40 h 444"/>
                    <a:gd name="T64" fmla="*/ 236 w 667"/>
                    <a:gd name="T65" fmla="*/ 0 h 444"/>
                    <a:gd name="T66" fmla="*/ 174 w 667"/>
                    <a:gd name="T67" fmla="*/ 31 h 444"/>
                    <a:gd name="T68" fmla="*/ 93 w 667"/>
                    <a:gd name="T69" fmla="*/ 93 h 444"/>
                    <a:gd name="T70" fmla="*/ 41 w 667"/>
                    <a:gd name="T71" fmla="*/ 109 h 444"/>
                    <a:gd name="T72" fmla="*/ 31 w 667"/>
                    <a:gd name="T73" fmla="*/ 121 h 444"/>
                    <a:gd name="T74" fmla="*/ 31 w 667"/>
                    <a:gd name="T75" fmla="*/ 349 h 444"/>
                    <a:gd name="T76" fmla="*/ 21 w 667"/>
                    <a:gd name="T77" fmla="*/ 359 h 444"/>
                    <a:gd name="T78" fmla="*/ 10 w 667"/>
                    <a:gd name="T79" fmla="*/ 362 h 444"/>
                    <a:gd name="T80" fmla="*/ 0 w 667"/>
                    <a:gd name="T81" fmla="*/ 432 h 444"/>
                    <a:gd name="T82" fmla="*/ 120 w 667"/>
                    <a:gd name="T83" fmla="*/ 443 h 444"/>
                    <a:gd name="T84" fmla="*/ 146 w 667"/>
                    <a:gd name="T85" fmla="*/ 275 h 444"/>
                    <a:gd name="T86" fmla="*/ 174 w 667"/>
                    <a:gd name="T87" fmla="*/ 2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7" h="444">
                      <a:moveTo>
                        <a:pt x="174" y="201"/>
                      </a:moveTo>
                      <a:lnTo>
                        <a:pt x="183" y="174"/>
                      </a:lnTo>
                      <a:lnTo>
                        <a:pt x="201" y="156"/>
                      </a:lnTo>
                      <a:lnTo>
                        <a:pt x="230" y="142"/>
                      </a:lnTo>
                      <a:lnTo>
                        <a:pt x="264" y="137"/>
                      </a:lnTo>
                      <a:lnTo>
                        <a:pt x="289" y="140"/>
                      </a:lnTo>
                      <a:lnTo>
                        <a:pt x="319" y="144"/>
                      </a:lnTo>
                      <a:lnTo>
                        <a:pt x="342" y="153"/>
                      </a:lnTo>
                      <a:lnTo>
                        <a:pt x="358" y="166"/>
                      </a:lnTo>
                      <a:lnTo>
                        <a:pt x="372" y="197"/>
                      </a:lnTo>
                      <a:lnTo>
                        <a:pt x="394" y="356"/>
                      </a:lnTo>
                      <a:lnTo>
                        <a:pt x="402" y="437"/>
                      </a:lnTo>
                      <a:lnTo>
                        <a:pt x="510" y="427"/>
                      </a:lnTo>
                      <a:lnTo>
                        <a:pt x="503" y="356"/>
                      </a:lnTo>
                      <a:lnTo>
                        <a:pt x="490" y="345"/>
                      </a:lnTo>
                      <a:lnTo>
                        <a:pt x="479" y="342"/>
                      </a:lnTo>
                      <a:lnTo>
                        <a:pt x="481" y="284"/>
                      </a:lnTo>
                      <a:lnTo>
                        <a:pt x="503" y="262"/>
                      </a:lnTo>
                      <a:lnTo>
                        <a:pt x="554" y="244"/>
                      </a:lnTo>
                      <a:lnTo>
                        <a:pt x="621" y="244"/>
                      </a:lnTo>
                      <a:lnTo>
                        <a:pt x="654" y="237"/>
                      </a:lnTo>
                      <a:lnTo>
                        <a:pt x="665" y="220"/>
                      </a:lnTo>
                      <a:lnTo>
                        <a:pt x="666" y="201"/>
                      </a:lnTo>
                      <a:lnTo>
                        <a:pt x="638" y="180"/>
                      </a:lnTo>
                      <a:lnTo>
                        <a:pt x="521" y="169"/>
                      </a:lnTo>
                      <a:lnTo>
                        <a:pt x="510" y="153"/>
                      </a:lnTo>
                      <a:lnTo>
                        <a:pt x="534" y="66"/>
                      </a:lnTo>
                      <a:lnTo>
                        <a:pt x="481" y="63"/>
                      </a:lnTo>
                      <a:lnTo>
                        <a:pt x="473" y="97"/>
                      </a:lnTo>
                      <a:lnTo>
                        <a:pt x="456" y="102"/>
                      </a:lnTo>
                      <a:lnTo>
                        <a:pt x="436" y="84"/>
                      </a:lnTo>
                      <a:lnTo>
                        <a:pt x="344" y="40"/>
                      </a:lnTo>
                      <a:lnTo>
                        <a:pt x="236" y="0"/>
                      </a:lnTo>
                      <a:lnTo>
                        <a:pt x="174" y="31"/>
                      </a:lnTo>
                      <a:lnTo>
                        <a:pt x="93" y="93"/>
                      </a:lnTo>
                      <a:lnTo>
                        <a:pt x="41" y="109"/>
                      </a:lnTo>
                      <a:lnTo>
                        <a:pt x="31" y="121"/>
                      </a:lnTo>
                      <a:lnTo>
                        <a:pt x="31" y="349"/>
                      </a:lnTo>
                      <a:lnTo>
                        <a:pt x="21" y="359"/>
                      </a:lnTo>
                      <a:lnTo>
                        <a:pt x="10" y="362"/>
                      </a:lnTo>
                      <a:lnTo>
                        <a:pt x="0" y="432"/>
                      </a:lnTo>
                      <a:lnTo>
                        <a:pt x="120" y="443"/>
                      </a:lnTo>
                      <a:lnTo>
                        <a:pt x="146" y="275"/>
                      </a:lnTo>
                      <a:lnTo>
                        <a:pt x="174" y="20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3" name="Freeform 1091"/>
                <p:cNvSpPr>
                  <a:spLocks/>
                </p:cNvSpPr>
                <p:nvPr/>
              </p:nvSpPr>
              <p:spPr bwMode="auto">
                <a:xfrm rot="16200000" flipV="1">
                  <a:off x="697" y="2147"/>
                  <a:ext cx="192" cy="142"/>
                </a:xfrm>
                <a:custGeom>
                  <a:avLst/>
                  <a:gdLst>
                    <a:gd name="T0" fmla="*/ 0 w 327"/>
                    <a:gd name="T1" fmla="*/ 0 h 204"/>
                    <a:gd name="T2" fmla="*/ 0 w 327"/>
                    <a:gd name="T3" fmla="*/ 203 h 204"/>
                    <a:gd name="T4" fmla="*/ 326 w 327"/>
                    <a:gd name="T5" fmla="*/ 203 h 204"/>
                    <a:gd name="T6" fmla="*/ 326 w 327"/>
                    <a:gd name="T7" fmla="*/ 0 h 204"/>
                    <a:gd name="T8" fmla="*/ 0 w 327"/>
                    <a:gd name="T9" fmla="*/ 0 h 204"/>
                  </a:gdLst>
                  <a:ahLst/>
                  <a:cxnLst>
                    <a:cxn ang="0">
                      <a:pos x="T0" y="T1"/>
                    </a:cxn>
                    <a:cxn ang="0">
                      <a:pos x="T2" y="T3"/>
                    </a:cxn>
                    <a:cxn ang="0">
                      <a:pos x="T4" y="T5"/>
                    </a:cxn>
                    <a:cxn ang="0">
                      <a:pos x="T6" y="T7"/>
                    </a:cxn>
                    <a:cxn ang="0">
                      <a:pos x="T8" y="T9"/>
                    </a:cxn>
                  </a:cxnLst>
                  <a:rect l="0" t="0" r="r" b="b"/>
                  <a:pathLst>
                    <a:path w="327" h="204">
                      <a:moveTo>
                        <a:pt x="0" y="0"/>
                      </a:moveTo>
                      <a:lnTo>
                        <a:pt x="0" y="203"/>
                      </a:lnTo>
                      <a:lnTo>
                        <a:pt x="326" y="203"/>
                      </a:lnTo>
                      <a:lnTo>
                        <a:pt x="326" y="0"/>
                      </a:lnTo>
                      <a:lnTo>
                        <a:pt x="0" y="0"/>
                      </a:lnTo>
                    </a:path>
                  </a:pathLst>
                </a:custGeom>
                <a:gradFill rotWithShape="0">
                  <a:gsLst>
                    <a:gs pos="0">
                      <a:srgbClr val="333333"/>
                    </a:gs>
                    <a:gs pos="100000">
                      <a:srgbClr val="333333">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4" name="Freeform 1092"/>
                <p:cNvSpPr>
                  <a:spLocks/>
                </p:cNvSpPr>
                <p:nvPr/>
              </p:nvSpPr>
              <p:spPr bwMode="auto">
                <a:xfrm rot="16200000" flipV="1">
                  <a:off x="678" y="2148"/>
                  <a:ext cx="193" cy="156"/>
                </a:xfrm>
                <a:custGeom>
                  <a:avLst/>
                  <a:gdLst>
                    <a:gd name="T0" fmla="*/ 326 w 327"/>
                    <a:gd name="T1" fmla="*/ 14 h 222"/>
                    <a:gd name="T2" fmla="*/ 326 w 327"/>
                    <a:gd name="T3" fmla="*/ 0 h 222"/>
                    <a:gd name="T4" fmla="*/ 0 w 327"/>
                    <a:gd name="T5" fmla="*/ 0 h 222"/>
                    <a:gd name="T6" fmla="*/ 0 w 327"/>
                    <a:gd name="T7" fmla="*/ 14 h 222"/>
                    <a:gd name="T8" fmla="*/ 0 w 327"/>
                    <a:gd name="T9" fmla="*/ 221 h 222"/>
                    <a:gd name="T10" fmla="*/ 17 w 327"/>
                    <a:gd name="T11" fmla="*/ 221 h 222"/>
                    <a:gd name="T12" fmla="*/ 17 w 327"/>
                    <a:gd name="T13" fmla="*/ 14 h 222"/>
                    <a:gd name="T14" fmla="*/ 326 w 327"/>
                    <a:gd name="T15" fmla="*/ 14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22">
                      <a:moveTo>
                        <a:pt x="326" y="14"/>
                      </a:moveTo>
                      <a:lnTo>
                        <a:pt x="326" y="0"/>
                      </a:lnTo>
                      <a:lnTo>
                        <a:pt x="0" y="0"/>
                      </a:lnTo>
                      <a:lnTo>
                        <a:pt x="0" y="14"/>
                      </a:lnTo>
                      <a:lnTo>
                        <a:pt x="0" y="221"/>
                      </a:lnTo>
                      <a:lnTo>
                        <a:pt x="17" y="221"/>
                      </a:lnTo>
                      <a:lnTo>
                        <a:pt x="17" y="14"/>
                      </a:lnTo>
                      <a:lnTo>
                        <a:pt x="32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5" name="Freeform 1093"/>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6" name="Freeform 1094"/>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7" name="Freeform 1095"/>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8" name="Freeform 1096"/>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59" name="Freeform 1097"/>
                <p:cNvSpPr>
                  <a:spLocks/>
                </p:cNvSpPr>
                <p:nvPr/>
              </p:nvSpPr>
              <p:spPr bwMode="auto">
                <a:xfrm rot="16200000" flipV="1">
                  <a:off x="575" y="2192"/>
                  <a:ext cx="25" cy="27"/>
                </a:xfrm>
                <a:custGeom>
                  <a:avLst/>
                  <a:gdLst>
                    <a:gd name="T0" fmla="*/ 41 w 42"/>
                    <a:gd name="T1" fmla="*/ 12 h 38"/>
                    <a:gd name="T2" fmla="*/ 41 w 42"/>
                    <a:gd name="T3" fmla="*/ 12 h 38"/>
                    <a:gd name="T4" fmla="*/ 41 w 42"/>
                    <a:gd name="T5" fmla="*/ 25 h 38"/>
                    <a:gd name="T6" fmla="*/ 41 w 42"/>
                    <a:gd name="T7" fmla="*/ 37 h 38"/>
                    <a:gd name="T8" fmla="*/ 27 w 42"/>
                    <a:gd name="T9" fmla="*/ 37 h 38"/>
                    <a:gd name="T10" fmla="*/ 14 w 42"/>
                    <a:gd name="T11" fmla="*/ 37 h 38"/>
                    <a:gd name="T12" fmla="*/ 14 w 42"/>
                    <a:gd name="T13" fmla="*/ 25 h 38"/>
                    <a:gd name="T14" fmla="*/ 0 w 42"/>
                    <a:gd name="T15" fmla="*/ 25 h 38"/>
                    <a:gd name="T16" fmla="*/ 0 w 42"/>
                    <a:gd name="T17" fmla="*/ 12 h 38"/>
                    <a:gd name="T18" fmla="*/ 0 w 42"/>
                    <a:gd name="T19" fmla="*/ 0 h 38"/>
                    <a:gd name="T20" fmla="*/ 14 w 42"/>
                    <a:gd name="T21" fmla="*/ 0 h 38"/>
                    <a:gd name="T22" fmla="*/ 27 w 42"/>
                    <a:gd name="T23" fmla="*/ 0 h 38"/>
                    <a:gd name="T24" fmla="*/ 41 w 42"/>
                    <a:gd name="T25" fmla="*/ 0 h 38"/>
                    <a:gd name="T26" fmla="*/ 41 w 42"/>
                    <a:gd name="T2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41" y="12"/>
                      </a:moveTo>
                      <a:lnTo>
                        <a:pt x="41" y="12"/>
                      </a:lnTo>
                      <a:lnTo>
                        <a:pt x="41" y="25"/>
                      </a:lnTo>
                      <a:lnTo>
                        <a:pt x="41" y="37"/>
                      </a:lnTo>
                      <a:lnTo>
                        <a:pt x="27" y="37"/>
                      </a:lnTo>
                      <a:lnTo>
                        <a:pt x="14" y="37"/>
                      </a:lnTo>
                      <a:lnTo>
                        <a:pt x="14" y="25"/>
                      </a:lnTo>
                      <a:lnTo>
                        <a:pt x="0" y="25"/>
                      </a:lnTo>
                      <a:lnTo>
                        <a:pt x="0" y="12"/>
                      </a:lnTo>
                      <a:lnTo>
                        <a:pt x="0" y="0"/>
                      </a:lnTo>
                      <a:lnTo>
                        <a:pt x="14" y="0"/>
                      </a:lnTo>
                      <a:lnTo>
                        <a:pt x="27" y="0"/>
                      </a:lnTo>
                      <a:lnTo>
                        <a:pt x="41" y="0"/>
                      </a:lnTo>
                      <a:lnTo>
                        <a:pt x="41" y="1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0" name="Freeform 1098"/>
                <p:cNvSpPr>
                  <a:spLocks/>
                </p:cNvSpPr>
                <p:nvPr/>
              </p:nvSpPr>
              <p:spPr bwMode="auto">
                <a:xfrm rot="16200000" flipV="1">
                  <a:off x="582" y="2200"/>
                  <a:ext cx="17" cy="20"/>
                </a:xfrm>
                <a:custGeom>
                  <a:avLst/>
                  <a:gdLst>
                    <a:gd name="T0" fmla="*/ 14 w 29"/>
                    <a:gd name="T1" fmla="*/ 0 h 29"/>
                    <a:gd name="T2" fmla="*/ 6 w 29"/>
                    <a:gd name="T3" fmla="*/ 0 h 29"/>
                    <a:gd name="T4" fmla="*/ 0 w 29"/>
                    <a:gd name="T5" fmla="*/ 6 h 29"/>
                    <a:gd name="T6" fmla="*/ 0 w 29"/>
                    <a:gd name="T7" fmla="*/ 14 h 29"/>
                    <a:gd name="T8" fmla="*/ 0 w 29"/>
                    <a:gd name="T9" fmla="*/ 22 h 29"/>
                    <a:gd name="T10" fmla="*/ 6 w 29"/>
                    <a:gd name="T11" fmla="*/ 28 h 29"/>
                    <a:gd name="T12" fmla="*/ 14 w 29"/>
                    <a:gd name="T13" fmla="*/ 28 h 29"/>
                    <a:gd name="T14" fmla="*/ 22 w 29"/>
                    <a:gd name="T15" fmla="*/ 28 h 29"/>
                    <a:gd name="T16" fmla="*/ 28 w 29"/>
                    <a:gd name="T17" fmla="*/ 22 h 29"/>
                    <a:gd name="T18" fmla="*/ 28 w 29"/>
                    <a:gd name="T19" fmla="*/ 14 h 29"/>
                    <a:gd name="T20" fmla="*/ 28 w 29"/>
                    <a:gd name="T21" fmla="*/ 6 h 29"/>
                    <a:gd name="T22" fmla="*/ 22 w 29"/>
                    <a:gd name="T23" fmla="*/ 0 h 29"/>
                    <a:gd name="T24" fmla="*/ 14 w 29"/>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9">
                      <a:moveTo>
                        <a:pt x="14" y="0"/>
                      </a:moveTo>
                      <a:lnTo>
                        <a:pt x="6" y="0"/>
                      </a:lnTo>
                      <a:lnTo>
                        <a:pt x="0" y="6"/>
                      </a:lnTo>
                      <a:lnTo>
                        <a:pt x="0" y="14"/>
                      </a:lnTo>
                      <a:lnTo>
                        <a:pt x="0" y="22"/>
                      </a:lnTo>
                      <a:lnTo>
                        <a:pt x="6" y="28"/>
                      </a:lnTo>
                      <a:lnTo>
                        <a:pt x="14" y="28"/>
                      </a:lnTo>
                      <a:lnTo>
                        <a:pt x="22" y="28"/>
                      </a:lnTo>
                      <a:lnTo>
                        <a:pt x="28" y="22"/>
                      </a:lnTo>
                      <a:lnTo>
                        <a:pt x="28" y="14"/>
                      </a:lnTo>
                      <a:lnTo>
                        <a:pt x="28" y="6"/>
                      </a:lnTo>
                      <a:lnTo>
                        <a:pt x="22"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1" name="Freeform 1099"/>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gradFill rotWithShape="0">
                  <a:gsLst>
                    <a:gs pos="0">
                      <a:srgbClr val="969696"/>
                    </a:gs>
                    <a:gs pos="100000">
                      <a:srgbClr val="969696">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2" name="Freeform 1100"/>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3" name="Freeform 1101"/>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4" name="Freeform 1102"/>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5" name="Freeform 1103"/>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6" name="Freeform 1104"/>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7" name="Freeform 1105"/>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8" name="Freeform 1106"/>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69" name="Freeform 1107"/>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0" name="Freeform 1108"/>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1" name="Freeform 1109"/>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2" name="Freeform 1110"/>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3" name="Freeform 1111"/>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4" name="Freeform 1112"/>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5" name="Freeform 1113"/>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6" name="Freeform 1114"/>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7" name="Freeform 1115"/>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8" name="Freeform 1116"/>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79" name="Freeform 1117"/>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0" name="Freeform 1118"/>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1" name="Freeform 1119"/>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2" name="Freeform 1120"/>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3" name="Freeform 1121"/>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4" name="Freeform 1122"/>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00808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5" name="Freeform 1123"/>
                <p:cNvSpPr>
                  <a:spLocks/>
                </p:cNvSpPr>
                <p:nvPr/>
              </p:nvSpPr>
              <p:spPr bwMode="auto">
                <a:xfrm rot="16200000" flipV="1">
                  <a:off x="490" y="1989"/>
                  <a:ext cx="265" cy="98"/>
                </a:xfrm>
                <a:custGeom>
                  <a:avLst/>
                  <a:gdLst>
                    <a:gd name="T0" fmla="*/ 50 w 450"/>
                    <a:gd name="T1" fmla="*/ 0 h 140"/>
                    <a:gd name="T2" fmla="*/ 200 w 450"/>
                    <a:gd name="T3" fmla="*/ 0 h 140"/>
                    <a:gd name="T4" fmla="*/ 449 w 450"/>
                    <a:gd name="T5" fmla="*/ 28 h 140"/>
                    <a:gd name="T6" fmla="*/ 449 w 450"/>
                    <a:gd name="T7" fmla="*/ 69 h 140"/>
                    <a:gd name="T8" fmla="*/ 33 w 450"/>
                    <a:gd name="T9" fmla="*/ 111 h 140"/>
                    <a:gd name="T10" fmla="*/ 17 w 450"/>
                    <a:gd name="T11" fmla="*/ 139 h 140"/>
                    <a:gd name="T12" fmla="*/ 0 w 450"/>
                    <a:gd name="T13" fmla="*/ 42 h 140"/>
                    <a:gd name="T14" fmla="*/ 50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0" y="0"/>
                      </a:moveTo>
                      <a:lnTo>
                        <a:pt x="200" y="0"/>
                      </a:lnTo>
                      <a:lnTo>
                        <a:pt x="449" y="28"/>
                      </a:lnTo>
                      <a:lnTo>
                        <a:pt x="449" y="69"/>
                      </a:lnTo>
                      <a:lnTo>
                        <a:pt x="33" y="111"/>
                      </a:lnTo>
                      <a:lnTo>
                        <a:pt x="17" y="139"/>
                      </a:lnTo>
                      <a:lnTo>
                        <a:pt x="0" y="42"/>
                      </a:lnTo>
                      <a:lnTo>
                        <a:pt x="5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6" name="Freeform 1124"/>
                <p:cNvSpPr>
                  <a:spLocks/>
                </p:cNvSpPr>
                <p:nvPr/>
              </p:nvSpPr>
              <p:spPr bwMode="auto">
                <a:xfrm rot="16200000" flipV="1">
                  <a:off x="490" y="1989"/>
                  <a:ext cx="265" cy="98"/>
                </a:xfrm>
                <a:custGeom>
                  <a:avLst/>
                  <a:gdLst>
                    <a:gd name="T0" fmla="*/ 56 w 450"/>
                    <a:gd name="T1" fmla="*/ 0 h 140"/>
                    <a:gd name="T2" fmla="*/ 190 w 450"/>
                    <a:gd name="T3" fmla="*/ 0 h 140"/>
                    <a:gd name="T4" fmla="*/ 449 w 450"/>
                    <a:gd name="T5" fmla="*/ 25 h 140"/>
                    <a:gd name="T6" fmla="*/ 446 w 450"/>
                    <a:gd name="T7" fmla="*/ 63 h 140"/>
                    <a:gd name="T8" fmla="*/ 29 w 450"/>
                    <a:gd name="T9" fmla="*/ 120 h 140"/>
                    <a:gd name="T10" fmla="*/ 11 w 450"/>
                    <a:gd name="T11" fmla="*/ 139 h 140"/>
                    <a:gd name="T12" fmla="*/ 0 w 450"/>
                    <a:gd name="T13" fmla="*/ 39 h 140"/>
                    <a:gd name="T14" fmla="*/ 56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6" y="0"/>
                      </a:moveTo>
                      <a:lnTo>
                        <a:pt x="190" y="0"/>
                      </a:lnTo>
                      <a:lnTo>
                        <a:pt x="449" y="25"/>
                      </a:lnTo>
                      <a:lnTo>
                        <a:pt x="446" y="63"/>
                      </a:lnTo>
                      <a:lnTo>
                        <a:pt x="29" y="120"/>
                      </a:lnTo>
                      <a:lnTo>
                        <a:pt x="11" y="139"/>
                      </a:lnTo>
                      <a:lnTo>
                        <a:pt x="0" y="39"/>
                      </a:lnTo>
                      <a:lnTo>
                        <a:pt x="56" y="0"/>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7" name="Freeform 1125"/>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 name="T10" fmla="*/ 36 w 55"/>
                    <a:gd name="T11" fmla="*/ 175 h 176"/>
                  </a:gdLst>
                  <a:ahLst/>
                  <a:cxnLst>
                    <a:cxn ang="0">
                      <a:pos x="T0" y="T1"/>
                    </a:cxn>
                    <a:cxn ang="0">
                      <a:pos x="T2" y="T3"/>
                    </a:cxn>
                    <a:cxn ang="0">
                      <a:pos x="T4" y="T5"/>
                    </a:cxn>
                    <a:cxn ang="0">
                      <a:pos x="T6" y="T7"/>
                    </a:cxn>
                    <a:cxn ang="0">
                      <a:pos x="T8" y="T9"/>
                    </a:cxn>
                    <a:cxn ang="0">
                      <a:pos x="T10" y="T11"/>
                    </a:cxn>
                  </a:cxnLst>
                  <a:rect l="0" t="0" r="r" b="b"/>
                  <a:pathLst>
                    <a:path w="55" h="176">
                      <a:moveTo>
                        <a:pt x="36" y="175"/>
                      </a:moveTo>
                      <a:lnTo>
                        <a:pt x="54" y="81"/>
                      </a:lnTo>
                      <a:lnTo>
                        <a:pt x="54" y="40"/>
                      </a:lnTo>
                      <a:lnTo>
                        <a:pt x="36" y="13"/>
                      </a:lnTo>
                      <a:lnTo>
                        <a:pt x="0" y="0"/>
                      </a:lnTo>
                      <a:lnTo>
                        <a:pt x="36" y="17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8" name="Freeform 1126"/>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Lst>
                  <a:ahLst/>
                  <a:cxnLst>
                    <a:cxn ang="0">
                      <a:pos x="T0" y="T1"/>
                    </a:cxn>
                    <a:cxn ang="0">
                      <a:pos x="T2" y="T3"/>
                    </a:cxn>
                    <a:cxn ang="0">
                      <a:pos x="T4" y="T5"/>
                    </a:cxn>
                    <a:cxn ang="0">
                      <a:pos x="T6" y="T7"/>
                    </a:cxn>
                    <a:cxn ang="0">
                      <a:pos x="T8" y="T9"/>
                    </a:cxn>
                  </a:cxnLst>
                  <a:rect l="0" t="0" r="r" b="b"/>
                  <a:pathLst>
                    <a:path w="55" h="176">
                      <a:moveTo>
                        <a:pt x="36" y="175"/>
                      </a:moveTo>
                      <a:lnTo>
                        <a:pt x="54" y="81"/>
                      </a:lnTo>
                      <a:lnTo>
                        <a:pt x="54" y="40"/>
                      </a:lnTo>
                      <a:lnTo>
                        <a:pt x="36" y="13"/>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89" name="Freeform 1127"/>
                <p:cNvSpPr>
                  <a:spLocks/>
                </p:cNvSpPr>
                <p:nvPr/>
              </p:nvSpPr>
              <p:spPr bwMode="auto">
                <a:xfrm rot="16200000" flipV="1">
                  <a:off x="535" y="2260"/>
                  <a:ext cx="48" cy="45"/>
                </a:xfrm>
                <a:custGeom>
                  <a:avLst/>
                  <a:gdLst>
                    <a:gd name="T0" fmla="*/ 0 w 82"/>
                    <a:gd name="T1" fmla="*/ 0 h 65"/>
                    <a:gd name="T2" fmla="*/ 81 w 82"/>
                    <a:gd name="T3" fmla="*/ 64 h 65"/>
                  </a:gdLst>
                  <a:ahLst/>
                  <a:cxnLst>
                    <a:cxn ang="0">
                      <a:pos x="T0" y="T1"/>
                    </a:cxn>
                    <a:cxn ang="0">
                      <a:pos x="T2" y="T3"/>
                    </a:cxn>
                  </a:cxnLst>
                  <a:rect l="0" t="0" r="r" b="b"/>
                  <a:pathLst>
                    <a:path w="82" h="65">
                      <a:moveTo>
                        <a:pt x="0" y="0"/>
                      </a:moveTo>
                      <a:lnTo>
                        <a:pt x="81"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0" name="Freeform 1128"/>
                <p:cNvSpPr>
                  <a:spLocks/>
                </p:cNvSpPr>
                <p:nvPr/>
              </p:nvSpPr>
              <p:spPr bwMode="auto">
                <a:xfrm rot="16200000" flipV="1">
                  <a:off x="445" y="2294"/>
                  <a:ext cx="65" cy="40"/>
                </a:xfrm>
                <a:custGeom>
                  <a:avLst/>
                  <a:gdLst>
                    <a:gd name="T0" fmla="*/ 0 w 110"/>
                    <a:gd name="T1" fmla="*/ 55 h 56"/>
                    <a:gd name="T2" fmla="*/ 16 w 110"/>
                    <a:gd name="T3" fmla="*/ 14 h 56"/>
                    <a:gd name="T4" fmla="*/ 31 w 110"/>
                    <a:gd name="T5" fmla="*/ 0 h 56"/>
                    <a:gd name="T6" fmla="*/ 62 w 110"/>
                    <a:gd name="T7" fmla="*/ 0 h 56"/>
                    <a:gd name="T8" fmla="*/ 78 w 110"/>
                    <a:gd name="T9" fmla="*/ 14 h 56"/>
                    <a:gd name="T10" fmla="*/ 93 w 110"/>
                    <a:gd name="T11" fmla="*/ 27 h 56"/>
                    <a:gd name="T12" fmla="*/ 109 w 110"/>
                    <a:gd name="T13" fmla="*/ 41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0" y="55"/>
                      </a:moveTo>
                      <a:lnTo>
                        <a:pt x="16" y="14"/>
                      </a:lnTo>
                      <a:lnTo>
                        <a:pt x="31" y="0"/>
                      </a:lnTo>
                      <a:lnTo>
                        <a:pt x="62" y="0"/>
                      </a:lnTo>
                      <a:lnTo>
                        <a:pt x="78" y="14"/>
                      </a:lnTo>
                      <a:lnTo>
                        <a:pt x="93" y="27"/>
                      </a:lnTo>
                      <a:lnTo>
                        <a:pt x="109" y="4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1" name="Freeform 1129"/>
                <p:cNvSpPr>
                  <a:spLocks/>
                </p:cNvSpPr>
                <p:nvPr/>
              </p:nvSpPr>
              <p:spPr bwMode="auto">
                <a:xfrm rot="16200000" flipV="1">
                  <a:off x="465" y="2094"/>
                  <a:ext cx="65" cy="39"/>
                </a:xfrm>
                <a:custGeom>
                  <a:avLst/>
                  <a:gdLst>
                    <a:gd name="T0" fmla="*/ 109 w 110"/>
                    <a:gd name="T1" fmla="*/ 55 h 56"/>
                    <a:gd name="T2" fmla="*/ 109 w 110"/>
                    <a:gd name="T3" fmla="*/ 14 h 56"/>
                    <a:gd name="T4" fmla="*/ 73 w 110"/>
                    <a:gd name="T5" fmla="*/ 0 h 56"/>
                    <a:gd name="T6" fmla="*/ 54 w 110"/>
                    <a:gd name="T7" fmla="*/ 0 h 56"/>
                    <a:gd name="T8" fmla="*/ 18 w 110"/>
                    <a:gd name="T9" fmla="*/ 14 h 56"/>
                    <a:gd name="T10" fmla="*/ 0 w 110"/>
                    <a:gd name="T11" fmla="*/ 27 h 56"/>
                    <a:gd name="T12" fmla="*/ 0 w 110"/>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109" y="55"/>
                      </a:moveTo>
                      <a:lnTo>
                        <a:pt x="109" y="14"/>
                      </a:lnTo>
                      <a:lnTo>
                        <a:pt x="73" y="0"/>
                      </a:lnTo>
                      <a:lnTo>
                        <a:pt x="54" y="0"/>
                      </a:lnTo>
                      <a:lnTo>
                        <a:pt x="18" y="14"/>
                      </a:lnTo>
                      <a:lnTo>
                        <a:pt x="0" y="27"/>
                      </a:lnTo>
                      <a:lnTo>
                        <a:pt x="0"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2" name="Freeform 1130"/>
                <p:cNvSpPr>
                  <a:spLocks/>
                </p:cNvSpPr>
                <p:nvPr/>
              </p:nvSpPr>
              <p:spPr bwMode="auto">
                <a:xfrm rot="16200000" flipV="1">
                  <a:off x="495" y="2222"/>
                  <a:ext cx="57" cy="79"/>
                </a:xfrm>
                <a:custGeom>
                  <a:avLst/>
                  <a:gdLst>
                    <a:gd name="T0" fmla="*/ 0 w 96"/>
                    <a:gd name="T1" fmla="*/ 111 h 112"/>
                    <a:gd name="T2" fmla="*/ 16 w 96"/>
                    <a:gd name="T3" fmla="*/ 69 h 112"/>
                    <a:gd name="T4" fmla="*/ 32 w 96"/>
                    <a:gd name="T5" fmla="*/ 28 h 112"/>
                    <a:gd name="T6" fmla="*/ 63 w 96"/>
                    <a:gd name="T7" fmla="*/ 14 h 112"/>
                    <a:gd name="T8" fmla="*/ 95 w 96"/>
                    <a:gd name="T9" fmla="*/ 0 h 112"/>
                  </a:gdLst>
                  <a:ahLst/>
                  <a:cxnLst>
                    <a:cxn ang="0">
                      <a:pos x="T0" y="T1"/>
                    </a:cxn>
                    <a:cxn ang="0">
                      <a:pos x="T2" y="T3"/>
                    </a:cxn>
                    <a:cxn ang="0">
                      <a:pos x="T4" y="T5"/>
                    </a:cxn>
                    <a:cxn ang="0">
                      <a:pos x="T6" y="T7"/>
                    </a:cxn>
                    <a:cxn ang="0">
                      <a:pos x="T8" y="T9"/>
                    </a:cxn>
                  </a:cxnLst>
                  <a:rect l="0" t="0" r="r" b="b"/>
                  <a:pathLst>
                    <a:path w="96" h="112">
                      <a:moveTo>
                        <a:pt x="0" y="111"/>
                      </a:moveTo>
                      <a:lnTo>
                        <a:pt x="16" y="69"/>
                      </a:lnTo>
                      <a:lnTo>
                        <a:pt x="32" y="28"/>
                      </a:lnTo>
                      <a:lnTo>
                        <a:pt x="63" y="14"/>
                      </a:lnTo>
                      <a:lnTo>
                        <a:pt x="9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3" name="Freeform 1131"/>
                <p:cNvSpPr>
                  <a:spLocks/>
                </p:cNvSpPr>
                <p:nvPr/>
              </p:nvSpPr>
              <p:spPr bwMode="auto">
                <a:xfrm rot="16200000" flipV="1">
                  <a:off x="513" y="2120"/>
                  <a:ext cx="41" cy="59"/>
                </a:xfrm>
                <a:custGeom>
                  <a:avLst/>
                  <a:gdLst>
                    <a:gd name="T0" fmla="*/ 68 w 69"/>
                    <a:gd name="T1" fmla="*/ 83 h 84"/>
                    <a:gd name="T2" fmla="*/ 51 w 69"/>
                    <a:gd name="T3" fmla="*/ 41 h 84"/>
                    <a:gd name="T4" fmla="*/ 34 w 69"/>
                    <a:gd name="T5" fmla="*/ 14 h 84"/>
                    <a:gd name="T6" fmla="*/ 0 w 69"/>
                    <a:gd name="T7" fmla="*/ 0 h 84"/>
                  </a:gdLst>
                  <a:ahLst/>
                  <a:cxnLst>
                    <a:cxn ang="0">
                      <a:pos x="T0" y="T1"/>
                    </a:cxn>
                    <a:cxn ang="0">
                      <a:pos x="T2" y="T3"/>
                    </a:cxn>
                    <a:cxn ang="0">
                      <a:pos x="T4" y="T5"/>
                    </a:cxn>
                    <a:cxn ang="0">
                      <a:pos x="T6" y="T7"/>
                    </a:cxn>
                  </a:cxnLst>
                  <a:rect l="0" t="0" r="r" b="b"/>
                  <a:pathLst>
                    <a:path w="69" h="84">
                      <a:moveTo>
                        <a:pt x="68" y="83"/>
                      </a:moveTo>
                      <a:lnTo>
                        <a:pt x="51" y="41"/>
                      </a:lnTo>
                      <a:lnTo>
                        <a:pt x="34" y="14"/>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4" name="Freeform 1132"/>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5" name="Freeform 1133"/>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6" name="Freeform 1134"/>
                <p:cNvSpPr>
                  <a:spLocks/>
                </p:cNvSpPr>
                <p:nvPr/>
              </p:nvSpPr>
              <p:spPr bwMode="auto">
                <a:xfrm rot="16200000" flipV="1">
                  <a:off x="239" y="2127"/>
                  <a:ext cx="33" cy="21"/>
                </a:xfrm>
                <a:custGeom>
                  <a:avLst/>
                  <a:gdLst>
                    <a:gd name="T0" fmla="*/ 55 w 56"/>
                    <a:gd name="T1" fmla="*/ 28 h 29"/>
                    <a:gd name="T2" fmla="*/ 55 w 56"/>
                    <a:gd name="T3" fmla="*/ 28 h 29"/>
                    <a:gd name="T4" fmla="*/ 18 w 56"/>
                    <a:gd name="T5" fmla="*/ 28 h 29"/>
                    <a:gd name="T6" fmla="*/ 0 w 56"/>
                    <a:gd name="T7" fmla="*/ 28 h 29"/>
                    <a:gd name="T8" fmla="*/ 0 w 56"/>
                    <a:gd name="T9" fmla="*/ 14 h 29"/>
                    <a:gd name="T10" fmla="*/ 0 w 56"/>
                    <a:gd name="T11" fmla="*/ 0 h 29"/>
                    <a:gd name="T12" fmla="*/ 37 w 56"/>
                    <a:gd name="T13" fmla="*/ 0 h 29"/>
                    <a:gd name="T14" fmla="*/ 55 w 56"/>
                    <a:gd name="T15" fmla="*/ 0 h 29"/>
                    <a:gd name="T16" fmla="*/ 55 w 56"/>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9">
                      <a:moveTo>
                        <a:pt x="55" y="28"/>
                      </a:moveTo>
                      <a:lnTo>
                        <a:pt x="55" y="28"/>
                      </a:lnTo>
                      <a:lnTo>
                        <a:pt x="18" y="28"/>
                      </a:lnTo>
                      <a:lnTo>
                        <a:pt x="0" y="28"/>
                      </a:lnTo>
                      <a:lnTo>
                        <a:pt x="0" y="14"/>
                      </a:lnTo>
                      <a:lnTo>
                        <a:pt x="0" y="0"/>
                      </a:lnTo>
                      <a:lnTo>
                        <a:pt x="37" y="0"/>
                      </a:lnTo>
                      <a:lnTo>
                        <a:pt x="55" y="0"/>
                      </a:lnTo>
                      <a:lnTo>
                        <a:pt x="55"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7" name="Freeform 1135"/>
                <p:cNvSpPr>
                  <a:spLocks/>
                </p:cNvSpPr>
                <p:nvPr/>
              </p:nvSpPr>
              <p:spPr bwMode="auto">
                <a:xfrm rot="16200000" flipV="1">
                  <a:off x="238" y="2114"/>
                  <a:ext cx="9"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8" name="Freeform 1136"/>
                <p:cNvSpPr>
                  <a:spLocks/>
                </p:cNvSpPr>
                <p:nvPr/>
              </p:nvSpPr>
              <p:spPr bwMode="auto">
                <a:xfrm rot="16200000" flipV="1">
                  <a:off x="230" y="2130"/>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99" name="Freeform 1137"/>
                <p:cNvSpPr>
                  <a:spLocks/>
                </p:cNvSpPr>
                <p:nvPr/>
              </p:nvSpPr>
              <p:spPr bwMode="auto">
                <a:xfrm rot="16200000" flipV="1">
                  <a:off x="247" y="2143"/>
                  <a:ext cx="9" cy="14"/>
                </a:xfrm>
                <a:custGeom>
                  <a:avLst/>
                  <a:gdLst>
                    <a:gd name="T0" fmla="*/ 14 w 15"/>
                    <a:gd name="T1" fmla="*/ 19 h 20"/>
                    <a:gd name="T2" fmla="*/ 14 w 15"/>
                    <a:gd name="T3" fmla="*/ 19 h 20"/>
                    <a:gd name="T4" fmla="*/ 0 w 15"/>
                    <a:gd name="T5" fmla="*/ 19 h 20"/>
                    <a:gd name="T6" fmla="*/ 0 w 15"/>
                    <a:gd name="T7" fmla="*/ 0 h 20"/>
                  </a:gdLst>
                  <a:ahLst/>
                  <a:cxnLst>
                    <a:cxn ang="0">
                      <a:pos x="T0" y="T1"/>
                    </a:cxn>
                    <a:cxn ang="0">
                      <a:pos x="T2" y="T3"/>
                    </a:cxn>
                    <a:cxn ang="0">
                      <a:pos x="T4" y="T5"/>
                    </a:cxn>
                    <a:cxn ang="0">
                      <a:pos x="T6" y="T7"/>
                    </a:cxn>
                  </a:cxnLst>
                  <a:rect l="0" t="0" r="r" b="b"/>
                  <a:pathLst>
                    <a:path w="15" h="20">
                      <a:moveTo>
                        <a:pt x="14" y="19"/>
                      </a:moveTo>
                      <a:lnTo>
                        <a:pt x="14" y="19"/>
                      </a:ln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0" name="Freeform 1138"/>
                <p:cNvSpPr>
                  <a:spLocks/>
                </p:cNvSpPr>
                <p:nvPr/>
              </p:nvSpPr>
              <p:spPr bwMode="auto">
                <a:xfrm rot="16200000" flipV="1">
                  <a:off x="262" y="2150"/>
                  <a:ext cx="1" cy="7"/>
                </a:xfrm>
                <a:custGeom>
                  <a:avLst/>
                  <a:gdLst>
                    <a:gd name="T0" fmla="*/ 0 w 1"/>
                    <a:gd name="T1" fmla="*/ 9 h 10"/>
                    <a:gd name="T2" fmla="*/ 0 w 1"/>
                    <a:gd name="T3" fmla="*/ 9 h 10"/>
                    <a:gd name="T4" fmla="*/ 0 w 1"/>
                    <a:gd name="T5" fmla="*/ 0 h 10"/>
                  </a:gdLst>
                  <a:ahLst/>
                  <a:cxnLst>
                    <a:cxn ang="0">
                      <a:pos x="T0" y="T1"/>
                    </a:cxn>
                    <a:cxn ang="0">
                      <a:pos x="T2" y="T3"/>
                    </a:cxn>
                    <a:cxn ang="0">
                      <a:pos x="T4" y="T5"/>
                    </a:cxn>
                  </a:cxnLst>
                  <a:rect l="0" t="0" r="r" b="b"/>
                  <a:pathLst>
                    <a:path w="1" h="10">
                      <a:moveTo>
                        <a:pt x="0" y="9"/>
                      </a:moveTo>
                      <a:lnTo>
                        <a:pt x="0" y="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1" name="Freeform 1139"/>
                <p:cNvSpPr>
                  <a:spLocks/>
                </p:cNvSpPr>
                <p:nvPr/>
              </p:nvSpPr>
              <p:spPr bwMode="auto">
                <a:xfrm rot="16200000" flipV="1">
                  <a:off x="250" y="2138"/>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2" name="Freeform 1140"/>
                <p:cNvSpPr>
                  <a:spLocks/>
                </p:cNvSpPr>
                <p:nvPr/>
              </p:nvSpPr>
              <p:spPr bwMode="auto">
                <a:xfrm rot="16200000" flipV="1">
                  <a:off x="261" y="2125"/>
                  <a:ext cx="9" cy="1"/>
                </a:xfrm>
                <a:custGeom>
                  <a:avLst/>
                  <a:gdLst>
                    <a:gd name="T0" fmla="*/ 0 w 15"/>
                    <a:gd name="T1" fmla="*/ 0 h 1"/>
                    <a:gd name="T2" fmla="*/ 0 w 15"/>
                    <a:gd name="T3" fmla="*/ 0 h 1"/>
                    <a:gd name="T4" fmla="*/ 14 w 15"/>
                    <a:gd name="T5" fmla="*/ 0 h 1"/>
                  </a:gdLst>
                  <a:ahLst/>
                  <a:cxnLst>
                    <a:cxn ang="0">
                      <a:pos x="T0" y="T1"/>
                    </a:cxn>
                    <a:cxn ang="0">
                      <a:pos x="T2" y="T3"/>
                    </a:cxn>
                    <a:cxn ang="0">
                      <a:pos x="T4" y="T5"/>
                    </a:cxn>
                  </a:cxnLst>
                  <a:rect l="0" t="0" r="r" b="b"/>
                  <a:pathLst>
                    <a:path w="15" h="1">
                      <a:moveTo>
                        <a:pt x="0" y="0"/>
                      </a:moveTo>
                      <a:lnTo>
                        <a:pt x="0"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3" name="Freeform 1141"/>
                <p:cNvSpPr>
                  <a:spLocks/>
                </p:cNvSpPr>
                <p:nvPr/>
              </p:nvSpPr>
              <p:spPr bwMode="auto">
                <a:xfrm rot="16200000" flipV="1">
                  <a:off x="251" y="2107"/>
                  <a:ext cx="9" cy="21"/>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4" name="Freeform 1142"/>
                <p:cNvSpPr>
                  <a:spLocks/>
                </p:cNvSpPr>
                <p:nvPr/>
              </p:nvSpPr>
              <p:spPr bwMode="auto">
                <a:xfrm rot="16200000" flipV="1">
                  <a:off x="247" y="2127"/>
                  <a:ext cx="17" cy="21"/>
                </a:xfrm>
                <a:custGeom>
                  <a:avLst/>
                  <a:gdLst>
                    <a:gd name="T0" fmla="*/ 0 w 28"/>
                    <a:gd name="T1" fmla="*/ 0 h 29"/>
                    <a:gd name="T2" fmla="*/ 27 w 28"/>
                    <a:gd name="T3" fmla="*/ 28 h 29"/>
                  </a:gdLst>
                  <a:ahLst/>
                  <a:cxnLst>
                    <a:cxn ang="0">
                      <a:pos x="T0" y="T1"/>
                    </a:cxn>
                    <a:cxn ang="0">
                      <a:pos x="T2" y="T3"/>
                    </a:cxn>
                  </a:cxnLst>
                  <a:rect l="0" t="0" r="r" b="b"/>
                  <a:pathLst>
                    <a:path w="28" h="29">
                      <a:moveTo>
                        <a:pt x="0" y="0"/>
                      </a:moveTo>
                      <a:lnTo>
                        <a:pt x="27"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5" name="Freeform 1143"/>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6" name="Freeform 1144"/>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7" name="Freeform 1145"/>
                <p:cNvSpPr>
                  <a:spLocks/>
                </p:cNvSpPr>
                <p:nvPr/>
              </p:nvSpPr>
              <p:spPr bwMode="auto">
                <a:xfrm rot="16200000" flipV="1">
                  <a:off x="236" y="2284"/>
                  <a:ext cx="25" cy="20"/>
                </a:xfrm>
                <a:custGeom>
                  <a:avLst/>
                  <a:gdLst>
                    <a:gd name="T0" fmla="*/ 0 w 42"/>
                    <a:gd name="T1" fmla="*/ 28 h 29"/>
                    <a:gd name="T2" fmla="*/ 0 w 42"/>
                    <a:gd name="T3" fmla="*/ 14 h 29"/>
                    <a:gd name="T4" fmla="*/ 14 w 42"/>
                    <a:gd name="T5" fmla="*/ 14 h 29"/>
                    <a:gd name="T6" fmla="*/ 27 w 42"/>
                    <a:gd name="T7" fmla="*/ 28 h 29"/>
                    <a:gd name="T8" fmla="*/ 41 w 42"/>
                    <a:gd name="T9" fmla="*/ 28 h 29"/>
                    <a:gd name="T10" fmla="*/ 41 w 42"/>
                    <a:gd name="T11" fmla="*/ 14 h 29"/>
                    <a:gd name="T12" fmla="*/ 41 w 42"/>
                    <a:gd name="T13" fmla="*/ 0 h 29"/>
                    <a:gd name="T14" fmla="*/ 14 w 42"/>
                    <a:gd name="T15" fmla="*/ 0 h 29"/>
                    <a:gd name="T16" fmla="*/ 0 w 42"/>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0" y="28"/>
                      </a:moveTo>
                      <a:lnTo>
                        <a:pt x="0" y="14"/>
                      </a:lnTo>
                      <a:lnTo>
                        <a:pt x="14" y="14"/>
                      </a:lnTo>
                      <a:lnTo>
                        <a:pt x="27" y="28"/>
                      </a:lnTo>
                      <a:lnTo>
                        <a:pt x="41" y="28"/>
                      </a:lnTo>
                      <a:lnTo>
                        <a:pt x="41" y="14"/>
                      </a:lnTo>
                      <a:lnTo>
                        <a:pt x="41" y="0"/>
                      </a:lnTo>
                      <a:lnTo>
                        <a:pt x="14" y="0"/>
                      </a:lnTo>
                      <a:lnTo>
                        <a:pt x="0"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8" name="Freeform 1146"/>
                <p:cNvSpPr>
                  <a:spLocks/>
                </p:cNvSpPr>
                <p:nvPr/>
              </p:nvSpPr>
              <p:spPr bwMode="auto">
                <a:xfrm rot="16200000" flipV="1">
                  <a:off x="239" y="2299"/>
                  <a:ext cx="8" cy="7"/>
                </a:xfrm>
                <a:custGeom>
                  <a:avLst/>
                  <a:gdLst>
                    <a:gd name="T0" fmla="*/ 0 w 14"/>
                    <a:gd name="T1" fmla="*/ 9 h 10"/>
                    <a:gd name="T2" fmla="*/ 0 w 14"/>
                    <a:gd name="T3" fmla="*/ 0 h 10"/>
                    <a:gd name="T4" fmla="*/ 13 w 14"/>
                    <a:gd name="T5" fmla="*/ 0 h 10"/>
                  </a:gdLst>
                  <a:ahLst/>
                  <a:cxnLst>
                    <a:cxn ang="0">
                      <a:pos x="T0" y="T1"/>
                    </a:cxn>
                    <a:cxn ang="0">
                      <a:pos x="T2" y="T3"/>
                    </a:cxn>
                    <a:cxn ang="0">
                      <a:pos x="T4" y="T5"/>
                    </a:cxn>
                  </a:cxnLst>
                  <a:rect l="0" t="0" r="r" b="b"/>
                  <a:pathLst>
                    <a:path w="14" h="10">
                      <a:moveTo>
                        <a:pt x="0" y="9"/>
                      </a:moveTo>
                      <a:lnTo>
                        <a:pt x="0"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09" name="Freeform 1147"/>
                <p:cNvSpPr>
                  <a:spLocks/>
                </p:cNvSpPr>
                <p:nvPr/>
              </p:nvSpPr>
              <p:spPr bwMode="auto">
                <a:xfrm rot="16200000" flipV="1">
                  <a:off x="238" y="2290"/>
                  <a:ext cx="9" cy="7"/>
                </a:xfrm>
                <a:custGeom>
                  <a:avLst/>
                  <a:gdLst>
                    <a:gd name="T0" fmla="*/ 0 w 15"/>
                    <a:gd name="T1" fmla="*/ 0 h 10"/>
                    <a:gd name="T2" fmla="*/ 14 w 15"/>
                    <a:gd name="T3" fmla="*/ 9 h 10"/>
                  </a:gdLst>
                  <a:ahLst/>
                  <a:cxnLst>
                    <a:cxn ang="0">
                      <a:pos x="T0" y="T1"/>
                    </a:cxn>
                    <a:cxn ang="0">
                      <a:pos x="T2" y="T3"/>
                    </a:cxn>
                  </a:cxnLst>
                  <a:rect l="0" t="0" r="r" b="b"/>
                  <a:pathLst>
                    <a:path w="15" h="10">
                      <a:moveTo>
                        <a:pt x="0" y="0"/>
                      </a:moveTo>
                      <a:lnTo>
                        <a:pt x="14"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0" name="Freeform 1148"/>
                <p:cNvSpPr>
                  <a:spLocks/>
                </p:cNvSpPr>
                <p:nvPr/>
              </p:nvSpPr>
              <p:spPr bwMode="auto">
                <a:xfrm rot="16200000" flipV="1">
                  <a:off x="238" y="2282"/>
                  <a:ext cx="9" cy="7"/>
                </a:xfrm>
                <a:custGeom>
                  <a:avLst/>
                  <a:gdLst>
                    <a:gd name="T0" fmla="*/ 0 w 15"/>
                    <a:gd name="T1" fmla="*/ 9 h 10"/>
                    <a:gd name="T2" fmla="*/ 0 w 15"/>
                    <a:gd name="T3" fmla="*/ 9 h 10"/>
                    <a:gd name="T4" fmla="*/ 14 w 15"/>
                    <a:gd name="T5" fmla="*/ 9 h 10"/>
                    <a:gd name="T6" fmla="*/ 14 w 15"/>
                    <a:gd name="T7" fmla="*/ 0 h 10"/>
                  </a:gdLst>
                  <a:ahLst/>
                  <a:cxnLst>
                    <a:cxn ang="0">
                      <a:pos x="T0" y="T1"/>
                    </a:cxn>
                    <a:cxn ang="0">
                      <a:pos x="T2" y="T3"/>
                    </a:cxn>
                    <a:cxn ang="0">
                      <a:pos x="T4" y="T5"/>
                    </a:cxn>
                    <a:cxn ang="0">
                      <a:pos x="T6" y="T7"/>
                    </a:cxn>
                  </a:cxnLst>
                  <a:rect l="0" t="0" r="r" b="b"/>
                  <a:pathLst>
                    <a:path w="15" h="10">
                      <a:moveTo>
                        <a:pt x="0" y="9"/>
                      </a:moveTo>
                      <a:lnTo>
                        <a:pt x="0" y="9"/>
                      </a:lnTo>
                      <a:lnTo>
                        <a:pt x="14" y="9"/>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1" name="Freeform 1149"/>
                <p:cNvSpPr>
                  <a:spLocks/>
                </p:cNvSpPr>
                <p:nvPr/>
              </p:nvSpPr>
              <p:spPr bwMode="auto">
                <a:xfrm rot="16200000" flipV="1">
                  <a:off x="251" y="2275"/>
                  <a:ext cx="1" cy="14"/>
                </a:xfrm>
                <a:custGeom>
                  <a:avLst/>
                  <a:gdLst>
                    <a:gd name="T0" fmla="*/ 0 w 1"/>
                    <a:gd name="T1" fmla="*/ 19 h 20"/>
                    <a:gd name="T2" fmla="*/ 0 w 1"/>
                    <a:gd name="T3" fmla="*/ 19 h 20"/>
                    <a:gd name="T4" fmla="*/ 0 w 1"/>
                    <a:gd name="T5" fmla="*/ 0 h 20"/>
                  </a:gdLst>
                  <a:ahLst/>
                  <a:cxnLst>
                    <a:cxn ang="0">
                      <a:pos x="T0" y="T1"/>
                    </a:cxn>
                    <a:cxn ang="0">
                      <a:pos x="T2" y="T3"/>
                    </a:cxn>
                    <a:cxn ang="0">
                      <a:pos x="T4" y="T5"/>
                    </a:cxn>
                  </a:cxnLst>
                  <a:rect l="0" t="0" r="r" b="b"/>
                  <a:pathLst>
                    <a:path w="1" h="20">
                      <a:moveTo>
                        <a:pt x="0" y="19"/>
                      </a:move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2" name="Freeform 1150"/>
                <p:cNvSpPr>
                  <a:spLocks/>
                </p:cNvSpPr>
                <p:nvPr/>
              </p:nvSpPr>
              <p:spPr bwMode="auto">
                <a:xfrm rot="16200000" flipV="1">
                  <a:off x="243" y="2283"/>
                  <a:ext cx="17" cy="14"/>
                </a:xfrm>
                <a:custGeom>
                  <a:avLst/>
                  <a:gdLst>
                    <a:gd name="T0" fmla="*/ 0 w 29"/>
                    <a:gd name="T1" fmla="*/ 0 h 20"/>
                    <a:gd name="T2" fmla="*/ 28 w 29"/>
                    <a:gd name="T3" fmla="*/ 19 h 20"/>
                  </a:gdLst>
                  <a:ahLst/>
                  <a:cxnLst>
                    <a:cxn ang="0">
                      <a:pos x="T0" y="T1"/>
                    </a:cxn>
                    <a:cxn ang="0">
                      <a:pos x="T2" y="T3"/>
                    </a:cxn>
                  </a:cxnLst>
                  <a:rect l="0" t="0" r="r" b="b"/>
                  <a:pathLst>
                    <a:path w="29" h="20">
                      <a:moveTo>
                        <a:pt x="0" y="0"/>
                      </a:moveTo>
                      <a:lnTo>
                        <a:pt x="28"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3" name="Freeform 1151"/>
                <p:cNvSpPr>
                  <a:spLocks/>
                </p:cNvSpPr>
                <p:nvPr/>
              </p:nvSpPr>
              <p:spPr bwMode="auto">
                <a:xfrm rot="16200000" flipV="1">
                  <a:off x="259" y="2299"/>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4" name="Freeform 1152"/>
                <p:cNvSpPr>
                  <a:spLocks/>
                </p:cNvSpPr>
                <p:nvPr/>
              </p:nvSpPr>
              <p:spPr bwMode="auto">
                <a:xfrm rot="16200000" flipV="1">
                  <a:off x="245" y="2293"/>
                  <a:ext cx="8" cy="20"/>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5" name="Freeform 1153"/>
                <p:cNvSpPr>
                  <a:spLocks/>
                </p:cNvSpPr>
                <p:nvPr/>
              </p:nvSpPr>
              <p:spPr bwMode="auto">
                <a:xfrm rot="16200000" flipV="1">
                  <a:off x="247" y="2279"/>
                  <a:ext cx="9" cy="14"/>
                </a:xfrm>
                <a:custGeom>
                  <a:avLst/>
                  <a:gdLst>
                    <a:gd name="T0" fmla="*/ 0 w 15"/>
                    <a:gd name="T1" fmla="*/ 0 h 20"/>
                    <a:gd name="T2" fmla="*/ 14 w 15"/>
                    <a:gd name="T3" fmla="*/ 19 h 20"/>
                  </a:gdLst>
                  <a:ahLst/>
                  <a:cxnLst>
                    <a:cxn ang="0">
                      <a:pos x="T0" y="T1"/>
                    </a:cxn>
                    <a:cxn ang="0">
                      <a:pos x="T2" y="T3"/>
                    </a:cxn>
                  </a:cxnLst>
                  <a:rect l="0" t="0" r="r" b="b"/>
                  <a:pathLst>
                    <a:path w="15" h="20">
                      <a:moveTo>
                        <a:pt x="0" y="0"/>
                      </a:moveTo>
                      <a:lnTo>
                        <a:pt x="14"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6" name="Freeform 1154"/>
                <p:cNvSpPr>
                  <a:spLocks/>
                </p:cNvSpPr>
                <p:nvPr/>
              </p:nvSpPr>
              <p:spPr bwMode="auto">
                <a:xfrm rot="16200000" flipV="1">
                  <a:off x="385" y="2082"/>
                  <a:ext cx="25" cy="7"/>
                </a:xfrm>
                <a:custGeom>
                  <a:avLst/>
                  <a:gdLst>
                    <a:gd name="T0" fmla="*/ 41 w 42"/>
                    <a:gd name="T1" fmla="*/ 0 h 10"/>
                    <a:gd name="T2" fmla="*/ 41 w 42"/>
                    <a:gd name="T3" fmla="*/ 0 h 10"/>
                    <a:gd name="T4" fmla="*/ 41 w 42"/>
                    <a:gd name="T5" fmla="*/ 9 h 10"/>
                    <a:gd name="T6" fmla="*/ 20 w 42"/>
                    <a:gd name="T7" fmla="*/ 9 h 10"/>
                    <a:gd name="T8" fmla="*/ 0 w 42"/>
                    <a:gd name="T9" fmla="*/ 9 h 10"/>
                    <a:gd name="T10" fmla="*/ 0 w 42"/>
                    <a:gd name="T11" fmla="*/ 0 h 10"/>
                    <a:gd name="T12" fmla="*/ 20 w 42"/>
                    <a:gd name="T13" fmla="*/ 0 h 10"/>
                    <a:gd name="T14" fmla="*/ 41 w 4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0">
                      <a:moveTo>
                        <a:pt x="41" y="0"/>
                      </a:moveTo>
                      <a:lnTo>
                        <a:pt x="41" y="0"/>
                      </a:lnTo>
                      <a:lnTo>
                        <a:pt x="41" y="9"/>
                      </a:lnTo>
                      <a:lnTo>
                        <a:pt x="20" y="9"/>
                      </a:lnTo>
                      <a:lnTo>
                        <a:pt x="0" y="9"/>
                      </a:lnTo>
                      <a:lnTo>
                        <a:pt x="0" y="0"/>
                      </a:lnTo>
                      <a:lnTo>
                        <a:pt x="20" y="0"/>
                      </a:lnTo>
                      <a:lnTo>
                        <a:pt x="41"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7" name="Freeform 1155"/>
                <p:cNvSpPr>
                  <a:spLocks/>
                </p:cNvSpPr>
                <p:nvPr/>
              </p:nvSpPr>
              <p:spPr bwMode="auto">
                <a:xfrm rot="16200000" flipV="1">
                  <a:off x="389" y="2086"/>
                  <a:ext cx="17" cy="7"/>
                </a:xfrm>
                <a:custGeom>
                  <a:avLst/>
                  <a:gdLst>
                    <a:gd name="T0" fmla="*/ 14 w 29"/>
                    <a:gd name="T1" fmla="*/ 0 h 10"/>
                    <a:gd name="T2" fmla="*/ 6 w 29"/>
                    <a:gd name="T3" fmla="*/ 0 h 10"/>
                    <a:gd name="T4" fmla="*/ 0 w 29"/>
                    <a:gd name="T5" fmla="*/ 2 h 10"/>
                    <a:gd name="T6" fmla="*/ 0 w 29"/>
                    <a:gd name="T7" fmla="*/ 4 h 10"/>
                    <a:gd name="T8" fmla="*/ 0 w 29"/>
                    <a:gd name="T9" fmla="*/ 7 h 10"/>
                    <a:gd name="T10" fmla="*/ 6 w 29"/>
                    <a:gd name="T11" fmla="*/ 9 h 10"/>
                    <a:gd name="T12" fmla="*/ 14 w 29"/>
                    <a:gd name="T13" fmla="*/ 9 h 10"/>
                    <a:gd name="T14" fmla="*/ 22 w 29"/>
                    <a:gd name="T15" fmla="*/ 9 h 10"/>
                    <a:gd name="T16" fmla="*/ 28 w 29"/>
                    <a:gd name="T17" fmla="*/ 7 h 10"/>
                    <a:gd name="T18" fmla="*/ 28 w 29"/>
                    <a:gd name="T19" fmla="*/ 4 h 10"/>
                    <a:gd name="T20" fmla="*/ 28 w 29"/>
                    <a:gd name="T21" fmla="*/ 2 h 10"/>
                    <a:gd name="T22" fmla="*/ 22 w 29"/>
                    <a:gd name="T23" fmla="*/ 0 h 10"/>
                    <a:gd name="T24" fmla="*/ 14 w 29"/>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0">
                      <a:moveTo>
                        <a:pt x="14" y="0"/>
                      </a:moveTo>
                      <a:lnTo>
                        <a:pt x="6" y="0"/>
                      </a:lnTo>
                      <a:lnTo>
                        <a:pt x="0" y="2"/>
                      </a:lnTo>
                      <a:lnTo>
                        <a:pt x="0" y="4"/>
                      </a:lnTo>
                      <a:lnTo>
                        <a:pt x="0" y="7"/>
                      </a:lnTo>
                      <a:lnTo>
                        <a:pt x="6" y="9"/>
                      </a:lnTo>
                      <a:lnTo>
                        <a:pt x="14" y="9"/>
                      </a:lnTo>
                      <a:lnTo>
                        <a:pt x="22" y="9"/>
                      </a:lnTo>
                      <a:lnTo>
                        <a:pt x="28" y="7"/>
                      </a:lnTo>
                      <a:lnTo>
                        <a:pt x="28" y="4"/>
                      </a:lnTo>
                      <a:lnTo>
                        <a:pt x="28" y="2"/>
                      </a:lnTo>
                      <a:lnTo>
                        <a:pt x="22"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8" name="Freeform 1156"/>
                <p:cNvSpPr>
                  <a:spLocks/>
                </p:cNvSpPr>
                <p:nvPr/>
              </p:nvSpPr>
              <p:spPr bwMode="auto">
                <a:xfrm rot="16200000" flipV="1">
                  <a:off x="367" y="2067"/>
                  <a:ext cx="9" cy="21"/>
                </a:xfrm>
                <a:custGeom>
                  <a:avLst/>
                  <a:gdLst>
                    <a:gd name="T0" fmla="*/ 13 w 14"/>
                    <a:gd name="T1" fmla="*/ 14 h 29"/>
                    <a:gd name="T2" fmla="*/ 13 w 14"/>
                    <a:gd name="T3" fmla="*/ 14 h 29"/>
                    <a:gd name="T4" fmla="*/ 13 w 14"/>
                    <a:gd name="T5" fmla="*/ 28 h 29"/>
                    <a:gd name="T6" fmla="*/ 0 w 14"/>
                    <a:gd name="T7" fmla="*/ 28 h 29"/>
                    <a:gd name="T8" fmla="*/ 0 w 14"/>
                    <a:gd name="T9" fmla="*/ 14 h 29"/>
                    <a:gd name="T10" fmla="*/ 0 w 14"/>
                    <a:gd name="T11" fmla="*/ 0 h 29"/>
                    <a:gd name="T12" fmla="*/ 13 w 14"/>
                    <a:gd name="T13" fmla="*/ 0 h 29"/>
                    <a:gd name="T14" fmla="*/ 13 w 14"/>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13" y="14"/>
                      </a:moveTo>
                      <a:lnTo>
                        <a:pt x="13" y="14"/>
                      </a:lnTo>
                      <a:lnTo>
                        <a:pt x="13" y="28"/>
                      </a:lnTo>
                      <a:lnTo>
                        <a:pt x="0" y="28"/>
                      </a:lnTo>
                      <a:lnTo>
                        <a:pt x="0" y="14"/>
                      </a:lnTo>
                      <a:lnTo>
                        <a:pt x="0" y="0"/>
                      </a:lnTo>
                      <a:lnTo>
                        <a:pt x="13" y="0"/>
                      </a:lnTo>
                      <a:lnTo>
                        <a:pt x="13" y="14"/>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19" name="Freeform 1157"/>
                <p:cNvSpPr>
                  <a:spLocks/>
                </p:cNvSpPr>
                <p:nvPr/>
              </p:nvSpPr>
              <p:spPr bwMode="auto">
                <a:xfrm rot="16200000" flipV="1">
                  <a:off x="374" y="2074"/>
                  <a:ext cx="9" cy="7"/>
                </a:xfrm>
                <a:custGeom>
                  <a:avLst/>
                  <a:gdLst>
                    <a:gd name="T0" fmla="*/ 6 w 14"/>
                    <a:gd name="T1" fmla="*/ 0 h 10"/>
                    <a:gd name="T2" fmla="*/ 3 w 14"/>
                    <a:gd name="T3" fmla="*/ 0 h 10"/>
                    <a:gd name="T4" fmla="*/ 0 w 14"/>
                    <a:gd name="T5" fmla="*/ 2 h 10"/>
                    <a:gd name="T6" fmla="*/ 0 w 14"/>
                    <a:gd name="T7" fmla="*/ 4 h 10"/>
                    <a:gd name="T8" fmla="*/ 0 w 14"/>
                    <a:gd name="T9" fmla="*/ 7 h 10"/>
                    <a:gd name="T10" fmla="*/ 3 w 14"/>
                    <a:gd name="T11" fmla="*/ 9 h 10"/>
                    <a:gd name="T12" fmla="*/ 6 w 14"/>
                    <a:gd name="T13" fmla="*/ 9 h 10"/>
                    <a:gd name="T14" fmla="*/ 10 w 14"/>
                    <a:gd name="T15" fmla="*/ 9 h 10"/>
                    <a:gd name="T16" fmla="*/ 13 w 14"/>
                    <a:gd name="T17" fmla="*/ 7 h 10"/>
                    <a:gd name="T18" fmla="*/ 13 w 14"/>
                    <a:gd name="T19" fmla="*/ 4 h 10"/>
                    <a:gd name="T20" fmla="*/ 13 w 14"/>
                    <a:gd name="T21" fmla="*/ 2 h 10"/>
                    <a:gd name="T22" fmla="*/ 10 w 14"/>
                    <a:gd name="T23" fmla="*/ 0 h 10"/>
                    <a:gd name="T24" fmla="*/ 6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6" y="0"/>
                      </a:moveTo>
                      <a:lnTo>
                        <a:pt x="3" y="0"/>
                      </a:lnTo>
                      <a:lnTo>
                        <a:pt x="0" y="2"/>
                      </a:lnTo>
                      <a:lnTo>
                        <a:pt x="0" y="4"/>
                      </a:lnTo>
                      <a:lnTo>
                        <a:pt x="0" y="7"/>
                      </a:lnTo>
                      <a:lnTo>
                        <a:pt x="3" y="9"/>
                      </a:lnTo>
                      <a:lnTo>
                        <a:pt x="6" y="9"/>
                      </a:lnTo>
                      <a:lnTo>
                        <a:pt x="10" y="9"/>
                      </a:lnTo>
                      <a:lnTo>
                        <a:pt x="13" y="7"/>
                      </a:lnTo>
                      <a:lnTo>
                        <a:pt x="13" y="4"/>
                      </a:lnTo>
                      <a:lnTo>
                        <a:pt x="13" y="2"/>
                      </a:lnTo>
                      <a:lnTo>
                        <a:pt x="10" y="0"/>
                      </a:lnTo>
                      <a:lnTo>
                        <a:pt x="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0" name="Freeform 1158"/>
                <p:cNvSpPr>
                  <a:spLocks/>
                </p:cNvSpPr>
                <p:nvPr/>
              </p:nvSpPr>
              <p:spPr bwMode="auto">
                <a:xfrm rot="16200000" flipV="1">
                  <a:off x="355" y="2351"/>
                  <a:ext cx="25" cy="14"/>
                </a:xfrm>
                <a:custGeom>
                  <a:avLst/>
                  <a:gdLst>
                    <a:gd name="T0" fmla="*/ 41 w 42"/>
                    <a:gd name="T1" fmla="*/ 19 h 20"/>
                    <a:gd name="T2" fmla="*/ 41 w 42"/>
                    <a:gd name="T3" fmla="*/ 19 h 20"/>
                    <a:gd name="T4" fmla="*/ 20 w 42"/>
                    <a:gd name="T5" fmla="*/ 19 h 20"/>
                    <a:gd name="T6" fmla="*/ 0 w 42"/>
                    <a:gd name="T7" fmla="*/ 19 h 20"/>
                    <a:gd name="T8" fmla="*/ 0 w 42"/>
                    <a:gd name="T9" fmla="*/ 0 h 20"/>
                    <a:gd name="T10" fmla="*/ 20 w 42"/>
                    <a:gd name="T11" fmla="*/ 0 h 20"/>
                    <a:gd name="T12" fmla="*/ 41 w 42"/>
                    <a:gd name="T13" fmla="*/ 0 h 20"/>
                    <a:gd name="T14" fmla="*/ 41 w 4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0">
                      <a:moveTo>
                        <a:pt x="41" y="19"/>
                      </a:moveTo>
                      <a:lnTo>
                        <a:pt x="41" y="19"/>
                      </a:lnTo>
                      <a:lnTo>
                        <a:pt x="20" y="19"/>
                      </a:lnTo>
                      <a:lnTo>
                        <a:pt x="0" y="19"/>
                      </a:lnTo>
                      <a:lnTo>
                        <a:pt x="0" y="0"/>
                      </a:lnTo>
                      <a:lnTo>
                        <a:pt x="20" y="0"/>
                      </a:lnTo>
                      <a:lnTo>
                        <a:pt x="41" y="0"/>
                      </a:lnTo>
                      <a:lnTo>
                        <a:pt x="41"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1" name="Freeform 1159"/>
                <p:cNvSpPr>
                  <a:spLocks/>
                </p:cNvSpPr>
                <p:nvPr/>
              </p:nvSpPr>
              <p:spPr bwMode="auto">
                <a:xfrm rot="16200000" flipV="1">
                  <a:off x="360" y="2356"/>
                  <a:ext cx="16" cy="14"/>
                </a:xfrm>
                <a:custGeom>
                  <a:avLst/>
                  <a:gdLst>
                    <a:gd name="T0" fmla="*/ 13 w 28"/>
                    <a:gd name="T1" fmla="*/ 0 h 20"/>
                    <a:gd name="T2" fmla="*/ 6 w 28"/>
                    <a:gd name="T3" fmla="*/ 0 h 20"/>
                    <a:gd name="T4" fmla="*/ 0 w 28"/>
                    <a:gd name="T5" fmla="*/ 4 h 20"/>
                    <a:gd name="T6" fmla="*/ 0 w 28"/>
                    <a:gd name="T7" fmla="*/ 9 h 20"/>
                    <a:gd name="T8" fmla="*/ 0 w 28"/>
                    <a:gd name="T9" fmla="*/ 15 h 20"/>
                    <a:gd name="T10" fmla="*/ 6 w 28"/>
                    <a:gd name="T11" fmla="*/ 19 h 20"/>
                    <a:gd name="T12" fmla="*/ 13 w 28"/>
                    <a:gd name="T13" fmla="*/ 19 h 20"/>
                    <a:gd name="T14" fmla="*/ 21 w 28"/>
                    <a:gd name="T15" fmla="*/ 19 h 20"/>
                    <a:gd name="T16" fmla="*/ 27 w 28"/>
                    <a:gd name="T17" fmla="*/ 15 h 20"/>
                    <a:gd name="T18" fmla="*/ 27 w 28"/>
                    <a:gd name="T19" fmla="*/ 9 h 20"/>
                    <a:gd name="T20" fmla="*/ 27 w 28"/>
                    <a:gd name="T21" fmla="*/ 4 h 20"/>
                    <a:gd name="T22" fmla="*/ 21 w 28"/>
                    <a:gd name="T23" fmla="*/ 0 h 20"/>
                    <a:gd name="T24" fmla="*/ 13 w 28"/>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0">
                      <a:moveTo>
                        <a:pt x="13" y="0"/>
                      </a:moveTo>
                      <a:lnTo>
                        <a:pt x="6" y="0"/>
                      </a:lnTo>
                      <a:lnTo>
                        <a:pt x="0" y="4"/>
                      </a:lnTo>
                      <a:lnTo>
                        <a:pt x="0" y="9"/>
                      </a:lnTo>
                      <a:lnTo>
                        <a:pt x="0" y="15"/>
                      </a:lnTo>
                      <a:lnTo>
                        <a:pt x="6" y="19"/>
                      </a:lnTo>
                      <a:lnTo>
                        <a:pt x="13" y="19"/>
                      </a:lnTo>
                      <a:lnTo>
                        <a:pt x="21" y="19"/>
                      </a:lnTo>
                      <a:lnTo>
                        <a:pt x="27" y="15"/>
                      </a:lnTo>
                      <a:lnTo>
                        <a:pt x="27" y="9"/>
                      </a:lnTo>
                      <a:lnTo>
                        <a:pt x="27" y="4"/>
                      </a:lnTo>
                      <a:lnTo>
                        <a:pt x="21"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2" name="Freeform 1160"/>
                <p:cNvSpPr>
                  <a:spLocks/>
                </p:cNvSpPr>
                <p:nvPr/>
              </p:nvSpPr>
              <p:spPr bwMode="auto">
                <a:xfrm rot="16200000" flipV="1">
                  <a:off x="393" y="2346"/>
                  <a:ext cx="9" cy="7"/>
                </a:xfrm>
                <a:custGeom>
                  <a:avLst/>
                  <a:gdLst>
                    <a:gd name="T0" fmla="*/ 7 w 15"/>
                    <a:gd name="T1" fmla="*/ 0 h 10"/>
                    <a:gd name="T2" fmla="*/ 3 w 15"/>
                    <a:gd name="T3" fmla="*/ 0 h 10"/>
                    <a:gd name="T4" fmla="*/ 0 w 15"/>
                    <a:gd name="T5" fmla="*/ 2 h 10"/>
                    <a:gd name="T6" fmla="*/ 0 w 15"/>
                    <a:gd name="T7" fmla="*/ 4 h 10"/>
                    <a:gd name="T8" fmla="*/ 0 w 15"/>
                    <a:gd name="T9" fmla="*/ 7 h 10"/>
                    <a:gd name="T10" fmla="*/ 3 w 15"/>
                    <a:gd name="T11" fmla="*/ 9 h 10"/>
                    <a:gd name="T12" fmla="*/ 7 w 15"/>
                    <a:gd name="T13" fmla="*/ 9 h 10"/>
                    <a:gd name="T14" fmla="*/ 11 w 15"/>
                    <a:gd name="T15" fmla="*/ 9 h 10"/>
                    <a:gd name="T16" fmla="*/ 14 w 15"/>
                    <a:gd name="T17" fmla="*/ 7 h 10"/>
                    <a:gd name="T18" fmla="*/ 14 w 15"/>
                    <a:gd name="T19" fmla="*/ 4 h 10"/>
                    <a:gd name="T20" fmla="*/ 14 w 15"/>
                    <a:gd name="T21" fmla="*/ 2 h 10"/>
                    <a:gd name="T22" fmla="*/ 11 w 15"/>
                    <a:gd name="T23" fmla="*/ 0 h 10"/>
                    <a:gd name="T24" fmla="*/ 7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7" y="0"/>
                      </a:moveTo>
                      <a:lnTo>
                        <a:pt x="3" y="0"/>
                      </a:lnTo>
                      <a:lnTo>
                        <a:pt x="0" y="2"/>
                      </a:lnTo>
                      <a:lnTo>
                        <a:pt x="0" y="4"/>
                      </a:lnTo>
                      <a:lnTo>
                        <a:pt x="0" y="7"/>
                      </a:lnTo>
                      <a:lnTo>
                        <a:pt x="3" y="9"/>
                      </a:lnTo>
                      <a:lnTo>
                        <a:pt x="7" y="9"/>
                      </a:lnTo>
                      <a:lnTo>
                        <a:pt x="11" y="9"/>
                      </a:lnTo>
                      <a:lnTo>
                        <a:pt x="14" y="7"/>
                      </a:lnTo>
                      <a:lnTo>
                        <a:pt x="14" y="4"/>
                      </a:lnTo>
                      <a:lnTo>
                        <a:pt x="14" y="2"/>
                      </a:lnTo>
                      <a:lnTo>
                        <a:pt x="11" y="0"/>
                      </a:lnTo>
                      <a:lnTo>
                        <a:pt x="7"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3" name="Freeform 1161"/>
                <p:cNvSpPr>
                  <a:spLocks/>
                </p:cNvSpPr>
                <p:nvPr/>
              </p:nvSpPr>
              <p:spPr bwMode="auto">
                <a:xfrm rot="16200000" flipV="1">
                  <a:off x="736" y="2135"/>
                  <a:ext cx="65" cy="53"/>
                </a:xfrm>
                <a:custGeom>
                  <a:avLst/>
                  <a:gdLst>
                    <a:gd name="T0" fmla="*/ 0 w 110"/>
                    <a:gd name="T1" fmla="*/ 0 h 75"/>
                    <a:gd name="T2" fmla="*/ 0 w 110"/>
                    <a:gd name="T3" fmla="*/ 74 h 75"/>
                    <a:gd name="T4" fmla="*/ 109 w 110"/>
                    <a:gd name="T5" fmla="*/ 74 h 75"/>
                    <a:gd name="T6" fmla="*/ 109 w 110"/>
                    <a:gd name="T7" fmla="*/ 0 h 75"/>
                    <a:gd name="T8" fmla="*/ 0 w 110"/>
                    <a:gd name="T9" fmla="*/ 0 h 75"/>
                  </a:gdLst>
                  <a:ahLst/>
                  <a:cxnLst>
                    <a:cxn ang="0">
                      <a:pos x="T0" y="T1"/>
                    </a:cxn>
                    <a:cxn ang="0">
                      <a:pos x="T2" y="T3"/>
                    </a:cxn>
                    <a:cxn ang="0">
                      <a:pos x="T4" y="T5"/>
                    </a:cxn>
                    <a:cxn ang="0">
                      <a:pos x="T6" y="T7"/>
                    </a:cxn>
                    <a:cxn ang="0">
                      <a:pos x="T8" y="T9"/>
                    </a:cxn>
                  </a:cxnLst>
                  <a:rect l="0" t="0" r="r" b="b"/>
                  <a:pathLst>
                    <a:path w="110" h="75">
                      <a:moveTo>
                        <a:pt x="0" y="0"/>
                      </a:moveTo>
                      <a:lnTo>
                        <a:pt x="0" y="74"/>
                      </a:lnTo>
                      <a:lnTo>
                        <a:pt x="109" y="74"/>
                      </a:lnTo>
                      <a:lnTo>
                        <a:pt x="109"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4" name="Freeform 1162"/>
                <p:cNvSpPr>
                  <a:spLocks/>
                </p:cNvSpPr>
                <p:nvPr/>
              </p:nvSpPr>
              <p:spPr bwMode="auto">
                <a:xfrm rot="16200000" flipV="1">
                  <a:off x="744" y="2143"/>
                  <a:ext cx="49" cy="53"/>
                </a:xfrm>
                <a:custGeom>
                  <a:avLst/>
                  <a:gdLst>
                    <a:gd name="T0" fmla="*/ 82 w 83"/>
                    <a:gd name="T1" fmla="*/ 44 h 75"/>
                    <a:gd name="T2" fmla="*/ 82 w 83"/>
                    <a:gd name="T3" fmla="*/ 44 h 75"/>
                    <a:gd name="T4" fmla="*/ 82 w 83"/>
                    <a:gd name="T5" fmla="*/ 59 h 75"/>
                    <a:gd name="T6" fmla="*/ 66 w 83"/>
                    <a:gd name="T7" fmla="*/ 59 h 75"/>
                    <a:gd name="T8" fmla="*/ 66 w 83"/>
                    <a:gd name="T9" fmla="*/ 74 h 75"/>
                    <a:gd name="T10" fmla="*/ 49 w 83"/>
                    <a:gd name="T11" fmla="*/ 74 h 75"/>
                    <a:gd name="T12" fmla="*/ 33 w 83"/>
                    <a:gd name="T13" fmla="*/ 74 h 75"/>
                    <a:gd name="T14" fmla="*/ 33 w 83"/>
                    <a:gd name="T15" fmla="*/ 59 h 75"/>
                    <a:gd name="T16" fmla="*/ 16 w 83"/>
                    <a:gd name="T17" fmla="*/ 59 h 75"/>
                    <a:gd name="T18" fmla="*/ 16 w 83"/>
                    <a:gd name="T19" fmla="*/ 44 h 75"/>
                    <a:gd name="T20" fmla="*/ 0 w 83"/>
                    <a:gd name="T21" fmla="*/ 44 h 75"/>
                    <a:gd name="T22" fmla="*/ 0 w 83"/>
                    <a:gd name="T23" fmla="*/ 30 h 75"/>
                    <a:gd name="T24" fmla="*/ 16 w 83"/>
                    <a:gd name="T25" fmla="*/ 30 h 75"/>
                    <a:gd name="T26" fmla="*/ 16 w 83"/>
                    <a:gd name="T27" fmla="*/ 15 h 75"/>
                    <a:gd name="T28" fmla="*/ 33 w 83"/>
                    <a:gd name="T29" fmla="*/ 15 h 75"/>
                    <a:gd name="T30" fmla="*/ 33 w 83"/>
                    <a:gd name="T31" fmla="*/ 0 h 75"/>
                    <a:gd name="T32" fmla="*/ 49 w 83"/>
                    <a:gd name="T33" fmla="*/ 0 h 75"/>
                    <a:gd name="T34" fmla="*/ 66 w 83"/>
                    <a:gd name="T35" fmla="*/ 0 h 75"/>
                    <a:gd name="T36" fmla="*/ 66 w 83"/>
                    <a:gd name="T37" fmla="*/ 15 h 75"/>
                    <a:gd name="T38" fmla="*/ 82 w 83"/>
                    <a:gd name="T39" fmla="*/ 15 h 75"/>
                    <a:gd name="T40" fmla="*/ 82 w 83"/>
                    <a:gd name="T41" fmla="*/ 30 h 75"/>
                    <a:gd name="T42" fmla="*/ 82 w 83"/>
                    <a:gd name="T43"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75">
                      <a:moveTo>
                        <a:pt x="82" y="44"/>
                      </a:moveTo>
                      <a:lnTo>
                        <a:pt x="82" y="44"/>
                      </a:lnTo>
                      <a:lnTo>
                        <a:pt x="82" y="59"/>
                      </a:lnTo>
                      <a:lnTo>
                        <a:pt x="66" y="59"/>
                      </a:lnTo>
                      <a:lnTo>
                        <a:pt x="66" y="74"/>
                      </a:lnTo>
                      <a:lnTo>
                        <a:pt x="49" y="74"/>
                      </a:lnTo>
                      <a:lnTo>
                        <a:pt x="33" y="74"/>
                      </a:lnTo>
                      <a:lnTo>
                        <a:pt x="33" y="59"/>
                      </a:lnTo>
                      <a:lnTo>
                        <a:pt x="16" y="59"/>
                      </a:lnTo>
                      <a:lnTo>
                        <a:pt x="16" y="44"/>
                      </a:lnTo>
                      <a:lnTo>
                        <a:pt x="0" y="44"/>
                      </a:lnTo>
                      <a:lnTo>
                        <a:pt x="0" y="30"/>
                      </a:lnTo>
                      <a:lnTo>
                        <a:pt x="16" y="30"/>
                      </a:lnTo>
                      <a:lnTo>
                        <a:pt x="16" y="15"/>
                      </a:lnTo>
                      <a:lnTo>
                        <a:pt x="33" y="15"/>
                      </a:lnTo>
                      <a:lnTo>
                        <a:pt x="33" y="0"/>
                      </a:lnTo>
                      <a:lnTo>
                        <a:pt x="49" y="0"/>
                      </a:lnTo>
                      <a:lnTo>
                        <a:pt x="66" y="0"/>
                      </a:lnTo>
                      <a:lnTo>
                        <a:pt x="66" y="15"/>
                      </a:lnTo>
                      <a:lnTo>
                        <a:pt x="82" y="15"/>
                      </a:lnTo>
                      <a:lnTo>
                        <a:pt x="82" y="30"/>
                      </a:lnTo>
                      <a:lnTo>
                        <a:pt x="82"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5" name="Freeform 1163"/>
                <p:cNvSpPr>
                  <a:spLocks/>
                </p:cNvSpPr>
                <p:nvPr/>
              </p:nvSpPr>
              <p:spPr bwMode="auto">
                <a:xfrm rot="16200000" flipV="1">
                  <a:off x="754" y="2154"/>
                  <a:ext cx="41" cy="40"/>
                </a:xfrm>
                <a:custGeom>
                  <a:avLst/>
                  <a:gdLst>
                    <a:gd name="T0" fmla="*/ 34 w 69"/>
                    <a:gd name="T1" fmla="*/ 0 h 56"/>
                    <a:gd name="T2" fmla="*/ 15 w 69"/>
                    <a:gd name="T3" fmla="*/ 0 h 56"/>
                    <a:gd name="T4" fmla="*/ 0 w 69"/>
                    <a:gd name="T5" fmla="*/ 12 h 56"/>
                    <a:gd name="T6" fmla="*/ 0 w 69"/>
                    <a:gd name="T7" fmla="*/ 27 h 56"/>
                    <a:gd name="T8" fmla="*/ 0 w 69"/>
                    <a:gd name="T9" fmla="*/ 43 h 56"/>
                    <a:gd name="T10" fmla="*/ 15 w 69"/>
                    <a:gd name="T11" fmla="*/ 55 h 56"/>
                    <a:gd name="T12" fmla="*/ 34 w 69"/>
                    <a:gd name="T13" fmla="*/ 55 h 56"/>
                    <a:gd name="T14" fmla="*/ 53 w 69"/>
                    <a:gd name="T15" fmla="*/ 55 h 56"/>
                    <a:gd name="T16" fmla="*/ 68 w 69"/>
                    <a:gd name="T17" fmla="*/ 43 h 56"/>
                    <a:gd name="T18" fmla="*/ 68 w 69"/>
                    <a:gd name="T19" fmla="*/ 27 h 56"/>
                    <a:gd name="T20" fmla="*/ 68 w 69"/>
                    <a:gd name="T21" fmla="*/ 12 h 56"/>
                    <a:gd name="T22" fmla="*/ 53 w 69"/>
                    <a:gd name="T23" fmla="*/ 0 h 56"/>
                    <a:gd name="T24" fmla="*/ 34 w 69"/>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56">
                      <a:moveTo>
                        <a:pt x="34" y="0"/>
                      </a:moveTo>
                      <a:lnTo>
                        <a:pt x="15" y="0"/>
                      </a:lnTo>
                      <a:lnTo>
                        <a:pt x="0" y="12"/>
                      </a:lnTo>
                      <a:lnTo>
                        <a:pt x="0" y="27"/>
                      </a:lnTo>
                      <a:lnTo>
                        <a:pt x="0" y="43"/>
                      </a:lnTo>
                      <a:lnTo>
                        <a:pt x="15" y="55"/>
                      </a:lnTo>
                      <a:lnTo>
                        <a:pt x="34" y="55"/>
                      </a:lnTo>
                      <a:lnTo>
                        <a:pt x="53" y="55"/>
                      </a:lnTo>
                      <a:lnTo>
                        <a:pt x="68" y="43"/>
                      </a:lnTo>
                      <a:lnTo>
                        <a:pt x="68" y="27"/>
                      </a:lnTo>
                      <a:lnTo>
                        <a:pt x="68" y="12"/>
                      </a:lnTo>
                      <a:lnTo>
                        <a:pt x="53" y="0"/>
                      </a:lnTo>
                      <a:lnTo>
                        <a:pt x="3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6" name="Freeform 1164"/>
                <p:cNvSpPr>
                  <a:spLocks/>
                </p:cNvSpPr>
                <p:nvPr/>
              </p:nvSpPr>
              <p:spPr bwMode="auto">
                <a:xfrm rot="16200000" flipV="1">
                  <a:off x="737" y="2224"/>
                  <a:ext cx="64" cy="53"/>
                </a:xfrm>
                <a:custGeom>
                  <a:avLst/>
                  <a:gdLst>
                    <a:gd name="T0" fmla="*/ 0 w 109"/>
                    <a:gd name="T1" fmla="*/ 0 h 75"/>
                    <a:gd name="T2" fmla="*/ 0 w 109"/>
                    <a:gd name="T3" fmla="*/ 74 h 75"/>
                    <a:gd name="T4" fmla="*/ 108 w 109"/>
                    <a:gd name="T5" fmla="*/ 74 h 75"/>
                    <a:gd name="T6" fmla="*/ 108 w 109"/>
                    <a:gd name="T7" fmla="*/ 0 h 75"/>
                    <a:gd name="T8" fmla="*/ 0 w 109"/>
                    <a:gd name="T9" fmla="*/ 0 h 75"/>
                  </a:gdLst>
                  <a:ahLst/>
                  <a:cxnLst>
                    <a:cxn ang="0">
                      <a:pos x="T0" y="T1"/>
                    </a:cxn>
                    <a:cxn ang="0">
                      <a:pos x="T2" y="T3"/>
                    </a:cxn>
                    <a:cxn ang="0">
                      <a:pos x="T4" y="T5"/>
                    </a:cxn>
                    <a:cxn ang="0">
                      <a:pos x="T6" y="T7"/>
                    </a:cxn>
                    <a:cxn ang="0">
                      <a:pos x="T8" y="T9"/>
                    </a:cxn>
                  </a:cxnLst>
                  <a:rect l="0" t="0" r="r" b="b"/>
                  <a:pathLst>
                    <a:path w="109" h="75">
                      <a:moveTo>
                        <a:pt x="0" y="0"/>
                      </a:moveTo>
                      <a:lnTo>
                        <a:pt x="0" y="74"/>
                      </a:lnTo>
                      <a:lnTo>
                        <a:pt x="108" y="74"/>
                      </a:lnTo>
                      <a:lnTo>
                        <a:pt x="1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7" name="Freeform 1165"/>
                <p:cNvSpPr>
                  <a:spLocks/>
                </p:cNvSpPr>
                <p:nvPr/>
              </p:nvSpPr>
              <p:spPr bwMode="auto">
                <a:xfrm rot="16200000" flipV="1">
                  <a:off x="751" y="2240"/>
                  <a:ext cx="40" cy="52"/>
                </a:xfrm>
                <a:custGeom>
                  <a:avLst/>
                  <a:gdLst>
                    <a:gd name="T0" fmla="*/ 68 w 69"/>
                    <a:gd name="T1" fmla="*/ 44 h 75"/>
                    <a:gd name="T2" fmla="*/ 68 w 69"/>
                    <a:gd name="T3" fmla="*/ 44 h 75"/>
                    <a:gd name="T4" fmla="*/ 68 w 69"/>
                    <a:gd name="T5" fmla="*/ 59 h 75"/>
                    <a:gd name="T6" fmla="*/ 51 w 69"/>
                    <a:gd name="T7" fmla="*/ 59 h 75"/>
                    <a:gd name="T8" fmla="*/ 51 w 69"/>
                    <a:gd name="T9" fmla="*/ 74 h 75"/>
                    <a:gd name="T10" fmla="*/ 34 w 69"/>
                    <a:gd name="T11" fmla="*/ 74 h 75"/>
                    <a:gd name="T12" fmla="*/ 17 w 69"/>
                    <a:gd name="T13" fmla="*/ 74 h 75"/>
                    <a:gd name="T14" fmla="*/ 17 w 69"/>
                    <a:gd name="T15" fmla="*/ 59 h 75"/>
                    <a:gd name="T16" fmla="*/ 0 w 69"/>
                    <a:gd name="T17" fmla="*/ 59 h 75"/>
                    <a:gd name="T18" fmla="*/ 0 w 69"/>
                    <a:gd name="T19" fmla="*/ 44 h 75"/>
                    <a:gd name="T20" fmla="*/ 0 w 69"/>
                    <a:gd name="T21" fmla="*/ 30 h 75"/>
                    <a:gd name="T22" fmla="*/ 0 w 69"/>
                    <a:gd name="T23" fmla="*/ 15 h 75"/>
                    <a:gd name="T24" fmla="*/ 17 w 69"/>
                    <a:gd name="T25" fmla="*/ 15 h 75"/>
                    <a:gd name="T26" fmla="*/ 17 w 69"/>
                    <a:gd name="T27" fmla="*/ 0 h 75"/>
                    <a:gd name="T28" fmla="*/ 34 w 69"/>
                    <a:gd name="T29" fmla="*/ 0 h 75"/>
                    <a:gd name="T30" fmla="*/ 51 w 69"/>
                    <a:gd name="T31" fmla="*/ 0 h 75"/>
                    <a:gd name="T32" fmla="*/ 51 w 69"/>
                    <a:gd name="T33" fmla="*/ 15 h 75"/>
                    <a:gd name="T34" fmla="*/ 68 w 69"/>
                    <a:gd name="T35" fmla="*/ 15 h 75"/>
                    <a:gd name="T36" fmla="*/ 68 w 69"/>
                    <a:gd name="T37" fmla="*/ 30 h 75"/>
                    <a:gd name="T38" fmla="*/ 68 w 69"/>
                    <a:gd name="T39"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75">
                      <a:moveTo>
                        <a:pt x="68" y="44"/>
                      </a:moveTo>
                      <a:lnTo>
                        <a:pt x="68" y="44"/>
                      </a:lnTo>
                      <a:lnTo>
                        <a:pt x="68" y="59"/>
                      </a:lnTo>
                      <a:lnTo>
                        <a:pt x="51" y="59"/>
                      </a:lnTo>
                      <a:lnTo>
                        <a:pt x="51" y="74"/>
                      </a:lnTo>
                      <a:lnTo>
                        <a:pt x="34" y="74"/>
                      </a:lnTo>
                      <a:lnTo>
                        <a:pt x="17" y="74"/>
                      </a:lnTo>
                      <a:lnTo>
                        <a:pt x="17" y="59"/>
                      </a:lnTo>
                      <a:lnTo>
                        <a:pt x="0" y="59"/>
                      </a:lnTo>
                      <a:lnTo>
                        <a:pt x="0" y="44"/>
                      </a:lnTo>
                      <a:lnTo>
                        <a:pt x="0" y="30"/>
                      </a:lnTo>
                      <a:lnTo>
                        <a:pt x="0" y="15"/>
                      </a:lnTo>
                      <a:lnTo>
                        <a:pt x="17" y="15"/>
                      </a:lnTo>
                      <a:lnTo>
                        <a:pt x="17" y="0"/>
                      </a:lnTo>
                      <a:lnTo>
                        <a:pt x="34" y="0"/>
                      </a:lnTo>
                      <a:lnTo>
                        <a:pt x="51" y="0"/>
                      </a:lnTo>
                      <a:lnTo>
                        <a:pt x="51" y="15"/>
                      </a:lnTo>
                      <a:lnTo>
                        <a:pt x="68" y="15"/>
                      </a:lnTo>
                      <a:lnTo>
                        <a:pt x="68" y="30"/>
                      </a:lnTo>
                      <a:lnTo>
                        <a:pt x="68"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8" name="Freeform 1166"/>
                <p:cNvSpPr>
                  <a:spLocks/>
                </p:cNvSpPr>
                <p:nvPr/>
              </p:nvSpPr>
              <p:spPr bwMode="auto">
                <a:xfrm rot="16200000" flipV="1">
                  <a:off x="761" y="2249"/>
                  <a:ext cx="33" cy="39"/>
                </a:xfrm>
                <a:custGeom>
                  <a:avLst/>
                  <a:gdLst>
                    <a:gd name="T0" fmla="*/ 27 w 56"/>
                    <a:gd name="T1" fmla="*/ 0 h 56"/>
                    <a:gd name="T2" fmla="*/ 12 w 56"/>
                    <a:gd name="T3" fmla="*/ 0 h 56"/>
                    <a:gd name="T4" fmla="*/ 0 w 56"/>
                    <a:gd name="T5" fmla="*/ 12 h 56"/>
                    <a:gd name="T6" fmla="*/ 0 w 56"/>
                    <a:gd name="T7" fmla="*/ 27 h 56"/>
                    <a:gd name="T8" fmla="*/ 0 w 56"/>
                    <a:gd name="T9" fmla="*/ 43 h 56"/>
                    <a:gd name="T10" fmla="*/ 12 w 56"/>
                    <a:gd name="T11" fmla="*/ 55 h 56"/>
                    <a:gd name="T12" fmla="*/ 27 w 56"/>
                    <a:gd name="T13" fmla="*/ 55 h 56"/>
                    <a:gd name="T14" fmla="*/ 43 w 56"/>
                    <a:gd name="T15" fmla="*/ 55 h 56"/>
                    <a:gd name="T16" fmla="*/ 55 w 56"/>
                    <a:gd name="T17" fmla="*/ 43 h 56"/>
                    <a:gd name="T18" fmla="*/ 55 w 56"/>
                    <a:gd name="T19" fmla="*/ 27 h 56"/>
                    <a:gd name="T20" fmla="*/ 55 w 56"/>
                    <a:gd name="T21" fmla="*/ 12 h 56"/>
                    <a:gd name="T22" fmla="*/ 43 w 56"/>
                    <a:gd name="T23" fmla="*/ 0 h 56"/>
                    <a:gd name="T24" fmla="*/ 27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27" y="0"/>
                      </a:moveTo>
                      <a:lnTo>
                        <a:pt x="12" y="0"/>
                      </a:lnTo>
                      <a:lnTo>
                        <a:pt x="0" y="12"/>
                      </a:lnTo>
                      <a:lnTo>
                        <a:pt x="0" y="27"/>
                      </a:lnTo>
                      <a:lnTo>
                        <a:pt x="0" y="43"/>
                      </a:lnTo>
                      <a:lnTo>
                        <a:pt x="12" y="55"/>
                      </a:lnTo>
                      <a:lnTo>
                        <a:pt x="27" y="55"/>
                      </a:lnTo>
                      <a:lnTo>
                        <a:pt x="43" y="55"/>
                      </a:lnTo>
                      <a:lnTo>
                        <a:pt x="55" y="43"/>
                      </a:lnTo>
                      <a:lnTo>
                        <a:pt x="55" y="27"/>
                      </a:lnTo>
                      <a:lnTo>
                        <a:pt x="55" y="12"/>
                      </a:lnTo>
                      <a:lnTo>
                        <a:pt x="43" y="0"/>
                      </a:lnTo>
                      <a:lnTo>
                        <a:pt x="27"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29" name="Freeform 1167"/>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0" name="Freeform 1168"/>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1" name="Freeform 1169"/>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2" name="Freeform 1170"/>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3" name="Freeform 1171"/>
                <p:cNvSpPr>
                  <a:spLocks/>
                </p:cNvSpPr>
                <p:nvPr/>
              </p:nvSpPr>
              <p:spPr bwMode="auto">
                <a:xfrm rot="16200000" flipV="1">
                  <a:off x="770" y="2311"/>
                  <a:ext cx="16" cy="72"/>
                </a:xfrm>
                <a:custGeom>
                  <a:avLst/>
                  <a:gdLst>
                    <a:gd name="T0" fmla="*/ 13 w 28"/>
                    <a:gd name="T1" fmla="*/ 102 h 103"/>
                    <a:gd name="T2" fmla="*/ 27 w 28"/>
                    <a:gd name="T3" fmla="*/ 102 h 103"/>
                    <a:gd name="T4" fmla="*/ 27 w 28"/>
                    <a:gd name="T5" fmla="*/ 0 h 103"/>
                    <a:gd name="T6" fmla="*/ 13 w 28"/>
                    <a:gd name="T7" fmla="*/ 0 h 103"/>
                    <a:gd name="T8" fmla="*/ 0 w 28"/>
                    <a:gd name="T9" fmla="*/ 0 h 103"/>
                    <a:gd name="T10" fmla="*/ 0 w 28"/>
                    <a:gd name="T11" fmla="*/ 15 h 103"/>
                    <a:gd name="T12" fmla="*/ 0 w 28"/>
                    <a:gd name="T13" fmla="*/ 87 h 103"/>
                    <a:gd name="T14" fmla="*/ 13 w 28"/>
                    <a:gd name="T15" fmla="*/ 87 h 103"/>
                    <a:gd name="T16" fmla="*/ 13 w 28"/>
                    <a:gd name="T17"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3">
                      <a:moveTo>
                        <a:pt x="13" y="102"/>
                      </a:moveTo>
                      <a:lnTo>
                        <a:pt x="27" y="102"/>
                      </a:lnTo>
                      <a:lnTo>
                        <a:pt x="27" y="0"/>
                      </a:lnTo>
                      <a:lnTo>
                        <a:pt x="13" y="0"/>
                      </a:lnTo>
                      <a:lnTo>
                        <a:pt x="0" y="0"/>
                      </a:lnTo>
                      <a:lnTo>
                        <a:pt x="0" y="15"/>
                      </a:lnTo>
                      <a:lnTo>
                        <a:pt x="0" y="87"/>
                      </a:lnTo>
                      <a:lnTo>
                        <a:pt x="13" y="87"/>
                      </a:lnTo>
                      <a:lnTo>
                        <a:pt x="13" y="10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4" name="Freeform 1172"/>
                <p:cNvSpPr>
                  <a:spLocks/>
                </p:cNvSpPr>
                <p:nvPr/>
              </p:nvSpPr>
              <p:spPr bwMode="auto">
                <a:xfrm rot="16200000" flipV="1">
                  <a:off x="736"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5" name="Freeform 1173"/>
                <p:cNvSpPr>
                  <a:spLocks/>
                </p:cNvSpPr>
                <p:nvPr/>
              </p:nvSpPr>
              <p:spPr bwMode="auto">
                <a:xfrm rot="16200000" flipV="1">
                  <a:off x="773" y="2298"/>
                  <a:ext cx="9" cy="72"/>
                </a:xfrm>
                <a:custGeom>
                  <a:avLst/>
                  <a:gdLst>
                    <a:gd name="T0" fmla="*/ 0 w 15"/>
                    <a:gd name="T1" fmla="*/ 0 h 103"/>
                    <a:gd name="T2" fmla="*/ 14 w 15"/>
                    <a:gd name="T3" fmla="*/ 102 h 103"/>
                  </a:gdLst>
                  <a:ahLst/>
                  <a:cxnLst>
                    <a:cxn ang="0">
                      <a:pos x="T0" y="T1"/>
                    </a:cxn>
                    <a:cxn ang="0">
                      <a:pos x="T2" y="T3"/>
                    </a:cxn>
                  </a:cxnLst>
                  <a:rect l="0" t="0" r="r" b="b"/>
                  <a:pathLst>
                    <a:path w="15" h="103">
                      <a:moveTo>
                        <a:pt x="0" y="0"/>
                      </a:moveTo>
                      <a:lnTo>
                        <a:pt x="14" y="10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6" name="Freeform 1174"/>
                <p:cNvSpPr>
                  <a:spLocks/>
                </p:cNvSpPr>
                <p:nvPr/>
              </p:nvSpPr>
              <p:spPr bwMode="auto">
                <a:xfrm rot="16200000" flipV="1">
                  <a:off x="803" y="2336"/>
                  <a:ext cx="8" cy="14"/>
                </a:xfrm>
                <a:custGeom>
                  <a:avLst/>
                  <a:gdLst>
                    <a:gd name="T0" fmla="*/ 0 w 14"/>
                    <a:gd name="T1" fmla="*/ 0 h 20"/>
                    <a:gd name="T2" fmla="*/ 13 w 14"/>
                    <a:gd name="T3" fmla="*/ 19 h 20"/>
                  </a:gdLst>
                  <a:ahLst/>
                  <a:cxnLst>
                    <a:cxn ang="0">
                      <a:pos x="T0" y="T1"/>
                    </a:cxn>
                    <a:cxn ang="0">
                      <a:pos x="T2" y="T3"/>
                    </a:cxn>
                  </a:cxnLst>
                  <a:rect l="0" t="0" r="r" b="b"/>
                  <a:pathLst>
                    <a:path w="14" h="20">
                      <a:moveTo>
                        <a:pt x="0" y="0"/>
                      </a:moveTo>
                      <a:lnTo>
                        <a:pt x="13"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7" name="Freeform 1175"/>
                <p:cNvSpPr>
                  <a:spLocks/>
                </p:cNvSpPr>
                <p:nvPr/>
              </p:nvSpPr>
              <p:spPr bwMode="auto">
                <a:xfrm rot="16200000" flipV="1">
                  <a:off x="802" y="2343"/>
                  <a:ext cx="9" cy="14"/>
                </a:xfrm>
                <a:custGeom>
                  <a:avLst/>
                  <a:gdLst>
                    <a:gd name="T0" fmla="*/ 14 w 15"/>
                    <a:gd name="T1" fmla="*/ 0 h 20"/>
                    <a:gd name="T2" fmla="*/ 14 w 15"/>
                    <a:gd name="T3" fmla="*/ 0 h 20"/>
                    <a:gd name="T4" fmla="*/ 0 w 15"/>
                    <a:gd name="T5" fmla="*/ 0 h 20"/>
                    <a:gd name="T6" fmla="*/ 0 w 15"/>
                    <a:gd name="T7" fmla="*/ 19 h 20"/>
                  </a:gdLst>
                  <a:ahLst/>
                  <a:cxnLst>
                    <a:cxn ang="0">
                      <a:pos x="T0" y="T1"/>
                    </a:cxn>
                    <a:cxn ang="0">
                      <a:pos x="T2" y="T3"/>
                    </a:cxn>
                    <a:cxn ang="0">
                      <a:pos x="T4" y="T5"/>
                    </a:cxn>
                    <a:cxn ang="0">
                      <a:pos x="T6" y="T7"/>
                    </a:cxn>
                  </a:cxnLst>
                  <a:rect l="0" t="0" r="r" b="b"/>
                  <a:pathLst>
                    <a:path w="15" h="20">
                      <a:moveTo>
                        <a:pt x="14" y="0"/>
                      </a:moveTo>
                      <a:lnTo>
                        <a:pt x="14" y="0"/>
                      </a:lnTo>
                      <a:lnTo>
                        <a:pt x="0" y="0"/>
                      </a:lnTo>
                      <a:lnTo>
                        <a:pt x="0"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8" name="Freeform 1176"/>
                <p:cNvSpPr>
                  <a:spLocks/>
                </p:cNvSpPr>
                <p:nvPr/>
              </p:nvSpPr>
              <p:spPr bwMode="auto">
                <a:xfrm rot="16200000" flipV="1">
                  <a:off x="773" y="2327"/>
                  <a:ext cx="9" cy="46"/>
                </a:xfrm>
                <a:custGeom>
                  <a:avLst/>
                  <a:gdLst>
                    <a:gd name="T0" fmla="*/ 0 w 15"/>
                    <a:gd name="T1" fmla="*/ 0 h 65"/>
                    <a:gd name="T2" fmla="*/ 14 w 15"/>
                    <a:gd name="T3" fmla="*/ 64 h 65"/>
                  </a:gdLst>
                  <a:ahLst/>
                  <a:cxnLst>
                    <a:cxn ang="0">
                      <a:pos x="T0" y="T1"/>
                    </a:cxn>
                    <a:cxn ang="0">
                      <a:pos x="T2" y="T3"/>
                    </a:cxn>
                  </a:cxnLst>
                  <a:rect l="0" t="0" r="r" b="b"/>
                  <a:pathLst>
                    <a:path w="15" h="65">
                      <a:moveTo>
                        <a:pt x="0" y="0"/>
                      </a:moveTo>
                      <a:lnTo>
                        <a:pt x="14"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39" name="Freeform 1177"/>
                <p:cNvSpPr>
                  <a:spLocks/>
                </p:cNvSpPr>
                <p:nvPr/>
              </p:nvSpPr>
              <p:spPr bwMode="auto">
                <a:xfrm rot="16200000" flipV="1">
                  <a:off x="744" y="2343"/>
                  <a:ext cx="9" cy="14"/>
                </a:xfrm>
                <a:custGeom>
                  <a:avLst/>
                  <a:gdLst>
                    <a:gd name="T0" fmla="*/ 0 w 15"/>
                    <a:gd name="T1" fmla="*/ 0 h 20"/>
                    <a:gd name="T2" fmla="*/ 0 w 15"/>
                    <a:gd name="T3" fmla="*/ 0 h 20"/>
                    <a:gd name="T4" fmla="*/ 14 w 15"/>
                    <a:gd name="T5" fmla="*/ 0 h 20"/>
                    <a:gd name="T6" fmla="*/ 14 w 15"/>
                    <a:gd name="T7" fmla="*/ 19 h 20"/>
                  </a:gdLst>
                  <a:ahLst/>
                  <a:cxnLst>
                    <a:cxn ang="0">
                      <a:pos x="T0" y="T1"/>
                    </a:cxn>
                    <a:cxn ang="0">
                      <a:pos x="T2" y="T3"/>
                    </a:cxn>
                    <a:cxn ang="0">
                      <a:pos x="T4" y="T5"/>
                    </a:cxn>
                    <a:cxn ang="0">
                      <a:pos x="T6" y="T7"/>
                    </a:cxn>
                  </a:cxnLst>
                  <a:rect l="0" t="0" r="r" b="b"/>
                  <a:pathLst>
                    <a:path w="15" h="20">
                      <a:moveTo>
                        <a:pt x="0" y="0"/>
                      </a:moveTo>
                      <a:lnTo>
                        <a:pt x="0" y="0"/>
                      </a:lnTo>
                      <a:lnTo>
                        <a:pt x="14" y="0"/>
                      </a:lnTo>
                      <a:lnTo>
                        <a:pt x="14"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0" name="Freeform 1178"/>
                <p:cNvSpPr>
                  <a:spLocks/>
                </p:cNvSpPr>
                <p:nvPr/>
              </p:nvSpPr>
              <p:spPr bwMode="auto">
                <a:xfrm rot="16200000" flipV="1">
                  <a:off x="774" y="2333"/>
                  <a:ext cx="9" cy="33"/>
                </a:xfrm>
                <a:custGeom>
                  <a:avLst/>
                  <a:gdLst>
                    <a:gd name="T0" fmla="*/ 14 w 15"/>
                    <a:gd name="T1" fmla="*/ 46 h 47"/>
                    <a:gd name="T2" fmla="*/ 14 w 15"/>
                    <a:gd name="T3" fmla="*/ 46 h 47"/>
                    <a:gd name="T4" fmla="*/ 14 w 15"/>
                    <a:gd name="T5" fmla="*/ 31 h 47"/>
                    <a:gd name="T6" fmla="*/ 0 w 15"/>
                    <a:gd name="T7" fmla="*/ 31 h 47"/>
                    <a:gd name="T8" fmla="*/ 0 w 15"/>
                    <a:gd name="T9" fmla="*/ 15 h 47"/>
                    <a:gd name="T10" fmla="*/ 0 w 15"/>
                    <a:gd name="T11" fmla="*/ 0 h 47"/>
                    <a:gd name="T12" fmla="*/ 14 w 1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14" y="46"/>
                      </a:moveTo>
                      <a:lnTo>
                        <a:pt x="14" y="46"/>
                      </a:lnTo>
                      <a:lnTo>
                        <a:pt x="14" y="31"/>
                      </a:lnTo>
                      <a:lnTo>
                        <a:pt x="0" y="31"/>
                      </a:lnTo>
                      <a:lnTo>
                        <a:pt x="0" y="15"/>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1" name="Freeform 1179"/>
                <p:cNvSpPr>
                  <a:spLocks/>
                </p:cNvSpPr>
                <p:nvPr/>
              </p:nvSpPr>
              <p:spPr bwMode="auto">
                <a:xfrm rot="16200000" flipV="1">
                  <a:off x="754" y="2346"/>
                  <a:ext cx="9" cy="7"/>
                </a:xfrm>
                <a:custGeom>
                  <a:avLst/>
                  <a:gdLst>
                    <a:gd name="T0" fmla="*/ 14 w 15"/>
                    <a:gd name="T1" fmla="*/ 9 h 10"/>
                    <a:gd name="T2" fmla="*/ 14 w 15"/>
                    <a:gd name="T3" fmla="*/ 9 h 10"/>
                    <a:gd name="T4" fmla="*/ 0 w 15"/>
                    <a:gd name="T5" fmla="*/ 9 h 10"/>
                    <a:gd name="T6" fmla="*/ 0 w 15"/>
                    <a:gd name="T7" fmla="*/ 0 h 10"/>
                    <a:gd name="T8" fmla="*/ 14 w 15"/>
                    <a:gd name="T9" fmla="*/ 0 h 10"/>
                  </a:gdLst>
                  <a:ahLst/>
                  <a:cxnLst>
                    <a:cxn ang="0">
                      <a:pos x="T0" y="T1"/>
                    </a:cxn>
                    <a:cxn ang="0">
                      <a:pos x="T2" y="T3"/>
                    </a:cxn>
                    <a:cxn ang="0">
                      <a:pos x="T4" y="T5"/>
                    </a:cxn>
                    <a:cxn ang="0">
                      <a:pos x="T6" y="T7"/>
                    </a:cxn>
                    <a:cxn ang="0">
                      <a:pos x="T8" y="T9"/>
                    </a:cxn>
                  </a:cxnLst>
                  <a:rect l="0" t="0" r="r" b="b"/>
                  <a:pathLst>
                    <a:path w="15" h="10">
                      <a:moveTo>
                        <a:pt x="14" y="9"/>
                      </a:moveTo>
                      <a:lnTo>
                        <a:pt x="14" y="9"/>
                      </a:lnTo>
                      <a:lnTo>
                        <a:pt x="0" y="9"/>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2" name="Freeform 1180"/>
                <p:cNvSpPr>
                  <a:spLocks/>
                </p:cNvSpPr>
                <p:nvPr/>
              </p:nvSpPr>
              <p:spPr bwMode="auto">
                <a:xfrm rot="16200000" flipV="1">
                  <a:off x="782" y="2328"/>
                  <a:ext cx="9" cy="20"/>
                </a:xfrm>
                <a:custGeom>
                  <a:avLst/>
                  <a:gdLst>
                    <a:gd name="T0" fmla="*/ 14 w 15"/>
                    <a:gd name="T1" fmla="*/ 28 h 29"/>
                    <a:gd name="T2" fmla="*/ 14 w 15"/>
                    <a:gd name="T3" fmla="*/ 28 h 29"/>
                    <a:gd name="T4" fmla="*/ 0 w 15"/>
                    <a:gd name="T5" fmla="*/ 28 h 29"/>
                    <a:gd name="T6" fmla="*/ 0 w 15"/>
                    <a:gd name="T7" fmla="*/ 14 h 29"/>
                    <a:gd name="T8" fmla="*/ 0 w 15"/>
                    <a:gd name="T9" fmla="*/ 0 h 29"/>
                    <a:gd name="T10" fmla="*/ 14 w 15"/>
                    <a:gd name="T11" fmla="*/ 0 h 29"/>
                  </a:gdLst>
                  <a:ahLst/>
                  <a:cxnLst>
                    <a:cxn ang="0">
                      <a:pos x="T0" y="T1"/>
                    </a:cxn>
                    <a:cxn ang="0">
                      <a:pos x="T2" y="T3"/>
                    </a:cxn>
                    <a:cxn ang="0">
                      <a:pos x="T4" y="T5"/>
                    </a:cxn>
                    <a:cxn ang="0">
                      <a:pos x="T6" y="T7"/>
                    </a:cxn>
                    <a:cxn ang="0">
                      <a:pos x="T8" y="T9"/>
                    </a:cxn>
                    <a:cxn ang="0">
                      <a:pos x="T10" y="T11"/>
                    </a:cxn>
                  </a:cxnLst>
                  <a:rect l="0" t="0" r="r" b="b"/>
                  <a:pathLst>
                    <a:path w="15" h="29">
                      <a:moveTo>
                        <a:pt x="14" y="28"/>
                      </a:moveTo>
                      <a:lnTo>
                        <a:pt x="14" y="28"/>
                      </a:lnTo>
                      <a:lnTo>
                        <a:pt x="0" y="28"/>
                      </a:lnTo>
                      <a:lnTo>
                        <a:pt x="0" y="14"/>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3" name="Freeform 1181"/>
                <p:cNvSpPr>
                  <a:spLocks/>
                </p:cNvSpPr>
                <p:nvPr/>
              </p:nvSpPr>
              <p:spPr bwMode="auto">
                <a:xfrm rot="16200000" flipV="1">
                  <a:off x="755"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4" name="Freeform 1182"/>
                <p:cNvSpPr>
                  <a:spLocks/>
                </p:cNvSpPr>
                <p:nvPr/>
              </p:nvSpPr>
              <p:spPr bwMode="auto">
                <a:xfrm rot="16200000" flipV="1">
                  <a:off x="784" y="2336"/>
                  <a:ext cx="8" cy="14"/>
                </a:xfrm>
                <a:custGeom>
                  <a:avLst/>
                  <a:gdLst>
                    <a:gd name="T0" fmla="*/ 0 w 14"/>
                    <a:gd name="T1" fmla="*/ 0 h 19"/>
                    <a:gd name="T2" fmla="*/ 13 w 14"/>
                    <a:gd name="T3" fmla="*/ 18 h 19"/>
                  </a:gdLst>
                  <a:ahLst/>
                  <a:cxnLst>
                    <a:cxn ang="0">
                      <a:pos x="T0" y="T1"/>
                    </a:cxn>
                    <a:cxn ang="0">
                      <a:pos x="T2" y="T3"/>
                    </a:cxn>
                  </a:cxnLst>
                  <a:rect l="0" t="0" r="r" b="b"/>
                  <a:pathLst>
                    <a:path w="14" h="19">
                      <a:moveTo>
                        <a:pt x="0" y="0"/>
                      </a:moveTo>
                      <a:lnTo>
                        <a:pt x="13" y="18"/>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5" name="Freeform 1183"/>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solidFill>
                  <a:srgbClr val="00000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46" name="Freeform 1184"/>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2241" name="Oval 1185"/>
              <p:cNvSpPr>
                <a:spLocks noChangeArrowheads="1"/>
              </p:cNvSpPr>
              <p:nvPr/>
            </p:nvSpPr>
            <p:spPr bwMode="auto">
              <a:xfrm flipH="1">
                <a:off x="983" y="3662"/>
                <a:ext cx="49" cy="47"/>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2" name="Oval 1186"/>
              <p:cNvSpPr>
                <a:spLocks noChangeArrowheads="1"/>
              </p:cNvSpPr>
              <p:nvPr/>
            </p:nvSpPr>
            <p:spPr bwMode="auto">
              <a:xfrm flipH="1">
                <a:off x="1044" y="389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3" name="Oval 1187"/>
              <p:cNvSpPr>
                <a:spLocks noChangeArrowheads="1"/>
              </p:cNvSpPr>
              <p:nvPr/>
            </p:nvSpPr>
            <p:spPr bwMode="auto">
              <a:xfrm flipH="1">
                <a:off x="1044" y="3923"/>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4" name="Oval 1188"/>
              <p:cNvSpPr>
                <a:spLocks noChangeArrowheads="1"/>
              </p:cNvSpPr>
              <p:nvPr/>
            </p:nvSpPr>
            <p:spPr bwMode="auto">
              <a:xfrm flipH="1">
                <a:off x="1021" y="3944"/>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5" name="Oval 1189"/>
              <p:cNvSpPr>
                <a:spLocks noChangeArrowheads="1"/>
              </p:cNvSpPr>
              <p:nvPr/>
            </p:nvSpPr>
            <p:spPr bwMode="auto">
              <a:xfrm flipH="1">
                <a:off x="1021" y="3872"/>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6" name="Freeform 1190"/>
              <p:cNvSpPr>
                <a:spLocks/>
              </p:cNvSpPr>
              <p:nvPr/>
            </p:nvSpPr>
            <p:spPr bwMode="auto">
              <a:xfrm flipH="1">
                <a:off x="980" y="3884"/>
                <a:ext cx="53" cy="52"/>
              </a:xfrm>
              <a:custGeom>
                <a:avLst/>
                <a:gdLst>
                  <a:gd name="T0" fmla="*/ 0 w 188"/>
                  <a:gd name="T1" fmla="*/ 134 h 188"/>
                  <a:gd name="T2" fmla="*/ 0 w 188"/>
                  <a:gd name="T3" fmla="*/ 55 h 188"/>
                  <a:gd name="T4" fmla="*/ 54 w 188"/>
                  <a:gd name="T5" fmla="*/ 0 h 188"/>
                  <a:gd name="T6" fmla="*/ 132 w 188"/>
                  <a:gd name="T7" fmla="*/ 0 h 188"/>
                  <a:gd name="T8" fmla="*/ 188 w 188"/>
                  <a:gd name="T9" fmla="*/ 55 h 188"/>
                  <a:gd name="T10" fmla="*/ 188 w 188"/>
                  <a:gd name="T11" fmla="*/ 133 h 188"/>
                  <a:gd name="T12" fmla="*/ 133 w 188"/>
                  <a:gd name="T13" fmla="*/ 188 h 188"/>
                  <a:gd name="T14" fmla="*/ 55 w 188"/>
                  <a:gd name="T15" fmla="*/ 188 h 188"/>
                  <a:gd name="T16" fmla="*/ 0 w 188"/>
                  <a:gd name="T17" fmla="*/ 13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88">
                    <a:moveTo>
                      <a:pt x="0" y="134"/>
                    </a:moveTo>
                    <a:lnTo>
                      <a:pt x="0" y="55"/>
                    </a:lnTo>
                    <a:lnTo>
                      <a:pt x="54" y="0"/>
                    </a:lnTo>
                    <a:lnTo>
                      <a:pt x="132" y="0"/>
                    </a:lnTo>
                    <a:lnTo>
                      <a:pt x="188" y="55"/>
                    </a:lnTo>
                    <a:lnTo>
                      <a:pt x="188" y="133"/>
                    </a:lnTo>
                    <a:lnTo>
                      <a:pt x="133" y="188"/>
                    </a:lnTo>
                    <a:lnTo>
                      <a:pt x="55" y="188"/>
                    </a:lnTo>
                    <a:lnTo>
                      <a:pt x="0" y="134"/>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7" name="Freeform 1191"/>
              <p:cNvSpPr>
                <a:spLocks/>
              </p:cNvSpPr>
              <p:nvPr/>
            </p:nvSpPr>
            <p:spPr bwMode="auto">
              <a:xfrm flipH="1">
                <a:off x="983" y="3886"/>
                <a:ext cx="48" cy="48"/>
              </a:xfrm>
              <a:custGeom>
                <a:avLst/>
                <a:gdLst>
                  <a:gd name="T0" fmla="*/ 0 w 170"/>
                  <a:gd name="T1" fmla="*/ 121 h 171"/>
                  <a:gd name="T2" fmla="*/ 0 w 170"/>
                  <a:gd name="T3" fmla="*/ 51 h 171"/>
                  <a:gd name="T4" fmla="*/ 50 w 170"/>
                  <a:gd name="T5" fmla="*/ 0 h 171"/>
                  <a:gd name="T6" fmla="*/ 119 w 170"/>
                  <a:gd name="T7" fmla="*/ 0 h 171"/>
                  <a:gd name="T8" fmla="*/ 170 w 170"/>
                  <a:gd name="T9" fmla="*/ 50 h 171"/>
                  <a:gd name="T10" fmla="*/ 170 w 170"/>
                  <a:gd name="T11" fmla="*/ 120 h 171"/>
                  <a:gd name="T12" fmla="*/ 120 w 170"/>
                  <a:gd name="T13" fmla="*/ 171 h 171"/>
                  <a:gd name="T14" fmla="*/ 50 w 170"/>
                  <a:gd name="T15" fmla="*/ 171 h 171"/>
                  <a:gd name="T16" fmla="*/ 0 w 170"/>
                  <a:gd name="T17" fmla="*/ 1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71">
                    <a:moveTo>
                      <a:pt x="0" y="121"/>
                    </a:moveTo>
                    <a:lnTo>
                      <a:pt x="0" y="51"/>
                    </a:lnTo>
                    <a:lnTo>
                      <a:pt x="50" y="0"/>
                    </a:lnTo>
                    <a:lnTo>
                      <a:pt x="119" y="0"/>
                    </a:lnTo>
                    <a:lnTo>
                      <a:pt x="170" y="50"/>
                    </a:lnTo>
                    <a:lnTo>
                      <a:pt x="170" y="120"/>
                    </a:lnTo>
                    <a:lnTo>
                      <a:pt x="120" y="171"/>
                    </a:lnTo>
                    <a:lnTo>
                      <a:pt x="50" y="171"/>
                    </a:lnTo>
                    <a:lnTo>
                      <a:pt x="0" y="121"/>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8" name="Oval 1192"/>
              <p:cNvSpPr>
                <a:spLocks noChangeArrowheads="1"/>
              </p:cNvSpPr>
              <p:nvPr/>
            </p:nvSpPr>
            <p:spPr bwMode="auto">
              <a:xfrm flipH="1">
                <a:off x="1029" y="3886"/>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49" name="Oval 1193"/>
              <p:cNvSpPr>
                <a:spLocks noChangeArrowheads="1"/>
              </p:cNvSpPr>
              <p:nvPr/>
            </p:nvSpPr>
            <p:spPr bwMode="auto">
              <a:xfrm flipH="1">
                <a:off x="983" y="388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0" name="Oval 1194"/>
              <p:cNvSpPr>
                <a:spLocks noChangeArrowheads="1"/>
              </p:cNvSpPr>
              <p:nvPr/>
            </p:nvSpPr>
            <p:spPr bwMode="auto">
              <a:xfrm flipH="1">
                <a:off x="983"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1" name="Oval 1195"/>
              <p:cNvSpPr>
                <a:spLocks noChangeArrowheads="1"/>
              </p:cNvSpPr>
              <p:nvPr/>
            </p:nvSpPr>
            <p:spPr bwMode="auto">
              <a:xfrm flipH="1">
                <a:off x="1029"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2" name="Oval 1196"/>
              <p:cNvSpPr>
                <a:spLocks noChangeArrowheads="1"/>
              </p:cNvSpPr>
              <p:nvPr/>
            </p:nvSpPr>
            <p:spPr bwMode="auto">
              <a:xfrm flipH="1">
                <a:off x="1130" y="3681"/>
                <a:ext cx="9" cy="9"/>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3" name="Oval 1197"/>
              <p:cNvSpPr>
                <a:spLocks noChangeArrowheads="1"/>
              </p:cNvSpPr>
              <p:nvPr/>
            </p:nvSpPr>
            <p:spPr bwMode="auto">
              <a:xfrm flipH="1">
                <a:off x="1006" y="3856"/>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4" name="Oval 1198"/>
              <p:cNvSpPr>
                <a:spLocks noChangeArrowheads="1"/>
              </p:cNvSpPr>
              <p:nvPr/>
            </p:nvSpPr>
            <p:spPr bwMode="auto">
              <a:xfrm flipH="1">
                <a:off x="1006" y="3723"/>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5" name="Line 1199"/>
              <p:cNvSpPr>
                <a:spLocks noChangeShapeType="1"/>
              </p:cNvSpPr>
              <p:nvPr/>
            </p:nvSpPr>
            <p:spPr bwMode="auto">
              <a:xfrm flipH="1" flipV="1">
                <a:off x="114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6" name="Line 1200"/>
              <p:cNvSpPr>
                <a:spLocks noChangeShapeType="1"/>
              </p:cNvSpPr>
              <p:nvPr/>
            </p:nvSpPr>
            <p:spPr bwMode="auto">
              <a:xfrm flipH="1" flipV="1">
                <a:off x="101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7" name="Line 1201"/>
              <p:cNvSpPr>
                <a:spLocks noChangeShapeType="1"/>
              </p:cNvSpPr>
              <p:nvPr/>
            </p:nvSpPr>
            <p:spPr bwMode="auto">
              <a:xfrm flipH="1" flipV="1">
                <a:off x="1141"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8" name="Line 1202"/>
              <p:cNvSpPr>
                <a:spLocks noChangeShapeType="1"/>
              </p:cNvSpPr>
              <p:nvPr/>
            </p:nvSpPr>
            <p:spPr bwMode="auto">
              <a:xfrm flipH="1" flipV="1">
                <a:off x="1145"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59" name="Line 1203"/>
              <p:cNvSpPr>
                <a:spLocks noChangeShapeType="1"/>
              </p:cNvSpPr>
              <p:nvPr/>
            </p:nvSpPr>
            <p:spPr bwMode="auto">
              <a:xfrm flipV="1">
                <a:off x="985"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0" name="Line 1204"/>
              <p:cNvSpPr>
                <a:spLocks noChangeShapeType="1"/>
              </p:cNvSpPr>
              <p:nvPr/>
            </p:nvSpPr>
            <p:spPr bwMode="auto">
              <a:xfrm flipV="1">
                <a:off x="981"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1" name="Oval 1205"/>
              <p:cNvSpPr>
                <a:spLocks noChangeArrowheads="1"/>
              </p:cNvSpPr>
              <p:nvPr/>
            </p:nvSpPr>
            <p:spPr bwMode="auto">
              <a:xfrm flipH="1">
                <a:off x="991"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2" name="Oval 1206"/>
              <p:cNvSpPr>
                <a:spLocks noChangeArrowheads="1"/>
              </p:cNvSpPr>
              <p:nvPr/>
            </p:nvSpPr>
            <p:spPr bwMode="auto">
              <a:xfrm flipH="1">
                <a:off x="1024"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3" name="Oval 1207"/>
              <p:cNvSpPr>
                <a:spLocks noChangeArrowheads="1"/>
              </p:cNvSpPr>
              <p:nvPr/>
            </p:nvSpPr>
            <p:spPr bwMode="auto">
              <a:xfrm flipH="1">
                <a:off x="991" y="3944"/>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4" name="Oval 1208"/>
              <p:cNvSpPr>
                <a:spLocks noChangeArrowheads="1"/>
              </p:cNvSpPr>
              <p:nvPr/>
            </p:nvSpPr>
            <p:spPr bwMode="auto">
              <a:xfrm flipH="1">
                <a:off x="991" y="3872"/>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5" name="Line 1209"/>
              <p:cNvSpPr>
                <a:spLocks noChangeShapeType="1"/>
              </p:cNvSpPr>
              <p:nvPr/>
            </p:nvSpPr>
            <p:spPr bwMode="auto">
              <a:xfrm flipH="1">
                <a:off x="983" y="3884"/>
                <a:ext cx="4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6" name="Line 1210"/>
              <p:cNvSpPr>
                <a:spLocks noChangeShapeType="1"/>
              </p:cNvSpPr>
              <p:nvPr/>
            </p:nvSpPr>
            <p:spPr bwMode="auto">
              <a:xfrm flipH="1">
                <a:off x="979" y="3887"/>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7" name="Line 1211"/>
              <p:cNvSpPr>
                <a:spLocks noChangeShapeType="1"/>
              </p:cNvSpPr>
              <p:nvPr/>
            </p:nvSpPr>
            <p:spPr bwMode="auto">
              <a:xfrm>
                <a:off x="983" y="3936"/>
                <a:ext cx="4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8" name="Line 1212"/>
              <p:cNvSpPr>
                <a:spLocks noChangeShapeType="1"/>
              </p:cNvSpPr>
              <p:nvPr/>
            </p:nvSpPr>
            <p:spPr bwMode="auto">
              <a:xfrm flipH="1" flipV="1">
                <a:off x="1033" y="3887"/>
                <a:ext cx="0"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69" name="Freeform 1213"/>
              <p:cNvSpPr>
                <a:spLocks/>
              </p:cNvSpPr>
              <p:nvPr/>
            </p:nvSpPr>
            <p:spPr bwMode="auto">
              <a:xfrm flipH="1">
                <a:off x="1030" y="3884"/>
                <a:ext cx="3" cy="4"/>
              </a:xfrm>
              <a:custGeom>
                <a:avLst/>
                <a:gdLst>
                  <a:gd name="T0" fmla="*/ 0 w 12"/>
                  <a:gd name="T1" fmla="*/ 13 h 13"/>
                  <a:gd name="T2" fmla="*/ 0 w 12"/>
                  <a:gd name="T3" fmla="*/ 12 h 13"/>
                  <a:gd name="T4" fmla="*/ 0 w 12"/>
                  <a:gd name="T5" fmla="*/ 12 h 13"/>
                  <a:gd name="T6" fmla="*/ 0 w 12"/>
                  <a:gd name="T7" fmla="*/ 11 h 13"/>
                  <a:gd name="T8" fmla="*/ 0 w 12"/>
                  <a:gd name="T9" fmla="*/ 11 h 13"/>
                  <a:gd name="T10" fmla="*/ 0 w 12"/>
                  <a:gd name="T11" fmla="*/ 10 h 13"/>
                  <a:gd name="T12" fmla="*/ 0 w 12"/>
                  <a:gd name="T13" fmla="*/ 10 h 13"/>
                  <a:gd name="T14" fmla="*/ 0 w 12"/>
                  <a:gd name="T15" fmla="*/ 9 h 13"/>
                  <a:gd name="T16" fmla="*/ 0 w 12"/>
                  <a:gd name="T17" fmla="*/ 9 h 13"/>
                  <a:gd name="T18" fmla="*/ 0 w 12"/>
                  <a:gd name="T19" fmla="*/ 8 h 13"/>
                  <a:gd name="T20" fmla="*/ 0 w 12"/>
                  <a:gd name="T21" fmla="*/ 7 h 13"/>
                  <a:gd name="T22" fmla="*/ 1 w 12"/>
                  <a:gd name="T23" fmla="*/ 7 h 13"/>
                  <a:gd name="T24" fmla="*/ 1 w 12"/>
                  <a:gd name="T25" fmla="*/ 6 h 13"/>
                  <a:gd name="T26" fmla="*/ 1 w 12"/>
                  <a:gd name="T27" fmla="*/ 6 h 13"/>
                  <a:gd name="T28" fmla="*/ 1 w 12"/>
                  <a:gd name="T29" fmla="*/ 5 h 13"/>
                  <a:gd name="T30" fmla="*/ 2 w 12"/>
                  <a:gd name="T31" fmla="*/ 5 h 13"/>
                  <a:gd name="T32" fmla="*/ 2 w 12"/>
                  <a:gd name="T33" fmla="*/ 4 h 13"/>
                  <a:gd name="T34" fmla="*/ 2 w 12"/>
                  <a:gd name="T35" fmla="*/ 4 h 13"/>
                  <a:gd name="T36" fmla="*/ 3 w 12"/>
                  <a:gd name="T37" fmla="*/ 4 h 13"/>
                  <a:gd name="T38" fmla="*/ 3 w 12"/>
                  <a:gd name="T39" fmla="*/ 4 h 13"/>
                  <a:gd name="T40" fmla="*/ 3 w 12"/>
                  <a:gd name="T41" fmla="*/ 3 h 13"/>
                  <a:gd name="T42" fmla="*/ 4 w 12"/>
                  <a:gd name="T43" fmla="*/ 3 h 13"/>
                  <a:gd name="T44" fmla="*/ 4 w 12"/>
                  <a:gd name="T45" fmla="*/ 3 h 13"/>
                  <a:gd name="T46" fmla="*/ 4 w 12"/>
                  <a:gd name="T47" fmla="*/ 2 h 13"/>
                  <a:gd name="T48" fmla="*/ 5 w 12"/>
                  <a:gd name="T49" fmla="*/ 2 h 13"/>
                  <a:gd name="T50" fmla="*/ 5 w 12"/>
                  <a:gd name="T51" fmla="*/ 2 h 13"/>
                  <a:gd name="T52" fmla="*/ 6 w 12"/>
                  <a:gd name="T53" fmla="*/ 2 h 13"/>
                  <a:gd name="T54" fmla="*/ 6 w 12"/>
                  <a:gd name="T55" fmla="*/ 1 h 13"/>
                  <a:gd name="T56" fmla="*/ 7 w 12"/>
                  <a:gd name="T57" fmla="*/ 1 h 13"/>
                  <a:gd name="T58" fmla="*/ 7 w 12"/>
                  <a:gd name="T59" fmla="*/ 1 h 13"/>
                  <a:gd name="T60" fmla="*/ 8 w 12"/>
                  <a:gd name="T61" fmla="*/ 0 h 13"/>
                  <a:gd name="T62" fmla="*/ 8 w 12"/>
                  <a:gd name="T63" fmla="*/ 0 h 13"/>
                  <a:gd name="T64" fmla="*/ 8 w 12"/>
                  <a:gd name="T65" fmla="*/ 0 h 13"/>
                  <a:gd name="T66" fmla="*/ 9 w 12"/>
                  <a:gd name="T67" fmla="*/ 0 h 13"/>
                  <a:gd name="T68" fmla="*/ 10 w 12"/>
                  <a:gd name="T69" fmla="*/ 0 h 13"/>
                  <a:gd name="T70" fmla="*/ 10 w 12"/>
                  <a:gd name="T71" fmla="*/ 0 h 13"/>
                  <a:gd name="T72" fmla="*/ 11 w 12"/>
                  <a:gd name="T73" fmla="*/ 0 h 13"/>
                  <a:gd name="T74" fmla="*/ 11 w 12"/>
                  <a:gd name="T75" fmla="*/ 0 h 13"/>
                  <a:gd name="T76" fmla="*/ 12 w 12"/>
                  <a:gd name="T7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3">
                    <a:moveTo>
                      <a:pt x="0" y="13"/>
                    </a:moveTo>
                    <a:lnTo>
                      <a:pt x="0" y="13"/>
                    </a:lnTo>
                    <a:lnTo>
                      <a:pt x="0" y="13"/>
                    </a:lnTo>
                    <a:lnTo>
                      <a:pt x="0" y="12"/>
                    </a:lnTo>
                    <a:lnTo>
                      <a:pt x="0" y="12"/>
                    </a:lnTo>
                    <a:lnTo>
                      <a:pt x="0" y="12"/>
                    </a:lnTo>
                    <a:lnTo>
                      <a:pt x="0" y="11"/>
                    </a:lnTo>
                    <a:lnTo>
                      <a:pt x="0" y="11"/>
                    </a:lnTo>
                    <a:lnTo>
                      <a:pt x="0" y="11"/>
                    </a:lnTo>
                    <a:lnTo>
                      <a:pt x="0" y="11"/>
                    </a:lnTo>
                    <a:lnTo>
                      <a:pt x="0" y="10"/>
                    </a:lnTo>
                    <a:lnTo>
                      <a:pt x="0" y="10"/>
                    </a:lnTo>
                    <a:lnTo>
                      <a:pt x="0" y="10"/>
                    </a:lnTo>
                    <a:lnTo>
                      <a:pt x="0" y="10"/>
                    </a:lnTo>
                    <a:lnTo>
                      <a:pt x="0" y="9"/>
                    </a:lnTo>
                    <a:lnTo>
                      <a:pt x="0" y="9"/>
                    </a:lnTo>
                    <a:lnTo>
                      <a:pt x="0" y="9"/>
                    </a:lnTo>
                    <a:lnTo>
                      <a:pt x="0" y="9"/>
                    </a:lnTo>
                    <a:lnTo>
                      <a:pt x="0" y="8"/>
                    </a:lnTo>
                    <a:lnTo>
                      <a:pt x="0" y="8"/>
                    </a:lnTo>
                    <a:lnTo>
                      <a:pt x="0" y="8"/>
                    </a:lnTo>
                    <a:lnTo>
                      <a:pt x="0" y="7"/>
                    </a:lnTo>
                    <a:lnTo>
                      <a:pt x="1" y="7"/>
                    </a:lnTo>
                    <a:lnTo>
                      <a:pt x="1" y="7"/>
                    </a:lnTo>
                    <a:lnTo>
                      <a:pt x="1" y="7"/>
                    </a:lnTo>
                    <a:lnTo>
                      <a:pt x="1" y="6"/>
                    </a:lnTo>
                    <a:lnTo>
                      <a:pt x="1" y="6"/>
                    </a:lnTo>
                    <a:lnTo>
                      <a:pt x="1" y="6"/>
                    </a:lnTo>
                    <a:lnTo>
                      <a:pt x="1" y="6"/>
                    </a:lnTo>
                    <a:lnTo>
                      <a:pt x="1" y="5"/>
                    </a:lnTo>
                    <a:lnTo>
                      <a:pt x="2" y="5"/>
                    </a:lnTo>
                    <a:lnTo>
                      <a:pt x="2" y="5"/>
                    </a:lnTo>
                    <a:lnTo>
                      <a:pt x="2" y="5"/>
                    </a:lnTo>
                    <a:lnTo>
                      <a:pt x="2" y="4"/>
                    </a:lnTo>
                    <a:lnTo>
                      <a:pt x="2" y="4"/>
                    </a:lnTo>
                    <a:lnTo>
                      <a:pt x="2" y="4"/>
                    </a:lnTo>
                    <a:lnTo>
                      <a:pt x="3" y="4"/>
                    </a:lnTo>
                    <a:lnTo>
                      <a:pt x="3" y="4"/>
                    </a:lnTo>
                    <a:lnTo>
                      <a:pt x="3" y="4"/>
                    </a:lnTo>
                    <a:lnTo>
                      <a:pt x="3" y="4"/>
                    </a:lnTo>
                    <a:lnTo>
                      <a:pt x="3" y="3"/>
                    </a:lnTo>
                    <a:lnTo>
                      <a:pt x="3" y="3"/>
                    </a:lnTo>
                    <a:lnTo>
                      <a:pt x="4" y="3"/>
                    </a:lnTo>
                    <a:lnTo>
                      <a:pt x="4" y="3"/>
                    </a:lnTo>
                    <a:lnTo>
                      <a:pt x="4" y="3"/>
                    </a:lnTo>
                    <a:lnTo>
                      <a:pt x="4" y="3"/>
                    </a:lnTo>
                    <a:lnTo>
                      <a:pt x="4" y="2"/>
                    </a:lnTo>
                    <a:lnTo>
                      <a:pt x="4" y="2"/>
                    </a:lnTo>
                    <a:lnTo>
                      <a:pt x="4" y="2"/>
                    </a:lnTo>
                    <a:lnTo>
                      <a:pt x="5" y="2"/>
                    </a:lnTo>
                    <a:lnTo>
                      <a:pt x="5" y="2"/>
                    </a:lnTo>
                    <a:lnTo>
                      <a:pt x="5" y="2"/>
                    </a:lnTo>
                    <a:lnTo>
                      <a:pt x="5" y="2"/>
                    </a:lnTo>
                    <a:lnTo>
                      <a:pt x="6" y="2"/>
                    </a:lnTo>
                    <a:lnTo>
                      <a:pt x="6" y="1"/>
                    </a:lnTo>
                    <a:lnTo>
                      <a:pt x="6" y="1"/>
                    </a:lnTo>
                    <a:lnTo>
                      <a:pt x="6" y="1"/>
                    </a:lnTo>
                    <a:lnTo>
                      <a:pt x="7" y="1"/>
                    </a:lnTo>
                    <a:lnTo>
                      <a:pt x="7" y="1"/>
                    </a:lnTo>
                    <a:lnTo>
                      <a:pt x="7" y="1"/>
                    </a:lnTo>
                    <a:lnTo>
                      <a:pt x="7" y="0"/>
                    </a:lnTo>
                    <a:lnTo>
                      <a:pt x="8" y="0"/>
                    </a:lnTo>
                    <a:lnTo>
                      <a:pt x="8" y="0"/>
                    </a:lnTo>
                    <a:lnTo>
                      <a:pt x="8" y="0"/>
                    </a:lnTo>
                    <a:lnTo>
                      <a:pt x="8" y="0"/>
                    </a:lnTo>
                    <a:lnTo>
                      <a:pt x="8" y="0"/>
                    </a:lnTo>
                    <a:lnTo>
                      <a:pt x="9" y="0"/>
                    </a:lnTo>
                    <a:lnTo>
                      <a:pt x="9" y="0"/>
                    </a:lnTo>
                    <a:lnTo>
                      <a:pt x="9" y="0"/>
                    </a:lnTo>
                    <a:lnTo>
                      <a:pt x="10" y="0"/>
                    </a:lnTo>
                    <a:lnTo>
                      <a:pt x="10" y="0"/>
                    </a:lnTo>
                    <a:lnTo>
                      <a:pt x="10" y="0"/>
                    </a:lnTo>
                    <a:lnTo>
                      <a:pt x="10" y="0"/>
                    </a:lnTo>
                    <a:lnTo>
                      <a:pt x="11" y="0"/>
                    </a:lnTo>
                    <a:lnTo>
                      <a:pt x="11" y="0"/>
                    </a:lnTo>
                    <a:lnTo>
                      <a:pt x="11" y="0"/>
                    </a:lnTo>
                    <a:lnTo>
                      <a:pt x="11" y="0"/>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0" name="Freeform 1214"/>
              <p:cNvSpPr>
                <a:spLocks/>
              </p:cNvSpPr>
              <p:nvPr/>
            </p:nvSpPr>
            <p:spPr bwMode="auto">
              <a:xfrm flipH="1">
                <a:off x="980" y="3884"/>
                <a:ext cx="3" cy="4"/>
              </a:xfrm>
              <a:custGeom>
                <a:avLst/>
                <a:gdLst>
                  <a:gd name="T0" fmla="*/ 0 w 12"/>
                  <a:gd name="T1" fmla="*/ 0 h 13"/>
                  <a:gd name="T2" fmla="*/ 1 w 12"/>
                  <a:gd name="T3" fmla="*/ 0 h 13"/>
                  <a:gd name="T4" fmla="*/ 1 w 12"/>
                  <a:gd name="T5" fmla="*/ 0 h 13"/>
                  <a:gd name="T6" fmla="*/ 1 w 12"/>
                  <a:gd name="T7" fmla="*/ 0 h 13"/>
                  <a:gd name="T8" fmla="*/ 2 w 12"/>
                  <a:gd name="T9" fmla="*/ 0 h 13"/>
                  <a:gd name="T10" fmla="*/ 3 w 12"/>
                  <a:gd name="T11" fmla="*/ 0 h 13"/>
                  <a:gd name="T12" fmla="*/ 3 w 12"/>
                  <a:gd name="T13" fmla="*/ 0 h 13"/>
                  <a:gd name="T14" fmla="*/ 3 w 12"/>
                  <a:gd name="T15" fmla="*/ 0 h 13"/>
                  <a:gd name="T16" fmla="*/ 4 w 12"/>
                  <a:gd name="T17" fmla="*/ 0 h 13"/>
                  <a:gd name="T18" fmla="*/ 4 w 12"/>
                  <a:gd name="T19" fmla="*/ 0 h 13"/>
                  <a:gd name="T20" fmla="*/ 5 w 12"/>
                  <a:gd name="T21" fmla="*/ 1 h 13"/>
                  <a:gd name="T22" fmla="*/ 5 w 12"/>
                  <a:gd name="T23" fmla="*/ 1 h 13"/>
                  <a:gd name="T24" fmla="*/ 6 w 12"/>
                  <a:gd name="T25" fmla="*/ 1 h 13"/>
                  <a:gd name="T26" fmla="*/ 6 w 12"/>
                  <a:gd name="T27" fmla="*/ 2 h 13"/>
                  <a:gd name="T28" fmla="*/ 7 w 12"/>
                  <a:gd name="T29" fmla="*/ 2 h 13"/>
                  <a:gd name="T30" fmla="*/ 7 w 12"/>
                  <a:gd name="T31" fmla="*/ 2 h 13"/>
                  <a:gd name="T32" fmla="*/ 7 w 12"/>
                  <a:gd name="T33" fmla="*/ 2 h 13"/>
                  <a:gd name="T34" fmla="*/ 8 w 12"/>
                  <a:gd name="T35" fmla="*/ 3 h 13"/>
                  <a:gd name="T36" fmla="*/ 8 w 12"/>
                  <a:gd name="T37" fmla="*/ 3 h 13"/>
                  <a:gd name="T38" fmla="*/ 8 w 12"/>
                  <a:gd name="T39" fmla="*/ 3 h 13"/>
                  <a:gd name="T40" fmla="*/ 9 w 12"/>
                  <a:gd name="T41" fmla="*/ 3 h 13"/>
                  <a:gd name="T42" fmla="*/ 9 w 12"/>
                  <a:gd name="T43" fmla="*/ 4 h 13"/>
                  <a:gd name="T44" fmla="*/ 9 w 12"/>
                  <a:gd name="T45" fmla="*/ 4 h 13"/>
                  <a:gd name="T46" fmla="*/ 10 w 12"/>
                  <a:gd name="T47" fmla="*/ 4 h 13"/>
                  <a:gd name="T48" fmla="*/ 10 w 12"/>
                  <a:gd name="T49" fmla="*/ 5 h 13"/>
                  <a:gd name="T50" fmla="*/ 10 w 12"/>
                  <a:gd name="T51" fmla="*/ 5 h 13"/>
                  <a:gd name="T52" fmla="*/ 10 w 12"/>
                  <a:gd name="T53" fmla="*/ 6 h 13"/>
                  <a:gd name="T54" fmla="*/ 11 w 12"/>
                  <a:gd name="T55" fmla="*/ 6 h 13"/>
                  <a:gd name="T56" fmla="*/ 11 w 12"/>
                  <a:gd name="T57" fmla="*/ 7 h 13"/>
                  <a:gd name="T58" fmla="*/ 11 w 12"/>
                  <a:gd name="T59" fmla="*/ 7 h 13"/>
                  <a:gd name="T60" fmla="*/ 11 w 12"/>
                  <a:gd name="T61" fmla="*/ 7 h 13"/>
                  <a:gd name="T62" fmla="*/ 11 w 12"/>
                  <a:gd name="T63" fmla="*/ 8 h 13"/>
                  <a:gd name="T64" fmla="*/ 12 w 12"/>
                  <a:gd name="T65" fmla="*/ 9 h 13"/>
                  <a:gd name="T66" fmla="*/ 12 w 12"/>
                  <a:gd name="T67" fmla="*/ 9 h 13"/>
                  <a:gd name="T68" fmla="*/ 12 w 12"/>
                  <a:gd name="T69" fmla="*/ 9 h 13"/>
                  <a:gd name="T70" fmla="*/ 12 w 12"/>
                  <a:gd name="T71" fmla="*/ 10 h 13"/>
                  <a:gd name="T72" fmla="*/ 12 w 12"/>
                  <a:gd name="T73" fmla="*/ 10 h 13"/>
                  <a:gd name="T74" fmla="*/ 12 w 12"/>
                  <a:gd name="T75" fmla="*/ 11 h 13"/>
                  <a:gd name="T76" fmla="*/ 12 w 12"/>
                  <a:gd name="T77" fmla="*/ 11 h 13"/>
                  <a:gd name="T78" fmla="*/ 12 w 12"/>
                  <a:gd name="T79" fmla="*/ 12 h 13"/>
                  <a:gd name="T80" fmla="*/ 12 w 12"/>
                  <a:gd name="T81" fmla="*/ 12 h 13"/>
                  <a:gd name="T82" fmla="*/ 12 w 12"/>
                  <a:gd name="T8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3">
                    <a:moveTo>
                      <a:pt x="0" y="0"/>
                    </a:moveTo>
                    <a:lnTo>
                      <a:pt x="0" y="0"/>
                    </a:lnTo>
                    <a:lnTo>
                      <a:pt x="0" y="0"/>
                    </a:lnTo>
                    <a:lnTo>
                      <a:pt x="1" y="0"/>
                    </a:lnTo>
                    <a:lnTo>
                      <a:pt x="1" y="0"/>
                    </a:lnTo>
                    <a:lnTo>
                      <a:pt x="1" y="0"/>
                    </a:lnTo>
                    <a:lnTo>
                      <a:pt x="1" y="0"/>
                    </a:lnTo>
                    <a:lnTo>
                      <a:pt x="1"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4" y="1"/>
                    </a:lnTo>
                    <a:lnTo>
                      <a:pt x="5" y="1"/>
                    </a:lnTo>
                    <a:lnTo>
                      <a:pt x="5" y="1"/>
                    </a:lnTo>
                    <a:lnTo>
                      <a:pt x="5" y="1"/>
                    </a:lnTo>
                    <a:lnTo>
                      <a:pt x="5" y="1"/>
                    </a:lnTo>
                    <a:lnTo>
                      <a:pt x="6" y="1"/>
                    </a:lnTo>
                    <a:lnTo>
                      <a:pt x="6" y="1"/>
                    </a:lnTo>
                    <a:lnTo>
                      <a:pt x="6" y="2"/>
                    </a:lnTo>
                    <a:lnTo>
                      <a:pt x="6" y="2"/>
                    </a:lnTo>
                    <a:lnTo>
                      <a:pt x="7" y="2"/>
                    </a:lnTo>
                    <a:lnTo>
                      <a:pt x="7" y="2"/>
                    </a:lnTo>
                    <a:lnTo>
                      <a:pt x="7" y="2"/>
                    </a:lnTo>
                    <a:lnTo>
                      <a:pt x="7" y="2"/>
                    </a:lnTo>
                    <a:lnTo>
                      <a:pt x="7" y="2"/>
                    </a:lnTo>
                    <a:lnTo>
                      <a:pt x="8" y="2"/>
                    </a:lnTo>
                    <a:lnTo>
                      <a:pt x="8" y="3"/>
                    </a:lnTo>
                    <a:lnTo>
                      <a:pt x="8" y="3"/>
                    </a:lnTo>
                    <a:lnTo>
                      <a:pt x="8" y="3"/>
                    </a:lnTo>
                    <a:lnTo>
                      <a:pt x="8" y="3"/>
                    </a:lnTo>
                    <a:lnTo>
                      <a:pt x="8" y="3"/>
                    </a:lnTo>
                    <a:lnTo>
                      <a:pt x="8" y="3"/>
                    </a:lnTo>
                    <a:lnTo>
                      <a:pt x="9" y="3"/>
                    </a:lnTo>
                    <a:lnTo>
                      <a:pt x="9" y="4"/>
                    </a:lnTo>
                    <a:lnTo>
                      <a:pt x="9" y="4"/>
                    </a:lnTo>
                    <a:lnTo>
                      <a:pt x="9" y="4"/>
                    </a:lnTo>
                    <a:lnTo>
                      <a:pt x="9" y="4"/>
                    </a:lnTo>
                    <a:lnTo>
                      <a:pt x="10" y="4"/>
                    </a:lnTo>
                    <a:lnTo>
                      <a:pt x="10" y="4"/>
                    </a:lnTo>
                    <a:lnTo>
                      <a:pt x="10" y="4"/>
                    </a:lnTo>
                    <a:lnTo>
                      <a:pt x="10" y="5"/>
                    </a:lnTo>
                    <a:lnTo>
                      <a:pt x="10" y="5"/>
                    </a:lnTo>
                    <a:lnTo>
                      <a:pt x="10" y="5"/>
                    </a:lnTo>
                    <a:lnTo>
                      <a:pt x="10" y="6"/>
                    </a:lnTo>
                    <a:lnTo>
                      <a:pt x="10" y="6"/>
                    </a:lnTo>
                    <a:lnTo>
                      <a:pt x="11" y="6"/>
                    </a:lnTo>
                    <a:lnTo>
                      <a:pt x="11" y="6"/>
                    </a:lnTo>
                    <a:lnTo>
                      <a:pt x="11" y="6"/>
                    </a:lnTo>
                    <a:lnTo>
                      <a:pt x="11" y="7"/>
                    </a:lnTo>
                    <a:lnTo>
                      <a:pt x="11" y="7"/>
                    </a:lnTo>
                    <a:lnTo>
                      <a:pt x="11" y="7"/>
                    </a:lnTo>
                    <a:lnTo>
                      <a:pt x="11" y="7"/>
                    </a:lnTo>
                    <a:lnTo>
                      <a:pt x="11" y="7"/>
                    </a:lnTo>
                    <a:lnTo>
                      <a:pt x="11" y="8"/>
                    </a:lnTo>
                    <a:lnTo>
                      <a:pt x="11" y="8"/>
                    </a:lnTo>
                    <a:lnTo>
                      <a:pt x="12" y="8"/>
                    </a:lnTo>
                    <a:lnTo>
                      <a:pt x="12" y="9"/>
                    </a:lnTo>
                    <a:lnTo>
                      <a:pt x="12" y="9"/>
                    </a:lnTo>
                    <a:lnTo>
                      <a:pt x="12" y="9"/>
                    </a:lnTo>
                    <a:lnTo>
                      <a:pt x="12" y="9"/>
                    </a:lnTo>
                    <a:lnTo>
                      <a:pt x="12" y="9"/>
                    </a:lnTo>
                    <a:lnTo>
                      <a:pt x="12" y="10"/>
                    </a:lnTo>
                    <a:lnTo>
                      <a:pt x="12" y="10"/>
                    </a:lnTo>
                    <a:lnTo>
                      <a:pt x="12" y="10"/>
                    </a:lnTo>
                    <a:lnTo>
                      <a:pt x="12" y="10"/>
                    </a:lnTo>
                    <a:lnTo>
                      <a:pt x="12" y="10"/>
                    </a:lnTo>
                    <a:lnTo>
                      <a:pt x="12" y="11"/>
                    </a:lnTo>
                    <a:lnTo>
                      <a:pt x="12" y="11"/>
                    </a:lnTo>
                    <a:lnTo>
                      <a:pt x="12" y="11"/>
                    </a:lnTo>
                    <a:lnTo>
                      <a:pt x="12" y="11"/>
                    </a:lnTo>
                    <a:lnTo>
                      <a:pt x="12" y="12"/>
                    </a:lnTo>
                    <a:lnTo>
                      <a:pt x="12" y="12"/>
                    </a:lnTo>
                    <a:lnTo>
                      <a:pt x="12" y="12"/>
                    </a:lnTo>
                    <a:lnTo>
                      <a:pt x="12" y="13"/>
                    </a:lnTo>
                    <a:lnTo>
                      <a:pt x="12" y="13"/>
                    </a:lnTo>
                    <a:lnTo>
                      <a:pt x="12" y="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1" name="Freeform 1215"/>
              <p:cNvSpPr>
                <a:spLocks/>
              </p:cNvSpPr>
              <p:nvPr/>
            </p:nvSpPr>
            <p:spPr bwMode="auto">
              <a:xfrm flipH="1">
                <a:off x="980" y="3933"/>
                <a:ext cx="3" cy="3"/>
              </a:xfrm>
              <a:custGeom>
                <a:avLst/>
                <a:gdLst>
                  <a:gd name="T0" fmla="*/ 12 w 12"/>
                  <a:gd name="T1" fmla="*/ 1 h 12"/>
                  <a:gd name="T2" fmla="*/ 12 w 12"/>
                  <a:gd name="T3" fmla="*/ 1 h 12"/>
                  <a:gd name="T4" fmla="*/ 12 w 12"/>
                  <a:gd name="T5" fmla="*/ 2 h 12"/>
                  <a:gd name="T6" fmla="*/ 12 w 12"/>
                  <a:gd name="T7" fmla="*/ 2 h 12"/>
                  <a:gd name="T8" fmla="*/ 12 w 12"/>
                  <a:gd name="T9" fmla="*/ 3 h 12"/>
                  <a:gd name="T10" fmla="*/ 12 w 12"/>
                  <a:gd name="T11" fmla="*/ 3 h 12"/>
                  <a:gd name="T12" fmla="*/ 11 w 12"/>
                  <a:gd name="T13" fmla="*/ 4 h 12"/>
                  <a:gd name="T14" fmla="*/ 11 w 12"/>
                  <a:gd name="T15" fmla="*/ 4 h 12"/>
                  <a:gd name="T16" fmla="*/ 11 w 12"/>
                  <a:gd name="T17" fmla="*/ 5 h 12"/>
                  <a:gd name="T18" fmla="*/ 11 w 12"/>
                  <a:gd name="T19" fmla="*/ 5 h 12"/>
                  <a:gd name="T20" fmla="*/ 11 w 12"/>
                  <a:gd name="T21" fmla="*/ 6 h 12"/>
                  <a:gd name="T22" fmla="*/ 10 w 12"/>
                  <a:gd name="T23" fmla="*/ 6 h 12"/>
                  <a:gd name="T24" fmla="*/ 10 w 12"/>
                  <a:gd name="T25" fmla="*/ 7 h 12"/>
                  <a:gd name="T26" fmla="*/ 10 w 12"/>
                  <a:gd name="T27" fmla="*/ 7 h 12"/>
                  <a:gd name="T28" fmla="*/ 10 w 12"/>
                  <a:gd name="T29" fmla="*/ 7 h 12"/>
                  <a:gd name="T30" fmla="*/ 9 w 12"/>
                  <a:gd name="T31" fmla="*/ 8 h 12"/>
                  <a:gd name="T32" fmla="*/ 9 w 12"/>
                  <a:gd name="T33" fmla="*/ 8 h 12"/>
                  <a:gd name="T34" fmla="*/ 8 w 12"/>
                  <a:gd name="T35" fmla="*/ 8 h 12"/>
                  <a:gd name="T36" fmla="*/ 8 w 12"/>
                  <a:gd name="T37" fmla="*/ 9 h 12"/>
                  <a:gd name="T38" fmla="*/ 8 w 12"/>
                  <a:gd name="T39" fmla="*/ 9 h 12"/>
                  <a:gd name="T40" fmla="*/ 7 w 12"/>
                  <a:gd name="T41" fmla="*/ 9 h 12"/>
                  <a:gd name="T42" fmla="*/ 7 w 12"/>
                  <a:gd name="T43" fmla="*/ 10 h 12"/>
                  <a:gd name="T44" fmla="*/ 7 w 12"/>
                  <a:gd name="T45" fmla="*/ 10 h 12"/>
                  <a:gd name="T46" fmla="*/ 6 w 12"/>
                  <a:gd name="T47" fmla="*/ 10 h 12"/>
                  <a:gd name="T48" fmla="*/ 6 w 12"/>
                  <a:gd name="T49" fmla="*/ 10 h 12"/>
                  <a:gd name="T50" fmla="*/ 5 w 12"/>
                  <a:gd name="T51" fmla="*/ 11 h 12"/>
                  <a:gd name="T52" fmla="*/ 5 w 12"/>
                  <a:gd name="T53" fmla="*/ 11 h 12"/>
                  <a:gd name="T54" fmla="*/ 4 w 12"/>
                  <a:gd name="T55" fmla="*/ 11 h 12"/>
                  <a:gd name="T56" fmla="*/ 4 w 12"/>
                  <a:gd name="T57" fmla="*/ 11 h 12"/>
                  <a:gd name="T58" fmla="*/ 3 w 12"/>
                  <a:gd name="T59" fmla="*/ 11 h 12"/>
                  <a:gd name="T60" fmla="*/ 3 w 12"/>
                  <a:gd name="T61" fmla="*/ 12 h 12"/>
                  <a:gd name="T62" fmla="*/ 2 w 12"/>
                  <a:gd name="T63" fmla="*/ 12 h 12"/>
                  <a:gd name="T64" fmla="*/ 1 w 12"/>
                  <a:gd name="T65" fmla="*/ 12 h 12"/>
                  <a:gd name="T66" fmla="*/ 1 w 12"/>
                  <a:gd name="T67" fmla="*/ 12 h 12"/>
                  <a:gd name="T68" fmla="*/ 0 w 12"/>
                  <a:gd name="T69" fmla="*/ 12 h 12"/>
                  <a:gd name="T70" fmla="*/ 0 w 12"/>
                  <a:gd name="T7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12">
                    <a:moveTo>
                      <a:pt x="12" y="0"/>
                    </a:moveTo>
                    <a:lnTo>
                      <a:pt x="12" y="1"/>
                    </a:lnTo>
                    <a:lnTo>
                      <a:pt x="12" y="1"/>
                    </a:lnTo>
                    <a:lnTo>
                      <a:pt x="12" y="1"/>
                    </a:lnTo>
                    <a:lnTo>
                      <a:pt x="12" y="1"/>
                    </a:lnTo>
                    <a:lnTo>
                      <a:pt x="12" y="2"/>
                    </a:lnTo>
                    <a:lnTo>
                      <a:pt x="12" y="2"/>
                    </a:lnTo>
                    <a:lnTo>
                      <a:pt x="12" y="2"/>
                    </a:lnTo>
                    <a:lnTo>
                      <a:pt x="12" y="3"/>
                    </a:lnTo>
                    <a:lnTo>
                      <a:pt x="12" y="3"/>
                    </a:lnTo>
                    <a:lnTo>
                      <a:pt x="12" y="3"/>
                    </a:lnTo>
                    <a:lnTo>
                      <a:pt x="12" y="3"/>
                    </a:lnTo>
                    <a:lnTo>
                      <a:pt x="12" y="4"/>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7"/>
                    </a:lnTo>
                    <a:lnTo>
                      <a:pt x="10" y="7"/>
                    </a:lnTo>
                    <a:lnTo>
                      <a:pt x="10" y="7"/>
                    </a:lnTo>
                    <a:lnTo>
                      <a:pt x="10" y="7"/>
                    </a:lnTo>
                    <a:lnTo>
                      <a:pt x="10" y="7"/>
                    </a:lnTo>
                    <a:lnTo>
                      <a:pt x="9" y="7"/>
                    </a:lnTo>
                    <a:lnTo>
                      <a:pt x="9" y="8"/>
                    </a:lnTo>
                    <a:lnTo>
                      <a:pt x="9" y="8"/>
                    </a:lnTo>
                    <a:lnTo>
                      <a:pt x="9" y="8"/>
                    </a:lnTo>
                    <a:lnTo>
                      <a:pt x="9" y="8"/>
                    </a:lnTo>
                    <a:lnTo>
                      <a:pt x="8" y="8"/>
                    </a:lnTo>
                    <a:lnTo>
                      <a:pt x="8" y="8"/>
                    </a:lnTo>
                    <a:lnTo>
                      <a:pt x="8" y="9"/>
                    </a:lnTo>
                    <a:lnTo>
                      <a:pt x="8" y="9"/>
                    </a:lnTo>
                    <a:lnTo>
                      <a:pt x="8" y="9"/>
                    </a:lnTo>
                    <a:lnTo>
                      <a:pt x="8" y="9"/>
                    </a:lnTo>
                    <a:lnTo>
                      <a:pt x="7" y="9"/>
                    </a:lnTo>
                    <a:lnTo>
                      <a:pt x="7" y="10"/>
                    </a:lnTo>
                    <a:lnTo>
                      <a:pt x="7" y="10"/>
                    </a:lnTo>
                    <a:lnTo>
                      <a:pt x="7" y="10"/>
                    </a:lnTo>
                    <a:lnTo>
                      <a:pt x="7" y="10"/>
                    </a:lnTo>
                    <a:lnTo>
                      <a:pt x="7" y="10"/>
                    </a:lnTo>
                    <a:lnTo>
                      <a:pt x="6" y="10"/>
                    </a:lnTo>
                    <a:lnTo>
                      <a:pt x="6" y="10"/>
                    </a:lnTo>
                    <a:lnTo>
                      <a:pt x="6" y="10"/>
                    </a:lnTo>
                    <a:lnTo>
                      <a:pt x="5" y="11"/>
                    </a:lnTo>
                    <a:lnTo>
                      <a:pt x="5" y="11"/>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2" name="Freeform 1216"/>
              <p:cNvSpPr>
                <a:spLocks/>
              </p:cNvSpPr>
              <p:nvPr/>
            </p:nvSpPr>
            <p:spPr bwMode="auto">
              <a:xfrm flipH="1">
                <a:off x="1030" y="3933"/>
                <a:ext cx="3" cy="3"/>
              </a:xfrm>
              <a:custGeom>
                <a:avLst/>
                <a:gdLst>
                  <a:gd name="T0" fmla="*/ 12 w 12"/>
                  <a:gd name="T1" fmla="*/ 12 h 12"/>
                  <a:gd name="T2" fmla="*/ 11 w 12"/>
                  <a:gd name="T3" fmla="*/ 12 h 12"/>
                  <a:gd name="T4" fmla="*/ 11 w 12"/>
                  <a:gd name="T5" fmla="*/ 12 h 12"/>
                  <a:gd name="T6" fmla="*/ 10 w 12"/>
                  <a:gd name="T7" fmla="*/ 12 h 12"/>
                  <a:gd name="T8" fmla="*/ 10 w 12"/>
                  <a:gd name="T9" fmla="*/ 12 h 12"/>
                  <a:gd name="T10" fmla="*/ 9 w 12"/>
                  <a:gd name="T11" fmla="*/ 12 h 12"/>
                  <a:gd name="T12" fmla="*/ 9 w 12"/>
                  <a:gd name="T13" fmla="*/ 11 h 12"/>
                  <a:gd name="T14" fmla="*/ 8 w 12"/>
                  <a:gd name="T15" fmla="*/ 11 h 12"/>
                  <a:gd name="T16" fmla="*/ 8 w 12"/>
                  <a:gd name="T17" fmla="*/ 11 h 12"/>
                  <a:gd name="T18" fmla="*/ 7 w 12"/>
                  <a:gd name="T19" fmla="*/ 11 h 12"/>
                  <a:gd name="T20" fmla="*/ 7 w 12"/>
                  <a:gd name="T21" fmla="*/ 11 h 12"/>
                  <a:gd name="T22" fmla="*/ 6 w 12"/>
                  <a:gd name="T23" fmla="*/ 11 h 12"/>
                  <a:gd name="T24" fmla="*/ 6 w 12"/>
                  <a:gd name="T25" fmla="*/ 10 h 12"/>
                  <a:gd name="T26" fmla="*/ 6 w 12"/>
                  <a:gd name="T27" fmla="*/ 10 h 12"/>
                  <a:gd name="T28" fmla="*/ 5 w 12"/>
                  <a:gd name="T29" fmla="*/ 10 h 12"/>
                  <a:gd name="T30" fmla="*/ 4 w 12"/>
                  <a:gd name="T31" fmla="*/ 10 h 12"/>
                  <a:gd name="T32" fmla="*/ 4 w 12"/>
                  <a:gd name="T33" fmla="*/ 9 h 12"/>
                  <a:gd name="T34" fmla="*/ 4 w 12"/>
                  <a:gd name="T35" fmla="*/ 9 h 12"/>
                  <a:gd name="T36" fmla="*/ 3 w 12"/>
                  <a:gd name="T37" fmla="*/ 8 h 12"/>
                  <a:gd name="T38" fmla="*/ 3 w 12"/>
                  <a:gd name="T39" fmla="*/ 8 h 12"/>
                  <a:gd name="T40" fmla="*/ 3 w 12"/>
                  <a:gd name="T41" fmla="*/ 8 h 12"/>
                  <a:gd name="T42" fmla="*/ 2 w 12"/>
                  <a:gd name="T43" fmla="*/ 7 h 12"/>
                  <a:gd name="T44" fmla="*/ 2 w 12"/>
                  <a:gd name="T45" fmla="*/ 7 h 12"/>
                  <a:gd name="T46" fmla="*/ 2 w 12"/>
                  <a:gd name="T47" fmla="*/ 7 h 12"/>
                  <a:gd name="T48" fmla="*/ 1 w 12"/>
                  <a:gd name="T49" fmla="*/ 6 h 12"/>
                  <a:gd name="T50" fmla="*/ 1 w 12"/>
                  <a:gd name="T51" fmla="*/ 5 h 12"/>
                  <a:gd name="T52" fmla="*/ 1 w 12"/>
                  <a:gd name="T53" fmla="*/ 5 h 12"/>
                  <a:gd name="T54" fmla="*/ 1 w 12"/>
                  <a:gd name="T55" fmla="*/ 5 h 12"/>
                  <a:gd name="T56" fmla="*/ 1 w 12"/>
                  <a:gd name="T57" fmla="*/ 4 h 12"/>
                  <a:gd name="T58" fmla="*/ 0 w 12"/>
                  <a:gd name="T59" fmla="*/ 4 h 12"/>
                  <a:gd name="T60" fmla="*/ 0 w 12"/>
                  <a:gd name="T61" fmla="*/ 3 h 12"/>
                  <a:gd name="T62" fmla="*/ 0 w 12"/>
                  <a:gd name="T63" fmla="*/ 3 h 12"/>
                  <a:gd name="T64" fmla="*/ 0 w 12"/>
                  <a:gd name="T65" fmla="*/ 2 h 12"/>
                  <a:gd name="T66" fmla="*/ 0 w 12"/>
                  <a:gd name="T67" fmla="*/ 2 h 12"/>
                  <a:gd name="T68" fmla="*/ 0 w 12"/>
                  <a:gd name="T69" fmla="*/ 1 h 12"/>
                  <a:gd name="T70" fmla="*/ 0 w 12"/>
                  <a:gd name="T71" fmla="*/ 1 h 12"/>
                  <a:gd name="T72" fmla="*/ 0 w 12"/>
                  <a:gd name="T7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12"/>
                    </a:moveTo>
                    <a:lnTo>
                      <a:pt x="12" y="12"/>
                    </a:lnTo>
                    <a:lnTo>
                      <a:pt x="11" y="12"/>
                    </a:lnTo>
                    <a:lnTo>
                      <a:pt x="11" y="12"/>
                    </a:lnTo>
                    <a:lnTo>
                      <a:pt x="11" y="12"/>
                    </a:lnTo>
                    <a:lnTo>
                      <a:pt x="11" y="12"/>
                    </a:lnTo>
                    <a:lnTo>
                      <a:pt x="10" y="12"/>
                    </a:lnTo>
                    <a:lnTo>
                      <a:pt x="10" y="12"/>
                    </a:lnTo>
                    <a:lnTo>
                      <a:pt x="10" y="12"/>
                    </a:lnTo>
                    <a:lnTo>
                      <a:pt x="10" y="12"/>
                    </a:lnTo>
                    <a:lnTo>
                      <a:pt x="10" y="12"/>
                    </a:lnTo>
                    <a:lnTo>
                      <a:pt x="9" y="12"/>
                    </a:lnTo>
                    <a:lnTo>
                      <a:pt x="9" y="12"/>
                    </a:lnTo>
                    <a:lnTo>
                      <a:pt x="9" y="11"/>
                    </a:lnTo>
                    <a:lnTo>
                      <a:pt x="8" y="11"/>
                    </a:lnTo>
                    <a:lnTo>
                      <a:pt x="8" y="11"/>
                    </a:lnTo>
                    <a:lnTo>
                      <a:pt x="8" y="11"/>
                    </a:lnTo>
                    <a:lnTo>
                      <a:pt x="8" y="11"/>
                    </a:lnTo>
                    <a:lnTo>
                      <a:pt x="7" y="11"/>
                    </a:lnTo>
                    <a:lnTo>
                      <a:pt x="7" y="11"/>
                    </a:lnTo>
                    <a:lnTo>
                      <a:pt x="7" y="11"/>
                    </a:lnTo>
                    <a:lnTo>
                      <a:pt x="7" y="11"/>
                    </a:lnTo>
                    <a:lnTo>
                      <a:pt x="7" y="11"/>
                    </a:lnTo>
                    <a:lnTo>
                      <a:pt x="6" y="11"/>
                    </a:lnTo>
                    <a:lnTo>
                      <a:pt x="6" y="11"/>
                    </a:lnTo>
                    <a:lnTo>
                      <a:pt x="6" y="10"/>
                    </a:lnTo>
                    <a:lnTo>
                      <a:pt x="6" y="10"/>
                    </a:lnTo>
                    <a:lnTo>
                      <a:pt x="6" y="10"/>
                    </a:lnTo>
                    <a:lnTo>
                      <a:pt x="5" y="10"/>
                    </a:lnTo>
                    <a:lnTo>
                      <a:pt x="5" y="10"/>
                    </a:lnTo>
                    <a:lnTo>
                      <a:pt x="5" y="10"/>
                    </a:lnTo>
                    <a:lnTo>
                      <a:pt x="4" y="10"/>
                    </a:lnTo>
                    <a:lnTo>
                      <a:pt x="4" y="9"/>
                    </a:lnTo>
                    <a:lnTo>
                      <a:pt x="4" y="9"/>
                    </a:lnTo>
                    <a:lnTo>
                      <a:pt x="4" y="9"/>
                    </a:lnTo>
                    <a:lnTo>
                      <a:pt x="4" y="9"/>
                    </a:lnTo>
                    <a:lnTo>
                      <a:pt x="4" y="9"/>
                    </a:lnTo>
                    <a:lnTo>
                      <a:pt x="3" y="8"/>
                    </a:lnTo>
                    <a:lnTo>
                      <a:pt x="3" y="8"/>
                    </a:lnTo>
                    <a:lnTo>
                      <a:pt x="3" y="8"/>
                    </a:lnTo>
                    <a:lnTo>
                      <a:pt x="3" y="8"/>
                    </a:lnTo>
                    <a:lnTo>
                      <a:pt x="3" y="8"/>
                    </a:lnTo>
                    <a:lnTo>
                      <a:pt x="3" y="8"/>
                    </a:lnTo>
                    <a:lnTo>
                      <a:pt x="2" y="7"/>
                    </a:lnTo>
                    <a:lnTo>
                      <a:pt x="2" y="7"/>
                    </a:lnTo>
                    <a:lnTo>
                      <a:pt x="2" y="7"/>
                    </a:lnTo>
                    <a:lnTo>
                      <a:pt x="2" y="7"/>
                    </a:lnTo>
                    <a:lnTo>
                      <a:pt x="2" y="7"/>
                    </a:lnTo>
                    <a:lnTo>
                      <a:pt x="1" y="6"/>
                    </a:lnTo>
                    <a:lnTo>
                      <a:pt x="1" y="6"/>
                    </a:lnTo>
                    <a:lnTo>
                      <a:pt x="1" y="6"/>
                    </a:lnTo>
                    <a:lnTo>
                      <a:pt x="1" y="5"/>
                    </a:lnTo>
                    <a:lnTo>
                      <a:pt x="1" y="5"/>
                    </a:lnTo>
                    <a:lnTo>
                      <a:pt x="1" y="5"/>
                    </a:lnTo>
                    <a:lnTo>
                      <a:pt x="1" y="5"/>
                    </a:lnTo>
                    <a:lnTo>
                      <a:pt x="1" y="5"/>
                    </a:lnTo>
                    <a:lnTo>
                      <a:pt x="1" y="5"/>
                    </a:lnTo>
                    <a:lnTo>
                      <a:pt x="1" y="4"/>
                    </a:lnTo>
                    <a:lnTo>
                      <a:pt x="0" y="4"/>
                    </a:lnTo>
                    <a:lnTo>
                      <a:pt x="0" y="4"/>
                    </a:lnTo>
                    <a:lnTo>
                      <a:pt x="0" y="4"/>
                    </a:lnTo>
                    <a:lnTo>
                      <a:pt x="0" y="3"/>
                    </a:lnTo>
                    <a:lnTo>
                      <a:pt x="0" y="3"/>
                    </a:lnTo>
                    <a:lnTo>
                      <a:pt x="0" y="3"/>
                    </a:lnTo>
                    <a:lnTo>
                      <a:pt x="0" y="3"/>
                    </a:lnTo>
                    <a:lnTo>
                      <a:pt x="0" y="2"/>
                    </a:lnTo>
                    <a:lnTo>
                      <a:pt x="0" y="2"/>
                    </a:lnTo>
                    <a:lnTo>
                      <a:pt x="0" y="2"/>
                    </a:lnTo>
                    <a:lnTo>
                      <a:pt x="0" y="1"/>
                    </a:lnTo>
                    <a:lnTo>
                      <a:pt x="0" y="1"/>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3" name="Freeform 1217"/>
              <p:cNvSpPr>
                <a:spLocks/>
              </p:cNvSpPr>
              <p:nvPr/>
            </p:nvSpPr>
            <p:spPr bwMode="auto">
              <a:xfrm flipH="1">
                <a:off x="980" y="3875"/>
                <a:ext cx="63" cy="71"/>
              </a:xfrm>
              <a:custGeom>
                <a:avLst/>
                <a:gdLst>
                  <a:gd name="T0" fmla="*/ 215 w 222"/>
                  <a:gd name="T1" fmla="*/ 219 h 255"/>
                  <a:gd name="T2" fmla="*/ 207 w 222"/>
                  <a:gd name="T3" fmla="*/ 227 h 255"/>
                  <a:gd name="T4" fmla="*/ 199 w 222"/>
                  <a:gd name="T5" fmla="*/ 233 h 255"/>
                  <a:gd name="T6" fmla="*/ 189 w 222"/>
                  <a:gd name="T7" fmla="*/ 239 h 255"/>
                  <a:gd name="T8" fmla="*/ 179 w 222"/>
                  <a:gd name="T9" fmla="*/ 244 h 255"/>
                  <a:gd name="T10" fmla="*/ 169 w 222"/>
                  <a:gd name="T11" fmla="*/ 248 h 255"/>
                  <a:gd name="T12" fmla="*/ 159 w 222"/>
                  <a:gd name="T13" fmla="*/ 251 h 255"/>
                  <a:gd name="T14" fmla="*/ 148 w 222"/>
                  <a:gd name="T15" fmla="*/ 253 h 255"/>
                  <a:gd name="T16" fmla="*/ 137 w 222"/>
                  <a:gd name="T17" fmla="*/ 254 h 255"/>
                  <a:gd name="T18" fmla="*/ 126 w 222"/>
                  <a:gd name="T19" fmla="*/ 255 h 255"/>
                  <a:gd name="T20" fmla="*/ 115 w 222"/>
                  <a:gd name="T21" fmla="*/ 254 h 255"/>
                  <a:gd name="T22" fmla="*/ 104 w 222"/>
                  <a:gd name="T23" fmla="*/ 252 h 255"/>
                  <a:gd name="T24" fmla="*/ 93 w 222"/>
                  <a:gd name="T25" fmla="*/ 250 h 255"/>
                  <a:gd name="T26" fmla="*/ 83 w 222"/>
                  <a:gd name="T27" fmla="*/ 246 h 255"/>
                  <a:gd name="T28" fmla="*/ 73 w 222"/>
                  <a:gd name="T29" fmla="*/ 242 h 255"/>
                  <a:gd name="T30" fmla="*/ 63 w 222"/>
                  <a:gd name="T31" fmla="*/ 237 h 255"/>
                  <a:gd name="T32" fmla="*/ 54 w 222"/>
                  <a:gd name="T33" fmla="*/ 231 h 255"/>
                  <a:gd name="T34" fmla="*/ 45 w 222"/>
                  <a:gd name="T35" fmla="*/ 225 h 255"/>
                  <a:gd name="T36" fmla="*/ 37 w 222"/>
                  <a:gd name="T37" fmla="*/ 217 h 255"/>
                  <a:gd name="T38" fmla="*/ 30 w 222"/>
                  <a:gd name="T39" fmla="*/ 209 h 255"/>
                  <a:gd name="T40" fmla="*/ 23 w 222"/>
                  <a:gd name="T41" fmla="*/ 201 h 255"/>
                  <a:gd name="T42" fmla="*/ 17 w 222"/>
                  <a:gd name="T43" fmla="*/ 191 h 255"/>
                  <a:gd name="T44" fmla="*/ 12 w 222"/>
                  <a:gd name="T45" fmla="*/ 182 h 255"/>
                  <a:gd name="T46" fmla="*/ 8 w 222"/>
                  <a:gd name="T47" fmla="*/ 172 h 255"/>
                  <a:gd name="T48" fmla="*/ 4 w 222"/>
                  <a:gd name="T49" fmla="*/ 161 h 255"/>
                  <a:gd name="T50" fmla="*/ 2 w 222"/>
                  <a:gd name="T51" fmla="*/ 150 h 255"/>
                  <a:gd name="T52" fmla="*/ 0 w 222"/>
                  <a:gd name="T53" fmla="*/ 140 h 255"/>
                  <a:gd name="T54" fmla="*/ 0 w 222"/>
                  <a:gd name="T55" fmla="*/ 129 h 255"/>
                  <a:gd name="T56" fmla="*/ 0 w 222"/>
                  <a:gd name="T57" fmla="*/ 118 h 255"/>
                  <a:gd name="T58" fmla="*/ 2 w 222"/>
                  <a:gd name="T59" fmla="*/ 107 h 255"/>
                  <a:gd name="T60" fmla="*/ 4 w 222"/>
                  <a:gd name="T61" fmla="*/ 96 h 255"/>
                  <a:gd name="T62" fmla="*/ 7 w 222"/>
                  <a:gd name="T63" fmla="*/ 86 h 255"/>
                  <a:gd name="T64" fmla="*/ 11 w 222"/>
                  <a:gd name="T65" fmla="*/ 76 h 255"/>
                  <a:gd name="T66" fmla="*/ 16 w 222"/>
                  <a:gd name="T67" fmla="*/ 66 h 255"/>
                  <a:gd name="T68" fmla="*/ 21 w 222"/>
                  <a:gd name="T69" fmla="*/ 57 h 255"/>
                  <a:gd name="T70" fmla="*/ 28 w 222"/>
                  <a:gd name="T71" fmla="*/ 48 h 255"/>
                  <a:gd name="T72" fmla="*/ 35 w 222"/>
                  <a:gd name="T73" fmla="*/ 39 h 255"/>
                  <a:gd name="T74" fmla="*/ 43 w 222"/>
                  <a:gd name="T75" fmla="*/ 32 h 255"/>
                  <a:gd name="T76" fmla="*/ 51 w 222"/>
                  <a:gd name="T77" fmla="*/ 25 h 255"/>
                  <a:gd name="T78" fmla="*/ 61 w 222"/>
                  <a:gd name="T79" fmla="*/ 19 h 255"/>
                  <a:gd name="T80" fmla="*/ 70 w 222"/>
                  <a:gd name="T81" fmla="*/ 14 h 255"/>
                  <a:gd name="T82" fmla="*/ 80 w 222"/>
                  <a:gd name="T83" fmla="*/ 9 h 255"/>
                  <a:gd name="T84" fmla="*/ 90 w 222"/>
                  <a:gd name="T85" fmla="*/ 5 h 255"/>
                  <a:gd name="T86" fmla="*/ 101 w 222"/>
                  <a:gd name="T87" fmla="*/ 3 h 255"/>
                  <a:gd name="T88" fmla="*/ 112 w 222"/>
                  <a:gd name="T89" fmla="*/ 1 h 255"/>
                  <a:gd name="T90" fmla="*/ 123 w 222"/>
                  <a:gd name="T91" fmla="*/ 0 h 255"/>
                  <a:gd name="T92" fmla="*/ 134 w 222"/>
                  <a:gd name="T93" fmla="*/ 0 h 255"/>
                  <a:gd name="T94" fmla="*/ 145 w 222"/>
                  <a:gd name="T95" fmla="*/ 1 h 255"/>
                  <a:gd name="T96" fmla="*/ 155 w 222"/>
                  <a:gd name="T97" fmla="*/ 3 h 255"/>
                  <a:gd name="T98" fmla="*/ 166 w 222"/>
                  <a:gd name="T99" fmla="*/ 6 h 255"/>
                  <a:gd name="T100" fmla="*/ 176 w 222"/>
                  <a:gd name="T101" fmla="*/ 10 h 255"/>
                  <a:gd name="T102" fmla="*/ 186 w 222"/>
                  <a:gd name="T103" fmla="*/ 14 h 255"/>
                  <a:gd name="T104" fmla="*/ 196 w 222"/>
                  <a:gd name="T105" fmla="*/ 19 h 255"/>
                  <a:gd name="T106" fmla="*/ 205 w 222"/>
                  <a:gd name="T107" fmla="*/ 26 h 255"/>
                  <a:gd name="T108" fmla="*/ 213 w 222"/>
                  <a:gd name="T109" fmla="*/ 33 h 255"/>
                  <a:gd name="T110" fmla="*/ 221 w 222"/>
                  <a:gd name="T111" fmla="*/ 4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 h="255">
                    <a:moveTo>
                      <a:pt x="222" y="213"/>
                    </a:moveTo>
                    <a:lnTo>
                      <a:pt x="221" y="214"/>
                    </a:lnTo>
                    <a:lnTo>
                      <a:pt x="220" y="215"/>
                    </a:lnTo>
                    <a:lnTo>
                      <a:pt x="219" y="216"/>
                    </a:lnTo>
                    <a:lnTo>
                      <a:pt x="218" y="217"/>
                    </a:lnTo>
                    <a:lnTo>
                      <a:pt x="217" y="218"/>
                    </a:lnTo>
                    <a:lnTo>
                      <a:pt x="215" y="219"/>
                    </a:lnTo>
                    <a:lnTo>
                      <a:pt x="214" y="220"/>
                    </a:lnTo>
                    <a:lnTo>
                      <a:pt x="213" y="221"/>
                    </a:lnTo>
                    <a:lnTo>
                      <a:pt x="212" y="223"/>
                    </a:lnTo>
                    <a:lnTo>
                      <a:pt x="211" y="224"/>
                    </a:lnTo>
                    <a:lnTo>
                      <a:pt x="210" y="225"/>
                    </a:lnTo>
                    <a:lnTo>
                      <a:pt x="208" y="226"/>
                    </a:lnTo>
                    <a:lnTo>
                      <a:pt x="207" y="227"/>
                    </a:lnTo>
                    <a:lnTo>
                      <a:pt x="206" y="228"/>
                    </a:lnTo>
                    <a:lnTo>
                      <a:pt x="205" y="228"/>
                    </a:lnTo>
                    <a:lnTo>
                      <a:pt x="204" y="230"/>
                    </a:lnTo>
                    <a:lnTo>
                      <a:pt x="202" y="230"/>
                    </a:lnTo>
                    <a:lnTo>
                      <a:pt x="201" y="231"/>
                    </a:lnTo>
                    <a:lnTo>
                      <a:pt x="200" y="232"/>
                    </a:lnTo>
                    <a:lnTo>
                      <a:pt x="199" y="233"/>
                    </a:lnTo>
                    <a:lnTo>
                      <a:pt x="197" y="234"/>
                    </a:lnTo>
                    <a:lnTo>
                      <a:pt x="196" y="235"/>
                    </a:lnTo>
                    <a:lnTo>
                      <a:pt x="194" y="236"/>
                    </a:lnTo>
                    <a:lnTo>
                      <a:pt x="193" y="237"/>
                    </a:lnTo>
                    <a:lnTo>
                      <a:pt x="192" y="237"/>
                    </a:lnTo>
                    <a:lnTo>
                      <a:pt x="190" y="238"/>
                    </a:lnTo>
                    <a:lnTo>
                      <a:pt x="189" y="239"/>
                    </a:lnTo>
                    <a:lnTo>
                      <a:pt x="188" y="240"/>
                    </a:lnTo>
                    <a:lnTo>
                      <a:pt x="186" y="240"/>
                    </a:lnTo>
                    <a:lnTo>
                      <a:pt x="185" y="241"/>
                    </a:lnTo>
                    <a:lnTo>
                      <a:pt x="183" y="242"/>
                    </a:lnTo>
                    <a:lnTo>
                      <a:pt x="182" y="242"/>
                    </a:lnTo>
                    <a:lnTo>
                      <a:pt x="181" y="243"/>
                    </a:lnTo>
                    <a:lnTo>
                      <a:pt x="179" y="244"/>
                    </a:lnTo>
                    <a:lnTo>
                      <a:pt x="178" y="244"/>
                    </a:lnTo>
                    <a:lnTo>
                      <a:pt x="176" y="245"/>
                    </a:lnTo>
                    <a:lnTo>
                      <a:pt x="175" y="245"/>
                    </a:lnTo>
                    <a:lnTo>
                      <a:pt x="173" y="246"/>
                    </a:lnTo>
                    <a:lnTo>
                      <a:pt x="172" y="246"/>
                    </a:lnTo>
                    <a:lnTo>
                      <a:pt x="170" y="247"/>
                    </a:lnTo>
                    <a:lnTo>
                      <a:pt x="169" y="248"/>
                    </a:lnTo>
                    <a:lnTo>
                      <a:pt x="168" y="248"/>
                    </a:lnTo>
                    <a:lnTo>
                      <a:pt x="166" y="249"/>
                    </a:lnTo>
                    <a:lnTo>
                      <a:pt x="165" y="249"/>
                    </a:lnTo>
                    <a:lnTo>
                      <a:pt x="163" y="249"/>
                    </a:lnTo>
                    <a:lnTo>
                      <a:pt x="162" y="250"/>
                    </a:lnTo>
                    <a:lnTo>
                      <a:pt x="160" y="250"/>
                    </a:lnTo>
                    <a:lnTo>
                      <a:pt x="159" y="251"/>
                    </a:lnTo>
                    <a:lnTo>
                      <a:pt x="157" y="251"/>
                    </a:lnTo>
                    <a:lnTo>
                      <a:pt x="155" y="251"/>
                    </a:lnTo>
                    <a:lnTo>
                      <a:pt x="154" y="252"/>
                    </a:lnTo>
                    <a:lnTo>
                      <a:pt x="152" y="252"/>
                    </a:lnTo>
                    <a:lnTo>
                      <a:pt x="151" y="252"/>
                    </a:lnTo>
                    <a:lnTo>
                      <a:pt x="149" y="253"/>
                    </a:lnTo>
                    <a:lnTo>
                      <a:pt x="148" y="253"/>
                    </a:lnTo>
                    <a:lnTo>
                      <a:pt x="146" y="253"/>
                    </a:lnTo>
                    <a:lnTo>
                      <a:pt x="145" y="253"/>
                    </a:lnTo>
                    <a:lnTo>
                      <a:pt x="143" y="253"/>
                    </a:lnTo>
                    <a:lnTo>
                      <a:pt x="142" y="254"/>
                    </a:lnTo>
                    <a:lnTo>
                      <a:pt x="140" y="254"/>
                    </a:lnTo>
                    <a:lnTo>
                      <a:pt x="138" y="254"/>
                    </a:lnTo>
                    <a:lnTo>
                      <a:pt x="137" y="254"/>
                    </a:lnTo>
                    <a:lnTo>
                      <a:pt x="135" y="254"/>
                    </a:lnTo>
                    <a:lnTo>
                      <a:pt x="134" y="254"/>
                    </a:lnTo>
                    <a:lnTo>
                      <a:pt x="132" y="255"/>
                    </a:lnTo>
                    <a:lnTo>
                      <a:pt x="131" y="255"/>
                    </a:lnTo>
                    <a:lnTo>
                      <a:pt x="129" y="255"/>
                    </a:lnTo>
                    <a:lnTo>
                      <a:pt x="128" y="255"/>
                    </a:lnTo>
                    <a:lnTo>
                      <a:pt x="126" y="255"/>
                    </a:lnTo>
                    <a:lnTo>
                      <a:pt x="124" y="255"/>
                    </a:lnTo>
                    <a:lnTo>
                      <a:pt x="123" y="255"/>
                    </a:lnTo>
                    <a:lnTo>
                      <a:pt x="121" y="254"/>
                    </a:lnTo>
                    <a:lnTo>
                      <a:pt x="120" y="254"/>
                    </a:lnTo>
                    <a:lnTo>
                      <a:pt x="118" y="254"/>
                    </a:lnTo>
                    <a:lnTo>
                      <a:pt x="117" y="254"/>
                    </a:lnTo>
                    <a:lnTo>
                      <a:pt x="115" y="254"/>
                    </a:lnTo>
                    <a:lnTo>
                      <a:pt x="113" y="254"/>
                    </a:lnTo>
                    <a:lnTo>
                      <a:pt x="112" y="253"/>
                    </a:lnTo>
                    <a:lnTo>
                      <a:pt x="110" y="253"/>
                    </a:lnTo>
                    <a:lnTo>
                      <a:pt x="109" y="253"/>
                    </a:lnTo>
                    <a:lnTo>
                      <a:pt x="107" y="253"/>
                    </a:lnTo>
                    <a:lnTo>
                      <a:pt x="106" y="253"/>
                    </a:lnTo>
                    <a:lnTo>
                      <a:pt x="104" y="252"/>
                    </a:lnTo>
                    <a:lnTo>
                      <a:pt x="103" y="252"/>
                    </a:lnTo>
                    <a:lnTo>
                      <a:pt x="101" y="252"/>
                    </a:lnTo>
                    <a:lnTo>
                      <a:pt x="100" y="252"/>
                    </a:lnTo>
                    <a:lnTo>
                      <a:pt x="98" y="251"/>
                    </a:lnTo>
                    <a:lnTo>
                      <a:pt x="97" y="251"/>
                    </a:lnTo>
                    <a:lnTo>
                      <a:pt x="95" y="250"/>
                    </a:lnTo>
                    <a:lnTo>
                      <a:pt x="93" y="250"/>
                    </a:lnTo>
                    <a:lnTo>
                      <a:pt x="92" y="249"/>
                    </a:lnTo>
                    <a:lnTo>
                      <a:pt x="90" y="249"/>
                    </a:lnTo>
                    <a:lnTo>
                      <a:pt x="89" y="249"/>
                    </a:lnTo>
                    <a:lnTo>
                      <a:pt x="87" y="248"/>
                    </a:lnTo>
                    <a:lnTo>
                      <a:pt x="86" y="248"/>
                    </a:lnTo>
                    <a:lnTo>
                      <a:pt x="85" y="247"/>
                    </a:lnTo>
                    <a:lnTo>
                      <a:pt x="83" y="246"/>
                    </a:lnTo>
                    <a:lnTo>
                      <a:pt x="82" y="246"/>
                    </a:lnTo>
                    <a:lnTo>
                      <a:pt x="80" y="245"/>
                    </a:lnTo>
                    <a:lnTo>
                      <a:pt x="79" y="245"/>
                    </a:lnTo>
                    <a:lnTo>
                      <a:pt x="77" y="244"/>
                    </a:lnTo>
                    <a:lnTo>
                      <a:pt x="76" y="244"/>
                    </a:lnTo>
                    <a:lnTo>
                      <a:pt x="74" y="243"/>
                    </a:lnTo>
                    <a:lnTo>
                      <a:pt x="73" y="242"/>
                    </a:lnTo>
                    <a:lnTo>
                      <a:pt x="72" y="242"/>
                    </a:lnTo>
                    <a:lnTo>
                      <a:pt x="70" y="241"/>
                    </a:lnTo>
                    <a:lnTo>
                      <a:pt x="69" y="240"/>
                    </a:lnTo>
                    <a:lnTo>
                      <a:pt x="67" y="240"/>
                    </a:lnTo>
                    <a:lnTo>
                      <a:pt x="66" y="239"/>
                    </a:lnTo>
                    <a:lnTo>
                      <a:pt x="65" y="238"/>
                    </a:lnTo>
                    <a:lnTo>
                      <a:pt x="63" y="237"/>
                    </a:lnTo>
                    <a:lnTo>
                      <a:pt x="62" y="237"/>
                    </a:lnTo>
                    <a:lnTo>
                      <a:pt x="61" y="236"/>
                    </a:lnTo>
                    <a:lnTo>
                      <a:pt x="59" y="235"/>
                    </a:lnTo>
                    <a:lnTo>
                      <a:pt x="58" y="234"/>
                    </a:lnTo>
                    <a:lnTo>
                      <a:pt x="57" y="233"/>
                    </a:lnTo>
                    <a:lnTo>
                      <a:pt x="55" y="232"/>
                    </a:lnTo>
                    <a:lnTo>
                      <a:pt x="54" y="231"/>
                    </a:lnTo>
                    <a:lnTo>
                      <a:pt x="53" y="230"/>
                    </a:lnTo>
                    <a:lnTo>
                      <a:pt x="52" y="230"/>
                    </a:lnTo>
                    <a:lnTo>
                      <a:pt x="50" y="228"/>
                    </a:lnTo>
                    <a:lnTo>
                      <a:pt x="49" y="228"/>
                    </a:lnTo>
                    <a:lnTo>
                      <a:pt x="48" y="227"/>
                    </a:lnTo>
                    <a:lnTo>
                      <a:pt x="47" y="226"/>
                    </a:lnTo>
                    <a:lnTo>
                      <a:pt x="45" y="225"/>
                    </a:lnTo>
                    <a:lnTo>
                      <a:pt x="44" y="224"/>
                    </a:lnTo>
                    <a:lnTo>
                      <a:pt x="43" y="223"/>
                    </a:lnTo>
                    <a:lnTo>
                      <a:pt x="42" y="221"/>
                    </a:lnTo>
                    <a:lnTo>
                      <a:pt x="41" y="220"/>
                    </a:lnTo>
                    <a:lnTo>
                      <a:pt x="40" y="220"/>
                    </a:lnTo>
                    <a:lnTo>
                      <a:pt x="38" y="218"/>
                    </a:lnTo>
                    <a:lnTo>
                      <a:pt x="37" y="217"/>
                    </a:lnTo>
                    <a:lnTo>
                      <a:pt x="36" y="216"/>
                    </a:lnTo>
                    <a:lnTo>
                      <a:pt x="35" y="215"/>
                    </a:lnTo>
                    <a:lnTo>
                      <a:pt x="34" y="214"/>
                    </a:lnTo>
                    <a:lnTo>
                      <a:pt x="33" y="213"/>
                    </a:lnTo>
                    <a:lnTo>
                      <a:pt x="32" y="212"/>
                    </a:lnTo>
                    <a:lnTo>
                      <a:pt x="31" y="210"/>
                    </a:lnTo>
                    <a:lnTo>
                      <a:pt x="30" y="209"/>
                    </a:lnTo>
                    <a:lnTo>
                      <a:pt x="29" y="208"/>
                    </a:lnTo>
                    <a:lnTo>
                      <a:pt x="28" y="207"/>
                    </a:lnTo>
                    <a:lnTo>
                      <a:pt x="27" y="206"/>
                    </a:lnTo>
                    <a:lnTo>
                      <a:pt x="26" y="204"/>
                    </a:lnTo>
                    <a:lnTo>
                      <a:pt x="25" y="203"/>
                    </a:lnTo>
                    <a:lnTo>
                      <a:pt x="24" y="202"/>
                    </a:lnTo>
                    <a:lnTo>
                      <a:pt x="23" y="201"/>
                    </a:lnTo>
                    <a:lnTo>
                      <a:pt x="22" y="199"/>
                    </a:lnTo>
                    <a:lnTo>
                      <a:pt x="21" y="198"/>
                    </a:lnTo>
                    <a:lnTo>
                      <a:pt x="21" y="197"/>
                    </a:lnTo>
                    <a:lnTo>
                      <a:pt x="20" y="195"/>
                    </a:lnTo>
                    <a:lnTo>
                      <a:pt x="19" y="194"/>
                    </a:lnTo>
                    <a:lnTo>
                      <a:pt x="18" y="193"/>
                    </a:lnTo>
                    <a:lnTo>
                      <a:pt x="17" y="191"/>
                    </a:lnTo>
                    <a:lnTo>
                      <a:pt x="17" y="190"/>
                    </a:lnTo>
                    <a:lnTo>
                      <a:pt x="16" y="189"/>
                    </a:lnTo>
                    <a:lnTo>
                      <a:pt x="15" y="187"/>
                    </a:lnTo>
                    <a:lnTo>
                      <a:pt x="14" y="186"/>
                    </a:lnTo>
                    <a:lnTo>
                      <a:pt x="14" y="185"/>
                    </a:lnTo>
                    <a:lnTo>
                      <a:pt x="13" y="183"/>
                    </a:lnTo>
                    <a:lnTo>
                      <a:pt x="12" y="182"/>
                    </a:lnTo>
                    <a:lnTo>
                      <a:pt x="11" y="180"/>
                    </a:lnTo>
                    <a:lnTo>
                      <a:pt x="11" y="179"/>
                    </a:lnTo>
                    <a:lnTo>
                      <a:pt x="10" y="177"/>
                    </a:lnTo>
                    <a:lnTo>
                      <a:pt x="10" y="176"/>
                    </a:lnTo>
                    <a:lnTo>
                      <a:pt x="9" y="174"/>
                    </a:lnTo>
                    <a:lnTo>
                      <a:pt x="9" y="173"/>
                    </a:lnTo>
                    <a:lnTo>
                      <a:pt x="8" y="172"/>
                    </a:lnTo>
                    <a:lnTo>
                      <a:pt x="7" y="170"/>
                    </a:lnTo>
                    <a:lnTo>
                      <a:pt x="7" y="169"/>
                    </a:lnTo>
                    <a:lnTo>
                      <a:pt x="6" y="167"/>
                    </a:lnTo>
                    <a:lnTo>
                      <a:pt x="6" y="166"/>
                    </a:lnTo>
                    <a:lnTo>
                      <a:pt x="5" y="164"/>
                    </a:lnTo>
                    <a:lnTo>
                      <a:pt x="5" y="163"/>
                    </a:lnTo>
                    <a:lnTo>
                      <a:pt x="4" y="161"/>
                    </a:lnTo>
                    <a:lnTo>
                      <a:pt x="4" y="160"/>
                    </a:lnTo>
                    <a:lnTo>
                      <a:pt x="4" y="158"/>
                    </a:lnTo>
                    <a:lnTo>
                      <a:pt x="3" y="157"/>
                    </a:lnTo>
                    <a:lnTo>
                      <a:pt x="3" y="155"/>
                    </a:lnTo>
                    <a:lnTo>
                      <a:pt x="3" y="154"/>
                    </a:lnTo>
                    <a:lnTo>
                      <a:pt x="2" y="152"/>
                    </a:lnTo>
                    <a:lnTo>
                      <a:pt x="2" y="150"/>
                    </a:lnTo>
                    <a:lnTo>
                      <a:pt x="2" y="149"/>
                    </a:lnTo>
                    <a:lnTo>
                      <a:pt x="2" y="148"/>
                    </a:lnTo>
                    <a:lnTo>
                      <a:pt x="1" y="146"/>
                    </a:lnTo>
                    <a:lnTo>
                      <a:pt x="1" y="144"/>
                    </a:lnTo>
                    <a:lnTo>
                      <a:pt x="1" y="143"/>
                    </a:lnTo>
                    <a:lnTo>
                      <a:pt x="1" y="141"/>
                    </a:lnTo>
                    <a:lnTo>
                      <a:pt x="0" y="140"/>
                    </a:lnTo>
                    <a:lnTo>
                      <a:pt x="0" y="138"/>
                    </a:lnTo>
                    <a:lnTo>
                      <a:pt x="0" y="136"/>
                    </a:lnTo>
                    <a:lnTo>
                      <a:pt x="0" y="135"/>
                    </a:lnTo>
                    <a:lnTo>
                      <a:pt x="0" y="134"/>
                    </a:lnTo>
                    <a:lnTo>
                      <a:pt x="0" y="132"/>
                    </a:lnTo>
                    <a:lnTo>
                      <a:pt x="0" y="130"/>
                    </a:lnTo>
                    <a:lnTo>
                      <a:pt x="0" y="129"/>
                    </a:lnTo>
                    <a:lnTo>
                      <a:pt x="0" y="127"/>
                    </a:lnTo>
                    <a:lnTo>
                      <a:pt x="0" y="126"/>
                    </a:lnTo>
                    <a:lnTo>
                      <a:pt x="0" y="124"/>
                    </a:lnTo>
                    <a:lnTo>
                      <a:pt x="0" y="122"/>
                    </a:lnTo>
                    <a:lnTo>
                      <a:pt x="0" y="121"/>
                    </a:lnTo>
                    <a:lnTo>
                      <a:pt x="0" y="120"/>
                    </a:lnTo>
                    <a:lnTo>
                      <a:pt x="0" y="118"/>
                    </a:lnTo>
                    <a:lnTo>
                      <a:pt x="0" y="116"/>
                    </a:lnTo>
                    <a:lnTo>
                      <a:pt x="0" y="115"/>
                    </a:lnTo>
                    <a:lnTo>
                      <a:pt x="1" y="113"/>
                    </a:lnTo>
                    <a:lnTo>
                      <a:pt x="1" y="112"/>
                    </a:lnTo>
                    <a:lnTo>
                      <a:pt x="1" y="110"/>
                    </a:lnTo>
                    <a:lnTo>
                      <a:pt x="1" y="109"/>
                    </a:lnTo>
                    <a:lnTo>
                      <a:pt x="2" y="107"/>
                    </a:lnTo>
                    <a:lnTo>
                      <a:pt x="2" y="106"/>
                    </a:lnTo>
                    <a:lnTo>
                      <a:pt x="2" y="104"/>
                    </a:lnTo>
                    <a:lnTo>
                      <a:pt x="2" y="102"/>
                    </a:lnTo>
                    <a:lnTo>
                      <a:pt x="3" y="101"/>
                    </a:lnTo>
                    <a:lnTo>
                      <a:pt x="3" y="99"/>
                    </a:lnTo>
                    <a:lnTo>
                      <a:pt x="3" y="98"/>
                    </a:lnTo>
                    <a:lnTo>
                      <a:pt x="4" y="96"/>
                    </a:lnTo>
                    <a:lnTo>
                      <a:pt x="4" y="95"/>
                    </a:lnTo>
                    <a:lnTo>
                      <a:pt x="4" y="93"/>
                    </a:lnTo>
                    <a:lnTo>
                      <a:pt x="5" y="92"/>
                    </a:lnTo>
                    <a:lnTo>
                      <a:pt x="5" y="90"/>
                    </a:lnTo>
                    <a:lnTo>
                      <a:pt x="6" y="89"/>
                    </a:lnTo>
                    <a:lnTo>
                      <a:pt x="6" y="87"/>
                    </a:lnTo>
                    <a:lnTo>
                      <a:pt x="7" y="86"/>
                    </a:lnTo>
                    <a:lnTo>
                      <a:pt x="7" y="84"/>
                    </a:lnTo>
                    <a:lnTo>
                      <a:pt x="8" y="83"/>
                    </a:lnTo>
                    <a:lnTo>
                      <a:pt x="9" y="81"/>
                    </a:lnTo>
                    <a:lnTo>
                      <a:pt x="9" y="80"/>
                    </a:lnTo>
                    <a:lnTo>
                      <a:pt x="10" y="78"/>
                    </a:lnTo>
                    <a:lnTo>
                      <a:pt x="10" y="77"/>
                    </a:lnTo>
                    <a:lnTo>
                      <a:pt x="11" y="76"/>
                    </a:lnTo>
                    <a:lnTo>
                      <a:pt x="11" y="74"/>
                    </a:lnTo>
                    <a:lnTo>
                      <a:pt x="12" y="73"/>
                    </a:lnTo>
                    <a:lnTo>
                      <a:pt x="13" y="71"/>
                    </a:lnTo>
                    <a:lnTo>
                      <a:pt x="14" y="70"/>
                    </a:lnTo>
                    <a:lnTo>
                      <a:pt x="14" y="69"/>
                    </a:lnTo>
                    <a:lnTo>
                      <a:pt x="15" y="67"/>
                    </a:lnTo>
                    <a:lnTo>
                      <a:pt x="16" y="66"/>
                    </a:lnTo>
                    <a:lnTo>
                      <a:pt x="16" y="64"/>
                    </a:lnTo>
                    <a:lnTo>
                      <a:pt x="17" y="63"/>
                    </a:lnTo>
                    <a:lnTo>
                      <a:pt x="18" y="62"/>
                    </a:lnTo>
                    <a:lnTo>
                      <a:pt x="19" y="60"/>
                    </a:lnTo>
                    <a:lnTo>
                      <a:pt x="20" y="59"/>
                    </a:lnTo>
                    <a:lnTo>
                      <a:pt x="21" y="58"/>
                    </a:lnTo>
                    <a:lnTo>
                      <a:pt x="21" y="57"/>
                    </a:lnTo>
                    <a:lnTo>
                      <a:pt x="22" y="55"/>
                    </a:lnTo>
                    <a:lnTo>
                      <a:pt x="23" y="54"/>
                    </a:lnTo>
                    <a:lnTo>
                      <a:pt x="24" y="53"/>
                    </a:lnTo>
                    <a:lnTo>
                      <a:pt x="25" y="51"/>
                    </a:lnTo>
                    <a:lnTo>
                      <a:pt x="26" y="50"/>
                    </a:lnTo>
                    <a:lnTo>
                      <a:pt x="27" y="49"/>
                    </a:lnTo>
                    <a:lnTo>
                      <a:pt x="28" y="48"/>
                    </a:lnTo>
                    <a:lnTo>
                      <a:pt x="29" y="46"/>
                    </a:lnTo>
                    <a:lnTo>
                      <a:pt x="30" y="45"/>
                    </a:lnTo>
                    <a:lnTo>
                      <a:pt x="31" y="44"/>
                    </a:lnTo>
                    <a:lnTo>
                      <a:pt x="32" y="43"/>
                    </a:lnTo>
                    <a:lnTo>
                      <a:pt x="33" y="42"/>
                    </a:lnTo>
                    <a:lnTo>
                      <a:pt x="34" y="40"/>
                    </a:lnTo>
                    <a:lnTo>
                      <a:pt x="35" y="39"/>
                    </a:lnTo>
                    <a:lnTo>
                      <a:pt x="36" y="38"/>
                    </a:lnTo>
                    <a:lnTo>
                      <a:pt x="37" y="37"/>
                    </a:lnTo>
                    <a:lnTo>
                      <a:pt x="38" y="36"/>
                    </a:lnTo>
                    <a:lnTo>
                      <a:pt x="40" y="35"/>
                    </a:lnTo>
                    <a:lnTo>
                      <a:pt x="41" y="34"/>
                    </a:lnTo>
                    <a:lnTo>
                      <a:pt x="42" y="33"/>
                    </a:lnTo>
                    <a:lnTo>
                      <a:pt x="43" y="32"/>
                    </a:lnTo>
                    <a:lnTo>
                      <a:pt x="44" y="31"/>
                    </a:lnTo>
                    <a:lnTo>
                      <a:pt x="45" y="30"/>
                    </a:lnTo>
                    <a:lnTo>
                      <a:pt x="47" y="29"/>
                    </a:lnTo>
                    <a:lnTo>
                      <a:pt x="48" y="28"/>
                    </a:lnTo>
                    <a:lnTo>
                      <a:pt x="49" y="27"/>
                    </a:lnTo>
                    <a:lnTo>
                      <a:pt x="50" y="26"/>
                    </a:lnTo>
                    <a:lnTo>
                      <a:pt x="51" y="25"/>
                    </a:lnTo>
                    <a:lnTo>
                      <a:pt x="53" y="24"/>
                    </a:lnTo>
                    <a:lnTo>
                      <a:pt x="54" y="23"/>
                    </a:lnTo>
                    <a:lnTo>
                      <a:pt x="55" y="22"/>
                    </a:lnTo>
                    <a:lnTo>
                      <a:pt x="56" y="21"/>
                    </a:lnTo>
                    <a:lnTo>
                      <a:pt x="58" y="21"/>
                    </a:lnTo>
                    <a:lnTo>
                      <a:pt x="59" y="20"/>
                    </a:lnTo>
                    <a:lnTo>
                      <a:pt x="61" y="19"/>
                    </a:lnTo>
                    <a:lnTo>
                      <a:pt x="62" y="18"/>
                    </a:lnTo>
                    <a:lnTo>
                      <a:pt x="63" y="17"/>
                    </a:lnTo>
                    <a:lnTo>
                      <a:pt x="65" y="17"/>
                    </a:lnTo>
                    <a:lnTo>
                      <a:pt x="66" y="16"/>
                    </a:lnTo>
                    <a:lnTo>
                      <a:pt x="67" y="15"/>
                    </a:lnTo>
                    <a:lnTo>
                      <a:pt x="69" y="14"/>
                    </a:lnTo>
                    <a:lnTo>
                      <a:pt x="70" y="14"/>
                    </a:lnTo>
                    <a:lnTo>
                      <a:pt x="72" y="13"/>
                    </a:lnTo>
                    <a:lnTo>
                      <a:pt x="73" y="12"/>
                    </a:lnTo>
                    <a:lnTo>
                      <a:pt x="74" y="11"/>
                    </a:lnTo>
                    <a:lnTo>
                      <a:pt x="76" y="11"/>
                    </a:lnTo>
                    <a:lnTo>
                      <a:pt x="77" y="10"/>
                    </a:lnTo>
                    <a:lnTo>
                      <a:pt x="79" y="10"/>
                    </a:lnTo>
                    <a:lnTo>
                      <a:pt x="80" y="9"/>
                    </a:lnTo>
                    <a:lnTo>
                      <a:pt x="82" y="8"/>
                    </a:lnTo>
                    <a:lnTo>
                      <a:pt x="83" y="8"/>
                    </a:lnTo>
                    <a:lnTo>
                      <a:pt x="85" y="7"/>
                    </a:lnTo>
                    <a:lnTo>
                      <a:pt x="86" y="7"/>
                    </a:lnTo>
                    <a:lnTo>
                      <a:pt x="87" y="6"/>
                    </a:lnTo>
                    <a:lnTo>
                      <a:pt x="89" y="6"/>
                    </a:lnTo>
                    <a:lnTo>
                      <a:pt x="90" y="5"/>
                    </a:lnTo>
                    <a:lnTo>
                      <a:pt x="92" y="5"/>
                    </a:lnTo>
                    <a:lnTo>
                      <a:pt x="93" y="4"/>
                    </a:lnTo>
                    <a:lnTo>
                      <a:pt x="95" y="4"/>
                    </a:lnTo>
                    <a:lnTo>
                      <a:pt x="96" y="4"/>
                    </a:lnTo>
                    <a:lnTo>
                      <a:pt x="98" y="3"/>
                    </a:lnTo>
                    <a:lnTo>
                      <a:pt x="100" y="3"/>
                    </a:lnTo>
                    <a:lnTo>
                      <a:pt x="101" y="3"/>
                    </a:lnTo>
                    <a:lnTo>
                      <a:pt x="103" y="2"/>
                    </a:lnTo>
                    <a:lnTo>
                      <a:pt x="104" y="2"/>
                    </a:lnTo>
                    <a:lnTo>
                      <a:pt x="106" y="2"/>
                    </a:lnTo>
                    <a:lnTo>
                      <a:pt x="107" y="1"/>
                    </a:lnTo>
                    <a:lnTo>
                      <a:pt x="109" y="1"/>
                    </a:lnTo>
                    <a:lnTo>
                      <a:pt x="110" y="1"/>
                    </a:lnTo>
                    <a:lnTo>
                      <a:pt x="112" y="1"/>
                    </a:lnTo>
                    <a:lnTo>
                      <a:pt x="113" y="1"/>
                    </a:lnTo>
                    <a:lnTo>
                      <a:pt x="115" y="0"/>
                    </a:lnTo>
                    <a:lnTo>
                      <a:pt x="117" y="0"/>
                    </a:lnTo>
                    <a:lnTo>
                      <a:pt x="118" y="0"/>
                    </a:lnTo>
                    <a:lnTo>
                      <a:pt x="120" y="0"/>
                    </a:lnTo>
                    <a:lnTo>
                      <a:pt x="121" y="0"/>
                    </a:lnTo>
                    <a:lnTo>
                      <a:pt x="123" y="0"/>
                    </a:lnTo>
                    <a:lnTo>
                      <a:pt x="124" y="0"/>
                    </a:lnTo>
                    <a:lnTo>
                      <a:pt x="126" y="0"/>
                    </a:lnTo>
                    <a:lnTo>
                      <a:pt x="127" y="0"/>
                    </a:lnTo>
                    <a:lnTo>
                      <a:pt x="129" y="0"/>
                    </a:lnTo>
                    <a:lnTo>
                      <a:pt x="131" y="0"/>
                    </a:lnTo>
                    <a:lnTo>
                      <a:pt x="132" y="0"/>
                    </a:lnTo>
                    <a:lnTo>
                      <a:pt x="134" y="0"/>
                    </a:lnTo>
                    <a:lnTo>
                      <a:pt x="135" y="0"/>
                    </a:lnTo>
                    <a:lnTo>
                      <a:pt x="137" y="0"/>
                    </a:lnTo>
                    <a:lnTo>
                      <a:pt x="138" y="0"/>
                    </a:lnTo>
                    <a:lnTo>
                      <a:pt x="140" y="0"/>
                    </a:lnTo>
                    <a:lnTo>
                      <a:pt x="142" y="1"/>
                    </a:lnTo>
                    <a:lnTo>
                      <a:pt x="143" y="1"/>
                    </a:lnTo>
                    <a:lnTo>
                      <a:pt x="145" y="1"/>
                    </a:lnTo>
                    <a:lnTo>
                      <a:pt x="146" y="1"/>
                    </a:lnTo>
                    <a:lnTo>
                      <a:pt x="148" y="1"/>
                    </a:lnTo>
                    <a:lnTo>
                      <a:pt x="149" y="2"/>
                    </a:lnTo>
                    <a:lnTo>
                      <a:pt x="151" y="2"/>
                    </a:lnTo>
                    <a:lnTo>
                      <a:pt x="152" y="2"/>
                    </a:lnTo>
                    <a:lnTo>
                      <a:pt x="154" y="3"/>
                    </a:lnTo>
                    <a:lnTo>
                      <a:pt x="155" y="3"/>
                    </a:lnTo>
                    <a:lnTo>
                      <a:pt x="157" y="3"/>
                    </a:lnTo>
                    <a:lnTo>
                      <a:pt x="158" y="4"/>
                    </a:lnTo>
                    <a:lnTo>
                      <a:pt x="160" y="4"/>
                    </a:lnTo>
                    <a:lnTo>
                      <a:pt x="162" y="4"/>
                    </a:lnTo>
                    <a:lnTo>
                      <a:pt x="163" y="5"/>
                    </a:lnTo>
                    <a:lnTo>
                      <a:pt x="165" y="5"/>
                    </a:lnTo>
                    <a:lnTo>
                      <a:pt x="166" y="6"/>
                    </a:lnTo>
                    <a:lnTo>
                      <a:pt x="168" y="6"/>
                    </a:lnTo>
                    <a:lnTo>
                      <a:pt x="169" y="7"/>
                    </a:lnTo>
                    <a:lnTo>
                      <a:pt x="170" y="7"/>
                    </a:lnTo>
                    <a:lnTo>
                      <a:pt x="172" y="8"/>
                    </a:lnTo>
                    <a:lnTo>
                      <a:pt x="173" y="8"/>
                    </a:lnTo>
                    <a:lnTo>
                      <a:pt x="175" y="9"/>
                    </a:lnTo>
                    <a:lnTo>
                      <a:pt x="176" y="10"/>
                    </a:lnTo>
                    <a:lnTo>
                      <a:pt x="178" y="10"/>
                    </a:lnTo>
                    <a:lnTo>
                      <a:pt x="179" y="11"/>
                    </a:lnTo>
                    <a:lnTo>
                      <a:pt x="181" y="11"/>
                    </a:lnTo>
                    <a:lnTo>
                      <a:pt x="182" y="12"/>
                    </a:lnTo>
                    <a:lnTo>
                      <a:pt x="183" y="13"/>
                    </a:lnTo>
                    <a:lnTo>
                      <a:pt x="185" y="14"/>
                    </a:lnTo>
                    <a:lnTo>
                      <a:pt x="186" y="14"/>
                    </a:lnTo>
                    <a:lnTo>
                      <a:pt x="188" y="15"/>
                    </a:lnTo>
                    <a:lnTo>
                      <a:pt x="189" y="16"/>
                    </a:lnTo>
                    <a:lnTo>
                      <a:pt x="190" y="16"/>
                    </a:lnTo>
                    <a:lnTo>
                      <a:pt x="192" y="17"/>
                    </a:lnTo>
                    <a:lnTo>
                      <a:pt x="193" y="18"/>
                    </a:lnTo>
                    <a:lnTo>
                      <a:pt x="194" y="19"/>
                    </a:lnTo>
                    <a:lnTo>
                      <a:pt x="196" y="19"/>
                    </a:lnTo>
                    <a:lnTo>
                      <a:pt x="197" y="21"/>
                    </a:lnTo>
                    <a:lnTo>
                      <a:pt x="198" y="21"/>
                    </a:lnTo>
                    <a:lnTo>
                      <a:pt x="200" y="22"/>
                    </a:lnTo>
                    <a:lnTo>
                      <a:pt x="201" y="23"/>
                    </a:lnTo>
                    <a:lnTo>
                      <a:pt x="202" y="24"/>
                    </a:lnTo>
                    <a:lnTo>
                      <a:pt x="203" y="25"/>
                    </a:lnTo>
                    <a:lnTo>
                      <a:pt x="205" y="26"/>
                    </a:lnTo>
                    <a:lnTo>
                      <a:pt x="206" y="27"/>
                    </a:lnTo>
                    <a:lnTo>
                      <a:pt x="207" y="28"/>
                    </a:lnTo>
                    <a:lnTo>
                      <a:pt x="208" y="29"/>
                    </a:lnTo>
                    <a:lnTo>
                      <a:pt x="210" y="30"/>
                    </a:lnTo>
                    <a:lnTo>
                      <a:pt x="211" y="31"/>
                    </a:lnTo>
                    <a:lnTo>
                      <a:pt x="212" y="32"/>
                    </a:lnTo>
                    <a:lnTo>
                      <a:pt x="213" y="33"/>
                    </a:lnTo>
                    <a:lnTo>
                      <a:pt x="214" y="34"/>
                    </a:lnTo>
                    <a:lnTo>
                      <a:pt x="215" y="35"/>
                    </a:lnTo>
                    <a:lnTo>
                      <a:pt x="217" y="36"/>
                    </a:lnTo>
                    <a:lnTo>
                      <a:pt x="218" y="37"/>
                    </a:lnTo>
                    <a:lnTo>
                      <a:pt x="219" y="38"/>
                    </a:lnTo>
                    <a:lnTo>
                      <a:pt x="220" y="39"/>
                    </a:lnTo>
                    <a:lnTo>
                      <a:pt x="221" y="40"/>
                    </a:lnTo>
                    <a:lnTo>
                      <a:pt x="222" y="4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4" name="Rectangle 1218"/>
              <p:cNvSpPr>
                <a:spLocks noChangeArrowheads="1"/>
              </p:cNvSpPr>
              <p:nvPr/>
            </p:nvSpPr>
            <p:spPr bwMode="auto">
              <a:xfrm flipH="1">
                <a:off x="1126" y="3878"/>
                <a:ext cx="14"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5" name="Freeform 1219"/>
              <p:cNvSpPr>
                <a:spLocks/>
              </p:cNvSpPr>
              <p:nvPr/>
            </p:nvSpPr>
            <p:spPr bwMode="auto">
              <a:xfrm flipH="1">
                <a:off x="1076" y="3868"/>
                <a:ext cx="134" cy="80"/>
              </a:xfrm>
              <a:custGeom>
                <a:avLst/>
                <a:gdLst>
                  <a:gd name="T0" fmla="*/ 465 w 465"/>
                  <a:gd name="T1" fmla="*/ 138 h 290"/>
                  <a:gd name="T2" fmla="*/ 327 w 465"/>
                  <a:gd name="T3" fmla="*/ 89 h 290"/>
                  <a:gd name="T4" fmla="*/ 227 w 465"/>
                  <a:gd name="T5" fmla="*/ 89 h 290"/>
                  <a:gd name="T6" fmla="*/ 191 w 465"/>
                  <a:gd name="T7" fmla="*/ 38 h 290"/>
                  <a:gd name="T8" fmla="*/ 100 w 465"/>
                  <a:gd name="T9" fmla="*/ 0 h 290"/>
                  <a:gd name="T10" fmla="*/ 12 w 465"/>
                  <a:gd name="T11" fmla="*/ 0 h 290"/>
                  <a:gd name="T12" fmla="*/ 0 w 465"/>
                  <a:gd name="T13" fmla="*/ 12 h 290"/>
                  <a:gd name="T14" fmla="*/ 0 w 465"/>
                  <a:gd name="T15" fmla="*/ 238 h 290"/>
                  <a:gd name="T16" fmla="*/ 64 w 465"/>
                  <a:gd name="T17" fmla="*/ 290 h 290"/>
                  <a:gd name="T18" fmla="*/ 191 w 465"/>
                  <a:gd name="T19" fmla="*/ 290 h 290"/>
                  <a:gd name="T20" fmla="*/ 227 w 465"/>
                  <a:gd name="T21" fmla="*/ 214 h 290"/>
                  <a:gd name="T22" fmla="*/ 353 w 465"/>
                  <a:gd name="T23" fmla="*/ 214 h 290"/>
                  <a:gd name="T24" fmla="*/ 465 w 465"/>
                  <a:gd name="T25" fmla="*/ 27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5" h="290">
                    <a:moveTo>
                      <a:pt x="465" y="138"/>
                    </a:moveTo>
                    <a:lnTo>
                      <a:pt x="327" y="89"/>
                    </a:lnTo>
                    <a:lnTo>
                      <a:pt x="227" y="89"/>
                    </a:lnTo>
                    <a:lnTo>
                      <a:pt x="191" y="38"/>
                    </a:lnTo>
                    <a:lnTo>
                      <a:pt x="100" y="0"/>
                    </a:lnTo>
                    <a:lnTo>
                      <a:pt x="12" y="0"/>
                    </a:lnTo>
                    <a:lnTo>
                      <a:pt x="0" y="12"/>
                    </a:lnTo>
                    <a:lnTo>
                      <a:pt x="0" y="238"/>
                    </a:lnTo>
                    <a:lnTo>
                      <a:pt x="64" y="290"/>
                    </a:lnTo>
                    <a:lnTo>
                      <a:pt x="191" y="290"/>
                    </a:lnTo>
                    <a:lnTo>
                      <a:pt x="227" y="214"/>
                    </a:lnTo>
                    <a:lnTo>
                      <a:pt x="353" y="214"/>
                    </a:lnTo>
                    <a:lnTo>
                      <a:pt x="465" y="27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6" name="Line 1220"/>
              <p:cNvSpPr>
                <a:spLocks noChangeShapeType="1"/>
              </p:cNvSpPr>
              <p:nvPr/>
            </p:nvSpPr>
            <p:spPr bwMode="auto">
              <a:xfrm flipH="1">
                <a:off x="1152" y="3943"/>
                <a:ext cx="4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7" name="Line 1221"/>
              <p:cNvSpPr>
                <a:spLocks noChangeShapeType="1"/>
              </p:cNvSpPr>
              <p:nvPr/>
            </p:nvSpPr>
            <p:spPr bwMode="auto">
              <a:xfrm flipH="1" flipV="1">
                <a:off x="1093" y="3900"/>
                <a:ext cx="15"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8" name="Freeform 1222"/>
              <p:cNvSpPr>
                <a:spLocks/>
              </p:cNvSpPr>
              <p:nvPr/>
            </p:nvSpPr>
            <p:spPr bwMode="auto">
              <a:xfrm flipH="1">
                <a:off x="1083" y="3904"/>
                <a:ext cx="4" cy="35"/>
              </a:xfrm>
              <a:custGeom>
                <a:avLst/>
                <a:gdLst>
                  <a:gd name="T0" fmla="*/ 0 w 13"/>
                  <a:gd name="T1" fmla="*/ 125 h 125"/>
                  <a:gd name="T2" fmla="*/ 13 w 13"/>
                  <a:gd name="T3" fmla="*/ 111 h 125"/>
                  <a:gd name="T4" fmla="*/ 13 w 13"/>
                  <a:gd name="T5" fmla="*/ 0 h 125"/>
                </a:gdLst>
                <a:ahLst/>
                <a:cxnLst>
                  <a:cxn ang="0">
                    <a:pos x="T0" y="T1"/>
                  </a:cxn>
                  <a:cxn ang="0">
                    <a:pos x="T2" y="T3"/>
                  </a:cxn>
                  <a:cxn ang="0">
                    <a:pos x="T4" y="T5"/>
                  </a:cxn>
                </a:cxnLst>
                <a:rect l="0" t="0" r="r" b="b"/>
                <a:pathLst>
                  <a:path w="13" h="125">
                    <a:moveTo>
                      <a:pt x="0" y="125"/>
                    </a:moveTo>
                    <a:lnTo>
                      <a:pt x="13" y="111"/>
                    </a:lnTo>
                    <a:lnTo>
                      <a:pt x="1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79" name="Line 1223"/>
              <p:cNvSpPr>
                <a:spLocks noChangeShapeType="1"/>
              </p:cNvSpPr>
              <p:nvPr/>
            </p:nvSpPr>
            <p:spPr bwMode="auto">
              <a:xfrm flipH="1" flipV="1">
                <a:off x="1140" y="3886"/>
                <a:ext cx="4" cy="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0" name="Line 1224"/>
              <p:cNvSpPr>
                <a:spLocks noChangeShapeType="1"/>
              </p:cNvSpPr>
              <p:nvPr/>
            </p:nvSpPr>
            <p:spPr bwMode="auto">
              <a:xfrm flipV="1">
                <a:off x="1122" y="3886"/>
                <a:ext cx="4"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1" name="Freeform 1225"/>
              <p:cNvSpPr>
                <a:spLocks/>
              </p:cNvSpPr>
              <p:nvPr/>
            </p:nvSpPr>
            <p:spPr bwMode="auto">
              <a:xfrm flipH="1">
                <a:off x="1128" y="3690"/>
                <a:ext cx="20" cy="14"/>
              </a:xfrm>
              <a:custGeom>
                <a:avLst/>
                <a:gdLst>
                  <a:gd name="T0" fmla="*/ 66 w 68"/>
                  <a:gd name="T1" fmla="*/ 48 h 51"/>
                  <a:gd name="T2" fmla="*/ 65 w 68"/>
                  <a:gd name="T3" fmla="*/ 49 h 51"/>
                  <a:gd name="T4" fmla="*/ 63 w 68"/>
                  <a:gd name="T5" fmla="*/ 49 h 51"/>
                  <a:gd name="T6" fmla="*/ 61 w 68"/>
                  <a:gd name="T7" fmla="*/ 50 h 51"/>
                  <a:gd name="T8" fmla="*/ 59 w 68"/>
                  <a:gd name="T9" fmla="*/ 50 h 51"/>
                  <a:gd name="T10" fmla="*/ 58 w 68"/>
                  <a:gd name="T11" fmla="*/ 51 h 51"/>
                  <a:gd name="T12" fmla="*/ 56 w 68"/>
                  <a:gd name="T13" fmla="*/ 51 h 51"/>
                  <a:gd name="T14" fmla="*/ 54 w 68"/>
                  <a:gd name="T15" fmla="*/ 51 h 51"/>
                  <a:gd name="T16" fmla="*/ 52 w 68"/>
                  <a:gd name="T17" fmla="*/ 51 h 51"/>
                  <a:gd name="T18" fmla="*/ 50 w 68"/>
                  <a:gd name="T19" fmla="*/ 51 h 51"/>
                  <a:gd name="T20" fmla="*/ 49 w 68"/>
                  <a:gd name="T21" fmla="*/ 51 h 51"/>
                  <a:gd name="T22" fmla="*/ 47 w 68"/>
                  <a:gd name="T23" fmla="*/ 51 h 51"/>
                  <a:gd name="T24" fmla="*/ 45 w 68"/>
                  <a:gd name="T25" fmla="*/ 51 h 51"/>
                  <a:gd name="T26" fmla="*/ 43 w 68"/>
                  <a:gd name="T27" fmla="*/ 51 h 51"/>
                  <a:gd name="T28" fmla="*/ 41 w 68"/>
                  <a:gd name="T29" fmla="*/ 50 h 51"/>
                  <a:gd name="T30" fmla="*/ 40 w 68"/>
                  <a:gd name="T31" fmla="*/ 50 h 51"/>
                  <a:gd name="T32" fmla="*/ 38 w 68"/>
                  <a:gd name="T33" fmla="*/ 50 h 51"/>
                  <a:gd name="T34" fmla="*/ 36 w 68"/>
                  <a:gd name="T35" fmla="*/ 49 h 51"/>
                  <a:gd name="T36" fmla="*/ 34 w 68"/>
                  <a:gd name="T37" fmla="*/ 49 h 51"/>
                  <a:gd name="T38" fmla="*/ 33 w 68"/>
                  <a:gd name="T39" fmla="*/ 48 h 51"/>
                  <a:gd name="T40" fmla="*/ 31 w 68"/>
                  <a:gd name="T41" fmla="*/ 47 h 51"/>
                  <a:gd name="T42" fmla="*/ 29 w 68"/>
                  <a:gd name="T43" fmla="*/ 47 h 51"/>
                  <a:gd name="T44" fmla="*/ 28 w 68"/>
                  <a:gd name="T45" fmla="*/ 46 h 51"/>
                  <a:gd name="T46" fmla="*/ 26 w 68"/>
                  <a:gd name="T47" fmla="*/ 45 h 51"/>
                  <a:gd name="T48" fmla="*/ 24 w 68"/>
                  <a:gd name="T49" fmla="*/ 44 h 51"/>
                  <a:gd name="T50" fmla="*/ 23 w 68"/>
                  <a:gd name="T51" fmla="*/ 43 h 51"/>
                  <a:gd name="T52" fmla="*/ 21 w 68"/>
                  <a:gd name="T53" fmla="*/ 42 h 51"/>
                  <a:gd name="T54" fmla="*/ 20 w 68"/>
                  <a:gd name="T55" fmla="*/ 41 h 51"/>
                  <a:gd name="T56" fmla="*/ 18 w 68"/>
                  <a:gd name="T57" fmla="*/ 40 h 51"/>
                  <a:gd name="T58" fmla="*/ 17 w 68"/>
                  <a:gd name="T59" fmla="*/ 39 h 51"/>
                  <a:gd name="T60" fmla="*/ 16 w 68"/>
                  <a:gd name="T61" fmla="*/ 38 h 51"/>
                  <a:gd name="T62" fmla="*/ 14 w 68"/>
                  <a:gd name="T63" fmla="*/ 36 h 51"/>
                  <a:gd name="T64" fmla="*/ 13 w 68"/>
                  <a:gd name="T65" fmla="*/ 35 h 51"/>
                  <a:gd name="T66" fmla="*/ 12 w 68"/>
                  <a:gd name="T67" fmla="*/ 34 h 51"/>
                  <a:gd name="T68" fmla="*/ 11 w 68"/>
                  <a:gd name="T69" fmla="*/ 32 h 51"/>
                  <a:gd name="T70" fmla="*/ 10 w 68"/>
                  <a:gd name="T71" fmla="*/ 31 h 51"/>
                  <a:gd name="T72" fmla="*/ 9 w 68"/>
                  <a:gd name="T73" fmla="*/ 29 h 51"/>
                  <a:gd name="T74" fmla="*/ 8 w 68"/>
                  <a:gd name="T75" fmla="*/ 28 h 51"/>
                  <a:gd name="T76" fmla="*/ 7 w 68"/>
                  <a:gd name="T77" fmla="*/ 26 h 51"/>
                  <a:gd name="T78" fmla="*/ 6 w 68"/>
                  <a:gd name="T79" fmla="*/ 25 h 51"/>
                  <a:gd name="T80" fmla="*/ 5 w 68"/>
                  <a:gd name="T81" fmla="*/ 23 h 51"/>
                  <a:gd name="T82" fmla="*/ 4 w 68"/>
                  <a:gd name="T83" fmla="*/ 21 h 51"/>
                  <a:gd name="T84" fmla="*/ 4 w 68"/>
                  <a:gd name="T85" fmla="*/ 20 h 51"/>
                  <a:gd name="T86" fmla="*/ 3 w 68"/>
                  <a:gd name="T87" fmla="*/ 18 h 51"/>
                  <a:gd name="T88" fmla="*/ 3 w 68"/>
                  <a:gd name="T89" fmla="*/ 16 h 51"/>
                  <a:gd name="T90" fmla="*/ 2 w 68"/>
                  <a:gd name="T91" fmla="*/ 15 h 51"/>
                  <a:gd name="T92" fmla="*/ 2 w 68"/>
                  <a:gd name="T93" fmla="*/ 13 h 51"/>
                  <a:gd name="T94" fmla="*/ 1 w 68"/>
                  <a:gd name="T95" fmla="*/ 11 h 51"/>
                  <a:gd name="T96" fmla="*/ 1 w 68"/>
                  <a:gd name="T97" fmla="*/ 9 h 51"/>
                  <a:gd name="T98" fmla="*/ 1 w 68"/>
                  <a:gd name="T99" fmla="*/ 7 h 51"/>
                  <a:gd name="T100" fmla="*/ 0 w 68"/>
                  <a:gd name="T101" fmla="*/ 6 h 51"/>
                  <a:gd name="T102" fmla="*/ 0 w 68"/>
                  <a:gd name="T103" fmla="*/ 4 h 51"/>
                  <a:gd name="T104" fmla="*/ 0 w 68"/>
                  <a:gd name="T105" fmla="*/ 2 h 51"/>
                  <a:gd name="T106" fmla="*/ 0 w 68"/>
                  <a:gd name="T10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1">
                    <a:moveTo>
                      <a:pt x="68" y="48"/>
                    </a:moveTo>
                    <a:lnTo>
                      <a:pt x="67" y="48"/>
                    </a:lnTo>
                    <a:lnTo>
                      <a:pt x="66" y="48"/>
                    </a:lnTo>
                    <a:lnTo>
                      <a:pt x="66" y="49"/>
                    </a:lnTo>
                    <a:lnTo>
                      <a:pt x="65" y="49"/>
                    </a:lnTo>
                    <a:lnTo>
                      <a:pt x="65" y="49"/>
                    </a:lnTo>
                    <a:lnTo>
                      <a:pt x="64" y="49"/>
                    </a:lnTo>
                    <a:lnTo>
                      <a:pt x="63" y="49"/>
                    </a:lnTo>
                    <a:lnTo>
                      <a:pt x="63" y="49"/>
                    </a:lnTo>
                    <a:lnTo>
                      <a:pt x="62" y="50"/>
                    </a:lnTo>
                    <a:lnTo>
                      <a:pt x="62" y="50"/>
                    </a:lnTo>
                    <a:lnTo>
                      <a:pt x="61" y="50"/>
                    </a:lnTo>
                    <a:lnTo>
                      <a:pt x="61" y="50"/>
                    </a:lnTo>
                    <a:lnTo>
                      <a:pt x="60" y="50"/>
                    </a:lnTo>
                    <a:lnTo>
                      <a:pt x="59" y="50"/>
                    </a:lnTo>
                    <a:lnTo>
                      <a:pt x="59" y="50"/>
                    </a:lnTo>
                    <a:lnTo>
                      <a:pt x="58" y="50"/>
                    </a:lnTo>
                    <a:lnTo>
                      <a:pt x="58" y="51"/>
                    </a:lnTo>
                    <a:lnTo>
                      <a:pt x="57" y="51"/>
                    </a:lnTo>
                    <a:lnTo>
                      <a:pt x="56" y="51"/>
                    </a:lnTo>
                    <a:lnTo>
                      <a:pt x="56" y="51"/>
                    </a:lnTo>
                    <a:lnTo>
                      <a:pt x="55" y="51"/>
                    </a:lnTo>
                    <a:lnTo>
                      <a:pt x="55" y="51"/>
                    </a:lnTo>
                    <a:lnTo>
                      <a:pt x="54" y="51"/>
                    </a:lnTo>
                    <a:lnTo>
                      <a:pt x="54" y="51"/>
                    </a:lnTo>
                    <a:lnTo>
                      <a:pt x="53" y="51"/>
                    </a:lnTo>
                    <a:lnTo>
                      <a:pt x="52" y="51"/>
                    </a:lnTo>
                    <a:lnTo>
                      <a:pt x="52" y="51"/>
                    </a:lnTo>
                    <a:lnTo>
                      <a:pt x="51" y="51"/>
                    </a:lnTo>
                    <a:lnTo>
                      <a:pt x="50" y="51"/>
                    </a:lnTo>
                    <a:lnTo>
                      <a:pt x="50" y="51"/>
                    </a:lnTo>
                    <a:lnTo>
                      <a:pt x="49" y="51"/>
                    </a:lnTo>
                    <a:lnTo>
                      <a:pt x="49" y="51"/>
                    </a:lnTo>
                    <a:lnTo>
                      <a:pt x="48" y="51"/>
                    </a:lnTo>
                    <a:lnTo>
                      <a:pt x="47" y="51"/>
                    </a:lnTo>
                    <a:lnTo>
                      <a:pt x="47" y="51"/>
                    </a:lnTo>
                    <a:lnTo>
                      <a:pt x="46" y="51"/>
                    </a:lnTo>
                    <a:lnTo>
                      <a:pt x="45" y="51"/>
                    </a:lnTo>
                    <a:lnTo>
                      <a:pt x="45" y="51"/>
                    </a:lnTo>
                    <a:lnTo>
                      <a:pt x="44" y="51"/>
                    </a:lnTo>
                    <a:lnTo>
                      <a:pt x="44" y="51"/>
                    </a:lnTo>
                    <a:lnTo>
                      <a:pt x="43" y="51"/>
                    </a:lnTo>
                    <a:lnTo>
                      <a:pt x="42" y="51"/>
                    </a:lnTo>
                    <a:lnTo>
                      <a:pt x="42" y="51"/>
                    </a:lnTo>
                    <a:lnTo>
                      <a:pt x="41" y="50"/>
                    </a:lnTo>
                    <a:lnTo>
                      <a:pt x="41" y="50"/>
                    </a:lnTo>
                    <a:lnTo>
                      <a:pt x="40" y="50"/>
                    </a:lnTo>
                    <a:lnTo>
                      <a:pt x="40" y="50"/>
                    </a:lnTo>
                    <a:lnTo>
                      <a:pt x="39" y="50"/>
                    </a:lnTo>
                    <a:lnTo>
                      <a:pt x="38" y="50"/>
                    </a:lnTo>
                    <a:lnTo>
                      <a:pt x="38" y="50"/>
                    </a:lnTo>
                    <a:lnTo>
                      <a:pt x="37" y="50"/>
                    </a:lnTo>
                    <a:lnTo>
                      <a:pt x="37" y="49"/>
                    </a:lnTo>
                    <a:lnTo>
                      <a:pt x="36" y="49"/>
                    </a:lnTo>
                    <a:lnTo>
                      <a:pt x="35" y="49"/>
                    </a:lnTo>
                    <a:lnTo>
                      <a:pt x="35" y="49"/>
                    </a:lnTo>
                    <a:lnTo>
                      <a:pt x="34" y="49"/>
                    </a:lnTo>
                    <a:lnTo>
                      <a:pt x="34" y="49"/>
                    </a:lnTo>
                    <a:lnTo>
                      <a:pt x="33" y="48"/>
                    </a:lnTo>
                    <a:lnTo>
                      <a:pt x="33" y="48"/>
                    </a:lnTo>
                    <a:lnTo>
                      <a:pt x="32" y="48"/>
                    </a:lnTo>
                    <a:lnTo>
                      <a:pt x="31" y="48"/>
                    </a:lnTo>
                    <a:lnTo>
                      <a:pt x="31" y="47"/>
                    </a:lnTo>
                    <a:lnTo>
                      <a:pt x="30" y="47"/>
                    </a:lnTo>
                    <a:lnTo>
                      <a:pt x="30" y="47"/>
                    </a:lnTo>
                    <a:lnTo>
                      <a:pt x="29" y="47"/>
                    </a:lnTo>
                    <a:lnTo>
                      <a:pt x="29" y="46"/>
                    </a:lnTo>
                    <a:lnTo>
                      <a:pt x="28" y="46"/>
                    </a:lnTo>
                    <a:lnTo>
                      <a:pt x="28" y="46"/>
                    </a:lnTo>
                    <a:lnTo>
                      <a:pt x="27" y="46"/>
                    </a:lnTo>
                    <a:lnTo>
                      <a:pt x="27" y="45"/>
                    </a:lnTo>
                    <a:lnTo>
                      <a:pt x="26" y="45"/>
                    </a:lnTo>
                    <a:lnTo>
                      <a:pt x="25" y="45"/>
                    </a:lnTo>
                    <a:lnTo>
                      <a:pt x="25" y="44"/>
                    </a:lnTo>
                    <a:lnTo>
                      <a:pt x="24" y="44"/>
                    </a:lnTo>
                    <a:lnTo>
                      <a:pt x="24" y="44"/>
                    </a:lnTo>
                    <a:lnTo>
                      <a:pt x="23" y="44"/>
                    </a:lnTo>
                    <a:lnTo>
                      <a:pt x="23" y="43"/>
                    </a:lnTo>
                    <a:lnTo>
                      <a:pt x="22" y="43"/>
                    </a:lnTo>
                    <a:lnTo>
                      <a:pt x="22" y="43"/>
                    </a:lnTo>
                    <a:lnTo>
                      <a:pt x="21" y="42"/>
                    </a:lnTo>
                    <a:lnTo>
                      <a:pt x="21" y="42"/>
                    </a:lnTo>
                    <a:lnTo>
                      <a:pt x="20" y="42"/>
                    </a:lnTo>
                    <a:lnTo>
                      <a:pt x="20" y="41"/>
                    </a:lnTo>
                    <a:lnTo>
                      <a:pt x="19" y="41"/>
                    </a:lnTo>
                    <a:lnTo>
                      <a:pt x="19" y="40"/>
                    </a:lnTo>
                    <a:lnTo>
                      <a:pt x="18" y="40"/>
                    </a:lnTo>
                    <a:lnTo>
                      <a:pt x="18" y="40"/>
                    </a:lnTo>
                    <a:lnTo>
                      <a:pt x="18" y="39"/>
                    </a:lnTo>
                    <a:lnTo>
                      <a:pt x="17" y="39"/>
                    </a:lnTo>
                    <a:lnTo>
                      <a:pt x="17" y="39"/>
                    </a:lnTo>
                    <a:lnTo>
                      <a:pt x="16" y="38"/>
                    </a:lnTo>
                    <a:lnTo>
                      <a:pt x="16" y="38"/>
                    </a:lnTo>
                    <a:lnTo>
                      <a:pt x="15" y="37"/>
                    </a:lnTo>
                    <a:lnTo>
                      <a:pt x="15" y="37"/>
                    </a:lnTo>
                    <a:lnTo>
                      <a:pt x="14" y="36"/>
                    </a:lnTo>
                    <a:lnTo>
                      <a:pt x="14" y="36"/>
                    </a:lnTo>
                    <a:lnTo>
                      <a:pt x="14" y="36"/>
                    </a:lnTo>
                    <a:lnTo>
                      <a:pt x="13" y="35"/>
                    </a:lnTo>
                    <a:lnTo>
                      <a:pt x="13" y="35"/>
                    </a:lnTo>
                    <a:lnTo>
                      <a:pt x="12" y="34"/>
                    </a:lnTo>
                    <a:lnTo>
                      <a:pt x="12" y="34"/>
                    </a:lnTo>
                    <a:lnTo>
                      <a:pt x="12" y="33"/>
                    </a:lnTo>
                    <a:lnTo>
                      <a:pt x="11" y="33"/>
                    </a:lnTo>
                    <a:lnTo>
                      <a:pt x="11" y="32"/>
                    </a:lnTo>
                    <a:lnTo>
                      <a:pt x="10" y="32"/>
                    </a:lnTo>
                    <a:lnTo>
                      <a:pt x="10" y="31"/>
                    </a:lnTo>
                    <a:lnTo>
                      <a:pt x="10" y="31"/>
                    </a:lnTo>
                    <a:lnTo>
                      <a:pt x="9" y="30"/>
                    </a:lnTo>
                    <a:lnTo>
                      <a:pt x="9" y="30"/>
                    </a:lnTo>
                    <a:lnTo>
                      <a:pt x="9" y="29"/>
                    </a:lnTo>
                    <a:lnTo>
                      <a:pt x="9" y="29"/>
                    </a:lnTo>
                    <a:lnTo>
                      <a:pt x="8" y="28"/>
                    </a:lnTo>
                    <a:lnTo>
                      <a:pt x="8" y="28"/>
                    </a:lnTo>
                    <a:lnTo>
                      <a:pt x="7" y="27"/>
                    </a:lnTo>
                    <a:lnTo>
                      <a:pt x="7" y="27"/>
                    </a:lnTo>
                    <a:lnTo>
                      <a:pt x="7" y="26"/>
                    </a:lnTo>
                    <a:lnTo>
                      <a:pt x="7" y="26"/>
                    </a:lnTo>
                    <a:lnTo>
                      <a:pt x="6" y="25"/>
                    </a:lnTo>
                    <a:lnTo>
                      <a:pt x="6" y="25"/>
                    </a:lnTo>
                    <a:lnTo>
                      <a:pt x="6" y="24"/>
                    </a:lnTo>
                    <a:lnTo>
                      <a:pt x="6" y="24"/>
                    </a:lnTo>
                    <a:lnTo>
                      <a:pt x="5" y="23"/>
                    </a:lnTo>
                    <a:lnTo>
                      <a:pt x="5" y="22"/>
                    </a:lnTo>
                    <a:lnTo>
                      <a:pt x="5" y="22"/>
                    </a:lnTo>
                    <a:lnTo>
                      <a:pt x="4" y="21"/>
                    </a:lnTo>
                    <a:lnTo>
                      <a:pt x="4" y="21"/>
                    </a:lnTo>
                    <a:lnTo>
                      <a:pt x="4" y="20"/>
                    </a:lnTo>
                    <a:lnTo>
                      <a:pt x="4" y="20"/>
                    </a:lnTo>
                    <a:lnTo>
                      <a:pt x="3" y="19"/>
                    </a:lnTo>
                    <a:lnTo>
                      <a:pt x="3" y="19"/>
                    </a:lnTo>
                    <a:lnTo>
                      <a:pt x="3" y="18"/>
                    </a:lnTo>
                    <a:lnTo>
                      <a:pt x="3" y="17"/>
                    </a:lnTo>
                    <a:lnTo>
                      <a:pt x="3" y="17"/>
                    </a:lnTo>
                    <a:lnTo>
                      <a:pt x="3" y="16"/>
                    </a:lnTo>
                    <a:lnTo>
                      <a:pt x="2" y="16"/>
                    </a:lnTo>
                    <a:lnTo>
                      <a:pt x="2" y="15"/>
                    </a:lnTo>
                    <a:lnTo>
                      <a:pt x="2" y="15"/>
                    </a:lnTo>
                    <a:lnTo>
                      <a:pt x="2" y="14"/>
                    </a:lnTo>
                    <a:lnTo>
                      <a:pt x="2" y="13"/>
                    </a:lnTo>
                    <a:lnTo>
                      <a:pt x="2" y="13"/>
                    </a:lnTo>
                    <a:lnTo>
                      <a:pt x="2" y="12"/>
                    </a:lnTo>
                    <a:lnTo>
                      <a:pt x="2" y="12"/>
                    </a:lnTo>
                    <a:lnTo>
                      <a:pt x="1" y="11"/>
                    </a:lnTo>
                    <a:lnTo>
                      <a:pt x="1" y="10"/>
                    </a:lnTo>
                    <a:lnTo>
                      <a:pt x="1" y="10"/>
                    </a:lnTo>
                    <a:lnTo>
                      <a:pt x="1" y="9"/>
                    </a:lnTo>
                    <a:lnTo>
                      <a:pt x="1" y="9"/>
                    </a:lnTo>
                    <a:lnTo>
                      <a:pt x="1" y="8"/>
                    </a:lnTo>
                    <a:lnTo>
                      <a:pt x="1" y="7"/>
                    </a:lnTo>
                    <a:lnTo>
                      <a:pt x="1" y="7"/>
                    </a:lnTo>
                    <a:lnTo>
                      <a:pt x="1" y="6"/>
                    </a:lnTo>
                    <a:lnTo>
                      <a:pt x="0" y="6"/>
                    </a:lnTo>
                    <a:lnTo>
                      <a:pt x="0" y="5"/>
                    </a:lnTo>
                    <a:lnTo>
                      <a:pt x="0" y="4"/>
                    </a:lnTo>
                    <a:lnTo>
                      <a:pt x="0" y="4"/>
                    </a:lnTo>
                    <a:lnTo>
                      <a:pt x="0" y="3"/>
                    </a:lnTo>
                    <a:lnTo>
                      <a:pt x="0" y="3"/>
                    </a:lnTo>
                    <a:lnTo>
                      <a:pt x="0" y="2"/>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2" name="Freeform 1226"/>
              <p:cNvSpPr>
                <a:spLocks/>
              </p:cNvSpPr>
              <p:nvPr/>
            </p:nvSpPr>
            <p:spPr bwMode="auto">
              <a:xfrm flipH="1">
                <a:off x="1128" y="3703"/>
                <a:ext cx="11" cy="175"/>
              </a:xfrm>
              <a:custGeom>
                <a:avLst/>
                <a:gdLst>
                  <a:gd name="T0" fmla="*/ 37 w 37"/>
                  <a:gd name="T1" fmla="*/ 0 h 632"/>
                  <a:gd name="T2" fmla="*/ 37 w 37"/>
                  <a:gd name="T3" fmla="*/ 632 h 632"/>
                  <a:gd name="T4" fmla="*/ 0 w 37"/>
                  <a:gd name="T5" fmla="*/ 632 h 632"/>
                  <a:gd name="T6" fmla="*/ 0 w 37"/>
                  <a:gd name="T7" fmla="*/ 632 h 632"/>
                  <a:gd name="T8" fmla="*/ 0 w 37"/>
                  <a:gd name="T9" fmla="*/ 0 h 632"/>
                </a:gdLst>
                <a:ahLst/>
                <a:cxnLst>
                  <a:cxn ang="0">
                    <a:pos x="T0" y="T1"/>
                  </a:cxn>
                  <a:cxn ang="0">
                    <a:pos x="T2" y="T3"/>
                  </a:cxn>
                  <a:cxn ang="0">
                    <a:pos x="T4" y="T5"/>
                  </a:cxn>
                  <a:cxn ang="0">
                    <a:pos x="T6" y="T7"/>
                  </a:cxn>
                  <a:cxn ang="0">
                    <a:pos x="T8" y="T9"/>
                  </a:cxn>
                </a:cxnLst>
                <a:rect l="0" t="0" r="r" b="b"/>
                <a:pathLst>
                  <a:path w="37" h="632">
                    <a:moveTo>
                      <a:pt x="37" y="0"/>
                    </a:moveTo>
                    <a:lnTo>
                      <a:pt x="37" y="632"/>
                    </a:lnTo>
                    <a:lnTo>
                      <a:pt x="0" y="632"/>
                    </a:lnTo>
                    <a:lnTo>
                      <a:pt x="0" y="63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3" name="Freeform 1227"/>
              <p:cNvSpPr>
                <a:spLocks/>
              </p:cNvSpPr>
              <p:nvPr/>
            </p:nvSpPr>
            <p:spPr bwMode="auto">
              <a:xfrm flipH="1">
                <a:off x="1114" y="3692"/>
                <a:ext cx="5" cy="4"/>
              </a:xfrm>
              <a:custGeom>
                <a:avLst/>
                <a:gdLst>
                  <a:gd name="T0" fmla="*/ 17 w 17"/>
                  <a:gd name="T1" fmla="*/ 17 h 17"/>
                  <a:gd name="T2" fmla="*/ 17 w 17"/>
                  <a:gd name="T3" fmla="*/ 17 h 17"/>
                  <a:gd name="T4" fmla="*/ 16 w 17"/>
                  <a:gd name="T5" fmla="*/ 17 h 17"/>
                  <a:gd name="T6" fmla="*/ 16 w 17"/>
                  <a:gd name="T7" fmla="*/ 17 h 17"/>
                  <a:gd name="T8" fmla="*/ 15 w 17"/>
                  <a:gd name="T9" fmla="*/ 17 h 17"/>
                  <a:gd name="T10" fmla="*/ 15 w 17"/>
                  <a:gd name="T11" fmla="*/ 17 h 17"/>
                  <a:gd name="T12" fmla="*/ 14 w 17"/>
                  <a:gd name="T13" fmla="*/ 17 h 17"/>
                  <a:gd name="T14" fmla="*/ 14 w 17"/>
                  <a:gd name="T15" fmla="*/ 16 h 17"/>
                  <a:gd name="T16" fmla="*/ 13 w 17"/>
                  <a:gd name="T17" fmla="*/ 16 h 17"/>
                  <a:gd name="T18" fmla="*/ 13 w 17"/>
                  <a:gd name="T19" fmla="*/ 16 h 17"/>
                  <a:gd name="T20" fmla="*/ 12 w 17"/>
                  <a:gd name="T21" fmla="*/ 16 h 17"/>
                  <a:gd name="T22" fmla="*/ 11 w 17"/>
                  <a:gd name="T23" fmla="*/ 16 h 17"/>
                  <a:gd name="T24" fmla="*/ 11 w 17"/>
                  <a:gd name="T25" fmla="*/ 16 h 17"/>
                  <a:gd name="T26" fmla="*/ 10 w 17"/>
                  <a:gd name="T27" fmla="*/ 15 h 17"/>
                  <a:gd name="T28" fmla="*/ 10 w 17"/>
                  <a:gd name="T29" fmla="*/ 15 h 17"/>
                  <a:gd name="T30" fmla="*/ 10 w 17"/>
                  <a:gd name="T31" fmla="*/ 15 h 17"/>
                  <a:gd name="T32" fmla="*/ 9 w 17"/>
                  <a:gd name="T33" fmla="*/ 15 h 17"/>
                  <a:gd name="T34" fmla="*/ 9 w 17"/>
                  <a:gd name="T35" fmla="*/ 14 h 17"/>
                  <a:gd name="T36" fmla="*/ 8 w 17"/>
                  <a:gd name="T37" fmla="*/ 14 h 17"/>
                  <a:gd name="T38" fmla="*/ 8 w 17"/>
                  <a:gd name="T39" fmla="*/ 14 h 17"/>
                  <a:gd name="T40" fmla="*/ 7 w 17"/>
                  <a:gd name="T41" fmla="*/ 14 h 17"/>
                  <a:gd name="T42" fmla="*/ 7 w 17"/>
                  <a:gd name="T43" fmla="*/ 13 h 17"/>
                  <a:gd name="T44" fmla="*/ 6 w 17"/>
                  <a:gd name="T45" fmla="*/ 13 h 17"/>
                  <a:gd name="T46" fmla="*/ 6 w 17"/>
                  <a:gd name="T47" fmla="*/ 13 h 17"/>
                  <a:gd name="T48" fmla="*/ 6 w 17"/>
                  <a:gd name="T49" fmla="*/ 12 h 17"/>
                  <a:gd name="T50" fmla="*/ 5 w 17"/>
                  <a:gd name="T51" fmla="*/ 12 h 17"/>
                  <a:gd name="T52" fmla="*/ 5 w 17"/>
                  <a:gd name="T53" fmla="*/ 11 h 17"/>
                  <a:gd name="T54" fmla="*/ 5 w 17"/>
                  <a:gd name="T55" fmla="*/ 11 h 17"/>
                  <a:gd name="T56" fmla="*/ 4 w 17"/>
                  <a:gd name="T57" fmla="*/ 11 h 17"/>
                  <a:gd name="T58" fmla="*/ 4 w 17"/>
                  <a:gd name="T59" fmla="*/ 10 h 17"/>
                  <a:gd name="T60" fmla="*/ 3 w 17"/>
                  <a:gd name="T61" fmla="*/ 10 h 17"/>
                  <a:gd name="T62" fmla="*/ 3 w 17"/>
                  <a:gd name="T63" fmla="*/ 10 h 17"/>
                  <a:gd name="T64" fmla="*/ 3 w 17"/>
                  <a:gd name="T65" fmla="*/ 9 h 17"/>
                  <a:gd name="T66" fmla="*/ 3 w 17"/>
                  <a:gd name="T67" fmla="*/ 9 h 17"/>
                  <a:gd name="T68" fmla="*/ 2 w 17"/>
                  <a:gd name="T69" fmla="*/ 8 h 17"/>
                  <a:gd name="T70" fmla="*/ 2 w 17"/>
                  <a:gd name="T71" fmla="*/ 7 h 17"/>
                  <a:gd name="T72" fmla="*/ 2 w 17"/>
                  <a:gd name="T73" fmla="*/ 7 h 17"/>
                  <a:gd name="T74" fmla="*/ 1 w 17"/>
                  <a:gd name="T75" fmla="*/ 6 h 17"/>
                  <a:gd name="T76" fmla="*/ 1 w 17"/>
                  <a:gd name="T77" fmla="*/ 6 h 17"/>
                  <a:gd name="T78" fmla="*/ 1 w 17"/>
                  <a:gd name="T79" fmla="*/ 5 h 17"/>
                  <a:gd name="T80" fmla="*/ 1 w 17"/>
                  <a:gd name="T81" fmla="*/ 5 h 17"/>
                  <a:gd name="T82" fmla="*/ 1 w 17"/>
                  <a:gd name="T83" fmla="*/ 4 h 17"/>
                  <a:gd name="T84" fmla="*/ 1 w 17"/>
                  <a:gd name="T85" fmla="*/ 4 h 17"/>
                  <a:gd name="T86" fmla="*/ 0 w 17"/>
                  <a:gd name="T87" fmla="*/ 4 h 17"/>
                  <a:gd name="T88" fmla="*/ 0 w 17"/>
                  <a:gd name="T89" fmla="*/ 3 h 17"/>
                  <a:gd name="T90" fmla="*/ 0 w 17"/>
                  <a:gd name="T91" fmla="*/ 3 h 17"/>
                  <a:gd name="T92" fmla="*/ 0 w 17"/>
                  <a:gd name="T93" fmla="*/ 2 h 17"/>
                  <a:gd name="T94" fmla="*/ 0 w 17"/>
                  <a:gd name="T95" fmla="*/ 2 h 17"/>
                  <a:gd name="T96" fmla="*/ 0 w 17"/>
                  <a:gd name="T97" fmla="*/ 1 h 17"/>
                  <a:gd name="T98" fmla="*/ 0 w 17"/>
                  <a:gd name="T99" fmla="*/ 1 h 17"/>
                  <a:gd name="T100" fmla="*/ 0 w 17"/>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 h="17">
                    <a:moveTo>
                      <a:pt x="17" y="17"/>
                    </a:moveTo>
                    <a:lnTo>
                      <a:pt x="17" y="17"/>
                    </a:lnTo>
                    <a:lnTo>
                      <a:pt x="17" y="17"/>
                    </a:lnTo>
                    <a:lnTo>
                      <a:pt x="17" y="17"/>
                    </a:lnTo>
                    <a:lnTo>
                      <a:pt x="16" y="17"/>
                    </a:lnTo>
                    <a:lnTo>
                      <a:pt x="16" y="17"/>
                    </a:lnTo>
                    <a:lnTo>
                      <a:pt x="16" y="17"/>
                    </a:lnTo>
                    <a:lnTo>
                      <a:pt x="16" y="17"/>
                    </a:lnTo>
                    <a:lnTo>
                      <a:pt x="15" y="17"/>
                    </a:lnTo>
                    <a:lnTo>
                      <a:pt x="15" y="17"/>
                    </a:lnTo>
                    <a:lnTo>
                      <a:pt x="15" y="17"/>
                    </a:lnTo>
                    <a:lnTo>
                      <a:pt x="15" y="17"/>
                    </a:lnTo>
                    <a:lnTo>
                      <a:pt x="14" y="17"/>
                    </a:lnTo>
                    <a:lnTo>
                      <a:pt x="14" y="17"/>
                    </a:lnTo>
                    <a:lnTo>
                      <a:pt x="14" y="17"/>
                    </a:lnTo>
                    <a:lnTo>
                      <a:pt x="14" y="16"/>
                    </a:lnTo>
                    <a:lnTo>
                      <a:pt x="13" y="16"/>
                    </a:lnTo>
                    <a:lnTo>
                      <a:pt x="13" y="16"/>
                    </a:lnTo>
                    <a:lnTo>
                      <a:pt x="13" y="16"/>
                    </a:lnTo>
                    <a:lnTo>
                      <a:pt x="13" y="16"/>
                    </a:lnTo>
                    <a:lnTo>
                      <a:pt x="12" y="16"/>
                    </a:lnTo>
                    <a:lnTo>
                      <a:pt x="12" y="16"/>
                    </a:lnTo>
                    <a:lnTo>
                      <a:pt x="12" y="16"/>
                    </a:lnTo>
                    <a:lnTo>
                      <a:pt x="11" y="16"/>
                    </a:lnTo>
                    <a:lnTo>
                      <a:pt x="11" y="16"/>
                    </a:lnTo>
                    <a:lnTo>
                      <a:pt x="11" y="16"/>
                    </a:lnTo>
                    <a:lnTo>
                      <a:pt x="11" y="16"/>
                    </a:lnTo>
                    <a:lnTo>
                      <a:pt x="10" y="15"/>
                    </a:lnTo>
                    <a:lnTo>
                      <a:pt x="10" y="15"/>
                    </a:lnTo>
                    <a:lnTo>
                      <a:pt x="10" y="15"/>
                    </a:lnTo>
                    <a:lnTo>
                      <a:pt x="10" y="15"/>
                    </a:lnTo>
                    <a:lnTo>
                      <a:pt x="10" y="15"/>
                    </a:lnTo>
                    <a:lnTo>
                      <a:pt x="9" y="15"/>
                    </a:lnTo>
                    <a:lnTo>
                      <a:pt x="9" y="15"/>
                    </a:lnTo>
                    <a:lnTo>
                      <a:pt x="9" y="15"/>
                    </a:lnTo>
                    <a:lnTo>
                      <a:pt x="9" y="14"/>
                    </a:lnTo>
                    <a:lnTo>
                      <a:pt x="8" y="14"/>
                    </a:lnTo>
                    <a:lnTo>
                      <a:pt x="8" y="14"/>
                    </a:lnTo>
                    <a:lnTo>
                      <a:pt x="8" y="14"/>
                    </a:lnTo>
                    <a:lnTo>
                      <a:pt x="8" y="14"/>
                    </a:lnTo>
                    <a:lnTo>
                      <a:pt x="8" y="14"/>
                    </a:lnTo>
                    <a:lnTo>
                      <a:pt x="7" y="14"/>
                    </a:lnTo>
                    <a:lnTo>
                      <a:pt x="7" y="13"/>
                    </a:lnTo>
                    <a:lnTo>
                      <a:pt x="7" y="13"/>
                    </a:lnTo>
                    <a:lnTo>
                      <a:pt x="7" y="13"/>
                    </a:lnTo>
                    <a:lnTo>
                      <a:pt x="6" y="13"/>
                    </a:lnTo>
                    <a:lnTo>
                      <a:pt x="6" y="13"/>
                    </a:lnTo>
                    <a:lnTo>
                      <a:pt x="6" y="13"/>
                    </a:lnTo>
                    <a:lnTo>
                      <a:pt x="6" y="12"/>
                    </a:lnTo>
                    <a:lnTo>
                      <a:pt x="6" y="12"/>
                    </a:lnTo>
                    <a:lnTo>
                      <a:pt x="5" y="12"/>
                    </a:lnTo>
                    <a:lnTo>
                      <a:pt x="5" y="12"/>
                    </a:lnTo>
                    <a:lnTo>
                      <a:pt x="5" y="12"/>
                    </a:lnTo>
                    <a:lnTo>
                      <a:pt x="5" y="11"/>
                    </a:lnTo>
                    <a:lnTo>
                      <a:pt x="5" y="11"/>
                    </a:lnTo>
                    <a:lnTo>
                      <a:pt x="5" y="11"/>
                    </a:lnTo>
                    <a:lnTo>
                      <a:pt x="4" y="11"/>
                    </a:lnTo>
                    <a:lnTo>
                      <a:pt x="4" y="11"/>
                    </a:lnTo>
                    <a:lnTo>
                      <a:pt x="4" y="11"/>
                    </a:lnTo>
                    <a:lnTo>
                      <a:pt x="4" y="10"/>
                    </a:lnTo>
                    <a:lnTo>
                      <a:pt x="4" y="10"/>
                    </a:lnTo>
                    <a:lnTo>
                      <a:pt x="3" y="10"/>
                    </a:lnTo>
                    <a:lnTo>
                      <a:pt x="3" y="10"/>
                    </a:lnTo>
                    <a:lnTo>
                      <a:pt x="3" y="10"/>
                    </a:lnTo>
                    <a:lnTo>
                      <a:pt x="3" y="9"/>
                    </a:lnTo>
                    <a:lnTo>
                      <a:pt x="3" y="9"/>
                    </a:lnTo>
                    <a:lnTo>
                      <a:pt x="3" y="9"/>
                    </a:lnTo>
                    <a:lnTo>
                      <a:pt x="3" y="9"/>
                    </a:lnTo>
                    <a:lnTo>
                      <a:pt x="2" y="8"/>
                    </a:lnTo>
                    <a:lnTo>
                      <a:pt x="2" y="8"/>
                    </a:lnTo>
                    <a:lnTo>
                      <a:pt x="2" y="8"/>
                    </a:lnTo>
                    <a:lnTo>
                      <a:pt x="2" y="7"/>
                    </a:lnTo>
                    <a:lnTo>
                      <a:pt x="2" y="7"/>
                    </a:lnTo>
                    <a:lnTo>
                      <a:pt x="2" y="7"/>
                    </a:lnTo>
                    <a:lnTo>
                      <a:pt x="1" y="7"/>
                    </a:lnTo>
                    <a:lnTo>
                      <a:pt x="1" y="6"/>
                    </a:lnTo>
                    <a:lnTo>
                      <a:pt x="1" y="6"/>
                    </a:lnTo>
                    <a:lnTo>
                      <a:pt x="1" y="6"/>
                    </a:lnTo>
                    <a:lnTo>
                      <a:pt x="1" y="6"/>
                    </a:lnTo>
                    <a:lnTo>
                      <a:pt x="1" y="5"/>
                    </a:lnTo>
                    <a:lnTo>
                      <a:pt x="1" y="5"/>
                    </a:lnTo>
                    <a:lnTo>
                      <a:pt x="1" y="5"/>
                    </a:lnTo>
                    <a:lnTo>
                      <a:pt x="1" y="5"/>
                    </a:lnTo>
                    <a:lnTo>
                      <a:pt x="1" y="4"/>
                    </a:lnTo>
                    <a:lnTo>
                      <a:pt x="1" y="4"/>
                    </a:lnTo>
                    <a:lnTo>
                      <a:pt x="1" y="4"/>
                    </a:lnTo>
                    <a:lnTo>
                      <a:pt x="0" y="4"/>
                    </a:lnTo>
                    <a:lnTo>
                      <a:pt x="0" y="4"/>
                    </a:lnTo>
                    <a:lnTo>
                      <a:pt x="0" y="3"/>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4" name="Line 1228"/>
              <p:cNvSpPr>
                <a:spLocks noChangeShapeType="1"/>
              </p:cNvSpPr>
              <p:nvPr/>
            </p:nvSpPr>
            <p:spPr bwMode="auto">
              <a:xfrm flipH="1" flipV="1">
                <a:off x="1119" y="3655"/>
                <a:ext cx="1" cy="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5" name="Line 1229"/>
              <p:cNvSpPr>
                <a:spLocks noChangeShapeType="1"/>
              </p:cNvSpPr>
              <p:nvPr/>
            </p:nvSpPr>
            <p:spPr bwMode="auto">
              <a:xfrm flipH="1">
                <a:off x="1030" y="3696"/>
                <a:ext cx="8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6" name="Line 1230"/>
              <p:cNvSpPr>
                <a:spLocks noChangeShapeType="1"/>
              </p:cNvSpPr>
              <p:nvPr/>
            </p:nvSpPr>
            <p:spPr bwMode="auto">
              <a:xfrm flipH="1" flipV="1">
                <a:off x="1118" y="3696"/>
                <a:ext cx="1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7" name="Oval 1231"/>
              <p:cNvSpPr>
                <a:spLocks noChangeArrowheads="1"/>
              </p:cNvSpPr>
              <p:nvPr/>
            </p:nvSpPr>
            <p:spPr bwMode="auto">
              <a:xfrm flipH="1">
                <a:off x="1003" y="3852"/>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8" name="Freeform 1232"/>
              <p:cNvSpPr>
                <a:spLocks/>
              </p:cNvSpPr>
              <p:nvPr/>
            </p:nvSpPr>
            <p:spPr bwMode="auto">
              <a:xfrm flipH="1">
                <a:off x="999" y="3858"/>
                <a:ext cx="15" cy="6"/>
              </a:xfrm>
              <a:custGeom>
                <a:avLst/>
                <a:gdLst>
                  <a:gd name="T0" fmla="*/ 51 w 51"/>
                  <a:gd name="T1" fmla="*/ 1 h 25"/>
                  <a:gd name="T2" fmla="*/ 51 w 51"/>
                  <a:gd name="T3" fmla="*/ 2 h 25"/>
                  <a:gd name="T4" fmla="*/ 51 w 51"/>
                  <a:gd name="T5" fmla="*/ 3 h 25"/>
                  <a:gd name="T6" fmla="*/ 51 w 51"/>
                  <a:gd name="T7" fmla="*/ 4 h 25"/>
                  <a:gd name="T8" fmla="*/ 50 w 51"/>
                  <a:gd name="T9" fmla="*/ 6 h 25"/>
                  <a:gd name="T10" fmla="*/ 50 w 51"/>
                  <a:gd name="T11" fmla="*/ 7 h 25"/>
                  <a:gd name="T12" fmla="*/ 50 w 51"/>
                  <a:gd name="T13" fmla="*/ 8 h 25"/>
                  <a:gd name="T14" fmla="*/ 49 w 51"/>
                  <a:gd name="T15" fmla="*/ 9 h 25"/>
                  <a:gd name="T16" fmla="*/ 49 w 51"/>
                  <a:gd name="T17" fmla="*/ 11 h 25"/>
                  <a:gd name="T18" fmla="*/ 48 w 51"/>
                  <a:gd name="T19" fmla="*/ 12 h 25"/>
                  <a:gd name="T20" fmla="*/ 48 w 51"/>
                  <a:gd name="T21" fmla="*/ 13 h 25"/>
                  <a:gd name="T22" fmla="*/ 47 w 51"/>
                  <a:gd name="T23" fmla="*/ 14 h 25"/>
                  <a:gd name="T24" fmla="*/ 46 w 51"/>
                  <a:gd name="T25" fmla="*/ 15 h 25"/>
                  <a:gd name="T26" fmla="*/ 46 w 51"/>
                  <a:gd name="T27" fmla="*/ 16 h 25"/>
                  <a:gd name="T28" fmla="*/ 45 w 51"/>
                  <a:gd name="T29" fmla="*/ 17 h 25"/>
                  <a:gd name="T30" fmla="*/ 44 w 51"/>
                  <a:gd name="T31" fmla="*/ 18 h 25"/>
                  <a:gd name="T32" fmla="*/ 43 w 51"/>
                  <a:gd name="T33" fmla="*/ 19 h 25"/>
                  <a:gd name="T34" fmla="*/ 42 w 51"/>
                  <a:gd name="T35" fmla="*/ 19 h 25"/>
                  <a:gd name="T36" fmla="*/ 41 w 51"/>
                  <a:gd name="T37" fmla="*/ 20 h 25"/>
                  <a:gd name="T38" fmla="*/ 40 w 51"/>
                  <a:gd name="T39" fmla="*/ 21 h 25"/>
                  <a:gd name="T40" fmla="*/ 39 w 51"/>
                  <a:gd name="T41" fmla="*/ 22 h 25"/>
                  <a:gd name="T42" fmla="*/ 37 w 51"/>
                  <a:gd name="T43" fmla="*/ 22 h 25"/>
                  <a:gd name="T44" fmla="*/ 36 w 51"/>
                  <a:gd name="T45" fmla="*/ 23 h 25"/>
                  <a:gd name="T46" fmla="*/ 35 w 51"/>
                  <a:gd name="T47" fmla="*/ 23 h 25"/>
                  <a:gd name="T48" fmla="*/ 34 w 51"/>
                  <a:gd name="T49" fmla="*/ 24 h 25"/>
                  <a:gd name="T50" fmla="*/ 33 w 51"/>
                  <a:gd name="T51" fmla="*/ 24 h 25"/>
                  <a:gd name="T52" fmla="*/ 32 w 51"/>
                  <a:gd name="T53" fmla="*/ 25 h 25"/>
                  <a:gd name="T54" fmla="*/ 30 w 51"/>
                  <a:gd name="T55" fmla="*/ 25 h 25"/>
                  <a:gd name="T56" fmla="*/ 29 w 51"/>
                  <a:gd name="T57" fmla="*/ 25 h 25"/>
                  <a:gd name="T58" fmla="*/ 28 w 51"/>
                  <a:gd name="T59" fmla="*/ 25 h 25"/>
                  <a:gd name="T60" fmla="*/ 26 w 51"/>
                  <a:gd name="T61" fmla="*/ 25 h 25"/>
                  <a:gd name="T62" fmla="*/ 25 w 51"/>
                  <a:gd name="T63" fmla="*/ 25 h 25"/>
                  <a:gd name="T64" fmla="*/ 24 w 51"/>
                  <a:gd name="T65" fmla="*/ 25 h 25"/>
                  <a:gd name="T66" fmla="*/ 23 w 51"/>
                  <a:gd name="T67" fmla="*/ 25 h 25"/>
                  <a:gd name="T68" fmla="*/ 21 w 51"/>
                  <a:gd name="T69" fmla="*/ 25 h 25"/>
                  <a:gd name="T70" fmla="*/ 20 w 51"/>
                  <a:gd name="T71" fmla="*/ 25 h 25"/>
                  <a:gd name="T72" fmla="*/ 19 w 51"/>
                  <a:gd name="T73" fmla="*/ 25 h 25"/>
                  <a:gd name="T74" fmla="*/ 18 w 51"/>
                  <a:gd name="T75" fmla="*/ 24 h 25"/>
                  <a:gd name="T76" fmla="*/ 16 w 51"/>
                  <a:gd name="T77" fmla="*/ 24 h 25"/>
                  <a:gd name="T78" fmla="*/ 15 w 51"/>
                  <a:gd name="T79" fmla="*/ 23 h 25"/>
                  <a:gd name="T80" fmla="*/ 14 w 51"/>
                  <a:gd name="T81" fmla="*/ 23 h 25"/>
                  <a:gd name="T82" fmla="*/ 13 w 51"/>
                  <a:gd name="T83" fmla="*/ 22 h 25"/>
                  <a:gd name="T84" fmla="*/ 12 w 51"/>
                  <a:gd name="T85" fmla="*/ 22 h 25"/>
                  <a:gd name="T86" fmla="*/ 11 w 51"/>
                  <a:gd name="T87" fmla="*/ 21 h 25"/>
                  <a:gd name="T88" fmla="*/ 10 w 51"/>
                  <a:gd name="T89" fmla="*/ 20 h 25"/>
                  <a:gd name="T90" fmla="*/ 9 w 51"/>
                  <a:gd name="T91" fmla="*/ 19 h 25"/>
                  <a:gd name="T92" fmla="*/ 8 w 51"/>
                  <a:gd name="T93" fmla="*/ 18 h 25"/>
                  <a:gd name="T94" fmla="*/ 7 w 51"/>
                  <a:gd name="T95" fmla="*/ 17 h 25"/>
                  <a:gd name="T96" fmla="*/ 6 w 51"/>
                  <a:gd name="T97" fmla="*/ 16 h 25"/>
                  <a:gd name="T98" fmla="*/ 5 w 51"/>
                  <a:gd name="T99" fmla="*/ 15 h 25"/>
                  <a:gd name="T100" fmla="*/ 4 w 51"/>
                  <a:gd name="T101" fmla="*/ 14 h 25"/>
                  <a:gd name="T102" fmla="*/ 4 w 51"/>
                  <a:gd name="T103" fmla="*/ 13 h 25"/>
                  <a:gd name="T104" fmla="*/ 3 w 51"/>
                  <a:gd name="T105" fmla="*/ 12 h 25"/>
                  <a:gd name="T106" fmla="*/ 2 w 51"/>
                  <a:gd name="T107" fmla="*/ 11 h 25"/>
                  <a:gd name="T108" fmla="*/ 2 w 51"/>
                  <a:gd name="T109" fmla="*/ 10 h 25"/>
                  <a:gd name="T110" fmla="*/ 1 w 51"/>
                  <a:gd name="T111" fmla="*/ 9 h 25"/>
                  <a:gd name="T112" fmla="*/ 1 w 51"/>
                  <a:gd name="T113" fmla="*/ 8 h 25"/>
                  <a:gd name="T114" fmla="*/ 1 w 51"/>
                  <a:gd name="T115" fmla="*/ 6 h 25"/>
                  <a:gd name="T116" fmla="*/ 0 w 51"/>
                  <a:gd name="T117" fmla="*/ 5 h 25"/>
                  <a:gd name="T118" fmla="*/ 0 w 51"/>
                  <a:gd name="T119" fmla="*/ 4 h 25"/>
                  <a:gd name="T120" fmla="*/ 0 w 51"/>
                  <a:gd name="T121" fmla="*/ 2 h 25"/>
                  <a:gd name="T122" fmla="*/ 0 w 51"/>
                  <a:gd name="T123" fmla="*/ 1 h 25"/>
                  <a:gd name="T124" fmla="*/ 0 w 51"/>
                  <a:gd name="T1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51" y="0"/>
                    </a:moveTo>
                    <a:lnTo>
                      <a:pt x="51" y="0"/>
                    </a:lnTo>
                    <a:lnTo>
                      <a:pt x="51" y="0"/>
                    </a:lnTo>
                    <a:lnTo>
                      <a:pt x="51" y="1"/>
                    </a:lnTo>
                    <a:lnTo>
                      <a:pt x="51" y="1"/>
                    </a:lnTo>
                    <a:lnTo>
                      <a:pt x="51" y="1"/>
                    </a:lnTo>
                    <a:lnTo>
                      <a:pt x="51" y="2"/>
                    </a:lnTo>
                    <a:lnTo>
                      <a:pt x="51" y="2"/>
                    </a:lnTo>
                    <a:lnTo>
                      <a:pt x="51" y="2"/>
                    </a:lnTo>
                    <a:lnTo>
                      <a:pt x="51" y="2"/>
                    </a:lnTo>
                    <a:lnTo>
                      <a:pt x="51" y="3"/>
                    </a:lnTo>
                    <a:lnTo>
                      <a:pt x="51" y="3"/>
                    </a:lnTo>
                    <a:lnTo>
                      <a:pt x="51" y="4"/>
                    </a:lnTo>
                    <a:lnTo>
                      <a:pt x="51" y="4"/>
                    </a:lnTo>
                    <a:lnTo>
                      <a:pt x="51" y="4"/>
                    </a:lnTo>
                    <a:lnTo>
                      <a:pt x="51" y="4"/>
                    </a:lnTo>
                    <a:lnTo>
                      <a:pt x="51" y="5"/>
                    </a:lnTo>
                    <a:lnTo>
                      <a:pt x="51" y="5"/>
                    </a:lnTo>
                    <a:lnTo>
                      <a:pt x="51" y="5"/>
                    </a:lnTo>
                    <a:lnTo>
                      <a:pt x="50" y="6"/>
                    </a:lnTo>
                    <a:lnTo>
                      <a:pt x="50" y="6"/>
                    </a:lnTo>
                    <a:lnTo>
                      <a:pt x="50" y="6"/>
                    </a:lnTo>
                    <a:lnTo>
                      <a:pt x="50" y="7"/>
                    </a:lnTo>
                    <a:lnTo>
                      <a:pt x="50" y="7"/>
                    </a:lnTo>
                    <a:lnTo>
                      <a:pt x="50" y="7"/>
                    </a:lnTo>
                    <a:lnTo>
                      <a:pt x="50" y="8"/>
                    </a:lnTo>
                    <a:lnTo>
                      <a:pt x="50" y="8"/>
                    </a:lnTo>
                    <a:lnTo>
                      <a:pt x="50" y="8"/>
                    </a:lnTo>
                    <a:lnTo>
                      <a:pt x="50" y="8"/>
                    </a:lnTo>
                    <a:lnTo>
                      <a:pt x="50" y="9"/>
                    </a:lnTo>
                    <a:lnTo>
                      <a:pt x="50" y="9"/>
                    </a:lnTo>
                    <a:lnTo>
                      <a:pt x="49" y="9"/>
                    </a:lnTo>
                    <a:lnTo>
                      <a:pt x="49" y="9"/>
                    </a:lnTo>
                    <a:lnTo>
                      <a:pt x="49" y="10"/>
                    </a:lnTo>
                    <a:lnTo>
                      <a:pt x="49" y="10"/>
                    </a:lnTo>
                    <a:lnTo>
                      <a:pt x="49" y="11"/>
                    </a:lnTo>
                    <a:lnTo>
                      <a:pt x="49" y="11"/>
                    </a:lnTo>
                    <a:lnTo>
                      <a:pt x="49" y="11"/>
                    </a:lnTo>
                    <a:lnTo>
                      <a:pt x="49" y="11"/>
                    </a:lnTo>
                    <a:lnTo>
                      <a:pt x="48" y="12"/>
                    </a:lnTo>
                    <a:lnTo>
                      <a:pt x="48" y="12"/>
                    </a:lnTo>
                    <a:lnTo>
                      <a:pt x="48" y="12"/>
                    </a:lnTo>
                    <a:lnTo>
                      <a:pt x="48" y="12"/>
                    </a:lnTo>
                    <a:lnTo>
                      <a:pt x="48" y="13"/>
                    </a:lnTo>
                    <a:lnTo>
                      <a:pt x="47" y="13"/>
                    </a:lnTo>
                    <a:lnTo>
                      <a:pt x="47" y="13"/>
                    </a:lnTo>
                    <a:lnTo>
                      <a:pt x="47" y="13"/>
                    </a:lnTo>
                    <a:lnTo>
                      <a:pt x="47" y="14"/>
                    </a:lnTo>
                    <a:lnTo>
                      <a:pt x="47" y="14"/>
                    </a:lnTo>
                    <a:lnTo>
                      <a:pt x="47" y="14"/>
                    </a:lnTo>
                    <a:lnTo>
                      <a:pt x="47" y="15"/>
                    </a:lnTo>
                    <a:lnTo>
                      <a:pt x="46" y="15"/>
                    </a:lnTo>
                    <a:lnTo>
                      <a:pt x="46" y="15"/>
                    </a:lnTo>
                    <a:lnTo>
                      <a:pt x="46" y="15"/>
                    </a:lnTo>
                    <a:lnTo>
                      <a:pt x="46" y="15"/>
                    </a:lnTo>
                    <a:lnTo>
                      <a:pt x="46" y="16"/>
                    </a:lnTo>
                    <a:lnTo>
                      <a:pt x="45" y="16"/>
                    </a:lnTo>
                    <a:lnTo>
                      <a:pt x="45" y="16"/>
                    </a:lnTo>
                    <a:lnTo>
                      <a:pt x="45" y="16"/>
                    </a:lnTo>
                    <a:lnTo>
                      <a:pt x="45" y="17"/>
                    </a:lnTo>
                    <a:lnTo>
                      <a:pt x="44" y="17"/>
                    </a:lnTo>
                    <a:lnTo>
                      <a:pt x="44" y="17"/>
                    </a:lnTo>
                    <a:lnTo>
                      <a:pt x="44" y="18"/>
                    </a:lnTo>
                    <a:lnTo>
                      <a:pt x="44" y="18"/>
                    </a:lnTo>
                    <a:lnTo>
                      <a:pt x="44" y="18"/>
                    </a:lnTo>
                    <a:lnTo>
                      <a:pt x="43" y="18"/>
                    </a:lnTo>
                    <a:lnTo>
                      <a:pt x="43" y="18"/>
                    </a:lnTo>
                    <a:lnTo>
                      <a:pt x="43" y="19"/>
                    </a:lnTo>
                    <a:lnTo>
                      <a:pt x="43" y="19"/>
                    </a:lnTo>
                    <a:lnTo>
                      <a:pt x="42" y="19"/>
                    </a:lnTo>
                    <a:lnTo>
                      <a:pt x="42" y="19"/>
                    </a:lnTo>
                    <a:lnTo>
                      <a:pt x="42" y="19"/>
                    </a:lnTo>
                    <a:lnTo>
                      <a:pt x="42" y="20"/>
                    </a:lnTo>
                    <a:lnTo>
                      <a:pt x="41" y="20"/>
                    </a:lnTo>
                    <a:lnTo>
                      <a:pt x="41" y="20"/>
                    </a:lnTo>
                    <a:lnTo>
                      <a:pt x="41" y="20"/>
                    </a:lnTo>
                    <a:lnTo>
                      <a:pt x="40" y="20"/>
                    </a:lnTo>
                    <a:lnTo>
                      <a:pt x="40" y="21"/>
                    </a:lnTo>
                    <a:lnTo>
                      <a:pt x="40" y="21"/>
                    </a:lnTo>
                    <a:lnTo>
                      <a:pt x="40" y="21"/>
                    </a:lnTo>
                    <a:lnTo>
                      <a:pt x="39" y="21"/>
                    </a:lnTo>
                    <a:lnTo>
                      <a:pt x="39" y="22"/>
                    </a:lnTo>
                    <a:lnTo>
                      <a:pt x="39" y="22"/>
                    </a:lnTo>
                    <a:lnTo>
                      <a:pt x="39" y="22"/>
                    </a:lnTo>
                    <a:lnTo>
                      <a:pt x="38" y="22"/>
                    </a:lnTo>
                    <a:lnTo>
                      <a:pt x="38" y="22"/>
                    </a:lnTo>
                    <a:lnTo>
                      <a:pt x="38" y="22"/>
                    </a:lnTo>
                    <a:lnTo>
                      <a:pt x="37" y="22"/>
                    </a:lnTo>
                    <a:lnTo>
                      <a:pt x="37" y="23"/>
                    </a:lnTo>
                    <a:lnTo>
                      <a:pt x="37" y="23"/>
                    </a:lnTo>
                    <a:lnTo>
                      <a:pt x="36" y="23"/>
                    </a:lnTo>
                    <a:lnTo>
                      <a:pt x="36" y="23"/>
                    </a:lnTo>
                    <a:lnTo>
                      <a:pt x="36" y="23"/>
                    </a:lnTo>
                    <a:lnTo>
                      <a:pt x="36" y="23"/>
                    </a:lnTo>
                    <a:lnTo>
                      <a:pt x="35" y="23"/>
                    </a:lnTo>
                    <a:lnTo>
                      <a:pt x="35" y="23"/>
                    </a:lnTo>
                    <a:lnTo>
                      <a:pt x="35" y="24"/>
                    </a:lnTo>
                    <a:lnTo>
                      <a:pt x="35" y="24"/>
                    </a:lnTo>
                    <a:lnTo>
                      <a:pt x="34" y="24"/>
                    </a:lnTo>
                    <a:lnTo>
                      <a:pt x="34" y="24"/>
                    </a:lnTo>
                    <a:lnTo>
                      <a:pt x="33" y="24"/>
                    </a:lnTo>
                    <a:lnTo>
                      <a:pt x="33" y="24"/>
                    </a:lnTo>
                    <a:lnTo>
                      <a:pt x="33" y="24"/>
                    </a:lnTo>
                    <a:lnTo>
                      <a:pt x="33" y="24"/>
                    </a:lnTo>
                    <a:lnTo>
                      <a:pt x="32" y="25"/>
                    </a:lnTo>
                    <a:lnTo>
                      <a:pt x="32" y="25"/>
                    </a:lnTo>
                    <a:lnTo>
                      <a:pt x="32" y="25"/>
                    </a:lnTo>
                    <a:lnTo>
                      <a:pt x="32" y="25"/>
                    </a:lnTo>
                    <a:lnTo>
                      <a:pt x="31" y="25"/>
                    </a:lnTo>
                    <a:lnTo>
                      <a:pt x="31" y="25"/>
                    </a:lnTo>
                    <a:lnTo>
                      <a:pt x="30" y="25"/>
                    </a:lnTo>
                    <a:lnTo>
                      <a:pt x="30" y="25"/>
                    </a:lnTo>
                    <a:lnTo>
                      <a:pt x="30" y="25"/>
                    </a:lnTo>
                    <a:lnTo>
                      <a:pt x="30" y="25"/>
                    </a:lnTo>
                    <a:lnTo>
                      <a:pt x="29" y="25"/>
                    </a:lnTo>
                    <a:lnTo>
                      <a:pt x="29" y="25"/>
                    </a:lnTo>
                    <a:lnTo>
                      <a:pt x="29" y="25"/>
                    </a:lnTo>
                    <a:lnTo>
                      <a:pt x="28" y="25"/>
                    </a:lnTo>
                    <a:lnTo>
                      <a:pt x="28" y="25"/>
                    </a:lnTo>
                    <a:lnTo>
                      <a:pt x="28" y="25"/>
                    </a:lnTo>
                    <a:lnTo>
                      <a:pt x="28" y="25"/>
                    </a:lnTo>
                    <a:lnTo>
                      <a:pt x="27" y="25"/>
                    </a:lnTo>
                    <a:lnTo>
                      <a:pt x="27" y="25"/>
                    </a:lnTo>
                    <a:lnTo>
                      <a:pt x="26" y="25"/>
                    </a:lnTo>
                    <a:lnTo>
                      <a:pt x="26" y="25"/>
                    </a:lnTo>
                    <a:lnTo>
                      <a:pt x="26" y="25"/>
                    </a:lnTo>
                    <a:lnTo>
                      <a:pt x="25" y="25"/>
                    </a:lnTo>
                    <a:lnTo>
                      <a:pt x="25" y="25"/>
                    </a:lnTo>
                    <a:lnTo>
                      <a:pt x="25" y="25"/>
                    </a:lnTo>
                    <a:lnTo>
                      <a:pt x="25" y="25"/>
                    </a:lnTo>
                    <a:lnTo>
                      <a:pt x="24" y="25"/>
                    </a:lnTo>
                    <a:lnTo>
                      <a:pt x="24" y="25"/>
                    </a:lnTo>
                    <a:lnTo>
                      <a:pt x="23" y="25"/>
                    </a:lnTo>
                    <a:lnTo>
                      <a:pt x="23" y="25"/>
                    </a:lnTo>
                    <a:lnTo>
                      <a:pt x="23" y="25"/>
                    </a:lnTo>
                    <a:lnTo>
                      <a:pt x="23" y="25"/>
                    </a:lnTo>
                    <a:lnTo>
                      <a:pt x="22" y="25"/>
                    </a:lnTo>
                    <a:lnTo>
                      <a:pt x="22" y="25"/>
                    </a:lnTo>
                    <a:lnTo>
                      <a:pt x="22" y="25"/>
                    </a:lnTo>
                    <a:lnTo>
                      <a:pt x="21" y="25"/>
                    </a:lnTo>
                    <a:lnTo>
                      <a:pt x="21" y="25"/>
                    </a:lnTo>
                    <a:lnTo>
                      <a:pt x="21" y="25"/>
                    </a:lnTo>
                    <a:lnTo>
                      <a:pt x="21" y="25"/>
                    </a:lnTo>
                    <a:lnTo>
                      <a:pt x="20" y="25"/>
                    </a:lnTo>
                    <a:lnTo>
                      <a:pt x="20" y="25"/>
                    </a:lnTo>
                    <a:lnTo>
                      <a:pt x="19" y="25"/>
                    </a:lnTo>
                    <a:lnTo>
                      <a:pt x="19" y="25"/>
                    </a:lnTo>
                    <a:lnTo>
                      <a:pt x="19" y="25"/>
                    </a:lnTo>
                    <a:lnTo>
                      <a:pt x="19" y="25"/>
                    </a:lnTo>
                    <a:lnTo>
                      <a:pt x="18" y="24"/>
                    </a:lnTo>
                    <a:lnTo>
                      <a:pt x="18" y="24"/>
                    </a:lnTo>
                    <a:lnTo>
                      <a:pt x="18" y="24"/>
                    </a:lnTo>
                    <a:lnTo>
                      <a:pt x="18" y="24"/>
                    </a:lnTo>
                    <a:lnTo>
                      <a:pt x="17" y="24"/>
                    </a:lnTo>
                    <a:lnTo>
                      <a:pt x="17" y="24"/>
                    </a:lnTo>
                    <a:lnTo>
                      <a:pt x="16" y="24"/>
                    </a:lnTo>
                    <a:lnTo>
                      <a:pt x="16" y="24"/>
                    </a:lnTo>
                    <a:lnTo>
                      <a:pt x="16" y="23"/>
                    </a:lnTo>
                    <a:lnTo>
                      <a:pt x="16" y="23"/>
                    </a:lnTo>
                    <a:lnTo>
                      <a:pt x="15" y="23"/>
                    </a:lnTo>
                    <a:lnTo>
                      <a:pt x="15" y="23"/>
                    </a:lnTo>
                    <a:lnTo>
                      <a:pt x="15" y="23"/>
                    </a:lnTo>
                    <a:lnTo>
                      <a:pt x="15" y="23"/>
                    </a:lnTo>
                    <a:lnTo>
                      <a:pt x="14" y="23"/>
                    </a:lnTo>
                    <a:lnTo>
                      <a:pt x="14" y="23"/>
                    </a:lnTo>
                    <a:lnTo>
                      <a:pt x="14" y="22"/>
                    </a:lnTo>
                    <a:lnTo>
                      <a:pt x="13" y="22"/>
                    </a:lnTo>
                    <a:lnTo>
                      <a:pt x="13" y="22"/>
                    </a:lnTo>
                    <a:lnTo>
                      <a:pt x="13" y="22"/>
                    </a:lnTo>
                    <a:lnTo>
                      <a:pt x="12" y="22"/>
                    </a:lnTo>
                    <a:lnTo>
                      <a:pt x="12" y="22"/>
                    </a:lnTo>
                    <a:lnTo>
                      <a:pt x="12" y="22"/>
                    </a:lnTo>
                    <a:lnTo>
                      <a:pt x="12" y="21"/>
                    </a:lnTo>
                    <a:lnTo>
                      <a:pt x="11" y="21"/>
                    </a:lnTo>
                    <a:lnTo>
                      <a:pt x="11" y="21"/>
                    </a:lnTo>
                    <a:lnTo>
                      <a:pt x="11" y="21"/>
                    </a:lnTo>
                    <a:lnTo>
                      <a:pt x="11" y="20"/>
                    </a:lnTo>
                    <a:lnTo>
                      <a:pt x="10" y="20"/>
                    </a:lnTo>
                    <a:lnTo>
                      <a:pt x="10" y="20"/>
                    </a:lnTo>
                    <a:lnTo>
                      <a:pt x="10" y="20"/>
                    </a:lnTo>
                    <a:lnTo>
                      <a:pt x="9" y="20"/>
                    </a:lnTo>
                    <a:lnTo>
                      <a:pt x="9" y="19"/>
                    </a:lnTo>
                    <a:lnTo>
                      <a:pt x="9" y="19"/>
                    </a:lnTo>
                    <a:lnTo>
                      <a:pt x="9" y="19"/>
                    </a:lnTo>
                    <a:lnTo>
                      <a:pt x="8" y="19"/>
                    </a:lnTo>
                    <a:lnTo>
                      <a:pt x="8" y="19"/>
                    </a:lnTo>
                    <a:lnTo>
                      <a:pt x="8" y="18"/>
                    </a:lnTo>
                    <a:lnTo>
                      <a:pt x="8" y="18"/>
                    </a:lnTo>
                    <a:lnTo>
                      <a:pt x="7" y="18"/>
                    </a:lnTo>
                    <a:lnTo>
                      <a:pt x="7" y="18"/>
                    </a:lnTo>
                    <a:lnTo>
                      <a:pt x="7" y="18"/>
                    </a:lnTo>
                    <a:lnTo>
                      <a:pt x="7" y="17"/>
                    </a:lnTo>
                    <a:lnTo>
                      <a:pt x="7" y="17"/>
                    </a:lnTo>
                    <a:lnTo>
                      <a:pt x="6" y="17"/>
                    </a:lnTo>
                    <a:lnTo>
                      <a:pt x="6" y="16"/>
                    </a:lnTo>
                    <a:lnTo>
                      <a:pt x="6" y="16"/>
                    </a:lnTo>
                    <a:lnTo>
                      <a:pt x="6" y="16"/>
                    </a:lnTo>
                    <a:lnTo>
                      <a:pt x="5" y="16"/>
                    </a:lnTo>
                    <a:lnTo>
                      <a:pt x="5" y="15"/>
                    </a:lnTo>
                    <a:lnTo>
                      <a:pt x="5" y="15"/>
                    </a:lnTo>
                    <a:lnTo>
                      <a:pt x="5" y="15"/>
                    </a:lnTo>
                    <a:lnTo>
                      <a:pt x="5" y="15"/>
                    </a:lnTo>
                    <a:lnTo>
                      <a:pt x="4" y="15"/>
                    </a:lnTo>
                    <a:lnTo>
                      <a:pt x="4" y="14"/>
                    </a:lnTo>
                    <a:lnTo>
                      <a:pt x="4" y="14"/>
                    </a:lnTo>
                    <a:lnTo>
                      <a:pt x="4" y="14"/>
                    </a:lnTo>
                    <a:lnTo>
                      <a:pt x="4" y="13"/>
                    </a:lnTo>
                    <a:lnTo>
                      <a:pt x="4" y="13"/>
                    </a:lnTo>
                    <a:lnTo>
                      <a:pt x="4" y="13"/>
                    </a:lnTo>
                    <a:lnTo>
                      <a:pt x="3" y="13"/>
                    </a:lnTo>
                    <a:lnTo>
                      <a:pt x="3" y="12"/>
                    </a:lnTo>
                    <a:lnTo>
                      <a:pt x="3" y="12"/>
                    </a:lnTo>
                    <a:lnTo>
                      <a:pt x="3" y="12"/>
                    </a:lnTo>
                    <a:lnTo>
                      <a:pt x="3" y="12"/>
                    </a:lnTo>
                    <a:lnTo>
                      <a:pt x="2" y="11"/>
                    </a:lnTo>
                    <a:lnTo>
                      <a:pt x="2" y="11"/>
                    </a:lnTo>
                    <a:lnTo>
                      <a:pt x="2" y="11"/>
                    </a:lnTo>
                    <a:lnTo>
                      <a:pt x="2" y="11"/>
                    </a:lnTo>
                    <a:lnTo>
                      <a:pt x="2" y="10"/>
                    </a:lnTo>
                    <a:lnTo>
                      <a:pt x="2" y="10"/>
                    </a:lnTo>
                    <a:lnTo>
                      <a:pt x="2" y="9"/>
                    </a:lnTo>
                    <a:lnTo>
                      <a:pt x="2" y="9"/>
                    </a:lnTo>
                    <a:lnTo>
                      <a:pt x="1" y="9"/>
                    </a:lnTo>
                    <a:lnTo>
                      <a:pt x="1" y="9"/>
                    </a:lnTo>
                    <a:lnTo>
                      <a:pt x="1" y="8"/>
                    </a:lnTo>
                    <a:lnTo>
                      <a:pt x="1" y="8"/>
                    </a:lnTo>
                    <a:lnTo>
                      <a:pt x="1" y="8"/>
                    </a:lnTo>
                    <a:lnTo>
                      <a:pt x="1" y="8"/>
                    </a:lnTo>
                    <a:lnTo>
                      <a:pt x="1" y="7"/>
                    </a:lnTo>
                    <a:lnTo>
                      <a:pt x="1" y="7"/>
                    </a:lnTo>
                    <a:lnTo>
                      <a:pt x="1" y="7"/>
                    </a:lnTo>
                    <a:lnTo>
                      <a:pt x="1" y="6"/>
                    </a:lnTo>
                    <a:lnTo>
                      <a:pt x="1" y="6"/>
                    </a:lnTo>
                    <a:lnTo>
                      <a:pt x="1" y="6"/>
                    </a:lnTo>
                    <a:lnTo>
                      <a:pt x="0" y="5"/>
                    </a:lnTo>
                    <a:lnTo>
                      <a:pt x="0" y="5"/>
                    </a:lnTo>
                    <a:lnTo>
                      <a:pt x="0" y="5"/>
                    </a:lnTo>
                    <a:lnTo>
                      <a:pt x="0" y="4"/>
                    </a:lnTo>
                    <a:lnTo>
                      <a:pt x="0" y="4"/>
                    </a:lnTo>
                    <a:lnTo>
                      <a:pt x="0" y="4"/>
                    </a:lnTo>
                    <a:lnTo>
                      <a:pt x="0" y="4"/>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89" name="Freeform 1233"/>
              <p:cNvSpPr>
                <a:spLocks/>
              </p:cNvSpPr>
              <p:nvPr/>
            </p:nvSpPr>
            <p:spPr bwMode="auto">
              <a:xfrm flipH="1">
                <a:off x="999" y="3843"/>
                <a:ext cx="15" cy="15"/>
              </a:xfrm>
              <a:custGeom>
                <a:avLst/>
                <a:gdLst>
                  <a:gd name="T0" fmla="*/ 0 w 51"/>
                  <a:gd name="T1" fmla="*/ 52 h 52"/>
                  <a:gd name="T2" fmla="*/ 0 w 51"/>
                  <a:gd name="T3" fmla="*/ 52 h 52"/>
                  <a:gd name="T4" fmla="*/ 0 w 51"/>
                  <a:gd name="T5" fmla="*/ 0 h 52"/>
                  <a:gd name="T6" fmla="*/ 51 w 51"/>
                  <a:gd name="T7" fmla="*/ 0 h 52"/>
                  <a:gd name="T8" fmla="*/ 51 w 51"/>
                  <a:gd name="T9" fmla="*/ 52 h 52"/>
                </a:gdLst>
                <a:ahLst/>
                <a:cxnLst>
                  <a:cxn ang="0">
                    <a:pos x="T0" y="T1"/>
                  </a:cxn>
                  <a:cxn ang="0">
                    <a:pos x="T2" y="T3"/>
                  </a:cxn>
                  <a:cxn ang="0">
                    <a:pos x="T4" y="T5"/>
                  </a:cxn>
                  <a:cxn ang="0">
                    <a:pos x="T6" y="T7"/>
                  </a:cxn>
                  <a:cxn ang="0">
                    <a:pos x="T8" y="T9"/>
                  </a:cxn>
                </a:cxnLst>
                <a:rect l="0" t="0" r="r" b="b"/>
                <a:pathLst>
                  <a:path w="51" h="52">
                    <a:moveTo>
                      <a:pt x="0" y="52"/>
                    </a:moveTo>
                    <a:lnTo>
                      <a:pt x="0" y="52"/>
                    </a:lnTo>
                    <a:lnTo>
                      <a:pt x="0" y="0"/>
                    </a:lnTo>
                    <a:lnTo>
                      <a:pt x="51" y="0"/>
                    </a:lnTo>
                    <a:lnTo>
                      <a:pt x="51" y="5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0" name="Freeform 1234"/>
              <p:cNvSpPr>
                <a:spLocks/>
              </p:cNvSpPr>
              <p:nvPr/>
            </p:nvSpPr>
            <p:spPr bwMode="auto">
              <a:xfrm flipH="1">
                <a:off x="999" y="3726"/>
                <a:ext cx="15" cy="14"/>
              </a:xfrm>
              <a:custGeom>
                <a:avLst/>
                <a:gdLst>
                  <a:gd name="T0" fmla="*/ 51 w 51"/>
                  <a:gd name="T1" fmla="*/ 0 h 52"/>
                  <a:gd name="T2" fmla="*/ 51 w 51"/>
                  <a:gd name="T3" fmla="*/ 52 h 52"/>
                  <a:gd name="T4" fmla="*/ 0 w 51"/>
                  <a:gd name="T5" fmla="*/ 52 h 52"/>
                  <a:gd name="T6" fmla="*/ 0 w 51"/>
                  <a:gd name="T7" fmla="*/ 52 h 52"/>
                  <a:gd name="T8" fmla="*/ 0 w 51"/>
                  <a:gd name="T9" fmla="*/ 0 h 52"/>
                </a:gdLst>
                <a:ahLst/>
                <a:cxnLst>
                  <a:cxn ang="0">
                    <a:pos x="T0" y="T1"/>
                  </a:cxn>
                  <a:cxn ang="0">
                    <a:pos x="T2" y="T3"/>
                  </a:cxn>
                  <a:cxn ang="0">
                    <a:pos x="T4" y="T5"/>
                  </a:cxn>
                  <a:cxn ang="0">
                    <a:pos x="T6" y="T7"/>
                  </a:cxn>
                  <a:cxn ang="0">
                    <a:pos x="T8" y="T9"/>
                  </a:cxn>
                </a:cxnLst>
                <a:rect l="0" t="0" r="r" b="b"/>
                <a:pathLst>
                  <a:path w="51" h="52">
                    <a:moveTo>
                      <a:pt x="51" y="0"/>
                    </a:moveTo>
                    <a:lnTo>
                      <a:pt x="51" y="52"/>
                    </a:lnTo>
                    <a:lnTo>
                      <a:pt x="0" y="52"/>
                    </a:lnTo>
                    <a:lnTo>
                      <a:pt x="0" y="5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1" name="Freeform 1235"/>
              <p:cNvSpPr>
                <a:spLocks/>
              </p:cNvSpPr>
              <p:nvPr/>
            </p:nvSpPr>
            <p:spPr bwMode="auto">
              <a:xfrm flipH="1">
                <a:off x="999" y="3718"/>
                <a:ext cx="15" cy="7"/>
              </a:xfrm>
              <a:custGeom>
                <a:avLst/>
                <a:gdLst>
                  <a:gd name="T0" fmla="*/ 0 w 51"/>
                  <a:gd name="T1" fmla="*/ 25 h 25"/>
                  <a:gd name="T2" fmla="*/ 0 w 51"/>
                  <a:gd name="T3" fmla="*/ 23 h 25"/>
                  <a:gd name="T4" fmla="*/ 0 w 51"/>
                  <a:gd name="T5" fmla="*/ 22 h 25"/>
                  <a:gd name="T6" fmla="*/ 0 w 51"/>
                  <a:gd name="T7" fmla="*/ 21 h 25"/>
                  <a:gd name="T8" fmla="*/ 1 w 51"/>
                  <a:gd name="T9" fmla="*/ 19 h 25"/>
                  <a:gd name="T10" fmla="*/ 1 w 51"/>
                  <a:gd name="T11" fmla="*/ 18 h 25"/>
                  <a:gd name="T12" fmla="*/ 1 w 51"/>
                  <a:gd name="T13" fmla="*/ 17 h 25"/>
                  <a:gd name="T14" fmla="*/ 2 w 51"/>
                  <a:gd name="T15" fmla="*/ 16 h 25"/>
                  <a:gd name="T16" fmla="*/ 2 w 51"/>
                  <a:gd name="T17" fmla="*/ 15 h 25"/>
                  <a:gd name="T18" fmla="*/ 3 w 51"/>
                  <a:gd name="T19" fmla="*/ 13 h 25"/>
                  <a:gd name="T20" fmla="*/ 3 w 51"/>
                  <a:gd name="T21" fmla="*/ 12 h 25"/>
                  <a:gd name="T22" fmla="*/ 4 w 51"/>
                  <a:gd name="T23" fmla="*/ 11 h 25"/>
                  <a:gd name="T24" fmla="*/ 5 w 51"/>
                  <a:gd name="T25" fmla="*/ 10 h 25"/>
                  <a:gd name="T26" fmla="*/ 5 w 51"/>
                  <a:gd name="T27" fmla="*/ 9 h 25"/>
                  <a:gd name="T28" fmla="*/ 6 w 51"/>
                  <a:gd name="T29" fmla="*/ 8 h 25"/>
                  <a:gd name="T30" fmla="*/ 7 w 51"/>
                  <a:gd name="T31" fmla="*/ 8 h 25"/>
                  <a:gd name="T32" fmla="*/ 8 w 51"/>
                  <a:gd name="T33" fmla="*/ 7 h 25"/>
                  <a:gd name="T34" fmla="*/ 9 w 51"/>
                  <a:gd name="T35" fmla="*/ 6 h 25"/>
                  <a:gd name="T36" fmla="*/ 10 w 51"/>
                  <a:gd name="T37" fmla="*/ 5 h 25"/>
                  <a:gd name="T38" fmla="*/ 11 w 51"/>
                  <a:gd name="T39" fmla="*/ 4 h 25"/>
                  <a:gd name="T40" fmla="*/ 12 w 51"/>
                  <a:gd name="T41" fmla="*/ 3 h 25"/>
                  <a:gd name="T42" fmla="*/ 14 w 51"/>
                  <a:gd name="T43" fmla="*/ 3 h 25"/>
                  <a:gd name="T44" fmla="*/ 15 w 51"/>
                  <a:gd name="T45" fmla="*/ 2 h 25"/>
                  <a:gd name="T46" fmla="*/ 16 w 51"/>
                  <a:gd name="T47" fmla="*/ 2 h 25"/>
                  <a:gd name="T48" fmla="*/ 17 w 51"/>
                  <a:gd name="T49" fmla="*/ 1 h 25"/>
                  <a:gd name="T50" fmla="*/ 18 w 51"/>
                  <a:gd name="T51" fmla="*/ 1 h 25"/>
                  <a:gd name="T52" fmla="*/ 19 w 51"/>
                  <a:gd name="T53" fmla="*/ 1 h 25"/>
                  <a:gd name="T54" fmla="*/ 21 w 51"/>
                  <a:gd name="T55" fmla="*/ 0 h 25"/>
                  <a:gd name="T56" fmla="*/ 22 w 51"/>
                  <a:gd name="T57" fmla="*/ 0 h 25"/>
                  <a:gd name="T58" fmla="*/ 23 w 51"/>
                  <a:gd name="T59" fmla="*/ 0 h 25"/>
                  <a:gd name="T60" fmla="*/ 25 w 51"/>
                  <a:gd name="T61" fmla="*/ 0 h 25"/>
                  <a:gd name="T62" fmla="*/ 26 w 51"/>
                  <a:gd name="T63" fmla="*/ 0 h 25"/>
                  <a:gd name="T64" fmla="*/ 27 w 51"/>
                  <a:gd name="T65" fmla="*/ 0 h 25"/>
                  <a:gd name="T66" fmla="*/ 28 w 51"/>
                  <a:gd name="T67" fmla="*/ 0 h 25"/>
                  <a:gd name="T68" fmla="*/ 30 w 51"/>
                  <a:gd name="T69" fmla="*/ 0 h 25"/>
                  <a:gd name="T70" fmla="*/ 31 w 51"/>
                  <a:gd name="T71" fmla="*/ 0 h 25"/>
                  <a:gd name="T72" fmla="*/ 32 w 51"/>
                  <a:gd name="T73" fmla="*/ 1 h 25"/>
                  <a:gd name="T74" fmla="*/ 33 w 51"/>
                  <a:gd name="T75" fmla="*/ 1 h 25"/>
                  <a:gd name="T76" fmla="*/ 35 w 51"/>
                  <a:gd name="T77" fmla="*/ 1 h 25"/>
                  <a:gd name="T78" fmla="*/ 36 w 51"/>
                  <a:gd name="T79" fmla="*/ 2 h 25"/>
                  <a:gd name="T80" fmla="*/ 37 w 51"/>
                  <a:gd name="T81" fmla="*/ 2 h 25"/>
                  <a:gd name="T82" fmla="*/ 38 w 51"/>
                  <a:gd name="T83" fmla="*/ 3 h 25"/>
                  <a:gd name="T84" fmla="*/ 39 w 51"/>
                  <a:gd name="T85" fmla="*/ 4 h 25"/>
                  <a:gd name="T86" fmla="*/ 40 w 51"/>
                  <a:gd name="T87" fmla="*/ 4 h 25"/>
                  <a:gd name="T88" fmla="*/ 41 w 51"/>
                  <a:gd name="T89" fmla="*/ 5 h 25"/>
                  <a:gd name="T90" fmla="*/ 42 w 51"/>
                  <a:gd name="T91" fmla="*/ 6 h 25"/>
                  <a:gd name="T92" fmla="*/ 43 w 51"/>
                  <a:gd name="T93" fmla="*/ 7 h 25"/>
                  <a:gd name="T94" fmla="*/ 44 w 51"/>
                  <a:gd name="T95" fmla="*/ 8 h 25"/>
                  <a:gd name="T96" fmla="*/ 45 w 51"/>
                  <a:gd name="T97" fmla="*/ 9 h 25"/>
                  <a:gd name="T98" fmla="*/ 46 w 51"/>
                  <a:gd name="T99" fmla="*/ 10 h 25"/>
                  <a:gd name="T100" fmla="*/ 47 w 51"/>
                  <a:gd name="T101" fmla="*/ 11 h 25"/>
                  <a:gd name="T102" fmla="*/ 47 w 51"/>
                  <a:gd name="T103" fmla="*/ 12 h 25"/>
                  <a:gd name="T104" fmla="*/ 48 w 51"/>
                  <a:gd name="T105" fmla="*/ 13 h 25"/>
                  <a:gd name="T106" fmla="*/ 49 w 51"/>
                  <a:gd name="T107" fmla="*/ 14 h 25"/>
                  <a:gd name="T108" fmla="*/ 49 w 51"/>
                  <a:gd name="T109" fmla="*/ 15 h 25"/>
                  <a:gd name="T110" fmla="*/ 50 w 51"/>
                  <a:gd name="T111" fmla="*/ 16 h 25"/>
                  <a:gd name="T112" fmla="*/ 50 w 51"/>
                  <a:gd name="T113" fmla="*/ 18 h 25"/>
                  <a:gd name="T114" fmla="*/ 50 w 51"/>
                  <a:gd name="T115" fmla="*/ 19 h 25"/>
                  <a:gd name="T116" fmla="*/ 51 w 51"/>
                  <a:gd name="T117" fmla="*/ 20 h 25"/>
                  <a:gd name="T118" fmla="*/ 51 w 51"/>
                  <a:gd name="T119" fmla="*/ 21 h 25"/>
                  <a:gd name="T120" fmla="*/ 51 w 51"/>
                  <a:gd name="T121" fmla="*/ 23 h 25"/>
                  <a:gd name="T122" fmla="*/ 51 w 51"/>
                  <a:gd name="T123" fmla="*/ 24 h 25"/>
                  <a:gd name="T124" fmla="*/ 51 w 51"/>
                  <a:gd name="T12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0" y="25"/>
                    </a:moveTo>
                    <a:lnTo>
                      <a:pt x="0" y="25"/>
                    </a:lnTo>
                    <a:lnTo>
                      <a:pt x="0" y="25"/>
                    </a:lnTo>
                    <a:lnTo>
                      <a:pt x="0" y="25"/>
                    </a:lnTo>
                    <a:lnTo>
                      <a:pt x="0" y="24"/>
                    </a:lnTo>
                    <a:lnTo>
                      <a:pt x="0" y="24"/>
                    </a:lnTo>
                    <a:lnTo>
                      <a:pt x="0" y="23"/>
                    </a:lnTo>
                    <a:lnTo>
                      <a:pt x="0" y="23"/>
                    </a:lnTo>
                    <a:lnTo>
                      <a:pt x="0" y="23"/>
                    </a:lnTo>
                    <a:lnTo>
                      <a:pt x="0" y="23"/>
                    </a:lnTo>
                    <a:lnTo>
                      <a:pt x="0" y="22"/>
                    </a:lnTo>
                    <a:lnTo>
                      <a:pt x="0" y="22"/>
                    </a:lnTo>
                    <a:lnTo>
                      <a:pt x="0" y="22"/>
                    </a:lnTo>
                    <a:lnTo>
                      <a:pt x="0" y="21"/>
                    </a:lnTo>
                    <a:lnTo>
                      <a:pt x="0" y="21"/>
                    </a:lnTo>
                    <a:lnTo>
                      <a:pt x="0" y="21"/>
                    </a:lnTo>
                    <a:lnTo>
                      <a:pt x="0" y="20"/>
                    </a:lnTo>
                    <a:lnTo>
                      <a:pt x="0" y="20"/>
                    </a:lnTo>
                    <a:lnTo>
                      <a:pt x="0" y="20"/>
                    </a:lnTo>
                    <a:lnTo>
                      <a:pt x="1" y="19"/>
                    </a:lnTo>
                    <a:lnTo>
                      <a:pt x="1" y="19"/>
                    </a:lnTo>
                    <a:lnTo>
                      <a:pt x="1" y="19"/>
                    </a:lnTo>
                    <a:lnTo>
                      <a:pt x="1" y="19"/>
                    </a:lnTo>
                    <a:lnTo>
                      <a:pt x="1" y="18"/>
                    </a:lnTo>
                    <a:lnTo>
                      <a:pt x="1" y="18"/>
                    </a:lnTo>
                    <a:lnTo>
                      <a:pt x="1" y="18"/>
                    </a:lnTo>
                    <a:lnTo>
                      <a:pt x="1" y="17"/>
                    </a:lnTo>
                    <a:lnTo>
                      <a:pt x="1" y="17"/>
                    </a:lnTo>
                    <a:lnTo>
                      <a:pt x="1" y="17"/>
                    </a:lnTo>
                    <a:lnTo>
                      <a:pt x="1" y="16"/>
                    </a:lnTo>
                    <a:lnTo>
                      <a:pt x="1" y="16"/>
                    </a:lnTo>
                    <a:lnTo>
                      <a:pt x="2" y="16"/>
                    </a:lnTo>
                    <a:lnTo>
                      <a:pt x="2" y="16"/>
                    </a:lnTo>
                    <a:lnTo>
                      <a:pt x="2" y="15"/>
                    </a:lnTo>
                    <a:lnTo>
                      <a:pt x="2" y="15"/>
                    </a:lnTo>
                    <a:lnTo>
                      <a:pt x="2" y="15"/>
                    </a:lnTo>
                    <a:lnTo>
                      <a:pt x="2" y="14"/>
                    </a:lnTo>
                    <a:lnTo>
                      <a:pt x="2" y="14"/>
                    </a:lnTo>
                    <a:lnTo>
                      <a:pt x="2" y="14"/>
                    </a:lnTo>
                    <a:lnTo>
                      <a:pt x="3" y="13"/>
                    </a:lnTo>
                    <a:lnTo>
                      <a:pt x="3" y="13"/>
                    </a:lnTo>
                    <a:lnTo>
                      <a:pt x="3" y="13"/>
                    </a:lnTo>
                    <a:lnTo>
                      <a:pt x="3" y="13"/>
                    </a:lnTo>
                    <a:lnTo>
                      <a:pt x="3" y="12"/>
                    </a:lnTo>
                    <a:lnTo>
                      <a:pt x="4" y="12"/>
                    </a:lnTo>
                    <a:lnTo>
                      <a:pt x="4" y="12"/>
                    </a:lnTo>
                    <a:lnTo>
                      <a:pt x="4" y="12"/>
                    </a:lnTo>
                    <a:lnTo>
                      <a:pt x="4" y="11"/>
                    </a:lnTo>
                    <a:lnTo>
                      <a:pt x="4" y="11"/>
                    </a:lnTo>
                    <a:lnTo>
                      <a:pt x="4" y="11"/>
                    </a:lnTo>
                    <a:lnTo>
                      <a:pt x="4" y="11"/>
                    </a:lnTo>
                    <a:lnTo>
                      <a:pt x="5" y="10"/>
                    </a:lnTo>
                    <a:lnTo>
                      <a:pt x="5" y="10"/>
                    </a:lnTo>
                    <a:lnTo>
                      <a:pt x="5" y="10"/>
                    </a:lnTo>
                    <a:lnTo>
                      <a:pt x="5" y="10"/>
                    </a:lnTo>
                    <a:lnTo>
                      <a:pt x="5" y="9"/>
                    </a:lnTo>
                    <a:lnTo>
                      <a:pt x="6" y="9"/>
                    </a:lnTo>
                    <a:lnTo>
                      <a:pt x="6" y="9"/>
                    </a:lnTo>
                    <a:lnTo>
                      <a:pt x="6" y="9"/>
                    </a:lnTo>
                    <a:lnTo>
                      <a:pt x="6" y="8"/>
                    </a:lnTo>
                    <a:lnTo>
                      <a:pt x="7" y="8"/>
                    </a:lnTo>
                    <a:lnTo>
                      <a:pt x="7" y="8"/>
                    </a:lnTo>
                    <a:lnTo>
                      <a:pt x="7" y="8"/>
                    </a:lnTo>
                    <a:lnTo>
                      <a:pt x="7" y="8"/>
                    </a:lnTo>
                    <a:lnTo>
                      <a:pt x="7" y="7"/>
                    </a:lnTo>
                    <a:lnTo>
                      <a:pt x="8" y="7"/>
                    </a:lnTo>
                    <a:lnTo>
                      <a:pt x="8" y="7"/>
                    </a:lnTo>
                    <a:lnTo>
                      <a:pt x="8" y="7"/>
                    </a:lnTo>
                    <a:lnTo>
                      <a:pt x="8" y="6"/>
                    </a:lnTo>
                    <a:lnTo>
                      <a:pt x="9" y="6"/>
                    </a:lnTo>
                    <a:lnTo>
                      <a:pt x="9" y="6"/>
                    </a:lnTo>
                    <a:lnTo>
                      <a:pt x="9" y="6"/>
                    </a:lnTo>
                    <a:lnTo>
                      <a:pt x="9" y="5"/>
                    </a:lnTo>
                    <a:lnTo>
                      <a:pt x="10" y="5"/>
                    </a:lnTo>
                    <a:lnTo>
                      <a:pt x="10" y="5"/>
                    </a:lnTo>
                    <a:lnTo>
                      <a:pt x="10" y="5"/>
                    </a:lnTo>
                    <a:lnTo>
                      <a:pt x="11" y="5"/>
                    </a:lnTo>
                    <a:lnTo>
                      <a:pt x="11" y="4"/>
                    </a:lnTo>
                    <a:lnTo>
                      <a:pt x="11" y="4"/>
                    </a:lnTo>
                    <a:lnTo>
                      <a:pt x="11" y="4"/>
                    </a:lnTo>
                    <a:lnTo>
                      <a:pt x="12" y="4"/>
                    </a:lnTo>
                    <a:lnTo>
                      <a:pt x="12" y="4"/>
                    </a:lnTo>
                    <a:lnTo>
                      <a:pt x="12" y="4"/>
                    </a:lnTo>
                    <a:lnTo>
                      <a:pt x="12" y="3"/>
                    </a:lnTo>
                    <a:lnTo>
                      <a:pt x="13" y="3"/>
                    </a:lnTo>
                    <a:lnTo>
                      <a:pt x="13" y="3"/>
                    </a:lnTo>
                    <a:lnTo>
                      <a:pt x="13" y="3"/>
                    </a:lnTo>
                    <a:lnTo>
                      <a:pt x="14" y="3"/>
                    </a:lnTo>
                    <a:lnTo>
                      <a:pt x="14" y="2"/>
                    </a:lnTo>
                    <a:lnTo>
                      <a:pt x="14" y="2"/>
                    </a:lnTo>
                    <a:lnTo>
                      <a:pt x="15" y="2"/>
                    </a:lnTo>
                    <a:lnTo>
                      <a:pt x="15" y="2"/>
                    </a:lnTo>
                    <a:lnTo>
                      <a:pt x="15" y="2"/>
                    </a:lnTo>
                    <a:lnTo>
                      <a:pt x="15" y="2"/>
                    </a:lnTo>
                    <a:lnTo>
                      <a:pt x="16" y="2"/>
                    </a:lnTo>
                    <a:lnTo>
                      <a:pt x="16" y="2"/>
                    </a:lnTo>
                    <a:lnTo>
                      <a:pt x="16" y="1"/>
                    </a:lnTo>
                    <a:lnTo>
                      <a:pt x="16" y="1"/>
                    </a:lnTo>
                    <a:lnTo>
                      <a:pt x="17" y="1"/>
                    </a:lnTo>
                    <a:lnTo>
                      <a:pt x="17" y="1"/>
                    </a:lnTo>
                    <a:lnTo>
                      <a:pt x="18" y="1"/>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6" y="0"/>
                    </a:lnTo>
                    <a:lnTo>
                      <a:pt x="26" y="0"/>
                    </a:lnTo>
                    <a:lnTo>
                      <a:pt x="26" y="0"/>
                    </a:lnTo>
                    <a:lnTo>
                      <a:pt x="26"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0" y="0"/>
                    </a:lnTo>
                    <a:lnTo>
                      <a:pt x="31" y="0"/>
                    </a:lnTo>
                    <a:lnTo>
                      <a:pt x="31" y="0"/>
                    </a:lnTo>
                    <a:lnTo>
                      <a:pt x="32" y="1"/>
                    </a:lnTo>
                    <a:lnTo>
                      <a:pt x="32" y="1"/>
                    </a:lnTo>
                    <a:lnTo>
                      <a:pt x="32" y="1"/>
                    </a:lnTo>
                    <a:lnTo>
                      <a:pt x="32" y="1"/>
                    </a:lnTo>
                    <a:lnTo>
                      <a:pt x="33" y="1"/>
                    </a:lnTo>
                    <a:lnTo>
                      <a:pt x="33" y="1"/>
                    </a:lnTo>
                    <a:lnTo>
                      <a:pt x="33" y="1"/>
                    </a:lnTo>
                    <a:lnTo>
                      <a:pt x="33" y="1"/>
                    </a:lnTo>
                    <a:lnTo>
                      <a:pt x="34" y="1"/>
                    </a:lnTo>
                    <a:lnTo>
                      <a:pt x="34" y="1"/>
                    </a:lnTo>
                    <a:lnTo>
                      <a:pt x="35" y="1"/>
                    </a:lnTo>
                    <a:lnTo>
                      <a:pt x="35" y="1"/>
                    </a:lnTo>
                    <a:lnTo>
                      <a:pt x="35" y="2"/>
                    </a:lnTo>
                    <a:lnTo>
                      <a:pt x="35" y="2"/>
                    </a:lnTo>
                    <a:lnTo>
                      <a:pt x="36" y="2"/>
                    </a:lnTo>
                    <a:lnTo>
                      <a:pt x="36" y="2"/>
                    </a:lnTo>
                    <a:lnTo>
                      <a:pt x="36" y="2"/>
                    </a:lnTo>
                    <a:lnTo>
                      <a:pt x="36" y="2"/>
                    </a:lnTo>
                    <a:lnTo>
                      <a:pt x="37" y="2"/>
                    </a:lnTo>
                    <a:lnTo>
                      <a:pt x="37" y="2"/>
                    </a:lnTo>
                    <a:lnTo>
                      <a:pt x="37" y="3"/>
                    </a:lnTo>
                    <a:lnTo>
                      <a:pt x="38" y="3"/>
                    </a:lnTo>
                    <a:lnTo>
                      <a:pt x="38" y="3"/>
                    </a:lnTo>
                    <a:lnTo>
                      <a:pt x="38" y="3"/>
                    </a:lnTo>
                    <a:lnTo>
                      <a:pt x="39" y="3"/>
                    </a:lnTo>
                    <a:lnTo>
                      <a:pt x="39" y="4"/>
                    </a:lnTo>
                    <a:lnTo>
                      <a:pt x="39" y="4"/>
                    </a:lnTo>
                    <a:lnTo>
                      <a:pt x="39" y="4"/>
                    </a:lnTo>
                    <a:lnTo>
                      <a:pt x="40" y="4"/>
                    </a:lnTo>
                    <a:lnTo>
                      <a:pt x="40" y="4"/>
                    </a:lnTo>
                    <a:lnTo>
                      <a:pt x="40" y="4"/>
                    </a:lnTo>
                    <a:lnTo>
                      <a:pt x="40" y="5"/>
                    </a:lnTo>
                    <a:lnTo>
                      <a:pt x="41" y="5"/>
                    </a:lnTo>
                    <a:lnTo>
                      <a:pt x="41" y="5"/>
                    </a:lnTo>
                    <a:lnTo>
                      <a:pt x="41" y="5"/>
                    </a:lnTo>
                    <a:lnTo>
                      <a:pt x="42" y="5"/>
                    </a:lnTo>
                    <a:lnTo>
                      <a:pt x="42" y="6"/>
                    </a:lnTo>
                    <a:lnTo>
                      <a:pt x="42" y="6"/>
                    </a:lnTo>
                    <a:lnTo>
                      <a:pt x="42" y="6"/>
                    </a:lnTo>
                    <a:lnTo>
                      <a:pt x="43" y="6"/>
                    </a:lnTo>
                    <a:lnTo>
                      <a:pt x="43" y="7"/>
                    </a:lnTo>
                    <a:lnTo>
                      <a:pt x="43" y="7"/>
                    </a:lnTo>
                    <a:lnTo>
                      <a:pt x="43" y="7"/>
                    </a:lnTo>
                    <a:lnTo>
                      <a:pt x="44" y="7"/>
                    </a:lnTo>
                    <a:lnTo>
                      <a:pt x="44" y="8"/>
                    </a:lnTo>
                    <a:lnTo>
                      <a:pt x="44" y="8"/>
                    </a:lnTo>
                    <a:lnTo>
                      <a:pt x="44" y="8"/>
                    </a:lnTo>
                    <a:lnTo>
                      <a:pt x="44" y="8"/>
                    </a:lnTo>
                    <a:lnTo>
                      <a:pt x="45" y="8"/>
                    </a:lnTo>
                    <a:lnTo>
                      <a:pt x="45" y="9"/>
                    </a:lnTo>
                    <a:lnTo>
                      <a:pt x="45" y="9"/>
                    </a:lnTo>
                    <a:lnTo>
                      <a:pt x="45" y="9"/>
                    </a:lnTo>
                    <a:lnTo>
                      <a:pt x="46" y="9"/>
                    </a:lnTo>
                    <a:lnTo>
                      <a:pt x="46" y="10"/>
                    </a:lnTo>
                    <a:lnTo>
                      <a:pt x="46" y="10"/>
                    </a:lnTo>
                    <a:lnTo>
                      <a:pt x="46" y="10"/>
                    </a:lnTo>
                    <a:lnTo>
                      <a:pt x="46" y="10"/>
                    </a:lnTo>
                    <a:lnTo>
                      <a:pt x="47" y="11"/>
                    </a:lnTo>
                    <a:lnTo>
                      <a:pt x="47" y="11"/>
                    </a:lnTo>
                    <a:lnTo>
                      <a:pt x="47" y="11"/>
                    </a:lnTo>
                    <a:lnTo>
                      <a:pt x="47" y="11"/>
                    </a:lnTo>
                    <a:lnTo>
                      <a:pt x="47" y="12"/>
                    </a:lnTo>
                    <a:lnTo>
                      <a:pt x="47" y="12"/>
                    </a:lnTo>
                    <a:lnTo>
                      <a:pt x="47" y="12"/>
                    </a:lnTo>
                    <a:lnTo>
                      <a:pt x="48" y="12"/>
                    </a:lnTo>
                    <a:lnTo>
                      <a:pt x="48" y="13"/>
                    </a:lnTo>
                    <a:lnTo>
                      <a:pt x="48" y="13"/>
                    </a:lnTo>
                    <a:lnTo>
                      <a:pt x="48" y="13"/>
                    </a:lnTo>
                    <a:lnTo>
                      <a:pt x="48" y="13"/>
                    </a:lnTo>
                    <a:lnTo>
                      <a:pt x="49" y="14"/>
                    </a:lnTo>
                    <a:lnTo>
                      <a:pt x="49" y="14"/>
                    </a:lnTo>
                    <a:lnTo>
                      <a:pt x="49" y="14"/>
                    </a:lnTo>
                    <a:lnTo>
                      <a:pt x="49" y="15"/>
                    </a:lnTo>
                    <a:lnTo>
                      <a:pt x="49" y="15"/>
                    </a:lnTo>
                    <a:lnTo>
                      <a:pt x="49" y="15"/>
                    </a:lnTo>
                    <a:lnTo>
                      <a:pt x="49" y="16"/>
                    </a:lnTo>
                    <a:lnTo>
                      <a:pt x="49" y="16"/>
                    </a:lnTo>
                    <a:lnTo>
                      <a:pt x="50" y="16"/>
                    </a:lnTo>
                    <a:lnTo>
                      <a:pt x="50" y="16"/>
                    </a:lnTo>
                    <a:lnTo>
                      <a:pt x="50" y="17"/>
                    </a:lnTo>
                    <a:lnTo>
                      <a:pt x="50" y="17"/>
                    </a:lnTo>
                    <a:lnTo>
                      <a:pt x="50" y="17"/>
                    </a:lnTo>
                    <a:lnTo>
                      <a:pt x="50" y="18"/>
                    </a:lnTo>
                    <a:lnTo>
                      <a:pt x="50" y="18"/>
                    </a:lnTo>
                    <a:lnTo>
                      <a:pt x="50" y="18"/>
                    </a:lnTo>
                    <a:lnTo>
                      <a:pt x="50" y="19"/>
                    </a:lnTo>
                    <a:lnTo>
                      <a:pt x="50" y="19"/>
                    </a:lnTo>
                    <a:lnTo>
                      <a:pt x="50" y="19"/>
                    </a:lnTo>
                    <a:lnTo>
                      <a:pt x="50" y="19"/>
                    </a:lnTo>
                    <a:lnTo>
                      <a:pt x="51" y="20"/>
                    </a:lnTo>
                    <a:lnTo>
                      <a:pt x="51" y="20"/>
                    </a:lnTo>
                    <a:lnTo>
                      <a:pt x="51" y="20"/>
                    </a:lnTo>
                    <a:lnTo>
                      <a:pt x="51" y="21"/>
                    </a:lnTo>
                    <a:lnTo>
                      <a:pt x="51" y="21"/>
                    </a:lnTo>
                    <a:lnTo>
                      <a:pt x="51" y="21"/>
                    </a:lnTo>
                    <a:lnTo>
                      <a:pt x="51" y="22"/>
                    </a:lnTo>
                    <a:lnTo>
                      <a:pt x="51" y="22"/>
                    </a:lnTo>
                    <a:lnTo>
                      <a:pt x="51" y="22"/>
                    </a:lnTo>
                    <a:lnTo>
                      <a:pt x="51" y="23"/>
                    </a:lnTo>
                    <a:lnTo>
                      <a:pt x="51" y="23"/>
                    </a:lnTo>
                    <a:lnTo>
                      <a:pt x="51" y="23"/>
                    </a:lnTo>
                    <a:lnTo>
                      <a:pt x="51" y="23"/>
                    </a:lnTo>
                    <a:lnTo>
                      <a:pt x="51" y="24"/>
                    </a:lnTo>
                    <a:lnTo>
                      <a:pt x="51" y="24"/>
                    </a:lnTo>
                    <a:lnTo>
                      <a:pt x="51" y="25"/>
                    </a:lnTo>
                    <a:lnTo>
                      <a:pt x="51" y="25"/>
                    </a:lnTo>
                    <a:lnTo>
                      <a:pt x="51" y="25"/>
                    </a:lnTo>
                    <a:lnTo>
                      <a:pt x="51"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2" name="Oval 1236"/>
              <p:cNvSpPr>
                <a:spLocks noChangeArrowheads="1"/>
              </p:cNvSpPr>
              <p:nvPr/>
            </p:nvSpPr>
            <p:spPr bwMode="auto">
              <a:xfrm flipH="1">
                <a:off x="1003" y="3719"/>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3" name="Line 1237"/>
              <p:cNvSpPr>
                <a:spLocks noChangeShapeType="1"/>
              </p:cNvSpPr>
              <p:nvPr/>
            </p:nvSpPr>
            <p:spPr bwMode="auto">
              <a:xfrm flipH="1" flipV="1">
                <a:off x="1014" y="3850"/>
                <a:ext cx="10"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4" name="Line 1238"/>
              <p:cNvSpPr>
                <a:spLocks noChangeShapeType="1"/>
              </p:cNvSpPr>
              <p:nvPr/>
            </p:nvSpPr>
            <p:spPr bwMode="auto">
              <a:xfrm flipV="1">
                <a:off x="991" y="3850"/>
                <a:ext cx="8"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5" name="Rectangle 1239"/>
              <p:cNvSpPr>
                <a:spLocks noChangeArrowheads="1"/>
              </p:cNvSpPr>
              <p:nvPr/>
            </p:nvSpPr>
            <p:spPr bwMode="auto">
              <a:xfrm flipH="1">
                <a:off x="985" y="3740"/>
                <a:ext cx="43" cy="9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6" name="Line 1240"/>
              <p:cNvSpPr>
                <a:spLocks noChangeShapeType="1"/>
              </p:cNvSpPr>
              <p:nvPr/>
            </p:nvSpPr>
            <p:spPr bwMode="auto">
              <a:xfrm flipH="1">
                <a:off x="985" y="3742"/>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7" name="Line 1241"/>
              <p:cNvSpPr>
                <a:spLocks noChangeShapeType="1"/>
              </p:cNvSpPr>
              <p:nvPr/>
            </p:nvSpPr>
            <p:spPr bwMode="auto">
              <a:xfrm flipH="1">
                <a:off x="985" y="3837"/>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8" name="Line 1242"/>
              <p:cNvSpPr>
                <a:spLocks noChangeShapeType="1"/>
              </p:cNvSpPr>
              <p:nvPr/>
            </p:nvSpPr>
            <p:spPr bwMode="auto">
              <a:xfrm flipH="1" flipV="1">
                <a:off x="986" y="383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99" name="Line 1243"/>
              <p:cNvSpPr>
                <a:spLocks noChangeShapeType="1"/>
              </p:cNvSpPr>
              <p:nvPr/>
            </p:nvSpPr>
            <p:spPr bwMode="auto">
              <a:xfrm flipH="1">
                <a:off x="1019" y="371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0" name="Line 1244"/>
              <p:cNvSpPr>
                <a:spLocks noChangeShapeType="1"/>
              </p:cNvSpPr>
              <p:nvPr/>
            </p:nvSpPr>
            <p:spPr bwMode="auto">
              <a:xfrm flipH="1">
                <a:off x="1015"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1" name="Line 1245"/>
              <p:cNvSpPr>
                <a:spLocks noChangeShapeType="1"/>
              </p:cNvSpPr>
              <p:nvPr/>
            </p:nvSpPr>
            <p:spPr bwMode="auto">
              <a:xfrm>
                <a:off x="1019" y="373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2" name="Line 1246"/>
              <p:cNvSpPr>
                <a:spLocks noChangeShapeType="1"/>
              </p:cNvSpPr>
              <p:nvPr/>
            </p:nvSpPr>
            <p:spPr bwMode="auto">
              <a:xfrm flipH="1" flipV="1">
                <a:off x="1023"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3" name="Freeform 1247"/>
              <p:cNvSpPr>
                <a:spLocks/>
              </p:cNvSpPr>
              <p:nvPr/>
            </p:nvSpPr>
            <p:spPr bwMode="auto">
              <a:xfrm flipH="1">
                <a:off x="1020" y="3712"/>
                <a:ext cx="3"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1 w 9"/>
                  <a:gd name="T23" fmla="*/ 5 h 10"/>
                  <a:gd name="T24" fmla="*/ 2 w 9"/>
                  <a:gd name="T25" fmla="*/ 4 h 10"/>
                  <a:gd name="T26" fmla="*/ 2 w 9"/>
                  <a:gd name="T27" fmla="*/ 4 h 10"/>
                  <a:gd name="T28" fmla="*/ 2 w 9"/>
                  <a:gd name="T29" fmla="*/ 4 h 10"/>
                  <a:gd name="T30" fmla="*/ 2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5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8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1" y="5"/>
                    </a:lnTo>
                    <a:lnTo>
                      <a:pt x="1" y="4"/>
                    </a:lnTo>
                    <a:lnTo>
                      <a:pt x="2" y="4"/>
                    </a:lnTo>
                    <a:lnTo>
                      <a:pt x="2" y="4"/>
                    </a:lnTo>
                    <a:lnTo>
                      <a:pt x="2" y="4"/>
                    </a:lnTo>
                    <a:lnTo>
                      <a:pt x="2" y="4"/>
                    </a:lnTo>
                    <a:lnTo>
                      <a:pt x="2" y="4"/>
                    </a:lnTo>
                    <a:lnTo>
                      <a:pt x="2" y="3"/>
                    </a:lnTo>
                    <a:lnTo>
                      <a:pt x="2" y="3"/>
                    </a:lnTo>
                    <a:lnTo>
                      <a:pt x="2"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8"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4" name="Freeform 1248"/>
              <p:cNvSpPr>
                <a:spLocks/>
              </p:cNvSpPr>
              <p:nvPr/>
            </p:nvSpPr>
            <p:spPr bwMode="auto">
              <a:xfrm flipH="1">
                <a:off x="1016" y="3712"/>
                <a:ext cx="3"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3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6 w 9"/>
                  <a:gd name="T33" fmla="*/ 3 h 10"/>
                  <a:gd name="T34" fmla="*/ 7 w 9"/>
                  <a:gd name="T35" fmla="*/ 3 h 10"/>
                  <a:gd name="T36" fmla="*/ 7 w 9"/>
                  <a:gd name="T37" fmla="*/ 4 h 10"/>
                  <a:gd name="T38" fmla="*/ 7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3"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6" y="3"/>
                    </a:lnTo>
                    <a:lnTo>
                      <a:pt x="6" y="3"/>
                    </a:lnTo>
                    <a:lnTo>
                      <a:pt x="7" y="3"/>
                    </a:lnTo>
                    <a:lnTo>
                      <a:pt x="7" y="3"/>
                    </a:lnTo>
                    <a:lnTo>
                      <a:pt x="7" y="4"/>
                    </a:lnTo>
                    <a:lnTo>
                      <a:pt x="7" y="4"/>
                    </a:lnTo>
                    <a:lnTo>
                      <a:pt x="7" y="4"/>
                    </a:lnTo>
                    <a:lnTo>
                      <a:pt x="7" y="4"/>
                    </a:lnTo>
                    <a:lnTo>
                      <a:pt x="7"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5" name="Freeform 1249"/>
              <p:cNvSpPr>
                <a:spLocks/>
              </p:cNvSpPr>
              <p:nvPr/>
            </p:nvSpPr>
            <p:spPr bwMode="auto">
              <a:xfrm flipH="1">
                <a:off x="1016" y="3729"/>
                <a:ext cx="3"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7 w 9"/>
                  <a:gd name="T37" fmla="*/ 5 h 9"/>
                  <a:gd name="T38" fmla="*/ 7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6 w 9"/>
                  <a:gd name="T53" fmla="*/ 6 h 9"/>
                  <a:gd name="T54" fmla="*/ 6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3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0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7" y="5"/>
                    </a:lnTo>
                    <a:lnTo>
                      <a:pt x="7" y="6"/>
                    </a:lnTo>
                    <a:lnTo>
                      <a:pt x="7" y="6"/>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3" y="9"/>
                    </a:lnTo>
                    <a:lnTo>
                      <a:pt x="3" y="9"/>
                    </a:lnTo>
                    <a:lnTo>
                      <a:pt x="3" y="9"/>
                    </a:lnTo>
                    <a:lnTo>
                      <a:pt x="3" y="9"/>
                    </a:lnTo>
                    <a:lnTo>
                      <a:pt x="3" y="9"/>
                    </a:lnTo>
                    <a:lnTo>
                      <a:pt x="2" y="9"/>
                    </a:lnTo>
                    <a:lnTo>
                      <a:pt x="2" y="9"/>
                    </a:lnTo>
                    <a:lnTo>
                      <a:pt x="2" y="9"/>
                    </a:lnTo>
                    <a:lnTo>
                      <a:pt x="2" y="9"/>
                    </a:lnTo>
                    <a:lnTo>
                      <a:pt x="1" y="9"/>
                    </a:lnTo>
                    <a:lnTo>
                      <a:pt x="1" y="9"/>
                    </a:lnTo>
                    <a:lnTo>
                      <a:pt x="1" y="9"/>
                    </a:lnTo>
                    <a:lnTo>
                      <a:pt x="0"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6" name="Freeform 1250"/>
              <p:cNvSpPr>
                <a:spLocks/>
              </p:cNvSpPr>
              <p:nvPr/>
            </p:nvSpPr>
            <p:spPr bwMode="auto">
              <a:xfrm flipH="1">
                <a:off x="1020" y="3730"/>
                <a:ext cx="3" cy="2"/>
              </a:xfrm>
              <a:custGeom>
                <a:avLst/>
                <a:gdLst>
                  <a:gd name="T0" fmla="*/ 9 w 9"/>
                  <a:gd name="T1" fmla="*/ 8 h 8"/>
                  <a:gd name="T2" fmla="*/ 9 w 9"/>
                  <a:gd name="T3" fmla="*/ 8 h 8"/>
                  <a:gd name="T4" fmla="*/ 9 w 9"/>
                  <a:gd name="T5" fmla="*/ 8 h 8"/>
                  <a:gd name="T6" fmla="*/ 8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5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2 w 9"/>
                  <a:gd name="T65" fmla="*/ 5 h 8"/>
                  <a:gd name="T66" fmla="*/ 2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1 w 9"/>
                  <a:gd name="T83" fmla="*/ 4 h 8"/>
                  <a:gd name="T84" fmla="*/ 1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8"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5"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2" y="5"/>
                    </a:lnTo>
                    <a:lnTo>
                      <a:pt x="2" y="5"/>
                    </a:lnTo>
                    <a:lnTo>
                      <a:pt x="2" y="5"/>
                    </a:lnTo>
                    <a:lnTo>
                      <a:pt x="2" y="5"/>
                    </a:lnTo>
                    <a:lnTo>
                      <a:pt x="2" y="5"/>
                    </a:lnTo>
                    <a:lnTo>
                      <a:pt x="2" y="5"/>
                    </a:lnTo>
                    <a:lnTo>
                      <a:pt x="2" y="5"/>
                    </a:lnTo>
                    <a:lnTo>
                      <a:pt x="2" y="4"/>
                    </a:lnTo>
                    <a:lnTo>
                      <a:pt x="2" y="4"/>
                    </a:lnTo>
                    <a:lnTo>
                      <a:pt x="1" y="4"/>
                    </a:lnTo>
                    <a:lnTo>
                      <a:pt x="1"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7" name="Line 1251"/>
              <p:cNvSpPr>
                <a:spLocks noChangeShapeType="1"/>
              </p:cNvSpPr>
              <p:nvPr/>
            </p:nvSpPr>
            <p:spPr bwMode="auto">
              <a:xfrm flipH="1">
                <a:off x="993" y="371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8" name="Line 1252"/>
              <p:cNvSpPr>
                <a:spLocks noChangeShapeType="1"/>
              </p:cNvSpPr>
              <p:nvPr/>
            </p:nvSpPr>
            <p:spPr bwMode="auto">
              <a:xfrm flipH="1">
                <a:off x="990"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09" name="Line 1253"/>
              <p:cNvSpPr>
                <a:spLocks noChangeShapeType="1"/>
              </p:cNvSpPr>
              <p:nvPr/>
            </p:nvSpPr>
            <p:spPr bwMode="auto">
              <a:xfrm>
                <a:off x="993" y="373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0" name="Line 1254"/>
              <p:cNvSpPr>
                <a:spLocks noChangeShapeType="1"/>
              </p:cNvSpPr>
              <p:nvPr/>
            </p:nvSpPr>
            <p:spPr bwMode="auto">
              <a:xfrm flipH="1" flipV="1">
                <a:off x="998" y="3714"/>
                <a:ext cx="0"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1" name="Freeform 1255"/>
              <p:cNvSpPr>
                <a:spLocks/>
              </p:cNvSpPr>
              <p:nvPr/>
            </p:nvSpPr>
            <p:spPr bwMode="auto">
              <a:xfrm flipH="1">
                <a:off x="996" y="3712"/>
                <a:ext cx="2"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2 w 9"/>
                  <a:gd name="T23" fmla="*/ 5 h 10"/>
                  <a:gd name="T24" fmla="*/ 2 w 9"/>
                  <a:gd name="T25" fmla="*/ 4 h 10"/>
                  <a:gd name="T26" fmla="*/ 2 w 9"/>
                  <a:gd name="T27" fmla="*/ 4 h 10"/>
                  <a:gd name="T28" fmla="*/ 2 w 9"/>
                  <a:gd name="T29" fmla="*/ 4 h 10"/>
                  <a:gd name="T30" fmla="*/ 3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6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9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2" y="5"/>
                    </a:lnTo>
                    <a:lnTo>
                      <a:pt x="2" y="4"/>
                    </a:lnTo>
                    <a:lnTo>
                      <a:pt x="2" y="4"/>
                    </a:lnTo>
                    <a:lnTo>
                      <a:pt x="2" y="4"/>
                    </a:lnTo>
                    <a:lnTo>
                      <a:pt x="2" y="4"/>
                    </a:lnTo>
                    <a:lnTo>
                      <a:pt x="2" y="4"/>
                    </a:lnTo>
                    <a:lnTo>
                      <a:pt x="2" y="4"/>
                    </a:lnTo>
                    <a:lnTo>
                      <a:pt x="2" y="3"/>
                    </a:lnTo>
                    <a:lnTo>
                      <a:pt x="3" y="3"/>
                    </a:lnTo>
                    <a:lnTo>
                      <a:pt x="3"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6"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2" name="Freeform 1256"/>
              <p:cNvSpPr>
                <a:spLocks/>
              </p:cNvSpPr>
              <p:nvPr/>
            </p:nvSpPr>
            <p:spPr bwMode="auto">
              <a:xfrm flipH="1">
                <a:off x="991" y="3712"/>
                <a:ext cx="2"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4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7 w 9"/>
                  <a:gd name="T33" fmla="*/ 3 h 10"/>
                  <a:gd name="T34" fmla="*/ 7 w 9"/>
                  <a:gd name="T35" fmla="*/ 3 h 10"/>
                  <a:gd name="T36" fmla="*/ 7 w 9"/>
                  <a:gd name="T37" fmla="*/ 4 h 10"/>
                  <a:gd name="T38" fmla="*/ 8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1"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4"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7" y="3"/>
                    </a:lnTo>
                    <a:lnTo>
                      <a:pt x="7" y="3"/>
                    </a:lnTo>
                    <a:lnTo>
                      <a:pt x="7" y="3"/>
                    </a:lnTo>
                    <a:lnTo>
                      <a:pt x="7" y="3"/>
                    </a:lnTo>
                    <a:lnTo>
                      <a:pt x="7" y="4"/>
                    </a:lnTo>
                    <a:lnTo>
                      <a:pt x="7" y="4"/>
                    </a:lnTo>
                    <a:lnTo>
                      <a:pt x="7" y="4"/>
                    </a:lnTo>
                    <a:lnTo>
                      <a:pt x="8" y="4"/>
                    </a:lnTo>
                    <a:lnTo>
                      <a:pt x="8"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3" name="Freeform 1257"/>
              <p:cNvSpPr>
                <a:spLocks/>
              </p:cNvSpPr>
              <p:nvPr/>
            </p:nvSpPr>
            <p:spPr bwMode="auto">
              <a:xfrm flipH="1">
                <a:off x="991" y="3729"/>
                <a:ext cx="2"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8 w 9"/>
                  <a:gd name="T37" fmla="*/ 5 h 9"/>
                  <a:gd name="T38" fmla="*/ 8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7 w 9"/>
                  <a:gd name="T53" fmla="*/ 6 h 9"/>
                  <a:gd name="T54" fmla="*/ 7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4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1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8" y="5"/>
                    </a:lnTo>
                    <a:lnTo>
                      <a:pt x="8" y="6"/>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4" y="9"/>
                    </a:lnTo>
                    <a:lnTo>
                      <a:pt x="3" y="9"/>
                    </a:lnTo>
                    <a:lnTo>
                      <a:pt x="3" y="9"/>
                    </a:lnTo>
                    <a:lnTo>
                      <a:pt x="3" y="9"/>
                    </a:lnTo>
                    <a:lnTo>
                      <a:pt x="3" y="9"/>
                    </a:lnTo>
                    <a:lnTo>
                      <a:pt x="2" y="9"/>
                    </a:lnTo>
                    <a:lnTo>
                      <a:pt x="2" y="9"/>
                    </a:lnTo>
                    <a:lnTo>
                      <a:pt x="2" y="9"/>
                    </a:lnTo>
                    <a:lnTo>
                      <a:pt x="2" y="9"/>
                    </a:lnTo>
                    <a:lnTo>
                      <a:pt x="1" y="9"/>
                    </a:lnTo>
                    <a:lnTo>
                      <a:pt x="1" y="9"/>
                    </a:lnTo>
                    <a:lnTo>
                      <a:pt x="1" y="9"/>
                    </a:lnTo>
                    <a:lnTo>
                      <a:pt x="1"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4" name="Freeform 1258"/>
              <p:cNvSpPr>
                <a:spLocks/>
              </p:cNvSpPr>
              <p:nvPr/>
            </p:nvSpPr>
            <p:spPr bwMode="auto">
              <a:xfrm flipH="1">
                <a:off x="996" y="3730"/>
                <a:ext cx="2" cy="2"/>
              </a:xfrm>
              <a:custGeom>
                <a:avLst/>
                <a:gdLst>
                  <a:gd name="T0" fmla="*/ 9 w 9"/>
                  <a:gd name="T1" fmla="*/ 8 h 8"/>
                  <a:gd name="T2" fmla="*/ 9 w 9"/>
                  <a:gd name="T3" fmla="*/ 8 h 8"/>
                  <a:gd name="T4" fmla="*/ 9 w 9"/>
                  <a:gd name="T5" fmla="*/ 8 h 8"/>
                  <a:gd name="T6" fmla="*/ 9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6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3 w 9"/>
                  <a:gd name="T65" fmla="*/ 5 h 8"/>
                  <a:gd name="T66" fmla="*/ 3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2 w 9"/>
                  <a:gd name="T83" fmla="*/ 4 h 8"/>
                  <a:gd name="T84" fmla="*/ 2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9"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3" y="5"/>
                    </a:lnTo>
                    <a:lnTo>
                      <a:pt x="3" y="5"/>
                    </a:lnTo>
                    <a:lnTo>
                      <a:pt x="2" y="5"/>
                    </a:lnTo>
                    <a:lnTo>
                      <a:pt x="2" y="5"/>
                    </a:lnTo>
                    <a:lnTo>
                      <a:pt x="2" y="5"/>
                    </a:lnTo>
                    <a:lnTo>
                      <a:pt x="2" y="5"/>
                    </a:lnTo>
                    <a:lnTo>
                      <a:pt x="2" y="5"/>
                    </a:lnTo>
                    <a:lnTo>
                      <a:pt x="2" y="4"/>
                    </a:lnTo>
                    <a:lnTo>
                      <a:pt x="2" y="4"/>
                    </a:lnTo>
                    <a:lnTo>
                      <a:pt x="2" y="4"/>
                    </a:lnTo>
                    <a:lnTo>
                      <a:pt x="2"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5" name="Freeform 1259"/>
              <p:cNvSpPr>
                <a:spLocks/>
              </p:cNvSpPr>
              <p:nvPr/>
            </p:nvSpPr>
            <p:spPr bwMode="auto">
              <a:xfrm flipH="1">
                <a:off x="1025" y="3704"/>
                <a:ext cx="0" cy="36"/>
              </a:xfrm>
              <a:custGeom>
                <a:avLst/>
                <a:gdLst>
                  <a:gd name="T0" fmla="*/ 128 h 128"/>
                  <a:gd name="T1" fmla="*/ 35 h 128"/>
                  <a:gd name="T2" fmla="*/ 0 h 128"/>
                </a:gdLst>
                <a:ahLst/>
                <a:cxnLst>
                  <a:cxn ang="0">
                    <a:pos x="0" y="T0"/>
                  </a:cxn>
                  <a:cxn ang="0">
                    <a:pos x="0" y="T1"/>
                  </a:cxn>
                  <a:cxn ang="0">
                    <a:pos x="0" y="T2"/>
                  </a:cxn>
                </a:cxnLst>
                <a:rect l="0" t="0" r="r" b="b"/>
                <a:pathLst>
                  <a:path h="128">
                    <a:moveTo>
                      <a:pt x="0" y="128"/>
                    </a:moveTo>
                    <a:lnTo>
                      <a:pt x="0" y="35"/>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6" name="Freeform 1260"/>
              <p:cNvSpPr>
                <a:spLocks/>
              </p:cNvSpPr>
              <p:nvPr/>
            </p:nvSpPr>
            <p:spPr bwMode="auto">
              <a:xfrm flipH="1">
                <a:off x="988" y="3707"/>
                <a:ext cx="1" cy="33"/>
              </a:xfrm>
              <a:custGeom>
                <a:avLst/>
                <a:gdLst>
                  <a:gd name="T0" fmla="*/ 117 h 117"/>
                  <a:gd name="T1" fmla="*/ 24 h 117"/>
                  <a:gd name="T2" fmla="*/ 0 h 117"/>
                </a:gdLst>
                <a:ahLst/>
                <a:cxnLst>
                  <a:cxn ang="0">
                    <a:pos x="0" y="T0"/>
                  </a:cxn>
                  <a:cxn ang="0">
                    <a:pos x="0" y="T1"/>
                  </a:cxn>
                  <a:cxn ang="0">
                    <a:pos x="0" y="T2"/>
                  </a:cxn>
                </a:cxnLst>
                <a:rect l="0" t="0" r="r" b="b"/>
                <a:pathLst>
                  <a:path h="117">
                    <a:moveTo>
                      <a:pt x="0" y="117"/>
                    </a:moveTo>
                    <a:lnTo>
                      <a:pt x="0" y="2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7" name="Rectangle 1261"/>
              <p:cNvSpPr>
                <a:spLocks noChangeArrowheads="1"/>
              </p:cNvSpPr>
              <p:nvPr/>
            </p:nvSpPr>
            <p:spPr bwMode="auto">
              <a:xfrm flipH="1">
                <a:off x="1003" y="3838"/>
                <a:ext cx="7"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8" name="Line 1262"/>
              <p:cNvSpPr>
                <a:spLocks noChangeShapeType="1"/>
              </p:cNvSpPr>
              <p:nvPr/>
            </p:nvSpPr>
            <p:spPr bwMode="auto">
              <a:xfrm flipV="1">
                <a:off x="1014" y="3732"/>
                <a:ext cx="11"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19" name="Line 1263"/>
              <p:cNvSpPr>
                <a:spLocks noChangeShapeType="1"/>
              </p:cNvSpPr>
              <p:nvPr/>
            </p:nvSpPr>
            <p:spPr bwMode="auto">
              <a:xfrm flipH="1" flipV="1">
                <a:off x="989" y="3732"/>
                <a:ext cx="1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0" name="Oval 1264"/>
              <p:cNvSpPr>
                <a:spLocks noChangeArrowheads="1"/>
              </p:cNvSpPr>
              <p:nvPr/>
            </p:nvSpPr>
            <p:spPr bwMode="auto">
              <a:xfrm flipH="1">
                <a:off x="993" y="3714"/>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1" name="Oval 1265"/>
              <p:cNvSpPr>
                <a:spLocks noChangeArrowheads="1"/>
              </p:cNvSpPr>
              <p:nvPr/>
            </p:nvSpPr>
            <p:spPr bwMode="auto">
              <a:xfrm flipH="1">
                <a:off x="993" y="372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2" name="Oval 1266"/>
              <p:cNvSpPr>
                <a:spLocks noChangeArrowheads="1"/>
              </p:cNvSpPr>
              <p:nvPr/>
            </p:nvSpPr>
            <p:spPr bwMode="auto">
              <a:xfrm flipH="1">
                <a:off x="1019" y="371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3" name="Oval 1267"/>
              <p:cNvSpPr>
                <a:spLocks noChangeArrowheads="1"/>
              </p:cNvSpPr>
              <p:nvPr/>
            </p:nvSpPr>
            <p:spPr bwMode="auto">
              <a:xfrm flipH="1">
                <a:off x="1019" y="372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4" name="Freeform 1268"/>
              <p:cNvSpPr>
                <a:spLocks/>
              </p:cNvSpPr>
              <p:nvPr/>
            </p:nvSpPr>
            <p:spPr bwMode="auto">
              <a:xfrm flipH="1">
                <a:off x="987" y="3721"/>
                <a:ext cx="2" cy="19"/>
              </a:xfrm>
              <a:custGeom>
                <a:avLst/>
                <a:gdLst>
                  <a:gd name="T0" fmla="*/ 8 w 8"/>
                  <a:gd name="T1" fmla="*/ 68 h 68"/>
                  <a:gd name="T2" fmla="*/ 8 w 8"/>
                  <a:gd name="T3" fmla="*/ 11 h 68"/>
                  <a:gd name="T4" fmla="*/ 0 w 8"/>
                  <a:gd name="T5" fmla="*/ 0 h 68"/>
                </a:gdLst>
                <a:ahLst/>
                <a:cxnLst>
                  <a:cxn ang="0">
                    <a:pos x="T0" y="T1"/>
                  </a:cxn>
                  <a:cxn ang="0">
                    <a:pos x="T2" y="T3"/>
                  </a:cxn>
                  <a:cxn ang="0">
                    <a:pos x="T4" y="T5"/>
                  </a:cxn>
                </a:cxnLst>
                <a:rect l="0" t="0" r="r" b="b"/>
                <a:pathLst>
                  <a:path w="8" h="68">
                    <a:moveTo>
                      <a:pt x="8" y="68"/>
                    </a:moveTo>
                    <a:lnTo>
                      <a:pt x="8" y="1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5" name="Freeform 1269"/>
              <p:cNvSpPr>
                <a:spLocks/>
              </p:cNvSpPr>
              <p:nvPr/>
            </p:nvSpPr>
            <p:spPr bwMode="auto">
              <a:xfrm flipH="1">
                <a:off x="987" y="3714"/>
                <a:ext cx="2" cy="6"/>
              </a:xfrm>
              <a:custGeom>
                <a:avLst/>
                <a:gdLst>
                  <a:gd name="T0" fmla="*/ 0 w 8"/>
                  <a:gd name="T1" fmla="*/ 20 h 20"/>
                  <a:gd name="T2" fmla="*/ 8 w 8"/>
                  <a:gd name="T3" fmla="*/ 18 h 20"/>
                  <a:gd name="T4" fmla="*/ 8 w 8"/>
                  <a:gd name="T5" fmla="*/ 2 h 20"/>
                  <a:gd name="T6" fmla="*/ 2 w 8"/>
                  <a:gd name="T7" fmla="*/ 0 h 20"/>
                </a:gdLst>
                <a:ahLst/>
                <a:cxnLst>
                  <a:cxn ang="0">
                    <a:pos x="T0" y="T1"/>
                  </a:cxn>
                  <a:cxn ang="0">
                    <a:pos x="T2" y="T3"/>
                  </a:cxn>
                  <a:cxn ang="0">
                    <a:pos x="T4" y="T5"/>
                  </a:cxn>
                  <a:cxn ang="0">
                    <a:pos x="T6" y="T7"/>
                  </a:cxn>
                </a:cxnLst>
                <a:rect l="0" t="0" r="r" b="b"/>
                <a:pathLst>
                  <a:path w="8" h="20">
                    <a:moveTo>
                      <a:pt x="0" y="20"/>
                    </a:moveTo>
                    <a:lnTo>
                      <a:pt x="8" y="18"/>
                    </a:lnTo>
                    <a:lnTo>
                      <a:pt x="8" y="2"/>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6" name="Freeform 1270"/>
              <p:cNvSpPr>
                <a:spLocks/>
              </p:cNvSpPr>
              <p:nvPr/>
            </p:nvSpPr>
            <p:spPr bwMode="auto">
              <a:xfrm flipH="1">
                <a:off x="1025" y="3714"/>
                <a:ext cx="2" cy="5"/>
              </a:xfrm>
              <a:custGeom>
                <a:avLst/>
                <a:gdLst>
                  <a:gd name="T0" fmla="*/ 8 w 8"/>
                  <a:gd name="T1" fmla="*/ 0 h 20"/>
                  <a:gd name="T2" fmla="*/ 0 w 8"/>
                  <a:gd name="T3" fmla="*/ 2 h 20"/>
                  <a:gd name="T4" fmla="*/ 0 w 8"/>
                  <a:gd name="T5" fmla="*/ 18 h 20"/>
                  <a:gd name="T6" fmla="*/ 6 w 8"/>
                  <a:gd name="T7" fmla="*/ 20 h 20"/>
                </a:gdLst>
                <a:ahLst/>
                <a:cxnLst>
                  <a:cxn ang="0">
                    <a:pos x="T0" y="T1"/>
                  </a:cxn>
                  <a:cxn ang="0">
                    <a:pos x="T2" y="T3"/>
                  </a:cxn>
                  <a:cxn ang="0">
                    <a:pos x="T4" y="T5"/>
                  </a:cxn>
                  <a:cxn ang="0">
                    <a:pos x="T6" y="T7"/>
                  </a:cxn>
                </a:cxnLst>
                <a:rect l="0" t="0" r="r" b="b"/>
                <a:pathLst>
                  <a:path w="8" h="20">
                    <a:moveTo>
                      <a:pt x="8" y="0"/>
                    </a:moveTo>
                    <a:lnTo>
                      <a:pt x="0" y="2"/>
                    </a:lnTo>
                    <a:lnTo>
                      <a:pt x="0" y="18"/>
                    </a:lnTo>
                    <a:lnTo>
                      <a:pt x="6" y="2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7" name="Freeform 1271"/>
              <p:cNvSpPr>
                <a:spLocks/>
              </p:cNvSpPr>
              <p:nvPr/>
            </p:nvSpPr>
            <p:spPr bwMode="auto">
              <a:xfrm flipH="1">
                <a:off x="1121" y="3868"/>
                <a:ext cx="78" cy="59"/>
              </a:xfrm>
              <a:custGeom>
                <a:avLst/>
                <a:gdLst>
                  <a:gd name="T0" fmla="*/ 259 w 271"/>
                  <a:gd name="T1" fmla="*/ 214 h 214"/>
                  <a:gd name="T2" fmla="*/ 271 w 271"/>
                  <a:gd name="T3" fmla="*/ 207 h 214"/>
                  <a:gd name="T4" fmla="*/ 271 w 271"/>
                  <a:gd name="T5" fmla="*/ 184 h 214"/>
                  <a:gd name="T6" fmla="*/ 0 w 271"/>
                  <a:gd name="T7" fmla="*/ 0 h 214"/>
                </a:gdLst>
                <a:ahLst/>
                <a:cxnLst>
                  <a:cxn ang="0">
                    <a:pos x="T0" y="T1"/>
                  </a:cxn>
                  <a:cxn ang="0">
                    <a:pos x="T2" y="T3"/>
                  </a:cxn>
                  <a:cxn ang="0">
                    <a:pos x="T4" y="T5"/>
                  </a:cxn>
                  <a:cxn ang="0">
                    <a:pos x="T6" y="T7"/>
                  </a:cxn>
                </a:cxnLst>
                <a:rect l="0" t="0" r="r" b="b"/>
                <a:pathLst>
                  <a:path w="271" h="214">
                    <a:moveTo>
                      <a:pt x="259" y="214"/>
                    </a:moveTo>
                    <a:lnTo>
                      <a:pt x="271" y="207"/>
                    </a:lnTo>
                    <a:lnTo>
                      <a:pt x="271" y="18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8" name="Freeform 1272"/>
              <p:cNvSpPr>
                <a:spLocks/>
              </p:cNvSpPr>
              <p:nvPr/>
            </p:nvSpPr>
            <p:spPr bwMode="auto">
              <a:xfrm flipH="1">
                <a:off x="1028" y="3763"/>
                <a:ext cx="8" cy="28"/>
              </a:xfrm>
              <a:custGeom>
                <a:avLst/>
                <a:gdLst>
                  <a:gd name="T0" fmla="*/ 25 w 25"/>
                  <a:gd name="T1" fmla="*/ 0 h 100"/>
                  <a:gd name="T2" fmla="*/ 0 w 25"/>
                  <a:gd name="T3" fmla="*/ 50 h 100"/>
                  <a:gd name="T4" fmla="*/ 25 w 25"/>
                  <a:gd name="T5" fmla="*/ 100 h 100"/>
                </a:gdLst>
                <a:ahLst/>
                <a:cxnLst>
                  <a:cxn ang="0">
                    <a:pos x="T0" y="T1"/>
                  </a:cxn>
                  <a:cxn ang="0">
                    <a:pos x="T2" y="T3"/>
                  </a:cxn>
                  <a:cxn ang="0">
                    <a:pos x="T4" y="T5"/>
                  </a:cxn>
                </a:cxnLst>
                <a:rect l="0" t="0" r="r" b="b"/>
                <a:pathLst>
                  <a:path w="25" h="100">
                    <a:moveTo>
                      <a:pt x="25" y="0"/>
                    </a:moveTo>
                    <a:lnTo>
                      <a:pt x="0" y="50"/>
                    </a:lnTo>
                    <a:lnTo>
                      <a:pt x="25" y="10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29" name="Oval 1273"/>
              <p:cNvSpPr>
                <a:spLocks noChangeArrowheads="1"/>
              </p:cNvSpPr>
              <p:nvPr/>
            </p:nvSpPr>
            <p:spPr bwMode="auto">
              <a:xfrm flipH="1">
                <a:off x="1001" y="396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0" name="Oval 1274"/>
              <p:cNvSpPr>
                <a:spLocks noChangeArrowheads="1"/>
              </p:cNvSpPr>
              <p:nvPr/>
            </p:nvSpPr>
            <p:spPr bwMode="auto">
              <a:xfrm flipH="1">
                <a:off x="1001" y="3981"/>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1" name="Rectangle 1275"/>
              <p:cNvSpPr>
                <a:spLocks noChangeArrowheads="1"/>
              </p:cNvSpPr>
              <p:nvPr/>
            </p:nvSpPr>
            <p:spPr bwMode="auto">
              <a:xfrm flipH="1">
                <a:off x="996" y="3965"/>
                <a:ext cx="10"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2" name="Rectangle 1276"/>
              <p:cNvSpPr>
                <a:spLocks noChangeArrowheads="1"/>
              </p:cNvSpPr>
              <p:nvPr/>
            </p:nvSpPr>
            <p:spPr bwMode="auto">
              <a:xfrm flipH="1">
                <a:off x="989" y="3997"/>
                <a:ext cx="29"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3" name="Line 1277"/>
              <p:cNvSpPr>
                <a:spLocks noChangeShapeType="1"/>
              </p:cNvSpPr>
              <p:nvPr/>
            </p:nvSpPr>
            <p:spPr bwMode="auto">
              <a:xfrm flipH="1">
                <a:off x="989" y="4004"/>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4" name="Line 1278"/>
              <p:cNvSpPr>
                <a:spLocks noChangeShapeType="1"/>
              </p:cNvSpPr>
              <p:nvPr/>
            </p:nvSpPr>
            <p:spPr bwMode="auto">
              <a:xfrm flipH="1">
                <a:off x="989" y="402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5" name="Freeform 1279"/>
              <p:cNvSpPr>
                <a:spLocks/>
              </p:cNvSpPr>
              <p:nvPr/>
            </p:nvSpPr>
            <p:spPr bwMode="auto">
              <a:xfrm flipH="1">
                <a:off x="989" y="4004"/>
                <a:ext cx="29" cy="23"/>
              </a:xfrm>
              <a:custGeom>
                <a:avLst/>
                <a:gdLst>
                  <a:gd name="T0" fmla="*/ 13 w 101"/>
                  <a:gd name="T1" fmla="*/ 0 h 84"/>
                  <a:gd name="T2" fmla="*/ 88 w 101"/>
                  <a:gd name="T3" fmla="*/ 0 h 84"/>
                  <a:gd name="T4" fmla="*/ 101 w 101"/>
                  <a:gd name="T5" fmla="*/ 12 h 84"/>
                  <a:gd name="T6" fmla="*/ 101 w 101"/>
                  <a:gd name="T7" fmla="*/ 71 h 84"/>
                  <a:gd name="T8" fmla="*/ 88 w 101"/>
                  <a:gd name="T9" fmla="*/ 84 h 84"/>
                  <a:gd name="T10" fmla="*/ 13 w 101"/>
                  <a:gd name="T11" fmla="*/ 84 h 84"/>
                  <a:gd name="T12" fmla="*/ 0 w 101"/>
                  <a:gd name="T13" fmla="*/ 71 h 84"/>
                  <a:gd name="T14" fmla="*/ 0 w 101"/>
                  <a:gd name="T15" fmla="*/ 12 h 84"/>
                  <a:gd name="T16" fmla="*/ 13 w 101"/>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84">
                    <a:moveTo>
                      <a:pt x="13" y="0"/>
                    </a:moveTo>
                    <a:lnTo>
                      <a:pt x="88" y="0"/>
                    </a:lnTo>
                    <a:lnTo>
                      <a:pt x="101" y="12"/>
                    </a:lnTo>
                    <a:lnTo>
                      <a:pt x="101" y="71"/>
                    </a:lnTo>
                    <a:lnTo>
                      <a:pt x="88" y="84"/>
                    </a:lnTo>
                    <a:lnTo>
                      <a:pt x="13" y="84"/>
                    </a:lnTo>
                    <a:lnTo>
                      <a:pt x="0" y="71"/>
                    </a:lnTo>
                    <a:lnTo>
                      <a:pt x="0" y="12"/>
                    </a:lnTo>
                    <a:lnTo>
                      <a:pt x="13"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6" name="Line 1280"/>
              <p:cNvSpPr>
                <a:spLocks noChangeShapeType="1"/>
              </p:cNvSpPr>
              <p:nvPr/>
            </p:nvSpPr>
            <p:spPr bwMode="auto">
              <a:xfrm flipH="1">
                <a:off x="989" y="400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7" name="Line 1281"/>
              <p:cNvSpPr>
                <a:spLocks noChangeShapeType="1"/>
              </p:cNvSpPr>
              <p:nvPr/>
            </p:nvSpPr>
            <p:spPr bwMode="auto">
              <a:xfrm flipH="1">
                <a:off x="989" y="4023"/>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8" name="Line 1282"/>
              <p:cNvSpPr>
                <a:spLocks noChangeShapeType="1"/>
              </p:cNvSpPr>
              <p:nvPr/>
            </p:nvSpPr>
            <p:spPr bwMode="auto">
              <a:xfrm flipH="1" flipV="1">
                <a:off x="1123" y="3699"/>
                <a:ext cx="5"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39" name="Line 1283"/>
              <p:cNvSpPr>
                <a:spLocks noChangeShapeType="1"/>
              </p:cNvSpPr>
              <p:nvPr/>
            </p:nvSpPr>
            <p:spPr bwMode="auto">
              <a:xfrm flipV="1">
                <a:off x="1139" y="3699"/>
                <a:ext cx="5"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0" name="Rectangle 1284"/>
              <p:cNvSpPr>
                <a:spLocks noChangeArrowheads="1"/>
              </p:cNvSpPr>
              <p:nvPr/>
            </p:nvSpPr>
            <p:spPr bwMode="auto">
              <a:xfrm flipH="1">
                <a:off x="1054" y="3899"/>
                <a:ext cx="18" cy="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1" name="Oval 1285"/>
              <p:cNvSpPr>
                <a:spLocks noChangeArrowheads="1"/>
              </p:cNvSpPr>
              <p:nvPr/>
            </p:nvSpPr>
            <p:spPr bwMode="auto">
              <a:xfrm flipH="1">
                <a:off x="1067"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2" name="Oval 1286"/>
              <p:cNvSpPr>
                <a:spLocks noChangeArrowheads="1"/>
              </p:cNvSpPr>
              <p:nvPr/>
            </p:nvSpPr>
            <p:spPr bwMode="auto">
              <a:xfrm flipH="1">
                <a:off x="1058"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3" name="Line 1287"/>
              <p:cNvSpPr>
                <a:spLocks noChangeShapeType="1"/>
              </p:cNvSpPr>
              <p:nvPr/>
            </p:nvSpPr>
            <p:spPr bwMode="auto">
              <a:xfrm flipH="1" flipV="1">
                <a:off x="1006" y="4042"/>
                <a:ext cx="0"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4" name="Freeform 1288"/>
              <p:cNvSpPr>
                <a:spLocks/>
              </p:cNvSpPr>
              <p:nvPr/>
            </p:nvSpPr>
            <p:spPr bwMode="auto">
              <a:xfrm flipH="1">
                <a:off x="970" y="4150"/>
                <a:ext cx="211" cy="7"/>
              </a:xfrm>
              <a:custGeom>
                <a:avLst/>
                <a:gdLst>
                  <a:gd name="T0" fmla="*/ 0 w 732"/>
                  <a:gd name="T1" fmla="*/ 0 h 25"/>
                  <a:gd name="T2" fmla="*/ 0 w 732"/>
                  <a:gd name="T3" fmla="*/ 25 h 25"/>
                  <a:gd name="T4" fmla="*/ 228 w 732"/>
                  <a:gd name="T5" fmla="*/ 25 h 25"/>
                  <a:gd name="T6" fmla="*/ 230 w 732"/>
                  <a:gd name="T7" fmla="*/ 19 h 25"/>
                  <a:gd name="T8" fmla="*/ 498 w 732"/>
                  <a:gd name="T9" fmla="*/ 19 h 25"/>
                  <a:gd name="T10" fmla="*/ 502 w 732"/>
                  <a:gd name="T11" fmla="*/ 25 h 25"/>
                  <a:gd name="T12" fmla="*/ 732 w 732"/>
                  <a:gd name="T13" fmla="*/ 25 h 25"/>
                  <a:gd name="T14" fmla="*/ 732 w 732"/>
                  <a:gd name="T15" fmla="*/ 0 h 25"/>
                  <a:gd name="T16" fmla="*/ 0 w 73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2" h="25">
                    <a:moveTo>
                      <a:pt x="0" y="0"/>
                    </a:moveTo>
                    <a:lnTo>
                      <a:pt x="0" y="25"/>
                    </a:lnTo>
                    <a:lnTo>
                      <a:pt x="228" y="25"/>
                    </a:lnTo>
                    <a:lnTo>
                      <a:pt x="230" y="19"/>
                    </a:lnTo>
                    <a:lnTo>
                      <a:pt x="498" y="19"/>
                    </a:lnTo>
                    <a:lnTo>
                      <a:pt x="502" y="25"/>
                    </a:lnTo>
                    <a:lnTo>
                      <a:pt x="732" y="25"/>
                    </a:lnTo>
                    <a:lnTo>
                      <a:pt x="732" y="0"/>
                    </a:lnTo>
                    <a:lnTo>
                      <a:pt x="0"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5" name="Line 1289"/>
              <p:cNvSpPr>
                <a:spLocks noChangeShapeType="1"/>
              </p:cNvSpPr>
              <p:nvPr/>
            </p:nvSpPr>
            <p:spPr bwMode="auto">
              <a:xfrm flipH="1" flipV="1">
                <a:off x="1153" y="4150"/>
                <a:ext cx="0"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6" name="Line 1290"/>
              <p:cNvSpPr>
                <a:spLocks noChangeShapeType="1"/>
              </p:cNvSpPr>
              <p:nvPr/>
            </p:nvSpPr>
            <p:spPr bwMode="auto">
              <a:xfrm flipH="1" flipV="1">
                <a:off x="1000" y="4150"/>
                <a:ext cx="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7" name="Rectangle 1291"/>
              <p:cNvSpPr>
                <a:spLocks noChangeArrowheads="1"/>
              </p:cNvSpPr>
              <p:nvPr/>
            </p:nvSpPr>
            <p:spPr bwMode="auto">
              <a:xfrm flipH="1">
                <a:off x="1054" y="3927"/>
                <a:ext cx="22" cy="1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8" name="Oval 1292"/>
              <p:cNvSpPr>
                <a:spLocks noChangeArrowheads="1"/>
              </p:cNvSpPr>
              <p:nvPr/>
            </p:nvSpPr>
            <p:spPr bwMode="auto">
              <a:xfrm flipH="1">
                <a:off x="1073" y="39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49" name="Oval 1293"/>
              <p:cNvSpPr>
                <a:spLocks noChangeArrowheads="1"/>
              </p:cNvSpPr>
              <p:nvPr/>
            </p:nvSpPr>
            <p:spPr bwMode="auto">
              <a:xfrm flipH="1">
                <a:off x="1057" y="392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0" name="Oval 1294"/>
              <p:cNvSpPr>
                <a:spLocks noChangeArrowheads="1"/>
              </p:cNvSpPr>
              <p:nvPr/>
            </p:nvSpPr>
            <p:spPr bwMode="auto">
              <a:xfrm flipH="1">
                <a:off x="1073" y="394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1" name="Oval 1295"/>
              <p:cNvSpPr>
                <a:spLocks noChangeArrowheads="1"/>
              </p:cNvSpPr>
              <p:nvPr/>
            </p:nvSpPr>
            <p:spPr bwMode="auto">
              <a:xfrm flipH="1">
                <a:off x="1057" y="3941"/>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2" name="Rectangle 1296"/>
              <p:cNvSpPr>
                <a:spLocks noChangeArrowheads="1"/>
              </p:cNvSpPr>
              <p:nvPr/>
            </p:nvSpPr>
            <p:spPr bwMode="auto">
              <a:xfrm flipH="1">
                <a:off x="1077" y="3662"/>
                <a:ext cx="29" cy="3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3" name="Rectangle 1297"/>
              <p:cNvSpPr>
                <a:spLocks noChangeArrowheads="1"/>
              </p:cNvSpPr>
              <p:nvPr/>
            </p:nvSpPr>
            <p:spPr bwMode="auto">
              <a:xfrm flipH="1">
                <a:off x="1106" y="3683"/>
                <a:ext cx="3"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4" name="Rectangle 1298"/>
              <p:cNvSpPr>
                <a:spLocks noChangeArrowheads="1"/>
              </p:cNvSpPr>
              <p:nvPr/>
            </p:nvSpPr>
            <p:spPr bwMode="auto">
              <a:xfrm flipH="1">
                <a:off x="1080" y="3698"/>
                <a:ext cx="23" cy="1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5" name="Rectangle 1299"/>
              <p:cNvSpPr>
                <a:spLocks noChangeArrowheads="1"/>
              </p:cNvSpPr>
              <p:nvPr/>
            </p:nvSpPr>
            <p:spPr bwMode="auto">
              <a:xfrm flipH="1">
                <a:off x="977" y="3972"/>
                <a:ext cx="1" cy="6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6" name="Rectangle 1300"/>
              <p:cNvSpPr>
                <a:spLocks noChangeArrowheads="1"/>
              </p:cNvSpPr>
              <p:nvPr/>
            </p:nvSpPr>
            <p:spPr bwMode="auto">
              <a:xfrm flipH="1">
                <a:off x="1117" y="4044"/>
                <a:ext cx="23"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7" name="Rectangle 1301"/>
              <p:cNvSpPr>
                <a:spLocks noChangeArrowheads="1"/>
              </p:cNvSpPr>
              <p:nvPr/>
            </p:nvSpPr>
            <p:spPr bwMode="auto">
              <a:xfrm flipH="1">
                <a:off x="975" y="403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8" name="Rectangle 1302"/>
              <p:cNvSpPr>
                <a:spLocks noChangeArrowheads="1"/>
              </p:cNvSpPr>
              <p:nvPr/>
            </p:nvSpPr>
            <p:spPr bwMode="auto">
              <a:xfrm flipH="1">
                <a:off x="975" y="3973"/>
                <a:ext cx="2"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59" name="Rectangle 1303"/>
              <p:cNvSpPr>
                <a:spLocks noChangeArrowheads="1"/>
              </p:cNvSpPr>
              <p:nvPr/>
            </p:nvSpPr>
            <p:spPr bwMode="auto">
              <a:xfrm flipH="1">
                <a:off x="1118" y="4042"/>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0" name="Rectangle 1304"/>
              <p:cNvSpPr>
                <a:spLocks noChangeArrowheads="1"/>
              </p:cNvSpPr>
              <p:nvPr/>
            </p:nvSpPr>
            <p:spPr bwMode="auto">
              <a:xfrm flipH="1">
                <a:off x="1137" y="404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1" name="Rectangle 1305"/>
              <p:cNvSpPr>
                <a:spLocks noChangeArrowheads="1"/>
              </p:cNvSpPr>
              <p:nvPr/>
            </p:nvSpPr>
            <p:spPr bwMode="auto">
              <a:xfrm flipH="1">
                <a:off x="1159" y="3948"/>
                <a:ext cx="20"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2" name="Rectangle 1306"/>
              <p:cNvSpPr>
                <a:spLocks noChangeArrowheads="1"/>
              </p:cNvSpPr>
              <p:nvPr/>
            </p:nvSpPr>
            <p:spPr bwMode="auto">
              <a:xfrm flipH="1">
                <a:off x="1077" y="4013"/>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3" name="Rectangle 1307"/>
              <p:cNvSpPr>
                <a:spLocks noChangeArrowheads="1"/>
              </p:cNvSpPr>
              <p:nvPr/>
            </p:nvSpPr>
            <p:spPr bwMode="auto">
              <a:xfrm flipH="1">
                <a:off x="1076" y="3910"/>
                <a:ext cx="1" cy="4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4" name="Rectangle 1308"/>
              <p:cNvSpPr>
                <a:spLocks noChangeArrowheads="1"/>
              </p:cNvSpPr>
              <p:nvPr/>
            </p:nvSpPr>
            <p:spPr bwMode="auto">
              <a:xfrm flipH="1">
                <a:off x="1077" y="3965"/>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5" name="Rectangle 1309"/>
              <p:cNvSpPr>
                <a:spLocks noChangeArrowheads="1"/>
              </p:cNvSpPr>
              <p:nvPr/>
            </p:nvSpPr>
            <p:spPr bwMode="auto">
              <a:xfrm flipH="1">
                <a:off x="1077" y="399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6" name="Rectangle 1310"/>
              <p:cNvSpPr>
                <a:spLocks noChangeArrowheads="1"/>
              </p:cNvSpPr>
              <p:nvPr/>
            </p:nvSpPr>
            <p:spPr bwMode="auto">
              <a:xfrm flipH="1">
                <a:off x="1077" y="3952"/>
                <a:ext cx="1"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7" name="Rectangle 1311"/>
              <p:cNvSpPr>
                <a:spLocks noChangeArrowheads="1"/>
              </p:cNvSpPr>
              <p:nvPr/>
            </p:nvSpPr>
            <p:spPr bwMode="auto">
              <a:xfrm flipH="1">
                <a:off x="1077" y="391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8" name="Freeform 1312"/>
              <p:cNvSpPr>
                <a:spLocks/>
              </p:cNvSpPr>
              <p:nvPr/>
            </p:nvSpPr>
            <p:spPr bwMode="auto">
              <a:xfrm flipH="1">
                <a:off x="1046" y="3955"/>
                <a:ext cx="30" cy="87"/>
              </a:xfrm>
              <a:custGeom>
                <a:avLst/>
                <a:gdLst>
                  <a:gd name="T0" fmla="*/ 0 w 102"/>
                  <a:gd name="T1" fmla="*/ 0 h 316"/>
                  <a:gd name="T2" fmla="*/ 102 w 102"/>
                  <a:gd name="T3" fmla="*/ 0 h 316"/>
                  <a:gd name="T4" fmla="*/ 102 w 102"/>
                  <a:gd name="T5" fmla="*/ 316 h 316"/>
                </a:gdLst>
                <a:ahLst/>
                <a:cxnLst>
                  <a:cxn ang="0">
                    <a:pos x="T0" y="T1"/>
                  </a:cxn>
                  <a:cxn ang="0">
                    <a:pos x="T2" y="T3"/>
                  </a:cxn>
                  <a:cxn ang="0">
                    <a:pos x="T4" y="T5"/>
                  </a:cxn>
                </a:cxnLst>
                <a:rect l="0" t="0" r="r" b="b"/>
                <a:pathLst>
                  <a:path w="102" h="316">
                    <a:moveTo>
                      <a:pt x="0" y="0"/>
                    </a:moveTo>
                    <a:lnTo>
                      <a:pt x="102" y="0"/>
                    </a:lnTo>
                    <a:lnTo>
                      <a:pt x="102" y="31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69" name="Freeform 1313"/>
              <p:cNvSpPr>
                <a:spLocks/>
              </p:cNvSpPr>
              <p:nvPr/>
            </p:nvSpPr>
            <p:spPr bwMode="auto">
              <a:xfrm flipH="1">
                <a:off x="1011" y="3876"/>
                <a:ext cx="5" cy="3"/>
              </a:xfrm>
              <a:custGeom>
                <a:avLst/>
                <a:gdLst>
                  <a:gd name="T0" fmla="*/ 0 w 20"/>
                  <a:gd name="T1" fmla="*/ 10 h 11"/>
                  <a:gd name="T2" fmla="*/ 0 w 20"/>
                  <a:gd name="T3" fmla="*/ 9 h 11"/>
                  <a:gd name="T4" fmla="*/ 0 w 20"/>
                  <a:gd name="T5" fmla="*/ 8 h 11"/>
                  <a:gd name="T6" fmla="*/ 0 w 20"/>
                  <a:gd name="T7" fmla="*/ 8 h 11"/>
                  <a:gd name="T8" fmla="*/ 0 w 20"/>
                  <a:gd name="T9" fmla="*/ 7 h 11"/>
                  <a:gd name="T10" fmla="*/ 1 w 20"/>
                  <a:gd name="T11" fmla="*/ 6 h 11"/>
                  <a:gd name="T12" fmla="*/ 1 w 20"/>
                  <a:gd name="T13" fmla="*/ 5 h 11"/>
                  <a:gd name="T14" fmla="*/ 2 w 20"/>
                  <a:gd name="T15" fmla="*/ 5 h 11"/>
                  <a:gd name="T16" fmla="*/ 2 w 20"/>
                  <a:gd name="T17" fmla="*/ 4 h 11"/>
                  <a:gd name="T18" fmla="*/ 2 w 20"/>
                  <a:gd name="T19" fmla="*/ 4 h 11"/>
                  <a:gd name="T20" fmla="*/ 3 w 20"/>
                  <a:gd name="T21" fmla="*/ 3 h 11"/>
                  <a:gd name="T22" fmla="*/ 3 w 20"/>
                  <a:gd name="T23" fmla="*/ 3 h 11"/>
                  <a:gd name="T24" fmla="*/ 3 w 20"/>
                  <a:gd name="T25" fmla="*/ 2 h 11"/>
                  <a:gd name="T26" fmla="*/ 4 w 20"/>
                  <a:gd name="T27" fmla="*/ 2 h 11"/>
                  <a:gd name="T28" fmla="*/ 5 w 20"/>
                  <a:gd name="T29" fmla="*/ 2 h 11"/>
                  <a:gd name="T30" fmla="*/ 5 w 20"/>
                  <a:gd name="T31" fmla="*/ 1 h 11"/>
                  <a:gd name="T32" fmla="*/ 6 w 20"/>
                  <a:gd name="T33" fmla="*/ 1 h 11"/>
                  <a:gd name="T34" fmla="*/ 7 w 20"/>
                  <a:gd name="T35" fmla="*/ 1 h 11"/>
                  <a:gd name="T36" fmla="*/ 7 w 20"/>
                  <a:gd name="T37" fmla="*/ 1 h 11"/>
                  <a:gd name="T38" fmla="*/ 8 w 20"/>
                  <a:gd name="T39" fmla="*/ 1 h 11"/>
                  <a:gd name="T40" fmla="*/ 9 w 20"/>
                  <a:gd name="T41" fmla="*/ 0 h 11"/>
                  <a:gd name="T42" fmla="*/ 10 w 20"/>
                  <a:gd name="T43" fmla="*/ 0 h 11"/>
                  <a:gd name="T44" fmla="*/ 10 w 20"/>
                  <a:gd name="T45" fmla="*/ 0 h 11"/>
                  <a:gd name="T46" fmla="*/ 11 w 20"/>
                  <a:gd name="T47" fmla="*/ 0 h 11"/>
                  <a:gd name="T48" fmla="*/ 12 w 20"/>
                  <a:gd name="T49" fmla="*/ 1 h 11"/>
                  <a:gd name="T50" fmla="*/ 13 w 20"/>
                  <a:gd name="T51" fmla="*/ 1 h 11"/>
                  <a:gd name="T52" fmla="*/ 14 w 20"/>
                  <a:gd name="T53" fmla="*/ 1 h 11"/>
                  <a:gd name="T54" fmla="*/ 14 w 20"/>
                  <a:gd name="T55" fmla="*/ 1 h 11"/>
                  <a:gd name="T56" fmla="*/ 15 w 20"/>
                  <a:gd name="T57" fmla="*/ 2 h 11"/>
                  <a:gd name="T58" fmla="*/ 15 w 20"/>
                  <a:gd name="T59" fmla="*/ 2 h 11"/>
                  <a:gd name="T60" fmla="*/ 16 w 20"/>
                  <a:gd name="T61" fmla="*/ 2 h 11"/>
                  <a:gd name="T62" fmla="*/ 16 w 20"/>
                  <a:gd name="T63" fmla="*/ 3 h 11"/>
                  <a:gd name="T64" fmla="*/ 17 w 20"/>
                  <a:gd name="T65" fmla="*/ 3 h 11"/>
                  <a:gd name="T66" fmla="*/ 17 w 20"/>
                  <a:gd name="T67" fmla="*/ 4 h 11"/>
                  <a:gd name="T68" fmla="*/ 18 w 20"/>
                  <a:gd name="T69" fmla="*/ 4 h 11"/>
                  <a:gd name="T70" fmla="*/ 18 w 20"/>
                  <a:gd name="T71" fmla="*/ 5 h 11"/>
                  <a:gd name="T72" fmla="*/ 19 w 20"/>
                  <a:gd name="T73" fmla="*/ 5 h 11"/>
                  <a:gd name="T74" fmla="*/ 19 w 20"/>
                  <a:gd name="T75" fmla="*/ 6 h 11"/>
                  <a:gd name="T76" fmla="*/ 19 w 20"/>
                  <a:gd name="T77" fmla="*/ 7 h 11"/>
                  <a:gd name="T78" fmla="*/ 19 w 20"/>
                  <a:gd name="T79" fmla="*/ 7 h 11"/>
                  <a:gd name="T80" fmla="*/ 19 w 20"/>
                  <a:gd name="T81" fmla="*/ 8 h 11"/>
                  <a:gd name="T82" fmla="*/ 20 w 20"/>
                  <a:gd name="T83" fmla="*/ 9 h 11"/>
                  <a:gd name="T84" fmla="*/ 20 w 20"/>
                  <a:gd name="T85" fmla="*/ 10 h 11"/>
                  <a:gd name="T86" fmla="*/ 20 w 20"/>
                  <a:gd name="T8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1">
                    <a:moveTo>
                      <a:pt x="0" y="11"/>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1" y="6"/>
                    </a:lnTo>
                    <a:lnTo>
                      <a:pt x="1" y="6"/>
                    </a:lnTo>
                    <a:lnTo>
                      <a:pt x="1" y="6"/>
                    </a:lnTo>
                    <a:lnTo>
                      <a:pt x="1" y="6"/>
                    </a:lnTo>
                    <a:lnTo>
                      <a:pt x="1" y="6"/>
                    </a:lnTo>
                    <a:lnTo>
                      <a:pt x="1" y="5"/>
                    </a:lnTo>
                    <a:lnTo>
                      <a:pt x="1" y="5"/>
                    </a:lnTo>
                    <a:lnTo>
                      <a:pt x="1"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5" y="2"/>
                    </a:lnTo>
                    <a:lnTo>
                      <a:pt x="5" y="2"/>
                    </a:lnTo>
                    <a:lnTo>
                      <a:pt x="5" y="2"/>
                    </a:lnTo>
                    <a:lnTo>
                      <a:pt x="5" y="1"/>
                    </a:lnTo>
                    <a:lnTo>
                      <a:pt x="5" y="1"/>
                    </a:lnTo>
                    <a:lnTo>
                      <a:pt x="6" y="1"/>
                    </a:lnTo>
                    <a:lnTo>
                      <a:pt x="6" y="1"/>
                    </a:lnTo>
                    <a:lnTo>
                      <a:pt x="6" y="1"/>
                    </a:lnTo>
                    <a:lnTo>
                      <a:pt x="6" y="1"/>
                    </a:lnTo>
                    <a:lnTo>
                      <a:pt x="6" y="1"/>
                    </a:lnTo>
                    <a:lnTo>
                      <a:pt x="7" y="1"/>
                    </a:lnTo>
                    <a:lnTo>
                      <a:pt x="7" y="1"/>
                    </a:lnTo>
                    <a:lnTo>
                      <a:pt x="7" y="1"/>
                    </a:lnTo>
                    <a:lnTo>
                      <a:pt x="7" y="1"/>
                    </a:lnTo>
                    <a:lnTo>
                      <a:pt x="7" y="1"/>
                    </a:lnTo>
                    <a:lnTo>
                      <a:pt x="8" y="1"/>
                    </a:lnTo>
                    <a:lnTo>
                      <a:pt x="8" y="1"/>
                    </a:lnTo>
                    <a:lnTo>
                      <a:pt x="8" y="0"/>
                    </a:lnTo>
                    <a:lnTo>
                      <a:pt x="9" y="0"/>
                    </a:lnTo>
                    <a:lnTo>
                      <a:pt x="9" y="0"/>
                    </a:lnTo>
                    <a:lnTo>
                      <a:pt x="9" y="0"/>
                    </a:lnTo>
                    <a:lnTo>
                      <a:pt x="9" y="0"/>
                    </a:lnTo>
                    <a:lnTo>
                      <a:pt x="10" y="0"/>
                    </a:lnTo>
                    <a:lnTo>
                      <a:pt x="10" y="0"/>
                    </a:lnTo>
                    <a:lnTo>
                      <a:pt x="10" y="0"/>
                    </a:lnTo>
                    <a:lnTo>
                      <a:pt x="10" y="0"/>
                    </a:lnTo>
                    <a:lnTo>
                      <a:pt x="11" y="0"/>
                    </a:lnTo>
                    <a:lnTo>
                      <a:pt x="11" y="0"/>
                    </a:lnTo>
                    <a:lnTo>
                      <a:pt x="11" y="0"/>
                    </a:lnTo>
                    <a:lnTo>
                      <a:pt x="12" y="1"/>
                    </a:lnTo>
                    <a:lnTo>
                      <a:pt x="12" y="1"/>
                    </a:lnTo>
                    <a:lnTo>
                      <a:pt x="12" y="1"/>
                    </a:lnTo>
                    <a:lnTo>
                      <a:pt x="12" y="1"/>
                    </a:lnTo>
                    <a:lnTo>
                      <a:pt x="13" y="1"/>
                    </a:lnTo>
                    <a:lnTo>
                      <a:pt x="13" y="1"/>
                    </a:lnTo>
                    <a:lnTo>
                      <a:pt x="13" y="1"/>
                    </a:lnTo>
                    <a:lnTo>
                      <a:pt x="13" y="1"/>
                    </a:lnTo>
                    <a:lnTo>
                      <a:pt x="14" y="1"/>
                    </a:lnTo>
                    <a:lnTo>
                      <a:pt x="14" y="1"/>
                    </a:lnTo>
                    <a:lnTo>
                      <a:pt x="14" y="1"/>
                    </a:lnTo>
                    <a:lnTo>
                      <a:pt x="14" y="1"/>
                    </a:lnTo>
                    <a:lnTo>
                      <a:pt x="15" y="1"/>
                    </a:lnTo>
                    <a:lnTo>
                      <a:pt x="15" y="2"/>
                    </a:lnTo>
                    <a:lnTo>
                      <a:pt x="15" y="2"/>
                    </a:lnTo>
                    <a:lnTo>
                      <a:pt x="15" y="2"/>
                    </a:lnTo>
                    <a:lnTo>
                      <a:pt x="15" y="2"/>
                    </a:lnTo>
                    <a:lnTo>
                      <a:pt x="15" y="2"/>
                    </a:lnTo>
                    <a:lnTo>
                      <a:pt x="16" y="2"/>
                    </a:lnTo>
                    <a:lnTo>
                      <a:pt x="16" y="2"/>
                    </a:lnTo>
                    <a:lnTo>
                      <a:pt x="16" y="2"/>
                    </a:lnTo>
                    <a:lnTo>
                      <a:pt x="16" y="3"/>
                    </a:lnTo>
                    <a:lnTo>
                      <a:pt x="16" y="3"/>
                    </a:lnTo>
                    <a:lnTo>
                      <a:pt x="16" y="3"/>
                    </a:lnTo>
                    <a:lnTo>
                      <a:pt x="17" y="3"/>
                    </a:lnTo>
                    <a:lnTo>
                      <a:pt x="17" y="3"/>
                    </a:lnTo>
                    <a:lnTo>
                      <a:pt x="17" y="3"/>
                    </a:lnTo>
                    <a:lnTo>
                      <a:pt x="17" y="4"/>
                    </a:lnTo>
                    <a:lnTo>
                      <a:pt x="17" y="4"/>
                    </a:lnTo>
                    <a:lnTo>
                      <a:pt x="17" y="4"/>
                    </a:lnTo>
                    <a:lnTo>
                      <a:pt x="17" y="4"/>
                    </a:lnTo>
                    <a:lnTo>
                      <a:pt x="17" y="4"/>
                    </a:lnTo>
                    <a:lnTo>
                      <a:pt x="18" y="4"/>
                    </a:lnTo>
                    <a:lnTo>
                      <a:pt x="18" y="5"/>
                    </a:lnTo>
                    <a:lnTo>
                      <a:pt x="18" y="5"/>
                    </a:lnTo>
                    <a:lnTo>
                      <a:pt x="18" y="5"/>
                    </a:lnTo>
                    <a:lnTo>
                      <a:pt x="18" y="5"/>
                    </a:lnTo>
                    <a:lnTo>
                      <a:pt x="18" y="5"/>
                    </a:lnTo>
                    <a:lnTo>
                      <a:pt x="19" y="5"/>
                    </a:lnTo>
                    <a:lnTo>
                      <a:pt x="19" y="6"/>
                    </a:lnTo>
                    <a:lnTo>
                      <a:pt x="19" y="6"/>
                    </a:lnTo>
                    <a:lnTo>
                      <a:pt x="19" y="6"/>
                    </a:lnTo>
                    <a:lnTo>
                      <a:pt x="19" y="6"/>
                    </a:lnTo>
                    <a:lnTo>
                      <a:pt x="19" y="6"/>
                    </a:lnTo>
                    <a:lnTo>
                      <a:pt x="19" y="7"/>
                    </a:lnTo>
                    <a:lnTo>
                      <a:pt x="19" y="7"/>
                    </a:lnTo>
                    <a:lnTo>
                      <a:pt x="19" y="7"/>
                    </a:lnTo>
                    <a:lnTo>
                      <a:pt x="19" y="7"/>
                    </a:lnTo>
                    <a:lnTo>
                      <a:pt x="19" y="8"/>
                    </a:lnTo>
                    <a:lnTo>
                      <a:pt x="19" y="8"/>
                    </a:lnTo>
                    <a:lnTo>
                      <a:pt x="19" y="8"/>
                    </a:lnTo>
                    <a:lnTo>
                      <a:pt x="19" y="8"/>
                    </a:lnTo>
                    <a:lnTo>
                      <a:pt x="20" y="9"/>
                    </a:lnTo>
                    <a:lnTo>
                      <a:pt x="20" y="9"/>
                    </a:lnTo>
                    <a:lnTo>
                      <a:pt x="20" y="9"/>
                    </a:lnTo>
                    <a:lnTo>
                      <a:pt x="20" y="9"/>
                    </a:lnTo>
                    <a:lnTo>
                      <a:pt x="20" y="10"/>
                    </a:lnTo>
                    <a:lnTo>
                      <a:pt x="20" y="10"/>
                    </a:lnTo>
                    <a:lnTo>
                      <a:pt x="20" y="10"/>
                    </a:lnTo>
                    <a:lnTo>
                      <a:pt x="20" y="11"/>
                    </a:lnTo>
                    <a:lnTo>
                      <a:pt x="2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0" name="Freeform 1314"/>
              <p:cNvSpPr>
                <a:spLocks/>
              </p:cNvSpPr>
              <p:nvPr/>
            </p:nvSpPr>
            <p:spPr bwMode="auto">
              <a:xfrm flipH="1">
                <a:off x="1039" y="3914"/>
                <a:ext cx="2" cy="6"/>
              </a:xfrm>
              <a:custGeom>
                <a:avLst/>
                <a:gdLst>
                  <a:gd name="T0" fmla="*/ 9 w 10"/>
                  <a:gd name="T1" fmla="*/ 20 h 20"/>
                  <a:gd name="T2" fmla="*/ 9 w 10"/>
                  <a:gd name="T3" fmla="*/ 20 h 20"/>
                  <a:gd name="T4" fmla="*/ 8 w 10"/>
                  <a:gd name="T5" fmla="*/ 19 h 20"/>
                  <a:gd name="T6" fmla="*/ 7 w 10"/>
                  <a:gd name="T7" fmla="*/ 19 h 20"/>
                  <a:gd name="T8" fmla="*/ 6 w 10"/>
                  <a:gd name="T9" fmla="*/ 19 h 20"/>
                  <a:gd name="T10" fmla="*/ 6 w 10"/>
                  <a:gd name="T11" fmla="*/ 19 h 20"/>
                  <a:gd name="T12" fmla="*/ 5 w 10"/>
                  <a:gd name="T13" fmla="*/ 19 h 20"/>
                  <a:gd name="T14" fmla="*/ 5 w 10"/>
                  <a:gd name="T15" fmla="*/ 18 h 20"/>
                  <a:gd name="T16" fmla="*/ 4 w 10"/>
                  <a:gd name="T17" fmla="*/ 18 h 20"/>
                  <a:gd name="T18" fmla="*/ 4 w 10"/>
                  <a:gd name="T19" fmla="*/ 18 h 20"/>
                  <a:gd name="T20" fmla="*/ 3 w 10"/>
                  <a:gd name="T21" fmla="*/ 17 h 20"/>
                  <a:gd name="T22" fmla="*/ 3 w 10"/>
                  <a:gd name="T23" fmla="*/ 17 h 20"/>
                  <a:gd name="T24" fmla="*/ 3 w 10"/>
                  <a:gd name="T25" fmla="*/ 16 h 20"/>
                  <a:gd name="T26" fmla="*/ 2 w 10"/>
                  <a:gd name="T27" fmla="*/ 16 h 20"/>
                  <a:gd name="T28" fmla="*/ 2 w 10"/>
                  <a:gd name="T29" fmla="*/ 15 h 20"/>
                  <a:gd name="T30" fmla="*/ 2 w 10"/>
                  <a:gd name="T31" fmla="*/ 15 h 20"/>
                  <a:gd name="T32" fmla="*/ 1 w 10"/>
                  <a:gd name="T33" fmla="*/ 14 h 20"/>
                  <a:gd name="T34" fmla="*/ 1 w 10"/>
                  <a:gd name="T35" fmla="*/ 14 h 20"/>
                  <a:gd name="T36" fmla="*/ 1 w 10"/>
                  <a:gd name="T37" fmla="*/ 13 h 20"/>
                  <a:gd name="T38" fmla="*/ 0 w 10"/>
                  <a:gd name="T39" fmla="*/ 12 h 20"/>
                  <a:gd name="T40" fmla="*/ 0 w 10"/>
                  <a:gd name="T41" fmla="*/ 12 h 20"/>
                  <a:gd name="T42" fmla="*/ 0 w 10"/>
                  <a:gd name="T43" fmla="*/ 11 h 20"/>
                  <a:gd name="T44" fmla="*/ 0 w 10"/>
                  <a:gd name="T45" fmla="*/ 10 h 20"/>
                  <a:gd name="T46" fmla="*/ 0 w 10"/>
                  <a:gd name="T47" fmla="*/ 9 h 20"/>
                  <a:gd name="T48" fmla="*/ 0 w 10"/>
                  <a:gd name="T49" fmla="*/ 8 h 20"/>
                  <a:gd name="T50" fmla="*/ 0 w 10"/>
                  <a:gd name="T51" fmla="*/ 8 h 20"/>
                  <a:gd name="T52" fmla="*/ 1 w 10"/>
                  <a:gd name="T53" fmla="*/ 7 h 20"/>
                  <a:gd name="T54" fmla="*/ 1 w 10"/>
                  <a:gd name="T55" fmla="*/ 6 h 20"/>
                  <a:gd name="T56" fmla="*/ 1 w 10"/>
                  <a:gd name="T57" fmla="*/ 6 h 20"/>
                  <a:gd name="T58" fmla="*/ 1 w 10"/>
                  <a:gd name="T59" fmla="*/ 5 h 20"/>
                  <a:gd name="T60" fmla="*/ 2 w 10"/>
                  <a:gd name="T61" fmla="*/ 5 h 20"/>
                  <a:gd name="T62" fmla="*/ 2 w 10"/>
                  <a:gd name="T63" fmla="*/ 4 h 20"/>
                  <a:gd name="T64" fmla="*/ 2 w 10"/>
                  <a:gd name="T65" fmla="*/ 4 h 20"/>
                  <a:gd name="T66" fmla="*/ 3 w 10"/>
                  <a:gd name="T67" fmla="*/ 3 h 20"/>
                  <a:gd name="T68" fmla="*/ 3 w 10"/>
                  <a:gd name="T69" fmla="*/ 3 h 20"/>
                  <a:gd name="T70" fmla="*/ 4 w 10"/>
                  <a:gd name="T71" fmla="*/ 2 h 20"/>
                  <a:gd name="T72" fmla="*/ 4 w 10"/>
                  <a:gd name="T73" fmla="*/ 2 h 20"/>
                  <a:gd name="T74" fmla="*/ 5 w 10"/>
                  <a:gd name="T75" fmla="*/ 2 h 20"/>
                  <a:gd name="T76" fmla="*/ 5 w 10"/>
                  <a:gd name="T77" fmla="*/ 1 h 20"/>
                  <a:gd name="T78" fmla="*/ 6 w 10"/>
                  <a:gd name="T79" fmla="*/ 1 h 20"/>
                  <a:gd name="T80" fmla="*/ 6 w 10"/>
                  <a:gd name="T81" fmla="*/ 1 h 20"/>
                  <a:gd name="T82" fmla="*/ 7 w 10"/>
                  <a:gd name="T83" fmla="*/ 1 h 20"/>
                  <a:gd name="T84" fmla="*/ 7 w 10"/>
                  <a:gd name="T85" fmla="*/ 0 h 20"/>
                  <a:gd name="T86" fmla="*/ 8 w 10"/>
                  <a:gd name="T87" fmla="*/ 0 h 20"/>
                  <a:gd name="T88" fmla="*/ 9 w 10"/>
                  <a:gd name="T89" fmla="*/ 0 h 20"/>
                  <a:gd name="T90" fmla="*/ 10 w 10"/>
                  <a:gd name="T9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20">
                    <a:moveTo>
                      <a:pt x="10" y="20"/>
                    </a:moveTo>
                    <a:lnTo>
                      <a:pt x="10" y="20"/>
                    </a:lnTo>
                    <a:lnTo>
                      <a:pt x="9" y="20"/>
                    </a:lnTo>
                    <a:lnTo>
                      <a:pt x="9" y="20"/>
                    </a:lnTo>
                    <a:lnTo>
                      <a:pt x="9" y="20"/>
                    </a:lnTo>
                    <a:lnTo>
                      <a:pt x="9" y="20"/>
                    </a:lnTo>
                    <a:lnTo>
                      <a:pt x="8" y="19"/>
                    </a:lnTo>
                    <a:lnTo>
                      <a:pt x="8" y="19"/>
                    </a:lnTo>
                    <a:lnTo>
                      <a:pt x="8" y="19"/>
                    </a:lnTo>
                    <a:lnTo>
                      <a:pt x="7" y="19"/>
                    </a:lnTo>
                    <a:lnTo>
                      <a:pt x="7" y="19"/>
                    </a:lnTo>
                    <a:lnTo>
                      <a:pt x="7" y="19"/>
                    </a:lnTo>
                    <a:lnTo>
                      <a:pt x="7" y="19"/>
                    </a:lnTo>
                    <a:lnTo>
                      <a:pt x="7" y="19"/>
                    </a:lnTo>
                    <a:lnTo>
                      <a:pt x="6" y="19"/>
                    </a:lnTo>
                    <a:lnTo>
                      <a:pt x="6" y="19"/>
                    </a:lnTo>
                    <a:lnTo>
                      <a:pt x="6" y="19"/>
                    </a:lnTo>
                    <a:lnTo>
                      <a:pt x="6" y="19"/>
                    </a:lnTo>
                    <a:lnTo>
                      <a:pt x="6" y="19"/>
                    </a:lnTo>
                    <a:lnTo>
                      <a:pt x="6" y="19"/>
                    </a:lnTo>
                    <a:lnTo>
                      <a:pt x="5" y="19"/>
                    </a:lnTo>
                    <a:lnTo>
                      <a:pt x="5" y="18"/>
                    </a:lnTo>
                    <a:lnTo>
                      <a:pt x="5" y="18"/>
                    </a:lnTo>
                    <a:lnTo>
                      <a:pt x="5" y="18"/>
                    </a:lnTo>
                    <a:lnTo>
                      <a:pt x="5" y="18"/>
                    </a:lnTo>
                    <a:lnTo>
                      <a:pt x="4" y="18"/>
                    </a:lnTo>
                    <a:lnTo>
                      <a:pt x="4" y="18"/>
                    </a:lnTo>
                    <a:lnTo>
                      <a:pt x="4" y="18"/>
                    </a:lnTo>
                    <a:lnTo>
                      <a:pt x="4" y="18"/>
                    </a:lnTo>
                    <a:lnTo>
                      <a:pt x="4" y="18"/>
                    </a:lnTo>
                    <a:lnTo>
                      <a:pt x="4" y="17"/>
                    </a:lnTo>
                    <a:lnTo>
                      <a:pt x="3" y="17"/>
                    </a:lnTo>
                    <a:lnTo>
                      <a:pt x="3" y="17"/>
                    </a:lnTo>
                    <a:lnTo>
                      <a:pt x="3" y="17"/>
                    </a:lnTo>
                    <a:lnTo>
                      <a:pt x="3" y="17"/>
                    </a:lnTo>
                    <a:lnTo>
                      <a:pt x="3" y="17"/>
                    </a:lnTo>
                    <a:lnTo>
                      <a:pt x="3" y="16"/>
                    </a:lnTo>
                    <a:lnTo>
                      <a:pt x="3" y="16"/>
                    </a:lnTo>
                    <a:lnTo>
                      <a:pt x="3" y="16"/>
                    </a:lnTo>
                    <a:lnTo>
                      <a:pt x="2" y="16"/>
                    </a:lnTo>
                    <a:lnTo>
                      <a:pt x="2" y="16"/>
                    </a:lnTo>
                    <a:lnTo>
                      <a:pt x="2" y="16"/>
                    </a:lnTo>
                    <a:lnTo>
                      <a:pt x="2" y="16"/>
                    </a:lnTo>
                    <a:lnTo>
                      <a:pt x="2" y="15"/>
                    </a:lnTo>
                    <a:lnTo>
                      <a:pt x="2" y="15"/>
                    </a:lnTo>
                    <a:lnTo>
                      <a:pt x="2" y="15"/>
                    </a:lnTo>
                    <a:lnTo>
                      <a:pt x="2" y="15"/>
                    </a:lnTo>
                    <a:lnTo>
                      <a:pt x="2" y="15"/>
                    </a:lnTo>
                    <a:lnTo>
                      <a:pt x="1" y="15"/>
                    </a:lnTo>
                    <a:lnTo>
                      <a:pt x="1" y="14"/>
                    </a:lnTo>
                    <a:lnTo>
                      <a:pt x="1" y="14"/>
                    </a:lnTo>
                    <a:lnTo>
                      <a:pt x="1" y="14"/>
                    </a:lnTo>
                    <a:lnTo>
                      <a:pt x="1" y="14"/>
                    </a:lnTo>
                    <a:lnTo>
                      <a:pt x="1" y="14"/>
                    </a:lnTo>
                    <a:lnTo>
                      <a:pt x="1" y="14"/>
                    </a:lnTo>
                    <a:lnTo>
                      <a:pt x="1" y="13"/>
                    </a:lnTo>
                    <a:lnTo>
                      <a:pt x="1" y="13"/>
                    </a:lnTo>
                    <a:lnTo>
                      <a:pt x="1" y="13"/>
                    </a:lnTo>
                    <a:lnTo>
                      <a:pt x="0" y="13"/>
                    </a:lnTo>
                    <a:lnTo>
                      <a:pt x="0" y="12"/>
                    </a:lnTo>
                    <a:lnTo>
                      <a:pt x="0" y="12"/>
                    </a:lnTo>
                    <a:lnTo>
                      <a:pt x="0" y="12"/>
                    </a:lnTo>
                    <a:lnTo>
                      <a:pt x="0" y="12"/>
                    </a:lnTo>
                    <a:lnTo>
                      <a:pt x="0" y="11"/>
                    </a:lnTo>
                    <a:lnTo>
                      <a:pt x="0" y="11"/>
                    </a:lnTo>
                    <a:lnTo>
                      <a:pt x="0" y="11"/>
                    </a:lnTo>
                    <a:lnTo>
                      <a:pt x="0" y="11"/>
                    </a:ln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1" y="7"/>
                    </a:lnTo>
                    <a:lnTo>
                      <a:pt x="1" y="7"/>
                    </a:lnTo>
                    <a:lnTo>
                      <a:pt x="1" y="7"/>
                    </a:lnTo>
                    <a:lnTo>
                      <a:pt x="1" y="6"/>
                    </a:lnTo>
                    <a:lnTo>
                      <a:pt x="1" y="6"/>
                    </a:lnTo>
                    <a:lnTo>
                      <a:pt x="1" y="6"/>
                    </a:lnTo>
                    <a:lnTo>
                      <a:pt x="1" y="6"/>
                    </a:lnTo>
                    <a:lnTo>
                      <a:pt x="1" y="6"/>
                    </a:lnTo>
                    <a:lnTo>
                      <a:pt x="1" y="5"/>
                    </a:lnTo>
                    <a:lnTo>
                      <a:pt x="1" y="5"/>
                    </a:lnTo>
                    <a:lnTo>
                      <a:pt x="2"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4" y="2"/>
                    </a:lnTo>
                    <a:lnTo>
                      <a:pt x="4" y="2"/>
                    </a:lnTo>
                    <a:lnTo>
                      <a:pt x="5" y="2"/>
                    </a:lnTo>
                    <a:lnTo>
                      <a:pt x="5" y="1"/>
                    </a:lnTo>
                    <a:lnTo>
                      <a:pt x="5" y="1"/>
                    </a:lnTo>
                    <a:lnTo>
                      <a:pt x="5" y="1"/>
                    </a:lnTo>
                    <a:lnTo>
                      <a:pt x="5" y="1"/>
                    </a:lnTo>
                    <a:lnTo>
                      <a:pt x="6" y="1"/>
                    </a:lnTo>
                    <a:lnTo>
                      <a:pt x="6" y="1"/>
                    </a:lnTo>
                    <a:lnTo>
                      <a:pt x="6" y="1"/>
                    </a:lnTo>
                    <a:lnTo>
                      <a:pt x="6" y="1"/>
                    </a:lnTo>
                    <a:lnTo>
                      <a:pt x="6" y="1"/>
                    </a:lnTo>
                    <a:lnTo>
                      <a:pt x="6" y="1"/>
                    </a:lnTo>
                    <a:lnTo>
                      <a:pt x="7" y="1"/>
                    </a:lnTo>
                    <a:lnTo>
                      <a:pt x="7" y="1"/>
                    </a:lnTo>
                    <a:lnTo>
                      <a:pt x="7" y="1"/>
                    </a:lnTo>
                    <a:lnTo>
                      <a:pt x="7" y="0"/>
                    </a:lnTo>
                    <a:lnTo>
                      <a:pt x="7" y="0"/>
                    </a:lnTo>
                    <a:lnTo>
                      <a:pt x="8" y="0"/>
                    </a:lnTo>
                    <a:lnTo>
                      <a:pt x="8" y="0"/>
                    </a:lnTo>
                    <a:lnTo>
                      <a:pt x="8" y="0"/>
                    </a:lnTo>
                    <a:lnTo>
                      <a:pt x="9" y="0"/>
                    </a:lnTo>
                    <a:lnTo>
                      <a:pt x="9" y="0"/>
                    </a:lnTo>
                    <a:lnTo>
                      <a:pt x="9" y="0"/>
                    </a:lnTo>
                    <a:lnTo>
                      <a:pt x="9" y="0"/>
                    </a:lnTo>
                    <a:lnTo>
                      <a:pt x="10"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1" name="Oval 1315"/>
              <p:cNvSpPr>
                <a:spLocks noChangeArrowheads="1"/>
              </p:cNvSpPr>
              <p:nvPr/>
            </p:nvSpPr>
            <p:spPr bwMode="auto">
              <a:xfrm flipH="1">
                <a:off x="1014" y="387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2" name="Oval 1316"/>
              <p:cNvSpPr>
                <a:spLocks noChangeArrowheads="1"/>
              </p:cNvSpPr>
              <p:nvPr/>
            </p:nvSpPr>
            <p:spPr bwMode="auto">
              <a:xfrm flipH="1">
                <a:off x="1039" y="391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3" name="Line 1317"/>
              <p:cNvSpPr>
                <a:spLocks noChangeShapeType="1"/>
              </p:cNvSpPr>
              <p:nvPr/>
            </p:nvSpPr>
            <p:spPr bwMode="auto">
              <a:xfrm flipH="1">
                <a:off x="1016" y="3880"/>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4" name="Line 1318"/>
              <p:cNvSpPr>
                <a:spLocks noChangeShapeType="1"/>
              </p:cNvSpPr>
              <p:nvPr/>
            </p:nvSpPr>
            <p:spPr bwMode="auto">
              <a:xfrm flipH="1">
                <a:off x="1010" y="3879"/>
                <a:ext cx="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5" name="Line 1319"/>
              <p:cNvSpPr>
                <a:spLocks noChangeShapeType="1"/>
              </p:cNvSpPr>
              <p:nvPr/>
            </p:nvSpPr>
            <p:spPr bwMode="auto">
              <a:xfrm flipH="1">
                <a:off x="1033" y="3914"/>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6" name="Line 1320"/>
              <p:cNvSpPr>
                <a:spLocks noChangeShapeType="1"/>
              </p:cNvSpPr>
              <p:nvPr/>
            </p:nvSpPr>
            <p:spPr bwMode="auto">
              <a:xfrm flipH="1">
                <a:off x="1033" y="3919"/>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7" name="Freeform 1321"/>
              <p:cNvSpPr>
                <a:spLocks/>
              </p:cNvSpPr>
              <p:nvPr/>
            </p:nvSpPr>
            <p:spPr bwMode="auto">
              <a:xfrm flipH="1">
                <a:off x="997" y="3941"/>
                <a:ext cx="6" cy="2"/>
              </a:xfrm>
              <a:custGeom>
                <a:avLst/>
                <a:gdLst>
                  <a:gd name="T0" fmla="*/ 20 w 20"/>
                  <a:gd name="T1" fmla="*/ 0 h 9"/>
                  <a:gd name="T2" fmla="*/ 20 w 20"/>
                  <a:gd name="T3" fmla="*/ 0 h 9"/>
                  <a:gd name="T4" fmla="*/ 20 w 20"/>
                  <a:gd name="T5" fmla="*/ 1 h 9"/>
                  <a:gd name="T6" fmla="*/ 20 w 20"/>
                  <a:gd name="T7" fmla="*/ 1 h 9"/>
                  <a:gd name="T8" fmla="*/ 20 w 20"/>
                  <a:gd name="T9" fmla="*/ 2 h 9"/>
                  <a:gd name="T10" fmla="*/ 20 w 20"/>
                  <a:gd name="T11" fmla="*/ 2 h 9"/>
                  <a:gd name="T12" fmla="*/ 19 w 20"/>
                  <a:gd name="T13" fmla="*/ 3 h 9"/>
                  <a:gd name="T14" fmla="*/ 19 w 20"/>
                  <a:gd name="T15" fmla="*/ 3 h 9"/>
                  <a:gd name="T16" fmla="*/ 19 w 20"/>
                  <a:gd name="T17" fmla="*/ 4 h 9"/>
                  <a:gd name="T18" fmla="*/ 19 w 20"/>
                  <a:gd name="T19" fmla="*/ 4 h 9"/>
                  <a:gd name="T20" fmla="*/ 19 w 20"/>
                  <a:gd name="T21" fmla="*/ 4 h 9"/>
                  <a:gd name="T22" fmla="*/ 18 w 20"/>
                  <a:gd name="T23" fmla="*/ 5 h 9"/>
                  <a:gd name="T24" fmla="*/ 18 w 20"/>
                  <a:gd name="T25" fmla="*/ 5 h 9"/>
                  <a:gd name="T26" fmla="*/ 18 w 20"/>
                  <a:gd name="T27" fmla="*/ 6 h 9"/>
                  <a:gd name="T28" fmla="*/ 17 w 20"/>
                  <a:gd name="T29" fmla="*/ 6 h 9"/>
                  <a:gd name="T30" fmla="*/ 17 w 20"/>
                  <a:gd name="T31" fmla="*/ 6 h 9"/>
                  <a:gd name="T32" fmla="*/ 17 w 20"/>
                  <a:gd name="T33" fmla="*/ 6 h 9"/>
                  <a:gd name="T34" fmla="*/ 16 w 20"/>
                  <a:gd name="T35" fmla="*/ 7 h 9"/>
                  <a:gd name="T36" fmla="*/ 16 w 20"/>
                  <a:gd name="T37" fmla="*/ 7 h 9"/>
                  <a:gd name="T38" fmla="*/ 15 w 20"/>
                  <a:gd name="T39" fmla="*/ 7 h 9"/>
                  <a:gd name="T40" fmla="*/ 15 w 20"/>
                  <a:gd name="T41" fmla="*/ 8 h 9"/>
                  <a:gd name="T42" fmla="*/ 15 w 20"/>
                  <a:gd name="T43" fmla="*/ 8 h 9"/>
                  <a:gd name="T44" fmla="*/ 14 w 20"/>
                  <a:gd name="T45" fmla="*/ 8 h 9"/>
                  <a:gd name="T46" fmla="*/ 14 w 20"/>
                  <a:gd name="T47" fmla="*/ 8 h 9"/>
                  <a:gd name="T48" fmla="*/ 13 w 20"/>
                  <a:gd name="T49" fmla="*/ 8 h 9"/>
                  <a:gd name="T50" fmla="*/ 13 w 20"/>
                  <a:gd name="T51" fmla="*/ 8 h 9"/>
                  <a:gd name="T52" fmla="*/ 13 w 20"/>
                  <a:gd name="T53" fmla="*/ 8 h 9"/>
                  <a:gd name="T54" fmla="*/ 12 w 20"/>
                  <a:gd name="T55" fmla="*/ 8 h 9"/>
                  <a:gd name="T56" fmla="*/ 12 w 20"/>
                  <a:gd name="T57" fmla="*/ 9 h 9"/>
                  <a:gd name="T58" fmla="*/ 11 w 20"/>
                  <a:gd name="T59" fmla="*/ 9 h 9"/>
                  <a:gd name="T60" fmla="*/ 11 w 20"/>
                  <a:gd name="T61" fmla="*/ 9 h 9"/>
                  <a:gd name="T62" fmla="*/ 10 w 20"/>
                  <a:gd name="T63" fmla="*/ 9 h 9"/>
                  <a:gd name="T64" fmla="*/ 9 w 20"/>
                  <a:gd name="T65" fmla="*/ 9 h 9"/>
                  <a:gd name="T66" fmla="*/ 9 w 20"/>
                  <a:gd name="T67" fmla="*/ 9 h 9"/>
                  <a:gd name="T68" fmla="*/ 9 w 20"/>
                  <a:gd name="T69" fmla="*/ 8 h 9"/>
                  <a:gd name="T70" fmla="*/ 8 w 20"/>
                  <a:gd name="T71" fmla="*/ 8 h 9"/>
                  <a:gd name="T72" fmla="*/ 8 w 20"/>
                  <a:gd name="T73" fmla="*/ 8 h 9"/>
                  <a:gd name="T74" fmla="*/ 7 w 20"/>
                  <a:gd name="T75" fmla="*/ 8 h 9"/>
                  <a:gd name="T76" fmla="*/ 6 w 20"/>
                  <a:gd name="T77" fmla="*/ 8 h 9"/>
                  <a:gd name="T78" fmla="*/ 6 w 20"/>
                  <a:gd name="T79" fmla="*/ 8 h 9"/>
                  <a:gd name="T80" fmla="*/ 6 w 20"/>
                  <a:gd name="T81" fmla="*/ 8 h 9"/>
                  <a:gd name="T82" fmla="*/ 5 w 20"/>
                  <a:gd name="T83" fmla="*/ 7 h 9"/>
                  <a:gd name="T84" fmla="*/ 5 w 20"/>
                  <a:gd name="T85" fmla="*/ 7 h 9"/>
                  <a:gd name="T86" fmla="*/ 5 w 20"/>
                  <a:gd name="T87" fmla="*/ 7 h 9"/>
                  <a:gd name="T88" fmla="*/ 4 w 20"/>
                  <a:gd name="T89" fmla="*/ 7 h 9"/>
                  <a:gd name="T90" fmla="*/ 3 w 20"/>
                  <a:gd name="T91" fmla="*/ 6 h 9"/>
                  <a:gd name="T92" fmla="*/ 3 w 20"/>
                  <a:gd name="T93" fmla="*/ 6 h 9"/>
                  <a:gd name="T94" fmla="*/ 3 w 20"/>
                  <a:gd name="T95" fmla="*/ 6 h 9"/>
                  <a:gd name="T96" fmla="*/ 3 w 20"/>
                  <a:gd name="T97" fmla="*/ 6 h 9"/>
                  <a:gd name="T98" fmla="*/ 2 w 20"/>
                  <a:gd name="T99" fmla="*/ 5 h 9"/>
                  <a:gd name="T100" fmla="*/ 2 w 20"/>
                  <a:gd name="T101" fmla="*/ 4 h 9"/>
                  <a:gd name="T102" fmla="*/ 2 w 20"/>
                  <a:gd name="T103" fmla="*/ 4 h 9"/>
                  <a:gd name="T104" fmla="*/ 2 w 20"/>
                  <a:gd name="T105" fmla="*/ 4 h 9"/>
                  <a:gd name="T106" fmla="*/ 1 w 20"/>
                  <a:gd name="T107" fmla="*/ 3 h 9"/>
                  <a:gd name="T108" fmla="*/ 1 w 20"/>
                  <a:gd name="T109" fmla="*/ 3 h 9"/>
                  <a:gd name="T110" fmla="*/ 1 w 20"/>
                  <a:gd name="T111" fmla="*/ 3 h 9"/>
                  <a:gd name="T112" fmla="*/ 1 w 20"/>
                  <a:gd name="T113" fmla="*/ 2 h 9"/>
                  <a:gd name="T114" fmla="*/ 1 w 20"/>
                  <a:gd name="T115" fmla="*/ 2 h 9"/>
                  <a:gd name="T116" fmla="*/ 1 w 20"/>
                  <a:gd name="T117" fmla="*/ 2 h 9"/>
                  <a:gd name="T118" fmla="*/ 1 w 20"/>
                  <a:gd name="T119" fmla="*/ 1 h 9"/>
                  <a:gd name="T120" fmla="*/ 0 w 20"/>
                  <a:gd name="T121" fmla="*/ 0 h 9"/>
                  <a:gd name="T122" fmla="*/ 0 w 2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9">
                    <a:moveTo>
                      <a:pt x="20" y="0"/>
                    </a:moveTo>
                    <a:lnTo>
                      <a:pt x="20" y="0"/>
                    </a:lnTo>
                    <a:lnTo>
                      <a:pt x="20" y="0"/>
                    </a:lnTo>
                    <a:lnTo>
                      <a:pt x="20" y="0"/>
                    </a:lnTo>
                    <a:lnTo>
                      <a:pt x="20" y="0"/>
                    </a:lnTo>
                    <a:lnTo>
                      <a:pt x="20" y="1"/>
                    </a:lnTo>
                    <a:lnTo>
                      <a:pt x="20" y="1"/>
                    </a:lnTo>
                    <a:lnTo>
                      <a:pt x="20" y="1"/>
                    </a:lnTo>
                    <a:lnTo>
                      <a:pt x="20" y="2"/>
                    </a:lnTo>
                    <a:lnTo>
                      <a:pt x="20" y="2"/>
                    </a:lnTo>
                    <a:lnTo>
                      <a:pt x="20" y="2"/>
                    </a:lnTo>
                    <a:lnTo>
                      <a:pt x="20" y="2"/>
                    </a:lnTo>
                    <a:lnTo>
                      <a:pt x="19" y="3"/>
                    </a:lnTo>
                    <a:lnTo>
                      <a:pt x="19" y="3"/>
                    </a:lnTo>
                    <a:lnTo>
                      <a:pt x="19" y="3"/>
                    </a:lnTo>
                    <a:lnTo>
                      <a:pt x="19" y="3"/>
                    </a:lnTo>
                    <a:lnTo>
                      <a:pt x="19" y="3"/>
                    </a:lnTo>
                    <a:lnTo>
                      <a:pt x="19" y="4"/>
                    </a:lnTo>
                    <a:lnTo>
                      <a:pt x="19" y="4"/>
                    </a:lnTo>
                    <a:lnTo>
                      <a:pt x="19" y="4"/>
                    </a:lnTo>
                    <a:lnTo>
                      <a:pt x="19" y="4"/>
                    </a:lnTo>
                    <a:lnTo>
                      <a:pt x="19" y="4"/>
                    </a:lnTo>
                    <a:lnTo>
                      <a:pt x="18" y="4"/>
                    </a:lnTo>
                    <a:lnTo>
                      <a:pt x="18" y="5"/>
                    </a:lnTo>
                    <a:lnTo>
                      <a:pt x="18" y="5"/>
                    </a:lnTo>
                    <a:lnTo>
                      <a:pt x="18" y="5"/>
                    </a:lnTo>
                    <a:lnTo>
                      <a:pt x="18" y="6"/>
                    </a:lnTo>
                    <a:lnTo>
                      <a:pt x="18" y="6"/>
                    </a:lnTo>
                    <a:lnTo>
                      <a:pt x="18" y="6"/>
                    </a:lnTo>
                    <a:lnTo>
                      <a:pt x="17" y="6"/>
                    </a:lnTo>
                    <a:lnTo>
                      <a:pt x="17" y="6"/>
                    </a:lnTo>
                    <a:lnTo>
                      <a:pt x="17" y="6"/>
                    </a:lnTo>
                    <a:lnTo>
                      <a:pt x="17" y="6"/>
                    </a:lnTo>
                    <a:lnTo>
                      <a:pt x="17" y="6"/>
                    </a:lnTo>
                    <a:lnTo>
                      <a:pt x="16" y="7"/>
                    </a:lnTo>
                    <a:lnTo>
                      <a:pt x="16" y="7"/>
                    </a:lnTo>
                    <a:lnTo>
                      <a:pt x="16" y="7"/>
                    </a:lnTo>
                    <a:lnTo>
                      <a:pt x="16" y="7"/>
                    </a:lnTo>
                    <a:lnTo>
                      <a:pt x="16" y="7"/>
                    </a:lnTo>
                    <a:lnTo>
                      <a:pt x="15" y="7"/>
                    </a:lnTo>
                    <a:lnTo>
                      <a:pt x="15" y="7"/>
                    </a:lnTo>
                    <a:lnTo>
                      <a:pt x="15" y="8"/>
                    </a:lnTo>
                    <a:lnTo>
                      <a:pt x="15" y="8"/>
                    </a:lnTo>
                    <a:lnTo>
                      <a:pt x="15" y="8"/>
                    </a:lnTo>
                    <a:lnTo>
                      <a:pt x="15" y="8"/>
                    </a:lnTo>
                    <a:lnTo>
                      <a:pt x="14" y="8"/>
                    </a:lnTo>
                    <a:lnTo>
                      <a:pt x="14" y="8"/>
                    </a:lnTo>
                    <a:lnTo>
                      <a:pt x="14" y="8"/>
                    </a:lnTo>
                    <a:lnTo>
                      <a:pt x="14" y="8"/>
                    </a:lnTo>
                    <a:lnTo>
                      <a:pt x="13" y="8"/>
                    </a:lnTo>
                    <a:lnTo>
                      <a:pt x="13" y="8"/>
                    </a:lnTo>
                    <a:lnTo>
                      <a:pt x="13" y="8"/>
                    </a:lnTo>
                    <a:lnTo>
                      <a:pt x="13" y="8"/>
                    </a:lnTo>
                    <a:lnTo>
                      <a:pt x="13" y="8"/>
                    </a:lnTo>
                    <a:lnTo>
                      <a:pt x="12" y="8"/>
                    </a:lnTo>
                    <a:lnTo>
                      <a:pt x="12" y="8"/>
                    </a:lnTo>
                    <a:lnTo>
                      <a:pt x="12" y="9"/>
                    </a:lnTo>
                    <a:lnTo>
                      <a:pt x="12" y="9"/>
                    </a:lnTo>
                    <a:lnTo>
                      <a:pt x="11" y="9"/>
                    </a:lnTo>
                    <a:lnTo>
                      <a:pt x="11" y="9"/>
                    </a:lnTo>
                    <a:lnTo>
                      <a:pt x="11" y="9"/>
                    </a:lnTo>
                    <a:lnTo>
                      <a:pt x="11" y="9"/>
                    </a:lnTo>
                    <a:lnTo>
                      <a:pt x="10" y="9"/>
                    </a:lnTo>
                    <a:lnTo>
                      <a:pt x="10" y="9"/>
                    </a:lnTo>
                    <a:lnTo>
                      <a:pt x="10" y="9"/>
                    </a:lnTo>
                    <a:lnTo>
                      <a:pt x="9" y="9"/>
                    </a:lnTo>
                    <a:lnTo>
                      <a:pt x="9" y="9"/>
                    </a:lnTo>
                    <a:lnTo>
                      <a:pt x="9" y="9"/>
                    </a:lnTo>
                    <a:lnTo>
                      <a:pt x="9" y="9"/>
                    </a:lnTo>
                    <a:lnTo>
                      <a:pt x="9" y="8"/>
                    </a:lnTo>
                    <a:lnTo>
                      <a:pt x="8" y="8"/>
                    </a:lnTo>
                    <a:lnTo>
                      <a:pt x="8" y="8"/>
                    </a:lnTo>
                    <a:lnTo>
                      <a:pt x="8" y="8"/>
                    </a:lnTo>
                    <a:lnTo>
                      <a:pt x="8"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5" y="7"/>
                    </a:lnTo>
                    <a:lnTo>
                      <a:pt x="4" y="7"/>
                    </a:lnTo>
                    <a:lnTo>
                      <a:pt x="4" y="7"/>
                    </a:lnTo>
                    <a:lnTo>
                      <a:pt x="4" y="6"/>
                    </a:lnTo>
                    <a:lnTo>
                      <a:pt x="3" y="6"/>
                    </a:lnTo>
                    <a:lnTo>
                      <a:pt x="3" y="6"/>
                    </a:lnTo>
                    <a:lnTo>
                      <a:pt x="3" y="6"/>
                    </a:lnTo>
                    <a:lnTo>
                      <a:pt x="3" y="6"/>
                    </a:lnTo>
                    <a:lnTo>
                      <a:pt x="3" y="6"/>
                    </a:lnTo>
                    <a:lnTo>
                      <a:pt x="3" y="6"/>
                    </a:lnTo>
                    <a:lnTo>
                      <a:pt x="3" y="6"/>
                    </a:lnTo>
                    <a:lnTo>
                      <a:pt x="3" y="5"/>
                    </a:lnTo>
                    <a:lnTo>
                      <a:pt x="2" y="5"/>
                    </a:lnTo>
                    <a:lnTo>
                      <a:pt x="2" y="5"/>
                    </a:lnTo>
                    <a:lnTo>
                      <a:pt x="2" y="4"/>
                    </a:lnTo>
                    <a:lnTo>
                      <a:pt x="2" y="4"/>
                    </a:lnTo>
                    <a:lnTo>
                      <a:pt x="2" y="4"/>
                    </a:lnTo>
                    <a:lnTo>
                      <a:pt x="2" y="4"/>
                    </a:lnTo>
                    <a:lnTo>
                      <a:pt x="2" y="4"/>
                    </a:lnTo>
                    <a:lnTo>
                      <a:pt x="1" y="4"/>
                    </a:lnTo>
                    <a:lnTo>
                      <a:pt x="1" y="3"/>
                    </a:lnTo>
                    <a:lnTo>
                      <a:pt x="1" y="3"/>
                    </a:lnTo>
                    <a:lnTo>
                      <a:pt x="1" y="3"/>
                    </a:lnTo>
                    <a:lnTo>
                      <a:pt x="1" y="3"/>
                    </a:lnTo>
                    <a:lnTo>
                      <a:pt x="1" y="3"/>
                    </a:lnTo>
                    <a:lnTo>
                      <a:pt x="1" y="2"/>
                    </a:lnTo>
                    <a:lnTo>
                      <a:pt x="1" y="2"/>
                    </a:lnTo>
                    <a:lnTo>
                      <a:pt x="1" y="2"/>
                    </a:lnTo>
                    <a:lnTo>
                      <a:pt x="1" y="2"/>
                    </a:lnTo>
                    <a:lnTo>
                      <a:pt x="1" y="2"/>
                    </a:lnTo>
                    <a:lnTo>
                      <a:pt x="1" y="2"/>
                    </a:lnTo>
                    <a:lnTo>
                      <a:pt x="1" y="1"/>
                    </a:lnTo>
                    <a:lnTo>
                      <a:pt x="1" y="1"/>
                    </a:lnTo>
                    <a:lnTo>
                      <a:pt x="1" y="1"/>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8" name="Oval 1322"/>
              <p:cNvSpPr>
                <a:spLocks noChangeArrowheads="1"/>
              </p:cNvSpPr>
              <p:nvPr/>
            </p:nvSpPr>
            <p:spPr bwMode="auto">
              <a:xfrm flipH="1">
                <a:off x="999" y="393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79" name="Line 1323"/>
              <p:cNvSpPr>
                <a:spLocks noChangeShapeType="1"/>
              </p:cNvSpPr>
              <p:nvPr/>
            </p:nvSpPr>
            <p:spPr bwMode="auto">
              <a:xfrm flipH="1" flipV="1">
                <a:off x="997"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0" name="Line 1324"/>
              <p:cNvSpPr>
                <a:spLocks noChangeShapeType="1"/>
              </p:cNvSpPr>
              <p:nvPr/>
            </p:nvSpPr>
            <p:spPr bwMode="auto">
              <a:xfrm flipH="1" flipV="1">
                <a:off x="1002"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1" name="Rectangle 1325"/>
              <p:cNvSpPr>
                <a:spLocks noChangeArrowheads="1"/>
              </p:cNvSpPr>
              <p:nvPr/>
            </p:nvSpPr>
            <p:spPr bwMode="auto">
              <a:xfrm flipH="1">
                <a:off x="1003" y="3936"/>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2" name="Rectangle 1326"/>
              <p:cNvSpPr>
                <a:spLocks noChangeArrowheads="1"/>
              </p:cNvSpPr>
              <p:nvPr/>
            </p:nvSpPr>
            <p:spPr bwMode="auto">
              <a:xfrm flipH="1">
                <a:off x="1003" y="3934"/>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3" name="Rectangle 1327"/>
              <p:cNvSpPr>
                <a:spLocks noChangeArrowheads="1"/>
              </p:cNvSpPr>
              <p:nvPr/>
            </p:nvSpPr>
            <p:spPr bwMode="auto">
              <a:xfrm flipH="1">
                <a:off x="1161" y="3948"/>
                <a:ext cx="16" cy="9"/>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4" name="Oval 1328"/>
              <p:cNvSpPr>
                <a:spLocks noChangeArrowheads="1"/>
              </p:cNvSpPr>
              <p:nvPr/>
            </p:nvSpPr>
            <p:spPr bwMode="auto">
              <a:xfrm flipH="1">
                <a:off x="1014" y="4014"/>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5" name="Oval 1329"/>
              <p:cNvSpPr>
                <a:spLocks noChangeArrowheads="1"/>
              </p:cNvSpPr>
              <p:nvPr/>
            </p:nvSpPr>
            <p:spPr bwMode="auto">
              <a:xfrm flipH="1">
                <a:off x="991" y="401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6" name="Oval 1330"/>
              <p:cNvSpPr>
                <a:spLocks noChangeArrowheads="1"/>
              </p:cNvSpPr>
              <p:nvPr/>
            </p:nvSpPr>
            <p:spPr bwMode="auto">
              <a:xfrm flipH="1">
                <a:off x="1014"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7" name="Oval 1331"/>
              <p:cNvSpPr>
                <a:spLocks noChangeArrowheads="1"/>
              </p:cNvSpPr>
              <p:nvPr/>
            </p:nvSpPr>
            <p:spPr bwMode="auto">
              <a:xfrm flipH="1">
                <a:off x="993"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8" name="Oval 1332"/>
              <p:cNvSpPr>
                <a:spLocks noChangeArrowheads="1"/>
              </p:cNvSpPr>
              <p:nvPr/>
            </p:nvSpPr>
            <p:spPr bwMode="auto">
              <a:xfrm flipH="1">
                <a:off x="1014"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89" name="Oval 1333"/>
              <p:cNvSpPr>
                <a:spLocks noChangeArrowheads="1"/>
              </p:cNvSpPr>
              <p:nvPr/>
            </p:nvSpPr>
            <p:spPr bwMode="auto">
              <a:xfrm flipH="1">
                <a:off x="993"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0" name="Line 1334"/>
              <p:cNvSpPr>
                <a:spLocks noChangeShapeType="1"/>
              </p:cNvSpPr>
              <p:nvPr/>
            </p:nvSpPr>
            <p:spPr bwMode="auto">
              <a:xfrm flipH="1" flipV="1">
                <a:off x="1012"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1" name="Line 1335"/>
              <p:cNvSpPr>
                <a:spLocks noChangeShapeType="1"/>
              </p:cNvSpPr>
              <p:nvPr/>
            </p:nvSpPr>
            <p:spPr bwMode="auto">
              <a:xfrm flipH="1" flipV="1">
                <a:off x="990"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2" name="Rectangle 1336"/>
              <p:cNvSpPr>
                <a:spLocks noChangeArrowheads="1"/>
              </p:cNvSpPr>
              <p:nvPr/>
            </p:nvSpPr>
            <p:spPr bwMode="auto">
              <a:xfrm flipH="1">
                <a:off x="1076" y="3962"/>
                <a:ext cx="1"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3" name="Rectangle 1337"/>
              <p:cNvSpPr>
                <a:spLocks noChangeArrowheads="1"/>
              </p:cNvSpPr>
              <p:nvPr/>
            </p:nvSpPr>
            <p:spPr bwMode="auto">
              <a:xfrm flipH="1">
                <a:off x="1041" y="3696"/>
                <a:ext cx="15"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4" name="Rectangle 1338"/>
              <p:cNvSpPr>
                <a:spLocks noChangeArrowheads="1"/>
              </p:cNvSpPr>
              <p:nvPr/>
            </p:nvSpPr>
            <p:spPr bwMode="auto">
              <a:xfrm flipH="1">
                <a:off x="1043" y="3698"/>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5" name="Rectangle 1339"/>
              <p:cNvSpPr>
                <a:spLocks noChangeArrowheads="1"/>
              </p:cNvSpPr>
              <p:nvPr/>
            </p:nvSpPr>
            <p:spPr bwMode="auto">
              <a:xfrm flipH="1">
                <a:off x="1052"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6" name="Rectangle 1340"/>
              <p:cNvSpPr>
                <a:spLocks noChangeArrowheads="1"/>
              </p:cNvSpPr>
              <p:nvPr/>
            </p:nvSpPr>
            <p:spPr bwMode="auto">
              <a:xfrm flipH="1">
                <a:off x="970" y="4103"/>
                <a:ext cx="0"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7" name="Rectangle 1341"/>
              <p:cNvSpPr>
                <a:spLocks noChangeArrowheads="1"/>
              </p:cNvSpPr>
              <p:nvPr/>
            </p:nvSpPr>
            <p:spPr bwMode="auto">
              <a:xfrm flipH="1">
                <a:off x="1181" y="4103"/>
                <a:ext cx="1"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8" name="Rectangle 1342"/>
              <p:cNvSpPr>
                <a:spLocks noChangeArrowheads="1"/>
              </p:cNvSpPr>
              <p:nvPr/>
            </p:nvSpPr>
            <p:spPr bwMode="auto">
              <a:xfrm flipH="1">
                <a:off x="968"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99" name="Rectangle 1343"/>
              <p:cNvSpPr>
                <a:spLocks noChangeArrowheads="1"/>
              </p:cNvSpPr>
              <p:nvPr/>
            </p:nvSpPr>
            <p:spPr bwMode="auto">
              <a:xfrm flipH="1">
                <a:off x="968"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0" name="Rectangle 1344"/>
              <p:cNvSpPr>
                <a:spLocks noChangeArrowheads="1"/>
              </p:cNvSpPr>
              <p:nvPr/>
            </p:nvSpPr>
            <p:spPr bwMode="auto">
              <a:xfrm flipH="1">
                <a:off x="1182"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1" name="Rectangle 1345"/>
              <p:cNvSpPr>
                <a:spLocks noChangeArrowheads="1"/>
              </p:cNvSpPr>
              <p:nvPr/>
            </p:nvSpPr>
            <p:spPr bwMode="auto">
              <a:xfrm flipH="1">
                <a:off x="1182"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2" name="Rectangle 1346"/>
              <p:cNvSpPr>
                <a:spLocks noChangeArrowheads="1"/>
              </p:cNvSpPr>
              <p:nvPr/>
            </p:nvSpPr>
            <p:spPr bwMode="auto">
              <a:xfrm flipH="1">
                <a:off x="1182" y="4111"/>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3" name="Rectangle 1347"/>
              <p:cNvSpPr>
                <a:spLocks noChangeArrowheads="1"/>
              </p:cNvSpPr>
              <p:nvPr/>
            </p:nvSpPr>
            <p:spPr bwMode="auto">
              <a:xfrm flipH="1">
                <a:off x="1182" y="4125"/>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4" name="Rectangle 1348"/>
              <p:cNvSpPr>
                <a:spLocks noChangeArrowheads="1"/>
              </p:cNvSpPr>
              <p:nvPr/>
            </p:nvSpPr>
            <p:spPr bwMode="auto">
              <a:xfrm flipH="1">
                <a:off x="1183" y="4113"/>
                <a:ext cx="6"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5" name="Rectangle 1349"/>
              <p:cNvSpPr>
                <a:spLocks noChangeArrowheads="1"/>
              </p:cNvSpPr>
              <p:nvPr/>
            </p:nvSpPr>
            <p:spPr bwMode="auto">
              <a:xfrm flipH="1">
                <a:off x="1183" y="4128"/>
                <a:ext cx="6"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6" name="Line 1350"/>
              <p:cNvSpPr>
                <a:spLocks noChangeShapeType="1"/>
              </p:cNvSpPr>
              <p:nvPr/>
            </p:nvSpPr>
            <p:spPr bwMode="auto">
              <a:xfrm flipH="1" flipV="1">
                <a:off x="1099"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7" name="Line 1351"/>
              <p:cNvSpPr>
                <a:spLocks noChangeShapeType="1"/>
              </p:cNvSpPr>
              <p:nvPr/>
            </p:nvSpPr>
            <p:spPr bwMode="auto">
              <a:xfrm flipH="1" flipV="1">
                <a:off x="1083"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8" name="Rectangle 1352"/>
              <p:cNvSpPr>
                <a:spLocks noChangeArrowheads="1"/>
              </p:cNvSpPr>
              <p:nvPr/>
            </p:nvSpPr>
            <p:spPr bwMode="auto">
              <a:xfrm flipH="1">
                <a:off x="1072" y="3696"/>
                <a:ext cx="39" cy="2"/>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09" name="Rectangle 1353"/>
              <p:cNvSpPr>
                <a:spLocks noChangeArrowheads="1"/>
              </p:cNvSpPr>
              <p:nvPr/>
            </p:nvSpPr>
            <p:spPr bwMode="auto">
              <a:xfrm flipH="1">
                <a:off x="1073"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0" name="Rectangle 1354"/>
              <p:cNvSpPr>
                <a:spLocks noChangeArrowheads="1"/>
              </p:cNvSpPr>
              <p:nvPr/>
            </p:nvSpPr>
            <p:spPr bwMode="auto">
              <a:xfrm flipH="1">
                <a:off x="1107"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1" name="Rectangle 1355"/>
              <p:cNvSpPr>
                <a:spLocks noChangeArrowheads="1"/>
              </p:cNvSpPr>
              <p:nvPr/>
            </p:nvSpPr>
            <p:spPr bwMode="auto">
              <a:xfrm flipH="1">
                <a:off x="1111" y="3683"/>
                <a:ext cx="2"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2" name="Rectangle 1356"/>
              <p:cNvSpPr>
                <a:spLocks noChangeArrowheads="1"/>
              </p:cNvSpPr>
              <p:nvPr/>
            </p:nvSpPr>
            <p:spPr bwMode="auto">
              <a:xfrm flipH="1">
                <a:off x="1109" y="3686"/>
                <a:ext cx="2"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3" name="Freeform 1357"/>
              <p:cNvSpPr>
                <a:spLocks/>
              </p:cNvSpPr>
              <p:nvPr/>
            </p:nvSpPr>
            <p:spPr bwMode="auto">
              <a:xfrm flipH="1">
                <a:off x="1047" y="3955"/>
                <a:ext cx="30" cy="9"/>
              </a:xfrm>
              <a:custGeom>
                <a:avLst/>
                <a:gdLst>
                  <a:gd name="T0" fmla="*/ 102 w 104"/>
                  <a:gd name="T1" fmla="*/ 1 h 35"/>
                  <a:gd name="T2" fmla="*/ 100 w 104"/>
                  <a:gd name="T3" fmla="*/ 3 h 35"/>
                  <a:gd name="T4" fmla="*/ 98 w 104"/>
                  <a:gd name="T5" fmla="*/ 5 h 35"/>
                  <a:gd name="T6" fmla="*/ 95 w 104"/>
                  <a:gd name="T7" fmla="*/ 7 h 35"/>
                  <a:gd name="T8" fmla="*/ 93 w 104"/>
                  <a:gd name="T9" fmla="*/ 9 h 35"/>
                  <a:gd name="T10" fmla="*/ 90 w 104"/>
                  <a:gd name="T11" fmla="*/ 11 h 35"/>
                  <a:gd name="T12" fmla="*/ 88 w 104"/>
                  <a:gd name="T13" fmla="*/ 12 h 35"/>
                  <a:gd name="T14" fmla="*/ 85 w 104"/>
                  <a:gd name="T15" fmla="*/ 14 h 35"/>
                  <a:gd name="T16" fmla="*/ 82 w 104"/>
                  <a:gd name="T17" fmla="*/ 16 h 35"/>
                  <a:gd name="T18" fmla="*/ 80 w 104"/>
                  <a:gd name="T19" fmla="*/ 17 h 35"/>
                  <a:gd name="T20" fmla="*/ 77 w 104"/>
                  <a:gd name="T21" fmla="*/ 19 h 35"/>
                  <a:gd name="T22" fmla="*/ 74 w 104"/>
                  <a:gd name="T23" fmla="*/ 20 h 35"/>
                  <a:gd name="T24" fmla="*/ 71 w 104"/>
                  <a:gd name="T25" fmla="*/ 22 h 35"/>
                  <a:gd name="T26" fmla="*/ 69 w 104"/>
                  <a:gd name="T27" fmla="*/ 23 h 35"/>
                  <a:gd name="T28" fmla="*/ 66 w 104"/>
                  <a:gd name="T29" fmla="*/ 24 h 35"/>
                  <a:gd name="T30" fmla="*/ 63 w 104"/>
                  <a:gd name="T31" fmla="*/ 26 h 35"/>
                  <a:gd name="T32" fmla="*/ 60 w 104"/>
                  <a:gd name="T33" fmla="*/ 27 h 35"/>
                  <a:gd name="T34" fmla="*/ 57 w 104"/>
                  <a:gd name="T35" fmla="*/ 28 h 35"/>
                  <a:gd name="T36" fmla="*/ 54 w 104"/>
                  <a:gd name="T37" fmla="*/ 29 h 35"/>
                  <a:gd name="T38" fmla="*/ 51 w 104"/>
                  <a:gd name="T39" fmla="*/ 30 h 35"/>
                  <a:gd name="T40" fmla="*/ 48 w 104"/>
                  <a:gd name="T41" fmla="*/ 31 h 35"/>
                  <a:gd name="T42" fmla="*/ 45 w 104"/>
                  <a:gd name="T43" fmla="*/ 31 h 35"/>
                  <a:gd name="T44" fmla="*/ 42 w 104"/>
                  <a:gd name="T45" fmla="*/ 32 h 35"/>
                  <a:gd name="T46" fmla="*/ 39 w 104"/>
                  <a:gd name="T47" fmla="*/ 33 h 35"/>
                  <a:gd name="T48" fmla="*/ 36 w 104"/>
                  <a:gd name="T49" fmla="*/ 33 h 35"/>
                  <a:gd name="T50" fmla="*/ 33 w 104"/>
                  <a:gd name="T51" fmla="*/ 34 h 35"/>
                  <a:gd name="T52" fmla="*/ 30 w 104"/>
                  <a:gd name="T53" fmla="*/ 34 h 35"/>
                  <a:gd name="T54" fmla="*/ 26 w 104"/>
                  <a:gd name="T55" fmla="*/ 34 h 35"/>
                  <a:gd name="T56" fmla="*/ 23 w 104"/>
                  <a:gd name="T57" fmla="*/ 35 h 35"/>
                  <a:gd name="T58" fmla="*/ 20 w 104"/>
                  <a:gd name="T59" fmla="*/ 35 h 35"/>
                  <a:gd name="T60" fmla="*/ 17 w 104"/>
                  <a:gd name="T61" fmla="*/ 35 h 35"/>
                  <a:gd name="T62" fmla="*/ 14 w 104"/>
                  <a:gd name="T63" fmla="*/ 35 h 35"/>
                  <a:gd name="T64" fmla="*/ 11 w 104"/>
                  <a:gd name="T65" fmla="*/ 35 h 35"/>
                  <a:gd name="T66" fmla="*/ 8 w 104"/>
                  <a:gd name="T67" fmla="*/ 35 h 35"/>
                  <a:gd name="T68" fmla="*/ 5 w 104"/>
                  <a:gd name="T69" fmla="*/ 34 h 35"/>
                  <a:gd name="T70" fmla="*/ 1 w 104"/>
                  <a:gd name="T7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35">
                    <a:moveTo>
                      <a:pt x="104" y="0"/>
                    </a:moveTo>
                    <a:lnTo>
                      <a:pt x="102" y="1"/>
                    </a:lnTo>
                    <a:lnTo>
                      <a:pt x="101" y="2"/>
                    </a:lnTo>
                    <a:lnTo>
                      <a:pt x="100" y="3"/>
                    </a:lnTo>
                    <a:lnTo>
                      <a:pt x="99" y="4"/>
                    </a:lnTo>
                    <a:lnTo>
                      <a:pt x="98" y="5"/>
                    </a:lnTo>
                    <a:lnTo>
                      <a:pt x="96" y="6"/>
                    </a:lnTo>
                    <a:lnTo>
                      <a:pt x="95" y="7"/>
                    </a:lnTo>
                    <a:lnTo>
                      <a:pt x="94" y="8"/>
                    </a:lnTo>
                    <a:lnTo>
                      <a:pt x="93" y="9"/>
                    </a:lnTo>
                    <a:lnTo>
                      <a:pt x="91" y="10"/>
                    </a:lnTo>
                    <a:lnTo>
                      <a:pt x="90" y="11"/>
                    </a:lnTo>
                    <a:lnTo>
                      <a:pt x="89" y="11"/>
                    </a:lnTo>
                    <a:lnTo>
                      <a:pt x="88" y="12"/>
                    </a:lnTo>
                    <a:lnTo>
                      <a:pt x="86" y="13"/>
                    </a:lnTo>
                    <a:lnTo>
                      <a:pt x="85" y="14"/>
                    </a:lnTo>
                    <a:lnTo>
                      <a:pt x="84" y="15"/>
                    </a:lnTo>
                    <a:lnTo>
                      <a:pt x="82" y="16"/>
                    </a:lnTo>
                    <a:lnTo>
                      <a:pt x="81" y="17"/>
                    </a:lnTo>
                    <a:lnTo>
                      <a:pt x="80" y="17"/>
                    </a:lnTo>
                    <a:lnTo>
                      <a:pt x="78" y="18"/>
                    </a:lnTo>
                    <a:lnTo>
                      <a:pt x="77" y="19"/>
                    </a:lnTo>
                    <a:lnTo>
                      <a:pt x="76" y="20"/>
                    </a:lnTo>
                    <a:lnTo>
                      <a:pt x="74" y="20"/>
                    </a:lnTo>
                    <a:lnTo>
                      <a:pt x="73" y="21"/>
                    </a:lnTo>
                    <a:lnTo>
                      <a:pt x="71" y="22"/>
                    </a:lnTo>
                    <a:lnTo>
                      <a:pt x="70" y="23"/>
                    </a:lnTo>
                    <a:lnTo>
                      <a:pt x="69" y="23"/>
                    </a:lnTo>
                    <a:lnTo>
                      <a:pt x="67" y="24"/>
                    </a:lnTo>
                    <a:lnTo>
                      <a:pt x="66" y="24"/>
                    </a:lnTo>
                    <a:lnTo>
                      <a:pt x="64" y="25"/>
                    </a:lnTo>
                    <a:lnTo>
                      <a:pt x="63" y="26"/>
                    </a:lnTo>
                    <a:lnTo>
                      <a:pt x="61" y="26"/>
                    </a:lnTo>
                    <a:lnTo>
                      <a:pt x="60" y="27"/>
                    </a:lnTo>
                    <a:lnTo>
                      <a:pt x="58" y="27"/>
                    </a:lnTo>
                    <a:lnTo>
                      <a:pt x="57" y="28"/>
                    </a:lnTo>
                    <a:lnTo>
                      <a:pt x="56" y="28"/>
                    </a:lnTo>
                    <a:lnTo>
                      <a:pt x="54" y="29"/>
                    </a:lnTo>
                    <a:lnTo>
                      <a:pt x="53" y="29"/>
                    </a:lnTo>
                    <a:lnTo>
                      <a:pt x="51" y="30"/>
                    </a:lnTo>
                    <a:lnTo>
                      <a:pt x="50" y="30"/>
                    </a:lnTo>
                    <a:lnTo>
                      <a:pt x="48" y="31"/>
                    </a:lnTo>
                    <a:lnTo>
                      <a:pt x="47" y="31"/>
                    </a:lnTo>
                    <a:lnTo>
                      <a:pt x="45" y="31"/>
                    </a:lnTo>
                    <a:lnTo>
                      <a:pt x="43" y="32"/>
                    </a:lnTo>
                    <a:lnTo>
                      <a:pt x="42" y="32"/>
                    </a:lnTo>
                    <a:lnTo>
                      <a:pt x="40" y="32"/>
                    </a:lnTo>
                    <a:lnTo>
                      <a:pt x="39" y="33"/>
                    </a:lnTo>
                    <a:lnTo>
                      <a:pt x="37" y="33"/>
                    </a:lnTo>
                    <a:lnTo>
                      <a:pt x="36" y="33"/>
                    </a:lnTo>
                    <a:lnTo>
                      <a:pt x="34" y="34"/>
                    </a:lnTo>
                    <a:lnTo>
                      <a:pt x="33" y="34"/>
                    </a:lnTo>
                    <a:lnTo>
                      <a:pt x="31" y="34"/>
                    </a:lnTo>
                    <a:lnTo>
                      <a:pt x="30" y="34"/>
                    </a:lnTo>
                    <a:lnTo>
                      <a:pt x="28" y="34"/>
                    </a:lnTo>
                    <a:lnTo>
                      <a:pt x="26" y="34"/>
                    </a:lnTo>
                    <a:lnTo>
                      <a:pt x="25" y="35"/>
                    </a:lnTo>
                    <a:lnTo>
                      <a:pt x="23" y="35"/>
                    </a:lnTo>
                    <a:lnTo>
                      <a:pt x="22" y="35"/>
                    </a:lnTo>
                    <a:lnTo>
                      <a:pt x="20" y="35"/>
                    </a:lnTo>
                    <a:lnTo>
                      <a:pt x="19" y="35"/>
                    </a:lnTo>
                    <a:lnTo>
                      <a:pt x="17" y="35"/>
                    </a:lnTo>
                    <a:lnTo>
                      <a:pt x="16" y="35"/>
                    </a:lnTo>
                    <a:lnTo>
                      <a:pt x="14" y="35"/>
                    </a:lnTo>
                    <a:lnTo>
                      <a:pt x="12" y="35"/>
                    </a:lnTo>
                    <a:lnTo>
                      <a:pt x="11" y="35"/>
                    </a:lnTo>
                    <a:lnTo>
                      <a:pt x="9" y="35"/>
                    </a:lnTo>
                    <a:lnTo>
                      <a:pt x="8" y="35"/>
                    </a:lnTo>
                    <a:lnTo>
                      <a:pt x="6" y="35"/>
                    </a:lnTo>
                    <a:lnTo>
                      <a:pt x="5" y="34"/>
                    </a:lnTo>
                    <a:lnTo>
                      <a:pt x="3" y="34"/>
                    </a:lnTo>
                    <a:lnTo>
                      <a:pt x="1" y="34"/>
                    </a:lnTo>
                    <a:lnTo>
                      <a:pt x="0" y="3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4" name="Freeform 1358"/>
              <p:cNvSpPr>
                <a:spLocks/>
              </p:cNvSpPr>
              <p:nvPr/>
            </p:nvSpPr>
            <p:spPr bwMode="auto">
              <a:xfrm flipH="1">
                <a:off x="1010" y="4013"/>
                <a:ext cx="3" cy="5"/>
              </a:xfrm>
              <a:custGeom>
                <a:avLst/>
                <a:gdLst>
                  <a:gd name="T0" fmla="*/ 1 w 10"/>
                  <a:gd name="T1" fmla="*/ 0 h 18"/>
                  <a:gd name="T2" fmla="*/ 2 w 10"/>
                  <a:gd name="T3" fmla="*/ 0 h 18"/>
                  <a:gd name="T4" fmla="*/ 3 w 10"/>
                  <a:gd name="T5" fmla="*/ 0 h 18"/>
                  <a:gd name="T6" fmla="*/ 3 w 10"/>
                  <a:gd name="T7" fmla="*/ 0 h 18"/>
                  <a:gd name="T8" fmla="*/ 4 w 10"/>
                  <a:gd name="T9" fmla="*/ 0 h 18"/>
                  <a:gd name="T10" fmla="*/ 5 w 10"/>
                  <a:gd name="T11" fmla="*/ 1 h 18"/>
                  <a:gd name="T12" fmla="*/ 5 w 10"/>
                  <a:gd name="T13" fmla="*/ 1 h 18"/>
                  <a:gd name="T14" fmla="*/ 5 w 10"/>
                  <a:gd name="T15" fmla="*/ 1 h 18"/>
                  <a:gd name="T16" fmla="*/ 6 w 10"/>
                  <a:gd name="T17" fmla="*/ 2 h 18"/>
                  <a:gd name="T18" fmla="*/ 7 w 10"/>
                  <a:gd name="T19" fmla="*/ 2 h 18"/>
                  <a:gd name="T20" fmla="*/ 7 w 10"/>
                  <a:gd name="T21" fmla="*/ 2 h 18"/>
                  <a:gd name="T22" fmla="*/ 7 w 10"/>
                  <a:gd name="T23" fmla="*/ 3 h 18"/>
                  <a:gd name="T24" fmla="*/ 8 w 10"/>
                  <a:gd name="T25" fmla="*/ 3 h 18"/>
                  <a:gd name="T26" fmla="*/ 8 w 10"/>
                  <a:gd name="T27" fmla="*/ 4 h 18"/>
                  <a:gd name="T28" fmla="*/ 9 w 10"/>
                  <a:gd name="T29" fmla="*/ 4 h 18"/>
                  <a:gd name="T30" fmla="*/ 9 w 10"/>
                  <a:gd name="T31" fmla="*/ 5 h 18"/>
                  <a:gd name="T32" fmla="*/ 9 w 10"/>
                  <a:gd name="T33" fmla="*/ 6 h 18"/>
                  <a:gd name="T34" fmla="*/ 10 w 10"/>
                  <a:gd name="T35" fmla="*/ 6 h 18"/>
                  <a:gd name="T36" fmla="*/ 10 w 10"/>
                  <a:gd name="T37" fmla="*/ 7 h 18"/>
                  <a:gd name="T38" fmla="*/ 10 w 10"/>
                  <a:gd name="T39" fmla="*/ 8 h 18"/>
                  <a:gd name="T40" fmla="*/ 10 w 10"/>
                  <a:gd name="T41" fmla="*/ 8 h 18"/>
                  <a:gd name="T42" fmla="*/ 10 w 10"/>
                  <a:gd name="T43" fmla="*/ 9 h 18"/>
                  <a:gd name="T44" fmla="*/ 10 w 10"/>
                  <a:gd name="T45" fmla="*/ 10 h 18"/>
                  <a:gd name="T46" fmla="*/ 10 w 10"/>
                  <a:gd name="T47" fmla="*/ 11 h 18"/>
                  <a:gd name="T48" fmla="*/ 10 w 10"/>
                  <a:gd name="T49" fmla="*/ 11 h 18"/>
                  <a:gd name="T50" fmla="*/ 9 w 10"/>
                  <a:gd name="T51" fmla="*/ 12 h 18"/>
                  <a:gd name="T52" fmla="*/ 9 w 10"/>
                  <a:gd name="T53" fmla="*/ 13 h 18"/>
                  <a:gd name="T54" fmla="*/ 9 w 10"/>
                  <a:gd name="T55" fmla="*/ 13 h 18"/>
                  <a:gd name="T56" fmla="*/ 8 w 10"/>
                  <a:gd name="T57" fmla="*/ 14 h 18"/>
                  <a:gd name="T58" fmla="*/ 8 w 10"/>
                  <a:gd name="T59" fmla="*/ 14 h 18"/>
                  <a:gd name="T60" fmla="*/ 8 w 10"/>
                  <a:gd name="T61" fmla="*/ 15 h 18"/>
                  <a:gd name="T62" fmla="*/ 7 w 10"/>
                  <a:gd name="T63" fmla="*/ 15 h 18"/>
                  <a:gd name="T64" fmla="*/ 7 w 10"/>
                  <a:gd name="T65" fmla="*/ 16 h 18"/>
                  <a:gd name="T66" fmla="*/ 7 w 10"/>
                  <a:gd name="T67" fmla="*/ 16 h 18"/>
                  <a:gd name="T68" fmla="*/ 6 w 10"/>
                  <a:gd name="T69" fmla="*/ 16 h 18"/>
                  <a:gd name="T70" fmla="*/ 5 w 10"/>
                  <a:gd name="T71" fmla="*/ 17 h 18"/>
                  <a:gd name="T72" fmla="*/ 5 w 10"/>
                  <a:gd name="T73" fmla="*/ 17 h 18"/>
                  <a:gd name="T74" fmla="*/ 4 w 10"/>
                  <a:gd name="T75" fmla="*/ 18 h 18"/>
                  <a:gd name="T76" fmla="*/ 4 w 10"/>
                  <a:gd name="T77" fmla="*/ 18 h 18"/>
                  <a:gd name="T78" fmla="*/ 3 w 10"/>
                  <a:gd name="T79" fmla="*/ 18 h 18"/>
                  <a:gd name="T80" fmla="*/ 2 w 10"/>
                  <a:gd name="T81" fmla="*/ 18 h 18"/>
                  <a:gd name="T82" fmla="*/ 2 w 10"/>
                  <a:gd name="T83" fmla="*/ 18 h 18"/>
                  <a:gd name="T84" fmla="*/ 1 w 10"/>
                  <a:gd name="T8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8">
                    <a:moveTo>
                      <a:pt x="1" y="0"/>
                    </a:moveTo>
                    <a:lnTo>
                      <a:pt x="1" y="0"/>
                    </a:lnTo>
                    <a:lnTo>
                      <a:pt x="1" y="0"/>
                    </a:lnTo>
                    <a:lnTo>
                      <a:pt x="1" y="0"/>
                    </a:lnTo>
                    <a:lnTo>
                      <a:pt x="2" y="0"/>
                    </a:lnTo>
                    <a:lnTo>
                      <a:pt x="2" y="0"/>
                    </a:lnTo>
                    <a:lnTo>
                      <a:pt x="2" y="0"/>
                    </a:lnTo>
                    <a:lnTo>
                      <a:pt x="2" y="0"/>
                    </a:lnTo>
                    <a:lnTo>
                      <a:pt x="3" y="0"/>
                    </a:lnTo>
                    <a:lnTo>
                      <a:pt x="3" y="0"/>
                    </a:lnTo>
                    <a:lnTo>
                      <a:pt x="3" y="0"/>
                    </a:lnTo>
                    <a:lnTo>
                      <a:pt x="3" y="0"/>
                    </a:lnTo>
                    <a:lnTo>
                      <a:pt x="3" y="0"/>
                    </a:lnTo>
                    <a:lnTo>
                      <a:pt x="4" y="0"/>
                    </a:lnTo>
                    <a:lnTo>
                      <a:pt x="4" y="0"/>
                    </a:lnTo>
                    <a:lnTo>
                      <a:pt x="4" y="1"/>
                    </a:lnTo>
                    <a:lnTo>
                      <a:pt x="4" y="1"/>
                    </a:lnTo>
                    <a:lnTo>
                      <a:pt x="5" y="1"/>
                    </a:lnTo>
                    <a:lnTo>
                      <a:pt x="5" y="1"/>
                    </a:lnTo>
                    <a:lnTo>
                      <a:pt x="5" y="1"/>
                    </a:lnTo>
                    <a:lnTo>
                      <a:pt x="5" y="1"/>
                    </a:lnTo>
                    <a:lnTo>
                      <a:pt x="5" y="1"/>
                    </a:lnTo>
                    <a:lnTo>
                      <a:pt x="5" y="1"/>
                    </a:lnTo>
                    <a:lnTo>
                      <a:pt x="5" y="1"/>
                    </a:lnTo>
                    <a:lnTo>
                      <a:pt x="6" y="1"/>
                    </a:lnTo>
                    <a:lnTo>
                      <a:pt x="6" y="2"/>
                    </a:lnTo>
                    <a:lnTo>
                      <a:pt x="6" y="2"/>
                    </a:lnTo>
                    <a:lnTo>
                      <a:pt x="6" y="2"/>
                    </a:lnTo>
                    <a:lnTo>
                      <a:pt x="7" y="2"/>
                    </a:lnTo>
                    <a:lnTo>
                      <a:pt x="7" y="2"/>
                    </a:lnTo>
                    <a:lnTo>
                      <a:pt x="7" y="2"/>
                    </a:lnTo>
                    <a:lnTo>
                      <a:pt x="7" y="2"/>
                    </a:lnTo>
                    <a:lnTo>
                      <a:pt x="7" y="2"/>
                    </a:lnTo>
                    <a:lnTo>
                      <a:pt x="7" y="3"/>
                    </a:lnTo>
                    <a:lnTo>
                      <a:pt x="7" y="3"/>
                    </a:lnTo>
                    <a:lnTo>
                      <a:pt x="7" y="3"/>
                    </a:lnTo>
                    <a:lnTo>
                      <a:pt x="8" y="3"/>
                    </a:lnTo>
                    <a:lnTo>
                      <a:pt x="8" y="3"/>
                    </a:lnTo>
                    <a:lnTo>
                      <a:pt x="8" y="3"/>
                    </a:lnTo>
                    <a:lnTo>
                      <a:pt x="8" y="4"/>
                    </a:lnTo>
                    <a:lnTo>
                      <a:pt x="8" y="4"/>
                    </a:lnTo>
                    <a:lnTo>
                      <a:pt x="8" y="4"/>
                    </a:lnTo>
                    <a:lnTo>
                      <a:pt x="8" y="4"/>
                    </a:lnTo>
                    <a:lnTo>
                      <a:pt x="8" y="4"/>
                    </a:lnTo>
                    <a:lnTo>
                      <a:pt x="9" y="4"/>
                    </a:lnTo>
                    <a:lnTo>
                      <a:pt x="9" y="5"/>
                    </a:lnTo>
                    <a:lnTo>
                      <a:pt x="9" y="5"/>
                    </a:lnTo>
                    <a:lnTo>
                      <a:pt x="9" y="5"/>
                    </a:lnTo>
                    <a:lnTo>
                      <a:pt x="9" y="5"/>
                    </a:lnTo>
                    <a:lnTo>
                      <a:pt x="9" y="5"/>
                    </a:lnTo>
                    <a:lnTo>
                      <a:pt x="9" y="6"/>
                    </a:lnTo>
                    <a:lnTo>
                      <a:pt x="9" y="6"/>
                    </a:lnTo>
                    <a:lnTo>
                      <a:pt x="9" y="6"/>
                    </a:lnTo>
                    <a:lnTo>
                      <a:pt x="10" y="6"/>
                    </a:lnTo>
                    <a:lnTo>
                      <a:pt x="10" y="7"/>
                    </a:lnTo>
                    <a:lnTo>
                      <a:pt x="10" y="7"/>
                    </a:lnTo>
                    <a:lnTo>
                      <a:pt x="10" y="7"/>
                    </a:lnTo>
                    <a:lnTo>
                      <a:pt x="10" y="7"/>
                    </a:lnTo>
                    <a:lnTo>
                      <a:pt x="10" y="8"/>
                    </a:lnTo>
                    <a:lnTo>
                      <a:pt x="10" y="8"/>
                    </a:lnTo>
                    <a:lnTo>
                      <a:pt x="10" y="8"/>
                    </a:lnTo>
                    <a:lnTo>
                      <a:pt x="10" y="8"/>
                    </a:lnTo>
                    <a:lnTo>
                      <a:pt x="10" y="8"/>
                    </a:lnTo>
                    <a:lnTo>
                      <a:pt x="10" y="9"/>
                    </a:lnTo>
                    <a:lnTo>
                      <a:pt x="10" y="9"/>
                    </a:lnTo>
                    <a:lnTo>
                      <a:pt x="10" y="9"/>
                    </a:lnTo>
                    <a:lnTo>
                      <a:pt x="10" y="9"/>
                    </a:lnTo>
                    <a:lnTo>
                      <a:pt x="10" y="10"/>
                    </a:lnTo>
                    <a:lnTo>
                      <a:pt x="10" y="10"/>
                    </a:lnTo>
                    <a:lnTo>
                      <a:pt x="10" y="10"/>
                    </a:lnTo>
                    <a:lnTo>
                      <a:pt x="10" y="11"/>
                    </a:lnTo>
                    <a:lnTo>
                      <a:pt x="10" y="11"/>
                    </a:lnTo>
                    <a:lnTo>
                      <a:pt x="10" y="11"/>
                    </a:lnTo>
                    <a:lnTo>
                      <a:pt x="10" y="11"/>
                    </a:lnTo>
                    <a:lnTo>
                      <a:pt x="10" y="11"/>
                    </a:lnTo>
                    <a:lnTo>
                      <a:pt x="10" y="12"/>
                    </a:lnTo>
                    <a:lnTo>
                      <a:pt x="10" y="12"/>
                    </a:lnTo>
                    <a:lnTo>
                      <a:pt x="9" y="12"/>
                    </a:lnTo>
                    <a:lnTo>
                      <a:pt x="9" y="12"/>
                    </a:lnTo>
                    <a:lnTo>
                      <a:pt x="9" y="12"/>
                    </a:lnTo>
                    <a:lnTo>
                      <a:pt x="9" y="13"/>
                    </a:lnTo>
                    <a:lnTo>
                      <a:pt x="9" y="13"/>
                    </a:lnTo>
                    <a:lnTo>
                      <a:pt x="9" y="13"/>
                    </a:lnTo>
                    <a:lnTo>
                      <a:pt x="9" y="13"/>
                    </a:lnTo>
                    <a:lnTo>
                      <a:pt x="9" y="14"/>
                    </a:lnTo>
                    <a:lnTo>
                      <a:pt x="9" y="14"/>
                    </a:lnTo>
                    <a:lnTo>
                      <a:pt x="8" y="14"/>
                    </a:lnTo>
                    <a:lnTo>
                      <a:pt x="8" y="14"/>
                    </a:lnTo>
                    <a:lnTo>
                      <a:pt x="8" y="14"/>
                    </a:lnTo>
                    <a:lnTo>
                      <a:pt x="8" y="14"/>
                    </a:lnTo>
                    <a:lnTo>
                      <a:pt x="8" y="15"/>
                    </a:lnTo>
                    <a:lnTo>
                      <a:pt x="8" y="15"/>
                    </a:lnTo>
                    <a:lnTo>
                      <a:pt x="8" y="15"/>
                    </a:lnTo>
                    <a:lnTo>
                      <a:pt x="8" y="15"/>
                    </a:lnTo>
                    <a:lnTo>
                      <a:pt x="7" y="15"/>
                    </a:lnTo>
                    <a:lnTo>
                      <a:pt x="7" y="15"/>
                    </a:lnTo>
                    <a:lnTo>
                      <a:pt x="7" y="15"/>
                    </a:lnTo>
                    <a:lnTo>
                      <a:pt x="7" y="16"/>
                    </a:lnTo>
                    <a:lnTo>
                      <a:pt x="7" y="16"/>
                    </a:lnTo>
                    <a:lnTo>
                      <a:pt x="7" y="16"/>
                    </a:lnTo>
                    <a:lnTo>
                      <a:pt x="7" y="16"/>
                    </a:lnTo>
                    <a:lnTo>
                      <a:pt x="7" y="16"/>
                    </a:lnTo>
                    <a:lnTo>
                      <a:pt x="6" y="16"/>
                    </a:lnTo>
                    <a:lnTo>
                      <a:pt x="6" y="16"/>
                    </a:lnTo>
                    <a:lnTo>
                      <a:pt x="6" y="16"/>
                    </a:lnTo>
                    <a:lnTo>
                      <a:pt x="6" y="17"/>
                    </a:lnTo>
                    <a:lnTo>
                      <a:pt x="5" y="17"/>
                    </a:lnTo>
                    <a:lnTo>
                      <a:pt x="5" y="17"/>
                    </a:lnTo>
                    <a:lnTo>
                      <a:pt x="5" y="17"/>
                    </a:lnTo>
                    <a:lnTo>
                      <a:pt x="5" y="17"/>
                    </a:lnTo>
                    <a:lnTo>
                      <a:pt x="5" y="17"/>
                    </a:lnTo>
                    <a:lnTo>
                      <a:pt x="5" y="17"/>
                    </a:lnTo>
                    <a:lnTo>
                      <a:pt x="5" y="18"/>
                    </a:lnTo>
                    <a:lnTo>
                      <a:pt x="4" y="18"/>
                    </a:lnTo>
                    <a:lnTo>
                      <a:pt x="4" y="18"/>
                    </a:lnTo>
                    <a:lnTo>
                      <a:pt x="4" y="18"/>
                    </a:lnTo>
                    <a:lnTo>
                      <a:pt x="4" y="18"/>
                    </a:lnTo>
                    <a:lnTo>
                      <a:pt x="3" y="18"/>
                    </a:lnTo>
                    <a:lnTo>
                      <a:pt x="3" y="18"/>
                    </a:lnTo>
                    <a:lnTo>
                      <a:pt x="3" y="18"/>
                    </a:lnTo>
                    <a:lnTo>
                      <a:pt x="3" y="18"/>
                    </a:lnTo>
                    <a:lnTo>
                      <a:pt x="3" y="18"/>
                    </a:lnTo>
                    <a:lnTo>
                      <a:pt x="2" y="18"/>
                    </a:lnTo>
                    <a:lnTo>
                      <a:pt x="2" y="18"/>
                    </a:lnTo>
                    <a:lnTo>
                      <a:pt x="2" y="18"/>
                    </a:lnTo>
                    <a:lnTo>
                      <a:pt x="2" y="18"/>
                    </a:lnTo>
                    <a:lnTo>
                      <a:pt x="1" y="18"/>
                    </a:lnTo>
                    <a:lnTo>
                      <a:pt x="1" y="18"/>
                    </a:lnTo>
                    <a:lnTo>
                      <a:pt x="1" y="18"/>
                    </a:lnTo>
                    <a:lnTo>
                      <a:pt x="1"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5" name="Freeform 1359"/>
              <p:cNvSpPr>
                <a:spLocks/>
              </p:cNvSpPr>
              <p:nvPr/>
            </p:nvSpPr>
            <p:spPr bwMode="auto">
              <a:xfrm flipH="1">
                <a:off x="993" y="4014"/>
                <a:ext cx="3" cy="4"/>
              </a:xfrm>
              <a:custGeom>
                <a:avLst/>
                <a:gdLst>
                  <a:gd name="T0" fmla="*/ 9 w 9"/>
                  <a:gd name="T1" fmla="*/ 18 h 18"/>
                  <a:gd name="T2" fmla="*/ 8 w 9"/>
                  <a:gd name="T3" fmla="*/ 18 h 18"/>
                  <a:gd name="T4" fmla="*/ 7 w 9"/>
                  <a:gd name="T5" fmla="*/ 18 h 18"/>
                  <a:gd name="T6" fmla="*/ 6 w 9"/>
                  <a:gd name="T7" fmla="*/ 18 h 18"/>
                  <a:gd name="T8" fmla="*/ 6 w 9"/>
                  <a:gd name="T9" fmla="*/ 17 h 18"/>
                  <a:gd name="T10" fmla="*/ 5 w 9"/>
                  <a:gd name="T11" fmla="*/ 17 h 18"/>
                  <a:gd name="T12" fmla="*/ 5 w 9"/>
                  <a:gd name="T13" fmla="*/ 17 h 18"/>
                  <a:gd name="T14" fmla="*/ 4 w 9"/>
                  <a:gd name="T15" fmla="*/ 16 h 18"/>
                  <a:gd name="T16" fmla="*/ 4 w 9"/>
                  <a:gd name="T17" fmla="*/ 16 h 18"/>
                  <a:gd name="T18" fmla="*/ 3 w 9"/>
                  <a:gd name="T19" fmla="*/ 16 h 18"/>
                  <a:gd name="T20" fmla="*/ 3 w 9"/>
                  <a:gd name="T21" fmla="*/ 15 h 18"/>
                  <a:gd name="T22" fmla="*/ 2 w 9"/>
                  <a:gd name="T23" fmla="*/ 15 h 18"/>
                  <a:gd name="T24" fmla="*/ 2 w 9"/>
                  <a:gd name="T25" fmla="*/ 14 h 18"/>
                  <a:gd name="T26" fmla="*/ 1 w 9"/>
                  <a:gd name="T27" fmla="*/ 14 h 18"/>
                  <a:gd name="T28" fmla="*/ 1 w 9"/>
                  <a:gd name="T29" fmla="*/ 13 h 18"/>
                  <a:gd name="T30" fmla="*/ 1 w 9"/>
                  <a:gd name="T31" fmla="*/ 13 h 18"/>
                  <a:gd name="T32" fmla="*/ 1 w 9"/>
                  <a:gd name="T33" fmla="*/ 12 h 18"/>
                  <a:gd name="T34" fmla="*/ 0 w 9"/>
                  <a:gd name="T35" fmla="*/ 11 h 18"/>
                  <a:gd name="T36" fmla="*/ 0 w 9"/>
                  <a:gd name="T37" fmla="*/ 11 h 18"/>
                  <a:gd name="T38" fmla="*/ 0 w 9"/>
                  <a:gd name="T39" fmla="*/ 10 h 18"/>
                  <a:gd name="T40" fmla="*/ 0 w 9"/>
                  <a:gd name="T41" fmla="*/ 9 h 18"/>
                  <a:gd name="T42" fmla="*/ 0 w 9"/>
                  <a:gd name="T43" fmla="*/ 8 h 18"/>
                  <a:gd name="T44" fmla="*/ 0 w 9"/>
                  <a:gd name="T45" fmla="*/ 7 h 18"/>
                  <a:gd name="T46" fmla="*/ 0 w 9"/>
                  <a:gd name="T47" fmla="*/ 7 h 18"/>
                  <a:gd name="T48" fmla="*/ 1 w 9"/>
                  <a:gd name="T49" fmla="*/ 6 h 18"/>
                  <a:gd name="T50" fmla="*/ 1 w 9"/>
                  <a:gd name="T51" fmla="*/ 5 h 18"/>
                  <a:gd name="T52" fmla="*/ 1 w 9"/>
                  <a:gd name="T53" fmla="*/ 5 h 18"/>
                  <a:gd name="T54" fmla="*/ 1 w 9"/>
                  <a:gd name="T55" fmla="*/ 4 h 18"/>
                  <a:gd name="T56" fmla="*/ 2 w 9"/>
                  <a:gd name="T57" fmla="*/ 4 h 18"/>
                  <a:gd name="T58" fmla="*/ 2 w 9"/>
                  <a:gd name="T59" fmla="*/ 3 h 18"/>
                  <a:gd name="T60" fmla="*/ 2 w 9"/>
                  <a:gd name="T61" fmla="*/ 3 h 18"/>
                  <a:gd name="T62" fmla="*/ 3 w 9"/>
                  <a:gd name="T63" fmla="*/ 2 h 18"/>
                  <a:gd name="T64" fmla="*/ 3 w 9"/>
                  <a:gd name="T65" fmla="*/ 2 h 18"/>
                  <a:gd name="T66" fmla="*/ 4 w 9"/>
                  <a:gd name="T67" fmla="*/ 1 h 18"/>
                  <a:gd name="T68" fmla="*/ 4 w 9"/>
                  <a:gd name="T69" fmla="*/ 1 h 18"/>
                  <a:gd name="T70" fmla="*/ 5 w 9"/>
                  <a:gd name="T71" fmla="*/ 1 h 18"/>
                  <a:gd name="T72" fmla="*/ 5 w 9"/>
                  <a:gd name="T73" fmla="*/ 0 h 18"/>
                  <a:gd name="T74" fmla="*/ 6 w 9"/>
                  <a:gd name="T75" fmla="*/ 0 h 18"/>
                  <a:gd name="T76" fmla="*/ 7 w 9"/>
                  <a:gd name="T77" fmla="*/ 0 h 18"/>
                  <a:gd name="T78" fmla="*/ 8 w 9"/>
                  <a:gd name="T79" fmla="*/ 0 h 18"/>
                  <a:gd name="T80" fmla="*/ 8 w 9"/>
                  <a:gd name="T81" fmla="*/ 0 h 18"/>
                  <a:gd name="T82" fmla="*/ 9 w 9"/>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8">
                    <a:moveTo>
                      <a:pt x="9" y="18"/>
                    </a:moveTo>
                    <a:lnTo>
                      <a:pt x="9" y="18"/>
                    </a:lnTo>
                    <a:lnTo>
                      <a:pt x="9" y="18"/>
                    </a:lnTo>
                    <a:lnTo>
                      <a:pt x="8" y="18"/>
                    </a:lnTo>
                    <a:lnTo>
                      <a:pt x="8" y="18"/>
                    </a:lnTo>
                    <a:lnTo>
                      <a:pt x="8" y="18"/>
                    </a:lnTo>
                    <a:lnTo>
                      <a:pt x="8" y="18"/>
                    </a:lnTo>
                    <a:lnTo>
                      <a:pt x="8" y="18"/>
                    </a:lnTo>
                    <a:lnTo>
                      <a:pt x="7" y="18"/>
                    </a:lnTo>
                    <a:lnTo>
                      <a:pt x="7" y="18"/>
                    </a:lnTo>
                    <a:lnTo>
                      <a:pt x="7" y="18"/>
                    </a:lnTo>
                    <a:lnTo>
                      <a:pt x="6" y="18"/>
                    </a:lnTo>
                    <a:lnTo>
                      <a:pt x="6" y="17"/>
                    </a:lnTo>
                    <a:lnTo>
                      <a:pt x="6" y="17"/>
                    </a:lnTo>
                    <a:lnTo>
                      <a:pt x="6" y="17"/>
                    </a:lnTo>
                    <a:lnTo>
                      <a:pt x="6" y="17"/>
                    </a:lnTo>
                    <a:lnTo>
                      <a:pt x="5" y="17"/>
                    </a:lnTo>
                    <a:lnTo>
                      <a:pt x="5" y="17"/>
                    </a:lnTo>
                    <a:lnTo>
                      <a:pt x="5" y="17"/>
                    </a:lnTo>
                    <a:lnTo>
                      <a:pt x="5" y="17"/>
                    </a:lnTo>
                    <a:lnTo>
                      <a:pt x="5" y="17"/>
                    </a:lnTo>
                    <a:lnTo>
                      <a:pt x="5" y="17"/>
                    </a:lnTo>
                    <a:lnTo>
                      <a:pt x="4" y="17"/>
                    </a:lnTo>
                    <a:lnTo>
                      <a:pt x="4" y="16"/>
                    </a:lnTo>
                    <a:lnTo>
                      <a:pt x="4" y="16"/>
                    </a:lnTo>
                    <a:lnTo>
                      <a:pt x="4" y="16"/>
                    </a:lnTo>
                    <a:lnTo>
                      <a:pt x="4" y="16"/>
                    </a:lnTo>
                    <a:lnTo>
                      <a:pt x="3" y="16"/>
                    </a:lnTo>
                    <a:lnTo>
                      <a:pt x="3" y="16"/>
                    </a:lnTo>
                    <a:lnTo>
                      <a:pt x="3" y="16"/>
                    </a:lnTo>
                    <a:lnTo>
                      <a:pt x="3" y="15"/>
                    </a:lnTo>
                    <a:lnTo>
                      <a:pt x="3" y="15"/>
                    </a:lnTo>
                    <a:lnTo>
                      <a:pt x="3" y="15"/>
                    </a:lnTo>
                    <a:lnTo>
                      <a:pt x="3" y="15"/>
                    </a:lnTo>
                    <a:lnTo>
                      <a:pt x="2" y="15"/>
                    </a:lnTo>
                    <a:lnTo>
                      <a:pt x="2" y="15"/>
                    </a:lnTo>
                    <a:lnTo>
                      <a:pt x="2" y="14"/>
                    </a:lnTo>
                    <a:lnTo>
                      <a:pt x="2" y="14"/>
                    </a:lnTo>
                    <a:lnTo>
                      <a:pt x="2" y="14"/>
                    </a:lnTo>
                    <a:lnTo>
                      <a:pt x="2" y="14"/>
                    </a:lnTo>
                    <a:lnTo>
                      <a:pt x="2" y="14"/>
                    </a:lnTo>
                    <a:lnTo>
                      <a:pt x="1" y="14"/>
                    </a:lnTo>
                    <a:lnTo>
                      <a:pt x="1" y="13"/>
                    </a:lnTo>
                    <a:lnTo>
                      <a:pt x="1" y="13"/>
                    </a:lnTo>
                    <a:lnTo>
                      <a:pt x="1" y="13"/>
                    </a:lnTo>
                    <a:lnTo>
                      <a:pt x="1" y="13"/>
                    </a:lnTo>
                    <a:lnTo>
                      <a:pt x="1" y="13"/>
                    </a:lnTo>
                    <a:lnTo>
                      <a:pt x="1" y="13"/>
                    </a:lnTo>
                    <a:lnTo>
                      <a:pt x="1" y="12"/>
                    </a:lnTo>
                    <a:lnTo>
                      <a:pt x="1" y="12"/>
                    </a:lnTo>
                    <a:lnTo>
                      <a:pt x="1" y="12"/>
                    </a:lnTo>
                    <a:lnTo>
                      <a:pt x="1" y="12"/>
                    </a:lnTo>
                    <a:lnTo>
                      <a:pt x="1" y="11"/>
                    </a:lnTo>
                    <a:lnTo>
                      <a:pt x="0" y="11"/>
                    </a:lnTo>
                    <a:lnTo>
                      <a:pt x="0" y="11"/>
                    </a:lnTo>
                    <a:lnTo>
                      <a:pt x="0" y="11"/>
                    </a:lnTo>
                    <a:lnTo>
                      <a:pt x="0" y="11"/>
                    </a:lnTo>
                    <a:lnTo>
                      <a:pt x="0" y="10"/>
                    </a:lnTo>
                    <a:lnTo>
                      <a:pt x="0" y="10"/>
                    </a:lnTo>
                    <a:lnTo>
                      <a:pt x="0" y="10"/>
                    </a:lnTo>
                    <a:lnTo>
                      <a:pt x="0" y="10"/>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1" y="6"/>
                    </a:lnTo>
                    <a:lnTo>
                      <a:pt x="1" y="6"/>
                    </a:lnTo>
                    <a:lnTo>
                      <a:pt x="1" y="6"/>
                    </a:lnTo>
                    <a:lnTo>
                      <a:pt x="1" y="5"/>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2" y="3"/>
                    </a:lnTo>
                    <a:lnTo>
                      <a:pt x="3" y="3"/>
                    </a:lnTo>
                    <a:lnTo>
                      <a:pt x="3" y="2"/>
                    </a:lnTo>
                    <a:lnTo>
                      <a:pt x="3" y="2"/>
                    </a:lnTo>
                    <a:lnTo>
                      <a:pt x="3" y="2"/>
                    </a:lnTo>
                    <a:lnTo>
                      <a:pt x="3" y="2"/>
                    </a:lnTo>
                    <a:lnTo>
                      <a:pt x="3" y="2"/>
                    </a:lnTo>
                    <a:lnTo>
                      <a:pt x="3" y="1"/>
                    </a:lnTo>
                    <a:lnTo>
                      <a:pt x="4" y="1"/>
                    </a:lnTo>
                    <a:lnTo>
                      <a:pt x="4" y="1"/>
                    </a:lnTo>
                    <a:lnTo>
                      <a:pt x="4" y="1"/>
                    </a:lnTo>
                    <a:lnTo>
                      <a:pt x="4" y="1"/>
                    </a:lnTo>
                    <a:lnTo>
                      <a:pt x="4" y="1"/>
                    </a:lnTo>
                    <a:lnTo>
                      <a:pt x="5" y="1"/>
                    </a:lnTo>
                    <a:lnTo>
                      <a:pt x="5" y="1"/>
                    </a:lnTo>
                    <a:lnTo>
                      <a:pt x="5" y="1"/>
                    </a:lnTo>
                    <a:lnTo>
                      <a:pt x="5" y="1"/>
                    </a:lnTo>
                    <a:lnTo>
                      <a:pt x="5" y="0"/>
                    </a:lnTo>
                    <a:lnTo>
                      <a:pt x="5" y="0"/>
                    </a:lnTo>
                    <a:lnTo>
                      <a:pt x="6" y="0"/>
                    </a:lnTo>
                    <a:lnTo>
                      <a:pt x="6" y="0"/>
                    </a:lnTo>
                    <a:lnTo>
                      <a:pt x="6" y="0"/>
                    </a:lnTo>
                    <a:lnTo>
                      <a:pt x="6" y="0"/>
                    </a:lnTo>
                    <a:lnTo>
                      <a:pt x="6" y="0"/>
                    </a:lnTo>
                    <a:lnTo>
                      <a:pt x="7" y="0"/>
                    </a:lnTo>
                    <a:lnTo>
                      <a:pt x="7" y="0"/>
                    </a:lnTo>
                    <a:lnTo>
                      <a:pt x="7" y="0"/>
                    </a:lnTo>
                    <a:lnTo>
                      <a:pt x="8"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6" name="Line 1360"/>
              <p:cNvSpPr>
                <a:spLocks noChangeShapeType="1"/>
              </p:cNvSpPr>
              <p:nvPr/>
            </p:nvSpPr>
            <p:spPr bwMode="auto">
              <a:xfrm>
                <a:off x="1013"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7" name="Line 1361"/>
              <p:cNvSpPr>
                <a:spLocks noChangeShapeType="1"/>
              </p:cNvSpPr>
              <p:nvPr/>
            </p:nvSpPr>
            <p:spPr bwMode="auto">
              <a:xfrm flipV="1">
                <a:off x="1012" y="4011"/>
                <a:ext cx="6"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8" name="Line 1362"/>
              <p:cNvSpPr>
                <a:spLocks noChangeShapeType="1"/>
              </p:cNvSpPr>
              <p:nvPr/>
            </p:nvSpPr>
            <p:spPr bwMode="auto">
              <a:xfrm>
                <a:off x="989" y="4011"/>
                <a:ext cx="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19" name="Line 1363"/>
              <p:cNvSpPr>
                <a:spLocks noChangeShapeType="1"/>
              </p:cNvSpPr>
              <p:nvPr/>
            </p:nvSpPr>
            <p:spPr bwMode="auto">
              <a:xfrm flipV="1">
                <a:off x="989"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0" name="Oval 1364"/>
              <p:cNvSpPr>
                <a:spLocks noChangeArrowheads="1"/>
              </p:cNvSpPr>
              <p:nvPr/>
            </p:nvSpPr>
            <p:spPr bwMode="auto">
              <a:xfrm flipH="1">
                <a:off x="966" y="3891"/>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1" name="Oval 1365"/>
              <p:cNvSpPr>
                <a:spLocks noChangeArrowheads="1"/>
              </p:cNvSpPr>
              <p:nvPr/>
            </p:nvSpPr>
            <p:spPr bwMode="auto">
              <a:xfrm flipH="1">
                <a:off x="962" y="3887"/>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2" name="Freeform 1366"/>
              <p:cNvSpPr>
                <a:spLocks/>
              </p:cNvSpPr>
              <p:nvPr/>
            </p:nvSpPr>
            <p:spPr bwMode="auto">
              <a:xfrm flipH="1">
                <a:off x="959" y="3892"/>
                <a:ext cx="15" cy="8"/>
              </a:xfrm>
              <a:custGeom>
                <a:avLst/>
                <a:gdLst>
                  <a:gd name="T0" fmla="*/ 51 w 51"/>
                  <a:gd name="T1" fmla="*/ 5 h 28"/>
                  <a:gd name="T2" fmla="*/ 50 w 51"/>
                  <a:gd name="T3" fmla="*/ 7 h 28"/>
                  <a:gd name="T4" fmla="*/ 50 w 51"/>
                  <a:gd name="T5" fmla="*/ 8 h 28"/>
                  <a:gd name="T6" fmla="*/ 50 w 51"/>
                  <a:gd name="T7" fmla="*/ 10 h 28"/>
                  <a:gd name="T8" fmla="*/ 49 w 51"/>
                  <a:gd name="T9" fmla="*/ 11 h 28"/>
                  <a:gd name="T10" fmla="*/ 49 w 51"/>
                  <a:gd name="T11" fmla="*/ 13 h 28"/>
                  <a:gd name="T12" fmla="*/ 48 w 51"/>
                  <a:gd name="T13" fmla="*/ 14 h 28"/>
                  <a:gd name="T14" fmla="*/ 47 w 51"/>
                  <a:gd name="T15" fmla="*/ 16 h 28"/>
                  <a:gd name="T16" fmla="*/ 46 w 51"/>
                  <a:gd name="T17" fmla="*/ 17 h 28"/>
                  <a:gd name="T18" fmla="*/ 45 w 51"/>
                  <a:gd name="T19" fmla="*/ 18 h 28"/>
                  <a:gd name="T20" fmla="*/ 44 w 51"/>
                  <a:gd name="T21" fmla="*/ 19 h 28"/>
                  <a:gd name="T22" fmla="*/ 43 w 51"/>
                  <a:gd name="T23" fmla="*/ 20 h 28"/>
                  <a:gd name="T24" fmla="*/ 42 w 51"/>
                  <a:gd name="T25" fmla="*/ 21 h 28"/>
                  <a:gd name="T26" fmla="*/ 41 w 51"/>
                  <a:gd name="T27" fmla="*/ 23 h 28"/>
                  <a:gd name="T28" fmla="*/ 40 w 51"/>
                  <a:gd name="T29" fmla="*/ 23 h 28"/>
                  <a:gd name="T30" fmla="*/ 38 w 51"/>
                  <a:gd name="T31" fmla="*/ 24 h 28"/>
                  <a:gd name="T32" fmla="*/ 37 w 51"/>
                  <a:gd name="T33" fmla="*/ 25 h 28"/>
                  <a:gd name="T34" fmla="*/ 35 w 51"/>
                  <a:gd name="T35" fmla="*/ 26 h 28"/>
                  <a:gd name="T36" fmla="*/ 34 w 51"/>
                  <a:gd name="T37" fmla="*/ 26 h 28"/>
                  <a:gd name="T38" fmla="*/ 32 w 51"/>
                  <a:gd name="T39" fmla="*/ 27 h 28"/>
                  <a:gd name="T40" fmla="*/ 31 w 51"/>
                  <a:gd name="T41" fmla="*/ 27 h 28"/>
                  <a:gd name="T42" fmla="*/ 29 w 51"/>
                  <a:gd name="T43" fmla="*/ 27 h 28"/>
                  <a:gd name="T44" fmla="*/ 28 w 51"/>
                  <a:gd name="T45" fmla="*/ 28 h 28"/>
                  <a:gd name="T46" fmla="*/ 26 w 51"/>
                  <a:gd name="T47" fmla="*/ 28 h 28"/>
                  <a:gd name="T48" fmla="*/ 25 w 51"/>
                  <a:gd name="T49" fmla="*/ 28 h 28"/>
                  <a:gd name="T50" fmla="*/ 23 w 51"/>
                  <a:gd name="T51" fmla="*/ 28 h 28"/>
                  <a:gd name="T52" fmla="*/ 22 w 51"/>
                  <a:gd name="T53" fmla="*/ 27 h 28"/>
                  <a:gd name="T54" fmla="*/ 20 w 51"/>
                  <a:gd name="T55" fmla="*/ 27 h 28"/>
                  <a:gd name="T56" fmla="*/ 19 w 51"/>
                  <a:gd name="T57" fmla="*/ 27 h 28"/>
                  <a:gd name="T58" fmla="*/ 17 w 51"/>
                  <a:gd name="T59" fmla="*/ 26 h 28"/>
                  <a:gd name="T60" fmla="*/ 16 w 51"/>
                  <a:gd name="T61" fmla="*/ 26 h 28"/>
                  <a:gd name="T62" fmla="*/ 14 w 51"/>
                  <a:gd name="T63" fmla="*/ 25 h 28"/>
                  <a:gd name="T64" fmla="*/ 13 w 51"/>
                  <a:gd name="T65" fmla="*/ 24 h 28"/>
                  <a:gd name="T66" fmla="*/ 11 w 51"/>
                  <a:gd name="T67" fmla="*/ 24 h 28"/>
                  <a:gd name="T68" fmla="*/ 10 w 51"/>
                  <a:gd name="T69" fmla="*/ 23 h 28"/>
                  <a:gd name="T70" fmla="*/ 9 w 51"/>
                  <a:gd name="T71" fmla="*/ 22 h 28"/>
                  <a:gd name="T72" fmla="*/ 8 w 51"/>
                  <a:gd name="T73" fmla="*/ 21 h 28"/>
                  <a:gd name="T74" fmla="*/ 7 w 51"/>
                  <a:gd name="T75" fmla="*/ 20 h 28"/>
                  <a:gd name="T76" fmla="*/ 6 w 51"/>
                  <a:gd name="T77" fmla="*/ 18 h 28"/>
                  <a:gd name="T78" fmla="*/ 5 w 51"/>
                  <a:gd name="T79" fmla="*/ 17 h 28"/>
                  <a:gd name="T80" fmla="*/ 4 w 51"/>
                  <a:gd name="T81" fmla="*/ 16 h 28"/>
                  <a:gd name="T82" fmla="*/ 3 w 51"/>
                  <a:gd name="T83" fmla="*/ 15 h 28"/>
                  <a:gd name="T84" fmla="*/ 2 w 51"/>
                  <a:gd name="T85" fmla="*/ 13 h 28"/>
                  <a:gd name="T86" fmla="*/ 2 w 51"/>
                  <a:gd name="T87" fmla="*/ 12 h 28"/>
                  <a:gd name="T88" fmla="*/ 1 w 51"/>
                  <a:gd name="T89" fmla="*/ 10 h 28"/>
                  <a:gd name="T90" fmla="*/ 1 w 51"/>
                  <a:gd name="T91" fmla="*/ 9 h 28"/>
                  <a:gd name="T92" fmla="*/ 0 w 51"/>
                  <a:gd name="T93" fmla="*/ 7 h 28"/>
                  <a:gd name="T94" fmla="*/ 0 w 51"/>
                  <a:gd name="T95" fmla="*/ 6 h 28"/>
                  <a:gd name="T96" fmla="*/ 0 w 51"/>
                  <a:gd name="T97" fmla="*/ 4 h 28"/>
                  <a:gd name="T98" fmla="*/ 0 w 51"/>
                  <a:gd name="T99" fmla="*/ 2 h 28"/>
                  <a:gd name="T100" fmla="*/ 0 w 51"/>
                  <a:gd name="T10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 h="28">
                    <a:moveTo>
                      <a:pt x="51" y="4"/>
                    </a:moveTo>
                    <a:lnTo>
                      <a:pt x="51" y="4"/>
                    </a:lnTo>
                    <a:lnTo>
                      <a:pt x="51" y="5"/>
                    </a:lnTo>
                    <a:lnTo>
                      <a:pt x="51" y="5"/>
                    </a:lnTo>
                    <a:lnTo>
                      <a:pt x="51" y="5"/>
                    </a:lnTo>
                    <a:lnTo>
                      <a:pt x="51" y="6"/>
                    </a:lnTo>
                    <a:lnTo>
                      <a:pt x="51" y="6"/>
                    </a:lnTo>
                    <a:lnTo>
                      <a:pt x="51" y="6"/>
                    </a:lnTo>
                    <a:lnTo>
                      <a:pt x="51" y="6"/>
                    </a:lnTo>
                    <a:lnTo>
                      <a:pt x="50" y="7"/>
                    </a:lnTo>
                    <a:lnTo>
                      <a:pt x="50" y="7"/>
                    </a:lnTo>
                    <a:lnTo>
                      <a:pt x="50" y="8"/>
                    </a:lnTo>
                    <a:lnTo>
                      <a:pt x="50" y="8"/>
                    </a:lnTo>
                    <a:lnTo>
                      <a:pt x="50" y="8"/>
                    </a:lnTo>
                    <a:lnTo>
                      <a:pt x="50" y="8"/>
                    </a:lnTo>
                    <a:lnTo>
                      <a:pt x="50" y="9"/>
                    </a:lnTo>
                    <a:lnTo>
                      <a:pt x="50" y="9"/>
                    </a:lnTo>
                    <a:lnTo>
                      <a:pt x="50" y="9"/>
                    </a:lnTo>
                    <a:lnTo>
                      <a:pt x="50" y="10"/>
                    </a:lnTo>
                    <a:lnTo>
                      <a:pt x="50" y="10"/>
                    </a:lnTo>
                    <a:lnTo>
                      <a:pt x="50" y="10"/>
                    </a:lnTo>
                    <a:lnTo>
                      <a:pt x="50" y="10"/>
                    </a:lnTo>
                    <a:lnTo>
                      <a:pt x="49" y="11"/>
                    </a:lnTo>
                    <a:lnTo>
                      <a:pt x="49" y="11"/>
                    </a:lnTo>
                    <a:lnTo>
                      <a:pt x="49" y="11"/>
                    </a:lnTo>
                    <a:lnTo>
                      <a:pt x="49" y="12"/>
                    </a:lnTo>
                    <a:lnTo>
                      <a:pt x="49" y="12"/>
                    </a:lnTo>
                    <a:lnTo>
                      <a:pt x="49" y="12"/>
                    </a:lnTo>
                    <a:lnTo>
                      <a:pt x="49" y="12"/>
                    </a:lnTo>
                    <a:lnTo>
                      <a:pt x="49" y="13"/>
                    </a:lnTo>
                    <a:lnTo>
                      <a:pt x="49" y="13"/>
                    </a:lnTo>
                    <a:lnTo>
                      <a:pt x="48" y="13"/>
                    </a:lnTo>
                    <a:lnTo>
                      <a:pt x="48" y="14"/>
                    </a:lnTo>
                    <a:lnTo>
                      <a:pt x="48" y="14"/>
                    </a:lnTo>
                    <a:lnTo>
                      <a:pt x="48" y="14"/>
                    </a:lnTo>
                    <a:lnTo>
                      <a:pt x="48" y="15"/>
                    </a:lnTo>
                    <a:lnTo>
                      <a:pt x="48" y="15"/>
                    </a:lnTo>
                    <a:lnTo>
                      <a:pt x="48" y="15"/>
                    </a:lnTo>
                    <a:lnTo>
                      <a:pt x="47" y="15"/>
                    </a:lnTo>
                    <a:lnTo>
                      <a:pt x="47" y="16"/>
                    </a:lnTo>
                    <a:lnTo>
                      <a:pt x="47" y="16"/>
                    </a:lnTo>
                    <a:lnTo>
                      <a:pt x="47" y="16"/>
                    </a:lnTo>
                    <a:lnTo>
                      <a:pt x="47" y="16"/>
                    </a:lnTo>
                    <a:lnTo>
                      <a:pt x="46" y="17"/>
                    </a:lnTo>
                    <a:lnTo>
                      <a:pt x="46" y="17"/>
                    </a:lnTo>
                    <a:lnTo>
                      <a:pt x="46" y="17"/>
                    </a:lnTo>
                    <a:lnTo>
                      <a:pt x="46" y="17"/>
                    </a:lnTo>
                    <a:lnTo>
                      <a:pt x="46" y="18"/>
                    </a:lnTo>
                    <a:lnTo>
                      <a:pt x="46" y="18"/>
                    </a:lnTo>
                    <a:lnTo>
                      <a:pt x="45" y="18"/>
                    </a:lnTo>
                    <a:lnTo>
                      <a:pt x="45" y="18"/>
                    </a:lnTo>
                    <a:lnTo>
                      <a:pt x="45" y="19"/>
                    </a:lnTo>
                    <a:lnTo>
                      <a:pt x="45" y="19"/>
                    </a:lnTo>
                    <a:lnTo>
                      <a:pt x="45" y="19"/>
                    </a:lnTo>
                    <a:lnTo>
                      <a:pt x="44" y="19"/>
                    </a:lnTo>
                    <a:lnTo>
                      <a:pt x="44" y="20"/>
                    </a:lnTo>
                    <a:lnTo>
                      <a:pt x="44" y="20"/>
                    </a:lnTo>
                    <a:lnTo>
                      <a:pt x="44" y="20"/>
                    </a:lnTo>
                    <a:lnTo>
                      <a:pt x="43" y="20"/>
                    </a:lnTo>
                    <a:lnTo>
                      <a:pt x="43" y="20"/>
                    </a:lnTo>
                    <a:lnTo>
                      <a:pt x="43" y="21"/>
                    </a:lnTo>
                    <a:lnTo>
                      <a:pt x="43" y="21"/>
                    </a:lnTo>
                    <a:lnTo>
                      <a:pt x="43" y="21"/>
                    </a:lnTo>
                    <a:lnTo>
                      <a:pt x="42" y="21"/>
                    </a:lnTo>
                    <a:lnTo>
                      <a:pt x="42" y="21"/>
                    </a:lnTo>
                    <a:lnTo>
                      <a:pt x="42" y="22"/>
                    </a:lnTo>
                    <a:lnTo>
                      <a:pt x="42" y="22"/>
                    </a:lnTo>
                    <a:lnTo>
                      <a:pt x="41" y="22"/>
                    </a:lnTo>
                    <a:lnTo>
                      <a:pt x="41" y="22"/>
                    </a:lnTo>
                    <a:lnTo>
                      <a:pt x="41" y="23"/>
                    </a:lnTo>
                    <a:lnTo>
                      <a:pt x="41" y="23"/>
                    </a:lnTo>
                    <a:lnTo>
                      <a:pt x="41" y="23"/>
                    </a:lnTo>
                    <a:lnTo>
                      <a:pt x="40" y="23"/>
                    </a:lnTo>
                    <a:lnTo>
                      <a:pt x="40" y="23"/>
                    </a:lnTo>
                    <a:lnTo>
                      <a:pt x="40" y="23"/>
                    </a:lnTo>
                    <a:lnTo>
                      <a:pt x="39" y="24"/>
                    </a:lnTo>
                    <a:lnTo>
                      <a:pt x="39" y="24"/>
                    </a:lnTo>
                    <a:lnTo>
                      <a:pt x="39" y="24"/>
                    </a:lnTo>
                    <a:lnTo>
                      <a:pt x="39" y="24"/>
                    </a:lnTo>
                    <a:lnTo>
                      <a:pt x="38" y="24"/>
                    </a:lnTo>
                    <a:lnTo>
                      <a:pt x="38" y="24"/>
                    </a:lnTo>
                    <a:lnTo>
                      <a:pt x="38" y="24"/>
                    </a:lnTo>
                    <a:lnTo>
                      <a:pt x="38" y="25"/>
                    </a:lnTo>
                    <a:lnTo>
                      <a:pt x="37" y="25"/>
                    </a:lnTo>
                    <a:lnTo>
                      <a:pt x="37" y="25"/>
                    </a:lnTo>
                    <a:lnTo>
                      <a:pt x="37" y="25"/>
                    </a:lnTo>
                    <a:lnTo>
                      <a:pt x="36" y="25"/>
                    </a:lnTo>
                    <a:lnTo>
                      <a:pt x="36" y="25"/>
                    </a:lnTo>
                    <a:lnTo>
                      <a:pt x="36" y="26"/>
                    </a:lnTo>
                    <a:lnTo>
                      <a:pt x="35" y="26"/>
                    </a:lnTo>
                    <a:lnTo>
                      <a:pt x="35" y="26"/>
                    </a:lnTo>
                    <a:lnTo>
                      <a:pt x="35" y="26"/>
                    </a:lnTo>
                    <a:lnTo>
                      <a:pt x="35" y="26"/>
                    </a:lnTo>
                    <a:lnTo>
                      <a:pt x="34" y="26"/>
                    </a:lnTo>
                    <a:lnTo>
                      <a:pt x="34" y="26"/>
                    </a:lnTo>
                    <a:lnTo>
                      <a:pt x="34" y="26"/>
                    </a:lnTo>
                    <a:lnTo>
                      <a:pt x="34" y="26"/>
                    </a:lnTo>
                    <a:lnTo>
                      <a:pt x="33" y="27"/>
                    </a:lnTo>
                    <a:lnTo>
                      <a:pt x="33" y="27"/>
                    </a:lnTo>
                    <a:lnTo>
                      <a:pt x="32" y="27"/>
                    </a:lnTo>
                    <a:lnTo>
                      <a:pt x="32" y="27"/>
                    </a:lnTo>
                    <a:lnTo>
                      <a:pt x="32" y="27"/>
                    </a:lnTo>
                    <a:lnTo>
                      <a:pt x="32" y="27"/>
                    </a:lnTo>
                    <a:lnTo>
                      <a:pt x="31" y="27"/>
                    </a:lnTo>
                    <a:lnTo>
                      <a:pt x="31" y="27"/>
                    </a:lnTo>
                    <a:lnTo>
                      <a:pt x="31" y="27"/>
                    </a:lnTo>
                    <a:lnTo>
                      <a:pt x="31" y="27"/>
                    </a:lnTo>
                    <a:lnTo>
                      <a:pt x="30" y="27"/>
                    </a:lnTo>
                    <a:lnTo>
                      <a:pt x="30" y="27"/>
                    </a:lnTo>
                    <a:lnTo>
                      <a:pt x="29" y="27"/>
                    </a:lnTo>
                    <a:lnTo>
                      <a:pt x="29" y="27"/>
                    </a:lnTo>
                    <a:lnTo>
                      <a:pt x="29" y="27"/>
                    </a:lnTo>
                    <a:lnTo>
                      <a:pt x="29" y="27"/>
                    </a:lnTo>
                    <a:lnTo>
                      <a:pt x="28" y="27"/>
                    </a:lnTo>
                    <a:lnTo>
                      <a:pt x="28" y="28"/>
                    </a:lnTo>
                    <a:lnTo>
                      <a:pt x="28" y="28"/>
                    </a:lnTo>
                    <a:lnTo>
                      <a:pt x="27" y="28"/>
                    </a:lnTo>
                    <a:lnTo>
                      <a:pt x="27" y="28"/>
                    </a:lnTo>
                    <a:lnTo>
                      <a:pt x="27" y="28"/>
                    </a:lnTo>
                    <a:lnTo>
                      <a:pt x="26" y="28"/>
                    </a:lnTo>
                    <a:lnTo>
                      <a:pt x="26" y="28"/>
                    </a:lnTo>
                    <a:lnTo>
                      <a:pt x="26" y="28"/>
                    </a:lnTo>
                    <a:lnTo>
                      <a:pt x="25" y="28"/>
                    </a:lnTo>
                    <a:lnTo>
                      <a:pt x="25" y="28"/>
                    </a:lnTo>
                    <a:lnTo>
                      <a:pt x="25" y="28"/>
                    </a:lnTo>
                    <a:lnTo>
                      <a:pt x="25" y="28"/>
                    </a:lnTo>
                    <a:lnTo>
                      <a:pt x="24" y="28"/>
                    </a:lnTo>
                    <a:lnTo>
                      <a:pt x="24" y="28"/>
                    </a:lnTo>
                    <a:lnTo>
                      <a:pt x="24" y="28"/>
                    </a:lnTo>
                    <a:lnTo>
                      <a:pt x="23" y="28"/>
                    </a:lnTo>
                    <a:lnTo>
                      <a:pt x="23" y="28"/>
                    </a:lnTo>
                    <a:lnTo>
                      <a:pt x="23" y="27"/>
                    </a:lnTo>
                    <a:lnTo>
                      <a:pt x="22" y="27"/>
                    </a:lnTo>
                    <a:lnTo>
                      <a:pt x="22" y="27"/>
                    </a:lnTo>
                    <a:lnTo>
                      <a:pt x="22" y="27"/>
                    </a:lnTo>
                    <a:lnTo>
                      <a:pt x="21" y="27"/>
                    </a:lnTo>
                    <a:lnTo>
                      <a:pt x="21" y="27"/>
                    </a:lnTo>
                    <a:lnTo>
                      <a:pt x="21" y="27"/>
                    </a:lnTo>
                    <a:lnTo>
                      <a:pt x="20" y="27"/>
                    </a:lnTo>
                    <a:lnTo>
                      <a:pt x="20" y="27"/>
                    </a:lnTo>
                    <a:lnTo>
                      <a:pt x="20" y="27"/>
                    </a:lnTo>
                    <a:lnTo>
                      <a:pt x="19" y="27"/>
                    </a:lnTo>
                    <a:lnTo>
                      <a:pt x="19" y="27"/>
                    </a:lnTo>
                    <a:lnTo>
                      <a:pt x="19" y="27"/>
                    </a:lnTo>
                    <a:lnTo>
                      <a:pt x="19" y="27"/>
                    </a:lnTo>
                    <a:lnTo>
                      <a:pt x="18" y="27"/>
                    </a:lnTo>
                    <a:lnTo>
                      <a:pt x="18" y="27"/>
                    </a:lnTo>
                    <a:lnTo>
                      <a:pt x="18" y="27"/>
                    </a:lnTo>
                    <a:lnTo>
                      <a:pt x="17" y="26"/>
                    </a:lnTo>
                    <a:lnTo>
                      <a:pt x="17" y="26"/>
                    </a:lnTo>
                    <a:lnTo>
                      <a:pt x="17" y="26"/>
                    </a:lnTo>
                    <a:lnTo>
                      <a:pt x="17" y="26"/>
                    </a:lnTo>
                    <a:lnTo>
                      <a:pt x="16" y="26"/>
                    </a:lnTo>
                    <a:lnTo>
                      <a:pt x="16" y="26"/>
                    </a:lnTo>
                    <a:lnTo>
                      <a:pt x="16" y="26"/>
                    </a:lnTo>
                    <a:lnTo>
                      <a:pt x="15" y="26"/>
                    </a:lnTo>
                    <a:lnTo>
                      <a:pt x="15" y="26"/>
                    </a:lnTo>
                    <a:lnTo>
                      <a:pt x="15" y="25"/>
                    </a:lnTo>
                    <a:lnTo>
                      <a:pt x="14" y="25"/>
                    </a:lnTo>
                    <a:lnTo>
                      <a:pt x="14" y="25"/>
                    </a:lnTo>
                    <a:lnTo>
                      <a:pt x="14" y="25"/>
                    </a:lnTo>
                    <a:lnTo>
                      <a:pt x="14" y="25"/>
                    </a:lnTo>
                    <a:lnTo>
                      <a:pt x="13" y="25"/>
                    </a:lnTo>
                    <a:lnTo>
                      <a:pt x="13" y="24"/>
                    </a:lnTo>
                    <a:lnTo>
                      <a:pt x="13" y="24"/>
                    </a:lnTo>
                    <a:lnTo>
                      <a:pt x="12" y="24"/>
                    </a:lnTo>
                    <a:lnTo>
                      <a:pt x="12" y="24"/>
                    </a:lnTo>
                    <a:lnTo>
                      <a:pt x="12" y="24"/>
                    </a:lnTo>
                    <a:lnTo>
                      <a:pt x="12" y="24"/>
                    </a:lnTo>
                    <a:lnTo>
                      <a:pt x="11" y="24"/>
                    </a:lnTo>
                    <a:lnTo>
                      <a:pt x="11" y="23"/>
                    </a:lnTo>
                    <a:lnTo>
                      <a:pt x="11" y="23"/>
                    </a:lnTo>
                    <a:lnTo>
                      <a:pt x="11" y="23"/>
                    </a:lnTo>
                    <a:lnTo>
                      <a:pt x="10" y="23"/>
                    </a:lnTo>
                    <a:lnTo>
                      <a:pt x="10" y="23"/>
                    </a:lnTo>
                    <a:lnTo>
                      <a:pt x="10" y="23"/>
                    </a:lnTo>
                    <a:lnTo>
                      <a:pt x="10" y="22"/>
                    </a:lnTo>
                    <a:lnTo>
                      <a:pt x="10" y="22"/>
                    </a:lnTo>
                    <a:lnTo>
                      <a:pt x="9" y="22"/>
                    </a:lnTo>
                    <a:lnTo>
                      <a:pt x="9" y="22"/>
                    </a:lnTo>
                    <a:lnTo>
                      <a:pt x="9" y="21"/>
                    </a:lnTo>
                    <a:lnTo>
                      <a:pt x="8" y="21"/>
                    </a:lnTo>
                    <a:lnTo>
                      <a:pt x="8" y="21"/>
                    </a:lnTo>
                    <a:lnTo>
                      <a:pt x="8" y="21"/>
                    </a:lnTo>
                    <a:lnTo>
                      <a:pt x="8" y="21"/>
                    </a:lnTo>
                    <a:lnTo>
                      <a:pt x="8" y="20"/>
                    </a:lnTo>
                    <a:lnTo>
                      <a:pt x="7" y="20"/>
                    </a:lnTo>
                    <a:lnTo>
                      <a:pt x="7" y="20"/>
                    </a:lnTo>
                    <a:lnTo>
                      <a:pt x="7" y="20"/>
                    </a:lnTo>
                    <a:lnTo>
                      <a:pt x="7" y="20"/>
                    </a:lnTo>
                    <a:lnTo>
                      <a:pt x="7" y="19"/>
                    </a:lnTo>
                    <a:lnTo>
                      <a:pt x="6" y="19"/>
                    </a:lnTo>
                    <a:lnTo>
                      <a:pt x="6" y="19"/>
                    </a:lnTo>
                    <a:lnTo>
                      <a:pt x="6" y="19"/>
                    </a:lnTo>
                    <a:lnTo>
                      <a:pt x="6" y="18"/>
                    </a:lnTo>
                    <a:lnTo>
                      <a:pt x="5" y="18"/>
                    </a:lnTo>
                    <a:lnTo>
                      <a:pt x="5" y="18"/>
                    </a:lnTo>
                    <a:lnTo>
                      <a:pt x="5" y="18"/>
                    </a:lnTo>
                    <a:lnTo>
                      <a:pt x="5" y="17"/>
                    </a:lnTo>
                    <a:lnTo>
                      <a:pt x="5" y="17"/>
                    </a:lnTo>
                    <a:lnTo>
                      <a:pt x="4" y="17"/>
                    </a:lnTo>
                    <a:lnTo>
                      <a:pt x="4" y="17"/>
                    </a:lnTo>
                    <a:lnTo>
                      <a:pt x="4" y="16"/>
                    </a:lnTo>
                    <a:lnTo>
                      <a:pt x="4" y="16"/>
                    </a:lnTo>
                    <a:lnTo>
                      <a:pt x="4" y="16"/>
                    </a:lnTo>
                    <a:lnTo>
                      <a:pt x="4" y="16"/>
                    </a:lnTo>
                    <a:lnTo>
                      <a:pt x="4" y="15"/>
                    </a:lnTo>
                    <a:lnTo>
                      <a:pt x="3" y="15"/>
                    </a:lnTo>
                    <a:lnTo>
                      <a:pt x="3" y="15"/>
                    </a:lnTo>
                    <a:lnTo>
                      <a:pt x="3" y="15"/>
                    </a:lnTo>
                    <a:lnTo>
                      <a:pt x="3" y="14"/>
                    </a:lnTo>
                    <a:lnTo>
                      <a:pt x="3" y="14"/>
                    </a:lnTo>
                    <a:lnTo>
                      <a:pt x="3" y="14"/>
                    </a:lnTo>
                    <a:lnTo>
                      <a:pt x="3" y="13"/>
                    </a:lnTo>
                    <a:lnTo>
                      <a:pt x="2" y="13"/>
                    </a:lnTo>
                    <a:lnTo>
                      <a:pt x="2" y="13"/>
                    </a:lnTo>
                    <a:lnTo>
                      <a:pt x="2" y="12"/>
                    </a:lnTo>
                    <a:lnTo>
                      <a:pt x="2" y="12"/>
                    </a:lnTo>
                    <a:lnTo>
                      <a:pt x="2" y="12"/>
                    </a:lnTo>
                    <a:lnTo>
                      <a:pt x="2" y="12"/>
                    </a:lnTo>
                    <a:lnTo>
                      <a:pt x="1" y="11"/>
                    </a:lnTo>
                    <a:lnTo>
                      <a:pt x="1" y="11"/>
                    </a:lnTo>
                    <a:lnTo>
                      <a:pt x="1" y="11"/>
                    </a:lnTo>
                    <a:lnTo>
                      <a:pt x="1" y="10"/>
                    </a:lnTo>
                    <a:lnTo>
                      <a:pt x="1" y="10"/>
                    </a:lnTo>
                    <a:lnTo>
                      <a:pt x="1" y="10"/>
                    </a:lnTo>
                    <a:lnTo>
                      <a:pt x="1" y="10"/>
                    </a:lnTo>
                    <a:lnTo>
                      <a:pt x="1" y="9"/>
                    </a:lnTo>
                    <a:lnTo>
                      <a:pt x="1" y="9"/>
                    </a:lnTo>
                    <a:lnTo>
                      <a:pt x="1" y="9"/>
                    </a:lnTo>
                    <a:lnTo>
                      <a:pt x="1" y="8"/>
                    </a:lnTo>
                    <a:lnTo>
                      <a:pt x="1" y="8"/>
                    </a:lnTo>
                    <a:lnTo>
                      <a:pt x="0" y="8"/>
                    </a:lnTo>
                    <a:lnTo>
                      <a:pt x="0" y="8"/>
                    </a:lnTo>
                    <a:lnTo>
                      <a:pt x="0" y="7"/>
                    </a:lnTo>
                    <a:lnTo>
                      <a:pt x="0" y="7"/>
                    </a:lnTo>
                    <a:lnTo>
                      <a:pt x="0" y="6"/>
                    </a:lnTo>
                    <a:lnTo>
                      <a:pt x="0" y="6"/>
                    </a:lnTo>
                    <a:lnTo>
                      <a:pt x="0" y="6"/>
                    </a:lnTo>
                    <a:lnTo>
                      <a:pt x="0" y="6"/>
                    </a:lnTo>
                    <a:lnTo>
                      <a:pt x="0" y="5"/>
                    </a:lnTo>
                    <a:lnTo>
                      <a:pt x="0" y="5"/>
                    </a:lnTo>
                    <a:lnTo>
                      <a:pt x="0" y="5"/>
                    </a:lnTo>
                    <a:lnTo>
                      <a:pt x="0" y="4"/>
                    </a:lnTo>
                    <a:lnTo>
                      <a:pt x="0" y="4"/>
                    </a:lnTo>
                    <a:lnTo>
                      <a:pt x="0" y="4"/>
                    </a:lnTo>
                    <a:lnTo>
                      <a:pt x="0" y="3"/>
                    </a:lnTo>
                    <a:lnTo>
                      <a:pt x="0" y="3"/>
                    </a:lnTo>
                    <a:lnTo>
                      <a:pt x="0" y="3"/>
                    </a:lnTo>
                    <a:lnTo>
                      <a:pt x="0" y="2"/>
                    </a:lnTo>
                    <a:lnTo>
                      <a:pt x="0" y="2"/>
                    </a:lnTo>
                    <a:lnTo>
                      <a:pt x="0" y="2"/>
                    </a:lnTo>
                    <a:lnTo>
                      <a:pt x="0" y="2"/>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3" name="Freeform 1367"/>
              <p:cNvSpPr>
                <a:spLocks/>
              </p:cNvSpPr>
              <p:nvPr/>
            </p:nvSpPr>
            <p:spPr bwMode="auto">
              <a:xfrm flipH="1">
                <a:off x="958" y="3878"/>
                <a:ext cx="16" cy="15"/>
              </a:xfrm>
              <a:custGeom>
                <a:avLst/>
                <a:gdLst>
                  <a:gd name="T0" fmla="*/ 0 w 54"/>
                  <a:gd name="T1" fmla="*/ 51 h 54"/>
                  <a:gd name="T2" fmla="*/ 0 w 54"/>
                  <a:gd name="T3" fmla="*/ 51 h 54"/>
                  <a:gd name="T4" fmla="*/ 4 w 54"/>
                  <a:gd name="T5" fmla="*/ 0 h 54"/>
                  <a:gd name="T6" fmla="*/ 54 w 54"/>
                  <a:gd name="T7" fmla="*/ 3 h 54"/>
                  <a:gd name="T8" fmla="*/ 50 w 54"/>
                  <a:gd name="T9" fmla="*/ 54 h 54"/>
                </a:gdLst>
                <a:ahLst/>
                <a:cxnLst>
                  <a:cxn ang="0">
                    <a:pos x="T0" y="T1"/>
                  </a:cxn>
                  <a:cxn ang="0">
                    <a:pos x="T2" y="T3"/>
                  </a:cxn>
                  <a:cxn ang="0">
                    <a:pos x="T4" y="T5"/>
                  </a:cxn>
                  <a:cxn ang="0">
                    <a:pos x="T6" y="T7"/>
                  </a:cxn>
                  <a:cxn ang="0">
                    <a:pos x="T8" y="T9"/>
                  </a:cxn>
                </a:cxnLst>
                <a:rect l="0" t="0" r="r" b="b"/>
                <a:pathLst>
                  <a:path w="54" h="54">
                    <a:moveTo>
                      <a:pt x="0" y="51"/>
                    </a:moveTo>
                    <a:lnTo>
                      <a:pt x="0" y="51"/>
                    </a:lnTo>
                    <a:lnTo>
                      <a:pt x="4" y="0"/>
                    </a:lnTo>
                    <a:lnTo>
                      <a:pt x="54" y="3"/>
                    </a:lnTo>
                    <a:lnTo>
                      <a:pt x="50" y="5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4" name="Freeform 1368"/>
              <p:cNvSpPr>
                <a:spLocks/>
              </p:cNvSpPr>
              <p:nvPr/>
            </p:nvSpPr>
            <p:spPr bwMode="auto">
              <a:xfrm flipH="1">
                <a:off x="945" y="3686"/>
                <a:ext cx="16" cy="16"/>
              </a:xfrm>
              <a:custGeom>
                <a:avLst/>
                <a:gdLst>
                  <a:gd name="T0" fmla="*/ 54 w 54"/>
                  <a:gd name="T1" fmla="*/ 4 h 55"/>
                  <a:gd name="T2" fmla="*/ 51 w 54"/>
                  <a:gd name="T3" fmla="*/ 55 h 55"/>
                  <a:gd name="T4" fmla="*/ 0 w 54"/>
                  <a:gd name="T5" fmla="*/ 52 h 55"/>
                  <a:gd name="T6" fmla="*/ 0 w 54"/>
                  <a:gd name="T7" fmla="*/ 52 h 55"/>
                  <a:gd name="T8" fmla="*/ 4 w 54"/>
                  <a:gd name="T9" fmla="*/ 0 h 55"/>
                </a:gdLst>
                <a:ahLst/>
                <a:cxnLst>
                  <a:cxn ang="0">
                    <a:pos x="T0" y="T1"/>
                  </a:cxn>
                  <a:cxn ang="0">
                    <a:pos x="T2" y="T3"/>
                  </a:cxn>
                  <a:cxn ang="0">
                    <a:pos x="T4" y="T5"/>
                  </a:cxn>
                  <a:cxn ang="0">
                    <a:pos x="T6" y="T7"/>
                  </a:cxn>
                  <a:cxn ang="0">
                    <a:pos x="T8" y="T9"/>
                  </a:cxn>
                </a:cxnLst>
                <a:rect l="0" t="0" r="r" b="b"/>
                <a:pathLst>
                  <a:path w="54" h="55">
                    <a:moveTo>
                      <a:pt x="54" y="4"/>
                    </a:moveTo>
                    <a:lnTo>
                      <a:pt x="51" y="55"/>
                    </a:lnTo>
                    <a:lnTo>
                      <a:pt x="0" y="52"/>
                    </a:lnTo>
                    <a:lnTo>
                      <a:pt x="0" y="52"/>
                    </a:lnTo>
                    <a:lnTo>
                      <a:pt x="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5" name="Oval 1369"/>
              <p:cNvSpPr>
                <a:spLocks noChangeArrowheads="1"/>
              </p:cNvSpPr>
              <p:nvPr/>
            </p:nvSpPr>
            <p:spPr bwMode="auto">
              <a:xfrm flipH="1">
                <a:off x="948" y="3680"/>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6" name="Freeform 1370"/>
              <p:cNvSpPr>
                <a:spLocks/>
              </p:cNvSpPr>
              <p:nvPr/>
            </p:nvSpPr>
            <p:spPr bwMode="auto">
              <a:xfrm flipH="1">
                <a:off x="931" y="3700"/>
                <a:ext cx="55" cy="156"/>
              </a:xfrm>
              <a:custGeom>
                <a:avLst/>
                <a:gdLst>
                  <a:gd name="T0" fmla="*/ 0 w 188"/>
                  <a:gd name="T1" fmla="*/ 553 h 563"/>
                  <a:gd name="T2" fmla="*/ 39 w 188"/>
                  <a:gd name="T3" fmla="*/ 0 h 563"/>
                  <a:gd name="T4" fmla="*/ 188 w 188"/>
                  <a:gd name="T5" fmla="*/ 11 h 563"/>
                  <a:gd name="T6" fmla="*/ 150 w 188"/>
                  <a:gd name="T7" fmla="*/ 563 h 563"/>
                  <a:gd name="T8" fmla="*/ 0 w 188"/>
                  <a:gd name="T9" fmla="*/ 553 h 563"/>
                </a:gdLst>
                <a:ahLst/>
                <a:cxnLst>
                  <a:cxn ang="0">
                    <a:pos x="T0" y="T1"/>
                  </a:cxn>
                  <a:cxn ang="0">
                    <a:pos x="T2" y="T3"/>
                  </a:cxn>
                  <a:cxn ang="0">
                    <a:pos x="T4" y="T5"/>
                  </a:cxn>
                  <a:cxn ang="0">
                    <a:pos x="T6" y="T7"/>
                  </a:cxn>
                  <a:cxn ang="0">
                    <a:pos x="T8" y="T9"/>
                  </a:cxn>
                </a:cxnLst>
                <a:rect l="0" t="0" r="r" b="b"/>
                <a:pathLst>
                  <a:path w="188" h="563">
                    <a:moveTo>
                      <a:pt x="0" y="553"/>
                    </a:moveTo>
                    <a:lnTo>
                      <a:pt x="39" y="0"/>
                    </a:lnTo>
                    <a:lnTo>
                      <a:pt x="188" y="11"/>
                    </a:lnTo>
                    <a:lnTo>
                      <a:pt x="150" y="563"/>
                    </a:lnTo>
                    <a:lnTo>
                      <a:pt x="0" y="553"/>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7" name="Line 1371"/>
              <p:cNvSpPr>
                <a:spLocks noChangeShapeType="1"/>
              </p:cNvSpPr>
              <p:nvPr/>
            </p:nvSpPr>
            <p:spPr bwMode="auto">
              <a:xfrm flipH="1">
                <a:off x="931" y="3700"/>
                <a:ext cx="4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8" name="Line 1372"/>
              <p:cNvSpPr>
                <a:spLocks noChangeShapeType="1"/>
              </p:cNvSpPr>
              <p:nvPr/>
            </p:nvSpPr>
            <p:spPr bwMode="auto">
              <a:xfrm flipH="1">
                <a:off x="943" y="3852"/>
                <a:ext cx="42"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29" name="Freeform 1373"/>
              <p:cNvSpPr>
                <a:spLocks/>
              </p:cNvSpPr>
              <p:nvPr/>
            </p:nvSpPr>
            <p:spPr bwMode="auto">
              <a:xfrm flipH="1">
                <a:off x="961" y="3854"/>
                <a:ext cx="9" cy="24"/>
              </a:xfrm>
              <a:custGeom>
                <a:avLst/>
                <a:gdLst>
                  <a:gd name="T0" fmla="*/ 0 w 29"/>
                  <a:gd name="T1" fmla="*/ 86 h 88"/>
                  <a:gd name="T2" fmla="*/ 7 w 29"/>
                  <a:gd name="T3" fmla="*/ 0 h 88"/>
                  <a:gd name="T4" fmla="*/ 29 w 29"/>
                  <a:gd name="T5" fmla="*/ 1 h 88"/>
                  <a:gd name="T6" fmla="*/ 24 w 29"/>
                  <a:gd name="T7" fmla="*/ 88 h 88"/>
                  <a:gd name="T8" fmla="*/ 0 w 29"/>
                  <a:gd name="T9" fmla="*/ 86 h 88"/>
                </a:gdLst>
                <a:ahLst/>
                <a:cxnLst>
                  <a:cxn ang="0">
                    <a:pos x="T0" y="T1"/>
                  </a:cxn>
                  <a:cxn ang="0">
                    <a:pos x="T2" y="T3"/>
                  </a:cxn>
                  <a:cxn ang="0">
                    <a:pos x="T4" y="T5"/>
                  </a:cxn>
                  <a:cxn ang="0">
                    <a:pos x="T6" y="T7"/>
                  </a:cxn>
                  <a:cxn ang="0">
                    <a:pos x="T8" y="T9"/>
                  </a:cxn>
                </a:cxnLst>
                <a:rect l="0" t="0" r="r" b="b"/>
                <a:pathLst>
                  <a:path w="29" h="88">
                    <a:moveTo>
                      <a:pt x="0" y="86"/>
                    </a:moveTo>
                    <a:lnTo>
                      <a:pt x="7" y="0"/>
                    </a:lnTo>
                    <a:lnTo>
                      <a:pt x="29" y="1"/>
                    </a:lnTo>
                    <a:lnTo>
                      <a:pt x="24" y="88"/>
                    </a:lnTo>
                    <a:lnTo>
                      <a:pt x="0" y="86"/>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0" name="Line 1374"/>
              <p:cNvSpPr>
                <a:spLocks noChangeShapeType="1"/>
              </p:cNvSpPr>
              <p:nvPr/>
            </p:nvSpPr>
            <p:spPr bwMode="auto">
              <a:xfrm flipH="1">
                <a:off x="970" y="3872"/>
                <a:ext cx="1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1" name="Freeform 1375"/>
              <p:cNvSpPr>
                <a:spLocks/>
              </p:cNvSpPr>
              <p:nvPr/>
            </p:nvSpPr>
            <p:spPr bwMode="auto">
              <a:xfrm flipH="1">
                <a:off x="941" y="3872"/>
                <a:ext cx="105" cy="170"/>
              </a:xfrm>
              <a:custGeom>
                <a:avLst/>
                <a:gdLst>
                  <a:gd name="T0" fmla="*/ 295 w 364"/>
                  <a:gd name="T1" fmla="*/ 0 h 613"/>
                  <a:gd name="T2" fmla="*/ 326 w 364"/>
                  <a:gd name="T3" fmla="*/ 0 h 613"/>
                  <a:gd name="T4" fmla="*/ 364 w 364"/>
                  <a:gd name="T5" fmla="*/ 38 h 613"/>
                  <a:gd name="T6" fmla="*/ 364 w 364"/>
                  <a:gd name="T7" fmla="*/ 198 h 613"/>
                  <a:gd name="T8" fmla="*/ 289 w 364"/>
                  <a:gd name="T9" fmla="*/ 297 h 613"/>
                  <a:gd name="T10" fmla="*/ 238 w 364"/>
                  <a:gd name="T11" fmla="*/ 297 h 613"/>
                  <a:gd name="T12" fmla="*/ 238 w 364"/>
                  <a:gd name="T13" fmla="*/ 585 h 613"/>
                  <a:gd name="T14" fmla="*/ 211 w 364"/>
                  <a:gd name="T15" fmla="*/ 613 h 613"/>
                  <a:gd name="T16" fmla="*/ 0 w 364"/>
                  <a:gd name="T17"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613">
                    <a:moveTo>
                      <a:pt x="295" y="0"/>
                    </a:moveTo>
                    <a:lnTo>
                      <a:pt x="326" y="0"/>
                    </a:lnTo>
                    <a:lnTo>
                      <a:pt x="364" y="38"/>
                    </a:lnTo>
                    <a:lnTo>
                      <a:pt x="364" y="198"/>
                    </a:lnTo>
                    <a:lnTo>
                      <a:pt x="289" y="297"/>
                    </a:lnTo>
                    <a:lnTo>
                      <a:pt x="238" y="297"/>
                    </a:lnTo>
                    <a:lnTo>
                      <a:pt x="238" y="585"/>
                    </a:lnTo>
                    <a:lnTo>
                      <a:pt x="211" y="613"/>
                    </a:lnTo>
                    <a:lnTo>
                      <a:pt x="0" y="6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2" name="Freeform 1376"/>
              <p:cNvSpPr>
                <a:spLocks/>
              </p:cNvSpPr>
              <p:nvPr/>
            </p:nvSpPr>
            <p:spPr bwMode="auto">
              <a:xfrm flipH="1">
                <a:off x="947" y="3875"/>
                <a:ext cx="33" cy="70"/>
              </a:xfrm>
              <a:custGeom>
                <a:avLst/>
                <a:gdLst>
                  <a:gd name="T0" fmla="*/ 36 w 114"/>
                  <a:gd name="T1" fmla="*/ 0 h 252"/>
                  <a:gd name="T2" fmla="*/ 0 w 114"/>
                  <a:gd name="T3" fmla="*/ 0 h 252"/>
                  <a:gd name="T4" fmla="*/ 0 w 114"/>
                  <a:gd name="T5" fmla="*/ 252 h 252"/>
                  <a:gd name="T6" fmla="*/ 69 w 114"/>
                  <a:gd name="T7" fmla="*/ 252 h 252"/>
                  <a:gd name="T8" fmla="*/ 114 w 114"/>
                  <a:gd name="T9" fmla="*/ 193 h 252"/>
                  <a:gd name="T10" fmla="*/ 114 w 114"/>
                  <a:gd name="T11" fmla="*/ 20 h 252"/>
                  <a:gd name="T12" fmla="*/ 94 w 114"/>
                  <a:gd name="T13" fmla="*/ 0 h 252"/>
                  <a:gd name="T14" fmla="*/ 60 w 114"/>
                  <a:gd name="T15" fmla="*/ 0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252">
                    <a:moveTo>
                      <a:pt x="36" y="0"/>
                    </a:moveTo>
                    <a:lnTo>
                      <a:pt x="0" y="0"/>
                    </a:lnTo>
                    <a:lnTo>
                      <a:pt x="0" y="252"/>
                    </a:lnTo>
                    <a:lnTo>
                      <a:pt x="69" y="252"/>
                    </a:lnTo>
                    <a:lnTo>
                      <a:pt x="114" y="193"/>
                    </a:lnTo>
                    <a:lnTo>
                      <a:pt x="114" y="20"/>
                    </a:lnTo>
                    <a:lnTo>
                      <a:pt x="94" y="0"/>
                    </a:lnTo>
                    <a:lnTo>
                      <a:pt x="6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3" name="Freeform 1377"/>
              <p:cNvSpPr>
                <a:spLocks/>
              </p:cNvSpPr>
              <p:nvPr/>
            </p:nvSpPr>
            <p:spPr bwMode="auto">
              <a:xfrm flipH="1">
                <a:off x="980" y="3868"/>
                <a:ext cx="70" cy="84"/>
              </a:xfrm>
              <a:custGeom>
                <a:avLst/>
                <a:gdLst>
                  <a:gd name="T0" fmla="*/ 238 w 246"/>
                  <a:gd name="T1" fmla="*/ 275 h 302"/>
                  <a:gd name="T2" fmla="*/ 229 w 246"/>
                  <a:gd name="T3" fmla="*/ 281 h 302"/>
                  <a:gd name="T4" fmla="*/ 219 w 246"/>
                  <a:gd name="T5" fmla="*/ 286 h 302"/>
                  <a:gd name="T6" fmla="*/ 209 w 246"/>
                  <a:gd name="T7" fmla="*/ 291 h 302"/>
                  <a:gd name="T8" fmla="*/ 199 w 246"/>
                  <a:gd name="T9" fmla="*/ 295 h 302"/>
                  <a:gd name="T10" fmla="*/ 188 w 246"/>
                  <a:gd name="T11" fmla="*/ 298 h 302"/>
                  <a:gd name="T12" fmla="*/ 177 w 246"/>
                  <a:gd name="T13" fmla="*/ 300 h 302"/>
                  <a:gd name="T14" fmla="*/ 166 w 246"/>
                  <a:gd name="T15" fmla="*/ 301 h 302"/>
                  <a:gd name="T16" fmla="*/ 155 w 246"/>
                  <a:gd name="T17" fmla="*/ 302 h 302"/>
                  <a:gd name="T18" fmla="*/ 144 w 246"/>
                  <a:gd name="T19" fmla="*/ 302 h 302"/>
                  <a:gd name="T20" fmla="*/ 133 w 246"/>
                  <a:gd name="T21" fmla="*/ 301 h 302"/>
                  <a:gd name="T22" fmla="*/ 122 w 246"/>
                  <a:gd name="T23" fmla="*/ 299 h 302"/>
                  <a:gd name="T24" fmla="*/ 111 w 246"/>
                  <a:gd name="T25" fmla="*/ 297 h 302"/>
                  <a:gd name="T26" fmla="*/ 100 w 246"/>
                  <a:gd name="T27" fmla="*/ 293 h 302"/>
                  <a:gd name="T28" fmla="*/ 90 w 246"/>
                  <a:gd name="T29" fmla="*/ 289 h 302"/>
                  <a:gd name="T30" fmla="*/ 80 w 246"/>
                  <a:gd name="T31" fmla="*/ 284 h 302"/>
                  <a:gd name="T32" fmla="*/ 70 w 246"/>
                  <a:gd name="T33" fmla="*/ 279 h 302"/>
                  <a:gd name="T34" fmla="*/ 61 w 246"/>
                  <a:gd name="T35" fmla="*/ 272 h 302"/>
                  <a:gd name="T36" fmla="*/ 52 w 246"/>
                  <a:gd name="T37" fmla="*/ 265 h 302"/>
                  <a:gd name="T38" fmla="*/ 44 w 246"/>
                  <a:gd name="T39" fmla="*/ 258 h 302"/>
                  <a:gd name="T40" fmla="*/ 37 w 246"/>
                  <a:gd name="T41" fmla="*/ 250 h 302"/>
                  <a:gd name="T42" fmla="*/ 30 w 246"/>
                  <a:gd name="T43" fmla="*/ 241 h 302"/>
                  <a:gd name="T44" fmla="*/ 24 w 246"/>
                  <a:gd name="T45" fmla="*/ 232 h 302"/>
                  <a:gd name="T46" fmla="*/ 18 w 246"/>
                  <a:gd name="T47" fmla="*/ 222 h 302"/>
                  <a:gd name="T48" fmla="*/ 13 w 246"/>
                  <a:gd name="T49" fmla="*/ 212 h 302"/>
                  <a:gd name="T50" fmla="*/ 9 w 246"/>
                  <a:gd name="T51" fmla="*/ 202 h 302"/>
                  <a:gd name="T52" fmla="*/ 6 w 246"/>
                  <a:gd name="T53" fmla="*/ 191 h 302"/>
                  <a:gd name="T54" fmla="*/ 3 w 246"/>
                  <a:gd name="T55" fmla="*/ 180 h 302"/>
                  <a:gd name="T56" fmla="*/ 1 w 246"/>
                  <a:gd name="T57" fmla="*/ 169 h 302"/>
                  <a:gd name="T58" fmla="*/ 0 w 246"/>
                  <a:gd name="T59" fmla="*/ 158 h 302"/>
                  <a:gd name="T60" fmla="*/ 0 w 246"/>
                  <a:gd name="T61" fmla="*/ 147 h 302"/>
                  <a:gd name="T62" fmla="*/ 1 w 246"/>
                  <a:gd name="T63" fmla="*/ 136 h 302"/>
                  <a:gd name="T64" fmla="*/ 2 w 246"/>
                  <a:gd name="T65" fmla="*/ 125 h 302"/>
                  <a:gd name="T66" fmla="*/ 5 w 246"/>
                  <a:gd name="T67" fmla="*/ 114 h 302"/>
                  <a:gd name="T68" fmla="*/ 8 w 246"/>
                  <a:gd name="T69" fmla="*/ 103 h 302"/>
                  <a:gd name="T70" fmla="*/ 12 w 246"/>
                  <a:gd name="T71" fmla="*/ 93 h 302"/>
                  <a:gd name="T72" fmla="*/ 16 w 246"/>
                  <a:gd name="T73" fmla="*/ 83 h 302"/>
                  <a:gd name="T74" fmla="*/ 22 w 246"/>
                  <a:gd name="T75" fmla="*/ 73 h 302"/>
                  <a:gd name="T76" fmla="*/ 28 w 246"/>
                  <a:gd name="T77" fmla="*/ 64 h 302"/>
                  <a:gd name="T78" fmla="*/ 35 w 246"/>
                  <a:gd name="T79" fmla="*/ 55 h 302"/>
                  <a:gd name="T80" fmla="*/ 42 w 246"/>
                  <a:gd name="T81" fmla="*/ 47 h 302"/>
                  <a:gd name="T82" fmla="*/ 50 w 246"/>
                  <a:gd name="T83" fmla="*/ 39 h 302"/>
                  <a:gd name="T84" fmla="*/ 59 w 246"/>
                  <a:gd name="T85" fmla="*/ 32 h 302"/>
                  <a:gd name="T86" fmla="*/ 68 w 246"/>
                  <a:gd name="T87" fmla="*/ 25 h 302"/>
                  <a:gd name="T88" fmla="*/ 77 w 246"/>
                  <a:gd name="T89" fmla="*/ 20 h 302"/>
                  <a:gd name="T90" fmla="*/ 87 w 246"/>
                  <a:gd name="T91" fmla="*/ 15 h 302"/>
                  <a:gd name="T92" fmla="*/ 97 w 246"/>
                  <a:gd name="T93" fmla="*/ 10 h 302"/>
                  <a:gd name="T94" fmla="*/ 108 w 246"/>
                  <a:gd name="T95" fmla="*/ 7 h 302"/>
                  <a:gd name="T96" fmla="*/ 118 w 246"/>
                  <a:gd name="T97" fmla="*/ 4 h 302"/>
                  <a:gd name="T98" fmla="*/ 130 w 246"/>
                  <a:gd name="T99" fmla="*/ 2 h 302"/>
                  <a:gd name="T100" fmla="*/ 141 w 246"/>
                  <a:gd name="T101" fmla="*/ 0 h 302"/>
                  <a:gd name="T102" fmla="*/ 152 w 246"/>
                  <a:gd name="T103" fmla="*/ 0 h 302"/>
                  <a:gd name="T104" fmla="*/ 163 w 246"/>
                  <a:gd name="T105" fmla="*/ 1 h 302"/>
                  <a:gd name="T106" fmla="*/ 174 w 246"/>
                  <a:gd name="T107" fmla="*/ 2 h 302"/>
                  <a:gd name="T108" fmla="*/ 185 w 246"/>
                  <a:gd name="T109" fmla="*/ 4 h 302"/>
                  <a:gd name="T110" fmla="*/ 196 w 246"/>
                  <a:gd name="T111" fmla="*/ 7 h 302"/>
                  <a:gd name="T112" fmla="*/ 206 w 246"/>
                  <a:gd name="T113" fmla="*/ 10 h 302"/>
                  <a:gd name="T114" fmla="*/ 216 w 246"/>
                  <a:gd name="T115" fmla="*/ 15 h 302"/>
                  <a:gd name="T116" fmla="*/ 226 w 246"/>
                  <a:gd name="T117" fmla="*/ 20 h 302"/>
                  <a:gd name="T118" fmla="*/ 236 w 246"/>
                  <a:gd name="T119" fmla="*/ 26 h 302"/>
                  <a:gd name="T120" fmla="*/ 245 w 246"/>
                  <a:gd name="T121" fmla="*/ 3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02">
                    <a:moveTo>
                      <a:pt x="246" y="269"/>
                    </a:moveTo>
                    <a:lnTo>
                      <a:pt x="244" y="270"/>
                    </a:lnTo>
                    <a:lnTo>
                      <a:pt x="243" y="272"/>
                    </a:lnTo>
                    <a:lnTo>
                      <a:pt x="241" y="273"/>
                    </a:lnTo>
                    <a:lnTo>
                      <a:pt x="240" y="274"/>
                    </a:lnTo>
                    <a:lnTo>
                      <a:pt x="238" y="275"/>
                    </a:lnTo>
                    <a:lnTo>
                      <a:pt x="237" y="276"/>
                    </a:lnTo>
                    <a:lnTo>
                      <a:pt x="235" y="277"/>
                    </a:lnTo>
                    <a:lnTo>
                      <a:pt x="234" y="278"/>
                    </a:lnTo>
                    <a:lnTo>
                      <a:pt x="232" y="279"/>
                    </a:lnTo>
                    <a:lnTo>
                      <a:pt x="231" y="280"/>
                    </a:lnTo>
                    <a:lnTo>
                      <a:pt x="229" y="281"/>
                    </a:lnTo>
                    <a:lnTo>
                      <a:pt x="227" y="282"/>
                    </a:lnTo>
                    <a:lnTo>
                      <a:pt x="226" y="283"/>
                    </a:lnTo>
                    <a:lnTo>
                      <a:pt x="224" y="284"/>
                    </a:lnTo>
                    <a:lnTo>
                      <a:pt x="223" y="284"/>
                    </a:lnTo>
                    <a:lnTo>
                      <a:pt x="221" y="285"/>
                    </a:lnTo>
                    <a:lnTo>
                      <a:pt x="219" y="286"/>
                    </a:lnTo>
                    <a:lnTo>
                      <a:pt x="218" y="287"/>
                    </a:lnTo>
                    <a:lnTo>
                      <a:pt x="216" y="288"/>
                    </a:lnTo>
                    <a:lnTo>
                      <a:pt x="214" y="289"/>
                    </a:lnTo>
                    <a:lnTo>
                      <a:pt x="213" y="289"/>
                    </a:lnTo>
                    <a:lnTo>
                      <a:pt x="211" y="290"/>
                    </a:lnTo>
                    <a:lnTo>
                      <a:pt x="209" y="291"/>
                    </a:lnTo>
                    <a:lnTo>
                      <a:pt x="207" y="291"/>
                    </a:lnTo>
                    <a:lnTo>
                      <a:pt x="206" y="292"/>
                    </a:lnTo>
                    <a:lnTo>
                      <a:pt x="204" y="293"/>
                    </a:lnTo>
                    <a:lnTo>
                      <a:pt x="202" y="293"/>
                    </a:lnTo>
                    <a:lnTo>
                      <a:pt x="200" y="294"/>
                    </a:lnTo>
                    <a:lnTo>
                      <a:pt x="199" y="295"/>
                    </a:lnTo>
                    <a:lnTo>
                      <a:pt x="197" y="295"/>
                    </a:lnTo>
                    <a:lnTo>
                      <a:pt x="195" y="296"/>
                    </a:lnTo>
                    <a:lnTo>
                      <a:pt x="193" y="296"/>
                    </a:lnTo>
                    <a:lnTo>
                      <a:pt x="192" y="297"/>
                    </a:lnTo>
                    <a:lnTo>
                      <a:pt x="190" y="297"/>
                    </a:lnTo>
                    <a:lnTo>
                      <a:pt x="188" y="298"/>
                    </a:lnTo>
                    <a:lnTo>
                      <a:pt x="186" y="298"/>
                    </a:lnTo>
                    <a:lnTo>
                      <a:pt x="185" y="299"/>
                    </a:lnTo>
                    <a:lnTo>
                      <a:pt x="183" y="299"/>
                    </a:lnTo>
                    <a:lnTo>
                      <a:pt x="181" y="299"/>
                    </a:lnTo>
                    <a:lnTo>
                      <a:pt x="179" y="300"/>
                    </a:lnTo>
                    <a:lnTo>
                      <a:pt x="177" y="300"/>
                    </a:lnTo>
                    <a:lnTo>
                      <a:pt x="175" y="300"/>
                    </a:lnTo>
                    <a:lnTo>
                      <a:pt x="173" y="301"/>
                    </a:lnTo>
                    <a:lnTo>
                      <a:pt x="172" y="301"/>
                    </a:lnTo>
                    <a:lnTo>
                      <a:pt x="170" y="301"/>
                    </a:lnTo>
                    <a:lnTo>
                      <a:pt x="168" y="301"/>
                    </a:lnTo>
                    <a:lnTo>
                      <a:pt x="166" y="301"/>
                    </a:lnTo>
                    <a:lnTo>
                      <a:pt x="164" y="302"/>
                    </a:lnTo>
                    <a:lnTo>
                      <a:pt x="162" y="302"/>
                    </a:lnTo>
                    <a:lnTo>
                      <a:pt x="161" y="302"/>
                    </a:lnTo>
                    <a:lnTo>
                      <a:pt x="159" y="302"/>
                    </a:lnTo>
                    <a:lnTo>
                      <a:pt x="157" y="302"/>
                    </a:lnTo>
                    <a:lnTo>
                      <a:pt x="155" y="302"/>
                    </a:lnTo>
                    <a:lnTo>
                      <a:pt x="153" y="302"/>
                    </a:lnTo>
                    <a:lnTo>
                      <a:pt x="151" y="302"/>
                    </a:lnTo>
                    <a:lnTo>
                      <a:pt x="149" y="302"/>
                    </a:lnTo>
                    <a:lnTo>
                      <a:pt x="148" y="302"/>
                    </a:lnTo>
                    <a:lnTo>
                      <a:pt x="146" y="302"/>
                    </a:lnTo>
                    <a:lnTo>
                      <a:pt x="144" y="302"/>
                    </a:lnTo>
                    <a:lnTo>
                      <a:pt x="142" y="302"/>
                    </a:lnTo>
                    <a:lnTo>
                      <a:pt x="140" y="302"/>
                    </a:lnTo>
                    <a:lnTo>
                      <a:pt x="138" y="302"/>
                    </a:lnTo>
                    <a:lnTo>
                      <a:pt x="137" y="301"/>
                    </a:lnTo>
                    <a:lnTo>
                      <a:pt x="135" y="301"/>
                    </a:lnTo>
                    <a:lnTo>
                      <a:pt x="133" y="301"/>
                    </a:lnTo>
                    <a:lnTo>
                      <a:pt x="131" y="301"/>
                    </a:lnTo>
                    <a:lnTo>
                      <a:pt x="129" y="301"/>
                    </a:lnTo>
                    <a:lnTo>
                      <a:pt x="127" y="300"/>
                    </a:lnTo>
                    <a:lnTo>
                      <a:pt x="125" y="300"/>
                    </a:lnTo>
                    <a:lnTo>
                      <a:pt x="124" y="300"/>
                    </a:lnTo>
                    <a:lnTo>
                      <a:pt x="122" y="299"/>
                    </a:lnTo>
                    <a:lnTo>
                      <a:pt x="120" y="299"/>
                    </a:lnTo>
                    <a:lnTo>
                      <a:pt x="118" y="298"/>
                    </a:lnTo>
                    <a:lnTo>
                      <a:pt x="116" y="298"/>
                    </a:lnTo>
                    <a:lnTo>
                      <a:pt x="114" y="298"/>
                    </a:lnTo>
                    <a:lnTo>
                      <a:pt x="113" y="297"/>
                    </a:lnTo>
                    <a:lnTo>
                      <a:pt x="111" y="297"/>
                    </a:lnTo>
                    <a:lnTo>
                      <a:pt x="109" y="296"/>
                    </a:lnTo>
                    <a:lnTo>
                      <a:pt x="107" y="296"/>
                    </a:lnTo>
                    <a:lnTo>
                      <a:pt x="106" y="295"/>
                    </a:lnTo>
                    <a:lnTo>
                      <a:pt x="104" y="294"/>
                    </a:lnTo>
                    <a:lnTo>
                      <a:pt x="102" y="294"/>
                    </a:lnTo>
                    <a:lnTo>
                      <a:pt x="100" y="293"/>
                    </a:lnTo>
                    <a:lnTo>
                      <a:pt x="99" y="293"/>
                    </a:lnTo>
                    <a:lnTo>
                      <a:pt x="97" y="292"/>
                    </a:lnTo>
                    <a:lnTo>
                      <a:pt x="95" y="291"/>
                    </a:lnTo>
                    <a:lnTo>
                      <a:pt x="93" y="291"/>
                    </a:lnTo>
                    <a:lnTo>
                      <a:pt x="92" y="290"/>
                    </a:lnTo>
                    <a:lnTo>
                      <a:pt x="90" y="289"/>
                    </a:lnTo>
                    <a:lnTo>
                      <a:pt x="88" y="289"/>
                    </a:lnTo>
                    <a:lnTo>
                      <a:pt x="87" y="288"/>
                    </a:lnTo>
                    <a:lnTo>
                      <a:pt x="85" y="287"/>
                    </a:lnTo>
                    <a:lnTo>
                      <a:pt x="83" y="286"/>
                    </a:lnTo>
                    <a:lnTo>
                      <a:pt x="82" y="285"/>
                    </a:lnTo>
                    <a:lnTo>
                      <a:pt x="80" y="284"/>
                    </a:lnTo>
                    <a:lnTo>
                      <a:pt x="78" y="283"/>
                    </a:lnTo>
                    <a:lnTo>
                      <a:pt x="77" y="283"/>
                    </a:lnTo>
                    <a:lnTo>
                      <a:pt x="75" y="282"/>
                    </a:lnTo>
                    <a:lnTo>
                      <a:pt x="73" y="281"/>
                    </a:lnTo>
                    <a:lnTo>
                      <a:pt x="72" y="280"/>
                    </a:lnTo>
                    <a:lnTo>
                      <a:pt x="70" y="279"/>
                    </a:lnTo>
                    <a:lnTo>
                      <a:pt x="69" y="278"/>
                    </a:lnTo>
                    <a:lnTo>
                      <a:pt x="67" y="277"/>
                    </a:lnTo>
                    <a:lnTo>
                      <a:pt x="66" y="276"/>
                    </a:lnTo>
                    <a:lnTo>
                      <a:pt x="64" y="275"/>
                    </a:lnTo>
                    <a:lnTo>
                      <a:pt x="63" y="273"/>
                    </a:lnTo>
                    <a:lnTo>
                      <a:pt x="61" y="272"/>
                    </a:lnTo>
                    <a:lnTo>
                      <a:pt x="60" y="271"/>
                    </a:lnTo>
                    <a:lnTo>
                      <a:pt x="58" y="270"/>
                    </a:lnTo>
                    <a:lnTo>
                      <a:pt x="57" y="269"/>
                    </a:lnTo>
                    <a:lnTo>
                      <a:pt x="55" y="268"/>
                    </a:lnTo>
                    <a:lnTo>
                      <a:pt x="54" y="267"/>
                    </a:lnTo>
                    <a:lnTo>
                      <a:pt x="52" y="265"/>
                    </a:lnTo>
                    <a:lnTo>
                      <a:pt x="51" y="264"/>
                    </a:lnTo>
                    <a:lnTo>
                      <a:pt x="50" y="263"/>
                    </a:lnTo>
                    <a:lnTo>
                      <a:pt x="48" y="262"/>
                    </a:lnTo>
                    <a:lnTo>
                      <a:pt x="47" y="261"/>
                    </a:lnTo>
                    <a:lnTo>
                      <a:pt x="46" y="259"/>
                    </a:lnTo>
                    <a:lnTo>
                      <a:pt x="44" y="258"/>
                    </a:lnTo>
                    <a:lnTo>
                      <a:pt x="43" y="257"/>
                    </a:lnTo>
                    <a:lnTo>
                      <a:pt x="42" y="255"/>
                    </a:lnTo>
                    <a:lnTo>
                      <a:pt x="40" y="254"/>
                    </a:lnTo>
                    <a:lnTo>
                      <a:pt x="39" y="252"/>
                    </a:lnTo>
                    <a:lnTo>
                      <a:pt x="38" y="251"/>
                    </a:lnTo>
                    <a:lnTo>
                      <a:pt x="37" y="250"/>
                    </a:lnTo>
                    <a:lnTo>
                      <a:pt x="35" y="248"/>
                    </a:lnTo>
                    <a:lnTo>
                      <a:pt x="34" y="247"/>
                    </a:lnTo>
                    <a:lnTo>
                      <a:pt x="33" y="245"/>
                    </a:lnTo>
                    <a:lnTo>
                      <a:pt x="32" y="244"/>
                    </a:lnTo>
                    <a:lnTo>
                      <a:pt x="31" y="243"/>
                    </a:lnTo>
                    <a:lnTo>
                      <a:pt x="30" y="241"/>
                    </a:lnTo>
                    <a:lnTo>
                      <a:pt x="29" y="240"/>
                    </a:lnTo>
                    <a:lnTo>
                      <a:pt x="28" y="238"/>
                    </a:lnTo>
                    <a:lnTo>
                      <a:pt x="27" y="236"/>
                    </a:lnTo>
                    <a:lnTo>
                      <a:pt x="26" y="235"/>
                    </a:lnTo>
                    <a:lnTo>
                      <a:pt x="24" y="233"/>
                    </a:lnTo>
                    <a:lnTo>
                      <a:pt x="24" y="232"/>
                    </a:lnTo>
                    <a:lnTo>
                      <a:pt x="23" y="230"/>
                    </a:lnTo>
                    <a:lnTo>
                      <a:pt x="21" y="229"/>
                    </a:lnTo>
                    <a:lnTo>
                      <a:pt x="21" y="227"/>
                    </a:lnTo>
                    <a:lnTo>
                      <a:pt x="20" y="225"/>
                    </a:lnTo>
                    <a:lnTo>
                      <a:pt x="19" y="224"/>
                    </a:lnTo>
                    <a:lnTo>
                      <a:pt x="18" y="222"/>
                    </a:lnTo>
                    <a:lnTo>
                      <a:pt x="17" y="220"/>
                    </a:lnTo>
                    <a:lnTo>
                      <a:pt x="16" y="219"/>
                    </a:lnTo>
                    <a:lnTo>
                      <a:pt x="15" y="217"/>
                    </a:lnTo>
                    <a:lnTo>
                      <a:pt x="15" y="216"/>
                    </a:lnTo>
                    <a:lnTo>
                      <a:pt x="14" y="214"/>
                    </a:lnTo>
                    <a:lnTo>
                      <a:pt x="13" y="212"/>
                    </a:lnTo>
                    <a:lnTo>
                      <a:pt x="12" y="211"/>
                    </a:lnTo>
                    <a:lnTo>
                      <a:pt x="12" y="209"/>
                    </a:lnTo>
                    <a:lnTo>
                      <a:pt x="11" y="207"/>
                    </a:lnTo>
                    <a:lnTo>
                      <a:pt x="10" y="205"/>
                    </a:lnTo>
                    <a:lnTo>
                      <a:pt x="10" y="204"/>
                    </a:lnTo>
                    <a:lnTo>
                      <a:pt x="9" y="202"/>
                    </a:lnTo>
                    <a:lnTo>
                      <a:pt x="8" y="200"/>
                    </a:lnTo>
                    <a:lnTo>
                      <a:pt x="8" y="198"/>
                    </a:lnTo>
                    <a:lnTo>
                      <a:pt x="7" y="197"/>
                    </a:lnTo>
                    <a:lnTo>
                      <a:pt x="7" y="195"/>
                    </a:lnTo>
                    <a:lnTo>
                      <a:pt x="6" y="193"/>
                    </a:lnTo>
                    <a:lnTo>
                      <a:pt x="6" y="191"/>
                    </a:lnTo>
                    <a:lnTo>
                      <a:pt x="5" y="190"/>
                    </a:lnTo>
                    <a:lnTo>
                      <a:pt x="5" y="188"/>
                    </a:lnTo>
                    <a:lnTo>
                      <a:pt x="4" y="186"/>
                    </a:lnTo>
                    <a:lnTo>
                      <a:pt x="4" y="184"/>
                    </a:lnTo>
                    <a:lnTo>
                      <a:pt x="3" y="182"/>
                    </a:lnTo>
                    <a:lnTo>
                      <a:pt x="3" y="180"/>
                    </a:lnTo>
                    <a:lnTo>
                      <a:pt x="3" y="179"/>
                    </a:lnTo>
                    <a:lnTo>
                      <a:pt x="2" y="177"/>
                    </a:lnTo>
                    <a:lnTo>
                      <a:pt x="2" y="175"/>
                    </a:lnTo>
                    <a:lnTo>
                      <a:pt x="2" y="173"/>
                    </a:lnTo>
                    <a:lnTo>
                      <a:pt x="2" y="171"/>
                    </a:lnTo>
                    <a:lnTo>
                      <a:pt x="1" y="169"/>
                    </a:lnTo>
                    <a:lnTo>
                      <a:pt x="1" y="167"/>
                    </a:lnTo>
                    <a:lnTo>
                      <a:pt x="1" y="166"/>
                    </a:lnTo>
                    <a:lnTo>
                      <a:pt x="1" y="164"/>
                    </a:lnTo>
                    <a:lnTo>
                      <a:pt x="0" y="162"/>
                    </a:lnTo>
                    <a:lnTo>
                      <a:pt x="0" y="160"/>
                    </a:lnTo>
                    <a:lnTo>
                      <a:pt x="0" y="158"/>
                    </a:lnTo>
                    <a:lnTo>
                      <a:pt x="0" y="156"/>
                    </a:lnTo>
                    <a:lnTo>
                      <a:pt x="0" y="155"/>
                    </a:lnTo>
                    <a:lnTo>
                      <a:pt x="0" y="153"/>
                    </a:lnTo>
                    <a:lnTo>
                      <a:pt x="0" y="151"/>
                    </a:lnTo>
                    <a:lnTo>
                      <a:pt x="0" y="149"/>
                    </a:lnTo>
                    <a:lnTo>
                      <a:pt x="0" y="147"/>
                    </a:lnTo>
                    <a:lnTo>
                      <a:pt x="0" y="145"/>
                    </a:lnTo>
                    <a:lnTo>
                      <a:pt x="0" y="144"/>
                    </a:lnTo>
                    <a:lnTo>
                      <a:pt x="0" y="142"/>
                    </a:lnTo>
                    <a:lnTo>
                      <a:pt x="1" y="140"/>
                    </a:lnTo>
                    <a:lnTo>
                      <a:pt x="1" y="138"/>
                    </a:lnTo>
                    <a:lnTo>
                      <a:pt x="1" y="136"/>
                    </a:lnTo>
                    <a:lnTo>
                      <a:pt x="1" y="134"/>
                    </a:lnTo>
                    <a:lnTo>
                      <a:pt x="1" y="133"/>
                    </a:lnTo>
                    <a:lnTo>
                      <a:pt x="2" y="131"/>
                    </a:lnTo>
                    <a:lnTo>
                      <a:pt x="2" y="129"/>
                    </a:lnTo>
                    <a:lnTo>
                      <a:pt x="2" y="127"/>
                    </a:lnTo>
                    <a:lnTo>
                      <a:pt x="2" y="125"/>
                    </a:lnTo>
                    <a:lnTo>
                      <a:pt x="3" y="123"/>
                    </a:lnTo>
                    <a:lnTo>
                      <a:pt x="3" y="121"/>
                    </a:lnTo>
                    <a:lnTo>
                      <a:pt x="3" y="120"/>
                    </a:lnTo>
                    <a:lnTo>
                      <a:pt x="4" y="118"/>
                    </a:lnTo>
                    <a:lnTo>
                      <a:pt x="4" y="116"/>
                    </a:lnTo>
                    <a:lnTo>
                      <a:pt x="5" y="114"/>
                    </a:lnTo>
                    <a:lnTo>
                      <a:pt x="5" y="113"/>
                    </a:lnTo>
                    <a:lnTo>
                      <a:pt x="6" y="111"/>
                    </a:lnTo>
                    <a:lnTo>
                      <a:pt x="6" y="109"/>
                    </a:lnTo>
                    <a:lnTo>
                      <a:pt x="7" y="107"/>
                    </a:lnTo>
                    <a:lnTo>
                      <a:pt x="7" y="105"/>
                    </a:lnTo>
                    <a:lnTo>
                      <a:pt x="8" y="103"/>
                    </a:lnTo>
                    <a:lnTo>
                      <a:pt x="9" y="102"/>
                    </a:lnTo>
                    <a:lnTo>
                      <a:pt x="9" y="100"/>
                    </a:lnTo>
                    <a:lnTo>
                      <a:pt x="10" y="98"/>
                    </a:lnTo>
                    <a:lnTo>
                      <a:pt x="10" y="97"/>
                    </a:lnTo>
                    <a:lnTo>
                      <a:pt x="11" y="95"/>
                    </a:lnTo>
                    <a:lnTo>
                      <a:pt x="12" y="93"/>
                    </a:lnTo>
                    <a:lnTo>
                      <a:pt x="13" y="91"/>
                    </a:lnTo>
                    <a:lnTo>
                      <a:pt x="13" y="90"/>
                    </a:lnTo>
                    <a:lnTo>
                      <a:pt x="14" y="88"/>
                    </a:lnTo>
                    <a:lnTo>
                      <a:pt x="15" y="87"/>
                    </a:lnTo>
                    <a:lnTo>
                      <a:pt x="16" y="85"/>
                    </a:lnTo>
                    <a:lnTo>
                      <a:pt x="16" y="83"/>
                    </a:lnTo>
                    <a:lnTo>
                      <a:pt x="17" y="81"/>
                    </a:lnTo>
                    <a:lnTo>
                      <a:pt x="18" y="80"/>
                    </a:lnTo>
                    <a:lnTo>
                      <a:pt x="19" y="78"/>
                    </a:lnTo>
                    <a:lnTo>
                      <a:pt x="20" y="77"/>
                    </a:lnTo>
                    <a:lnTo>
                      <a:pt x="21" y="75"/>
                    </a:lnTo>
                    <a:lnTo>
                      <a:pt x="22" y="73"/>
                    </a:lnTo>
                    <a:lnTo>
                      <a:pt x="23" y="72"/>
                    </a:lnTo>
                    <a:lnTo>
                      <a:pt x="24" y="70"/>
                    </a:lnTo>
                    <a:lnTo>
                      <a:pt x="25" y="69"/>
                    </a:lnTo>
                    <a:lnTo>
                      <a:pt x="26" y="67"/>
                    </a:lnTo>
                    <a:lnTo>
                      <a:pt x="27" y="66"/>
                    </a:lnTo>
                    <a:lnTo>
                      <a:pt x="28" y="64"/>
                    </a:lnTo>
                    <a:lnTo>
                      <a:pt x="29" y="63"/>
                    </a:lnTo>
                    <a:lnTo>
                      <a:pt x="30" y="61"/>
                    </a:lnTo>
                    <a:lnTo>
                      <a:pt x="31" y="60"/>
                    </a:lnTo>
                    <a:lnTo>
                      <a:pt x="32" y="58"/>
                    </a:lnTo>
                    <a:lnTo>
                      <a:pt x="34" y="57"/>
                    </a:lnTo>
                    <a:lnTo>
                      <a:pt x="35" y="55"/>
                    </a:lnTo>
                    <a:lnTo>
                      <a:pt x="36" y="54"/>
                    </a:lnTo>
                    <a:lnTo>
                      <a:pt x="37" y="52"/>
                    </a:lnTo>
                    <a:lnTo>
                      <a:pt x="38" y="51"/>
                    </a:lnTo>
                    <a:lnTo>
                      <a:pt x="40" y="50"/>
                    </a:lnTo>
                    <a:lnTo>
                      <a:pt x="41" y="48"/>
                    </a:lnTo>
                    <a:lnTo>
                      <a:pt x="42" y="47"/>
                    </a:lnTo>
                    <a:lnTo>
                      <a:pt x="43" y="46"/>
                    </a:lnTo>
                    <a:lnTo>
                      <a:pt x="45" y="44"/>
                    </a:lnTo>
                    <a:lnTo>
                      <a:pt x="46" y="43"/>
                    </a:lnTo>
                    <a:lnTo>
                      <a:pt x="47" y="42"/>
                    </a:lnTo>
                    <a:lnTo>
                      <a:pt x="49" y="40"/>
                    </a:lnTo>
                    <a:lnTo>
                      <a:pt x="50" y="39"/>
                    </a:lnTo>
                    <a:lnTo>
                      <a:pt x="51" y="38"/>
                    </a:lnTo>
                    <a:lnTo>
                      <a:pt x="53" y="37"/>
                    </a:lnTo>
                    <a:lnTo>
                      <a:pt x="54" y="35"/>
                    </a:lnTo>
                    <a:lnTo>
                      <a:pt x="56" y="34"/>
                    </a:lnTo>
                    <a:lnTo>
                      <a:pt x="57" y="33"/>
                    </a:lnTo>
                    <a:lnTo>
                      <a:pt x="59" y="32"/>
                    </a:lnTo>
                    <a:lnTo>
                      <a:pt x="60" y="31"/>
                    </a:lnTo>
                    <a:lnTo>
                      <a:pt x="62" y="30"/>
                    </a:lnTo>
                    <a:lnTo>
                      <a:pt x="63" y="29"/>
                    </a:lnTo>
                    <a:lnTo>
                      <a:pt x="65" y="28"/>
                    </a:lnTo>
                    <a:lnTo>
                      <a:pt x="66" y="27"/>
                    </a:lnTo>
                    <a:lnTo>
                      <a:pt x="68" y="25"/>
                    </a:lnTo>
                    <a:lnTo>
                      <a:pt x="69" y="24"/>
                    </a:lnTo>
                    <a:lnTo>
                      <a:pt x="71" y="24"/>
                    </a:lnTo>
                    <a:lnTo>
                      <a:pt x="72" y="22"/>
                    </a:lnTo>
                    <a:lnTo>
                      <a:pt x="74" y="21"/>
                    </a:lnTo>
                    <a:lnTo>
                      <a:pt x="76" y="21"/>
                    </a:lnTo>
                    <a:lnTo>
                      <a:pt x="77" y="20"/>
                    </a:lnTo>
                    <a:lnTo>
                      <a:pt x="79" y="19"/>
                    </a:lnTo>
                    <a:lnTo>
                      <a:pt x="80" y="18"/>
                    </a:lnTo>
                    <a:lnTo>
                      <a:pt x="82" y="17"/>
                    </a:lnTo>
                    <a:lnTo>
                      <a:pt x="84" y="16"/>
                    </a:lnTo>
                    <a:lnTo>
                      <a:pt x="85" y="15"/>
                    </a:lnTo>
                    <a:lnTo>
                      <a:pt x="87" y="15"/>
                    </a:lnTo>
                    <a:lnTo>
                      <a:pt x="89" y="14"/>
                    </a:lnTo>
                    <a:lnTo>
                      <a:pt x="90" y="13"/>
                    </a:lnTo>
                    <a:lnTo>
                      <a:pt x="92" y="12"/>
                    </a:lnTo>
                    <a:lnTo>
                      <a:pt x="94" y="11"/>
                    </a:lnTo>
                    <a:lnTo>
                      <a:pt x="96" y="11"/>
                    </a:lnTo>
                    <a:lnTo>
                      <a:pt x="97" y="10"/>
                    </a:lnTo>
                    <a:lnTo>
                      <a:pt x="99" y="10"/>
                    </a:lnTo>
                    <a:lnTo>
                      <a:pt x="101" y="9"/>
                    </a:lnTo>
                    <a:lnTo>
                      <a:pt x="103" y="8"/>
                    </a:lnTo>
                    <a:lnTo>
                      <a:pt x="104" y="8"/>
                    </a:lnTo>
                    <a:lnTo>
                      <a:pt x="106" y="7"/>
                    </a:lnTo>
                    <a:lnTo>
                      <a:pt x="108" y="7"/>
                    </a:lnTo>
                    <a:lnTo>
                      <a:pt x="110" y="6"/>
                    </a:lnTo>
                    <a:lnTo>
                      <a:pt x="111" y="6"/>
                    </a:lnTo>
                    <a:lnTo>
                      <a:pt x="113" y="5"/>
                    </a:lnTo>
                    <a:lnTo>
                      <a:pt x="115" y="5"/>
                    </a:lnTo>
                    <a:lnTo>
                      <a:pt x="117" y="4"/>
                    </a:lnTo>
                    <a:lnTo>
                      <a:pt x="118" y="4"/>
                    </a:lnTo>
                    <a:lnTo>
                      <a:pt x="120" y="3"/>
                    </a:lnTo>
                    <a:lnTo>
                      <a:pt x="122" y="3"/>
                    </a:lnTo>
                    <a:lnTo>
                      <a:pt x="124" y="3"/>
                    </a:lnTo>
                    <a:lnTo>
                      <a:pt x="126" y="2"/>
                    </a:lnTo>
                    <a:lnTo>
                      <a:pt x="128" y="2"/>
                    </a:lnTo>
                    <a:lnTo>
                      <a:pt x="130" y="2"/>
                    </a:lnTo>
                    <a:lnTo>
                      <a:pt x="131" y="2"/>
                    </a:lnTo>
                    <a:lnTo>
                      <a:pt x="133" y="1"/>
                    </a:lnTo>
                    <a:lnTo>
                      <a:pt x="135" y="1"/>
                    </a:lnTo>
                    <a:lnTo>
                      <a:pt x="137" y="1"/>
                    </a:lnTo>
                    <a:lnTo>
                      <a:pt x="139" y="1"/>
                    </a:lnTo>
                    <a:lnTo>
                      <a:pt x="141" y="0"/>
                    </a:lnTo>
                    <a:lnTo>
                      <a:pt x="142" y="0"/>
                    </a:lnTo>
                    <a:lnTo>
                      <a:pt x="144" y="0"/>
                    </a:lnTo>
                    <a:lnTo>
                      <a:pt x="146" y="0"/>
                    </a:lnTo>
                    <a:lnTo>
                      <a:pt x="148" y="0"/>
                    </a:lnTo>
                    <a:lnTo>
                      <a:pt x="150" y="0"/>
                    </a:lnTo>
                    <a:lnTo>
                      <a:pt x="152" y="0"/>
                    </a:lnTo>
                    <a:lnTo>
                      <a:pt x="154" y="0"/>
                    </a:lnTo>
                    <a:lnTo>
                      <a:pt x="155" y="0"/>
                    </a:lnTo>
                    <a:lnTo>
                      <a:pt x="157" y="0"/>
                    </a:lnTo>
                    <a:lnTo>
                      <a:pt x="159" y="0"/>
                    </a:lnTo>
                    <a:lnTo>
                      <a:pt x="161" y="0"/>
                    </a:lnTo>
                    <a:lnTo>
                      <a:pt x="163" y="1"/>
                    </a:lnTo>
                    <a:lnTo>
                      <a:pt x="165" y="1"/>
                    </a:lnTo>
                    <a:lnTo>
                      <a:pt x="166" y="1"/>
                    </a:lnTo>
                    <a:lnTo>
                      <a:pt x="168" y="1"/>
                    </a:lnTo>
                    <a:lnTo>
                      <a:pt x="170" y="1"/>
                    </a:lnTo>
                    <a:lnTo>
                      <a:pt x="172" y="2"/>
                    </a:lnTo>
                    <a:lnTo>
                      <a:pt x="174" y="2"/>
                    </a:lnTo>
                    <a:lnTo>
                      <a:pt x="176" y="2"/>
                    </a:lnTo>
                    <a:lnTo>
                      <a:pt x="178" y="2"/>
                    </a:lnTo>
                    <a:lnTo>
                      <a:pt x="179" y="3"/>
                    </a:lnTo>
                    <a:lnTo>
                      <a:pt x="181" y="3"/>
                    </a:lnTo>
                    <a:lnTo>
                      <a:pt x="183" y="3"/>
                    </a:lnTo>
                    <a:lnTo>
                      <a:pt x="185" y="4"/>
                    </a:lnTo>
                    <a:lnTo>
                      <a:pt x="187" y="4"/>
                    </a:lnTo>
                    <a:lnTo>
                      <a:pt x="189" y="5"/>
                    </a:lnTo>
                    <a:lnTo>
                      <a:pt x="190" y="5"/>
                    </a:lnTo>
                    <a:lnTo>
                      <a:pt x="192" y="6"/>
                    </a:lnTo>
                    <a:lnTo>
                      <a:pt x="194" y="6"/>
                    </a:lnTo>
                    <a:lnTo>
                      <a:pt x="196" y="7"/>
                    </a:lnTo>
                    <a:lnTo>
                      <a:pt x="197" y="7"/>
                    </a:lnTo>
                    <a:lnTo>
                      <a:pt x="199" y="8"/>
                    </a:lnTo>
                    <a:lnTo>
                      <a:pt x="201" y="9"/>
                    </a:lnTo>
                    <a:lnTo>
                      <a:pt x="203" y="9"/>
                    </a:lnTo>
                    <a:lnTo>
                      <a:pt x="204" y="10"/>
                    </a:lnTo>
                    <a:lnTo>
                      <a:pt x="206" y="10"/>
                    </a:lnTo>
                    <a:lnTo>
                      <a:pt x="208" y="11"/>
                    </a:lnTo>
                    <a:lnTo>
                      <a:pt x="210" y="12"/>
                    </a:lnTo>
                    <a:lnTo>
                      <a:pt x="211" y="13"/>
                    </a:lnTo>
                    <a:lnTo>
                      <a:pt x="213" y="13"/>
                    </a:lnTo>
                    <a:lnTo>
                      <a:pt x="215" y="14"/>
                    </a:lnTo>
                    <a:lnTo>
                      <a:pt x="216" y="15"/>
                    </a:lnTo>
                    <a:lnTo>
                      <a:pt x="218" y="16"/>
                    </a:lnTo>
                    <a:lnTo>
                      <a:pt x="220" y="16"/>
                    </a:lnTo>
                    <a:lnTo>
                      <a:pt x="221" y="17"/>
                    </a:lnTo>
                    <a:lnTo>
                      <a:pt x="223" y="18"/>
                    </a:lnTo>
                    <a:lnTo>
                      <a:pt x="225" y="19"/>
                    </a:lnTo>
                    <a:lnTo>
                      <a:pt x="226" y="20"/>
                    </a:lnTo>
                    <a:lnTo>
                      <a:pt x="228" y="21"/>
                    </a:lnTo>
                    <a:lnTo>
                      <a:pt x="230" y="22"/>
                    </a:lnTo>
                    <a:lnTo>
                      <a:pt x="231" y="23"/>
                    </a:lnTo>
                    <a:lnTo>
                      <a:pt x="233" y="24"/>
                    </a:lnTo>
                    <a:lnTo>
                      <a:pt x="234" y="25"/>
                    </a:lnTo>
                    <a:lnTo>
                      <a:pt x="236" y="26"/>
                    </a:lnTo>
                    <a:lnTo>
                      <a:pt x="237" y="27"/>
                    </a:lnTo>
                    <a:lnTo>
                      <a:pt x="239" y="28"/>
                    </a:lnTo>
                    <a:lnTo>
                      <a:pt x="240" y="29"/>
                    </a:lnTo>
                    <a:lnTo>
                      <a:pt x="242" y="30"/>
                    </a:lnTo>
                    <a:lnTo>
                      <a:pt x="243" y="31"/>
                    </a:lnTo>
                    <a:lnTo>
                      <a:pt x="245" y="32"/>
                    </a:lnTo>
                    <a:lnTo>
                      <a:pt x="246" y="3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4" name="Freeform 1378"/>
              <p:cNvSpPr>
                <a:spLocks/>
              </p:cNvSpPr>
              <p:nvPr/>
            </p:nvSpPr>
            <p:spPr bwMode="auto">
              <a:xfrm flipH="1">
                <a:off x="955" y="3882"/>
                <a:ext cx="24" cy="22"/>
              </a:xfrm>
              <a:custGeom>
                <a:avLst/>
                <a:gdLst>
                  <a:gd name="T0" fmla="*/ 72 w 83"/>
                  <a:gd name="T1" fmla="*/ 7 h 77"/>
                  <a:gd name="T2" fmla="*/ 74 w 83"/>
                  <a:gd name="T3" fmla="*/ 10 h 77"/>
                  <a:gd name="T4" fmla="*/ 77 w 83"/>
                  <a:gd name="T5" fmla="*/ 13 h 77"/>
                  <a:gd name="T6" fmla="*/ 78 w 83"/>
                  <a:gd name="T7" fmla="*/ 16 h 77"/>
                  <a:gd name="T8" fmla="*/ 80 w 83"/>
                  <a:gd name="T9" fmla="*/ 19 h 77"/>
                  <a:gd name="T10" fmla="*/ 81 w 83"/>
                  <a:gd name="T11" fmla="*/ 22 h 77"/>
                  <a:gd name="T12" fmla="*/ 82 w 83"/>
                  <a:gd name="T13" fmla="*/ 26 h 77"/>
                  <a:gd name="T14" fmla="*/ 83 w 83"/>
                  <a:gd name="T15" fmla="*/ 29 h 77"/>
                  <a:gd name="T16" fmla="*/ 83 w 83"/>
                  <a:gd name="T17" fmla="*/ 33 h 77"/>
                  <a:gd name="T18" fmla="*/ 83 w 83"/>
                  <a:gd name="T19" fmla="*/ 36 h 77"/>
                  <a:gd name="T20" fmla="*/ 83 w 83"/>
                  <a:gd name="T21" fmla="*/ 40 h 77"/>
                  <a:gd name="T22" fmla="*/ 82 w 83"/>
                  <a:gd name="T23" fmla="*/ 43 h 77"/>
                  <a:gd name="T24" fmla="*/ 81 w 83"/>
                  <a:gd name="T25" fmla="*/ 47 h 77"/>
                  <a:gd name="T26" fmla="*/ 80 w 83"/>
                  <a:gd name="T27" fmla="*/ 50 h 77"/>
                  <a:gd name="T28" fmla="*/ 79 w 83"/>
                  <a:gd name="T29" fmla="*/ 53 h 77"/>
                  <a:gd name="T30" fmla="*/ 77 w 83"/>
                  <a:gd name="T31" fmla="*/ 57 h 77"/>
                  <a:gd name="T32" fmla="*/ 75 w 83"/>
                  <a:gd name="T33" fmla="*/ 60 h 77"/>
                  <a:gd name="T34" fmla="*/ 73 w 83"/>
                  <a:gd name="T35" fmla="*/ 62 h 77"/>
                  <a:gd name="T36" fmla="*/ 70 w 83"/>
                  <a:gd name="T37" fmla="*/ 65 h 77"/>
                  <a:gd name="T38" fmla="*/ 68 w 83"/>
                  <a:gd name="T39" fmla="*/ 67 h 77"/>
                  <a:gd name="T40" fmla="*/ 65 w 83"/>
                  <a:gd name="T41" fmla="*/ 69 h 77"/>
                  <a:gd name="T42" fmla="*/ 62 w 83"/>
                  <a:gd name="T43" fmla="*/ 71 h 77"/>
                  <a:gd name="T44" fmla="*/ 59 w 83"/>
                  <a:gd name="T45" fmla="*/ 73 h 77"/>
                  <a:gd name="T46" fmla="*/ 56 w 83"/>
                  <a:gd name="T47" fmla="*/ 74 h 77"/>
                  <a:gd name="T48" fmla="*/ 52 w 83"/>
                  <a:gd name="T49" fmla="*/ 75 h 77"/>
                  <a:gd name="T50" fmla="*/ 49 w 83"/>
                  <a:gd name="T51" fmla="*/ 76 h 77"/>
                  <a:gd name="T52" fmla="*/ 45 w 83"/>
                  <a:gd name="T53" fmla="*/ 76 h 77"/>
                  <a:gd name="T54" fmla="*/ 42 w 83"/>
                  <a:gd name="T55" fmla="*/ 77 h 77"/>
                  <a:gd name="T56" fmla="*/ 38 w 83"/>
                  <a:gd name="T57" fmla="*/ 76 h 77"/>
                  <a:gd name="T58" fmla="*/ 35 w 83"/>
                  <a:gd name="T59" fmla="*/ 76 h 77"/>
                  <a:gd name="T60" fmla="*/ 31 w 83"/>
                  <a:gd name="T61" fmla="*/ 75 h 77"/>
                  <a:gd name="T62" fmla="*/ 28 w 83"/>
                  <a:gd name="T63" fmla="*/ 74 h 77"/>
                  <a:gd name="T64" fmla="*/ 24 w 83"/>
                  <a:gd name="T65" fmla="*/ 73 h 77"/>
                  <a:gd name="T66" fmla="*/ 21 w 83"/>
                  <a:gd name="T67" fmla="*/ 71 h 77"/>
                  <a:gd name="T68" fmla="*/ 18 w 83"/>
                  <a:gd name="T69" fmla="*/ 69 h 77"/>
                  <a:gd name="T70" fmla="*/ 15 w 83"/>
                  <a:gd name="T71" fmla="*/ 67 h 77"/>
                  <a:gd name="T72" fmla="*/ 13 w 83"/>
                  <a:gd name="T73" fmla="*/ 65 h 77"/>
                  <a:gd name="T74" fmla="*/ 10 w 83"/>
                  <a:gd name="T75" fmla="*/ 62 h 77"/>
                  <a:gd name="T76" fmla="*/ 8 w 83"/>
                  <a:gd name="T77" fmla="*/ 59 h 77"/>
                  <a:gd name="T78" fmla="*/ 6 w 83"/>
                  <a:gd name="T79" fmla="*/ 56 h 77"/>
                  <a:gd name="T80" fmla="*/ 4 w 83"/>
                  <a:gd name="T81" fmla="*/ 53 h 77"/>
                  <a:gd name="T82" fmla="*/ 3 w 83"/>
                  <a:gd name="T83" fmla="*/ 50 h 77"/>
                  <a:gd name="T84" fmla="*/ 2 w 83"/>
                  <a:gd name="T85" fmla="*/ 46 h 77"/>
                  <a:gd name="T86" fmla="*/ 1 w 83"/>
                  <a:gd name="T87" fmla="*/ 43 h 77"/>
                  <a:gd name="T88" fmla="*/ 1 w 83"/>
                  <a:gd name="T89" fmla="*/ 39 h 77"/>
                  <a:gd name="T90" fmla="*/ 0 w 83"/>
                  <a:gd name="T91" fmla="*/ 36 h 77"/>
                  <a:gd name="T92" fmla="*/ 0 w 83"/>
                  <a:gd name="T93" fmla="*/ 32 h 77"/>
                  <a:gd name="T94" fmla="*/ 1 w 83"/>
                  <a:gd name="T95" fmla="*/ 29 h 77"/>
                  <a:gd name="T96" fmla="*/ 1 w 83"/>
                  <a:gd name="T97" fmla="*/ 25 h 77"/>
                  <a:gd name="T98" fmla="*/ 3 w 83"/>
                  <a:gd name="T99" fmla="*/ 22 h 77"/>
                  <a:gd name="T100" fmla="*/ 4 w 83"/>
                  <a:gd name="T101" fmla="*/ 19 h 77"/>
                  <a:gd name="T102" fmla="*/ 5 w 83"/>
                  <a:gd name="T103" fmla="*/ 15 h 77"/>
                  <a:gd name="T104" fmla="*/ 7 w 83"/>
                  <a:gd name="T105" fmla="*/ 12 h 77"/>
                  <a:gd name="T106" fmla="*/ 9 w 83"/>
                  <a:gd name="T107" fmla="*/ 10 h 77"/>
                  <a:gd name="T108" fmla="*/ 12 w 83"/>
                  <a:gd name="T109" fmla="*/ 7 h 77"/>
                  <a:gd name="T110" fmla="*/ 14 w 83"/>
                  <a:gd name="T111" fmla="*/ 4 h 77"/>
                  <a:gd name="T112" fmla="*/ 17 w 83"/>
                  <a:gd name="T113" fmla="*/ 2 h 77"/>
                  <a:gd name="T114" fmla="*/ 19 w 83"/>
                  <a:gd name="T11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77">
                    <a:moveTo>
                      <a:pt x="70" y="5"/>
                    </a:moveTo>
                    <a:lnTo>
                      <a:pt x="70" y="5"/>
                    </a:lnTo>
                    <a:lnTo>
                      <a:pt x="71" y="6"/>
                    </a:lnTo>
                    <a:lnTo>
                      <a:pt x="71" y="6"/>
                    </a:lnTo>
                    <a:lnTo>
                      <a:pt x="72" y="6"/>
                    </a:lnTo>
                    <a:lnTo>
                      <a:pt x="72" y="7"/>
                    </a:lnTo>
                    <a:lnTo>
                      <a:pt x="72" y="7"/>
                    </a:lnTo>
                    <a:lnTo>
                      <a:pt x="73" y="7"/>
                    </a:lnTo>
                    <a:lnTo>
                      <a:pt x="73" y="8"/>
                    </a:lnTo>
                    <a:lnTo>
                      <a:pt x="73" y="8"/>
                    </a:lnTo>
                    <a:lnTo>
                      <a:pt x="73" y="8"/>
                    </a:lnTo>
                    <a:lnTo>
                      <a:pt x="74" y="9"/>
                    </a:lnTo>
                    <a:lnTo>
                      <a:pt x="74" y="9"/>
                    </a:lnTo>
                    <a:lnTo>
                      <a:pt x="74" y="10"/>
                    </a:lnTo>
                    <a:lnTo>
                      <a:pt x="75" y="10"/>
                    </a:lnTo>
                    <a:lnTo>
                      <a:pt x="75" y="11"/>
                    </a:lnTo>
                    <a:lnTo>
                      <a:pt x="75" y="11"/>
                    </a:lnTo>
                    <a:lnTo>
                      <a:pt x="76" y="11"/>
                    </a:lnTo>
                    <a:lnTo>
                      <a:pt x="76" y="12"/>
                    </a:lnTo>
                    <a:lnTo>
                      <a:pt x="76" y="12"/>
                    </a:lnTo>
                    <a:lnTo>
                      <a:pt x="77" y="13"/>
                    </a:lnTo>
                    <a:lnTo>
                      <a:pt x="77" y="13"/>
                    </a:lnTo>
                    <a:lnTo>
                      <a:pt x="77" y="14"/>
                    </a:lnTo>
                    <a:lnTo>
                      <a:pt x="77" y="14"/>
                    </a:lnTo>
                    <a:lnTo>
                      <a:pt x="77" y="14"/>
                    </a:lnTo>
                    <a:lnTo>
                      <a:pt x="78" y="15"/>
                    </a:lnTo>
                    <a:lnTo>
                      <a:pt x="78" y="15"/>
                    </a:lnTo>
                    <a:lnTo>
                      <a:pt x="78" y="16"/>
                    </a:lnTo>
                    <a:lnTo>
                      <a:pt x="79" y="16"/>
                    </a:lnTo>
                    <a:lnTo>
                      <a:pt x="79" y="17"/>
                    </a:lnTo>
                    <a:lnTo>
                      <a:pt x="79" y="17"/>
                    </a:lnTo>
                    <a:lnTo>
                      <a:pt x="79" y="18"/>
                    </a:lnTo>
                    <a:lnTo>
                      <a:pt x="79" y="18"/>
                    </a:lnTo>
                    <a:lnTo>
                      <a:pt x="80" y="18"/>
                    </a:lnTo>
                    <a:lnTo>
                      <a:pt x="80" y="19"/>
                    </a:lnTo>
                    <a:lnTo>
                      <a:pt x="80" y="20"/>
                    </a:lnTo>
                    <a:lnTo>
                      <a:pt x="80" y="20"/>
                    </a:lnTo>
                    <a:lnTo>
                      <a:pt x="80" y="20"/>
                    </a:lnTo>
                    <a:lnTo>
                      <a:pt x="81" y="21"/>
                    </a:lnTo>
                    <a:lnTo>
                      <a:pt x="81" y="21"/>
                    </a:lnTo>
                    <a:lnTo>
                      <a:pt x="81" y="22"/>
                    </a:lnTo>
                    <a:lnTo>
                      <a:pt x="81" y="22"/>
                    </a:lnTo>
                    <a:lnTo>
                      <a:pt x="81" y="23"/>
                    </a:lnTo>
                    <a:lnTo>
                      <a:pt x="81" y="23"/>
                    </a:lnTo>
                    <a:lnTo>
                      <a:pt x="81" y="24"/>
                    </a:lnTo>
                    <a:lnTo>
                      <a:pt x="82" y="24"/>
                    </a:lnTo>
                    <a:lnTo>
                      <a:pt x="82" y="25"/>
                    </a:lnTo>
                    <a:lnTo>
                      <a:pt x="82" y="25"/>
                    </a:lnTo>
                    <a:lnTo>
                      <a:pt x="82" y="26"/>
                    </a:lnTo>
                    <a:lnTo>
                      <a:pt x="82" y="26"/>
                    </a:lnTo>
                    <a:lnTo>
                      <a:pt x="82" y="27"/>
                    </a:lnTo>
                    <a:lnTo>
                      <a:pt x="82" y="27"/>
                    </a:lnTo>
                    <a:lnTo>
                      <a:pt x="83" y="28"/>
                    </a:lnTo>
                    <a:lnTo>
                      <a:pt x="83" y="28"/>
                    </a:lnTo>
                    <a:lnTo>
                      <a:pt x="83" y="29"/>
                    </a:lnTo>
                    <a:lnTo>
                      <a:pt x="83" y="29"/>
                    </a:lnTo>
                    <a:lnTo>
                      <a:pt x="83" y="30"/>
                    </a:lnTo>
                    <a:lnTo>
                      <a:pt x="83" y="30"/>
                    </a:lnTo>
                    <a:lnTo>
                      <a:pt x="83" y="31"/>
                    </a:lnTo>
                    <a:lnTo>
                      <a:pt x="83" y="31"/>
                    </a:lnTo>
                    <a:lnTo>
                      <a:pt x="83" y="32"/>
                    </a:lnTo>
                    <a:lnTo>
                      <a:pt x="83" y="32"/>
                    </a:lnTo>
                    <a:lnTo>
                      <a:pt x="83" y="33"/>
                    </a:lnTo>
                    <a:lnTo>
                      <a:pt x="83" y="33"/>
                    </a:lnTo>
                    <a:lnTo>
                      <a:pt x="83" y="34"/>
                    </a:lnTo>
                    <a:lnTo>
                      <a:pt x="83" y="34"/>
                    </a:lnTo>
                    <a:lnTo>
                      <a:pt x="83" y="35"/>
                    </a:lnTo>
                    <a:lnTo>
                      <a:pt x="83" y="35"/>
                    </a:lnTo>
                    <a:lnTo>
                      <a:pt x="83" y="36"/>
                    </a:lnTo>
                    <a:lnTo>
                      <a:pt x="83" y="36"/>
                    </a:lnTo>
                    <a:lnTo>
                      <a:pt x="83" y="37"/>
                    </a:lnTo>
                    <a:lnTo>
                      <a:pt x="83" y="37"/>
                    </a:lnTo>
                    <a:lnTo>
                      <a:pt x="83" y="38"/>
                    </a:lnTo>
                    <a:lnTo>
                      <a:pt x="83" y="38"/>
                    </a:lnTo>
                    <a:lnTo>
                      <a:pt x="83" y="39"/>
                    </a:lnTo>
                    <a:lnTo>
                      <a:pt x="83" y="39"/>
                    </a:lnTo>
                    <a:lnTo>
                      <a:pt x="83" y="40"/>
                    </a:lnTo>
                    <a:lnTo>
                      <a:pt x="83" y="41"/>
                    </a:lnTo>
                    <a:lnTo>
                      <a:pt x="83" y="41"/>
                    </a:lnTo>
                    <a:lnTo>
                      <a:pt x="83" y="41"/>
                    </a:lnTo>
                    <a:lnTo>
                      <a:pt x="83" y="42"/>
                    </a:lnTo>
                    <a:lnTo>
                      <a:pt x="83" y="42"/>
                    </a:lnTo>
                    <a:lnTo>
                      <a:pt x="82" y="43"/>
                    </a:lnTo>
                    <a:lnTo>
                      <a:pt x="82" y="43"/>
                    </a:lnTo>
                    <a:lnTo>
                      <a:pt x="82" y="44"/>
                    </a:lnTo>
                    <a:lnTo>
                      <a:pt x="82" y="44"/>
                    </a:lnTo>
                    <a:lnTo>
                      <a:pt x="82" y="45"/>
                    </a:lnTo>
                    <a:lnTo>
                      <a:pt x="82" y="45"/>
                    </a:lnTo>
                    <a:lnTo>
                      <a:pt x="82" y="46"/>
                    </a:lnTo>
                    <a:lnTo>
                      <a:pt x="81" y="46"/>
                    </a:lnTo>
                    <a:lnTo>
                      <a:pt x="81" y="47"/>
                    </a:lnTo>
                    <a:lnTo>
                      <a:pt x="81" y="47"/>
                    </a:lnTo>
                    <a:lnTo>
                      <a:pt x="81" y="48"/>
                    </a:lnTo>
                    <a:lnTo>
                      <a:pt x="81" y="48"/>
                    </a:lnTo>
                    <a:lnTo>
                      <a:pt x="81" y="49"/>
                    </a:lnTo>
                    <a:lnTo>
                      <a:pt x="81" y="49"/>
                    </a:lnTo>
                    <a:lnTo>
                      <a:pt x="80" y="50"/>
                    </a:lnTo>
                    <a:lnTo>
                      <a:pt x="80" y="50"/>
                    </a:lnTo>
                    <a:lnTo>
                      <a:pt x="80" y="51"/>
                    </a:lnTo>
                    <a:lnTo>
                      <a:pt x="80" y="51"/>
                    </a:lnTo>
                    <a:lnTo>
                      <a:pt x="80" y="52"/>
                    </a:lnTo>
                    <a:lnTo>
                      <a:pt x="80" y="52"/>
                    </a:lnTo>
                    <a:lnTo>
                      <a:pt x="79" y="53"/>
                    </a:lnTo>
                    <a:lnTo>
                      <a:pt x="79" y="53"/>
                    </a:lnTo>
                    <a:lnTo>
                      <a:pt x="79" y="53"/>
                    </a:lnTo>
                    <a:lnTo>
                      <a:pt x="79" y="54"/>
                    </a:lnTo>
                    <a:lnTo>
                      <a:pt x="78" y="54"/>
                    </a:lnTo>
                    <a:lnTo>
                      <a:pt x="78" y="55"/>
                    </a:lnTo>
                    <a:lnTo>
                      <a:pt x="78" y="55"/>
                    </a:lnTo>
                    <a:lnTo>
                      <a:pt x="78" y="56"/>
                    </a:lnTo>
                    <a:lnTo>
                      <a:pt x="77" y="56"/>
                    </a:lnTo>
                    <a:lnTo>
                      <a:pt x="77" y="57"/>
                    </a:lnTo>
                    <a:lnTo>
                      <a:pt x="77" y="57"/>
                    </a:lnTo>
                    <a:lnTo>
                      <a:pt x="77" y="57"/>
                    </a:lnTo>
                    <a:lnTo>
                      <a:pt x="76" y="58"/>
                    </a:lnTo>
                    <a:lnTo>
                      <a:pt x="76" y="58"/>
                    </a:lnTo>
                    <a:lnTo>
                      <a:pt x="76" y="59"/>
                    </a:lnTo>
                    <a:lnTo>
                      <a:pt x="76" y="59"/>
                    </a:lnTo>
                    <a:lnTo>
                      <a:pt x="75" y="60"/>
                    </a:lnTo>
                    <a:lnTo>
                      <a:pt x="75" y="60"/>
                    </a:lnTo>
                    <a:lnTo>
                      <a:pt x="74" y="60"/>
                    </a:lnTo>
                    <a:lnTo>
                      <a:pt x="74" y="61"/>
                    </a:lnTo>
                    <a:lnTo>
                      <a:pt x="74" y="61"/>
                    </a:lnTo>
                    <a:lnTo>
                      <a:pt x="74" y="61"/>
                    </a:lnTo>
                    <a:lnTo>
                      <a:pt x="73" y="62"/>
                    </a:lnTo>
                    <a:lnTo>
                      <a:pt x="73" y="62"/>
                    </a:lnTo>
                    <a:lnTo>
                      <a:pt x="73" y="63"/>
                    </a:lnTo>
                    <a:lnTo>
                      <a:pt x="72" y="63"/>
                    </a:lnTo>
                    <a:lnTo>
                      <a:pt x="72" y="63"/>
                    </a:lnTo>
                    <a:lnTo>
                      <a:pt x="72" y="64"/>
                    </a:lnTo>
                    <a:lnTo>
                      <a:pt x="71" y="64"/>
                    </a:lnTo>
                    <a:lnTo>
                      <a:pt x="71" y="64"/>
                    </a:lnTo>
                    <a:lnTo>
                      <a:pt x="70" y="65"/>
                    </a:lnTo>
                    <a:lnTo>
                      <a:pt x="70" y="65"/>
                    </a:lnTo>
                    <a:lnTo>
                      <a:pt x="70" y="66"/>
                    </a:lnTo>
                    <a:lnTo>
                      <a:pt x="69" y="66"/>
                    </a:lnTo>
                    <a:lnTo>
                      <a:pt x="69" y="66"/>
                    </a:lnTo>
                    <a:lnTo>
                      <a:pt x="69" y="67"/>
                    </a:lnTo>
                    <a:lnTo>
                      <a:pt x="68" y="67"/>
                    </a:lnTo>
                    <a:lnTo>
                      <a:pt x="68" y="67"/>
                    </a:lnTo>
                    <a:lnTo>
                      <a:pt x="67" y="68"/>
                    </a:lnTo>
                    <a:lnTo>
                      <a:pt x="67" y="68"/>
                    </a:lnTo>
                    <a:lnTo>
                      <a:pt x="67" y="68"/>
                    </a:lnTo>
                    <a:lnTo>
                      <a:pt x="66" y="68"/>
                    </a:lnTo>
                    <a:lnTo>
                      <a:pt x="66" y="69"/>
                    </a:lnTo>
                    <a:lnTo>
                      <a:pt x="65" y="69"/>
                    </a:lnTo>
                    <a:lnTo>
                      <a:pt x="65" y="69"/>
                    </a:lnTo>
                    <a:lnTo>
                      <a:pt x="65" y="70"/>
                    </a:lnTo>
                    <a:lnTo>
                      <a:pt x="64" y="70"/>
                    </a:lnTo>
                    <a:lnTo>
                      <a:pt x="64" y="70"/>
                    </a:lnTo>
                    <a:lnTo>
                      <a:pt x="63" y="70"/>
                    </a:lnTo>
                    <a:lnTo>
                      <a:pt x="63" y="71"/>
                    </a:lnTo>
                    <a:lnTo>
                      <a:pt x="62" y="71"/>
                    </a:lnTo>
                    <a:lnTo>
                      <a:pt x="62" y="71"/>
                    </a:lnTo>
                    <a:lnTo>
                      <a:pt x="62" y="71"/>
                    </a:lnTo>
                    <a:lnTo>
                      <a:pt x="61" y="72"/>
                    </a:lnTo>
                    <a:lnTo>
                      <a:pt x="61" y="72"/>
                    </a:lnTo>
                    <a:lnTo>
                      <a:pt x="60" y="72"/>
                    </a:lnTo>
                    <a:lnTo>
                      <a:pt x="60" y="73"/>
                    </a:lnTo>
                    <a:lnTo>
                      <a:pt x="59" y="73"/>
                    </a:lnTo>
                    <a:lnTo>
                      <a:pt x="59" y="73"/>
                    </a:lnTo>
                    <a:lnTo>
                      <a:pt x="58" y="73"/>
                    </a:lnTo>
                    <a:lnTo>
                      <a:pt x="58" y="73"/>
                    </a:lnTo>
                    <a:lnTo>
                      <a:pt x="58" y="74"/>
                    </a:lnTo>
                    <a:lnTo>
                      <a:pt x="57" y="74"/>
                    </a:lnTo>
                    <a:lnTo>
                      <a:pt x="56" y="74"/>
                    </a:lnTo>
                    <a:lnTo>
                      <a:pt x="56" y="74"/>
                    </a:lnTo>
                    <a:lnTo>
                      <a:pt x="56" y="74"/>
                    </a:lnTo>
                    <a:lnTo>
                      <a:pt x="55" y="74"/>
                    </a:lnTo>
                    <a:lnTo>
                      <a:pt x="55" y="74"/>
                    </a:lnTo>
                    <a:lnTo>
                      <a:pt x="54" y="75"/>
                    </a:lnTo>
                    <a:lnTo>
                      <a:pt x="53" y="75"/>
                    </a:lnTo>
                    <a:lnTo>
                      <a:pt x="53" y="75"/>
                    </a:lnTo>
                    <a:lnTo>
                      <a:pt x="53" y="75"/>
                    </a:lnTo>
                    <a:lnTo>
                      <a:pt x="52" y="75"/>
                    </a:lnTo>
                    <a:lnTo>
                      <a:pt x="52" y="75"/>
                    </a:lnTo>
                    <a:lnTo>
                      <a:pt x="51" y="75"/>
                    </a:lnTo>
                    <a:lnTo>
                      <a:pt x="51" y="75"/>
                    </a:lnTo>
                    <a:lnTo>
                      <a:pt x="50" y="76"/>
                    </a:lnTo>
                    <a:lnTo>
                      <a:pt x="50" y="76"/>
                    </a:lnTo>
                    <a:lnTo>
                      <a:pt x="49" y="76"/>
                    </a:lnTo>
                    <a:lnTo>
                      <a:pt x="49" y="76"/>
                    </a:lnTo>
                    <a:lnTo>
                      <a:pt x="48" y="76"/>
                    </a:lnTo>
                    <a:lnTo>
                      <a:pt x="48" y="76"/>
                    </a:lnTo>
                    <a:lnTo>
                      <a:pt x="47" y="76"/>
                    </a:lnTo>
                    <a:lnTo>
                      <a:pt x="47" y="76"/>
                    </a:lnTo>
                    <a:lnTo>
                      <a:pt x="46" y="76"/>
                    </a:lnTo>
                    <a:lnTo>
                      <a:pt x="46" y="76"/>
                    </a:lnTo>
                    <a:lnTo>
                      <a:pt x="45" y="76"/>
                    </a:lnTo>
                    <a:lnTo>
                      <a:pt x="45" y="77"/>
                    </a:lnTo>
                    <a:lnTo>
                      <a:pt x="44" y="77"/>
                    </a:lnTo>
                    <a:lnTo>
                      <a:pt x="44" y="77"/>
                    </a:lnTo>
                    <a:lnTo>
                      <a:pt x="43" y="77"/>
                    </a:lnTo>
                    <a:lnTo>
                      <a:pt x="43" y="77"/>
                    </a:lnTo>
                    <a:lnTo>
                      <a:pt x="42" y="77"/>
                    </a:lnTo>
                    <a:lnTo>
                      <a:pt x="42" y="77"/>
                    </a:lnTo>
                    <a:lnTo>
                      <a:pt x="41" y="77"/>
                    </a:lnTo>
                    <a:lnTo>
                      <a:pt x="41" y="77"/>
                    </a:lnTo>
                    <a:lnTo>
                      <a:pt x="40" y="77"/>
                    </a:lnTo>
                    <a:lnTo>
                      <a:pt x="39" y="77"/>
                    </a:lnTo>
                    <a:lnTo>
                      <a:pt x="39" y="77"/>
                    </a:lnTo>
                    <a:lnTo>
                      <a:pt x="38" y="77"/>
                    </a:lnTo>
                    <a:lnTo>
                      <a:pt x="38" y="76"/>
                    </a:lnTo>
                    <a:lnTo>
                      <a:pt x="38" y="76"/>
                    </a:lnTo>
                    <a:lnTo>
                      <a:pt x="37" y="76"/>
                    </a:lnTo>
                    <a:lnTo>
                      <a:pt x="36" y="76"/>
                    </a:lnTo>
                    <a:lnTo>
                      <a:pt x="36" y="76"/>
                    </a:lnTo>
                    <a:lnTo>
                      <a:pt x="35" y="76"/>
                    </a:lnTo>
                    <a:lnTo>
                      <a:pt x="35" y="76"/>
                    </a:lnTo>
                    <a:lnTo>
                      <a:pt x="35" y="76"/>
                    </a:lnTo>
                    <a:lnTo>
                      <a:pt x="34" y="76"/>
                    </a:lnTo>
                    <a:lnTo>
                      <a:pt x="34" y="76"/>
                    </a:lnTo>
                    <a:lnTo>
                      <a:pt x="33" y="76"/>
                    </a:lnTo>
                    <a:lnTo>
                      <a:pt x="32" y="75"/>
                    </a:lnTo>
                    <a:lnTo>
                      <a:pt x="32" y="75"/>
                    </a:lnTo>
                    <a:lnTo>
                      <a:pt x="32" y="75"/>
                    </a:lnTo>
                    <a:lnTo>
                      <a:pt x="31" y="75"/>
                    </a:lnTo>
                    <a:lnTo>
                      <a:pt x="31" y="75"/>
                    </a:lnTo>
                    <a:lnTo>
                      <a:pt x="30" y="75"/>
                    </a:lnTo>
                    <a:lnTo>
                      <a:pt x="29" y="75"/>
                    </a:lnTo>
                    <a:lnTo>
                      <a:pt x="29" y="75"/>
                    </a:lnTo>
                    <a:lnTo>
                      <a:pt x="29" y="74"/>
                    </a:lnTo>
                    <a:lnTo>
                      <a:pt x="28" y="74"/>
                    </a:lnTo>
                    <a:lnTo>
                      <a:pt x="28" y="74"/>
                    </a:lnTo>
                    <a:lnTo>
                      <a:pt x="27" y="74"/>
                    </a:lnTo>
                    <a:lnTo>
                      <a:pt x="27" y="74"/>
                    </a:lnTo>
                    <a:lnTo>
                      <a:pt x="26" y="74"/>
                    </a:lnTo>
                    <a:lnTo>
                      <a:pt x="26" y="73"/>
                    </a:lnTo>
                    <a:lnTo>
                      <a:pt x="25" y="73"/>
                    </a:lnTo>
                    <a:lnTo>
                      <a:pt x="25" y="73"/>
                    </a:lnTo>
                    <a:lnTo>
                      <a:pt x="24" y="73"/>
                    </a:lnTo>
                    <a:lnTo>
                      <a:pt x="24" y="73"/>
                    </a:lnTo>
                    <a:lnTo>
                      <a:pt x="24" y="72"/>
                    </a:lnTo>
                    <a:lnTo>
                      <a:pt x="23" y="72"/>
                    </a:lnTo>
                    <a:lnTo>
                      <a:pt x="22" y="72"/>
                    </a:lnTo>
                    <a:lnTo>
                      <a:pt x="22" y="71"/>
                    </a:lnTo>
                    <a:lnTo>
                      <a:pt x="22" y="71"/>
                    </a:lnTo>
                    <a:lnTo>
                      <a:pt x="21" y="71"/>
                    </a:lnTo>
                    <a:lnTo>
                      <a:pt x="21" y="71"/>
                    </a:lnTo>
                    <a:lnTo>
                      <a:pt x="20" y="71"/>
                    </a:lnTo>
                    <a:lnTo>
                      <a:pt x="20" y="70"/>
                    </a:lnTo>
                    <a:lnTo>
                      <a:pt x="20" y="70"/>
                    </a:lnTo>
                    <a:lnTo>
                      <a:pt x="19" y="70"/>
                    </a:lnTo>
                    <a:lnTo>
                      <a:pt x="19" y="70"/>
                    </a:lnTo>
                    <a:lnTo>
                      <a:pt x="18" y="69"/>
                    </a:lnTo>
                    <a:lnTo>
                      <a:pt x="18" y="69"/>
                    </a:lnTo>
                    <a:lnTo>
                      <a:pt x="17" y="68"/>
                    </a:lnTo>
                    <a:lnTo>
                      <a:pt x="17" y="68"/>
                    </a:lnTo>
                    <a:lnTo>
                      <a:pt x="17" y="68"/>
                    </a:lnTo>
                    <a:lnTo>
                      <a:pt x="16" y="68"/>
                    </a:lnTo>
                    <a:lnTo>
                      <a:pt x="16" y="67"/>
                    </a:lnTo>
                    <a:lnTo>
                      <a:pt x="15" y="67"/>
                    </a:lnTo>
                    <a:lnTo>
                      <a:pt x="15" y="67"/>
                    </a:lnTo>
                    <a:lnTo>
                      <a:pt x="15" y="66"/>
                    </a:lnTo>
                    <a:lnTo>
                      <a:pt x="14" y="66"/>
                    </a:lnTo>
                    <a:lnTo>
                      <a:pt x="14" y="66"/>
                    </a:lnTo>
                    <a:lnTo>
                      <a:pt x="14" y="65"/>
                    </a:lnTo>
                    <a:lnTo>
                      <a:pt x="13" y="65"/>
                    </a:lnTo>
                    <a:lnTo>
                      <a:pt x="13" y="65"/>
                    </a:lnTo>
                    <a:lnTo>
                      <a:pt x="12" y="64"/>
                    </a:lnTo>
                    <a:lnTo>
                      <a:pt x="12" y="64"/>
                    </a:lnTo>
                    <a:lnTo>
                      <a:pt x="12" y="64"/>
                    </a:lnTo>
                    <a:lnTo>
                      <a:pt x="11" y="63"/>
                    </a:lnTo>
                    <a:lnTo>
                      <a:pt x="11" y="63"/>
                    </a:lnTo>
                    <a:lnTo>
                      <a:pt x="11" y="62"/>
                    </a:lnTo>
                    <a:lnTo>
                      <a:pt x="10" y="62"/>
                    </a:lnTo>
                    <a:lnTo>
                      <a:pt x="10" y="62"/>
                    </a:lnTo>
                    <a:lnTo>
                      <a:pt x="10" y="61"/>
                    </a:lnTo>
                    <a:lnTo>
                      <a:pt x="9" y="61"/>
                    </a:lnTo>
                    <a:lnTo>
                      <a:pt x="9" y="60"/>
                    </a:lnTo>
                    <a:lnTo>
                      <a:pt x="9" y="60"/>
                    </a:lnTo>
                    <a:lnTo>
                      <a:pt x="8" y="60"/>
                    </a:lnTo>
                    <a:lnTo>
                      <a:pt x="8" y="59"/>
                    </a:lnTo>
                    <a:lnTo>
                      <a:pt x="8" y="59"/>
                    </a:lnTo>
                    <a:lnTo>
                      <a:pt x="8" y="59"/>
                    </a:lnTo>
                    <a:lnTo>
                      <a:pt x="7" y="58"/>
                    </a:lnTo>
                    <a:lnTo>
                      <a:pt x="7" y="57"/>
                    </a:lnTo>
                    <a:lnTo>
                      <a:pt x="7" y="57"/>
                    </a:lnTo>
                    <a:lnTo>
                      <a:pt x="6" y="57"/>
                    </a:lnTo>
                    <a:lnTo>
                      <a:pt x="6" y="56"/>
                    </a:lnTo>
                    <a:lnTo>
                      <a:pt x="6" y="56"/>
                    </a:lnTo>
                    <a:lnTo>
                      <a:pt x="6" y="55"/>
                    </a:lnTo>
                    <a:lnTo>
                      <a:pt x="6" y="55"/>
                    </a:lnTo>
                    <a:lnTo>
                      <a:pt x="5" y="54"/>
                    </a:lnTo>
                    <a:lnTo>
                      <a:pt x="5" y="54"/>
                    </a:lnTo>
                    <a:lnTo>
                      <a:pt x="5" y="54"/>
                    </a:lnTo>
                    <a:lnTo>
                      <a:pt x="4" y="53"/>
                    </a:lnTo>
                    <a:lnTo>
                      <a:pt x="4" y="53"/>
                    </a:lnTo>
                    <a:lnTo>
                      <a:pt x="4" y="52"/>
                    </a:lnTo>
                    <a:lnTo>
                      <a:pt x="4" y="52"/>
                    </a:lnTo>
                    <a:lnTo>
                      <a:pt x="4" y="51"/>
                    </a:lnTo>
                    <a:lnTo>
                      <a:pt x="3" y="51"/>
                    </a:lnTo>
                    <a:lnTo>
                      <a:pt x="3" y="50"/>
                    </a:lnTo>
                    <a:lnTo>
                      <a:pt x="3" y="50"/>
                    </a:lnTo>
                    <a:lnTo>
                      <a:pt x="3" y="49"/>
                    </a:lnTo>
                    <a:lnTo>
                      <a:pt x="3" y="49"/>
                    </a:lnTo>
                    <a:lnTo>
                      <a:pt x="3" y="48"/>
                    </a:lnTo>
                    <a:lnTo>
                      <a:pt x="3" y="48"/>
                    </a:lnTo>
                    <a:lnTo>
                      <a:pt x="2" y="48"/>
                    </a:lnTo>
                    <a:lnTo>
                      <a:pt x="2" y="47"/>
                    </a:lnTo>
                    <a:lnTo>
                      <a:pt x="2" y="46"/>
                    </a:lnTo>
                    <a:lnTo>
                      <a:pt x="2" y="46"/>
                    </a:lnTo>
                    <a:lnTo>
                      <a:pt x="2" y="46"/>
                    </a:lnTo>
                    <a:lnTo>
                      <a:pt x="1" y="45"/>
                    </a:lnTo>
                    <a:lnTo>
                      <a:pt x="1" y="45"/>
                    </a:lnTo>
                    <a:lnTo>
                      <a:pt x="1" y="44"/>
                    </a:lnTo>
                    <a:lnTo>
                      <a:pt x="1" y="43"/>
                    </a:lnTo>
                    <a:lnTo>
                      <a:pt x="1" y="43"/>
                    </a:lnTo>
                    <a:lnTo>
                      <a:pt x="1" y="42"/>
                    </a:lnTo>
                    <a:lnTo>
                      <a:pt x="1" y="42"/>
                    </a:lnTo>
                    <a:lnTo>
                      <a:pt x="1" y="42"/>
                    </a:lnTo>
                    <a:lnTo>
                      <a:pt x="1" y="41"/>
                    </a:lnTo>
                    <a:lnTo>
                      <a:pt x="1" y="41"/>
                    </a:lnTo>
                    <a:lnTo>
                      <a:pt x="1" y="40"/>
                    </a:lnTo>
                    <a:lnTo>
                      <a:pt x="1" y="39"/>
                    </a:lnTo>
                    <a:lnTo>
                      <a:pt x="1" y="39"/>
                    </a:lnTo>
                    <a:lnTo>
                      <a:pt x="1" y="39"/>
                    </a:lnTo>
                    <a:lnTo>
                      <a:pt x="0" y="38"/>
                    </a:lnTo>
                    <a:lnTo>
                      <a:pt x="0" y="38"/>
                    </a:lnTo>
                    <a:lnTo>
                      <a:pt x="0" y="37"/>
                    </a:lnTo>
                    <a:lnTo>
                      <a:pt x="0" y="36"/>
                    </a:lnTo>
                    <a:lnTo>
                      <a:pt x="0" y="36"/>
                    </a:lnTo>
                    <a:lnTo>
                      <a:pt x="0" y="35"/>
                    </a:lnTo>
                    <a:lnTo>
                      <a:pt x="0" y="35"/>
                    </a:lnTo>
                    <a:lnTo>
                      <a:pt x="0" y="34"/>
                    </a:lnTo>
                    <a:lnTo>
                      <a:pt x="0" y="34"/>
                    </a:lnTo>
                    <a:lnTo>
                      <a:pt x="0" y="34"/>
                    </a:lnTo>
                    <a:lnTo>
                      <a:pt x="0" y="33"/>
                    </a:lnTo>
                    <a:lnTo>
                      <a:pt x="0" y="32"/>
                    </a:lnTo>
                    <a:lnTo>
                      <a:pt x="0" y="32"/>
                    </a:lnTo>
                    <a:lnTo>
                      <a:pt x="1" y="31"/>
                    </a:lnTo>
                    <a:lnTo>
                      <a:pt x="1" y="31"/>
                    </a:lnTo>
                    <a:lnTo>
                      <a:pt x="1" y="30"/>
                    </a:lnTo>
                    <a:lnTo>
                      <a:pt x="1" y="30"/>
                    </a:lnTo>
                    <a:lnTo>
                      <a:pt x="1" y="29"/>
                    </a:lnTo>
                    <a:lnTo>
                      <a:pt x="1" y="29"/>
                    </a:lnTo>
                    <a:lnTo>
                      <a:pt x="1" y="28"/>
                    </a:lnTo>
                    <a:lnTo>
                      <a:pt x="1" y="28"/>
                    </a:lnTo>
                    <a:lnTo>
                      <a:pt x="1" y="27"/>
                    </a:lnTo>
                    <a:lnTo>
                      <a:pt x="1" y="27"/>
                    </a:lnTo>
                    <a:lnTo>
                      <a:pt x="1" y="26"/>
                    </a:lnTo>
                    <a:lnTo>
                      <a:pt x="1" y="26"/>
                    </a:lnTo>
                    <a:lnTo>
                      <a:pt x="1" y="25"/>
                    </a:lnTo>
                    <a:lnTo>
                      <a:pt x="2" y="25"/>
                    </a:lnTo>
                    <a:lnTo>
                      <a:pt x="2" y="24"/>
                    </a:lnTo>
                    <a:lnTo>
                      <a:pt x="2" y="24"/>
                    </a:lnTo>
                    <a:lnTo>
                      <a:pt x="2" y="23"/>
                    </a:lnTo>
                    <a:lnTo>
                      <a:pt x="2" y="23"/>
                    </a:lnTo>
                    <a:lnTo>
                      <a:pt x="2" y="22"/>
                    </a:lnTo>
                    <a:lnTo>
                      <a:pt x="3" y="22"/>
                    </a:lnTo>
                    <a:lnTo>
                      <a:pt x="3" y="21"/>
                    </a:lnTo>
                    <a:lnTo>
                      <a:pt x="3" y="21"/>
                    </a:lnTo>
                    <a:lnTo>
                      <a:pt x="3" y="21"/>
                    </a:lnTo>
                    <a:lnTo>
                      <a:pt x="3" y="20"/>
                    </a:lnTo>
                    <a:lnTo>
                      <a:pt x="3" y="20"/>
                    </a:lnTo>
                    <a:lnTo>
                      <a:pt x="4" y="19"/>
                    </a:lnTo>
                    <a:lnTo>
                      <a:pt x="4" y="19"/>
                    </a:lnTo>
                    <a:lnTo>
                      <a:pt x="4" y="18"/>
                    </a:lnTo>
                    <a:lnTo>
                      <a:pt x="4" y="18"/>
                    </a:lnTo>
                    <a:lnTo>
                      <a:pt x="4" y="17"/>
                    </a:lnTo>
                    <a:lnTo>
                      <a:pt x="5" y="17"/>
                    </a:lnTo>
                    <a:lnTo>
                      <a:pt x="5" y="16"/>
                    </a:lnTo>
                    <a:lnTo>
                      <a:pt x="5" y="16"/>
                    </a:lnTo>
                    <a:lnTo>
                      <a:pt x="5" y="15"/>
                    </a:lnTo>
                    <a:lnTo>
                      <a:pt x="6" y="15"/>
                    </a:lnTo>
                    <a:lnTo>
                      <a:pt x="6" y="14"/>
                    </a:lnTo>
                    <a:lnTo>
                      <a:pt x="6" y="14"/>
                    </a:lnTo>
                    <a:lnTo>
                      <a:pt x="6" y="14"/>
                    </a:lnTo>
                    <a:lnTo>
                      <a:pt x="7" y="13"/>
                    </a:lnTo>
                    <a:lnTo>
                      <a:pt x="7" y="13"/>
                    </a:lnTo>
                    <a:lnTo>
                      <a:pt x="7" y="12"/>
                    </a:lnTo>
                    <a:lnTo>
                      <a:pt x="7" y="12"/>
                    </a:lnTo>
                    <a:lnTo>
                      <a:pt x="8" y="11"/>
                    </a:lnTo>
                    <a:lnTo>
                      <a:pt x="8" y="11"/>
                    </a:lnTo>
                    <a:lnTo>
                      <a:pt x="8" y="11"/>
                    </a:lnTo>
                    <a:lnTo>
                      <a:pt x="9" y="10"/>
                    </a:lnTo>
                    <a:lnTo>
                      <a:pt x="9" y="10"/>
                    </a:lnTo>
                    <a:lnTo>
                      <a:pt x="9" y="10"/>
                    </a:lnTo>
                    <a:lnTo>
                      <a:pt x="10" y="9"/>
                    </a:lnTo>
                    <a:lnTo>
                      <a:pt x="10" y="9"/>
                    </a:lnTo>
                    <a:lnTo>
                      <a:pt x="10" y="8"/>
                    </a:lnTo>
                    <a:lnTo>
                      <a:pt x="11" y="8"/>
                    </a:lnTo>
                    <a:lnTo>
                      <a:pt x="11" y="7"/>
                    </a:lnTo>
                    <a:lnTo>
                      <a:pt x="11" y="7"/>
                    </a:lnTo>
                    <a:lnTo>
                      <a:pt x="12" y="7"/>
                    </a:lnTo>
                    <a:lnTo>
                      <a:pt x="12" y="6"/>
                    </a:lnTo>
                    <a:lnTo>
                      <a:pt x="12" y="6"/>
                    </a:lnTo>
                    <a:lnTo>
                      <a:pt x="13" y="6"/>
                    </a:lnTo>
                    <a:lnTo>
                      <a:pt x="13" y="5"/>
                    </a:lnTo>
                    <a:lnTo>
                      <a:pt x="13" y="5"/>
                    </a:lnTo>
                    <a:lnTo>
                      <a:pt x="14" y="5"/>
                    </a:lnTo>
                    <a:lnTo>
                      <a:pt x="14" y="4"/>
                    </a:lnTo>
                    <a:lnTo>
                      <a:pt x="14" y="4"/>
                    </a:lnTo>
                    <a:lnTo>
                      <a:pt x="15" y="4"/>
                    </a:lnTo>
                    <a:lnTo>
                      <a:pt x="15" y="3"/>
                    </a:lnTo>
                    <a:lnTo>
                      <a:pt x="16" y="3"/>
                    </a:lnTo>
                    <a:lnTo>
                      <a:pt x="16" y="3"/>
                    </a:lnTo>
                    <a:lnTo>
                      <a:pt x="17" y="2"/>
                    </a:lnTo>
                    <a:lnTo>
                      <a:pt x="17" y="2"/>
                    </a:lnTo>
                    <a:lnTo>
                      <a:pt x="17" y="2"/>
                    </a:lnTo>
                    <a:lnTo>
                      <a:pt x="18" y="2"/>
                    </a:lnTo>
                    <a:lnTo>
                      <a:pt x="18" y="1"/>
                    </a:lnTo>
                    <a:lnTo>
                      <a:pt x="18" y="1"/>
                    </a:lnTo>
                    <a:lnTo>
                      <a:pt x="19" y="1"/>
                    </a:lnTo>
                    <a:lnTo>
                      <a:pt x="19"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5" name="Oval 1379"/>
              <p:cNvSpPr>
                <a:spLocks noChangeArrowheads="1"/>
              </p:cNvSpPr>
              <p:nvPr/>
            </p:nvSpPr>
            <p:spPr bwMode="auto">
              <a:xfrm flipH="1">
                <a:off x="956" y="3915"/>
                <a:ext cx="24" cy="2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6" name="Freeform 1380"/>
              <p:cNvSpPr>
                <a:spLocks/>
              </p:cNvSpPr>
              <p:nvPr/>
            </p:nvSpPr>
            <p:spPr bwMode="auto">
              <a:xfrm flipH="1">
                <a:off x="953" y="3893"/>
                <a:ext cx="3" cy="32"/>
              </a:xfrm>
              <a:custGeom>
                <a:avLst/>
                <a:gdLst>
                  <a:gd name="T0" fmla="*/ 0 w 10"/>
                  <a:gd name="T1" fmla="*/ 0 h 114"/>
                  <a:gd name="T2" fmla="*/ 1 w 10"/>
                  <a:gd name="T3" fmla="*/ 2 h 114"/>
                  <a:gd name="T4" fmla="*/ 1 w 10"/>
                  <a:gd name="T5" fmla="*/ 4 h 114"/>
                  <a:gd name="T6" fmla="*/ 2 w 10"/>
                  <a:gd name="T7" fmla="*/ 7 h 114"/>
                  <a:gd name="T8" fmla="*/ 2 w 10"/>
                  <a:gd name="T9" fmla="*/ 9 h 114"/>
                  <a:gd name="T10" fmla="*/ 3 w 10"/>
                  <a:gd name="T11" fmla="*/ 11 h 114"/>
                  <a:gd name="T12" fmla="*/ 4 w 10"/>
                  <a:gd name="T13" fmla="*/ 13 h 114"/>
                  <a:gd name="T14" fmla="*/ 4 w 10"/>
                  <a:gd name="T15" fmla="*/ 15 h 114"/>
                  <a:gd name="T16" fmla="*/ 5 w 10"/>
                  <a:gd name="T17" fmla="*/ 18 h 114"/>
                  <a:gd name="T18" fmla="*/ 5 w 10"/>
                  <a:gd name="T19" fmla="*/ 20 h 114"/>
                  <a:gd name="T20" fmla="*/ 6 w 10"/>
                  <a:gd name="T21" fmla="*/ 22 h 114"/>
                  <a:gd name="T22" fmla="*/ 6 w 10"/>
                  <a:gd name="T23" fmla="*/ 24 h 114"/>
                  <a:gd name="T24" fmla="*/ 7 w 10"/>
                  <a:gd name="T25" fmla="*/ 27 h 114"/>
                  <a:gd name="T26" fmla="*/ 7 w 10"/>
                  <a:gd name="T27" fmla="*/ 29 h 114"/>
                  <a:gd name="T28" fmla="*/ 8 w 10"/>
                  <a:gd name="T29" fmla="*/ 31 h 114"/>
                  <a:gd name="T30" fmla="*/ 8 w 10"/>
                  <a:gd name="T31" fmla="*/ 33 h 114"/>
                  <a:gd name="T32" fmla="*/ 8 w 10"/>
                  <a:gd name="T33" fmla="*/ 36 h 114"/>
                  <a:gd name="T34" fmla="*/ 8 w 10"/>
                  <a:gd name="T35" fmla="*/ 38 h 114"/>
                  <a:gd name="T36" fmla="*/ 9 w 10"/>
                  <a:gd name="T37" fmla="*/ 40 h 114"/>
                  <a:gd name="T38" fmla="*/ 9 w 10"/>
                  <a:gd name="T39" fmla="*/ 43 h 114"/>
                  <a:gd name="T40" fmla="*/ 9 w 10"/>
                  <a:gd name="T41" fmla="*/ 45 h 114"/>
                  <a:gd name="T42" fmla="*/ 9 w 10"/>
                  <a:gd name="T43" fmla="*/ 47 h 114"/>
                  <a:gd name="T44" fmla="*/ 9 w 10"/>
                  <a:gd name="T45" fmla="*/ 50 h 114"/>
                  <a:gd name="T46" fmla="*/ 9 w 10"/>
                  <a:gd name="T47" fmla="*/ 52 h 114"/>
                  <a:gd name="T48" fmla="*/ 10 w 10"/>
                  <a:gd name="T49" fmla="*/ 54 h 114"/>
                  <a:gd name="T50" fmla="*/ 10 w 10"/>
                  <a:gd name="T51" fmla="*/ 57 h 114"/>
                  <a:gd name="T52" fmla="*/ 10 w 10"/>
                  <a:gd name="T53" fmla="*/ 59 h 114"/>
                  <a:gd name="T54" fmla="*/ 10 w 10"/>
                  <a:gd name="T55" fmla="*/ 61 h 114"/>
                  <a:gd name="T56" fmla="*/ 10 w 10"/>
                  <a:gd name="T57" fmla="*/ 63 h 114"/>
                  <a:gd name="T58" fmla="*/ 10 w 10"/>
                  <a:gd name="T59" fmla="*/ 66 h 114"/>
                  <a:gd name="T60" fmla="*/ 9 w 10"/>
                  <a:gd name="T61" fmla="*/ 68 h 114"/>
                  <a:gd name="T62" fmla="*/ 9 w 10"/>
                  <a:gd name="T63" fmla="*/ 70 h 114"/>
                  <a:gd name="T64" fmla="*/ 9 w 10"/>
                  <a:gd name="T65" fmla="*/ 73 h 114"/>
                  <a:gd name="T66" fmla="*/ 9 w 10"/>
                  <a:gd name="T67" fmla="*/ 75 h 114"/>
                  <a:gd name="T68" fmla="*/ 9 w 10"/>
                  <a:gd name="T69" fmla="*/ 77 h 114"/>
                  <a:gd name="T70" fmla="*/ 9 w 10"/>
                  <a:gd name="T71" fmla="*/ 79 h 114"/>
                  <a:gd name="T72" fmla="*/ 8 w 10"/>
                  <a:gd name="T73" fmla="*/ 82 h 114"/>
                  <a:gd name="T74" fmla="*/ 8 w 10"/>
                  <a:gd name="T75" fmla="*/ 84 h 114"/>
                  <a:gd name="T76" fmla="*/ 8 w 10"/>
                  <a:gd name="T77" fmla="*/ 86 h 114"/>
                  <a:gd name="T78" fmla="*/ 8 w 10"/>
                  <a:gd name="T79" fmla="*/ 89 h 114"/>
                  <a:gd name="T80" fmla="*/ 7 w 10"/>
                  <a:gd name="T81" fmla="*/ 91 h 114"/>
                  <a:gd name="T82" fmla="*/ 7 w 10"/>
                  <a:gd name="T83" fmla="*/ 93 h 114"/>
                  <a:gd name="T84" fmla="*/ 7 w 10"/>
                  <a:gd name="T85" fmla="*/ 96 h 114"/>
                  <a:gd name="T86" fmla="*/ 6 w 10"/>
                  <a:gd name="T87" fmla="*/ 98 h 114"/>
                  <a:gd name="T88" fmla="*/ 5 w 10"/>
                  <a:gd name="T89" fmla="*/ 100 h 114"/>
                  <a:gd name="T90" fmla="*/ 5 w 10"/>
                  <a:gd name="T91" fmla="*/ 102 h 114"/>
                  <a:gd name="T92" fmla="*/ 4 w 10"/>
                  <a:gd name="T93" fmla="*/ 104 h 114"/>
                  <a:gd name="T94" fmla="*/ 4 w 10"/>
                  <a:gd name="T95" fmla="*/ 107 h 114"/>
                  <a:gd name="T96" fmla="*/ 3 w 10"/>
                  <a:gd name="T97" fmla="*/ 109 h 114"/>
                  <a:gd name="T98" fmla="*/ 3 w 10"/>
                  <a:gd name="T99" fmla="*/ 111 h 114"/>
                  <a:gd name="T100" fmla="*/ 2 w 10"/>
                  <a:gd name="T101" fmla="*/ 113 h 114"/>
                  <a:gd name="T102" fmla="*/ 2 w 10"/>
                  <a:gd name="T10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 h="114">
                    <a:moveTo>
                      <a:pt x="0" y="0"/>
                    </a:moveTo>
                    <a:lnTo>
                      <a:pt x="1" y="2"/>
                    </a:lnTo>
                    <a:lnTo>
                      <a:pt x="1" y="4"/>
                    </a:lnTo>
                    <a:lnTo>
                      <a:pt x="2" y="7"/>
                    </a:lnTo>
                    <a:lnTo>
                      <a:pt x="2" y="9"/>
                    </a:lnTo>
                    <a:lnTo>
                      <a:pt x="3" y="11"/>
                    </a:lnTo>
                    <a:lnTo>
                      <a:pt x="4" y="13"/>
                    </a:lnTo>
                    <a:lnTo>
                      <a:pt x="4" y="15"/>
                    </a:lnTo>
                    <a:lnTo>
                      <a:pt x="5" y="18"/>
                    </a:lnTo>
                    <a:lnTo>
                      <a:pt x="5" y="20"/>
                    </a:lnTo>
                    <a:lnTo>
                      <a:pt x="6" y="22"/>
                    </a:lnTo>
                    <a:lnTo>
                      <a:pt x="6" y="24"/>
                    </a:lnTo>
                    <a:lnTo>
                      <a:pt x="7" y="27"/>
                    </a:lnTo>
                    <a:lnTo>
                      <a:pt x="7" y="29"/>
                    </a:lnTo>
                    <a:lnTo>
                      <a:pt x="8" y="31"/>
                    </a:lnTo>
                    <a:lnTo>
                      <a:pt x="8" y="33"/>
                    </a:lnTo>
                    <a:lnTo>
                      <a:pt x="8" y="36"/>
                    </a:lnTo>
                    <a:lnTo>
                      <a:pt x="8" y="38"/>
                    </a:lnTo>
                    <a:lnTo>
                      <a:pt x="9" y="40"/>
                    </a:lnTo>
                    <a:lnTo>
                      <a:pt x="9" y="43"/>
                    </a:lnTo>
                    <a:lnTo>
                      <a:pt x="9" y="45"/>
                    </a:lnTo>
                    <a:lnTo>
                      <a:pt x="9" y="47"/>
                    </a:lnTo>
                    <a:lnTo>
                      <a:pt x="9" y="50"/>
                    </a:lnTo>
                    <a:lnTo>
                      <a:pt x="9" y="52"/>
                    </a:lnTo>
                    <a:lnTo>
                      <a:pt x="10" y="54"/>
                    </a:lnTo>
                    <a:lnTo>
                      <a:pt x="10" y="57"/>
                    </a:lnTo>
                    <a:lnTo>
                      <a:pt x="10" y="59"/>
                    </a:lnTo>
                    <a:lnTo>
                      <a:pt x="10" y="61"/>
                    </a:lnTo>
                    <a:lnTo>
                      <a:pt x="10" y="63"/>
                    </a:lnTo>
                    <a:lnTo>
                      <a:pt x="10" y="66"/>
                    </a:lnTo>
                    <a:lnTo>
                      <a:pt x="9" y="68"/>
                    </a:lnTo>
                    <a:lnTo>
                      <a:pt x="9" y="70"/>
                    </a:lnTo>
                    <a:lnTo>
                      <a:pt x="9" y="73"/>
                    </a:lnTo>
                    <a:lnTo>
                      <a:pt x="9" y="75"/>
                    </a:lnTo>
                    <a:lnTo>
                      <a:pt x="9" y="77"/>
                    </a:lnTo>
                    <a:lnTo>
                      <a:pt x="9" y="79"/>
                    </a:lnTo>
                    <a:lnTo>
                      <a:pt x="8" y="82"/>
                    </a:lnTo>
                    <a:lnTo>
                      <a:pt x="8" y="84"/>
                    </a:lnTo>
                    <a:lnTo>
                      <a:pt x="8" y="86"/>
                    </a:lnTo>
                    <a:lnTo>
                      <a:pt x="8" y="89"/>
                    </a:lnTo>
                    <a:lnTo>
                      <a:pt x="7" y="91"/>
                    </a:lnTo>
                    <a:lnTo>
                      <a:pt x="7" y="93"/>
                    </a:lnTo>
                    <a:lnTo>
                      <a:pt x="7" y="96"/>
                    </a:lnTo>
                    <a:lnTo>
                      <a:pt x="6" y="98"/>
                    </a:lnTo>
                    <a:lnTo>
                      <a:pt x="5" y="100"/>
                    </a:lnTo>
                    <a:lnTo>
                      <a:pt x="5" y="102"/>
                    </a:lnTo>
                    <a:lnTo>
                      <a:pt x="4" y="104"/>
                    </a:lnTo>
                    <a:lnTo>
                      <a:pt x="4" y="107"/>
                    </a:lnTo>
                    <a:lnTo>
                      <a:pt x="3" y="109"/>
                    </a:lnTo>
                    <a:lnTo>
                      <a:pt x="3" y="111"/>
                    </a:lnTo>
                    <a:lnTo>
                      <a:pt x="2" y="113"/>
                    </a:lnTo>
                    <a:lnTo>
                      <a:pt x="2" y="11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7" name="Freeform 1381"/>
              <p:cNvSpPr>
                <a:spLocks/>
              </p:cNvSpPr>
              <p:nvPr/>
            </p:nvSpPr>
            <p:spPr bwMode="auto">
              <a:xfrm flipH="1">
                <a:off x="962" y="3938"/>
                <a:ext cx="4" cy="7"/>
              </a:xfrm>
              <a:custGeom>
                <a:avLst/>
                <a:gdLst>
                  <a:gd name="T0" fmla="*/ 18 w 18"/>
                  <a:gd name="T1" fmla="*/ 0 h 25"/>
                  <a:gd name="T2" fmla="*/ 17 w 18"/>
                  <a:gd name="T3" fmla="*/ 2 h 25"/>
                  <a:gd name="T4" fmla="*/ 16 w 18"/>
                  <a:gd name="T5" fmla="*/ 4 h 25"/>
                  <a:gd name="T6" fmla="*/ 14 w 18"/>
                  <a:gd name="T7" fmla="*/ 6 h 25"/>
                  <a:gd name="T8" fmla="*/ 13 w 18"/>
                  <a:gd name="T9" fmla="*/ 8 h 25"/>
                  <a:gd name="T10" fmla="*/ 12 w 18"/>
                  <a:gd name="T11" fmla="*/ 10 h 25"/>
                  <a:gd name="T12" fmla="*/ 10 w 18"/>
                  <a:gd name="T13" fmla="*/ 12 h 25"/>
                  <a:gd name="T14" fmla="*/ 9 w 18"/>
                  <a:gd name="T15" fmla="*/ 14 h 25"/>
                  <a:gd name="T16" fmla="*/ 7 w 18"/>
                  <a:gd name="T17" fmla="*/ 16 h 25"/>
                  <a:gd name="T18" fmla="*/ 6 w 18"/>
                  <a:gd name="T19" fmla="*/ 17 h 25"/>
                  <a:gd name="T20" fmla="*/ 5 w 18"/>
                  <a:gd name="T21" fmla="*/ 19 h 25"/>
                  <a:gd name="T22" fmla="*/ 3 w 18"/>
                  <a:gd name="T23" fmla="*/ 21 h 25"/>
                  <a:gd name="T24" fmla="*/ 1 w 18"/>
                  <a:gd name="T25" fmla="*/ 23 h 25"/>
                  <a:gd name="T26" fmla="*/ 0 w 18"/>
                  <a:gd name="T27" fmla="*/ 24 h 25"/>
                  <a:gd name="T28" fmla="*/ 0 w 1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5">
                    <a:moveTo>
                      <a:pt x="18" y="0"/>
                    </a:moveTo>
                    <a:lnTo>
                      <a:pt x="17" y="2"/>
                    </a:lnTo>
                    <a:lnTo>
                      <a:pt x="16" y="4"/>
                    </a:lnTo>
                    <a:lnTo>
                      <a:pt x="14" y="6"/>
                    </a:lnTo>
                    <a:lnTo>
                      <a:pt x="13" y="8"/>
                    </a:lnTo>
                    <a:lnTo>
                      <a:pt x="12" y="10"/>
                    </a:lnTo>
                    <a:lnTo>
                      <a:pt x="10" y="12"/>
                    </a:lnTo>
                    <a:lnTo>
                      <a:pt x="9" y="14"/>
                    </a:lnTo>
                    <a:lnTo>
                      <a:pt x="7" y="16"/>
                    </a:lnTo>
                    <a:lnTo>
                      <a:pt x="6" y="17"/>
                    </a:lnTo>
                    <a:lnTo>
                      <a:pt x="5" y="19"/>
                    </a:lnTo>
                    <a:lnTo>
                      <a:pt x="3" y="21"/>
                    </a:lnTo>
                    <a:lnTo>
                      <a:pt x="1" y="23"/>
                    </a:lnTo>
                    <a:lnTo>
                      <a:pt x="0" y="24"/>
                    </a:lnTo>
                    <a:lnTo>
                      <a:pt x="0"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8" name="Oval 1382"/>
              <p:cNvSpPr>
                <a:spLocks noChangeArrowheads="1"/>
              </p:cNvSpPr>
              <p:nvPr/>
            </p:nvSpPr>
            <p:spPr bwMode="auto">
              <a:xfrm flipH="1">
                <a:off x="967" y="390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39" name="Oval 1383"/>
              <p:cNvSpPr>
                <a:spLocks noChangeArrowheads="1"/>
              </p:cNvSpPr>
              <p:nvPr/>
            </p:nvSpPr>
            <p:spPr bwMode="auto">
              <a:xfrm flipH="1">
                <a:off x="977"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0" name="Oval 1384"/>
              <p:cNvSpPr>
                <a:spLocks noChangeArrowheads="1"/>
              </p:cNvSpPr>
              <p:nvPr/>
            </p:nvSpPr>
            <p:spPr bwMode="auto">
              <a:xfrm flipH="1">
                <a:off x="960" y="389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1" name="Oval 1385"/>
              <p:cNvSpPr>
                <a:spLocks noChangeArrowheads="1"/>
              </p:cNvSpPr>
              <p:nvPr/>
            </p:nvSpPr>
            <p:spPr bwMode="auto">
              <a:xfrm flipH="1">
                <a:off x="975" y="389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2" name="Oval 1386"/>
              <p:cNvSpPr>
                <a:spLocks noChangeArrowheads="1"/>
              </p:cNvSpPr>
              <p:nvPr/>
            </p:nvSpPr>
            <p:spPr bwMode="auto">
              <a:xfrm flipH="1">
                <a:off x="958"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3" name="Oval 1387"/>
              <p:cNvSpPr>
                <a:spLocks noChangeArrowheads="1"/>
              </p:cNvSpPr>
              <p:nvPr/>
            </p:nvSpPr>
            <p:spPr bwMode="auto">
              <a:xfrm flipH="1">
                <a:off x="976" y="3885"/>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4" name="Line 1388"/>
              <p:cNvSpPr>
                <a:spLocks noChangeShapeType="1"/>
              </p:cNvSpPr>
              <p:nvPr/>
            </p:nvSpPr>
            <p:spPr bwMode="auto">
              <a:xfrm flipH="1" flipV="1">
                <a:off x="975" y="3703"/>
                <a:ext cx="14"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5" name="Freeform 1389"/>
              <p:cNvSpPr>
                <a:spLocks/>
              </p:cNvSpPr>
              <p:nvPr/>
            </p:nvSpPr>
            <p:spPr bwMode="auto">
              <a:xfrm flipH="1">
                <a:off x="940" y="3674"/>
                <a:ext cx="24" cy="22"/>
              </a:xfrm>
              <a:custGeom>
                <a:avLst/>
                <a:gdLst>
                  <a:gd name="T0" fmla="*/ 12 w 86"/>
                  <a:gd name="T1" fmla="*/ 74 h 80"/>
                  <a:gd name="T2" fmla="*/ 10 w 86"/>
                  <a:gd name="T3" fmla="*/ 71 h 80"/>
                  <a:gd name="T4" fmla="*/ 7 w 86"/>
                  <a:gd name="T5" fmla="*/ 68 h 80"/>
                  <a:gd name="T6" fmla="*/ 5 w 86"/>
                  <a:gd name="T7" fmla="*/ 65 h 80"/>
                  <a:gd name="T8" fmla="*/ 4 w 86"/>
                  <a:gd name="T9" fmla="*/ 61 h 80"/>
                  <a:gd name="T10" fmla="*/ 2 w 86"/>
                  <a:gd name="T11" fmla="*/ 58 h 80"/>
                  <a:gd name="T12" fmla="*/ 1 w 86"/>
                  <a:gd name="T13" fmla="*/ 54 h 80"/>
                  <a:gd name="T14" fmla="*/ 0 w 86"/>
                  <a:gd name="T15" fmla="*/ 51 h 80"/>
                  <a:gd name="T16" fmla="*/ 0 w 86"/>
                  <a:gd name="T17" fmla="*/ 47 h 80"/>
                  <a:gd name="T18" fmla="*/ 0 w 86"/>
                  <a:gd name="T19" fmla="*/ 43 h 80"/>
                  <a:gd name="T20" fmla="*/ 0 w 86"/>
                  <a:gd name="T21" fmla="*/ 40 h 80"/>
                  <a:gd name="T22" fmla="*/ 0 w 86"/>
                  <a:gd name="T23" fmla="*/ 36 h 80"/>
                  <a:gd name="T24" fmla="*/ 1 w 86"/>
                  <a:gd name="T25" fmla="*/ 32 h 80"/>
                  <a:gd name="T26" fmla="*/ 2 w 86"/>
                  <a:gd name="T27" fmla="*/ 29 h 80"/>
                  <a:gd name="T28" fmla="*/ 3 w 86"/>
                  <a:gd name="T29" fmla="*/ 25 h 80"/>
                  <a:gd name="T30" fmla="*/ 5 w 86"/>
                  <a:gd name="T31" fmla="*/ 22 h 80"/>
                  <a:gd name="T32" fmla="*/ 7 w 86"/>
                  <a:gd name="T33" fmla="*/ 19 h 80"/>
                  <a:gd name="T34" fmla="*/ 9 w 86"/>
                  <a:gd name="T35" fmla="*/ 16 h 80"/>
                  <a:gd name="T36" fmla="*/ 12 w 86"/>
                  <a:gd name="T37" fmla="*/ 13 h 80"/>
                  <a:gd name="T38" fmla="*/ 14 w 86"/>
                  <a:gd name="T39" fmla="*/ 10 h 80"/>
                  <a:gd name="T40" fmla="*/ 17 w 86"/>
                  <a:gd name="T41" fmla="*/ 8 h 80"/>
                  <a:gd name="T42" fmla="*/ 21 w 86"/>
                  <a:gd name="T43" fmla="*/ 6 h 80"/>
                  <a:gd name="T44" fmla="*/ 24 w 86"/>
                  <a:gd name="T45" fmla="*/ 4 h 80"/>
                  <a:gd name="T46" fmla="*/ 27 w 86"/>
                  <a:gd name="T47" fmla="*/ 3 h 80"/>
                  <a:gd name="T48" fmla="*/ 31 w 86"/>
                  <a:gd name="T49" fmla="*/ 2 h 80"/>
                  <a:gd name="T50" fmla="*/ 34 w 86"/>
                  <a:gd name="T51" fmla="*/ 1 h 80"/>
                  <a:gd name="T52" fmla="*/ 38 w 86"/>
                  <a:gd name="T53" fmla="*/ 0 h 80"/>
                  <a:gd name="T54" fmla="*/ 42 w 86"/>
                  <a:gd name="T55" fmla="*/ 0 h 80"/>
                  <a:gd name="T56" fmla="*/ 45 w 86"/>
                  <a:gd name="T57" fmla="*/ 0 h 80"/>
                  <a:gd name="T58" fmla="*/ 49 w 86"/>
                  <a:gd name="T59" fmla="*/ 0 h 80"/>
                  <a:gd name="T60" fmla="*/ 53 w 86"/>
                  <a:gd name="T61" fmla="*/ 1 h 80"/>
                  <a:gd name="T62" fmla="*/ 56 w 86"/>
                  <a:gd name="T63" fmla="*/ 2 h 80"/>
                  <a:gd name="T64" fmla="*/ 60 w 86"/>
                  <a:gd name="T65" fmla="*/ 3 h 80"/>
                  <a:gd name="T66" fmla="*/ 63 w 86"/>
                  <a:gd name="T67" fmla="*/ 5 h 80"/>
                  <a:gd name="T68" fmla="*/ 66 w 86"/>
                  <a:gd name="T69" fmla="*/ 7 h 80"/>
                  <a:gd name="T70" fmla="*/ 70 w 86"/>
                  <a:gd name="T71" fmla="*/ 9 h 80"/>
                  <a:gd name="T72" fmla="*/ 72 w 86"/>
                  <a:gd name="T73" fmla="*/ 11 h 80"/>
                  <a:gd name="T74" fmla="*/ 75 w 86"/>
                  <a:gd name="T75" fmla="*/ 14 h 80"/>
                  <a:gd name="T76" fmla="*/ 77 w 86"/>
                  <a:gd name="T77" fmla="*/ 17 h 80"/>
                  <a:gd name="T78" fmla="*/ 80 w 86"/>
                  <a:gd name="T79" fmla="*/ 20 h 80"/>
                  <a:gd name="T80" fmla="*/ 82 w 86"/>
                  <a:gd name="T81" fmla="*/ 23 h 80"/>
                  <a:gd name="T82" fmla="*/ 83 w 86"/>
                  <a:gd name="T83" fmla="*/ 26 h 80"/>
                  <a:gd name="T84" fmla="*/ 84 w 86"/>
                  <a:gd name="T85" fmla="*/ 30 h 80"/>
                  <a:gd name="T86" fmla="*/ 85 w 86"/>
                  <a:gd name="T87" fmla="*/ 33 h 80"/>
                  <a:gd name="T88" fmla="*/ 86 w 86"/>
                  <a:gd name="T89" fmla="*/ 37 h 80"/>
                  <a:gd name="T90" fmla="*/ 86 w 86"/>
                  <a:gd name="T91" fmla="*/ 41 h 80"/>
                  <a:gd name="T92" fmla="*/ 86 w 86"/>
                  <a:gd name="T93" fmla="*/ 45 h 80"/>
                  <a:gd name="T94" fmla="*/ 86 w 86"/>
                  <a:gd name="T95" fmla="*/ 48 h 80"/>
                  <a:gd name="T96" fmla="*/ 86 w 86"/>
                  <a:gd name="T97" fmla="*/ 52 h 80"/>
                  <a:gd name="T98" fmla="*/ 84 w 86"/>
                  <a:gd name="T99" fmla="*/ 56 h 80"/>
                  <a:gd name="T100" fmla="*/ 83 w 86"/>
                  <a:gd name="T101" fmla="*/ 59 h 80"/>
                  <a:gd name="T102" fmla="*/ 82 w 86"/>
                  <a:gd name="T103" fmla="*/ 63 h 80"/>
                  <a:gd name="T104" fmla="*/ 80 w 86"/>
                  <a:gd name="T105" fmla="*/ 66 h 80"/>
                  <a:gd name="T106" fmla="*/ 78 w 86"/>
                  <a:gd name="T107" fmla="*/ 69 h 80"/>
                  <a:gd name="T108" fmla="*/ 76 w 86"/>
                  <a:gd name="T109" fmla="*/ 72 h 80"/>
                  <a:gd name="T110" fmla="*/ 73 w 86"/>
                  <a:gd name="T111" fmla="*/ 74 h 80"/>
                  <a:gd name="T112" fmla="*/ 70 w 86"/>
                  <a:gd name="T113" fmla="*/ 77 h 80"/>
                  <a:gd name="T114" fmla="*/ 67 w 86"/>
                  <a:gd name="T115"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0">
                    <a:moveTo>
                      <a:pt x="14" y="76"/>
                    </a:moveTo>
                    <a:lnTo>
                      <a:pt x="14" y="76"/>
                    </a:lnTo>
                    <a:lnTo>
                      <a:pt x="14" y="75"/>
                    </a:lnTo>
                    <a:lnTo>
                      <a:pt x="13" y="75"/>
                    </a:lnTo>
                    <a:lnTo>
                      <a:pt x="13" y="74"/>
                    </a:lnTo>
                    <a:lnTo>
                      <a:pt x="13" y="74"/>
                    </a:lnTo>
                    <a:lnTo>
                      <a:pt x="12" y="74"/>
                    </a:lnTo>
                    <a:lnTo>
                      <a:pt x="12" y="73"/>
                    </a:lnTo>
                    <a:lnTo>
                      <a:pt x="11" y="73"/>
                    </a:lnTo>
                    <a:lnTo>
                      <a:pt x="11" y="72"/>
                    </a:lnTo>
                    <a:lnTo>
                      <a:pt x="11" y="72"/>
                    </a:lnTo>
                    <a:lnTo>
                      <a:pt x="10" y="72"/>
                    </a:lnTo>
                    <a:lnTo>
                      <a:pt x="10" y="71"/>
                    </a:lnTo>
                    <a:lnTo>
                      <a:pt x="10" y="71"/>
                    </a:lnTo>
                    <a:lnTo>
                      <a:pt x="9" y="70"/>
                    </a:lnTo>
                    <a:lnTo>
                      <a:pt x="9" y="70"/>
                    </a:lnTo>
                    <a:lnTo>
                      <a:pt x="8" y="70"/>
                    </a:lnTo>
                    <a:lnTo>
                      <a:pt x="8" y="69"/>
                    </a:lnTo>
                    <a:lnTo>
                      <a:pt x="8" y="69"/>
                    </a:lnTo>
                    <a:lnTo>
                      <a:pt x="8" y="68"/>
                    </a:lnTo>
                    <a:lnTo>
                      <a:pt x="7" y="68"/>
                    </a:lnTo>
                    <a:lnTo>
                      <a:pt x="7" y="67"/>
                    </a:lnTo>
                    <a:lnTo>
                      <a:pt x="7" y="67"/>
                    </a:lnTo>
                    <a:lnTo>
                      <a:pt x="6" y="66"/>
                    </a:lnTo>
                    <a:lnTo>
                      <a:pt x="6" y="66"/>
                    </a:lnTo>
                    <a:lnTo>
                      <a:pt x="6" y="66"/>
                    </a:lnTo>
                    <a:lnTo>
                      <a:pt x="6" y="65"/>
                    </a:lnTo>
                    <a:lnTo>
                      <a:pt x="5" y="65"/>
                    </a:lnTo>
                    <a:lnTo>
                      <a:pt x="5" y="64"/>
                    </a:lnTo>
                    <a:lnTo>
                      <a:pt x="5" y="64"/>
                    </a:lnTo>
                    <a:lnTo>
                      <a:pt x="4" y="63"/>
                    </a:lnTo>
                    <a:lnTo>
                      <a:pt x="4" y="63"/>
                    </a:lnTo>
                    <a:lnTo>
                      <a:pt x="4" y="62"/>
                    </a:lnTo>
                    <a:lnTo>
                      <a:pt x="4" y="62"/>
                    </a:lnTo>
                    <a:lnTo>
                      <a:pt x="4" y="61"/>
                    </a:lnTo>
                    <a:lnTo>
                      <a:pt x="3" y="61"/>
                    </a:lnTo>
                    <a:lnTo>
                      <a:pt x="3" y="60"/>
                    </a:lnTo>
                    <a:lnTo>
                      <a:pt x="3" y="60"/>
                    </a:lnTo>
                    <a:lnTo>
                      <a:pt x="3" y="59"/>
                    </a:lnTo>
                    <a:lnTo>
                      <a:pt x="3" y="59"/>
                    </a:lnTo>
                    <a:lnTo>
                      <a:pt x="2" y="58"/>
                    </a:lnTo>
                    <a:lnTo>
                      <a:pt x="2" y="58"/>
                    </a:lnTo>
                    <a:lnTo>
                      <a:pt x="2" y="58"/>
                    </a:lnTo>
                    <a:lnTo>
                      <a:pt x="2" y="57"/>
                    </a:lnTo>
                    <a:lnTo>
                      <a:pt x="2" y="56"/>
                    </a:lnTo>
                    <a:lnTo>
                      <a:pt x="1" y="56"/>
                    </a:lnTo>
                    <a:lnTo>
                      <a:pt x="1" y="55"/>
                    </a:lnTo>
                    <a:lnTo>
                      <a:pt x="1" y="55"/>
                    </a:lnTo>
                    <a:lnTo>
                      <a:pt x="1" y="54"/>
                    </a:lnTo>
                    <a:lnTo>
                      <a:pt x="1" y="54"/>
                    </a:lnTo>
                    <a:lnTo>
                      <a:pt x="1" y="53"/>
                    </a:lnTo>
                    <a:lnTo>
                      <a:pt x="1" y="53"/>
                    </a:lnTo>
                    <a:lnTo>
                      <a:pt x="1" y="52"/>
                    </a:lnTo>
                    <a:lnTo>
                      <a:pt x="0" y="52"/>
                    </a:lnTo>
                    <a:lnTo>
                      <a:pt x="0" y="51"/>
                    </a:lnTo>
                    <a:lnTo>
                      <a:pt x="0" y="51"/>
                    </a:lnTo>
                    <a:lnTo>
                      <a:pt x="0" y="50"/>
                    </a:lnTo>
                    <a:lnTo>
                      <a:pt x="0" y="50"/>
                    </a:lnTo>
                    <a:lnTo>
                      <a:pt x="0" y="49"/>
                    </a:lnTo>
                    <a:lnTo>
                      <a:pt x="0" y="49"/>
                    </a:lnTo>
                    <a:lnTo>
                      <a:pt x="0" y="48"/>
                    </a:lnTo>
                    <a:lnTo>
                      <a:pt x="0" y="48"/>
                    </a:lnTo>
                    <a:lnTo>
                      <a:pt x="0" y="47"/>
                    </a:lnTo>
                    <a:lnTo>
                      <a:pt x="0" y="46"/>
                    </a:lnTo>
                    <a:lnTo>
                      <a:pt x="0" y="46"/>
                    </a:lnTo>
                    <a:lnTo>
                      <a:pt x="0" y="45"/>
                    </a:lnTo>
                    <a:lnTo>
                      <a:pt x="0" y="45"/>
                    </a:lnTo>
                    <a:lnTo>
                      <a:pt x="0" y="44"/>
                    </a:lnTo>
                    <a:lnTo>
                      <a:pt x="0" y="44"/>
                    </a:lnTo>
                    <a:lnTo>
                      <a:pt x="0" y="43"/>
                    </a:lnTo>
                    <a:lnTo>
                      <a:pt x="0" y="43"/>
                    </a:lnTo>
                    <a:lnTo>
                      <a:pt x="0" y="42"/>
                    </a:lnTo>
                    <a:lnTo>
                      <a:pt x="0" y="42"/>
                    </a:lnTo>
                    <a:lnTo>
                      <a:pt x="0" y="41"/>
                    </a:lnTo>
                    <a:lnTo>
                      <a:pt x="0" y="41"/>
                    </a:lnTo>
                    <a:lnTo>
                      <a:pt x="0" y="40"/>
                    </a:lnTo>
                    <a:lnTo>
                      <a:pt x="0" y="40"/>
                    </a:lnTo>
                    <a:lnTo>
                      <a:pt x="0" y="39"/>
                    </a:lnTo>
                    <a:lnTo>
                      <a:pt x="0" y="38"/>
                    </a:lnTo>
                    <a:lnTo>
                      <a:pt x="0" y="38"/>
                    </a:lnTo>
                    <a:lnTo>
                      <a:pt x="0" y="37"/>
                    </a:lnTo>
                    <a:lnTo>
                      <a:pt x="0" y="37"/>
                    </a:lnTo>
                    <a:lnTo>
                      <a:pt x="0" y="36"/>
                    </a:lnTo>
                    <a:lnTo>
                      <a:pt x="0" y="36"/>
                    </a:lnTo>
                    <a:lnTo>
                      <a:pt x="0" y="35"/>
                    </a:lnTo>
                    <a:lnTo>
                      <a:pt x="0" y="35"/>
                    </a:lnTo>
                    <a:lnTo>
                      <a:pt x="0" y="34"/>
                    </a:lnTo>
                    <a:lnTo>
                      <a:pt x="1" y="34"/>
                    </a:lnTo>
                    <a:lnTo>
                      <a:pt x="1" y="33"/>
                    </a:lnTo>
                    <a:lnTo>
                      <a:pt x="1" y="33"/>
                    </a:lnTo>
                    <a:lnTo>
                      <a:pt x="1" y="32"/>
                    </a:lnTo>
                    <a:lnTo>
                      <a:pt x="1" y="32"/>
                    </a:lnTo>
                    <a:lnTo>
                      <a:pt x="1" y="31"/>
                    </a:lnTo>
                    <a:lnTo>
                      <a:pt x="1" y="31"/>
                    </a:lnTo>
                    <a:lnTo>
                      <a:pt x="1" y="30"/>
                    </a:lnTo>
                    <a:lnTo>
                      <a:pt x="2" y="30"/>
                    </a:lnTo>
                    <a:lnTo>
                      <a:pt x="2" y="29"/>
                    </a:lnTo>
                    <a:lnTo>
                      <a:pt x="2" y="29"/>
                    </a:lnTo>
                    <a:lnTo>
                      <a:pt x="2" y="28"/>
                    </a:lnTo>
                    <a:lnTo>
                      <a:pt x="3" y="28"/>
                    </a:lnTo>
                    <a:lnTo>
                      <a:pt x="3" y="27"/>
                    </a:lnTo>
                    <a:lnTo>
                      <a:pt x="3" y="27"/>
                    </a:lnTo>
                    <a:lnTo>
                      <a:pt x="3" y="26"/>
                    </a:lnTo>
                    <a:lnTo>
                      <a:pt x="3" y="26"/>
                    </a:lnTo>
                    <a:lnTo>
                      <a:pt x="3" y="25"/>
                    </a:lnTo>
                    <a:lnTo>
                      <a:pt x="4" y="25"/>
                    </a:lnTo>
                    <a:lnTo>
                      <a:pt x="4" y="24"/>
                    </a:lnTo>
                    <a:lnTo>
                      <a:pt x="4" y="24"/>
                    </a:lnTo>
                    <a:lnTo>
                      <a:pt x="4" y="23"/>
                    </a:lnTo>
                    <a:lnTo>
                      <a:pt x="5" y="23"/>
                    </a:lnTo>
                    <a:lnTo>
                      <a:pt x="5" y="22"/>
                    </a:lnTo>
                    <a:lnTo>
                      <a:pt x="5" y="22"/>
                    </a:lnTo>
                    <a:lnTo>
                      <a:pt x="6" y="21"/>
                    </a:lnTo>
                    <a:lnTo>
                      <a:pt x="6" y="21"/>
                    </a:lnTo>
                    <a:lnTo>
                      <a:pt x="6" y="20"/>
                    </a:lnTo>
                    <a:lnTo>
                      <a:pt x="6" y="20"/>
                    </a:lnTo>
                    <a:lnTo>
                      <a:pt x="7" y="20"/>
                    </a:lnTo>
                    <a:lnTo>
                      <a:pt x="7" y="19"/>
                    </a:lnTo>
                    <a:lnTo>
                      <a:pt x="7" y="19"/>
                    </a:lnTo>
                    <a:lnTo>
                      <a:pt x="7" y="18"/>
                    </a:lnTo>
                    <a:lnTo>
                      <a:pt x="8" y="18"/>
                    </a:lnTo>
                    <a:lnTo>
                      <a:pt x="8" y="17"/>
                    </a:lnTo>
                    <a:lnTo>
                      <a:pt x="8" y="17"/>
                    </a:lnTo>
                    <a:lnTo>
                      <a:pt x="9" y="17"/>
                    </a:lnTo>
                    <a:lnTo>
                      <a:pt x="9" y="16"/>
                    </a:lnTo>
                    <a:lnTo>
                      <a:pt x="9" y="16"/>
                    </a:lnTo>
                    <a:lnTo>
                      <a:pt x="10" y="15"/>
                    </a:lnTo>
                    <a:lnTo>
                      <a:pt x="10" y="15"/>
                    </a:lnTo>
                    <a:lnTo>
                      <a:pt x="10" y="14"/>
                    </a:lnTo>
                    <a:lnTo>
                      <a:pt x="11" y="14"/>
                    </a:lnTo>
                    <a:lnTo>
                      <a:pt x="11" y="14"/>
                    </a:lnTo>
                    <a:lnTo>
                      <a:pt x="11" y="13"/>
                    </a:lnTo>
                    <a:lnTo>
                      <a:pt x="12" y="13"/>
                    </a:lnTo>
                    <a:lnTo>
                      <a:pt x="12" y="13"/>
                    </a:lnTo>
                    <a:lnTo>
                      <a:pt x="13" y="12"/>
                    </a:lnTo>
                    <a:lnTo>
                      <a:pt x="13" y="12"/>
                    </a:lnTo>
                    <a:lnTo>
                      <a:pt x="13" y="12"/>
                    </a:lnTo>
                    <a:lnTo>
                      <a:pt x="14" y="11"/>
                    </a:lnTo>
                    <a:lnTo>
                      <a:pt x="14" y="11"/>
                    </a:lnTo>
                    <a:lnTo>
                      <a:pt x="14" y="10"/>
                    </a:lnTo>
                    <a:lnTo>
                      <a:pt x="15" y="10"/>
                    </a:lnTo>
                    <a:lnTo>
                      <a:pt x="15" y="10"/>
                    </a:lnTo>
                    <a:lnTo>
                      <a:pt x="16" y="9"/>
                    </a:lnTo>
                    <a:lnTo>
                      <a:pt x="16" y="9"/>
                    </a:lnTo>
                    <a:lnTo>
                      <a:pt x="17" y="9"/>
                    </a:lnTo>
                    <a:lnTo>
                      <a:pt x="17" y="8"/>
                    </a:lnTo>
                    <a:lnTo>
                      <a:pt x="17" y="8"/>
                    </a:lnTo>
                    <a:lnTo>
                      <a:pt x="18" y="8"/>
                    </a:lnTo>
                    <a:lnTo>
                      <a:pt x="18" y="7"/>
                    </a:lnTo>
                    <a:lnTo>
                      <a:pt x="19" y="7"/>
                    </a:lnTo>
                    <a:lnTo>
                      <a:pt x="19" y="7"/>
                    </a:lnTo>
                    <a:lnTo>
                      <a:pt x="20" y="6"/>
                    </a:lnTo>
                    <a:lnTo>
                      <a:pt x="20" y="6"/>
                    </a:lnTo>
                    <a:lnTo>
                      <a:pt x="21" y="6"/>
                    </a:lnTo>
                    <a:lnTo>
                      <a:pt x="21" y="6"/>
                    </a:lnTo>
                    <a:lnTo>
                      <a:pt x="21" y="5"/>
                    </a:lnTo>
                    <a:lnTo>
                      <a:pt x="22" y="5"/>
                    </a:lnTo>
                    <a:lnTo>
                      <a:pt x="22" y="5"/>
                    </a:lnTo>
                    <a:lnTo>
                      <a:pt x="23" y="5"/>
                    </a:lnTo>
                    <a:lnTo>
                      <a:pt x="23" y="5"/>
                    </a:lnTo>
                    <a:lnTo>
                      <a:pt x="24" y="4"/>
                    </a:lnTo>
                    <a:lnTo>
                      <a:pt x="24" y="4"/>
                    </a:lnTo>
                    <a:lnTo>
                      <a:pt x="25" y="4"/>
                    </a:lnTo>
                    <a:lnTo>
                      <a:pt x="25" y="3"/>
                    </a:lnTo>
                    <a:lnTo>
                      <a:pt x="26" y="3"/>
                    </a:lnTo>
                    <a:lnTo>
                      <a:pt x="26" y="3"/>
                    </a:lnTo>
                    <a:lnTo>
                      <a:pt x="27" y="3"/>
                    </a:lnTo>
                    <a:lnTo>
                      <a:pt x="27" y="3"/>
                    </a:lnTo>
                    <a:lnTo>
                      <a:pt x="28" y="2"/>
                    </a:lnTo>
                    <a:lnTo>
                      <a:pt x="28" y="2"/>
                    </a:lnTo>
                    <a:lnTo>
                      <a:pt x="29" y="2"/>
                    </a:lnTo>
                    <a:lnTo>
                      <a:pt x="29" y="2"/>
                    </a:lnTo>
                    <a:lnTo>
                      <a:pt x="30" y="2"/>
                    </a:lnTo>
                    <a:lnTo>
                      <a:pt x="30" y="2"/>
                    </a:lnTo>
                    <a:lnTo>
                      <a:pt x="31" y="2"/>
                    </a:lnTo>
                    <a:lnTo>
                      <a:pt x="31" y="1"/>
                    </a:lnTo>
                    <a:lnTo>
                      <a:pt x="32" y="1"/>
                    </a:lnTo>
                    <a:lnTo>
                      <a:pt x="32" y="1"/>
                    </a:lnTo>
                    <a:lnTo>
                      <a:pt x="33" y="1"/>
                    </a:lnTo>
                    <a:lnTo>
                      <a:pt x="33" y="1"/>
                    </a:lnTo>
                    <a:lnTo>
                      <a:pt x="34" y="1"/>
                    </a:lnTo>
                    <a:lnTo>
                      <a:pt x="34" y="1"/>
                    </a:lnTo>
                    <a:lnTo>
                      <a:pt x="35" y="1"/>
                    </a:lnTo>
                    <a:lnTo>
                      <a:pt x="35" y="0"/>
                    </a:lnTo>
                    <a:lnTo>
                      <a:pt x="36" y="0"/>
                    </a:lnTo>
                    <a:lnTo>
                      <a:pt x="37" y="0"/>
                    </a:lnTo>
                    <a:lnTo>
                      <a:pt x="37" y="0"/>
                    </a:lnTo>
                    <a:lnTo>
                      <a:pt x="38" y="0"/>
                    </a:lnTo>
                    <a:lnTo>
                      <a:pt x="38" y="0"/>
                    </a:lnTo>
                    <a:lnTo>
                      <a:pt x="39" y="0"/>
                    </a:lnTo>
                    <a:lnTo>
                      <a:pt x="39" y="0"/>
                    </a:lnTo>
                    <a:lnTo>
                      <a:pt x="39" y="0"/>
                    </a:lnTo>
                    <a:lnTo>
                      <a:pt x="40" y="0"/>
                    </a:lnTo>
                    <a:lnTo>
                      <a:pt x="41" y="0"/>
                    </a:lnTo>
                    <a:lnTo>
                      <a:pt x="41" y="0"/>
                    </a:lnTo>
                    <a:lnTo>
                      <a:pt x="42" y="0"/>
                    </a:lnTo>
                    <a:lnTo>
                      <a:pt x="42" y="0"/>
                    </a:lnTo>
                    <a:lnTo>
                      <a:pt x="43" y="0"/>
                    </a:lnTo>
                    <a:lnTo>
                      <a:pt x="43" y="0"/>
                    </a:lnTo>
                    <a:lnTo>
                      <a:pt x="44" y="0"/>
                    </a:lnTo>
                    <a:lnTo>
                      <a:pt x="44" y="0"/>
                    </a:lnTo>
                    <a:lnTo>
                      <a:pt x="45" y="0"/>
                    </a:lnTo>
                    <a:lnTo>
                      <a:pt x="45" y="0"/>
                    </a:lnTo>
                    <a:lnTo>
                      <a:pt x="46" y="0"/>
                    </a:lnTo>
                    <a:lnTo>
                      <a:pt x="46" y="0"/>
                    </a:lnTo>
                    <a:lnTo>
                      <a:pt x="47" y="0"/>
                    </a:lnTo>
                    <a:lnTo>
                      <a:pt x="48" y="0"/>
                    </a:lnTo>
                    <a:lnTo>
                      <a:pt x="48" y="0"/>
                    </a:lnTo>
                    <a:lnTo>
                      <a:pt x="49" y="0"/>
                    </a:lnTo>
                    <a:lnTo>
                      <a:pt x="49" y="0"/>
                    </a:lnTo>
                    <a:lnTo>
                      <a:pt x="50" y="0"/>
                    </a:lnTo>
                    <a:lnTo>
                      <a:pt x="50" y="0"/>
                    </a:lnTo>
                    <a:lnTo>
                      <a:pt x="51" y="1"/>
                    </a:lnTo>
                    <a:lnTo>
                      <a:pt x="51" y="1"/>
                    </a:lnTo>
                    <a:lnTo>
                      <a:pt x="52" y="1"/>
                    </a:lnTo>
                    <a:lnTo>
                      <a:pt x="52" y="1"/>
                    </a:lnTo>
                    <a:lnTo>
                      <a:pt x="53" y="1"/>
                    </a:lnTo>
                    <a:lnTo>
                      <a:pt x="53" y="1"/>
                    </a:lnTo>
                    <a:lnTo>
                      <a:pt x="54" y="1"/>
                    </a:lnTo>
                    <a:lnTo>
                      <a:pt x="54" y="1"/>
                    </a:lnTo>
                    <a:lnTo>
                      <a:pt x="55" y="1"/>
                    </a:lnTo>
                    <a:lnTo>
                      <a:pt x="55" y="2"/>
                    </a:lnTo>
                    <a:lnTo>
                      <a:pt x="56" y="2"/>
                    </a:lnTo>
                    <a:lnTo>
                      <a:pt x="56" y="2"/>
                    </a:lnTo>
                    <a:lnTo>
                      <a:pt x="57" y="2"/>
                    </a:lnTo>
                    <a:lnTo>
                      <a:pt x="58" y="2"/>
                    </a:lnTo>
                    <a:lnTo>
                      <a:pt x="58" y="2"/>
                    </a:lnTo>
                    <a:lnTo>
                      <a:pt x="58" y="3"/>
                    </a:lnTo>
                    <a:lnTo>
                      <a:pt x="59" y="3"/>
                    </a:lnTo>
                    <a:lnTo>
                      <a:pt x="59" y="3"/>
                    </a:lnTo>
                    <a:lnTo>
                      <a:pt x="60" y="3"/>
                    </a:lnTo>
                    <a:lnTo>
                      <a:pt x="60" y="3"/>
                    </a:lnTo>
                    <a:lnTo>
                      <a:pt x="61" y="3"/>
                    </a:lnTo>
                    <a:lnTo>
                      <a:pt x="61" y="4"/>
                    </a:lnTo>
                    <a:lnTo>
                      <a:pt x="62" y="4"/>
                    </a:lnTo>
                    <a:lnTo>
                      <a:pt x="62" y="4"/>
                    </a:lnTo>
                    <a:lnTo>
                      <a:pt x="63" y="5"/>
                    </a:lnTo>
                    <a:lnTo>
                      <a:pt x="63" y="5"/>
                    </a:lnTo>
                    <a:lnTo>
                      <a:pt x="64" y="5"/>
                    </a:lnTo>
                    <a:lnTo>
                      <a:pt x="64" y="5"/>
                    </a:lnTo>
                    <a:lnTo>
                      <a:pt x="65" y="6"/>
                    </a:lnTo>
                    <a:lnTo>
                      <a:pt x="65" y="6"/>
                    </a:lnTo>
                    <a:lnTo>
                      <a:pt x="66" y="6"/>
                    </a:lnTo>
                    <a:lnTo>
                      <a:pt x="66" y="6"/>
                    </a:lnTo>
                    <a:lnTo>
                      <a:pt x="66" y="7"/>
                    </a:lnTo>
                    <a:lnTo>
                      <a:pt x="67" y="7"/>
                    </a:lnTo>
                    <a:lnTo>
                      <a:pt x="67" y="7"/>
                    </a:lnTo>
                    <a:lnTo>
                      <a:pt x="68" y="7"/>
                    </a:lnTo>
                    <a:lnTo>
                      <a:pt x="68" y="8"/>
                    </a:lnTo>
                    <a:lnTo>
                      <a:pt x="69" y="8"/>
                    </a:lnTo>
                    <a:lnTo>
                      <a:pt x="69" y="9"/>
                    </a:lnTo>
                    <a:lnTo>
                      <a:pt x="70" y="9"/>
                    </a:lnTo>
                    <a:lnTo>
                      <a:pt x="70" y="9"/>
                    </a:lnTo>
                    <a:lnTo>
                      <a:pt x="70" y="9"/>
                    </a:lnTo>
                    <a:lnTo>
                      <a:pt x="71" y="10"/>
                    </a:lnTo>
                    <a:lnTo>
                      <a:pt x="71" y="10"/>
                    </a:lnTo>
                    <a:lnTo>
                      <a:pt x="72" y="10"/>
                    </a:lnTo>
                    <a:lnTo>
                      <a:pt x="72" y="11"/>
                    </a:lnTo>
                    <a:lnTo>
                      <a:pt x="72" y="11"/>
                    </a:lnTo>
                    <a:lnTo>
                      <a:pt x="73" y="12"/>
                    </a:lnTo>
                    <a:lnTo>
                      <a:pt x="73" y="12"/>
                    </a:lnTo>
                    <a:lnTo>
                      <a:pt x="73" y="12"/>
                    </a:lnTo>
                    <a:lnTo>
                      <a:pt x="74" y="13"/>
                    </a:lnTo>
                    <a:lnTo>
                      <a:pt x="74" y="13"/>
                    </a:lnTo>
                    <a:lnTo>
                      <a:pt x="75" y="13"/>
                    </a:lnTo>
                    <a:lnTo>
                      <a:pt x="75" y="14"/>
                    </a:lnTo>
                    <a:lnTo>
                      <a:pt x="75" y="14"/>
                    </a:lnTo>
                    <a:lnTo>
                      <a:pt x="76" y="15"/>
                    </a:lnTo>
                    <a:lnTo>
                      <a:pt x="76" y="15"/>
                    </a:lnTo>
                    <a:lnTo>
                      <a:pt x="76" y="16"/>
                    </a:lnTo>
                    <a:lnTo>
                      <a:pt x="77" y="16"/>
                    </a:lnTo>
                    <a:lnTo>
                      <a:pt x="77" y="16"/>
                    </a:lnTo>
                    <a:lnTo>
                      <a:pt x="77" y="17"/>
                    </a:lnTo>
                    <a:lnTo>
                      <a:pt x="78" y="17"/>
                    </a:lnTo>
                    <a:lnTo>
                      <a:pt x="78" y="17"/>
                    </a:lnTo>
                    <a:lnTo>
                      <a:pt x="78" y="18"/>
                    </a:lnTo>
                    <a:lnTo>
                      <a:pt x="79" y="19"/>
                    </a:lnTo>
                    <a:lnTo>
                      <a:pt x="79" y="19"/>
                    </a:lnTo>
                    <a:lnTo>
                      <a:pt x="79" y="19"/>
                    </a:lnTo>
                    <a:lnTo>
                      <a:pt x="80" y="20"/>
                    </a:lnTo>
                    <a:lnTo>
                      <a:pt x="80" y="20"/>
                    </a:lnTo>
                    <a:lnTo>
                      <a:pt x="80" y="21"/>
                    </a:lnTo>
                    <a:lnTo>
                      <a:pt x="80" y="21"/>
                    </a:lnTo>
                    <a:lnTo>
                      <a:pt x="81" y="21"/>
                    </a:lnTo>
                    <a:lnTo>
                      <a:pt x="81" y="22"/>
                    </a:lnTo>
                    <a:lnTo>
                      <a:pt x="81" y="23"/>
                    </a:lnTo>
                    <a:lnTo>
                      <a:pt x="82" y="23"/>
                    </a:lnTo>
                    <a:lnTo>
                      <a:pt x="82" y="23"/>
                    </a:lnTo>
                    <a:lnTo>
                      <a:pt x="82" y="24"/>
                    </a:lnTo>
                    <a:lnTo>
                      <a:pt x="82" y="24"/>
                    </a:lnTo>
                    <a:lnTo>
                      <a:pt x="82" y="25"/>
                    </a:lnTo>
                    <a:lnTo>
                      <a:pt x="83" y="25"/>
                    </a:lnTo>
                    <a:lnTo>
                      <a:pt x="83" y="26"/>
                    </a:lnTo>
                    <a:lnTo>
                      <a:pt x="83" y="26"/>
                    </a:lnTo>
                    <a:lnTo>
                      <a:pt x="83" y="27"/>
                    </a:lnTo>
                    <a:lnTo>
                      <a:pt x="83" y="27"/>
                    </a:lnTo>
                    <a:lnTo>
                      <a:pt x="84" y="28"/>
                    </a:lnTo>
                    <a:lnTo>
                      <a:pt x="84" y="28"/>
                    </a:lnTo>
                    <a:lnTo>
                      <a:pt x="84" y="29"/>
                    </a:lnTo>
                    <a:lnTo>
                      <a:pt x="84" y="29"/>
                    </a:lnTo>
                    <a:lnTo>
                      <a:pt x="84" y="30"/>
                    </a:lnTo>
                    <a:lnTo>
                      <a:pt x="84" y="30"/>
                    </a:lnTo>
                    <a:lnTo>
                      <a:pt x="84" y="31"/>
                    </a:lnTo>
                    <a:lnTo>
                      <a:pt x="85" y="31"/>
                    </a:lnTo>
                    <a:lnTo>
                      <a:pt x="85" y="32"/>
                    </a:lnTo>
                    <a:lnTo>
                      <a:pt x="85" y="33"/>
                    </a:lnTo>
                    <a:lnTo>
                      <a:pt x="85" y="33"/>
                    </a:lnTo>
                    <a:lnTo>
                      <a:pt x="85" y="33"/>
                    </a:lnTo>
                    <a:lnTo>
                      <a:pt x="85" y="34"/>
                    </a:lnTo>
                    <a:lnTo>
                      <a:pt x="86" y="34"/>
                    </a:lnTo>
                    <a:lnTo>
                      <a:pt x="86" y="35"/>
                    </a:lnTo>
                    <a:lnTo>
                      <a:pt x="86" y="35"/>
                    </a:lnTo>
                    <a:lnTo>
                      <a:pt x="86" y="36"/>
                    </a:lnTo>
                    <a:lnTo>
                      <a:pt x="86" y="37"/>
                    </a:lnTo>
                    <a:lnTo>
                      <a:pt x="86" y="37"/>
                    </a:lnTo>
                    <a:lnTo>
                      <a:pt x="86" y="38"/>
                    </a:lnTo>
                    <a:lnTo>
                      <a:pt x="86" y="38"/>
                    </a:lnTo>
                    <a:lnTo>
                      <a:pt x="86" y="39"/>
                    </a:lnTo>
                    <a:lnTo>
                      <a:pt x="86" y="39"/>
                    </a:lnTo>
                    <a:lnTo>
                      <a:pt x="86" y="40"/>
                    </a:lnTo>
                    <a:lnTo>
                      <a:pt x="86" y="40"/>
                    </a:lnTo>
                    <a:lnTo>
                      <a:pt x="86" y="41"/>
                    </a:lnTo>
                    <a:lnTo>
                      <a:pt x="86" y="41"/>
                    </a:lnTo>
                    <a:lnTo>
                      <a:pt x="86" y="42"/>
                    </a:lnTo>
                    <a:lnTo>
                      <a:pt x="86" y="42"/>
                    </a:lnTo>
                    <a:lnTo>
                      <a:pt x="86" y="43"/>
                    </a:lnTo>
                    <a:lnTo>
                      <a:pt x="86" y="44"/>
                    </a:lnTo>
                    <a:lnTo>
                      <a:pt x="86" y="44"/>
                    </a:lnTo>
                    <a:lnTo>
                      <a:pt x="86" y="45"/>
                    </a:lnTo>
                    <a:lnTo>
                      <a:pt x="86" y="45"/>
                    </a:lnTo>
                    <a:lnTo>
                      <a:pt x="86" y="46"/>
                    </a:lnTo>
                    <a:lnTo>
                      <a:pt x="86" y="46"/>
                    </a:lnTo>
                    <a:lnTo>
                      <a:pt x="86" y="47"/>
                    </a:lnTo>
                    <a:lnTo>
                      <a:pt x="86" y="47"/>
                    </a:lnTo>
                    <a:lnTo>
                      <a:pt x="86" y="48"/>
                    </a:lnTo>
                    <a:lnTo>
                      <a:pt x="86" y="48"/>
                    </a:lnTo>
                    <a:lnTo>
                      <a:pt x="86" y="49"/>
                    </a:lnTo>
                    <a:lnTo>
                      <a:pt x="86" y="49"/>
                    </a:lnTo>
                    <a:lnTo>
                      <a:pt x="86" y="50"/>
                    </a:lnTo>
                    <a:lnTo>
                      <a:pt x="86" y="50"/>
                    </a:lnTo>
                    <a:lnTo>
                      <a:pt x="86" y="51"/>
                    </a:lnTo>
                    <a:lnTo>
                      <a:pt x="86" y="51"/>
                    </a:lnTo>
                    <a:lnTo>
                      <a:pt x="86" y="52"/>
                    </a:lnTo>
                    <a:lnTo>
                      <a:pt x="85" y="52"/>
                    </a:lnTo>
                    <a:lnTo>
                      <a:pt x="85" y="53"/>
                    </a:lnTo>
                    <a:lnTo>
                      <a:pt x="85" y="53"/>
                    </a:lnTo>
                    <a:lnTo>
                      <a:pt x="85" y="54"/>
                    </a:lnTo>
                    <a:lnTo>
                      <a:pt x="85" y="55"/>
                    </a:lnTo>
                    <a:lnTo>
                      <a:pt x="85" y="55"/>
                    </a:lnTo>
                    <a:lnTo>
                      <a:pt x="84" y="56"/>
                    </a:lnTo>
                    <a:lnTo>
                      <a:pt x="84" y="56"/>
                    </a:lnTo>
                    <a:lnTo>
                      <a:pt x="84" y="57"/>
                    </a:lnTo>
                    <a:lnTo>
                      <a:pt x="84" y="57"/>
                    </a:lnTo>
                    <a:lnTo>
                      <a:pt x="84" y="58"/>
                    </a:lnTo>
                    <a:lnTo>
                      <a:pt x="84" y="58"/>
                    </a:lnTo>
                    <a:lnTo>
                      <a:pt x="83" y="59"/>
                    </a:lnTo>
                    <a:lnTo>
                      <a:pt x="83" y="59"/>
                    </a:lnTo>
                    <a:lnTo>
                      <a:pt x="83" y="60"/>
                    </a:lnTo>
                    <a:lnTo>
                      <a:pt x="83" y="60"/>
                    </a:lnTo>
                    <a:lnTo>
                      <a:pt x="83" y="60"/>
                    </a:lnTo>
                    <a:lnTo>
                      <a:pt x="83" y="61"/>
                    </a:lnTo>
                    <a:lnTo>
                      <a:pt x="82" y="62"/>
                    </a:lnTo>
                    <a:lnTo>
                      <a:pt x="82" y="62"/>
                    </a:lnTo>
                    <a:lnTo>
                      <a:pt x="82" y="63"/>
                    </a:lnTo>
                    <a:lnTo>
                      <a:pt x="82" y="63"/>
                    </a:lnTo>
                    <a:lnTo>
                      <a:pt x="81" y="63"/>
                    </a:lnTo>
                    <a:lnTo>
                      <a:pt x="81" y="64"/>
                    </a:lnTo>
                    <a:lnTo>
                      <a:pt x="81" y="65"/>
                    </a:lnTo>
                    <a:lnTo>
                      <a:pt x="80" y="65"/>
                    </a:lnTo>
                    <a:lnTo>
                      <a:pt x="80" y="65"/>
                    </a:lnTo>
                    <a:lnTo>
                      <a:pt x="80" y="66"/>
                    </a:lnTo>
                    <a:lnTo>
                      <a:pt x="80" y="66"/>
                    </a:lnTo>
                    <a:lnTo>
                      <a:pt x="79" y="67"/>
                    </a:lnTo>
                    <a:lnTo>
                      <a:pt x="79" y="67"/>
                    </a:lnTo>
                    <a:lnTo>
                      <a:pt x="79" y="67"/>
                    </a:lnTo>
                    <a:lnTo>
                      <a:pt x="79" y="68"/>
                    </a:lnTo>
                    <a:lnTo>
                      <a:pt x="78" y="69"/>
                    </a:lnTo>
                    <a:lnTo>
                      <a:pt x="78" y="69"/>
                    </a:lnTo>
                    <a:lnTo>
                      <a:pt x="78" y="69"/>
                    </a:lnTo>
                    <a:lnTo>
                      <a:pt x="77" y="70"/>
                    </a:lnTo>
                    <a:lnTo>
                      <a:pt x="77" y="70"/>
                    </a:lnTo>
                    <a:lnTo>
                      <a:pt x="77" y="70"/>
                    </a:lnTo>
                    <a:lnTo>
                      <a:pt x="76" y="71"/>
                    </a:lnTo>
                    <a:lnTo>
                      <a:pt x="76" y="71"/>
                    </a:lnTo>
                    <a:lnTo>
                      <a:pt x="76" y="72"/>
                    </a:lnTo>
                    <a:lnTo>
                      <a:pt x="75" y="72"/>
                    </a:lnTo>
                    <a:lnTo>
                      <a:pt x="75" y="73"/>
                    </a:lnTo>
                    <a:lnTo>
                      <a:pt x="75" y="73"/>
                    </a:lnTo>
                    <a:lnTo>
                      <a:pt x="74" y="73"/>
                    </a:lnTo>
                    <a:lnTo>
                      <a:pt x="74" y="74"/>
                    </a:lnTo>
                    <a:lnTo>
                      <a:pt x="73" y="74"/>
                    </a:lnTo>
                    <a:lnTo>
                      <a:pt x="73" y="74"/>
                    </a:lnTo>
                    <a:lnTo>
                      <a:pt x="73" y="75"/>
                    </a:lnTo>
                    <a:lnTo>
                      <a:pt x="72" y="75"/>
                    </a:lnTo>
                    <a:lnTo>
                      <a:pt x="72" y="76"/>
                    </a:lnTo>
                    <a:lnTo>
                      <a:pt x="72" y="76"/>
                    </a:lnTo>
                    <a:lnTo>
                      <a:pt x="71" y="76"/>
                    </a:lnTo>
                    <a:lnTo>
                      <a:pt x="71" y="77"/>
                    </a:lnTo>
                    <a:lnTo>
                      <a:pt x="70" y="77"/>
                    </a:lnTo>
                    <a:lnTo>
                      <a:pt x="70" y="77"/>
                    </a:lnTo>
                    <a:lnTo>
                      <a:pt x="69" y="78"/>
                    </a:lnTo>
                    <a:lnTo>
                      <a:pt x="69" y="78"/>
                    </a:lnTo>
                    <a:lnTo>
                      <a:pt x="69" y="78"/>
                    </a:lnTo>
                    <a:lnTo>
                      <a:pt x="68" y="79"/>
                    </a:lnTo>
                    <a:lnTo>
                      <a:pt x="68" y="79"/>
                    </a:lnTo>
                    <a:lnTo>
                      <a:pt x="67" y="79"/>
                    </a:lnTo>
                    <a:lnTo>
                      <a:pt x="67" y="80"/>
                    </a:lnTo>
                    <a:lnTo>
                      <a:pt x="66" y="80"/>
                    </a:lnTo>
                    <a:lnTo>
                      <a:pt x="66" y="80"/>
                    </a:lnTo>
                    <a:lnTo>
                      <a:pt x="65" y="80"/>
                    </a:lnTo>
                    <a:lnTo>
                      <a:pt x="65" y="8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6" name="Freeform 1390"/>
              <p:cNvSpPr>
                <a:spLocks/>
              </p:cNvSpPr>
              <p:nvPr/>
            </p:nvSpPr>
            <p:spPr bwMode="auto">
              <a:xfrm flipH="1">
                <a:off x="977" y="3854"/>
                <a:ext cx="10" cy="10"/>
              </a:xfrm>
              <a:custGeom>
                <a:avLst/>
                <a:gdLst>
                  <a:gd name="T0" fmla="*/ 0 w 33"/>
                  <a:gd name="T1" fmla="*/ 39 h 39"/>
                  <a:gd name="T2" fmla="*/ 33 w 33"/>
                  <a:gd name="T3" fmla="*/ 39 h 39"/>
                  <a:gd name="T4" fmla="*/ 33 w 33"/>
                  <a:gd name="T5" fmla="*/ 0 h 39"/>
                </a:gdLst>
                <a:ahLst/>
                <a:cxnLst>
                  <a:cxn ang="0">
                    <a:pos x="T0" y="T1"/>
                  </a:cxn>
                  <a:cxn ang="0">
                    <a:pos x="T2" y="T3"/>
                  </a:cxn>
                  <a:cxn ang="0">
                    <a:pos x="T4" y="T5"/>
                  </a:cxn>
                </a:cxnLst>
                <a:rect l="0" t="0" r="r" b="b"/>
                <a:pathLst>
                  <a:path w="33" h="39">
                    <a:moveTo>
                      <a:pt x="0" y="39"/>
                    </a:moveTo>
                    <a:lnTo>
                      <a:pt x="33" y="39"/>
                    </a:lnTo>
                    <a:lnTo>
                      <a:pt x="3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7" name="Freeform 1391"/>
              <p:cNvSpPr>
                <a:spLocks/>
              </p:cNvSpPr>
              <p:nvPr/>
            </p:nvSpPr>
            <p:spPr bwMode="auto">
              <a:xfrm flipH="1">
                <a:off x="987" y="3859"/>
                <a:ext cx="9" cy="3"/>
              </a:xfrm>
              <a:custGeom>
                <a:avLst/>
                <a:gdLst>
                  <a:gd name="T0" fmla="*/ 0 w 33"/>
                  <a:gd name="T1" fmla="*/ 0 h 10"/>
                  <a:gd name="T2" fmla="*/ 2 w 33"/>
                  <a:gd name="T3" fmla="*/ 1 h 10"/>
                  <a:gd name="T4" fmla="*/ 4 w 33"/>
                  <a:gd name="T5" fmla="*/ 1 h 10"/>
                  <a:gd name="T6" fmla="*/ 6 w 33"/>
                  <a:gd name="T7" fmla="*/ 2 h 10"/>
                  <a:gd name="T8" fmla="*/ 9 w 33"/>
                  <a:gd name="T9" fmla="*/ 2 h 10"/>
                  <a:gd name="T10" fmla="*/ 11 w 33"/>
                  <a:gd name="T11" fmla="*/ 3 h 10"/>
                  <a:gd name="T12" fmla="*/ 13 w 33"/>
                  <a:gd name="T13" fmla="*/ 4 h 10"/>
                  <a:gd name="T14" fmla="*/ 15 w 33"/>
                  <a:gd name="T15" fmla="*/ 4 h 10"/>
                  <a:gd name="T16" fmla="*/ 17 w 33"/>
                  <a:gd name="T17" fmla="*/ 5 h 10"/>
                  <a:gd name="T18" fmla="*/ 20 w 33"/>
                  <a:gd name="T19" fmla="*/ 5 h 10"/>
                  <a:gd name="T20" fmla="*/ 22 w 33"/>
                  <a:gd name="T21" fmla="*/ 6 h 10"/>
                  <a:gd name="T22" fmla="*/ 24 w 33"/>
                  <a:gd name="T23" fmla="*/ 7 h 10"/>
                  <a:gd name="T24" fmla="*/ 26 w 33"/>
                  <a:gd name="T25" fmla="*/ 8 h 10"/>
                  <a:gd name="T26" fmla="*/ 28 w 33"/>
                  <a:gd name="T27" fmla="*/ 9 h 10"/>
                  <a:gd name="T28" fmla="*/ 31 w 33"/>
                  <a:gd name="T29" fmla="*/ 9 h 10"/>
                  <a:gd name="T30" fmla="*/ 33 w 33"/>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0">
                    <a:moveTo>
                      <a:pt x="0" y="0"/>
                    </a:moveTo>
                    <a:lnTo>
                      <a:pt x="2" y="1"/>
                    </a:lnTo>
                    <a:lnTo>
                      <a:pt x="4" y="1"/>
                    </a:lnTo>
                    <a:lnTo>
                      <a:pt x="6" y="2"/>
                    </a:lnTo>
                    <a:lnTo>
                      <a:pt x="9" y="2"/>
                    </a:lnTo>
                    <a:lnTo>
                      <a:pt x="11" y="3"/>
                    </a:lnTo>
                    <a:lnTo>
                      <a:pt x="13" y="4"/>
                    </a:lnTo>
                    <a:lnTo>
                      <a:pt x="15" y="4"/>
                    </a:lnTo>
                    <a:lnTo>
                      <a:pt x="17" y="5"/>
                    </a:lnTo>
                    <a:lnTo>
                      <a:pt x="20" y="5"/>
                    </a:lnTo>
                    <a:lnTo>
                      <a:pt x="22" y="6"/>
                    </a:lnTo>
                    <a:lnTo>
                      <a:pt x="24" y="7"/>
                    </a:lnTo>
                    <a:lnTo>
                      <a:pt x="26" y="8"/>
                    </a:lnTo>
                    <a:lnTo>
                      <a:pt x="28" y="9"/>
                    </a:lnTo>
                    <a:lnTo>
                      <a:pt x="31" y="9"/>
                    </a:lnTo>
                    <a:lnTo>
                      <a:pt x="33"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8" name="Freeform 1392"/>
              <p:cNvSpPr>
                <a:spLocks/>
              </p:cNvSpPr>
              <p:nvPr/>
            </p:nvSpPr>
            <p:spPr bwMode="auto">
              <a:xfrm flipH="1">
                <a:off x="970" y="3864"/>
                <a:ext cx="10" cy="8"/>
              </a:xfrm>
              <a:custGeom>
                <a:avLst/>
                <a:gdLst>
                  <a:gd name="T0" fmla="*/ 0 w 36"/>
                  <a:gd name="T1" fmla="*/ 0 h 26"/>
                  <a:gd name="T2" fmla="*/ 2 w 36"/>
                  <a:gd name="T3" fmla="*/ 1 h 26"/>
                  <a:gd name="T4" fmla="*/ 4 w 36"/>
                  <a:gd name="T5" fmla="*/ 2 h 26"/>
                  <a:gd name="T6" fmla="*/ 6 w 36"/>
                  <a:gd name="T7" fmla="*/ 4 h 26"/>
                  <a:gd name="T8" fmla="*/ 8 w 36"/>
                  <a:gd name="T9" fmla="*/ 5 h 26"/>
                  <a:gd name="T10" fmla="*/ 10 w 36"/>
                  <a:gd name="T11" fmla="*/ 6 h 26"/>
                  <a:gd name="T12" fmla="*/ 12 w 36"/>
                  <a:gd name="T13" fmla="*/ 7 h 26"/>
                  <a:gd name="T14" fmla="*/ 14 w 36"/>
                  <a:gd name="T15" fmla="*/ 9 h 26"/>
                  <a:gd name="T16" fmla="*/ 16 w 36"/>
                  <a:gd name="T17" fmla="*/ 10 h 26"/>
                  <a:gd name="T18" fmla="*/ 17 w 36"/>
                  <a:gd name="T19" fmla="*/ 11 h 26"/>
                  <a:gd name="T20" fmla="*/ 19 w 36"/>
                  <a:gd name="T21" fmla="*/ 13 h 26"/>
                  <a:gd name="T22" fmla="*/ 21 w 36"/>
                  <a:gd name="T23" fmla="*/ 14 h 26"/>
                  <a:gd name="T24" fmla="*/ 23 w 36"/>
                  <a:gd name="T25" fmla="*/ 16 h 26"/>
                  <a:gd name="T26" fmla="*/ 25 w 36"/>
                  <a:gd name="T27" fmla="*/ 17 h 26"/>
                  <a:gd name="T28" fmla="*/ 27 w 36"/>
                  <a:gd name="T29" fmla="*/ 18 h 26"/>
                  <a:gd name="T30" fmla="*/ 28 w 36"/>
                  <a:gd name="T31" fmla="*/ 20 h 26"/>
                  <a:gd name="T32" fmla="*/ 30 w 36"/>
                  <a:gd name="T33" fmla="*/ 21 h 26"/>
                  <a:gd name="T34" fmla="*/ 32 w 36"/>
                  <a:gd name="T35" fmla="*/ 23 h 26"/>
                  <a:gd name="T36" fmla="*/ 34 w 36"/>
                  <a:gd name="T37" fmla="*/ 25 h 26"/>
                  <a:gd name="T38" fmla="*/ 35 w 36"/>
                  <a:gd name="T39" fmla="*/ 26 h 26"/>
                  <a:gd name="T40" fmla="*/ 36 w 3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6">
                    <a:moveTo>
                      <a:pt x="0" y="0"/>
                    </a:moveTo>
                    <a:lnTo>
                      <a:pt x="2" y="1"/>
                    </a:lnTo>
                    <a:lnTo>
                      <a:pt x="4" y="2"/>
                    </a:lnTo>
                    <a:lnTo>
                      <a:pt x="6" y="4"/>
                    </a:lnTo>
                    <a:lnTo>
                      <a:pt x="8" y="5"/>
                    </a:lnTo>
                    <a:lnTo>
                      <a:pt x="10" y="6"/>
                    </a:lnTo>
                    <a:lnTo>
                      <a:pt x="12" y="7"/>
                    </a:lnTo>
                    <a:lnTo>
                      <a:pt x="14" y="9"/>
                    </a:lnTo>
                    <a:lnTo>
                      <a:pt x="16" y="10"/>
                    </a:lnTo>
                    <a:lnTo>
                      <a:pt x="17" y="11"/>
                    </a:lnTo>
                    <a:lnTo>
                      <a:pt x="19" y="13"/>
                    </a:lnTo>
                    <a:lnTo>
                      <a:pt x="21" y="14"/>
                    </a:lnTo>
                    <a:lnTo>
                      <a:pt x="23" y="16"/>
                    </a:lnTo>
                    <a:lnTo>
                      <a:pt x="25" y="17"/>
                    </a:lnTo>
                    <a:lnTo>
                      <a:pt x="27" y="18"/>
                    </a:lnTo>
                    <a:lnTo>
                      <a:pt x="28" y="20"/>
                    </a:lnTo>
                    <a:lnTo>
                      <a:pt x="30" y="21"/>
                    </a:lnTo>
                    <a:lnTo>
                      <a:pt x="32" y="23"/>
                    </a:lnTo>
                    <a:lnTo>
                      <a:pt x="34" y="25"/>
                    </a:lnTo>
                    <a:lnTo>
                      <a:pt x="35" y="26"/>
                    </a:lnTo>
                    <a:lnTo>
                      <a:pt x="36" y="2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49" name="Line 1393"/>
              <p:cNvSpPr>
                <a:spLocks noChangeShapeType="1"/>
              </p:cNvSpPr>
              <p:nvPr/>
            </p:nvSpPr>
            <p:spPr bwMode="auto">
              <a:xfrm flipH="1">
                <a:off x="977" y="3863"/>
                <a:ext cx="1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0" name="Line 1394"/>
              <p:cNvSpPr>
                <a:spLocks noChangeShapeType="1"/>
              </p:cNvSpPr>
              <p:nvPr/>
            </p:nvSpPr>
            <p:spPr bwMode="auto">
              <a:xfrm flipH="1" flipV="1">
                <a:off x="1025" y="3838"/>
                <a:ext cx="0" cy="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1" name="Freeform 1395"/>
              <p:cNvSpPr>
                <a:spLocks/>
              </p:cNvSpPr>
              <p:nvPr/>
            </p:nvSpPr>
            <p:spPr bwMode="auto">
              <a:xfrm flipH="1">
                <a:off x="1025" y="3861"/>
                <a:ext cx="34" cy="34"/>
              </a:xfrm>
              <a:custGeom>
                <a:avLst/>
                <a:gdLst>
                  <a:gd name="T0" fmla="*/ 0 w 118"/>
                  <a:gd name="T1" fmla="*/ 123 h 125"/>
                  <a:gd name="T2" fmla="*/ 2 w 118"/>
                  <a:gd name="T3" fmla="*/ 118 h 125"/>
                  <a:gd name="T4" fmla="*/ 3 w 118"/>
                  <a:gd name="T5" fmla="*/ 114 h 125"/>
                  <a:gd name="T6" fmla="*/ 5 w 118"/>
                  <a:gd name="T7" fmla="*/ 110 h 125"/>
                  <a:gd name="T8" fmla="*/ 7 w 118"/>
                  <a:gd name="T9" fmla="*/ 105 h 125"/>
                  <a:gd name="T10" fmla="*/ 8 w 118"/>
                  <a:gd name="T11" fmla="*/ 101 h 125"/>
                  <a:gd name="T12" fmla="*/ 10 w 118"/>
                  <a:gd name="T13" fmla="*/ 97 h 125"/>
                  <a:gd name="T14" fmla="*/ 12 w 118"/>
                  <a:gd name="T15" fmla="*/ 93 h 125"/>
                  <a:gd name="T16" fmla="*/ 15 w 118"/>
                  <a:gd name="T17" fmla="*/ 89 h 125"/>
                  <a:gd name="T18" fmla="*/ 17 w 118"/>
                  <a:gd name="T19" fmla="*/ 85 h 125"/>
                  <a:gd name="T20" fmla="*/ 19 w 118"/>
                  <a:gd name="T21" fmla="*/ 81 h 125"/>
                  <a:gd name="T22" fmla="*/ 21 w 118"/>
                  <a:gd name="T23" fmla="*/ 77 h 125"/>
                  <a:gd name="T24" fmla="*/ 24 w 118"/>
                  <a:gd name="T25" fmla="*/ 73 h 125"/>
                  <a:gd name="T26" fmla="*/ 27 w 118"/>
                  <a:gd name="T27" fmla="*/ 69 h 125"/>
                  <a:gd name="T28" fmla="*/ 29 w 118"/>
                  <a:gd name="T29" fmla="*/ 65 h 125"/>
                  <a:gd name="T30" fmla="*/ 32 w 118"/>
                  <a:gd name="T31" fmla="*/ 62 h 125"/>
                  <a:gd name="T32" fmla="*/ 35 w 118"/>
                  <a:gd name="T33" fmla="*/ 58 h 125"/>
                  <a:gd name="T34" fmla="*/ 38 w 118"/>
                  <a:gd name="T35" fmla="*/ 54 h 125"/>
                  <a:gd name="T36" fmla="*/ 41 w 118"/>
                  <a:gd name="T37" fmla="*/ 51 h 125"/>
                  <a:gd name="T38" fmla="*/ 44 w 118"/>
                  <a:gd name="T39" fmla="*/ 48 h 125"/>
                  <a:gd name="T40" fmla="*/ 48 w 118"/>
                  <a:gd name="T41" fmla="*/ 44 h 125"/>
                  <a:gd name="T42" fmla="*/ 51 w 118"/>
                  <a:gd name="T43" fmla="*/ 41 h 125"/>
                  <a:gd name="T44" fmla="*/ 54 w 118"/>
                  <a:gd name="T45" fmla="*/ 38 h 125"/>
                  <a:gd name="T46" fmla="*/ 57 w 118"/>
                  <a:gd name="T47" fmla="*/ 35 h 125"/>
                  <a:gd name="T48" fmla="*/ 61 w 118"/>
                  <a:gd name="T49" fmla="*/ 32 h 125"/>
                  <a:gd name="T50" fmla="*/ 65 w 118"/>
                  <a:gd name="T51" fmla="*/ 29 h 125"/>
                  <a:gd name="T52" fmla="*/ 69 w 118"/>
                  <a:gd name="T53" fmla="*/ 26 h 125"/>
                  <a:gd name="T54" fmla="*/ 72 w 118"/>
                  <a:gd name="T55" fmla="*/ 23 h 125"/>
                  <a:gd name="T56" fmla="*/ 76 w 118"/>
                  <a:gd name="T57" fmla="*/ 21 h 125"/>
                  <a:gd name="T58" fmla="*/ 80 w 118"/>
                  <a:gd name="T59" fmla="*/ 18 h 125"/>
                  <a:gd name="T60" fmla="*/ 84 w 118"/>
                  <a:gd name="T61" fmla="*/ 16 h 125"/>
                  <a:gd name="T62" fmla="*/ 88 w 118"/>
                  <a:gd name="T63" fmla="*/ 14 h 125"/>
                  <a:gd name="T64" fmla="*/ 92 w 118"/>
                  <a:gd name="T65" fmla="*/ 11 h 125"/>
                  <a:gd name="T66" fmla="*/ 96 w 118"/>
                  <a:gd name="T67" fmla="*/ 9 h 125"/>
                  <a:gd name="T68" fmla="*/ 100 w 118"/>
                  <a:gd name="T69" fmla="*/ 7 h 125"/>
                  <a:gd name="T70" fmla="*/ 104 w 118"/>
                  <a:gd name="T71" fmla="*/ 5 h 125"/>
                  <a:gd name="T72" fmla="*/ 108 w 118"/>
                  <a:gd name="T73" fmla="*/ 4 h 125"/>
                  <a:gd name="T74" fmla="*/ 113 w 118"/>
                  <a:gd name="T75" fmla="*/ 2 h 125"/>
                  <a:gd name="T76" fmla="*/ 117 w 118"/>
                  <a:gd name="T7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125">
                    <a:moveTo>
                      <a:pt x="0" y="125"/>
                    </a:moveTo>
                    <a:lnTo>
                      <a:pt x="0" y="123"/>
                    </a:lnTo>
                    <a:lnTo>
                      <a:pt x="1" y="120"/>
                    </a:lnTo>
                    <a:lnTo>
                      <a:pt x="2" y="118"/>
                    </a:lnTo>
                    <a:lnTo>
                      <a:pt x="3" y="116"/>
                    </a:lnTo>
                    <a:lnTo>
                      <a:pt x="3" y="114"/>
                    </a:lnTo>
                    <a:lnTo>
                      <a:pt x="4" y="112"/>
                    </a:lnTo>
                    <a:lnTo>
                      <a:pt x="5" y="110"/>
                    </a:lnTo>
                    <a:lnTo>
                      <a:pt x="6" y="107"/>
                    </a:lnTo>
                    <a:lnTo>
                      <a:pt x="7" y="105"/>
                    </a:lnTo>
                    <a:lnTo>
                      <a:pt x="8" y="103"/>
                    </a:lnTo>
                    <a:lnTo>
                      <a:pt x="8" y="101"/>
                    </a:lnTo>
                    <a:lnTo>
                      <a:pt x="10" y="99"/>
                    </a:lnTo>
                    <a:lnTo>
                      <a:pt x="10" y="97"/>
                    </a:lnTo>
                    <a:lnTo>
                      <a:pt x="11" y="95"/>
                    </a:lnTo>
                    <a:lnTo>
                      <a:pt x="12" y="93"/>
                    </a:lnTo>
                    <a:lnTo>
                      <a:pt x="14" y="91"/>
                    </a:lnTo>
                    <a:lnTo>
                      <a:pt x="15" y="89"/>
                    </a:lnTo>
                    <a:lnTo>
                      <a:pt x="16" y="87"/>
                    </a:lnTo>
                    <a:lnTo>
                      <a:pt x="17" y="85"/>
                    </a:lnTo>
                    <a:lnTo>
                      <a:pt x="18" y="83"/>
                    </a:lnTo>
                    <a:lnTo>
                      <a:pt x="19" y="81"/>
                    </a:lnTo>
                    <a:lnTo>
                      <a:pt x="20" y="79"/>
                    </a:lnTo>
                    <a:lnTo>
                      <a:pt x="21" y="77"/>
                    </a:lnTo>
                    <a:lnTo>
                      <a:pt x="23" y="75"/>
                    </a:lnTo>
                    <a:lnTo>
                      <a:pt x="24" y="73"/>
                    </a:lnTo>
                    <a:lnTo>
                      <a:pt x="25" y="71"/>
                    </a:lnTo>
                    <a:lnTo>
                      <a:pt x="27" y="69"/>
                    </a:lnTo>
                    <a:lnTo>
                      <a:pt x="28" y="67"/>
                    </a:lnTo>
                    <a:lnTo>
                      <a:pt x="29" y="65"/>
                    </a:lnTo>
                    <a:lnTo>
                      <a:pt x="31" y="63"/>
                    </a:lnTo>
                    <a:lnTo>
                      <a:pt x="32" y="62"/>
                    </a:lnTo>
                    <a:lnTo>
                      <a:pt x="33" y="60"/>
                    </a:lnTo>
                    <a:lnTo>
                      <a:pt x="35" y="58"/>
                    </a:lnTo>
                    <a:lnTo>
                      <a:pt x="36" y="56"/>
                    </a:lnTo>
                    <a:lnTo>
                      <a:pt x="38" y="54"/>
                    </a:lnTo>
                    <a:lnTo>
                      <a:pt x="39" y="53"/>
                    </a:lnTo>
                    <a:lnTo>
                      <a:pt x="41" y="51"/>
                    </a:lnTo>
                    <a:lnTo>
                      <a:pt x="43" y="49"/>
                    </a:lnTo>
                    <a:lnTo>
                      <a:pt x="44" y="48"/>
                    </a:lnTo>
                    <a:lnTo>
                      <a:pt x="46" y="46"/>
                    </a:lnTo>
                    <a:lnTo>
                      <a:pt x="48" y="44"/>
                    </a:lnTo>
                    <a:lnTo>
                      <a:pt x="49" y="43"/>
                    </a:lnTo>
                    <a:lnTo>
                      <a:pt x="51" y="41"/>
                    </a:lnTo>
                    <a:lnTo>
                      <a:pt x="52" y="40"/>
                    </a:lnTo>
                    <a:lnTo>
                      <a:pt x="54" y="38"/>
                    </a:lnTo>
                    <a:lnTo>
                      <a:pt x="56" y="36"/>
                    </a:lnTo>
                    <a:lnTo>
                      <a:pt x="57" y="35"/>
                    </a:lnTo>
                    <a:lnTo>
                      <a:pt x="59" y="33"/>
                    </a:lnTo>
                    <a:lnTo>
                      <a:pt x="61" y="32"/>
                    </a:lnTo>
                    <a:lnTo>
                      <a:pt x="63" y="30"/>
                    </a:lnTo>
                    <a:lnTo>
                      <a:pt x="65" y="29"/>
                    </a:lnTo>
                    <a:lnTo>
                      <a:pt x="67" y="28"/>
                    </a:lnTo>
                    <a:lnTo>
                      <a:pt x="69" y="26"/>
                    </a:lnTo>
                    <a:lnTo>
                      <a:pt x="70" y="25"/>
                    </a:lnTo>
                    <a:lnTo>
                      <a:pt x="72" y="23"/>
                    </a:lnTo>
                    <a:lnTo>
                      <a:pt x="74" y="22"/>
                    </a:lnTo>
                    <a:lnTo>
                      <a:pt x="76" y="21"/>
                    </a:lnTo>
                    <a:lnTo>
                      <a:pt x="78" y="20"/>
                    </a:lnTo>
                    <a:lnTo>
                      <a:pt x="80" y="18"/>
                    </a:lnTo>
                    <a:lnTo>
                      <a:pt x="82" y="17"/>
                    </a:lnTo>
                    <a:lnTo>
                      <a:pt x="84" y="16"/>
                    </a:lnTo>
                    <a:lnTo>
                      <a:pt x="86" y="15"/>
                    </a:lnTo>
                    <a:lnTo>
                      <a:pt x="88" y="14"/>
                    </a:lnTo>
                    <a:lnTo>
                      <a:pt x="90" y="12"/>
                    </a:lnTo>
                    <a:lnTo>
                      <a:pt x="92" y="11"/>
                    </a:lnTo>
                    <a:lnTo>
                      <a:pt x="94" y="10"/>
                    </a:lnTo>
                    <a:lnTo>
                      <a:pt x="96" y="9"/>
                    </a:lnTo>
                    <a:lnTo>
                      <a:pt x="98" y="8"/>
                    </a:lnTo>
                    <a:lnTo>
                      <a:pt x="100" y="7"/>
                    </a:lnTo>
                    <a:lnTo>
                      <a:pt x="102" y="6"/>
                    </a:lnTo>
                    <a:lnTo>
                      <a:pt x="104" y="5"/>
                    </a:lnTo>
                    <a:lnTo>
                      <a:pt x="106" y="4"/>
                    </a:lnTo>
                    <a:lnTo>
                      <a:pt x="108" y="4"/>
                    </a:lnTo>
                    <a:lnTo>
                      <a:pt x="111" y="3"/>
                    </a:lnTo>
                    <a:lnTo>
                      <a:pt x="113" y="2"/>
                    </a:lnTo>
                    <a:lnTo>
                      <a:pt x="115" y="1"/>
                    </a:lnTo>
                    <a:lnTo>
                      <a:pt x="117" y="0"/>
                    </a:lnTo>
                    <a:lnTo>
                      <a:pt x="11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2" name="Rectangle 1396"/>
              <p:cNvSpPr>
                <a:spLocks noChangeArrowheads="1"/>
              </p:cNvSpPr>
              <p:nvPr/>
            </p:nvSpPr>
            <p:spPr bwMode="auto">
              <a:xfrm flipH="1">
                <a:off x="1025" y="3843"/>
                <a:ext cx="8"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3" name="Line 1397"/>
              <p:cNvSpPr>
                <a:spLocks noChangeShapeType="1"/>
              </p:cNvSpPr>
              <p:nvPr/>
            </p:nvSpPr>
            <p:spPr bwMode="auto">
              <a:xfrm flipH="1">
                <a:off x="1025" y="3856"/>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4" name="Line 1398"/>
              <p:cNvSpPr>
                <a:spLocks noChangeShapeType="1"/>
              </p:cNvSpPr>
              <p:nvPr/>
            </p:nvSpPr>
            <p:spPr bwMode="auto">
              <a:xfrm flipH="1">
                <a:off x="1025" y="3844"/>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5" name="Oval 1399"/>
              <p:cNvSpPr>
                <a:spLocks noChangeArrowheads="1"/>
              </p:cNvSpPr>
              <p:nvPr/>
            </p:nvSpPr>
            <p:spPr bwMode="auto">
              <a:xfrm flipH="1">
                <a:off x="960" y="394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6" name="Oval 1400"/>
              <p:cNvSpPr>
                <a:spLocks noChangeArrowheads="1"/>
              </p:cNvSpPr>
              <p:nvPr/>
            </p:nvSpPr>
            <p:spPr bwMode="auto">
              <a:xfrm flipH="1">
                <a:off x="949" y="3925"/>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7" name="Oval 1401"/>
              <p:cNvSpPr>
                <a:spLocks noChangeArrowheads="1"/>
              </p:cNvSpPr>
              <p:nvPr/>
            </p:nvSpPr>
            <p:spPr bwMode="auto">
              <a:xfrm flipH="1">
                <a:off x="949" y="3907"/>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8" name="Oval 1402"/>
              <p:cNvSpPr>
                <a:spLocks noChangeArrowheads="1"/>
              </p:cNvSpPr>
              <p:nvPr/>
            </p:nvSpPr>
            <p:spPr bwMode="auto">
              <a:xfrm flipH="1">
                <a:off x="949" y="3890"/>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59" name="Oval 1403"/>
              <p:cNvSpPr>
                <a:spLocks noChangeArrowheads="1"/>
              </p:cNvSpPr>
              <p:nvPr/>
            </p:nvSpPr>
            <p:spPr bwMode="auto">
              <a:xfrm flipH="1">
                <a:off x="954" y="387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0" name="Freeform 1404"/>
              <p:cNvSpPr>
                <a:spLocks/>
              </p:cNvSpPr>
              <p:nvPr/>
            </p:nvSpPr>
            <p:spPr bwMode="auto">
              <a:xfrm flipH="1">
                <a:off x="1116" y="4094"/>
                <a:ext cx="65" cy="56"/>
              </a:xfrm>
              <a:custGeom>
                <a:avLst/>
                <a:gdLst>
                  <a:gd name="T0" fmla="*/ 0 w 228"/>
                  <a:gd name="T1" fmla="*/ 201 h 201"/>
                  <a:gd name="T2" fmla="*/ 0 w 228"/>
                  <a:gd name="T3" fmla="*/ 0 h 201"/>
                  <a:gd name="T4" fmla="*/ 74 w 228"/>
                  <a:gd name="T5" fmla="*/ 0 h 201"/>
                  <a:gd name="T6" fmla="*/ 74 w 228"/>
                  <a:gd name="T7" fmla="*/ 18 h 201"/>
                  <a:gd name="T8" fmla="*/ 228 w 228"/>
                  <a:gd name="T9" fmla="*/ 18 h 201"/>
                </a:gdLst>
                <a:ahLst/>
                <a:cxnLst>
                  <a:cxn ang="0">
                    <a:pos x="T0" y="T1"/>
                  </a:cxn>
                  <a:cxn ang="0">
                    <a:pos x="T2" y="T3"/>
                  </a:cxn>
                  <a:cxn ang="0">
                    <a:pos x="T4" y="T5"/>
                  </a:cxn>
                  <a:cxn ang="0">
                    <a:pos x="T6" y="T7"/>
                  </a:cxn>
                  <a:cxn ang="0">
                    <a:pos x="T8" y="T9"/>
                  </a:cxn>
                </a:cxnLst>
                <a:rect l="0" t="0" r="r" b="b"/>
                <a:pathLst>
                  <a:path w="228" h="201">
                    <a:moveTo>
                      <a:pt x="0" y="201"/>
                    </a:moveTo>
                    <a:lnTo>
                      <a:pt x="0" y="0"/>
                    </a:lnTo>
                    <a:lnTo>
                      <a:pt x="74" y="0"/>
                    </a:lnTo>
                    <a:lnTo>
                      <a:pt x="74" y="18"/>
                    </a:lnTo>
                    <a:lnTo>
                      <a:pt x="228"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1" name="Freeform 1405"/>
              <p:cNvSpPr>
                <a:spLocks/>
              </p:cNvSpPr>
              <p:nvPr/>
            </p:nvSpPr>
            <p:spPr bwMode="auto">
              <a:xfrm flipH="1">
                <a:off x="971" y="4094"/>
                <a:ext cx="65" cy="56"/>
              </a:xfrm>
              <a:custGeom>
                <a:avLst/>
                <a:gdLst>
                  <a:gd name="T0" fmla="*/ 228 w 228"/>
                  <a:gd name="T1" fmla="*/ 201 h 201"/>
                  <a:gd name="T2" fmla="*/ 228 w 228"/>
                  <a:gd name="T3" fmla="*/ 0 h 201"/>
                  <a:gd name="T4" fmla="*/ 153 w 228"/>
                  <a:gd name="T5" fmla="*/ 0 h 201"/>
                  <a:gd name="T6" fmla="*/ 153 w 228"/>
                  <a:gd name="T7" fmla="*/ 18 h 201"/>
                  <a:gd name="T8" fmla="*/ 0 w 228"/>
                  <a:gd name="T9" fmla="*/ 18 h 201"/>
                </a:gdLst>
                <a:ahLst/>
                <a:cxnLst>
                  <a:cxn ang="0">
                    <a:pos x="T0" y="T1"/>
                  </a:cxn>
                  <a:cxn ang="0">
                    <a:pos x="T2" y="T3"/>
                  </a:cxn>
                  <a:cxn ang="0">
                    <a:pos x="T4" y="T5"/>
                  </a:cxn>
                  <a:cxn ang="0">
                    <a:pos x="T6" y="T7"/>
                  </a:cxn>
                  <a:cxn ang="0">
                    <a:pos x="T8" y="T9"/>
                  </a:cxn>
                </a:cxnLst>
                <a:rect l="0" t="0" r="r" b="b"/>
                <a:pathLst>
                  <a:path w="228" h="201">
                    <a:moveTo>
                      <a:pt x="228" y="201"/>
                    </a:moveTo>
                    <a:lnTo>
                      <a:pt x="228" y="0"/>
                    </a:lnTo>
                    <a:lnTo>
                      <a:pt x="153" y="0"/>
                    </a:lnTo>
                    <a:lnTo>
                      <a:pt x="153"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2" name="Oval 1406"/>
              <p:cNvSpPr>
                <a:spLocks noChangeArrowheads="1"/>
              </p:cNvSpPr>
              <p:nvPr/>
            </p:nvSpPr>
            <p:spPr bwMode="auto">
              <a:xfrm flipH="1">
                <a:off x="1112"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3" name="Oval 1407"/>
              <p:cNvSpPr>
                <a:spLocks noChangeArrowheads="1"/>
              </p:cNvSpPr>
              <p:nvPr/>
            </p:nvSpPr>
            <p:spPr bwMode="auto">
              <a:xfrm flipH="1">
                <a:off x="1040"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4" name="Oval 1408"/>
              <p:cNvSpPr>
                <a:spLocks noChangeArrowheads="1"/>
              </p:cNvSpPr>
              <p:nvPr/>
            </p:nvSpPr>
            <p:spPr bwMode="auto">
              <a:xfrm flipH="1">
                <a:off x="1111" y="4142"/>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5" name="Oval 1409"/>
              <p:cNvSpPr>
                <a:spLocks noChangeArrowheads="1"/>
              </p:cNvSpPr>
              <p:nvPr/>
            </p:nvSpPr>
            <p:spPr bwMode="auto">
              <a:xfrm flipH="1">
                <a:off x="1040" y="4142"/>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6" name="Rectangle 1410"/>
              <p:cNvSpPr>
                <a:spLocks noChangeArrowheads="1"/>
              </p:cNvSpPr>
              <p:nvPr/>
            </p:nvSpPr>
            <p:spPr bwMode="auto">
              <a:xfrm flipH="1">
                <a:off x="1036" y="4094"/>
                <a:ext cx="80" cy="5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7" name="Freeform 1411"/>
              <p:cNvSpPr>
                <a:spLocks/>
              </p:cNvSpPr>
              <p:nvPr/>
            </p:nvSpPr>
            <p:spPr bwMode="auto">
              <a:xfrm flipH="1">
                <a:off x="1036" y="4094"/>
                <a:ext cx="80" cy="53"/>
              </a:xfrm>
              <a:custGeom>
                <a:avLst/>
                <a:gdLst>
                  <a:gd name="T0" fmla="*/ 12 w 275"/>
                  <a:gd name="T1" fmla="*/ 0 h 189"/>
                  <a:gd name="T2" fmla="*/ 263 w 275"/>
                  <a:gd name="T3" fmla="*/ 0 h 189"/>
                  <a:gd name="T4" fmla="*/ 275 w 275"/>
                  <a:gd name="T5" fmla="*/ 13 h 189"/>
                  <a:gd name="T6" fmla="*/ 275 w 275"/>
                  <a:gd name="T7" fmla="*/ 176 h 189"/>
                  <a:gd name="T8" fmla="*/ 263 w 275"/>
                  <a:gd name="T9" fmla="*/ 189 h 189"/>
                  <a:gd name="T10" fmla="*/ 12 w 275"/>
                  <a:gd name="T11" fmla="*/ 189 h 189"/>
                  <a:gd name="T12" fmla="*/ 0 w 275"/>
                  <a:gd name="T13" fmla="*/ 176 h 189"/>
                  <a:gd name="T14" fmla="*/ 0 w 275"/>
                  <a:gd name="T15" fmla="*/ 13 h 189"/>
                  <a:gd name="T16" fmla="*/ 12 w 27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189">
                    <a:moveTo>
                      <a:pt x="12" y="0"/>
                    </a:moveTo>
                    <a:lnTo>
                      <a:pt x="263" y="0"/>
                    </a:lnTo>
                    <a:lnTo>
                      <a:pt x="275" y="13"/>
                    </a:lnTo>
                    <a:lnTo>
                      <a:pt x="275" y="176"/>
                    </a:lnTo>
                    <a:lnTo>
                      <a:pt x="263" y="189"/>
                    </a:lnTo>
                    <a:lnTo>
                      <a:pt x="12" y="189"/>
                    </a:lnTo>
                    <a:lnTo>
                      <a:pt x="0" y="176"/>
                    </a:lnTo>
                    <a:lnTo>
                      <a:pt x="0" y="13"/>
                    </a:lnTo>
                    <a:lnTo>
                      <a:pt x="12"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8" name="Oval 1412"/>
              <p:cNvSpPr>
                <a:spLocks noChangeArrowheads="1"/>
              </p:cNvSpPr>
              <p:nvPr/>
            </p:nvSpPr>
            <p:spPr bwMode="auto">
              <a:xfrm flipH="1">
                <a:off x="1155" y="406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69" name="Oval 1413"/>
              <p:cNvSpPr>
                <a:spLocks noChangeArrowheads="1"/>
              </p:cNvSpPr>
              <p:nvPr/>
            </p:nvSpPr>
            <p:spPr bwMode="auto">
              <a:xfrm flipH="1">
                <a:off x="1173" y="4065"/>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0" name="Oval 1414"/>
              <p:cNvSpPr>
                <a:spLocks noChangeArrowheads="1"/>
              </p:cNvSpPr>
              <p:nvPr/>
            </p:nvSpPr>
            <p:spPr bwMode="auto">
              <a:xfrm flipH="1">
                <a:off x="1156" y="404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1" name="Oval 1415"/>
              <p:cNvSpPr>
                <a:spLocks noChangeArrowheads="1"/>
              </p:cNvSpPr>
              <p:nvPr/>
            </p:nvSpPr>
            <p:spPr bwMode="auto">
              <a:xfrm flipH="1">
                <a:off x="1173" y="404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2" name="Rectangle 1416"/>
              <p:cNvSpPr>
                <a:spLocks noChangeArrowheads="1"/>
              </p:cNvSpPr>
              <p:nvPr/>
            </p:nvSpPr>
            <p:spPr bwMode="auto">
              <a:xfrm flipH="1">
                <a:off x="1166" y="4072"/>
                <a:ext cx="17"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3" name="Freeform 1417"/>
              <p:cNvSpPr>
                <a:spLocks/>
              </p:cNvSpPr>
              <p:nvPr/>
            </p:nvSpPr>
            <p:spPr bwMode="auto">
              <a:xfrm flipH="1">
                <a:off x="998" y="4079"/>
                <a:ext cx="163" cy="0"/>
              </a:xfrm>
              <a:custGeom>
                <a:avLst/>
                <a:gdLst>
                  <a:gd name="T0" fmla="*/ 466 w 566"/>
                  <a:gd name="T1" fmla="*/ 1 h 1"/>
                  <a:gd name="T2" fmla="*/ 566 w 566"/>
                  <a:gd name="T3" fmla="*/ 0 h 1"/>
                  <a:gd name="T4" fmla="*/ 0 w 566"/>
                  <a:gd name="T5" fmla="*/ 0 h 1"/>
                </a:gdLst>
                <a:ahLst/>
                <a:cxnLst>
                  <a:cxn ang="0">
                    <a:pos x="T0" y="T1"/>
                  </a:cxn>
                  <a:cxn ang="0">
                    <a:pos x="T2" y="T3"/>
                  </a:cxn>
                  <a:cxn ang="0">
                    <a:pos x="T4" y="T5"/>
                  </a:cxn>
                </a:cxnLst>
                <a:rect l="0" t="0" r="r" b="b"/>
                <a:pathLst>
                  <a:path w="566" h="1">
                    <a:moveTo>
                      <a:pt x="466" y="1"/>
                    </a:moveTo>
                    <a:lnTo>
                      <a:pt x="566"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4" name="Oval 1418"/>
              <p:cNvSpPr>
                <a:spLocks noChangeArrowheads="1"/>
              </p:cNvSpPr>
              <p:nvPr/>
            </p:nvSpPr>
            <p:spPr bwMode="auto">
              <a:xfrm flipH="1">
                <a:off x="1175" y="407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5" name="Rectangle 1419"/>
              <p:cNvSpPr>
                <a:spLocks noChangeArrowheads="1"/>
              </p:cNvSpPr>
              <p:nvPr/>
            </p:nvSpPr>
            <p:spPr bwMode="auto">
              <a:xfrm flipH="1">
                <a:off x="1153" y="4046"/>
                <a:ext cx="23"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6" name="Oval 1420"/>
              <p:cNvSpPr>
                <a:spLocks noChangeArrowheads="1"/>
              </p:cNvSpPr>
              <p:nvPr/>
            </p:nvSpPr>
            <p:spPr bwMode="auto">
              <a:xfrm flipH="1">
                <a:off x="1154" y="4049"/>
                <a:ext cx="13" cy="1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7" name="Freeform 1421"/>
              <p:cNvSpPr>
                <a:spLocks/>
              </p:cNvSpPr>
              <p:nvPr/>
            </p:nvSpPr>
            <p:spPr bwMode="auto">
              <a:xfrm flipH="1">
                <a:off x="1166" y="4049"/>
                <a:ext cx="7" cy="18"/>
              </a:xfrm>
              <a:custGeom>
                <a:avLst/>
                <a:gdLst>
                  <a:gd name="T0" fmla="*/ 25 w 26"/>
                  <a:gd name="T1" fmla="*/ 63 h 63"/>
                  <a:gd name="T2" fmla="*/ 23 w 26"/>
                  <a:gd name="T3" fmla="*/ 62 h 63"/>
                  <a:gd name="T4" fmla="*/ 22 w 26"/>
                  <a:gd name="T5" fmla="*/ 62 h 63"/>
                  <a:gd name="T6" fmla="*/ 21 w 26"/>
                  <a:gd name="T7" fmla="*/ 62 h 63"/>
                  <a:gd name="T8" fmla="*/ 19 w 26"/>
                  <a:gd name="T9" fmla="*/ 62 h 63"/>
                  <a:gd name="T10" fmla="*/ 17 w 26"/>
                  <a:gd name="T11" fmla="*/ 61 h 63"/>
                  <a:gd name="T12" fmla="*/ 16 w 26"/>
                  <a:gd name="T13" fmla="*/ 60 h 63"/>
                  <a:gd name="T14" fmla="*/ 15 w 26"/>
                  <a:gd name="T15" fmla="*/ 59 h 63"/>
                  <a:gd name="T16" fmla="*/ 13 w 26"/>
                  <a:gd name="T17" fmla="*/ 58 h 63"/>
                  <a:gd name="T18" fmla="*/ 12 w 26"/>
                  <a:gd name="T19" fmla="*/ 57 h 63"/>
                  <a:gd name="T20" fmla="*/ 11 w 26"/>
                  <a:gd name="T21" fmla="*/ 56 h 63"/>
                  <a:gd name="T22" fmla="*/ 9 w 26"/>
                  <a:gd name="T23" fmla="*/ 55 h 63"/>
                  <a:gd name="T24" fmla="*/ 8 w 26"/>
                  <a:gd name="T25" fmla="*/ 54 h 63"/>
                  <a:gd name="T26" fmla="*/ 7 w 26"/>
                  <a:gd name="T27" fmla="*/ 52 h 63"/>
                  <a:gd name="T28" fmla="*/ 6 w 26"/>
                  <a:gd name="T29" fmla="*/ 51 h 63"/>
                  <a:gd name="T30" fmla="*/ 5 w 26"/>
                  <a:gd name="T31" fmla="*/ 49 h 63"/>
                  <a:gd name="T32" fmla="*/ 4 w 26"/>
                  <a:gd name="T33" fmla="*/ 48 h 63"/>
                  <a:gd name="T34" fmla="*/ 3 w 26"/>
                  <a:gd name="T35" fmla="*/ 46 h 63"/>
                  <a:gd name="T36" fmla="*/ 3 w 26"/>
                  <a:gd name="T37" fmla="*/ 44 h 63"/>
                  <a:gd name="T38" fmla="*/ 2 w 26"/>
                  <a:gd name="T39" fmla="*/ 43 h 63"/>
                  <a:gd name="T40" fmla="*/ 2 w 26"/>
                  <a:gd name="T41" fmla="*/ 41 h 63"/>
                  <a:gd name="T42" fmla="*/ 1 w 26"/>
                  <a:gd name="T43" fmla="*/ 39 h 63"/>
                  <a:gd name="T44" fmla="*/ 1 w 26"/>
                  <a:gd name="T45" fmla="*/ 37 h 63"/>
                  <a:gd name="T46" fmla="*/ 1 w 26"/>
                  <a:gd name="T47" fmla="*/ 35 h 63"/>
                  <a:gd name="T48" fmla="*/ 0 w 26"/>
                  <a:gd name="T49" fmla="*/ 33 h 63"/>
                  <a:gd name="T50" fmla="*/ 0 w 26"/>
                  <a:gd name="T51" fmla="*/ 31 h 63"/>
                  <a:gd name="T52" fmla="*/ 0 w 26"/>
                  <a:gd name="T53" fmla="*/ 29 h 63"/>
                  <a:gd name="T54" fmla="*/ 1 w 26"/>
                  <a:gd name="T55" fmla="*/ 27 h 63"/>
                  <a:gd name="T56" fmla="*/ 1 w 26"/>
                  <a:gd name="T57" fmla="*/ 25 h 63"/>
                  <a:gd name="T58" fmla="*/ 1 w 26"/>
                  <a:gd name="T59" fmla="*/ 24 h 63"/>
                  <a:gd name="T60" fmla="*/ 1 w 26"/>
                  <a:gd name="T61" fmla="*/ 22 h 63"/>
                  <a:gd name="T62" fmla="*/ 2 w 26"/>
                  <a:gd name="T63" fmla="*/ 20 h 63"/>
                  <a:gd name="T64" fmla="*/ 2 w 26"/>
                  <a:gd name="T65" fmla="*/ 18 h 63"/>
                  <a:gd name="T66" fmla="*/ 3 w 26"/>
                  <a:gd name="T67" fmla="*/ 16 h 63"/>
                  <a:gd name="T68" fmla="*/ 4 w 26"/>
                  <a:gd name="T69" fmla="*/ 15 h 63"/>
                  <a:gd name="T70" fmla="*/ 5 w 26"/>
                  <a:gd name="T71" fmla="*/ 13 h 63"/>
                  <a:gd name="T72" fmla="*/ 6 w 26"/>
                  <a:gd name="T73" fmla="*/ 11 h 63"/>
                  <a:gd name="T74" fmla="*/ 7 w 26"/>
                  <a:gd name="T75" fmla="*/ 10 h 63"/>
                  <a:gd name="T76" fmla="*/ 8 w 26"/>
                  <a:gd name="T77" fmla="*/ 9 h 63"/>
                  <a:gd name="T78" fmla="*/ 9 w 26"/>
                  <a:gd name="T79" fmla="*/ 7 h 63"/>
                  <a:gd name="T80" fmla="*/ 10 w 26"/>
                  <a:gd name="T81" fmla="*/ 6 h 63"/>
                  <a:gd name="T82" fmla="*/ 12 w 26"/>
                  <a:gd name="T83" fmla="*/ 5 h 63"/>
                  <a:gd name="T84" fmla="*/ 13 w 26"/>
                  <a:gd name="T85" fmla="*/ 4 h 63"/>
                  <a:gd name="T86" fmla="*/ 14 w 26"/>
                  <a:gd name="T87" fmla="*/ 3 h 63"/>
                  <a:gd name="T88" fmla="*/ 16 w 26"/>
                  <a:gd name="T89" fmla="*/ 2 h 63"/>
                  <a:gd name="T90" fmla="*/ 17 w 26"/>
                  <a:gd name="T91" fmla="*/ 2 h 63"/>
                  <a:gd name="T92" fmla="*/ 19 w 26"/>
                  <a:gd name="T93" fmla="*/ 1 h 63"/>
                  <a:gd name="T94" fmla="*/ 20 w 26"/>
                  <a:gd name="T95" fmla="*/ 0 h 63"/>
                  <a:gd name="T96" fmla="*/ 22 w 26"/>
                  <a:gd name="T97" fmla="*/ 0 h 63"/>
                  <a:gd name="T98" fmla="*/ 23 w 26"/>
                  <a:gd name="T99" fmla="*/ 0 h 63"/>
                  <a:gd name="T100" fmla="*/ 25 w 26"/>
                  <a:gd name="T101" fmla="*/ 0 h 63"/>
                  <a:gd name="T102" fmla="*/ 26 w 26"/>
                  <a:gd name="T10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63">
                    <a:moveTo>
                      <a:pt x="26" y="63"/>
                    </a:moveTo>
                    <a:lnTo>
                      <a:pt x="26" y="63"/>
                    </a:lnTo>
                    <a:lnTo>
                      <a:pt x="26" y="63"/>
                    </a:lnTo>
                    <a:lnTo>
                      <a:pt x="25" y="63"/>
                    </a:lnTo>
                    <a:lnTo>
                      <a:pt x="25" y="63"/>
                    </a:lnTo>
                    <a:lnTo>
                      <a:pt x="25" y="63"/>
                    </a:lnTo>
                    <a:lnTo>
                      <a:pt x="25" y="63"/>
                    </a:lnTo>
                    <a:lnTo>
                      <a:pt x="24" y="63"/>
                    </a:lnTo>
                    <a:lnTo>
                      <a:pt x="24" y="63"/>
                    </a:lnTo>
                    <a:lnTo>
                      <a:pt x="23" y="62"/>
                    </a:lnTo>
                    <a:lnTo>
                      <a:pt x="23" y="62"/>
                    </a:lnTo>
                    <a:lnTo>
                      <a:pt x="23" y="62"/>
                    </a:lnTo>
                    <a:lnTo>
                      <a:pt x="23" y="62"/>
                    </a:lnTo>
                    <a:lnTo>
                      <a:pt x="22" y="62"/>
                    </a:lnTo>
                    <a:lnTo>
                      <a:pt x="22" y="62"/>
                    </a:lnTo>
                    <a:lnTo>
                      <a:pt x="22" y="62"/>
                    </a:lnTo>
                    <a:lnTo>
                      <a:pt x="21" y="62"/>
                    </a:lnTo>
                    <a:lnTo>
                      <a:pt x="21" y="62"/>
                    </a:lnTo>
                    <a:lnTo>
                      <a:pt x="21" y="62"/>
                    </a:lnTo>
                    <a:lnTo>
                      <a:pt x="21" y="62"/>
                    </a:lnTo>
                    <a:lnTo>
                      <a:pt x="20" y="62"/>
                    </a:lnTo>
                    <a:lnTo>
                      <a:pt x="20" y="62"/>
                    </a:lnTo>
                    <a:lnTo>
                      <a:pt x="19" y="62"/>
                    </a:lnTo>
                    <a:lnTo>
                      <a:pt x="19" y="62"/>
                    </a:lnTo>
                    <a:lnTo>
                      <a:pt x="19" y="62"/>
                    </a:lnTo>
                    <a:lnTo>
                      <a:pt x="19" y="61"/>
                    </a:lnTo>
                    <a:lnTo>
                      <a:pt x="18" y="61"/>
                    </a:lnTo>
                    <a:lnTo>
                      <a:pt x="18" y="61"/>
                    </a:lnTo>
                    <a:lnTo>
                      <a:pt x="18" y="61"/>
                    </a:lnTo>
                    <a:lnTo>
                      <a:pt x="17" y="61"/>
                    </a:lnTo>
                    <a:lnTo>
                      <a:pt x="17" y="61"/>
                    </a:lnTo>
                    <a:lnTo>
                      <a:pt x="17" y="60"/>
                    </a:lnTo>
                    <a:lnTo>
                      <a:pt x="16" y="60"/>
                    </a:lnTo>
                    <a:lnTo>
                      <a:pt x="16" y="60"/>
                    </a:lnTo>
                    <a:lnTo>
                      <a:pt x="16" y="60"/>
                    </a:lnTo>
                    <a:lnTo>
                      <a:pt x="16" y="60"/>
                    </a:lnTo>
                    <a:lnTo>
                      <a:pt x="15" y="60"/>
                    </a:lnTo>
                    <a:lnTo>
                      <a:pt x="15" y="60"/>
                    </a:lnTo>
                    <a:lnTo>
                      <a:pt x="15" y="59"/>
                    </a:lnTo>
                    <a:lnTo>
                      <a:pt x="15" y="59"/>
                    </a:lnTo>
                    <a:lnTo>
                      <a:pt x="14" y="59"/>
                    </a:lnTo>
                    <a:lnTo>
                      <a:pt x="14" y="59"/>
                    </a:lnTo>
                    <a:lnTo>
                      <a:pt x="14" y="59"/>
                    </a:lnTo>
                    <a:lnTo>
                      <a:pt x="14" y="59"/>
                    </a:lnTo>
                    <a:lnTo>
                      <a:pt x="13" y="58"/>
                    </a:lnTo>
                    <a:lnTo>
                      <a:pt x="13" y="58"/>
                    </a:lnTo>
                    <a:lnTo>
                      <a:pt x="13" y="58"/>
                    </a:lnTo>
                    <a:lnTo>
                      <a:pt x="12" y="58"/>
                    </a:lnTo>
                    <a:lnTo>
                      <a:pt x="12" y="57"/>
                    </a:lnTo>
                    <a:lnTo>
                      <a:pt x="12" y="57"/>
                    </a:lnTo>
                    <a:lnTo>
                      <a:pt x="12" y="57"/>
                    </a:lnTo>
                    <a:lnTo>
                      <a:pt x="11" y="57"/>
                    </a:lnTo>
                    <a:lnTo>
                      <a:pt x="11" y="57"/>
                    </a:lnTo>
                    <a:lnTo>
                      <a:pt x="11" y="56"/>
                    </a:lnTo>
                    <a:lnTo>
                      <a:pt x="11" y="56"/>
                    </a:lnTo>
                    <a:lnTo>
                      <a:pt x="10" y="56"/>
                    </a:lnTo>
                    <a:lnTo>
                      <a:pt x="10" y="56"/>
                    </a:lnTo>
                    <a:lnTo>
                      <a:pt x="10" y="56"/>
                    </a:lnTo>
                    <a:lnTo>
                      <a:pt x="9" y="55"/>
                    </a:lnTo>
                    <a:lnTo>
                      <a:pt x="9" y="55"/>
                    </a:lnTo>
                    <a:lnTo>
                      <a:pt x="9" y="55"/>
                    </a:lnTo>
                    <a:lnTo>
                      <a:pt x="9" y="55"/>
                    </a:lnTo>
                    <a:lnTo>
                      <a:pt x="9" y="54"/>
                    </a:lnTo>
                    <a:lnTo>
                      <a:pt x="8" y="54"/>
                    </a:lnTo>
                    <a:lnTo>
                      <a:pt x="8" y="54"/>
                    </a:lnTo>
                    <a:lnTo>
                      <a:pt x="8" y="53"/>
                    </a:lnTo>
                    <a:lnTo>
                      <a:pt x="8" y="53"/>
                    </a:lnTo>
                    <a:lnTo>
                      <a:pt x="8" y="53"/>
                    </a:lnTo>
                    <a:lnTo>
                      <a:pt x="7" y="53"/>
                    </a:lnTo>
                    <a:lnTo>
                      <a:pt x="7" y="52"/>
                    </a:lnTo>
                    <a:lnTo>
                      <a:pt x="7" y="52"/>
                    </a:lnTo>
                    <a:lnTo>
                      <a:pt x="7" y="52"/>
                    </a:lnTo>
                    <a:lnTo>
                      <a:pt x="7" y="52"/>
                    </a:lnTo>
                    <a:lnTo>
                      <a:pt x="6" y="51"/>
                    </a:lnTo>
                    <a:lnTo>
                      <a:pt x="6" y="51"/>
                    </a:lnTo>
                    <a:lnTo>
                      <a:pt x="6" y="50"/>
                    </a:lnTo>
                    <a:lnTo>
                      <a:pt x="6" y="50"/>
                    </a:lnTo>
                    <a:lnTo>
                      <a:pt x="5" y="50"/>
                    </a:lnTo>
                    <a:lnTo>
                      <a:pt x="5" y="50"/>
                    </a:lnTo>
                    <a:lnTo>
                      <a:pt x="5" y="49"/>
                    </a:lnTo>
                    <a:lnTo>
                      <a:pt x="5" y="49"/>
                    </a:lnTo>
                    <a:lnTo>
                      <a:pt x="5" y="49"/>
                    </a:lnTo>
                    <a:lnTo>
                      <a:pt x="5" y="48"/>
                    </a:lnTo>
                    <a:lnTo>
                      <a:pt x="4" y="48"/>
                    </a:lnTo>
                    <a:lnTo>
                      <a:pt x="4" y="48"/>
                    </a:lnTo>
                    <a:lnTo>
                      <a:pt x="4" y="48"/>
                    </a:lnTo>
                    <a:lnTo>
                      <a:pt x="4" y="47"/>
                    </a:lnTo>
                    <a:lnTo>
                      <a:pt x="4" y="47"/>
                    </a:lnTo>
                    <a:lnTo>
                      <a:pt x="4" y="46"/>
                    </a:lnTo>
                    <a:lnTo>
                      <a:pt x="3" y="46"/>
                    </a:lnTo>
                    <a:lnTo>
                      <a:pt x="3" y="46"/>
                    </a:lnTo>
                    <a:lnTo>
                      <a:pt x="3" y="45"/>
                    </a:lnTo>
                    <a:lnTo>
                      <a:pt x="3" y="45"/>
                    </a:lnTo>
                    <a:lnTo>
                      <a:pt x="3" y="45"/>
                    </a:lnTo>
                    <a:lnTo>
                      <a:pt x="3" y="44"/>
                    </a:lnTo>
                    <a:lnTo>
                      <a:pt x="2" y="44"/>
                    </a:lnTo>
                    <a:lnTo>
                      <a:pt x="2" y="44"/>
                    </a:lnTo>
                    <a:lnTo>
                      <a:pt x="2" y="43"/>
                    </a:lnTo>
                    <a:lnTo>
                      <a:pt x="2" y="43"/>
                    </a:lnTo>
                    <a:lnTo>
                      <a:pt x="2" y="43"/>
                    </a:lnTo>
                    <a:lnTo>
                      <a:pt x="2" y="42"/>
                    </a:lnTo>
                    <a:lnTo>
                      <a:pt x="2" y="42"/>
                    </a:lnTo>
                    <a:lnTo>
                      <a:pt x="2" y="42"/>
                    </a:lnTo>
                    <a:lnTo>
                      <a:pt x="2" y="41"/>
                    </a:lnTo>
                    <a:lnTo>
                      <a:pt x="2" y="41"/>
                    </a:lnTo>
                    <a:lnTo>
                      <a:pt x="1" y="41"/>
                    </a:lnTo>
                    <a:lnTo>
                      <a:pt x="1" y="40"/>
                    </a:lnTo>
                    <a:lnTo>
                      <a:pt x="1" y="40"/>
                    </a:lnTo>
                    <a:lnTo>
                      <a:pt x="1" y="39"/>
                    </a:lnTo>
                    <a:lnTo>
                      <a:pt x="1" y="39"/>
                    </a:lnTo>
                    <a:lnTo>
                      <a:pt x="1" y="39"/>
                    </a:lnTo>
                    <a:lnTo>
                      <a:pt x="1" y="38"/>
                    </a:lnTo>
                    <a:lnTo>
                      <a:pt x="1" y="38"/>
                    </a:lnTo>
                    <a:lnTo>
                      <a:pt x="1" y="37"/>
                    </a:lnTo>
                    <a:lnTo>
                      <a:pt x="1" y="37"/>
                    </a:lnTo>
                    <a:lnTo>
                      <a:pt x="1" y="37"/>
                    </a:lnTo>
                    <a:lnTo>
                      <a:pt x="1" y="36"/>
                    </a:lnTo>
                    <a:lnTo>
                      <a:pt x="1" y="36"/>
                    </a:lnTo>
                    <a:lnTo>
                      <a:pt x="1" y="35"/>
                    </a:lnTo>
                    <a:lnTo>
                      <a:pt x="1" y="35"/>
                    </a:lnTo>
                    <a:lnTo>
                      <a:pt x="1" y="35"/>
                    </a:lnTo>
                    <a:lnTo>
                      <a:pt x="1" y="34"/>
                    </a:lnTo>
                    <a:lnTo>
                      <a:pt x="0" y="34"/>
                    </a:lnTo>
                    <a:lnTo>
                      <a:pt x="0" y="34"/>
                    </a:lnTo>
                    <a:lnTo>
                      <a:pt x="0" y="33"/>
                    </a:lnTo>
                    <a:lnTo>
                      <a:pt x="0" y="33"/>
                    </a:lnTo>
                    <a:lnTo>
                      <a:pt x="0" y="32"/>
                    </a:lnTo>
                    <a:lnTo>
                      <a:pt x="0" y="32"/>
                    </a:lnTo>
                    <a:lnTo>
                      <a:pt x="0" y="32"/>
                    </a:lnTo>
                    <a:lnTo>
                      <a:pt x="0" y="31"/>
                    </a:lnTo>
                    <a:lnTo>
                      <a:pt x="0" y="31"/>
                    </a:lnTo>
                    <a:lnTo>
                      <a:pt x="0" y="31"/>
                    </a:lnTo>
                    <a:lnTo>
                      <a:pt x="0" y="30"/>
                    </a:lnTo>
                    <a:lnTo>
                      <a:pt x="0" y="30"/>
                    </a:lnTo>
                    <a:lnTo>
                      <a:pt x="0" y="29"/>
                    </a:lnTo>
                    <a:lnTo>
                      <a:pt x="0" y="29"/>
                    </a:lnTo>
                    <a:lnTo>
                      <a:pt x="0" y="29"/>
                    </a:lnTo>
                    <a:lnTo>
                      <a:pt x="0" y="28"/>
                    </a:lnTo>
                    <a:lnTo>
                      <a:pt x="1" y="28"/>
                    </a:lnTo>
                    <a:lnTo>
                      <a:pt x="1" y="27"/>
                    </a:lnTo>
                    <a:lnTo>
                      <a:pt x="1" y="27"/>
                    </a:lnTo>
                    <a:lnTo>
                      <a:pt x="1" y="27"/>
                    </a:lnTo>
                    <a:lnTo>
                      <a:pt x="1" y="26"/>
                    </a:lnTo>
                    <a:lnTo>
                      <a:pt x="1" y="26"/>
                    </a:lnTo>
                    <a:lnTo>
                      <a:pt x="1" y="25"/>
                    </a:lnTo>
                    <a:lnTo>
                      <a:pt x="1" y="25"/>
                    </a:lnTo>
                    <a:lnTo>
                      <a:pt x="1" y="25"/>
                    </a:lnTo>
                    <a:lnTo>
                      <a:pt x="1" y="24"/>
                    </a:lnTo>
                    <a:lnTo>
                      <a:pt x="1" y="24"/>
                    </a:lnTo>
                    <a:lnTo>
                      <a:pt x="1" y="24"/>
                    </a:lnTo>
                    <a:lnTo>
                      <a:pt x="1" y="23"/>
                    </a:lnTo>
                    <a:lnTo>
                      <a:pt x="1" y="23"/>
                    </a:lnTo>
                    <a:lnTo>
                      <a:pt x="1" y="23"/>
                    </a:lnTo>
                    <a:lnTo>
                      <a:pt x="1" y="22"/>
                    </a:lnTo>
                    <a:lnTo>
                      <a:pt x="1" y="22"/>
                    </a:lnTo>
                    <a:lnTo>
                      <a:pt x="2" y="21"/>
                    </a:lnTo>
                    <a:lnTo>
                      <a:pt x="2" y="21"/>
                    </a:lnTo>
                    <a:lnTo>
                      <a:pt x="2" y="21"/>
                    </a:lnTo>
                    <a:lnTo>
                      <a:pt x="2" y="20"/>
                    </a:lnTo>
                    <a:lnTo>
                      <a:pt x="2" y="20"/>
                    </a:lnTo>
                    <a:lnTo>
                      <a:pt x="2" y="20"/>
                    </a:lnTo>
                    <a:lnTo>
                      <a:pt x="2" y="19"/>
                    </a:lnTo>
                    <a:lnTo>
                      <a:pt x="2" y="19"/>
                    </a:lnTo>
                    <a:lnTo>
                      <a:pt x="2" y="18"/>
                    </a:lnTo>
                    <a:lnTo>
                      <a:pt x="2" y="18"/>
                    </a:lnTo>
                    <a:lnTo>
                      <a:pt x="3" y="18"/>
                    </a:lnTo>
                    <a:lnTo>
                      <a:pt x="3" y="17"/>
                    </a:lnTo>
                    <a:lnTo>
                      <a:pt x="3" y="17"/>
                    </a:lnTo>
                    <a:lnTo>
                      <a:pt x="3" y="17"/>
                    </a:lnTo>
                    <a:lnTo>
                      <a:pt x="3" y="16"/>
                    </a:lnTo>
                    <a:lnTo>
                      <a:pt x="4" y="16"/>
                    </a:lnTo>
                    <a:lnTo>
                      <a:pt x="4" y="16"/>
                    </a:lnTo>
                    <a:lnTo>
                      <a:pt x="4" y="16"/>
                    </a:lnTo>
                    <a:lnTo>
                      <a:pt x="4" y="15"/>
                    </a:lnTo>
                    <a:lnTo>
                      <a:pt x="4" y="15"/>
                    </a:lnTo>
                    <a:lnTo>
                      <a:pt x="4" y="14"/>
                    </a:lnTo>
                    <a:lnTo>
                      <a:pt x="4" y="14"/>
                    </a:lnTo>
                    <a:lnTo>
                      <a:pt x="5" y="14"/>
                    </a:lnTo>
                    <a:lnTo>
                      <a:pt x="5" y="13"/>
                    </a:lnTo>
                    <a:lnTo>
                      <a:pt x="5" y="13"/>
                    </a:lnTo>
                    <a:lnTo>
                      <a:pt x="5" y="13"/>
                    </a:lnTo>
                    <a:lnTo>
                      <a:pt x="5" y="13"/>
                    </a:lnTo>
                    <a:lnTo>
                      <a:pt x="5" y="12"/>
                    </a:lnTo>
                    <a:lnTo>
                      <a:pt x="6" y="12"/>
                    </a:lnTo>
                    <a:lnTo>
                      <a:pt x="6" y="11"/>
                    </a:lnTo>
                    <a:lnTo>
                      <a:pt x="6" y="11"/>
                    </a:lnTo>
                    <a:lnTo>
                      <a:pt x="6" y="11"/>
                    </a:lnTo>
                    <a:lnTo>
                      <a:pt x="7" y="11"/>
                    </a:lnTo>
                    <a:lnTo>
                      <a:pt x="7" y="10"/>
                    </a:lnTo>
                    <a:lnTo>
                      <a:pt x="7" y="10"/>
                    </a:lnTo>
                    <a:lnTo>
                      <a:pt x="7" y="10"/>
                    </a:lnTo>
                    <a:lnTo>
                      <a:pt x="7" y="10"/>
                    </a:lnTo>
                    <a:lnTo>
                      <a:pt x="8" y="9"/>
                    </a:lnTo>
                    <a:lnTo>
                      <a:pt x="8" y="9"/>
                    </a:lnTo>
                    <a:lnTo>
                      <a:pt x="8" y="9"/>
                    </a:lnTo>
                    <a:lnTo>
                      <a:pt x="8" y="9"/>
                    </a:lnTo>
                    <a:lnTo>
                      <a:pt x="8" y="8"/>
                    </a:lnTo>
                    <a:lnTo>
                      <a:pt x="9" y="8"/>
                    </a:lnTo>
                    <a:lnTo>
                      <a:pt x="9" y="8"/>
                    </a:lnTo>
                    <a:lnTo>
                      <a:pt x="9" y="7"/>
                    </a:lnTo>
                    <a:lnTo>
                      <a:pt x="9" y="7"/>
                    </a:lnTo>
                    <a:lnTo>
                      <a:pt x="9" y="7"/>
                    </a:lnTo>
                    <a:lnTo>
                      <a:pt x="10" y="7"/>
                    </a:lnTo>
                    <a:lnTo>
                      <a:pt x="10" y="6"/>
                    </a:lnTo>
                    <a:lnTo>
                      <a:pt x="10" y="6"/>
                    </a:lnTo>
                    <a:lnTo>
                      <a:pt x="11" y="6"/>
                    </a:lnTo>
                    <a:lnTo>
                      <a:pt x="11" y="6"/>
                    </a:lnTo>
                    <a:lnTo>
                      <a:pt x="11" y="6"/>
                    </a:lnTo>
                    <a:lnTo>
                      <a:pt x="11" y="5"/>
                    </a:lnTo>
                    <a:lnTo>
                      <a:pt x="12" y="5"/>
                    </a:lnTo>
                    <a:lnTo>
                      <a:pt x="12" y="5"/>
                    </a:lnTo>
                    <a:lnTo>
                      <a:pt x="12" y="4"/>
                    </a:lnTo>
                    <a:lnTo>
                      <a:pt x="12" y="4"/>
                    </a:lnTo>
                    <a:lnTo>
                      <a:pt x="13" y="4"/>
                    </a:lnTo>
                    <a:lnTo>
                      <a:pt x="13" y="4"/>
                    </a:lnTo>
                    <a:lnTo>
                      <a:pt x="13" y="4"/>
                    </a:lnTo>
                    <a:lnTo>
                      <a:pt x="14" y="4"/>
                    </a:lnTo>
                    <a:lnTo>
                      <a:pt x="14" y="3"/>
                    </a:lnTo>
                    <a:lnTo>
                      <a:pt x="14" y="3"/>
                    </a:lnTo>
                    <a:lnTo>
                      <a:pt x="14" y="3"/>
                    </a:lnTo>
                    <a:lnTo>
                      <a:pt x="15" y="3"/>
                    </a:lnTo>
                    <a:lnTo>
                      <a:pt x="15" y="3"/>
                    </a:lnTo>
                    <a:lnTo>
                      <a:pt x="15" y="3"/>
                    </a:lnTo>
                    <a:lnTo>
                      <a:pt x="15" y="2"/>
                    </a:lnTo>
                    <a:lnTo>
                      <a:pt x="16" y="2"/>
                    </a:lnTo>
                    <a:lnTo>
                      <a:pt x="16" y="2"/>
                    </a:lnTo>
                    <a:lnTo>
                      <a:pt x="16" y="2"/>
                    </a:lnTo>
                    <a:lnTo>
                      <a:pt x="16" y="2"/>
                    </a:lnTo>
                    <a:lnTo>
                      <a:pt x="17" y="2"/>
                    </a:lnTo>
                    <a:lnTo>
                      <a:pt x="17" y="2"/>
                    </a:lnTo>
                    <a:lnTo>
                      <a:pt x="18" y="2"/>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5" y="0"/>
                    </a:lnTo>
                    <a:lnTo>
                      <a:pt x="26" y="0"/>
                    </a:lnTo>
                    <a:lnTo>
                      <a:pt x="26" y="0"/>
                    </a:lnTo>
                    <a:lnTo>
                      <a:pt x="2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8" name="Line 1422"/>
              <p:cNvSpPr>
                <a:spLocks noChangeShapeType="1"/>
              </p:cNvSpPr>
              <p:nvPr/>
            </p:nvSpPr>
            <p:spPr bwMode="auto">
              <a:xfrm flipH="1">
                <a:off x="1160" y="4067"/>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79" name="Line 1423"/>
              <p:cNvSpPr>
                <a:spLocks noChangeShapeType="1"/>
              </p:cNvSpPr>
              <p:nvPr/>
            </p:nvSpPr>
            <p:spPr bwMode="auto">
              <a:xfrm flipH="1">
                <a:off x="1160" y="404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0" name="Freeform 1424"/>
              <p:cNvSpPr>
                <a:spLocks/>
              </p:cNvSpPr>
              <p:nvPr/>
            </p:nvSpPr>
            <p:spPr bwMode="auto">
              <a:xfrm flipH="1">
                <a:off x="974" y="4045"/>
                <a:ext cx="24" cy="37"/>
              </a:xfrm>
              <a:custGeom>
                <a:avLst/>
                <a:gdLst>
                  <a:gd name="T0" fmla="*/ 0 w 84"/>
                  <a:gd name="T1" fmla="*/ 118 h 134"/>
                  <a:gd name="T2" fmla="*/ 0 w 84"/>
                  <a:gd name="T3" fmla="*/ 134 h 134"/>
                  <a:gd name="T4" fmla="*/ 84 w 84"/>
                  <a:gd name="T5" fmla="*/ 134 h 134"/>
                  <a:gd name="T6" fmla="*/ 84 w 84"/>
                  <a:gd name="T7" fmla="*/ 0 h 134"/>
                  <a:gd name="T8" fmla="*/ 1 w 84"/>
                  <a:gd name="T9" fmla="*/ 0 h 134"/>
                  <a:gd name="T10" fmla="*/ 1 w 84"/>
                  <a:gd name="T11" fmla="*/ 47 h 134"/>
                  <a:gd name="T12" fmla="*/ 47 w 84"/>
                  <a:gd name="T13" fmla="*/ 87 h 134"/>
                  <a:gd name="T14" fmla="*/ 44 w 84"/>
                  <a:gd name="T15" fmla="*/ 118 h 134"/>
                  <a:gd name="T16" fmla="*/ 0 w 84"/>
                  <a:gd name="T17"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34">
                    <a:moveTo>
                      <a:pt x="0" y="118"/>
                    </a:moveTo>
                    <a:lnTo>
                      <a:pt x="0" y="134"/>
                    </a:lnTo>
                    <a:lnTo>
                      <a:pt x="84" y="134"/>
                    </a:lnTo>
                    <a:lnTo>
                      <a:pt x="84" y="0"/>
                    </a:lnTo>
                    <a:lnTo>
                      <a:pt x="1" y="0"/>
                    </a:lnTo>
                    <a:lnTo>
                      <a:pt x="1" y="47"/>
                    </a:lnTo>
                    <a:lnTo>
                      <a:pt x="47" y="87"/>
                    </a:lnTo>
                    <a:lnTo>
                      <a:pt x="44" y="118"/>
                    </a:lnTo>
                    <a:lnTo>
                      <a:pt x="0" y="118"/>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1" name="Rectangle 1425"/>
              <p:cNvSpPr>
                <a:spLocks noChangeArrowheads="1"/>
              </p:cNvSpPr>
              <p:nvPr/>
            </p:nvSpPr>
            <p:spPr bwMode="auto">
              <a:xfrm flipH="1">
                <a:off x="979"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2" name="Rectangle 1426"/>
              <p:cNvSpPr>
                <a:spLocks noChangeArrowheads="1"/>
              </p:cNvSpPr>
              <p:nvPr/>
            </p:nvSpPr>
            <p:spPr bwMode="auto">
              <a:xfrm flipH="1">
                <a:off x="993"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3" name="Freeform 1427"/>
              <p:cNvSpPr>
                <a:spLocks/>
              </p:cNvSpPr>
              <p:nvPr/>
            </p:nvSpPr>
            <p:spPr bwMode="auto">
              <a:xfrm flipH="1">
                <a:off x="974" y="4045"/>
                <a:ext cx="11" cy="33"/>
              </a:xfrm>
              <a:custGeom>
                <a:avLst/>
                <a:gdLst>
                  <a:gd name="T0" fmla="*/ 0 w 38"/>
                  <a:gd name="T1" fmla="*/ 118 h 118"/>
                  <a:gd name="T2" fmla="*/ 28 w 38"/>
                  <a:gd name="T3" fmla="*/ 118 h 118"/>
                  <a:gd name="T4" fmla="*/ 38 w 38"/>
                  <a:gd name="T5" fmla="*/ 0 h 118"/>
                </a:gdLst>
                <a:ahLst/>
                <a:cxnLst>
                  <a:cxn ang="0">
                    <a:pos x="T0" y="T1"/>
                  </a:cxn>
                  <a:cxn ang="0">
                    <a:pos x="T2" y="T3"/>
                  </a:cxn>
                  <a:cxn ang="0">
                    <a:pos x="T4" y="T5"/>
                  </a:cxn>
                </a:cxnLst>
                <a:rect l="0" t="0" r="r" b="b"/>
                <a:pathLst>
                  <a:path w="38" h="118">
                    <a:moveTo>
                      <a:pt x="0" y="118"/>
                    </a:moveTo>
                    <a:lnTo>
                      <a:pt x="28" y="118"/>
                    </a:lnTo>
                    <a:lnTo>
                      <a:pt x="3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4" name="Rectangle 1428"/>
              <p:cNvSpPr>
                <a:spLocks noChangeArrowheads="1"/>
              </p:cNvSpPr>
              <p:nvPr/>
            </p:nvSpPr>
            <p:spPr bwMode="auto">
              <a:xfrm flipH="1">
                <a:off x="1176" y="4046"/>
                <a:ext cx="2"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5" name="Rectangle 1429"/>
              <p:cNvSpPr>
                <a:spLocks noChangeArrowheads="1"/>
              </p:cNvSpPr>
              <p:nvPr/>
            </p:nvSpPr>
            <p:spPr bwMode="auto">
              <a:xfrm flipH="1">
                <a:off x="979" y="4082"/>
                <a:ext cx="194"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6" name="Rectangle 1430"/>
              <p:cNvSpPr>
                <a:spLocks noChangeArrowheads="1"/>
              </p:cNvSpPr>
              <p:nvPr/>
            </p:nvSpPr>
            <p:spPr bwMode="auto">
              <a:xfrm flipH="1">
                <a:off x="1145" y="4045"/>
                <a:ext cx="8"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7" name="Rectangle 1431"/>
              <p:cNvSpPr>
                <a:spLocks noChangeArrowheads="1"/>
              </p:cNvSpPr>
              <p:nvPr/>
            </p:nvSpPr>
            <p:spPr bwMode="auto">
              <a:xfrm flipH="1">
                <a:off x="999" y="4067"/>
                <a:ext cx="154"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8" name="Freeform 1432"/>
              <p:cNvSpPr>
                <a:spLocks/>
              </p:cNvSpPr>
              <p:nvPr/>
            </p:nvSpPr>
            <p:spPr bwMode="auto">
              <a:xfrm flipH="1">
                <a:off x="990" y="4072"/>
                <a:ext cx="171" cy="10"/>
              </a:xfrm>
              <a:custGeom>
                <a:avLst/>
                <a:gdLst>
                  <a:gd name="T0" fmla="*/ 0 w 596"/>
                  <a:gd name="T1" fmla="*/ 38 h 38"/>
                  <a:gd name="T2" fmla="*/ 0 w 596"/>
                  <a:gd name="T3" fmla="*/ 0 h 38"/>
                  <a:gd name="T4" fmla="*/ 596 w 596"/>
                  <a:gd name="T5" fmla="*/ 0 h 38"/>
                  <a:gd name="T6" fmla="*/ 596 w 596"/>
                  <a:gd name="T7" fmla="*/ 22 h 38"/>
                </a:gdLst>
                <a:ahLst/>
                <a:cxnLst>
                  <a:cxn ang="0">
                    <a:pos x="T0" y="T1"/>
                  </a:cxn>
                  <a:cxn ang="0">
                    <a:pos x="T2" y="T3"/>
                  </a:cxn>
                  <a:cxn ang="0">
                    <a:pos x="T4" y="T5"/>
                  </a:cxn>
                  <a:cxn ang="0">
                    <a:pos x="T6" y="T7"/>
                  </a:cxn>
                </a:cxnLst>
                <a:rect l="0" t="0" r="r" b="b"/>
                <a:pathLst>
                  <a:path w="596" h="38">
                    <a:moveTo>
                      <a:pt x="0" y="38"/>
                    </a:moveTo>
                    <a:lnTo>
                      <a:pt x="0" y="0"/>
                    </a:lnTo>
                    <a:lnTo>
                      <a:pt x="596" y="0"/>
                    </a:lnTo>
                    <a:lnTo>
                      <a:pt x="596"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89" name="Line 1433"/>
              <p:cNvSpPr>
                <a:spLocks noChangeShapeType="1"/>
              </p:cNvSpPr>
              <p:nvPr/>
            </p:nvSpPr>
            <p:spPr bwMode="auto">
              <a:xfrm flipH="1" flipV="1">
                <a:off x="987" y="4068"/>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0" name="Line 1434"/>
              <p:cNvSpPr>
                <a:spLocks noChangeShapeType="1"/>
              </p:cNvSpPr>
              <p:nvPr/>
            </p:nvSpPr>
            <p:spPr bwMode="auto">
              <a:xfrm flipH="1" flipV="1">
                <a:off x="1006" y="4042"/>
                <a:ext cx="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1" name="Line 1435"/>
              <p:cNvSpPr>
                <a:spLocks noChangeShapeType="1"/>
              </p:cNvSpPr>
              <p:nvPr/>
            </p:nvSpPr>
            <p:spPr bwMode="auto">
              <a:xfrm flipH="1">
                <a:off x="979" y="4088"/>
                <a:ext cx="19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2" name="Freeform 1436"/>
              <p:cNvSpPr>
                <a:spLocks/>
              </p:cNvSpPr>
              <p:nvPr/>
            </p:nvSpPr>
            <p:spPr bwMode="auto">
              <a:xfrm flipH="1">
                <a:off x="1006" y="3894"/>
                <a:ext cx="139" cy="173"/>
              </a:xfrm>
              <a:custGeom>
                <a:avLst/>
                <a:gdLst>
                  <a:gd name="T0" fmla="*/ 342 w 480"/>
                  <a:gd name="T1" fmla="*/ 0 h 623"/>
                  <a:gd name="T2" fmla="*/ 326 w 480"/>
                  <a:gd name="T3" fmla="*/ 8 h 623"/>
                  <a:gd name="T4" fmla="*/ 250 w 480"/>
                  <a:gd name="T5" fmla="*/ 8 h 623"/>
                  <a:gd name="T6" fmla="*/ 240 w 480"/>
                  <a:gd name="T7" fmla="*/ 14 h 623"/>
                  <a:gd name="T8" fmla="*/ 240 w 480"/>
                  <a:gd name="T9" fmla="*/ 448 h 623"/>
                  <a:gd name="T10" fmla="*/ 108 w 480"/>
                  <a:gd name="T11" fmla="*/ 481 h 623"/>
                  <a:gd name="T12" fmla="*/ 108 w 480"/>
                  <a:gd name="T13" fmla="*/ 546 h 623"/>
                  <a:gd name="T14" fmla="*/ 0 w 480"/>
                  <a:gd name="T15" fmla="*/ 546 h 623"/>
                  <a:gd name="T16" fmla="*/ 0 w 480"/>
                  <a:gd name="T17" fmla="*/ 623 h 623"/>
                  <a:gd name="T18" fmla="*/ 480 w 480"/>
                  <a:gd name="T19" fmla="*/ 623 h 623"/>
                  <a:gd name="T20" fmla="*/ 480 w 480"/>
                  <a:gd name="T21" fmla="*/ 53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623">
                    <a:moveTo>
                      <a:pt x="342" y="0"/>
                    </a:moveTo>
                    <a:lnTo>
                      <a:pt x="326" y="8"/>
                    </a:lnTo>
                    <a:lnTo>
                      <a:pt x="250" y="8"/>
                    </a:lnTo>
                    <a:lnTo>
                      <a:pt x="240" y="14"/>
                    </a:lnTo>
                    <a:lnTo>
                      <a:pt x="240" y="448"/>
                    </a:lnTo>
                    <a:lnTo>
                      <a:pt x="108" y="481"/>
                    </a:lnTo>
                    <a:lnTo>
                      <a:pt x="108" y="546"/>
                    </a:lnTo>
                    <a:lnTo>
                      <a:pt x="0" y="546"/>
                    </a:lnTo>
                    <a:lnTo>
                      <a:pt x="0" y="623"/>
                    </a:lnTo>
                    <a:lnTo>
                      <a:pt x="480" y="623"/>
                    </a:lnTo>
                    <a:lnTo>
                      <a:pt x="480" y="53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3" name="Freeform 1437"/>
              <p:cNvSpPr>
                <a:spLocks/>
              </p:cNvSpPr>
              <p:nvPr/>
            </p:nvSpPr>
            <p:spPr bwMode="auto">
              <a:xfrm flipH="1">
                <a:off x="1077" y="3997"/>
                <a:ext cx="68" cy="48"/>
              </a:xfrm>
              <a:custGeom>
                <a:avLst/>
                <a:gdLst>
                  <a:gd name="T0" fmla="*/ 0 w 235"/>
                  <a:gd name="T1" fmla="*/ 173 h 173"/>
                  <a:gd name="T2" fmla="*/ 92 w 235"/>
                  <a:gd name="T3" fmla="*/ 120 h 173"/>
                  <a:gd name="T4" fmla="*/ 108 w 235"/>
                  <a:gd name="T5" fmla="*/ 120 h 173"/>
                  <a:gd name="T6" fmla="*/ 108 w 235"/>
                  <a:gd name="T7" fmla="*/ 102 h 173"/>
                  <a:gd name="T8" fmla="*/ 235 w 235"/>
                  <a:gd name="T9" fmla="*/ 71 h 173"/>
                  <a:gd name="T10" fmla="*/ 235 w 235"/>
                  <a:gd name="T11" fmla="*/ 0 h 173"/>
                </a:gdLst>
                <a:ahLst/>
                <a:cxnLst>
                  <a:cxn ang="0">
                    <a:pos x="T0" y="T1"/>
                  </a:cxn>
                  <a:cxn ang="0">
                    <a:pos x="T2" y="T3"/>
                  </a:cxn>
                  <a:cxn ang="0">
                    <a:pos x="T4" y="T5"/>
                  </a:cxn>
                  <a:cxn ang="0">
                    <a:pos x="T6" y="T7"/>
                  </a:cxn>
                  <a:cxn ang="0">
                    <a:pos x="T8" y="T9"/>
                  </a:cxn>
                  <a:cxn ang="0">
                    <a:pos x="T10" y="T11"/>
                  </a:cxn>
                </a:cxnLst>
                <a:rect l="0" t="0" r="r" b="b"/>
                <a:pathLst>
                  <a:path w="235" h="173">
                    <a:moveTo>
                      <a:pt x="0" y="173"/>
                    </a:moveTo>
                    <a:lnTo>
                      <a:pt x="92" y="120"/>
                    </a:lnTo>
                    <a:lnTo>
                      <a:pt x="108" y="120"/>
                    </a:lnTo>
                    <a:lnTo>
                      <a:pt x="108" y="102"/>
                    </a:lnTo>
                    <a:lnTo>
                      <a:pt x="235" y="71"/>
                    </a:lnTo>
                    <a:lnTo>
                      <a:pt x="23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4" name="Oval 1438"/>
              <p:cNvSpPr>
                <a:spLocks noChangeArrowheads="1"/>
              </p:cNvSpPr>
              <p:nvPr/>
            </p:nvSpPr>
            <p:spPr bwMode="auto">
              <a:xfrm flipH="1">
                <a:off x="991"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5" name="Oval 1439"/>
              <p:cNvSpPr>
                <a:spLocks noChangeArrowheads="1"/>
              </p:cNvSpPr>
              <p:nvPr/>
            </p:nvSpPr>
            <p:spPr bwMode="auto">
              <a:xfrm flipH="1">
                <a:off x="1024"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6" name="Freeform 1440"/>
              <p:cNvSpPr>
                <a:spLocks/>
              </p:cNvSpPr>
              <p:nvPr/>
            </p:nvSpPr>
            <p:spPr bwMode="auto">
              <a:xfrm flipH="1">
                <a:off x="1142" y="3655"/>
                <a:ext cx="6" cy="5"/>
              </a:xfrm>
              <a:custGeom>
                <a:avLst/>
                <a:gdLst>
                  <a:gd name="T0" fmla="*/ 0 w 19"/>
                  <a:gd name="T1" fmla="*/ 17 h 17"/>
                  <a:gd name="T2" fmla="*/ 0 w 19"/>
                  <a:gd name="T3" fmla="*/ 17 h 17"/>
                  <a:gd name="T4" fmla="*/ 0 w 19"/>
                  <a:gd name="T5" fmla="*/ 16 h 17"/>
                  <a:gd name="T6" fmla="*/ 0 w 19"/>
                  <a:gd name="T7" fmla="*/ 16 h 17"/>
                  <a:gd name="T8" fmla="*/ 0 w 19"/>
                  <a:gd name="T9" fmla="*/ 15 h 17"/>
                  <a:gd name="T10" fmla="*/ 0 w 19"/>
                  <a:gd name="T11" fmla="*/ 15 h 17"/>
                  <a:gd name="T12" fmla="*/ 0 w 19"/>
                  <a:gd name="T13" fmla="*/ 14 h 17"/>
                  <a:gd name="T14" fmla="*/ 1 w 19"/>
                  <a:gd name="T15" fmla="*/ 14 h 17"/>
                  <a:gd name="T16" fmla="*/ 1 w 19"/>
                  <a:gd name="T17" fmla="*/ 13 h 17"/>
                  <a:gd name="T18" fmla="*/ 1 w 19"/>
                  <a:gd name="T19" fmla="*/ 13 h 17"/>
                  <a:gd name="T20" fmla="*/ 1 w 19"/>
                  <a:gd name="T21" fmla="*/ 12 h 17"/>
                  <a:gd name="T22" fmla="*/ 1 w 19"/>
                  <a:gd name="T23" fmla="*/ 12 h 17"/>
                  <a:gd name="T24" fmla="*/ 1 w 19"/>
                  <a:gd name="T25" fmla="*/ 11 h 17"/>
                  <a:gd name="T26" fmla="*/ 2 w 19"/>
                  <a:gd name="T27" fmla="*/ 10 h 17"/>
                  <a:gd name="T28" fmla="*/ 2 w 19"/>
                  <a:gd name="T29" fmla="*/ 10 h 17"/>
                  <a:gd name="T30" fmla="*/ 2 w 19"/>
                  <a:gd name="T31" fmla="*/ 10 h 17"/>
                  <a:gd name="T32" fmla="*/ 2 w 19"/>
                  <a:gd name="T33" fmla="*/ 9 h 17"/>
                  <a:gd name="T34" fmla="*/ 2 w 19"/>
                  <a:gd name="T35" fmla="*/ 9 h 17"/>
                  <a:gd name="T36" fmla="*/ 3 w 19"/>
                  <a:gd name="T37" fmla="*/ 8 h 17"/>
                  <a:gd name="T38" fmla="*/ 3 w 19"/>
                  <a:gd name="T39" fmla="*/ 8 h 17"/>
                  <a:gd name="T40" fmla="*/ 3 w 19"/>
                  <a:gd name="T41" fmla="*/ 7 h 17"/>
                  <a:gd name="T42" fmla="*/ 3 w 19"/>
                  <a:gd name="T43" fmla="*/ 7 h 17"/>
                  <a:gd name="T44" fmla="*/ 4 w 19"/>
                  <a:gd name="T45" fmla="*/ 6 h 17"/>
                  <a:gd name="T46" fmla="*/ 4 w 19"/>
                  <a:gd name="T47" fmla="*/ 6 h 17"/>
                  <a:gd name="T48" fmla="*/ 5 w 19"/>
                  <a:gd name="T49" fmla="*/ 6 h 17"/>
                  <a:gd name="T50" fmla="*/ 5 w 19"/>
                  <a:gd name="T51" fmla="*/ 5 h 17"/>
                  <a:gd name="T52" fmla="*/ 5 w 19"/>
                  <a:gd name="T53" fmla="*/ 5 h 17"/>
                  <a:gd name="T54" fmla="*/ 6 w 19"/>
                  <a:gd name="T55" fmla="*/ 5 h 17"/>
                  <a:gd name="T56" fmla="*/ 6 w 19"/>
                  <a:gd name="T57" fmla="*/ 4 h 17"/>
                  <a:gd name="T58" fmla="*/ 6 w 19"/>
                  <a:gd name="T59" fmla="*/ 4 h 17"/>
                  <a:gd name="T60" fmla="*/ 7 w 19"/>
                  <a:gd name="T61" fmla="*/ 3 h 17"/>
                  <a:gd name="T62" fmla="*/ 7 w 19"/>
                  <a:gd name="T63" fmla="*/ 3 h 17"/>
                  <a:gd name="T64" fmla="*/ 8 w 19"/>
                  <a:gd name="T65" fmla="*/ 3 h 17"/>
                  <a:gd name="T66" fmla="*/ 8 w 19"/>
                  <a:gd name="T67" fmla="*/ 3 h 17"/>
                  <a:gd name="T68" fmla="*/ 9 w 19"/>
                  <a:gd name="T69" fmla="*/ 2 h 17"/>
                  <a:gd name="T70" fmla="*/ 9 w 19"/>
                  <a:gd name="T71" fmla="*/ 2 h 17"/>
                  <a:gd name="T72" fmla="*/ 10 w 19"/>
                  <a:gd name="T73" fmla="*/ 2 h 17"/>
                  <a:gd name="T74" fmla="*/ 10 w 19"/>
                  <a:gd name="T75" fmla="*/ 2 h 17"/>
                  <a:gd name="T76" fmla="*/ 11 w 19"/>
                  <a:gd name="T77" fmla="*/ 1 h 17"/>
                  <a:gd name="T78" fmla="*/ 12 w 19"/>
                  <a:gd name="T79" fmla="*/ 1 h 17"/>
                  <a:gd name="T80" fmla="*/ 12 w 19"/>
                  <a:gd name="T81" fmla="*/ 1 h 17"/>
                  <a:gd name="T82" fmla="*/ 12 w 19"/>
                  <a:gd name="T83" fmla="*/ 1 h 17"/>
                  <a:gd name="T84" fmla="*/ 13 w 19"/>
                  <a:gd name="T85" fmla="*/ 1 h 17"/>
                  <a:gd name="T86" fmla="*/ 13 w 19"/>
                  <a:gd name="T87" fmla="*/ 0 h 17"/>
                  <a:gd name="T88" fmla="*/ 14 w 19"/>
                  <a:gd name="T89" fmla="*/ 0 h 17"/>
                  <a:gd name="T90" fmla="*/ 14 w 19"/>
                  <a:gd name="T91" fmla="*/ 0 h 17"/>
                  <a:gd name="T92" fmla="*/ 15 w 19"/>
                  <a:gd name="T93" fmla="*/ 0 h 17"/>
                  <a:gd name="T94" fmla="*/ 15 w 19"/>
                  <a:gd name="T95" fmla="*/ 0 h 17"/>
                  <a:gd name="T96" fmla="*/ 16 w 19"/>
                  <a:gd name="T97" fmla="*/ 0 h 17"/>
                  <a:gd name="T98" fmla="*/ 16 w 19"/>
                  <a:gd name="T99" fmla="*/ 0 h 17"/>
                  <a:gd name="T100" fmla="*/ 17 w 19"/>
                  <a:gd name="T101" fmla="*/ 0 h 17"/>
                  <a:gd name="T102" fmla="*/ 17 w 19"/>
                  <a:gd name="T103" fmla="*/ 0 h 17"/>
                  <a:gd name="T104" fmla="*/ 18 w 19"/>
                  <a:gd name="T105" fmla="*/ 0 h 17"/>
                  <a:gd name="T106" fmla="*/ 18 w 19"/>
                  <a:gd name="T10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 h="17">
                    <a:moveTo>
                      <a:pt x="0" y="17"/>
                    </a:moveTo>
                    <a:lnTo>
                      <a:pt x="0" y="17"/>
                    </a:lnTo>
                    <a:lnTo>
                      <a:pt x="0" y="17"/>
                    </a:lnTo>
                    <a:lnTo>
                      <a:pt x="0" y="17"/>
                    </a:lnTo>
                    <a:lnTo>
                      <a:pt x="0" y="16"/>
                    </a:lnTo>
                    <a:lnTo>
                      <a:pt x="0" y="16"/>
                    </a:lnTo>
                    <a:lnTo>
                      <a:pt x="0" y="16"/>
                    </a:lnTo>
                    <a:lnTo>
                      <a:pt x="0" y="16"/>
                    </a:lnTo>
                    <a:lnTo>
                      <a:pt x="0" y="15"/>
                    </a:lnTo>
                    <a:lnTo>
                      <a:pt x="0" y="15"/>
                    </a:lnTo>
                    <a:lnTo>
                      <a:pt x="0" y="15"/>
                    </a:lnTo>
                    <a:lnTo>
                      <a:pt x="0" y="15"/>
                    </a:lnTo>
                    <a:lnTo>
                      <a:pt x="0" y="14"/>
                    </a:lnTo>
                    <a:lnTo>
                      <a:pt x="0" y="14"/>
                    </a:lnTo>
                    <a:lnTo>
                      <a:pt x="0" y="14"/>
                    </a:lnTo>
                    <a:lnTo>
                      <a:pt x="1" y="14"/>
                    </a:lnTo>
                    <a:lnTo>
                      <a:pt x="1" y="13"/>
                    </a:lnTo>
                    <a:lnTo>
                      <a:pt x="1" y="13"/>
                    </a:lnTo>
                    <a:lnTo>
                      <a:pt x="1" y="13"/>
                    </a:lnTo>
                    <a:lnTo>
                      <a:pt x="1" y="13"/>
                    </a:lnTo>
                    <a:lnTo>
                      <a:pt x="1" y="12"/>
                    </a:lnTo>
                    <a:lnTo>
                      <a:pt x="1" y="12"/>
                    </a:lnTo>
                    <a:lnTo>
                      <a:pt x="1" y="12"/>
                    </a:lnTo>
                    <a:lnTo>
                      <a:pt x="1" y="12"/>
                    </a:lnTo>
                    <a:lnTo>
                      <a:pt x="1" y="11"/>
                    </a:lnTo>
                    <a:lnTo>
                      <a:pt x="1" y="11"/>
                    </a:lnTo>
                    <a:lnTo>
                      <a:pt x="1" y="11"/>
                    </a:lnTo>
                    <a:lnTo>
                      <a:pt x="2" y="10"/>
                    </a:lnTo>
                    <a:lnTo>
                      <a:pt x="2" y="10"/>
                    </a:lnTo>
                    <a:lnTo>
                      <a:pt x="2" y="10"/>
                    </a:lnTo>
                    <a:lnTo>
                      <a:pt x="2" y="10"/>
                    </a:lnTo>
                    <a:lnTo>
                      <a:pt x="2" y="10"/>
                    </a:lnTo>
                    <a:lnTo>
                      <a:pt x="2" y="9"/>
                    </a:lnTo>
                    <a:lnTo>
                      <a:pt x="2" y="9"/>
                    </a:lnTo>
                    <a:lnTo>
                      <a:pt x="2" y="9"/>
                    </a:lnTo>
                    <a:lnTo>
                      <a:pt x="2" y="9"/>
                    </a:lnTo>
                    <a:lnTo>
                      <a:pt x="2" y="9"/>
                    </a:lnTo>
                    <a:lnTo>
                      <a:pt x="3" y="8"/>
                    </a:lnTo>
                    <a:lnTo>
                      <a:pt x="3" y="8"/>
                    </a:lnTo>
                    <a:lnTo>
                      <a:pt x="3" y="8"/>
                    </a:lnTo>
                    <a:lnTo>
                      <a:pt x="3" y="8"/>
                    </a:lnTo>
                    <a:lnTo>
                      <a:pt x="3" y="7"/>
                    </a:lnTo>
                    <a:lnTo>
                      <a:pt x="3" y="7"/>
                    </a:lnTo>
                    <a:lnTo>
                      <a:pt x="3" y="7"/>
                    </a:lnTo>
                    <a:lnTo>
                      <a:pt x="4" y="7"/>
                    </a:lnTo>
                    <a:lnTo>
                      <a:pt x="4" y="6"/>
                    </a:lnTo>
                    <a:lnTo>
                      <a:pt x="4" y="6"/>
                    </a:lnTo>
                    <a:lnTo>
                      <a:pt x="4" y="6"/>
                    </a:lnTo>
                    <a:lnTo>
                      <a:pt x="5" y="6"/>
                    </a:lnTo>
                    <a:lnTo>
                      <a:pt x="5" y="6"/>
                    </a:lnTo>
                    <a:lnTo>
                      <a:pt x="5" y="5"/>
                    </a:lnTo>
                    <a:lnTo>
                      <a:pt x="5" y="5"/>
                    </a:lnTo>
                    <a:lnTo>
                      <a:pt x="5" y="5"/>
                    </a:lnTo>
                    <a:lnTo>
                      <a:pt x="5" y="5"/>
                    </a:lnTo>
                    <a:lnTo>
                      <a:pt x="5" y="5"/>
                    </a:lnTo>
                    <a:lnTo>
                      <a:pt x="6" y="5"/>
                    </a:lnTo>
                    <a:lnTo>
                      <a:pt x="6" y="5"/>
                    </a:lnTo>
                    <a:lnTo>
                      <a:pt x="6" y="4"/>
                    </a:lnTo>
                    <a:lnTo>
                      <a:pt x="6" y="4"/>
                    </a:lnTo>
                    <a:lnTo>
                      <a:pt x="6" y="4"/>
                    </a:lnTo>
                    <a:lnTo>
                      <a:pt x="7" y="4"/>
                    </a:lnTo>
                    <a:lnTo>
                      <a:pt x="7" y="3"/>
                    </a:lnTo>
                    <a:lnTo>
                      <a:pt x="7" y="3"/>
                    </a:lnTo>
                    <a:lnTo>
                      <a:pt x="7" y="3"/>
                    </a:lnTo>
                    <a:lnTo>
                      <a:pt x="8" y="3"/>
                    </a:lnTo>
                    <a:lnTo>
                      <a:pt x="8" y="3"/>
                    </a:lnTo>
                    <a:lnTo>
                      <a:pt x="8" y="3"/>
                    </a:lnTo>
                    <a:lnTo>
                      <a:pt x="8" y="3"/>
                    </a:lnTo>
                    <a:lnTo>
                      <a:pt x="9" y="2"/>
                    </a:lnTo>
                    <a:lnTo>
                      <a:pt x="9" y="2"/>
                    </a:lnTo>
                    <a:lnTo>
                      <a:pt x="9" y="2"/>
                    </a:lnTo>
                    <a:lnTo>
                      <a:pt x="9" y="2"/>
                    </a:lnTo>
                    <a:lnTo>
                      <a:pt x="10" y="2"/>
                    </a:lnTo>
                    <a:lnTo>
                      <a:pt x="10" y="2"/>
                    </a:lnTo>
                    <a:lnTo>
                      <a:pt x="10" y="2"/>
                    </a:lnTo>
                    <a:lnTo>
                      <a:pt x="10" y="2"/>
                    </a:lnTo>
                    <a:lnTo>
                      <a:pt x="11" y="1"/>
                    </a:lnTo>
                    <a:lnTo>
                      <a:pt x="11" y="1"/>
                    </a:lnTo>
                    <a:lnTo>
                      <a:pt x="11" y="1"/>
                    </a:lnTo>
                    <a:lnTo>
                      <a:pt x="12" y="1"/>
                    </a:lnTo>
                    <a:lnTo>
                      <a:pt x="12" y="1"/>
                    </a:lnTo>
                    <a:lnTo>
                      <a:pt x="12" y="1"/>
                    </a:lnTo>
                    <a:lnTo>
                      <a:pt x="12" y="1"/>
                    </a:lnTo>
                    <a:lnTo>
                      <a:pt x="12" y="1"/>
                    </a:lnTo>
                    <a:lnTo>
                      <a:pt x="13" y="1"/>
                    </a:lnTo>
                    <a:lnTo>
                      <a:pt x="13" y="1"/>
                    </a:lnTo>
                    <a:lnTo>
                      <a:pt x="13" y="0"/>
                    </a:lnTo>
                    <a:lnTo>
                      <a:pt x="13" y="0"/>
                    </a:lnTo>
                    <a:lnTo>
                      <a:pt x="13" y="0"/>
                    </a:lnTo>
                    <a:lnTo>
                      <a:pt x="14" y="0"/>
                    </a:lnTo>
                    <a:lnTo>
                      <a:pt x="14" y="0"/>
                    </a:lnTo>
                    <a:lnTo>
                      <a:pt x="14" y="0"/>
                    </a:lnTo>
                    <a:lnTo>
                      <a:pt x="14" y="0"/>
                    </a:lnTo>
                    <a:lnTo>
                      <a:pt x="15" y="0"/>
                    </a:lnTo>
                    <a:lnTo>
                      <a:pt x="15" y="0"/>
                    </a:lnTo>
                    <a:lnTo>
                      <a:pt x="15" y="0"/>
                    </a:lnTo>
                    <a:lnTo>
                      <a:pt x="15" y="0"/>
                    </a:lnTo>
                    <a:lnTo>
                      <a:pt x="16" y="0"/>
                    </a:lnTo>
                    <a:lnTo>
                      <a:pt x="16" y="0"/>
                    </a:lnTo>
                    <a:lnTo>
                      <a:pt x="16" y="0"/>
                    </a:lnTo>
                    <a:lnTo>
                      <a:pt x="16" y="0"/>
                    </a:lnTo>
                    <a:lnTo>
                      <a:pt x="17" y="0"/>
                    </a:lnTo>
                    <a:lnTo>
                      <a:pt x="17" y="0"/>
                    </a:lnTo>
                    <a:lnTo>
                      <a:pt x="17" y="0"/>
                    </a:lnTo>
                    <a:lnTo>
                      <a:pt x="17" y="0"/>
                    </a:lnTo>
                    <a:lnTo>
                      <a:pt x="18" y="0"/>
                    </a:lnTo>
                    <a:lnTo>
                      <a:pt x="18" y="0"/>
                    </a:lnTo>
                    <a:lnTo>
                      <a:pt x="18"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7" name="Freeform 1441"/>
              <p:cNvSpPr>
                <a:spLocks/>
              </p:cNvSpPr>
              <p:nvPr/>
            </p:nvSpPr>
            <p:spPr bwMode="auto">
              <a:xfrm flipH="1">
                <a:off x="1009" y="3649"/>
                <a:ext cx="5" cy="6"/>
              </a:xfrm>
              <a:custGeom>
                <a:avLst/>
                <a:gdLst>
                  <a:gd name="T0" fmla="*/ 17 w 18"/>
                  <a:gd name="T1" fmla="*/ 0 h 22"/>
                  <a:gd name="T2" fmla="*/ 17 w 18"/>
                  <a:gd name="T3" fmla="*/ 1 h 22"/>
                  <a:gd name="T4" fmla="*/ 17 w 18"/>
                  <a:gd name="T5" fmla="*/ 1 h 22"/>
                  <a:gd name="T6" fmla="*/ 17 w 18"/>
                  <a:gd name="T7" fmla="*/ 2 h 22"/>
                  <a:gd name="T8" fmla="*/ 18 w 18"/>
                  <a:gd name="T9" fmla="*/ 2 h 22"/>
                  <a:gd name="T10" fmla="*/ 18 w 18"/>
                  <a:gd name="T11" fmla="*/ 3 h 22"/>
                  <a:gd name="T12" fmla="*/ 18 w 18"/>
                  <a:gd name="T13" fmla="*/ 3 h 22"/>
                  <a:gd name="T14" fmla="*/ 18 w 18"/>
                  <a:gd name="T15" fmla="*/ 4 h 22"/>
                  <a:gd name="T16" fmla="*/ 18 w 18"/>
                  <a:gd name="T17" fmla="*/ 4 h 22"/>
                  <a:gd name="T18" fmla="*/ 18 w 18"/>
                  <a:gd name="T19" fmla="*/ 5 h 22"/>
                  <a:gd name="T20" fmla="*/ 18 w 18"/>
                  <a:gd name="T21" fmla="*/ 6 h 22"/>
                  <a:gd name="T22" fmla="*/ 18 w 18"/>
                  <a:gd name="T23" fmla="*/ 6 h 22"/>
                  <a:gd name="T24" fmla="*/ 17 w 18"/>
                  <a:gd name="T25" fmla="*/ 7 h 22"/>
                  <a:gd name="T26" fmla="*/ 17 w 18"/>
                  <a:gd name="T27" fmla="*/ 7 h 22"/>
                  <a:gd name="T28" fmla="*/ 17 w 18"/>
                  <a:gd name="T29" fmla="*/ 8 h 22"/>
                  <a:gd name="T30" fmla="*/ 17 w 18"/>
                  <a:gd name="T31" fmla="*/ 8 h 22"/>
                  <a:gd name="T32" fmla="*/ 17 w 18"/>
                  <a:gd name="T33" fmla="*/ 9 h 22"/>
                  <a:gd name="T34" fmla="*/ 17 w 18"/>
                  <a:gd name="T35" fmla="*/ 9 h 22"/>
                  <a:gd name="T36" fmla="*/ 17 w 18"/>
                  <a:gd name="T37" fmla="*/ 9 h 22"/>
                  <a:gd name="T38" fmla="*/ 17 w 18"/>
                  <a:gd name="T39" fmla="*/ 10 h 22"/>
                  <a:gd name="T40" fmla="*/ 17 w 18"/>
                  <a:gd name="T41" fmla="*/ 10 h 22"/>
                  <a:gd name="T42" fmla="*/ 17 w 18"/>
                  <a:gd name="T43" fmla="*/ 11 h 22"/>
                  <a:gd name="T44" fmla="*/ 16 w 18"/>
                  <a:gd name="T45" fmla="*/ 11 h 22"/>
                  <a:gd name="T46" fmla="*/ 16 w 18"/>
                  <a:gd name="T47" fmla="*/ 11 h 22"/>
                  <a:gd name="T48" fmla="*/ 16 w 18"/>
                  <a:gd name="T49" fmla="*/ 12 h 22"/>
                  <a:gd name="T50" fmla="*/ 16 w 18"/>
                  <a:gd name="T51" fmla="*/ 13 h 22"/>
                  <a:gd name="T52" fmla="*/ 15 w 18"/>
                  <a:gd name="T53" fmla="*/ 13 h 22"/>
                  <a:gd name="T54" fmla="*/ 15 w 18"/>
                  <a:gd name="T55" fmla="*/ 13 h 22"/>
                  <a:gd name="T56" fmla="*/ 15 w 18"/>
                  <a:gd name="T57" fmla="*/ 14 h 22"/>
                  <a:gd name="T58" fmla="*/ 14 w 18"/>
                  <a:gd name="T59" fmla="*/ 14 h 22"/>
                  <a:gd name="T60" fmla="*/ 14 w 18"/>
                  <a:gd name="T61" fmla="*/ 15 h 22"/>
                  <a:gd name="T62" fmla="*/ 14 w 18"/>
                  <a:gd name="T63" fmla="*/ 15 h 22"/>
                  <a:gd name="T64" fmla="*/ 14 w 18"/>
                  <a:gd name="T65" fmla="*/ 15 h 22"/>
                  <a:gd name="T66" fmla="*/ 13 w 18"/>
                  <a:gd name="T67" fmla="*/ 16 h 22"/>
                  <a:gd name="T68" fmla="*/ 13 w 18"/>
                  <a:gd name="T69" fmla="*/ 17 h 22"/>
                  <a:gd name="T70" fmla="*/ 12 w 18"/>
                  <a:gd name="T71" fmla="*/ 17 h 22"/>
                  <a:gd name="T72" fmla="*/ 12 w 18"/>
                  <a:gd name="T73" fmla="*/ 17 h 22"/>
                  <a:gd name="T74" fmla="*/ 12 w 18"/>
                  <a:gd name="T75" fmla="*/ 18 h 22"/>
                  <a:gd name="T76" fmla="*/ 11 w 18"/>
                  <a:gd name="T77" fmla="*/ 18 h 22"/>
                  <a:gd name="T78" fmla="*/ 10 w 18"/>
                  <a:gd name="T79" fmla="*/ 18 h 22"/>
                  <a:gd name="T80" fmla="*/ 10 w 18"/>
                  <a:gd name="T81" fmla="*/ 19 h 22"/>
                  <a:gd name="T82" fmla="*/ 10 w 18"/>
                  <a:gd name="T83" fmla="*/ 19 h 22"/>
                  <a:gd name="T84" fmla="*/ 9 w 18"/>
                  <a:gd name="T85" fmla="*/ 20 h 22"/>
                  <a:gd name="T86" fmla="*/ 9 w 18"/>
                  <a:gd name="T87" fmla="*/ 20 h 22"/>
                  <a:gd name="T88" fmla="*/ 8 w 18"/>
                  <a:gd name="T89" fmla="*/ 20 h 22"/>
                  <a:gd name="T90" fmla="*/ 7 w 18"/>
                  <a:gd name="T91" fmla="*/ 20 h 22"/>
                  <a:gd name="T92" fmla="*/ 7 w 18"/>
                  <a:gd name="T93" fmla="*/ 21 h 22"/>
                  <a:gd name="T94" fmla="*/ 6 w 18"/>
                  <a:gd name="T95" fmla="*/ 21 h 22"/>
                  <a:gd name="T96" fmla="*/ 6 w 18"/>
                  <a:gd name="T97" fmla="*/ 21 h 22"/>
                  <a:gd name="T98" fmla="*/ 5 w 18"/>
                  <a:gd name="T99" fmla="*/ 21 h 22"/>
                  <a:gd name="T100" fmla="*/ 5 w 18"/>
                  <a:gd name="T101" fmla="*/ 21 h 22"/>
                  <a:gd name="T102" fmla="*/ 5 w 18"/>
                  <a:gd name="T103" fmla="*/ 21 h 22"/>
                  <a:gd name="T104" fmla="*/ 4 w 18"/>
                  <a:gd name="T105" fmla="*/ 21 h 22"/>
                  <a:gd name="T106" fmla="*/ 4 w 18"/>
                  <a:gd name="T107" fmla="*/ 22 h 22"/>
                  <a:gd name="T108" fmla="*/ 3 w 18"/>
                  <a:gd name="T109" fmla="*/ 22 h 22"/>
                  <a:gd name="T110" fmla="*/ 3 w 18"/>
                  <a:gd name="T111" fmla="*/ 22 h 22"/>
                  <a:gd name="T112" fmla="*/ 2 w 18"/>
                  <a:gd name="T113" fmla="*/ 22 h 22"/>
                  <a:gd name="T114" fmla="*/ 2 w 18"/>
                  <a:gd name="T115" fmla="*/ 22 h 22"/>
                  <a:gd name="T116" fmla="*/ 1 w 18"/>
                  <a:gd name="T117" fmla="*/ 22 h 22"/>
                  <a:gd name="T118" fmla="*/ 0 w 18"/>
                  <a:gd name="T1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2">
                    <a:moveTo>
                      <a:pt x="17" y="0"/>
                    </a:moveTo>
                    <a:lnTo>
                      <a:pt x="17" y="0"/>
                    </a:lnTo>
                    <a:lnTo>
                      <a:pt x="17" y="0"/>
                    </a:lnTo>
                    <a:lnTo>
                      <a:pt x="17" y="1"/>
                    </a:lnTo>
                    <a:lnTo>
                      <a:pt x="17" y="1"/>
                    </a:lnTo>
                    <a:lnTo>
                      <a:pt x="17" y="1"/>
                    </a:lnTo>
                    <a:lnTo>
                      <a:pt x="17" y="2"/>
                    </a:lnTo>
                    <a:lnTo>
                      <a:pt x="17" y="2"/>
                    </a:lnTo>
                    <a:lnTo>
                      <a:pt x="17" y="2"/>
                    </a:lnTo>
                    <a:lnTo>
                      <a:pt x="18" y="2"/>
                    </a:lnTo>
                    <a:lnTo>
                      <a:pt x="18" y="3"/>
                    </a:lnTo>
                    <a:lnTo>
                      <a:pt x="18" y="3"/>
                    </a:lnTo>
                    <a:lnTo>
                      <a:pt x="18" y="3"/>
                    </a:lnTo>
                    <a:lnTo>
                      <a:pt x="18" y="3"/>
                    </a:lnTo>
                    <a:lnTo>
                      <a:pt x="18" y="4"/>
                    </a:lnTo>
                    <a:lnTo>
                      <a:pt x="18" y="4"/>
                    </a:lnTo>
                    <a:lnTo>
                      <a:pt x="18" y="4"/>
                    </a:lnTo>
                    <a:lnTo>
                      <a:pt x="18" y="4"/>
                    </a:lnTo>
                    <a:lnTo>
                      <a:pt x="18" y="5"/>
                    </a:lnTo>
                    <a:lnTo>
                      <a:pt x="18" y="5"/>
                    </a:lnTo>
                    <a:lnTo>
                      <a:pt x="18" y="5"/>
                    </a:lnTo>
                    <a:lnTo>
                      <a:pt x="18" y="6"/>
                    </a:lnTo>
                    <a:lnTo>
                      <a:pt x="18" y="6"/>
                    </a:lnTo>
                    <a:lnTo>
                      <a:pt x="18" y="6"/>
                    </a:lnTo>
                    <a:lnTo>
                      <a:pt x="18" y="6"/>
                    </a:lnTo>
                    <a:lnTo>
                      <a:pt x="17" y="7"/>
                    </a:lnTo>
                    <a:lnTo>
                      <a:pt x="17" y="7"/>
                    </a:lnTo>
                    <a:lnTo>
                      <a:pt x="17" y="7"/>
                    </a:lnTo>
                    <a:lnTo>
                      <a:pt x="17" y="7"/>
                    </a:lnTo>
                    <a:lnTo>
                      <a:pt x="17" y="8"/>
                    </a:lnTo>
                    <a:lnTo>
                      <a:pt x="17" y="8"/>
                    </a:lnTo>
                    <a:lnTo>
                      <a:pt x="17" y="8"/>
                    </a:lnTo>
                    <a:lnTo>
                      <a:pt x="17" y="8"/>
                    </a:lnTo>
                    <a:lnTo>
                      <a:pt x="17" y="9"/>
                    </a:lnTo>
                    <a:lnTo>
                      <a:pt x="17" y="9"/>
                    </a:lnTo>
                    <a:lnTo>
                      <a:pt x="17" y="9"/>
                    </a:lnTo>
                    <a:lnTo>
                      <a:pt x="17" y="9"/>
                    </a:lnTo>
                    <a:lnTo>
                      <a:pt x="17" y="9"/>
                    </a:lnTo>
                    <a:lnTo>
                      <a:pt x="17" y="10"/>
                    </a:lnTo>
                    <a:lnTo>
                      <a:pt x="17" y="10"/>
                    </a:lnTo>
                    <a:lnTo>
                      <a:pt x="17" y="10"/>
                    </a:lnTo>
                    <a:lnTo>
                      <a:pt x="17" y="10"/>
                    </a:lnTo>
                    <a:lnTo>
                      <a:pt x="17" y="10"/>
                    </a:lnTo>
                    <a:lnTo>
                      <a:pt x="17" y="11"/>
                    </a:lnTo>
                    <a:lnTo>
                      <a:pt x="16" y="11"/>
                    </a:lnTo>
                    <a:lnTo>
                      <a:pt x="16" y="11"/>
                    </a:lnTo>
                    <a:lnTo>
                      <a:pt x="16" y="11"/>
                    </a:lnTo>
                    <a:lnTo>
                      <a:pt x="16" y="11"/>
                    </a:lnTo>
                    <a:lnTo>
                      <a:pt x="16" y="12"/>
                    </a:lnTo>
                    <a:lnTo>
                      <a:pt x="16" y="12"/>
                    </a:lnTo>
                    <a:lnTo>
                      <a:pt x="16" y="12"/>
                    </a:lnTo>
                    <a:lnTo>
                      <a:pt x="16" y="13"/>
                    </a:lnTo>
                    <a:lnTo>
                      <a:pt x="16" y="13"/>
                    </a:lnTo>
                    <a:lnTo>
                      <a:pt x="15" y="13"/>
                    </a:lnTo>
                    <a:lnTo>
                      <a:pt x="15" y="13"/>
                    </a:lnTo>
                    <a:lnTo>
                      <a:pt x="15" y="13"/>
                    </a:lnTo>
                    <a:lnTo>
                      <a:pt x="15" y="14"/>
                    </a:lnTo>
                    <a:lnTo>
                      <a:pt x="15" y="14"/>
                    </a:lnTo>
                    <a:lnTo>
                      <a:pt x="15" y="14"/>
                    </a:lnTo>
                    <a:lnTo>
                      <a:pt x="14" y="14"/>
                    </a:lnTo>
                    <a:lnTo>
                      <a:pt x="14" y="14"/>
                    </a:lnTo>
                    <a:lnTo>
                      <a:pt x="14" y="15"/>
                    </a:lnTo>
                    <a:lnTo>
                      <a:pt x="14" y="15"/>
                    </a:lnTo>
                    <a:lnTo>
                      <a:pt x="14" y="15"/>
                    </a:lnTo>
                    <a:lnTo>
                      <a:pt x="14" y="15"/>
                    </a:lnTo>
                    <a:lnTo>
                      <a:pt x="14" y="15"/>
                    </a:lnTo>
                    <a:lnTo>
                      <a:pt x="13" y="16"/>
                    </a:lnTo>
                    <a:lnTo>
                      <a:pt x="13" y="16"/>
                    </a:lnTo>
                    <a:lnTo>
                      <a:pt x="13" y="16"/>
                    </a:lnTo>
                    <a:lnTo>
                      <a:pt x="13" y="17"/>
                    </a:lnTo>
                    <a:lnTo>
                      <a:pt x="13" y="17"/>
                    </a:lnTo>
                    <a:lnTo>
                      <a:pt x="12" y="17"/>
                    </a:lnTo>
                    <a:lnTo>
                      <a:pt x="12" y="17"/>
                    </a:lnTo>
                    <a:lnTo>
                      <a:pt x="12" y="17"/>
                    </a:lnTo>
                    <a:lnTo>
                      <a:pt x="12" y="17"/>
                    </a:lnTo>
                    <a:lnTo>
                      <a:pt x="12" y="18"/>
                    </a:lnTo>
                    <a:lnTo>
                      <a:pt x="11" y="18"/>
                    </a:lnTo>
                    <a:lnTo>
                      <a:pt x="11" y="18"/>
                    </a:lnTo>
                    <a:lnTo>
                      <a:pt x="11" y="18"/>
                    </a:lnTo>
                    <a:lnTo>
                      <a:pt x="10" y="18"/>
                    </a:lnTo>
                    <a:lnTo>
                      <a:pt x="10" y="19"/>
                    </a:lnTo>
                    <a:lnTo>
                      <a:pt x="10" y="19"/>
                    </a:lnTo>
                    <a:lnTo>
                      <a:pt x="10" y="19"/>
                    </a:lnTo>
                    <a:lnTo>
                      <a:pt x="10" y="19"/>
                    </a:lnTo>
                    <a:lnTo>
                      <a:pt x="9" y="19"/>
                    </a:lnTo>
                    <a:lnTo>
                      <a:pt x="9" y="20"/>
                    </a:lnTo>
                    <a:lnTo>
                      <a:pt x="9" y="20"/>
                    </a:lnTo>
                    <a:lnTo>
                      <a:pt x="9" y="20"/>
                    </a:lnTo>
                    <a:lnTo>
                      <a:pt x="8" y="20"/>
                    </a:lnTo>
                    <a:lnTo>
                      <a:pt x="8" y="20"/>
                    </a:lnTo>
                    <a:lnTo>
                      <a:pt x="8" y="20"/>
                    </a:lnTo>
                    <a:lnTo>
                      <a:pt x="7" y="20"/>
                    </a:lnTo>
                    <a:lnTo>
                      <a:pt x="7" y="20"/>
                    </a:lnTo>
                    <a:lnTo>
                      <a:pt x="7" y="21"/>
                    </a:lnTo>
                    <a:lnTo>
                      <a:pt x="7" y="21"/>
                    </a:lnTo>
                    <a:lnTo>
                      <a:pt x="6" y="21"/>
                    </a:lnTo>
                    <a:lnTo>
                      <a:pt x="6" y="21"/>
                    </a:lnTo>
                    <a:lnTo>
                      <a:pt x="6" y="21"/>
                    </a:lnTo>
                    <a:lnTo>
                      <a:pt x="6" y="21"/>
                    </a:lnTo>
                    <a:lnTo>
                      <a:pt x="5" y="21"/>
                    </a:lnTo>
                    <a:lnTo>
                      <a:pt x="5" y="21"/>
                    </a:lnTo>
                    <a:lnTo>
                      <a:pt x="5" y="21"/>
                    </a:lnTo>
                    <a:lnTo>
                      <a:pt x="5" y="21"/>
                    </a:lnTo>
                    <a:lnTo>
                      <a:pt x="5" y="21"/>
                    </a:lnTo>
                    <a:lnTo>
                      <a:pt x="4" y="21"/>
                    </a:lnTo>
                    <a:lnTo>
                      <a:pt x="4" y="21"/>
                    </a:lnTo>
                    <a:lnTo>
                      <a:pt x="4" y="21"/>
                    </a:lnTo>
                    <a:lnTo>
                      <a:pt x="4" y="22"/>
                    </a:lnTo>
                    <a:lnTo>
                      <a:pt x="3" y="22"/>
                    </a:lnTo>
                    <a:lnTo>
                      <a:pt x="3" y="22"/>
                    </a:lnTo>
                    <a:lnTo>
                      <a:pt x="3" y="22"/>
                    </a:lnTo>
                    <a:lnTo>
                      <a:pt x="3" y="22"/>
                    </a:lnTo>
                    <a:lnTo>
                      <a:pt x="2" y="22"/>
                    </a:lnTo>
                    <a:lnTo>
                      <a:pt x="2" y="22"/>
                    </a:lnTo>
                    <a:lnTo>
                      <a:pt x="2" y="22"/>
                    </a:lnTo>
                    <a:lnTo>
                      <a:pt x="2" y="22"/>
                    </a:lnTo>
                    <a:lnTo>
                      <a:pt x="1" y="22"/>
                    </a:lnTo>
                    <a:lnTo>
                      <a:pt x="1" y="22"/>
                    </a:lnTo>
                    <a:lnTo>
                      <a:pt x="1" y="22"/>
                    </a:lnTo>
                    <a:lnTo>
                      <a:pt x="0"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8" name="Line 1442"/>
              <p:cNvSpPr>
                <a:spLocks noChangeShapeType="1"/>
              </p:cNvSpPr>
              <p:nvPr/>
            </p:nvSpPr>
            <p:spPr bwMode="auto">
              <a:xfrm flipH="1" flipV="1">
                <a:off x="1147" y="3660"/>
                <a:ext cx="1"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99" name="Line 1443"/>
              <p:cNvSpPr>
                <a:spLocks noChangeShapeType="1"/>
              </p:cNvSpPr>
              <p:nvPr/>
            </p:nvSpPr>
            <p:spPr bwMode="auto">
              <a:xfrm>
                <a:off x="1014" y="3655"/>
                <a:ext cx="1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0" name="Rectangle 1444"/>
              <p:cNvSpPr>
                <a:spLocks noChangeArrowheads="1"/>
              </p:cNvSpPr>
              <p:nvPr/>
            </p:nvSpPr>
            <p:spPr bwMode="auto">
              <a:xfrm flipH="1">
                <a:off x="1003" y="3582"/>
                <a:ext cx="7"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1" name="Freeform 1445"/>
              <p:cNvSpPr>
                <a:spLocks/>
              </p:cNvSpPr>
              <p:nvPr/>
            </p:nvSpPr>
            <p:spPr bwMode="auto">
              <a:xfrm flipH="1">
                <a:off x="963" y="3589"/>
                <a:ext cx="40" cy="97"/>
              </a:xfrm>
              <a:custGeom>
                <a:avLst/>
                <a:gdLst>
                  <a:gd name="T0" fmla="*/ 77 w 140"/>
                  <a:gd name="T1" fmla="*/ 351 h 351"/>
                  <a:gd name="T2" fmla="*/ 140 w 140"/>
                  <a:gd name="T3" fmla="*/ 289 h 351"/>
                  <a:gd name="T4" fmla="*/ 140 w 140"/>
                  <a:gd name="T5" fmla="*/ 0 h 351"/>
                  <a:gd name="T6" fmla="*/ 0 w 140"/>
                  <a:gd name="T7" fmla="*/ 0 h 351"/>
                </a:gdLst>
                <a:ahLst/>
                <a:cxnLst>
                  <a:cxn ang="0">
                    <a:pos x="T0" y="T1"/>
                  </a:cxn>
                  <a:cxn ang="0">
                    <a:pos x="T2" y="T3"/>
                  </a:cxn>
                  <a:cxn ang="0">
                    <a:pos x="T4" y="T5"/>
                  </a:cxn>
                  <a:cxn ang="0">
                    <a:pos x="T6" y="T7"/>
                  </a:cxn>
                </a:cxnLst>
                <a:rect l="0" t="0" r="r" b="b"/>
                <a:pathLst>
                  <a:path w="140" h="351">
                    <a:moveTo>
                      <a:pt x="77" y="351"/>
                    </a:moveTo>
                    <a:lnTo>
                      <a:pt x="140" y="289"/>
                    </a:lnTo>
                    <a:lnTo>
                      <a:pt x="14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2" name="Rectangle 1446"/>
              <p:cNvSpPr>
                <a:spLocks noChangeArrowheads="1"/>
              </p:cNvSpPr>
              <p:nvPr/>
            </p:nvSpPr>
            <p:spPr bwMode="auto">
              <a:xfrm flipH="1">
                <a:off x="958" y="3592"/>
                <a:ext cx="5"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3" name="Rectangle 1447"/>
              <p:cNvSpPr>
                <a:spLocks noChangeArrowheads="1"/>
              </p:cNvSpPr>
              <p:nvPr/>
            </p:nvSpPr>
            <p:spPr bwMode="auto">
              <a:xfrm flipH="1">
                <a:off x="1036" y="3561"/>
                <a:ext cx="10" cy="8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4" name="Line 1448"/>
              <p:cNvSpPr>
                <a:spLocks noChangeShapeType="1"/>
              </p:cNvSpPr>
              <p:nvPr/>
            </p:nvSpPr>
            <p:spPr bwMode="auto">
              <a:xfrm flipH="1" flipV="1">
                <a:off x="1040" y="3561"/>
                <a:ext cx="1" cy="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5" name="Line 1449"/>
              <p:cNvSpPr>
                <a:spLocks noChangeShapeType="1"/>
              </p:cNvSpPr>
              <p:nvPr/>
            </p:nvSpPr>
            <p:spPr bwMode="auto">
              <a:xfrm flipH="1">
                <a:off x="1003" y="364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6" name="Line 1450"/>
              <p:cNvSpPr>
                <a:spLocks noChangeShapeType="1"/>
              </p:cNvSpPr>
              <p:nvPr/>
            </p:nvSpPr>
            <p:spPr bwMode="auto">
              <a:xfrm flipH="1">
                <a:off x="1024" y="3600"/>
                <a:ext cx="1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7" name="Line 1451"/>
              <p:cNvSpPr>
                <a:spLocks noChangeShapeType="1"/>
              </p:cNvSpPr>
              <p:nvPr/>
            </p:nvSpPr>
            <p:spPr bwMode="auto">
              <a:xfrm flipH="1">
                <a:off x="1020" y="3603"/>
                <a:ext cx="0"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8" name="Line 1452"/>
              <p:cNvSpPr>
                <a:spLocks noChangeShapeType="1"/>
              </p:cNvSpPr>
              <p:nvPr/>
            </p:nvSpPr>
            <p:spPr bwMode="auto">
              <a:xfrm>
                <a:off x="1024" y="3638"/>
                <a:ext cx="1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09" name="Freeform 1453"/>
              <p:cNvSpPr>
                <a:spLocks/>
              </p:cNvSpPr>
              <p:nvPr/>
            </p:nvSpPr>
            <p:spPr bwMode="auto">
              <a:xfrm flipH="1">
                <a:off x="1035" y="3600"/>
                <a:ext cx="1" cy="0"/>
              </a:xfrm>
              <a:custGeom>
                <a:avLst/>
                <a:gdLst>
                  <a:gd name="T0" fmla="*/ 0 w 2"/>
                  <a:gd name="T1" fmla="*/ 0 w 2"/>
                  <a:gd name="T2" fmla="*/ 0 w 2"/>
                  <a:gd name="T3" fmla="*/ 1 w 2"/>
                  <a:gd name="T4" fmla="*/ 1 w 2"/>
                  <a:gd name="T5" fmla="*/ 1 w 2"/>
                  <a:gd name="T6" fmla="*/ 2 w 2"/>
                  <a:gd name="T7" fmla="*/ 2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0" y="0"/>
                    </a:moveTo>
                    <a:lnTo>
                      <a:pt x="0" y="0"/>
                    </a:lnTo>
                    <a:lnTo>
                      <a:pt x="0" y="0"/>
                    </a:lnTo>
                    <a:lnTo>
                      <a:pt x="1" y="0"/>
                    </a:lnTo>
                    <a:lnTo>
                      <a:pt x="1" y="0"/>
                    </a:lnTo>
                    <a:lnTo>
                      <a:pt x="1" y="0"/>
                    </a:lnTo>
                    <a:lnTo>
                      <a:pt x="2" y="0"/>
                    </a:lnTo>
                    <a:lnTo>
                      <a:pt x="2" y="0"/>
                    </a:lnTo>
                    <a:lnTo>
                      <a:pt x="2" y="0"/>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0" name="Freeform 1454"/>
              <p:cNvSpPr>
                <a:spLocks/>
              </p:cNvSpPr>
              <p:nvPr/>
            </p:nvSpPr>
            <p:spPr bwMode="auto">
              <a:xfrm flipH="1">
                <a:off x="1020" y="3600"/>
                <a:ext cx="4" cy="3"/>
              </a:xfrm>
              <a:custGeom>
                <a:avLst/>
                <a:gdLst>
                  <a:gd name="T0" fmla="*/ 1 w 12"/>
                  <a:gd name="T1" fmla="*/ 0 h 12"/>
                  <a:gd name="T2" fmla="*/ 1 w 12"/>
                  <a:gd name="T3" fmla="*/ 0 h 12"/>
                  <a:gd name="T4" fmla="*/ 2 w 12"/>
                  <a:gd name="T5" fmla="*/ 0 h 12"/>
                  <a:gd name="T6" fmla="*/ 2 w 12"/>
                  <a:gd name="T7" fmla="*/ 0 h 12"/>
                  <a:gd name="T8" fmla="*/ 3 w 12"/>
                  <a:gd name="T9" fmla="*/ 0 h 12"/>
                  <a:gd name="T10" fmla="*/ 3 w 12"/>
                  <a:gd name="T11" fmla="*/ 0 h 12"/>
                  <a:gd name="T12" fmla="*/ 4 w 12"/>
                  <a:gd name="T13" fmla="*/ 0 h 12"/>
                  <a:gd name="T14" fmla="*/ 4 w 12"/>
                  <a:gd name="T15" fmla="*/ 0 h 12"/>
                  <a:gd name="T16" fmla="*/ 5 w 12"/>
                  <a:gd name="T17" fmla="*/ 1 h 12"/>
                  <a:gd name="T18" fmla="*/ 5 w 12"/>
                  <a:gd name="T19" fmla="*/ 1 h 12"/>
                  <a:gd name="T20" fmla="*/ 6 w 12"/>
                  <a:gd name="T21" fmla="*/ 1 h 12"/>
                  <a:gd name="T22" fmla="*/ 7 w 12"/>
                  <a:gd name="T23" fmla="*/ 1 h 12"/>
                  <a:gd name="T24" fmla="*/ 7 w 12"/>
                  <a:gd name="T25" fmla="*/ 2 h 12"/>
                  <a:gd name="T26" fmla="*/ 7 w 12"/>
                  <a:gd name="T27" fmla="*/ 2 h 12"/>
                  <a:gd name="T28" fmla="*/ 8 w 12"/>
                  <a:gd name="T29" fmla="*/ 3 h 12"/>
                  <a:gd name="T30" fmla="*/ 8 w 12"/>
                  <a:gd name="T31" fmla="*/ 3 h 12"/>
                  <a:gd name="T32" fmla="*/ 8 w 12"/>
                  <a:gd name="T33" fmla="*/ 3 h 12"/>
                  <a:gd name="T34" fmla="*/ 9 w 12"/>
                  <a:gd name="T35" fmla="*/ 4 h 12"/>
                  <a:gd name="T36" fmla="*/ 9 w 12"/>
                  <a:gd name="T37" fmla="*/ 4 h 12"/>
                  <a:gd name="T38" fmla="*/ 10 w 12"/>
                  <a:gd name="T39" fmla="*/ 4 h 12"/>
                  <a:gd name="T40" fmla="*/ 10 w 12"/>
                  <a:gd name="T41" fmla="*/ 5 h 12"/>
                  <a:gd name="T42" fmla="*/ 10 w 12"/>
                  <a:gd name="T43" fmla="*/ 5 h 12"/>
                  <a:gd name="T44" fmla="*/ 10 w 12"/>
                  <a:gd name="T45" fmla="*/ 6 h 12"/>
                  <a:gd name="T46" fmla="*/ 11 w 12"/>
                  <a:gd name="T47" fmla="*/ 6 h 12"/>
                  <a:gd name="T48" fmla="*/ 11 w 12"/>
                  <a:gd name="T49" fmla="*/ 7 h 12"/>
                  <a:gd name="T50" fmla="*/ 11 w 12"/>
                  <a:gd name="T51" fmla="*/ 7 h 12"/>
                  <a:gd name="T52" fmla="*/ 11 w 12"/>
                  <a:gd name="T53" fmla="*/ 8 h 12"/>
                  <a:gd name="T54" fmla="*/ 12 w 12"/>
                  <a:gd name="T55" fmla="*/ 8 h 12"/>
                  <a:gd name="T56" fmla="*/ 12 w 12"/>
                  <a:gd name="T57" fmla="*/ 8 h 12"/>
                  <a:gd name="T58" fmla="*/ 12 w 12"/>
                  <a:gd name="T59" fmla="*/ 9 h 12"/>
                  <a:gd name="T60" fmla="*/ 12 w 12"/>
                  <a:gd name="T61" fmla="*/ 10 h 12"/>
                  <a:gd name="T62" fmla="*/ 12 w 12"/>
                  <a:gd name="T63" fmla="*/ 10 h 12"/>
                  <a:gd name="T64" fmla="*/ 12 w 12"/>
                  <a:gd name="T65" fmla="*/ 11 h 12"/>
                  <a:gd name="T66" fmla="*/ 12 w 12"/>
                  <a:gd name="T67" fmla="*/ 11 h 12"/>
                  <a:gd name="T68" fmla="*/ 12 w 12"/>
                  <a:gd name="T6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 h="12">
                    <a:moveTo>
                      <a:pt x="0" y="0"/>
                    </a:moveTo>
                    <a:lnTo>
                      <a:pt x="1" y="0"/>
                    </a:lnTo>
                    <a:lnTo>
                      <a:pt x="1" y="0"/>
                    </a:lnTo>
                    <a:lnTo>
                      <a:pt x="1" y="0"/>
                    </a:lnTo>
                    <a:lnTo>
                      <a:pt x="1" y="0"/>
                    </a:lnTo>
                    <a:lnTo>
                      <a:pt x="2" y="0"/>
                    </a:lnTo>
                    <a:lnTo>
                      <a:pt x="2" y="0"/>
                    </a:lnTo>
                    <a:lnTo>
                      <a:pt x="2" y="0"/>
                    </a:lnTo>
                    <a:lnTo>
                      <a:pt x="3" y="0"/>
                    </a:lnTo>
                    <a:lnTo>
                      <a:pt x="3" y="0"/>
                    </a:lnTo>
                    <a:lnTo>
                      <a:pt x="3" y="0"/>
                    </a:lnTo>
                    <a:lnTo>
                      <a:pt x="3" y="0"/>
                    </a:lnTo>
                    <a:lnTo>
                      <a:pt x="4" y="0"/>
                    </a:lnTo>
                    <a:lnTo>
                      <a:pt x="4" y="0"/>
                    </a:lnTo>
                    <a:lnTo>
                      <a:pt x="4" y="0"/>
                    </a:lnTo>
                    <a:lnTo>
                      <a:pt x="4" y="0"/>
                    </a:lnTo>
                    <a:lnTo>
                      <a:pt x="5" y="1"/>
                    </a:lnTo>
                    <a:lnTo>
                      <a:pt x="5" y="1"/>
                    </a:lnTo>
                    <a:lnTo>
                      <a:pt x="5" y="1"/>
                    </a:lnTo>
                    <a:lnTo>
                      <a:pt x="5" y="1"/>
                    </a:lnTo>
                    <a:lnTo>
                      <a:pt x="6" y="1"/>
                    </a:lnTo>
                    <a:lnTo>
                      <a:pt x="6" y="1"/>
                    </a:lnTo>
                    <a:lnTo>
                      <a:pt x="6" y="1"/>
                    </a:lnTo>
                    <a:lnTo>
                      <a:pt x="7" y="1"/>
                    </a:lnTo>
                    <a:lnTo>
                      <a:pt x="7" y="2"/>
                    </a:lnTo>
                    <a:lnTo>
                      <a:pt x="7" y="2"/>
                    </a:lnTo>
                    <a:lnTo>
                      <a:pt x="7" y="2"/>
                    </a:lnTo>
                    <a:lnTo>
                      <a:pt x="7" y="2"/>
                    </a:lnTo>
                    <a:lnTo>
                      <a:pt x="8" y="2"/>
                    </a:lnTo>
                    <a:lnTo>
                      <a:pt x="8" y="3"/>
                    </a:lnTo>
                    <a:lnTo>
                      <a:pt x="8" y="3"/>
                    </a:lnTo>
                    <a:lnTo>
                      <a:pt x="8" y="3"/>
                    </a:lnTo>
                    <a:lnTo>
                      <a:pt x="8" y="3"/>
                    </a:lnTo>
                    <a:lnTo>
                      <a:pt x="8" y="3"/>
                    </a:lnTo>
                    <a:lnTo>
                      <a:pt x="9" y="3"/>
                    </a:lnTo>
                    <a:lnTo>
                      <a:pt x="9" y="4"/>
                    </a:lnTo>
                    <a:lnTo>
                      <a:pt x="9" y="4"/>
                    </a:lnTo>
                    <a:lnTo>
                      <a:pt x="9" y="4"/>
                    </a:lnTo>
                    <a:lnTo>
                      <a:pt x="10" y="4"/>
                    </a:lnTo>
                    <a:lnTo>
                      <a:pt x="10" y="4"/>
                    </a:lnTo>
                    <a:lnTo>
                      <a:pt x="10" y="4"/>
                    </a:lnTo>
                    <a:lnTo>
                      <a:pt x="10" y="5"/>
                    </a:lnTo>
                    <a:lnTo>
                      <a:pt x="10" y="5"/>
                    </a:lnTo>
                    <a:lnTo>
                      <a:pt x="10" y="5"/>
                    </a:lnTo>
                    <a:lnTo>
                      <a:pt x="10" y="5"/>
                    </a:lnTo>
                    <a:lnTo>
                      <a:pt x="10" y="6"/>
                    </a:lnTo>
                    <a:lnTo>
                      <a:pt x="11" y="6"/>
                    </a:lnTo>
                    <a:lnTo>
                      <a:pt x="11" y="6"/>
                    </a:lnTo>
                    <a:lnTo>
                      <a:pt x="11" y="6"/>
                    </a:lnTo>
                    <a:lnTo>
                      <a:pt x="11" y="7"/>
                    </a:lnTo>
                    <a:lnTo>
                      <a:pt x="11" y="7"/>
                    </a:lnTo>
                    <a:lnTo>
                      <a:pt x="11" y="7"/>
                    </a:lnTo>
                    <a:lnTo>
                      <a:pt x="11" y="7"/>
                    </a:lnTo>
                    <a:lnTo>
                      <a:pt x="11" y="8"/>
                    </a:lnTo>
                    <a:lnTo>
                      <a:pt x="11" y="8"/>
                    </a:lnTo>
                    <a:lnTo>
                      <a:pt x="12" y="8"/>
                    </a:lnTo>
                    <a:lnTo>
                      <a:pt x="12" y="8"/>
                    </a:lnTo>
                    <a:lnTo>
                      <a:pt x="12" y="8"/>
                    </a:lnTo>
                    <a:lnTo>
                      <a:pt x="12" y="9"/>
                    </a:lnTo>
                    <a:lnTo>
                      <a:pt x="12" y="9"/>
                    </a:lnTo>
                    <a:lnTo>
                      <a:pt x="12" y="9"/>
                    </a:lnTo>
                    <a:lnTo>
                      <a:pt x="12" y="10"/>
                    </a:lnTo>
                    <a:lnTo>
                      <a:pt x="12" y="10"/>
                    </a:lnTo>
                    <a:lnTo>
                      <a:pt x="12" y="10"/>
                    </a:lnTo>
                    <a:lnTo>
                      <a:pt x="12" y="10"/>
                    </a:lnTo>
                    <a:lnTo>
                      <a:pt x="12" y="11"/>
                    </a:lnTo>
                    <a:lnTo>
                      <a:pt x="12" y="11"/>
                    </a:lnTo>
                    <a:lnTo>
                      <a:pt x="12" y="11"/>
                    </a:lnTo>
                    <a:lnTo>
                      <a:pt x="12" y="11"/>
                    </a:lnTo>
                    <a:lnTo>
                      <a:pt x="12" y="12"/>
                    </a:lnTo>
                    <a:lnTo>
                      <a:pt x="12"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1" name="Freeform 1455"/>
              <p:cNvSpPr>
                <a:spLocks/>
              </p:cNvSpPr>
              <p:nvPr/>
            </p:nvSpPr>
            <p:spPr bwMode="auto">
              <a:xfrm flipH="1">
                <a:off x="1020" y="3635"/>
                <a:ext cx="4" cy="3"/>
              </a:xfrm>
              <a:custGeom>
                <a:avLst/>
                <a:gdLst>
                  <a:gd name="T0" fmla="*/ 12 w 12"/>
                  <a:gd name="T1" fmla="*/ 0 h 12"/>
                  <a:gd name="T2" fmla="*/ 12 w 12"/>
                  <a:gd name="T3" fmla="*/ 1 h 12"/>
                  <a:gd name="T4" fmla="*/ 12 w 12"/>
                  <a:gd name="T5" fmla="*/ 1 h 12"/>
                  <a:gd name="T6" fmla="*/ 12 w 12"/>
                  <a:gd name="T7" fmla="*/ 2 h 12"/>
                  <a:gd name="T8" fmla="*/ 12 w 12"/>
                  <a:gd name="T9" fmla="*/ 2 h 12"/>
                  <a:gd name="T10" fmla="*/ 12 w 12"/>
                  <a:gd name="T11" fmla="*/ 3 h 12"/>
                  <a:gd name="T12" fmla="*/ 11 w 12"/>
                  <a:gd name="T13" fmla="*/ 3 h 12"/>
                  <a:gd name="T14" fmla="*/ 11 w 12"/>
                  <a:gd name="T15" fmla="*/ 4 h 12"/>
                  <a:gd name="T16" fmla="*/ 11 w 12"/>
                  <a:gd name="T17" fmla="*/ 4 h 12"/>
                  <a:gd name="T18" fmla="*/ 11 w 12"/>
                  <a:gd name="T19" fmla="*/ 5 h 12"/>
                  <a:gd name="T20" fmla="*/ 11 w 12"/>
                  <a:gd name="T21" fmla="*/ 5 h 12"/>
                  <a:gd name="T22" fmla="*/ 10 w 12"/>
                  <a:gd name="T23" fmla="*/ 6 h 12"/>
                  <a:gd name="T24" fmla="*/ 10 w 12"/>
                  <a:gd name="T25" fmla="*/ 6 h 12"/>
                  <a:gd name="T26" fmla="*/ 10 w 12"/>
                  <a:gd name="T27" fmla="*/ 6 h 12"/>
                  <a:gd name="T28" fmla="*/ 10 w 12"/>
                  <a:gd name="T29" fmla="*/ 7 h 12"/>
                  <a:gd name="T30" fmla="*/ 9 w 12"/>
                  <a:gd name="T31" fmla="*/ 7 h 12"/>
                  <a:gd name="T32" fmla="*/ 9 w 12"/>
                  <a:gd name="T33" fmla="*/ 7 h 12"/>
                  <a:gd name="T34" fmla="*/ 9 w 12"/>
                  <a:gd name="T35" fmla="*/ 8 h 12"/>
                  <a:gd name="T36" fmla="*/ 8 w 12"/>
                  <a:gd name="T37" fmla="*/ 8 h 12"/>
                  <a:gd name="T38" fmla="*/ 8 w 12"/>
                  <a:gd name="T39" fmla="*/ 9 h 12"/>
                  <a:gd name="T40" fmla="*/ 8 w 12"/>
                  <a:gd name="T41" fmla="*/ 9 h 12"/>
                  <a:gd name="T42" fmla="*/ 8 w 12"/>
                  <a:gd name="T43" fmla="*/ 9 h 12"/>
                  <a:gd name="T44" fmla="*/ 7 w 12"/>
                  <a:gd name="T45" fmla="*/ 9 h 12"/>
                  <a:gd name="T46" fmla="*/ 7 w 12"/>
                  <a:gd name="T47" fmla="*/ 10 h 12"/>
                  <a:gd name="T48" fmla="*/ 7 w 12"/>
                  <a:gd name="T49" fmla="*/ 10 h 12"/>
                  <a:gd name="T50" fmla="*/ 6 w 12"/>
                  <a:gd name="T51" fmla="*/ 10 h 12"/>
                  <a:gd name="T52" fmla="*/ 6 w 12"/>
                  <a:gd name="T53" fmla="*/ 10 h 12"/>
                  <a:gd name="T54" fmla="*/ 5 w 12"/>
                  <a:gd name="T55" fmla="*/ 10 h 12"/>
                  <a:gd name="T56" fmla="*/ 5 w 12"/>
                  <a:gd name="T57" fmla="*/ 11 h 12"/>
                  <a:gd name="T58" fmla="*/ 4 w 12"/>
                  <a:gd name="T59" fmla="*/ 11 h 12"/>
                  <a:gd name="T60" fmla="*/ 4 w 12"/>
                  <a:gd name="T61" fmla="*/ 11 h 12"/>
                  <a:gd name="T62" fmla="*/ 3 w 12"/>
                  <a:gd name="T63" fmla="*/ 11 h 12"/>
                  <a:gd name="T64" fmla="*/ 3 w 12"/>
                  <a:gd name="T65" fmla="*/ 12 h 12"/>
                  <a:gd name="T66" fmla="*/ 2 w 12"/>
                  <a:gd name="T67" fmla="*/ 12 h 12"/>
                  <a:gd name="T68" fmla="*/ 1 w 12"/>
                  <a:gd name="T69" fmla="*/ 12 h 12"/>
                  <a:gd name="T70" fmla="*/ 1 w 12"/>
                  <a:gd name="T71" fmla="*/ 12 h 12"/>
                  <a:gd name="T72" fmla="*/ 0 w 12"/>
                  <a:gd name="T7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0"/>
                    </a:moveTo>
                    <a:lnTo>
                      <a:pt x="12" y="0"/>
                    </a:lnTo>
                    <a:lnTo>
                      <a:pt x="12" y="1"/>
                    </a:lnTo>
                    <a:lnTo>
                      <a:pt x="12" y="1"/>
                    </a:lnTo>
                    <a:lnTo>
                      <a:pt x="12" y="1"/>
                    </a:lnTo>
                    <a:lnTo>
                      <a:pt x="12" y="1"/>
                    </a:lnTo>
                    <a:lnTo>
                      <a:pt x="12" y="2"/>
                    </a:lnTo>
                    <a:lnTo>
                      <a:pt x="12" y="2"/>
                    </a:lnTo>
                    <a:lnTo>
                      <a:pt x="12" y="2"/>
                    </a:lnTo>
                    <a:lnTo>
                      <a:pt x="12" y="2"/>
                    </a:lnTo>
                    <a:lnTo>
                      <a:pt x="12" y="3"/>
                    </a:lnTo>
                    <a:lnTo>
                      <a:pt x="12" y="3"/>
                    </a:lnTo>
                    <a:lnTo>
                      <a:pt x="12" y="3"/>
                    </a:lnTo>
                    <a:lnTo>
                      <a:pt x="11" y="3"/>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6"/>
                    </a:lnTo>
                    <a:lnTo>
                      <a:pt x="10" y="6"/>
                    </a:lnTo>
                    <a:lnTo>
                      <a:pt x="10" y="7"/>
                    </a:lnTo>
                    <a:lnTo>
                      <a:pt x="10" y="7"/>
                    </a:lnTo>
                    <a:lnTo>
                      <a:pt x="10" y="7"/>
                    </a:lnTo>
                    <a:lnTo>
                      <a:pt x="9" y="7"/>
                    </a:lnTo>
                    <a:lnTo>
                      <a:pt x="9" y="7"/>
                    </a:lnTo>
                    <a:lnTo>
                      <a:pt x="9" y="7"/>
                    </a:lnTo>
                    <a:lnTo>
                      <a:pt x="9" y="8"/>
                    </a:lnTo>
                    <a:lnTo>
                      <a:pt x="9" y="8"/>
                    </a:lnTo>
                    <a:lnTo>
                      <a:pt x="9" y="8"/>
                    </a:lnTo>
                    <a:lnTo>
                      <a:pt x="8" y="8"/>
                    </a:lnTo>
                    <a:lnTo>
                      <a:pt x="8" y="8"/>
                    </a:lnTo>
                    <a:lnTo>
                      <a:pt x="8" y="9"/>
                    </a:lnTo>
                    <a:lnTo>
                      <a:pt x="8" y="9"/>
                    </a:lnTo>
                    <a:lnTo>
                      <a:pt x="8" y="9"/>
                    </a:lnTo>
                    <a:lnTo>
                      <a:pt x="8" y="9"/>
                    </a:lnTo>
                    <a:lnTo>
                      <a:pt x="8" y="9"/>
                    </a:lnTo>
                    <a:lnTo>
                      <a:pt x="7" y="9"/>
                    </a:lnTo>
                    <a:lnTo>
                      <a:pt x="7" y="9"/>
                    </a:lnTo>
                    <a:lnTo>
                      <a:pt x="7" y="9"/>
                    </a:lnTo>
                    <a:lnTo>
                      <a:pt x="7" y="10"/>
                    </a:lnTo>
                    <a:lnTo>
                      <a:pt x="7" y="10"/>
                    </a:lnTo>
                    <a:lnTo>
                      <a:pt x="7" y="10"/>
                    </a:lnTo>
                    <a:lnTo>
                      <a:pt x="6" y="10"/>
                    </a:lnTo>
                    <a:lnTo>
                      <a:pt x="6" y="10"/>
                    </a:lnTo>
                    <a:lnTo>
                      <a:pt x="6" y="10"/>
                    </a:lnTo>
                    <a:lnTo>
                      <a:pt x="6" y="10"/>
                    </a:lnTo>
                    <a:lnTo>
                      <a:pt x="5" y="10"/>
                    </a:lnTo>
                    <a:lnTo>
                      <a:pt x="5" y="10"/>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2" name="Freeform 1456"/>
              <p:cNvSpPr>
                <a:spLocks/>
              </p:cNvSpPr>
              <p:nvPr/>
            </p:nvSpPr>
            <p:spPr bwMode="auto">
              <a:xfrm flipH="1">
                <a:off x="1035" y="3638"/>
                <a:ext cx="1" cy="1"/>
              </a:xfrm>
              <a:custGeom>
                <a:avLst/>
                <a:gdLst>
                  <a:gd name="T0" fmla="*/ 2 w 2"/>
                  <a:gd name="T1" fmla="*/ 2 w 2"/>
                  <a:gd name="T2" fmla="*/ 2 w 2"/>
                  <a:gd name="T3" fmla="*/ 1 w 2"/>
                  <a:gd name="T4" fmla="*/ 1 w 2"/>
                  <a:gd name="T5" fmla="*/ 1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1" y="0"/>
                    </a:lnTo>
                    <a:lnTo>
                      <a:pt x="1" y="0"/>
                    </a:lnTo>
                    <a:lnTo>
                      <a:pt x="1" y="0"/>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3" name="Freeform 1457"/>
              <p:cNvSpPr>
                <a:spLocks/>
              </p:cNvSpPr>
              <p:nvPr/>
            </p:nvSpPr>
            <p:spPr bwMode="auto">
              <a:xfrm flipH="1">
                <a:off x="1010" y="3628"/>
                <a:ext cx="10" cy="3"/>
              </a:xfrm>
              <a:custGeom>
                <a:avLst/>
                <a:gdLst>
                  <a:gd name="T0" fmla="*/ 0 w 36"/>
                  <a:gd name="T1" fmla="*/ 8 h 8"/>
                  <a:gd name="T2" fmla="*/ 21 w 36"/>
                  <a:gd name="T3" fmla="*/ 8 h 8"/>
                  <a:gd name="T4" fmla="*/ 21 w 36"/>
                  <a:gd name="T5" fmla="*/ 0 h 8"/>
                  <a:gd name="T6" fmla="*/ 36 w 36"/>
                  <a:gd name="T7" fmla="*/ 0 h 8"/>
                </a:gdLst>
                <a:ahLst/>
                <a:cxnLst>
                  <a:cxn ang="0">
                    <a:pos x="T0" y="T1"/>
                  </a:cxn>
                  <a:cxn ang="0">
                    <a:pos x="T2" y="T3"/>
                  </a:cxn>
                  <a:cxn ang="0">
                    <a:pos x="T4" y="T5"/>
                  </a:cxn>
                  <a:cxn ang="0">
                    <a:pos x="T6" y="T7"/>
                  </a:cxn>
                </a:cxnLst>
                <a:rect l="0" t="0" r="r" b="b"/>
                <a:pathLst>
                  <a:path w="36" h="8">
                    <a:moveTo>
                      <a:pt x="0" y="8"/>
                    </a:moveTo>
                    <a:lnTo>
                      <a:pt x="21" y="8"/>
                    </a:lnTo>
                    <a:lnTo>
                      <a:pt x="21" y="0"/>
                    </a:lnTo>
                    <a:lnTo>
                      <a:pt x="3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4" name="Freeform 1458"/>
              <p:cNvSpPr>
                <a:spLocks/>
              </p:cNvSpPr>
              <p:nvPr/>
            </p:nvSpPr>
            <p:spPr bwMode="auto">
              <a:xfrm flipH="1">
                <a:off x="1010" y="3609"/>
                <a:ext cx="10" cy="3"/>
              </a:xfrm>
              <a:custGeom>
                <a:avLst/>
                <a:gdLst>
                  <a:gd name="T0" fmla="*/ 0 w 36"/>
                  <a:gd name="T1" fmla="*/ 0 h 8"/>
                  <a:gd name="T2" fmla="*/ 21 w 36"/>
                  <a:gd name="T3" fmla="*/ 0 h 8"/>
                  <a:gd name="T4" fmla="*/ 21 w 36"/>
                  <a:gd name="T5" fmla="*/ 8 h 8"/>
                  <a:gd name="T6" fmla="*/ 36 w 36"/>
                  <a:gd name="T7" fmla="*/ 8 h 8"/>
                </a:gdLst>
                <a:ahLst/>
                <a:cxnLst>
                  <a:cxn ang="0">
                    <a:pos x="T0" y="T1"/>
                  </a:cxn>
                  <a:cxn ang="0">
                    <a:pos x="T2" y="T3"/>
                  </a:cxn>
                  <a:cxn ang="0">
                    <a:pos x="T4" y="T5"/>
                  </a:cxn>
                  <a:cxn ang="0">
                    <a:pos x="T6" y="T7"/>
                  </a:cxn>
                </a:cxnLst>
                <a:rect l="0" t="0" r="r" b="b"/>
                <a:pathLst>
                  <a:path w="36" h="8">
                    <a:moveTo>
                      <a:pt x="0" y="0"/>
                    </a:moveTo>
                    <a:lnTo>
                      <a:pt x="21" y="0"/>
                    </a:lnTo>
                    <a:lnTo>
                      <a:pt x="21" y="8"/>
                    </a:lnTo>
                    <a:lnTo>
                      <a:pt x="36" y="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5" name="Line 1459"/>
              <p:cNvSpPr>
                <a:spLocks noChangeShapeType="1"/>
              </p:cNvSpPr>
              <p:nvPr/>
            </p:nvSpPr>
            <p:spPr bwMode="auto">
              <a:xfrm flipH="1">
                <a:off x="1014" y="3586"/>
                <a:ext cx="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6" name="Freeform 1460"/>
              <p:cNvSpPr>
                <a:spLocks/>
              </p:cNvSpPr>
              <p:nvPr/>
            </p:nvSpPr>
            <p:spPr bwMode="auto">
              <a:xfrm flipH="1">
                <a:off x="1014" y="3578"/>
                <a:ext cx="22" cy="15"/>
              </a:xfrm>
              <a:custGeom>
                <a:avLst/>
                <a:gdLst>
                  <a:gd name="T0" fmla="*/ 0 w 73"/>
                  <a:gd name="T1" fmla="*/ 0 h 50"/>
                  <a:gd name="T2" fmla="*/ 73 w 73"/>
                  <a:gd name="T3" fmla="*/ 0 h 50"/>
                  <a:gd name="T4" fmla="*/ 73 w 73"/>
                  <a:gd name="T5" fmla="*/ 18 h 50"/>
                  <a:gd name="T6" fmla="*/ 52 w 73"/>
                  <a:gd name="T7" fmla="*/ 18 h 50"/>
                  <a:gd name="T8" fmla="*/ 52 w 73"/>
                  <a:gd name="T9" fmla="*/ 38 h 50"/>
                  <a:gd name="T10" fmla="*/ 73 w 73"/>
                  <a:gd name="T11" fmla="*/ 38 h 50"/>
                  <a:gd name="T12" fmla="*/ 73 w 73"/>
                  <a:gd name="T13" fmla="*/ 50 h 50"/>
                  <a:gd name="T14" fmla="*/ 0 w 73"/>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0">
                    <a:moveTo>
                      <a:pt x="0" y="0"/>
                    </a:moveTo>
                    <a:lnTo>
                      <a:pt x="73" y="0"/>
                    </a:lnTo>
                    <a:lnTo>
                      <a:pt x="73" y="18"/>
                    </a:lnTo>
                    <a:lnTo>
                      <a:pt x="52" y="18"/>
                    </a:lnTo>
                    <a:lnTo>
                      <a:pt x="52" y="38"/>
                    </a:lnTo>
                    <a:lnTo>
                      <a:pt x="73" y="38"/>
                    </a:lnTo>
                    <a:lnTo>
                      <a:pt x="73" y="50"/>
                    </a:lnTo>
                    <a:lnTo>
                      <a:pt x="0" y="5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7" name="Line 1461"/>
              <p:cNvSpPr>
                <a:spLocks noChangeShapeType="1"/>
              </p:cNvSpPr>
              <p:nvPr/>
            </p:nvSpPr>
            <p:spPr bwMode="auto">
              <a:xfrm flipH="1">
                <a:off x="1010" y="3582"/>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8" name="Freeform 1462"/>
              <p:cNvSpPr>
                <a:spLocks/>
              </p:cNvSpPr>
              <p:nvPr/>
            </p:nvSpPr>
            <p:spPr bwMode="auto">
              <a:xfrm flipH="1">
                <a:off x="1010" y="3628"/>
                <a:ext cx="4" cy="22"/>
              </a:xfrm>
              <a:custGeom>
                <a:avLst/>
                <a:gdLst>
                  <a:gd name="T0" fmla="*/ 0 w 15"/>
                  <a:gd name="T1" fmla="*/ 0 h 78"/>
                  <a:gd name="T2" fmla="*/ 0 w 15"/>
                  <a:gd name="T3" fmla="*/ 78 h 78"/>
                  <a:gd name="T4" fmla="*/ 15 w 15"/>
                  <a:gd name="T5" fmla="*/ 78 h 78"/>
                  <a:gd name="T6" fmla="*/ 15 w 15"/>
                  <a:gd name="T7" fmla="*/ 70 h 78"/>
                </a:gdLst>
                <a:ahLst/>
                <a:cxnLst>
                  <a:cxn ang="0">
                    <a:pos x="T0" y="T1"/>
                  </a:cxn>
                  <a:cxn ang="0">
                    <a:pos x="T2" y="T3"/>
                  </a:cxn>
                  <a:cxn ang="0">
                    <a:pos x="T4" y="T5"/>
                  </a:cxn>
                  <a:cxn ang="0">
                    <a:pos x="T6" y="T7"/>
                  </a:cxn>
                </a:cxnLst>
                <a:rect l="0" t="0" r="r" b="b"/>
                <a:pathLst>
                  <a:path w="15" h="78">
                    <a:moveTo>
                      <a:pt x="0" y="0"/>
                    </a:moveTo>
                    <a:lnTo>
                      <a:pt x="0" y="78"/>
                    </a:lnTo>
                    <a:lnTo>
                      <a:pt x="15" y="78"/>
                    </a:lnTo>
                    <a:lnTo>
                      <a:pt x="15" y="7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19" name="Rectangle 1463"/>
              <p:cNvSpPr>
                <a:spLocks noChangeArrowheads="1"/>
              </p:cNvSpPr>
              <p:nvPr/>
            </p:nvSpPr>
            <p:spPr bwMode="auto">
              <a:xfrm flipH="1">
                <a:off x="736" y="3599"/>
                <a:ext cx="18"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0" name="Line 1464"/>
              <p:cNvSpPr>
                <a:spLocks noChangeShapeType="1"/>
              </p:cNvSpPr>
              <p:nvPr/>
            </p:nvSpPr>
            <p:spPr bwMode="auto">
              <a:xfrm flipH="1" flipV="1">
                <a:off x="737"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1" name="Line 1465"/>
              <p:cNvSpPr>
                <a:spLocks noChangeShapeType="1"/>
              </p:cNvSpPr>
              <p:nvPr/>
            </p:nvSpPr>
            <p:spPr bwMode="auto">
              <a:xfrm flipV="1">
                <a:off x="754" y="3640"/>
                <a:ext cx="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2" name="Line 1466"/>
              <p:cNvSpPr>
                <a:spLocks noChangeShapeType="1"/>
              </p:cNvSpPr>
              <p:nvPr/>
            </p:nvSpPr>
            <p:spPr bwMode="auto">
              <a:xfrm>
                <a:off x="754" y="3599"/>
                <a:ext cx="0"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3" name="Line 1467"/>
              <p:cNvSpPr>
                <a:spLocks noChangeShapeType="1"/>
              </p:cNvSpPr>
              <p:nvPr/>
            </p:nvSpPr>
            <p:spPr bwMode="auto">
              <a:xfrm flipH="1">
                <a:off x="945" y="3629"/>
                <a:ext cx="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4" name="Freeform 1468"/>
              <p:cNvSpPr>
                <a:spLocks/>
              </p:cNvSpPr>
              <p:nvPr/>
            </p:nvSpPr>
            <p:spPr bwMode="auto">
              <a:xfrm flipH="1">
                <a:off x="943" y="3629"/>
                <a:ext cx="15" cy="9"/>
              </a:xfrm>
              <a:custGeom>
                <a:avLst/>
                <a:gdLst>
                  <a:gd name="T0" fmla="*/ 18 w 54"/>
                  <a:gd name="T1" fmla="*/ 0 h 28"/>
                  <a:gd name="T2" fmla="*/ 54 w 54"/>
                  <a:gd name="T3" fmla="*/ 0 h 28"/>
                  <a:gd name="T4" fmla="*/ 49 w 54"/>
                  <a:gd name="T5" fmla="*/ 9 h 28"/>
                  <a:gd name="T6" fmla="*/ 0 w 54"/>
                  <a:gd name="T7" fmla="*/ 28 h 28"/>
                </a:gdLst>
                <a:ahLst/>
                <a:cxnLst>
                  <a:cxn ang="0">
                    <a:pos x="T0" y="T1"/>
                  </a:cxn>
                  <a:cxn ang="0">
                    <a:pos x="T2" y="T3"/>
                  </a:cxn>
                  <a:cxn ang="0">
                    <a:pos x="T4" y="T5"/>
                  </a:cxn>
                  <a:cxn ang="0">
                    <a:pos x="T6" y="T7"/>
                  </a:cxn>
                </a:cxnLst>
                <a:rect l="0" t="0" r="r" b="b"/>
                <a:pathLst>
                  <a:path w="54" h="28">
                    <a:moveTo>
                      <a:pt x="18" y="0"/>
                    </a:moveTo>
                    <a:lnTo>
                      <a:pt x="54" y="0"/>
                    </a:lnTo>
                    <a:lnTo>
                      <a:pt x="49" y="9"/>
                    </a:lnTo>
                    <a:lnTo>
                      <a:pt x="0" y="2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5" name="Freeform 1469"/>
              <p:cNvSpPr>
                <a:spLocks/>
              </p:cNvSpPr>
              <p:nvPr/>
            </p:nvSpPr>
            <p:spPr bwMode="auto">
              <a:xfrm flipH="1">
                <a:off x="942" y="3629"/>
                <a:ext cx="16" cy="11"/>
              </a:xfrm>
              <a:custGeom>
                <a:avLst/>
                <a:gdLst>
                  <a:gd name="T0" fmla="*/ 54 w 57"/>
                  <a:gd name="T1" fmla="*/ 0 h 37"/>
                  <a:gd name="T2" fmla="*/ 57 w 57"/>
                  <a:gd name="T3" fmla="*/ 6 h 37"/>
                  <a:gd name="T4" fmla="*/ 54 w 57"/>
                  <a:gd name="T5" fmla="*/ 15 h 37"/>
                  <a:gd name="T6" fmla="*/ 0 w 57"/>
                  <a:gd name="T7" fmla="*/ 37 h 37"/>
                </a:gdLst>
                <a:ahLst/>
                <a:cxnLst>
                  <a:cxn ang="0">
                    <a:pos x="T0" y="T1"/>
                  </a:cxn>
                  <a:cxn ang="0">
                    <a:pos x="T2" y="T3"/>
                  </a:cxn>
                  <a:cxn ang="0">
                    <a:pos x="T4" y="T5"/>
                  </a:cxn>
                  <a:cxn ang="0">
                    <a:pos x="T6" y="T7"/>
                  </a:cxn>
                </a:cxnLst>
                <a:rect l="0" t="0" r="r" b="b"/>
                <a:pathLst>
                  <a:path w="57" h="37">
                    <a:moveTo>
                      <a:pt x="54" y="0"/>
                    </a:moveTo>
                    <a:lnTo>
                      <a:pt x="57" y="6"/>
                    </a:lnTo>
                    <a:lnTo>
                      <a:pt x="54" y="15"/>
                    </a:lnTo>
                    <a:lnTo>
                      <a:pt x="0" y="3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6" name="Rectangle 1470"/>
              <p:cNvSpPr>
                <a:spLocks noChangeArrowheads="1"/>
              </p:cNvSpPr>
              <p:nvPr/>
            </p:nvSpPr>
            <p:spPr bwMode="auto">
              <a:xfrm flipH="1">
                <a:off x="963" y="3601"/>
                <a:ext cx="10"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7" name="Rectangle 1471"/>
              <p:cNvSpPr>
                <a:spLocks noChangeArrowheads="1"/>
              </p:cNvSpPr>
              <p:nvPr/>
            </p:nvSpPr>
            <p:spPr bwMode="auto">
              <a:xfrm flipH="1">
                <a:off x="963" y="3590"/>
                <a:ext cx="10"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8" name="Rectangle 1472"/>
              <p:cNvSpPr>
                <a:spLocks noChangeArrowheads="1"/>
              </p:cNvSpPr>
              <p:nvPr/>
            </p:nvSpPr>
            <p:spPr bwMode="auto">
              <a:xfrm flipH="1">
                <a:off x="963" y="3633"/>
                <a:ext cx="10"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29" name="Line 1473"/>
              <p:cNvSpPr>
                <a:spLocks noChangeShapeType="1"/>
              </p:cNvSpPr>
              <p:nvPr/>
            </p:nvSpPr>
            <p:spPr bwMode="auto">
              <a:xfrm flipH="1">
                <a:off x="973" y="3636"/>
                <a:ext cx="3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0" name="Rectangle 1474"/>
              <p:cNvSpPr>
                <a:spLocks noChangeArrowheads="1"/>
              </p:cNvSpPr>
              <p:nvPr/>
            </p:nvSpPr>
            <p:spPr bwMode="auto">
              <a:xfrm flipH="1">
                <a:off x="808" y="3598"/>
                <a:ext cx="3"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1" name="Rectangle 1475"/>
              <p:cNvSpPr>
                <a:spLocks noChangeArrowheads="1"/>
              </p:cNvSpPr>
              <p:nvPr/>
            </p:nvSpPr>
            <p:spPr bwMode="auto">
              <a:xfrm flipH="1">
                <a:off x="901" y="3598"/>
                <a:ext cx="4"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2" name="Rectangle 1476"/>
              <p:cNvSpPr>
                <a:spLocks noChangeArrowheads="1"/>
              </p:cNvSpPr>
              <p:nvPr/>
            </p:nvSpPr>
            <p:spPr bwMode="auto">
              <a:xfrm flipH="1">
                <a:off x="1106" y="3667"/>
                <a:ext cx="3"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3" name="Line 1477"/>
              <p:cNvSpPr>
                <a:spLocks noChangeShapeType="1"/>
              </p:cNvSpPr>
              <p:nvPr/>
            </p:nvSpPr>
            <p:spPr bwMode="auto">
              <a:xfrm>
                <a:off x="755" y="3640"/>
                <a:ext cx="20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4" name="Line 1478"/>
              <p:cNvSpPr>
                <a:spLocks noChangeShapeType="1"/>
              </p:cNvSpPr>
              <p:nvPr/>
            </p:nvSpPr>
            <p:spPr bwMode="auto">
              <a:xfrm flipH="1">
                <a:off x="720" y="3606"/>
                <a:ext cx="1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5" name="Line 1479"/>
              <p:cNvSpPr>
                <a:spLocks noChangeShapeType="1"/>
              </p:cNvSpPr>
              <p:nvPr/>
            </p:nvSpPr>
            <p:spPr bwMode="auto">
              <a:xfrm>
                <a:off x="755" y="3601"/>
                <a:ext cx="19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6" name="Line 1480"/>
              <p:cNvSpPr>
                <a:spLocks noChangeShapeType="1"/>
              </p:cNvSpPr>
              <p:nvPr/>
            </p:nvSpPr>
            <p:spPr bwMode="auto">
              <a:xfrm flipH="1">
                <a:off x="720" y="3634"/>
                <a:ext cx="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7" name="Rectangle 1481"/>
              <p:cNvSpPr>
                <a:spLocks noChangeArrowheads="1"/>
              </p:cNvSpPr>
              <p:nvPr/>
            </p:nvSpPr>
            <p:spPr bwMode="auto">
              <a:xfrm flipH="1">
                <a:off x="622" y="3592"/>
                <a:ext cx="8"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8" name="Freeform 1482"/>
              <p:cNvSpPr>
                <a:spLocks/>
              </p:cNvSpPr>
              <p:nvPr/>
            </p:nvSpPr>
            <p:spPr bwMode="auto">
              <a:xfrm flipH="1">
                <a:off x="673" y="3602"/>
                <a:ext cx="19" cy="36"/>
              </a:xfrm>
              <a:custGeom>
                <a:avLst/>
                <a:gdLst>
                  <a:gd name="T0" fmla="*/ 60 w 64"/>
                  <a:gd name="T1" fmla="*/ 127 h 127"/>
                  <a:gd name="T2" fmla="*/ 57 w 64"/>
                  <a:gd name="T3" fmla="*/ 126 h 127"/>
                  <a:gd name="T4" fmla="*/ 53 w 64"/>
                  <a:gd name="T5" fmla="*/ 126 h 127"/>
                  <a:gd name="T6" fmla="*/ 49 w 64"/>
                  <a:gd name="T7" fmla="*/ 125 h 127"/>
                  <a:gd name="T8" fmla="*/ 45 w 64"/>
                  <a:gd name="T9" fmla="*/ 124 h 127"/>
                  <a:gd name="T10" fmla="*/ 42 w 64"/>
                  <a:gd name="T11" fmla="*/ 123 h 127"/>
                  <a:gd name="T12" fmla="*/ 38 w 64"/>
                  <a:gd name="T13" fmla="*/ 121 h 127"/>
                  <a:gd name="T14" fmla="*/ 35 w 64"/>
                  <a:gd name="T15" fmla="*/ 120 h 127"/>
                  <a:gd name="T16" fmla="*/ 31 w 64"/>
                  <a:gd name="T17" fmla="*/ 118 h 127"/>
                  <a:gd name="T18" fmla="*/ 28 w 64"/>
                  <a:gd name="T19" fmla="*/ 116 h 127"/>
                  <a:gd name="T20" fmla="*/ 25 w 64"/>
                  <a:gd name="T21" fmla="*/ 114 h 127"/>
                  <a:gd name="T22" fmla="*/ 22 w 64"/>
                  <a:gd name="T23" fmla="*/ 111 h 127"/>
                  <a:gd name="T24" fmla="*/ 19 w 64"/>
                  <a:gd name="T25" fmla="*/ 109 h 127"/>
                  <a:gd name="T26" fmla="*/ 16 w 64"/>
                  <a:gd name="T27" fmla="*/ 106 h 127"/>
                  <a:gd name="T28" fmla="*/ 14 w 64"/>
                  <a:gd name="T29" fmla="*/ 103 h 127"/>
                  <a:gd name="T30" fmla="*/ 11 w 64"/>
                  <a:gd name="T31" fmla="*/ 100 h 127"/>
                  <a:gd name="T32" fmla="*/ 9 w 64"/>
                  <a:gd name="T33" fmla="*/ 96 h 127"/>
                  <a:gd name="T34" fmla="*/ 7 w 64"/>
                  <a:gd name="T35" fmla="*/ 93 h 127"/>
                  <a:gd name="T36" fmla="*/ 6 w 64"/>
                  <a:gd name="T37" fmla="*/ 89 h 127"/>
                  <a:gd name="T38" fmla="*/ 4 w 64"/>
                  <a:gd name="T39" fmla="*/ 86 h 127"/>
                  <a:gd name="T40" fmla="*/ 3 w 64"/>
                  <a:gd name="T41" fmla="*/ 82 h 127"/>
                  <a:gd name="T42" fmla="*/ 2 w 64"/>
                  <a:gd name="T43" fmla="*/ 79 h 127"/>
                  <a:gd name="T44" fmla="*/ 1 w 64"/>
                  <a:gd name="T45" fmla="*/ 75 h 127"/>
                  <a:gd name="T46" fmla="*/ 1 w 64"/>
                  <a:gd name="T47" fmla="*/ 71 h 127"/>
                  <a:gd name="T48" fmla="*/ 0 w 64"/>
                  <a:gd name="T49" fmla="*/ 67 h 127"/>
                  <a:gd name="T50" fmla="*/ 0 w 64"/>
                  <a:gd name="T51" fmla="*/ 63 h 127"/>
                  <a:gd name="T52" fmla="*/ 0 w 64"/>
                  <a:gd name="T53" fmla="*/ 59 h 127"/>
                  <a:gd name="T54" fmla="*/ 1 w 64"/>
                  <a:gd name="T55" fmla="*/ 56 h 127"/>
                  <a:gd name="T56" fmla="*/ 1 w 64"/>
                  <a:gd name="T57" fmla="*/ 52 h 127"/>
                  <a:gd name="T58" fmla="*/ 2 w 64"/>
                  <a:gd name="T59" fmla="*/ 48 h 127"/>
                  <a:gd name="T60" fmla="*/ 3 w 64"/>
                  <a:gd name="T61" fmla="*/ 44 h 127"/>
                  <a:gd name="T62" fmla="*/ 4 w 64"/>
                  <a:gd name="T63" fmla="*/ 40 h 127"/>
                  <a:gd name="T64" fmla="*/ 6 w 64"/>
                  <a:gd name="T65" fmla="*/ 37 h 127"/>
                  <a:gd name="T66" fmla="*/ 8 w 64"/>
                  <a:gd name="T67" fmla="*/ 33 h 127"/>
                  <a:gd name="T68" fmla="*/ 10 w 64"/>
                  <a:gd name="T69" fmla="*/ 30 h 127"/>
                  <a:gd name="T70" fmla="*/ 12 w 64"/>
                  <a:gd name="T71" fmla="*/ 27 h 127"/>
                  <a:gd name="T72" fmla="*/ 14 w 64"/>
                  <a:gd name="T73" fmla="*/ 24 h 127"/>
                  <a:gd name="T74" fmla="*/ 17 w 64"/>
                  <a:gd name="T75" fmla="*/ 21 h 127"/>
                  <a:gd name="T76" fmla="*/ 19 w 64"/>
                  <a:gd name="T77" fmla="*/ 18 h 127"/>
                  <a:gd name="T78" fmla="*/ 22 w 64"/>
                  <a:gd name="T79" fmla="*/ 15 h 127"/>
                  <a:gd name="T80" fmla="*/ 25 w 64"/>
                  <a:gd name="T81" fmla="*/ 13 h 127"/>
                  <a:gd name="T82" fmla="*/ 28 w 64"/>
                  <a:gd name="T83" fmla="*/ 11 h 127"/>
                  <a:gd name="T84" fmla="*/ 32 w 64"/>
                  <a:gd name="T85" fmla="*/ 9 h 127"/>
                  <a:gd name="T86" fmla="*/ 35 w 64"/>
                  <a:gd name="T87" fmla="*/ 7 h 127"/>
                  <a:gd name="T88" fmla="*/ 39 w 64"/>
                  <a:gd name="T89" fmla="*/ 6 h 127"/>
                  <a:gd name="T90" fmla="*/ 42 w 64"/>
                  <a:gd name="T91" fmla="*/ 4 h 127"/>
                  <a:gd name="T92" fmla="*/ 46 w 64"/>
                  <a:gd name="T93" fmla="*/ 3 h 127"/>
                  <a:gd name="T94" fmla="*/ 50 w 64"/>
                  <a:gd name="T95" fmla="*/ 2 h 127"/>
                  <a:gd name="T96" fmla="*/ 53 w 64"/>
                  <a:gd name="T97" fmla="*/ 1 h 127"/>
                  <a:gd name="T98" fmla="*/ 57 w 64"/>
                  <a:gd name="T99" fmla="*/ 1 h 127"/>
                  <a:gd name="T100" fmla="*/ 61 w 64"/>
                  <a:gd name="T10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127">
                    <a:moveTo>
                      <a:pt x="64" y="127"/>
                    </a:moveTo>
                    <a:lnTo>
                      <a:pt x="63" y="127"/>
                    </a:lnTo>
                    <a:lnTo>
                      <a:pt x="62" y="127"/>
                    </a:lnTo>
                    <a:lnTo>
                      <a:pt x="61" y="127"/>
                    </a:lnTo>
                    <a:lnTo>
                      <a:pt x="60" y="127"/>
                    </a:lnTo>
                    <a:lnTo>
                      <a:pt x="60" y="127"/>
                    </a:lnTo>
                    <a:lnTo>
                      <a:pt x="59" y="127"/>
                    </a:lnTo>
                    <a:lnTo>
                      <a:pt x="58" y="126"/>
                    </a:lnTo>
                    <a:lnTo>
                      <a:pt x="58" y="126"/>
                    </a:lnTo>
                    <a:lnTo>
                      <a:pt x="57" y="126"/>
                    </a:lnTo>
                    <a:lnTo>
                      <a:pt x="56" y="126"/>
                    </a:lnTo>
                    <a:lnTo>
                      <a:pt x="55" y="126"/>
                    </a:lnTo>
                    <a:lnTo>
                      <a:pt x="55" y="126"/>
                    </a:lnTo>
                    <a:lnTo>
                      <a:pt x="54" y="126"/>
                    </a:lnTo>
                    <a:lnTo>
                      <a:pt x="53" y="126"/>
                    </a:lnTo>
                    <a:lnTo>
                      <a:pt x="52" y="125"/>
                    </a:lnTo>
                    <a:lnTo>
                      <a:pt x="51" y="125"/>
                    </a:lnTo>
                    <a:lnTo>
                      <a:pt x="51" y="125"/>
                    </a:lnTo>
                    <a:lnTo>
                      <a:pt x="50" y="125"/>
                    </a:lnTo>
                    <a:lnTo>
                      <a:pt x="49" y="125"/>
                    </a:lnTo>
                    <a:lnTo>
                      <a:pt x="48" y="125"/>
                    </a:lnTo>
                    <a:lnTo>
                      <a:pt x="48" y="125"/>
                    </a:lnTo>
                    <a:lnTo>
                      <a:pt x="47" y="124"/>
                    </a:lnTo>
                    <a:lnTo>
                      <a:pt x="46" y="124"/>
                    </a:lnTo>
                    <a:lnTo>
                      <a:pt x="45" y="124"/>
                    </a:lnTo>
                    <a:lnTo>
                      <a:pt x="45" y="124"/>
                    </a:lnTo>
                    <a:lnTo>
                      <a:pt x="44" y="124"/>
                    </a:lnTo>
                    <a:lnTo>
                      <a:pt x="43" y="123"/>
                    </a:lnTo>
                    <a:lnTo>
                      <a:pt x="42" y="123"/>
                    </a:lnTo>
                    <a:lnTo>
                      <a:pt x="42" y="123"/>
                    </a:lnTo>
                    <a:lnTo>
                      <a:pt x="41" y="123"/>
                    </a:lnTo>
                    <a:lnTo>
                      <a:pt x="40" y="122"/>
                    </a:lnTo>
                    <a:lnTo>
                      <a:pt x="39" y="122"/>
                    </a:lnTo>
                    <a:lnTo>
                      <a:pt x="39" y="122"/>
                    </a:lnTo>
                    <a:lnTo>
                      <a:pt x="38" y="121"/>
                    </a:lnTo>
                    <a:lnTo>
                      <a:pt x="37" y="121"/>
                    </a:lnTo>
                    <a:lnTo>
                      <a:pt x="37" y="121"/>
                    </a:lnTo>
                    <a:lnTo>
                      <a:pt x="36" y="120"/>
                    </a:lnTo>
                    <a:lnTo>
                      <a:pt x="35" y="120"/>
                    </a:lnTo>
                    <a:lnTo>
                      <a:pt x="35" y="120"/>
                    </a:lnTo>
                    <a:lnTo>
                      <a:pt x="34" y="119"/>
                    </a:lnTo>
                    <a:lnTo>
                      <a:pt x="33" y="119"/>
                    </a:lnTo>
                    <a:lnTo>
                      <a:pt x="32" y="119"/>
                    </a:lnTo>
                    <a:lnTo>
                      <a:pt x="32" y="118"/>
                    </a:lnTo>
                    <a:lnTo>
                      <a:pt x="31" y="118"/>
                    </a:lnTo>
                    <a:lnTo>
                      <a:pt x="31" y="117"/>
                    </a:lnTo>
                    <a:lnTo>
                      <a:pt x="30" y="117"/>
                    </a:lnTo>
                    <a:lnTo>
                      <a:pt x="29" y="117"/>
                    </a:lnTo>
                    <a:lnTo>
                      <a:pt x="29" y="116"/>
                    </a:lnTo>
                    <a:lnTo>
                      <a:pt x="28" y="116"/>
                    </a:lnTo>
                    <a:lnTo>
                      <a:pt x="27" y="115"/>
                    </a:lnTo>
                    <a:lnTo>
                      <a:pt x="27" y="115"/>
                    </a:lnTo>
                    <a:lnTo>
                      <a:pt x="26" y="114"/>
                    </a:lnTo>
                    <a:lnTo>
                      <a:pt x="25" y="114"/>
                    </a:lnTo>
                    <a:lnTo>
                      <a:pt x="25" y="114"/>
                    </a:lnTo>
                    <a:lnTo>
                      <a:pt x="24" y="113"/>
                    </a:lnTo>
                    <a:lnTo>
                      <a:pt x="24" y="113"/>
                    </a:lnTo>
                    <a:lnTo>
                      <a:pt x="23" y="112"/>
                    </a:lnTo>
                    <a:lnTo>
                      <a:pt x="22" y="111"/>
                    </a:lnTo>
                    <a:lnTo>
                      <a:pt x="22" y="111"/>
                    </a:lnTo>
                    <a:lnTo>
                      <a:pt x="21" y="111"/>
                    </a:lnTo>
                    <a:lnTo>
                      <a:pt x="21" y="110"/>
                    </a:lnTo>
                    <a:lnTo>
                      <a:pt x="20" y="110"/>
                    </a:lnTo>
                    <a:lnTo>
                      <a:pt x="20" y="109"/>
                    </a:lnTo>
                    <a:lnTo>
                      <a:pt x="19" y="109"/>
                    </a:lnTo>
                    <a:lnTo>
                      <a:pt x="18" y="108"/>
                    </a:lnTo>
                    <a:lnTo>
                      <a:pt x="18" y="107"/>
                    </a:lnTo>
                    <a:lnTo>
                      <a:pt x="17" y="107"/>
                    </a:lnTo>
                    <a:lnTo>
                      <a:pt x="17" y="106"/>
                    </a:lnTo>
                    <a:lnTo>
                      <a:pt x="16" y="106"/>
                    </a:lnTo>
                    <a:lnTo>
                      <a:pt x="16" y="105"/>
                    </a:lnTo>
                    <a:lnTo>
                      <a:pt x="15" y="104"/>
                    </a:lnTo>
                    <a:lnTo>
                      <a:pt x="15" y="104"/>
                    </a:lnTo>
                    <a:lnTo>
                      <a:pt x="14" y="103"/>
                    </a:lnTo>
                    <a:lnTo>
                      <a:pt x="14" y="103"/>
                    </a:lnTo>
                    <a:lnTo>
                      <a:pt x="13" y="102"/>
                    </a:lnTo>
                    <a:lnTo>
                      <a:pt x="13" y="102"/>
                    </a:lnTo>
                    <a:lnTo>
                      <a:pt x="13" y="101"/>
                    </a:lnTo>
                    <a:lnTo>
                      <a:pt x="12" y="100"/>
                    </a:lnTo>
                    <a:lnTo>
                      <a:pt x="11" y="100"/>
                    </a:lnTo>
                    <a:lnTo>
                      <a:pt x="11" y="99"/>
                    </a:lnTo>
                    <a:lnTo>
                      <a:pt x="11" y="98"/>
                    </a:lnTo>
                    <a:lnTo>
                      <a:pt x="10" y="98"/>
                    </a:lnTo>
                    <a:lnTo>
                      <a:pt x="10" y="97"/>
                    </a:lnTo>
                    <a:lnTo>
                      <a:pt x="9" y="96"/>
                    </a:lnTo>
                    <a:lnTo>
                      <a:pt x="9" y="96"/>
                    </a:lnTo>
                    <a:lnTo>
                      <a:pt x="8" y="95"/>
                    </a:lnTo>
                    <a:lnTo>
                      <a:pt x="8" y="94"/>
                    </a:lnTo>
                    <a:lnTo>
                      <a:pt x="8" y="94"/>
                    </a:lnTo>
                    <a:lnTo>
                      <a:pt x="7" y="93"/>
                    </a:lnTo>
                    <a:lnTo>
                      <a:pt x="7" y="92"/>
                    </a:lnTo>
                    <a:lnTo>
                      <a:pt x="7" y="92"/>
                    </a:lnTo>
                    <a:lnTo>
                      <a:pt x="6" y="91"/>
                    </a:lnTo>
                    <a:lnTo>
                      <a:pt x="6" y="90"/>
                    </a:lnTo>
                    <a:lnTo>
                      <a:pt x="6" y="89"/>
                    </a:lnTo>
                    <a:lnTo>
                      <a:pt x="6" y="89"/>
                    </a:lnTo>
                    <a:lnTo>
                      <a:pt x="5" y="88"/>
                    </a:lnTo>
                    <a:lnTo>
                      <a:pt x="5" y="87"/>
                    </a:lnTo>
                    <a:lnTo>
                      <a:pt x="4" y="87"/>
                    </a:lnTo>
                    <a:lnTo>
                      <a:pt x="4" y="86"/>
                    </a:lnTo>
                    <a:lnTo>
                      <a:pt x="4" y="85"/>
                    </a:lnTo>
                    <a:lnTo>
                      <a:pt x="4" y="85"/>
                    </a:lnTo>
                    <a:lnTo>
                      <a:pt x="3" y="84"/>
                    </a:lnTo>
                    <a:lnTo>
                      <a:pt x="3" y="83"/>
                    </a:lnTo>
                    <a:lnTo>
                      <a:pt x="3" y="82"/>
                    </a:lnTo>
                    <a:lnTo>
                      <a:pt x="3" y="82"/>
                    </a:lnTo>
                    <a:lnTo>
                      <a:pt x="3" y="81"/>
                    </a:lnTo>
                    <a:lnTo>
                      <a:pt x="2" y="80"/>
                    </a:lnTo>
                    <a:lnTo>
                      <a:pt x="2" y="79"/>
                    </a:lnTo>
                    <a:lnTo>
                      <a:pt x="2" y="79"/>
                    </a:lnTo>
                    <a:lnTo>
                      <a:pt x="2" y="78"/>
                    </a:lnTo>
                    <a:lnTo>
                      <a:pt x="1" y="77"/>
                    </a:lnTo>
                    <a:lnTo>
                      <a:pt x="1" y="76"/>
                    </a:lnTo>
                    <a:lnTo>
                      <a:pt x="1" y="75"/>
                    </a:lnTo>
                    <a:lnTo>
                      <a:pt x="1" y="75"/>
                    </a:lnTo>
                    <a:lnTo>
                      <a:pt x="1" y="74"/>
                    </a:lnTo>
                    <a:lnTo>
                      <a:pt x="1" y="73"/>
                    </a:lnTo>
                    <a:lnTo>
                      <a:pt x="1" y="72"/>
                    </a:lnTo>
                    <a:lnTo>
                      <a:pt x="1" y="72"/>
                    </a:lnTo>
                    <a:lnTo>
                      <a:pt x="1" y="71"/>
                    </a:lnTo>
                    <a:lnTo>
                      <a:pt x="0" y="70"/>
                    </a:lnTo>
                    <a:lnTo>
                      <a:pt x="0" y="70"/>
                    </a:lnTo>
                    <a:lnTo>
                      <a:pt x="0" y="69"/>
                    </a:lnTo>
                    <a:lnTo>
                      <a:pt x="0" y="68"/>
                    </a:lnTo>
                    <a:lnTo>
                      <a:pt x="0" y="67"/>
                    </a:lnTo>
                    <a:lnTo>
                      <a:pt x="0" y="66"/>
                    </a:lnTo>
                    <a:lnTo>
                      <a:pt x="0" y="65"/>
                    </a:lnTo>
                    <a:lnTo>
                      <a:pt x="0" y="65"/>
                    </a:lnTo>
                    <a:lnTo>
                      <a:pt x="0" y="64"/>
                    </a:lnTo>
                    <a:lnTo>
                      <a:pt x="0" y="63"/>
                    </a:lnTo>
                    <a:lnTo>
                      <a:pt x="0" y="63"/>
                    </a:lnTo>
                    <a:lnTo>
                      <a:pt x="0" y="62"/>
                    </a:lnTo>
                    <a:lnTo>
                      <a:pt x="0" y="61"/>
                    </a:lnTo>
                    <a:lnTo>
                      <a:pt x="0" y="60"/>
                    </a:lnTo>
                    <a:lnTo>
                      <a:pt x="0" y="59"/>
                    </a:lnTo>
                    <a:lnTo>
                      <a:pt x="0" y="58"/>
                    </a:lnTo>
                    <a:lnTo>
                      <a:pt x="0" y="58"/>
                    </a:lnTo>
                    <a:lnTo>
                      <a:pt x="0" y="57"/>
                    </a:lnTo>
                    <a:lnTo>
                      <a:pt x="1" y="56"/>
                    </a:lnTo>
                    <a:lnTo>
                      <a:pt x="1" y="56"/>
                    </a:lnTo>
                    <a:lnTo>
                      <a:pt x="1" y="55"/>
                    </a:lnTo>
                    <a:lnTo>
                      <a:pt x="1" y="54"/>
                    </a:lnTo>
                    <a:lnTo>
                      <a:pt x="1" y="53"/>
                    </a:lnTo>
                    <a:lnTo>
                      <a:pt x="1" y="53"/>
                    </a:lnTo>
                    <a:lnTo>
                      <a:pt x="1" y="52"/>
                    </a:lnTo>
                    <a:lnTo>
                      <a:pt x="1" y="51"/>
                    </a:lnTo>
                    <a:lnTo>
                      <a:pt x="1" y="50"/>
                    </a:lnTo>
                    <a:lnTo>
                      <a:pt x="2" y="49"/>
                    </a:lnTo>
                    <a:lnTo>
                      <a:pt x="2" y="49"/>
                    </a:lnTo>
                    <a:lnTo>
                      <a:pt x="2" y="48"/>
                    </a:lnTo>
                    <a:lnTo>
                      <a:pt x="2" y="47"/>
                    </a:lnTo>
                    <a:lnTo>
                      <a:pt x="3" y="46"/>
                    </a:lnTo>
                    <a:lnTo>
                      <a:pt x="3" y="46"/>
                    </a:lnTo>
                    <a:lnTo>
                      <a:pt x="3" y="45"/>
                    </a:lnTo>
                    <a:lnTo>
                      <a:pt x="3" y="44"/>
                    </a:lnTo>
                    <a:lnTo>
                      <a:pt x="3" y="43"/>
                    </a:lnTo>
                    <a:lnTo>
                      <a:pt x="4" y="43"/>
                    </a:lnTo>
                    <a:lnTo>
                      <a:pt x="4" y="42"/>
                    </a:lnTo>
                    <a:lnTo>
                      <a:pt x="4" y="41"/>
                    </a:lnTo>
                    <a:lnTo>
                      <a:pt x="4" y="40"/>
                    </a:lnTo>
                    <a:lnTo>
                      <a:pt x="5" y="40"/>
                    </a:lnTo>
                    <a:lnTo>
                      <a:pt x="5" y="39"/>
                    </a:lnTo>
                    <a:lnTo>
                      <a:pt x="5" y="38"/>
                    </a:lnTo>
                    <a:lnTo>
                      <a:pt x="6" y="38"/>
                    </a:lnTo>
                    <a:lnTo>
                      <a:pt x="6" y="37"/>
                    </a:lnTo>
                    <a:lnTo>
                      <a:pt x="6" y="36"/>
                    </a:lnTo>
                    <a:lnTo>
                      <a:pt x="7" y="36"/>
                    </a:lnTo>
                    <a:lnTo>
                      <a:pt x="7" y="35"/>
                    </a:lnTo>
                    <a:lnTo>
                      <a:pt x="7" y="34"/>
                    </a:lnTo>
                    <a:lnTo>
                      <a:pt x="8" y="33"/>
                    </a:lnTo>
                    <a:lnTo>
                      <a:pt x="8" y="33"/>
                    </a:lnTo>
                    <a:lnTo>
                      <a:pt x="8" y="32"/>
                    </a:lnTo>
                    <a:lnTo>
                      <a:pt x="9" y="32"/>
                    </a:lnTo>
                    <a:lnTo>
                      <a:pt x="9" y="31"/>
                    </a:lnTo>
                    <a:lnTo>
                      <a:pt x="10" y="30"/>
                    </a:lnTo>
                    <a:lnTo>
                      <a:pt x="10" y="29"/>
                    </a:lnTo>
                    <a:lnTo>
                      <a:pt x="10" y="29"/>
                    </a:lnTo>
                    <a:lnTo>
                      <a:pt x="11" y="28"/>
                    </a:lnTo>
                    <a:lnTo>
                      <a:pt x="11" y="28"/>
                    </a:lnTo>
                    <a:lnTo>
                      <a:pt x="12" y="27"/>
                    </a:lnTo>
                    <a:lnTo>
                      <a:pt x="12" y="26"/>
                    </a:lnTo>
                    <a:lnTo>
                      <a:pt x="13" y="26"/>
                    </a:lnTo>
                    <a:lnTo>
                      <a:pt x="13" y="25"/>
                    </a:lnTo>
                    <a:lnTo>
                      <a:pt x="14" y="25"/>
                    </a:lnTo>
                    <a:lnTo>
                      <a:pt x="14" y="24"/>
                    </a:lnTo>
                    <a:lnTo>
                      <a:pt x="15" y="23"/>
                    </a:lnTo>
                    <a:lnTo>
                      <a:pt x="15" y="23"/>
                    </a:lnTo>
                    <a:lnTo>
                      <a:pt x="15" y="22"/>
                    </a:lnTo>
                    <a:lnTo>
                      <a:pt x="16" y="21"/>
                    </a:lnTo>
                    <a:lnTo>
                      <a:pt x="17" y="21"/>
                    </a:lnTo>
                    <a:lnTo>
                      <a:pt x="17" y="20"/>
                    </a:lnTo>
                    <a:lnTo>
                      <a:pt x="18" y="20"/>
                    </a:lnTo>
                    <a:lnTo>
                      <a:pt x="18" y="19"/>
                    </a:lnTo>
                    <a:lnTo>
                      <a:pt x="19" y="19"/>
                    </a:lnTo>
                    <a:lnTo>
                      <a:pt x="19" y="18"/>
                    </a:lnTo>
                    <a:lnTo>
                      <a:pt x="20" y="18"/>
                    </a:lnTo>
                    <a:lnTo>
                      <a:pt x="20" y="17"/>
                    </a:lnTo>
                    <a:lnTo>
                      <a:pt x="21" y="17"/>
                    </a:lnTo>
                    <a:lnTo>
                      <a:pt x="22" y="16"/>
                    </a:lnTo>
                    <a:lnTo>
                      <a:pt x="22" y="15"/>
                    </a:lnTo>
                    <a:lnTo>
                      <a:pt x="23" y="15"/>
                    </a:lnTo>
                    <a:lnTo>
                      <a:pt x="23" y="15"/>
                    </a:lnTo>
                    <a:lnTo>
                      <a:pt x="24" y="14"/>
                    </a:lnTo>
                    <a:lnTo>
                      <a:pt x="25" y="14"/>
                    </a:lnTo>
                    <a:lnTo>
                      <a:pt x="25" y="13"/>
                    </a:lnTo>
                    <a:lnTo>
                      <a:pt x="26" y="13"/>
                    </a:lnTo>
                    <a:lnTo>
                      <a:pt x="27" y="12"/>
                    </a:lnTo>
                    <a:lnTo>
                      <a:pt x="27" y="12"/>
                    </a:lnTo>
                    <a:lnTo>
                      <a:pt x="28" y="11"/>
                    </a:lnTo>
                    <a:lnTo>
                      <a:pt x="28" y="11"/>
                    </a:lnTo>
                    <a:lnTo>
                      <a:pt x="29" y="10"/>
                    </a:lnTo>
                    <a:lnTo>
                      <a:pt x="30" y="10"/>
                    </a:lnTo>
                    <a:lnTo>
                      <a:pt x="30" y="10"/>
                    </a:lnTo>
                    <a:lnTo>
                      <a:pt x="31" y="9"/>
                    </a:lnTo>
                    <a:lnTo>
                      <a:pt x="32" y="9"/>
                    </a:lnTo>
                    <a:lnTo>
                      <a:pt x="32" y="8"/>
                    </a:lnTo>
                    <a:lnTo>
                      <a:pt x="33" y="8"/>
                    </a:lnTo>
                    <a:lnTo>
                      <a:pt x="34" y="8"/>
                    </a:lnTo>
                    <a:lnTo>
                      <a:pt x="34" y="7"/>
                    </a:lnTo>
                    <a:lnTo>
                      <a:pt x="35" y="7"/>
                    </a:lnTo>
                    <a:lnTo>
                      <a:pt x="36" y="7"/>
                    </a:lnTo>
                    <a:lnTo>
                      <a:pt x="36" y="6"/>
                    </a:lnTo>
                    <a:lnTo>
                      <a:pt x="37" y="6"/>
                    </a:lnTo>
                    <a:lnTo>
                      <a:pt x="38" y="6"/>
                    </a:lnTo>
                    <a:lnTo>
                      <a:pt x="39" y="6"/>
                    </a:lnTo>
                    <a:lnTo>
                      <a:pt x="39" y="5"/>
                    </a:lnTo>
                    <a:lnTo>
                      <a:pt x="40" y="5"/>
                    </a:lnTo>
                    <a:lnTo>
                      <a:pt x="41" y="4"/>
                    </a:lnTo>
                    <a:lnTo>
                      <a:pt x="41" y="4"/>
                    </a:lnTo>
                    <a:lnTo>
                      <a:pt x="42" y="4"/>
                    </a:lnTo>
                    <a:lnTo>
                      <a:pt x="43" y="4"/>
                    </a:lnTo>
                    <a:lnTo>
                      <a:pt x="44" y="4"/>
                    </a:lnTo>
                    <a:lnTo>
                      <a:pt x="44" y="3"/>
                    </a:lnTo>
                    <a:lnTo>
                      <a:pt x="45" y="3"/>
                    </a:lnTo>
                    <a:lnTo>
                      <a:pt x="46" y="3"/>
                    </a:lnTo>
                    <a:lnTo>
                      <a:pt x="46" y="3"/>
                    </a:lnTo>
                    <a:lnTo>
                      <a:pt x="47" y="3"/>
                    </a:lnTo>
                    <a:lnTo>
                      <a:pt x="48" y="2"/>
                    </a:lnTo>
                    <a:lnTo>
                      <a:pt x="49" y="2"/>
                    </a:lnTo>
                    <a:lnTo>
                      <a:pt x="50" y="2"/>
                    </a:lnTo>
                    <a:lnTo>
                      <a:pt x="50" y="2"/>
                    </a:lnTo>
                    <a:lnTo>
                      <a:pt x="51" y="1"/>
                    </a:lnTo>
                    <a:lnTo>
                      <a:pt x="52" y="1"/>
                    </a:lnTo>
                    <a:lnTo>
                      <a:pt x="53" y="1"/>
                    </a:lnTo>
                    <a:lnTo>
                      <a:pt x="53" y="1"/>
                    </a:lnTo>
                    <a:lnTo>
                      <a:pt x="54" y="1"/>
                    </a:lnTo>
                    <a:lnTo>
                      <a:pt x="55" y="1"/>
                    </a:lnTo>
                    <a:lnTo>
                      <a:pt x="56" y="1"/>
                    </a:lnTo>
                    <a:lnTo>
                      <a:pt x="56" y="1"/>
                    </a:lnTo>
                    <a:lnTo>
                      <a:pt x="57" y="1"/>
                    </a:lnTo>
                    <a:lnTo>
                      <a:pt x="58" y="1"/>
                    </a:lnTo>
                    <a:lnTo>
                      <a:pt x="59" y="1"/>
                    </a:lnTo>
                    <a:lnTo>
                      <a:pt x="60" y="0"/>
                    </a:lnTo>
                    <a:lnTo>
                      <a:pt x="60" y="0"/>
                    </a:lnTo>
                    <a:lnTo>
                      <a:pt x="61" y="0"/>
                    </a:lnTo>
                    <a:lnTo>
                      <a:pt x="62" y="0"/>
                    </a:lnTo>
                    <a:lnTo>
                      <a:pt x="63" y="0"/>
                    </a:lnTo>
                    <a:lnTo>
                      <a:pt x="63" y="0"/>
                    </a:lnTo>
                    <a:lnTo>
                      <a:pt x="6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39" name="Line 1483"/>
              <p:cNvSpPr>
                <a:spLocks noChangeShapeType="1"/>
              </p:cNvSpPr>
              <p:nvPr/>
            </p:nvSpPr>
            <p:spPr bwMode="auto">
              <a:xfrm flipV="1">
                <a:off x="638" y="3602"/>
                <a:ext cx="35"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0" name="Line 1484"/>
              <p:cNvSpPr>
                <a:spLocks noChangeShapeType="1"/>
              </p:cNvSpPr>
              <p:nvPr/>
            </p:nvSpPr>
            <p:spPr bwMode="auto">
              <a:xfrm>
                <a:off x="642" y="3633"/>
                <a:ext cx="3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1" name="Freeform 1485"/>
              <p:cNvSpPr>
                <a:spLocks/>
              </p:cNvSpPr>
              <p:nvPr/>
            </p:nvSpPr>
            <p:spPr bwMode="auto">
              <a:xfrm flipH="1">
                <a:off x="638" y="3643"/>
                <a:ext cx="4" cy="2"/>
              </a:xfrm>
              <a:custGeom>
                <a:avLst/>
                <a:gdLst>
                  <a:gd name="T0" fmla="*/ 10 w 10"/>
                  <a:gd name="T1" fmla="*/ 9 h 9"/>
                  <a:gd name="T2" fmla="*/ 9 w 10"/>
                  <a:gd name="T3" fmla="*/ 9 h 9"/>
                  <a:gd name="T4" fmla="*/ 9 w 10"/>
                  <a:gd name="T5" fmla="*/ 9 h 9"/>
                  <a:gd name="T6" fmla="*/ 9 w 10"/>
                  <a:gd name="T7" fmla="*/ 9 h 9"/>
                  <a:gd name="T8" fmla="*/ 8 w 10"/>
                  <a:gd name="T9" fmla="*/ 9 h 9"/>
                  <a:gd name="T10" fmla="*/ 8 w 10"/>
                  <a:gd name="T11" fmla="*/ 9 h 9"/>
                  <a:gd name="T12" fmla="*/ 8 w 10"/>
                  <a:gd name="T13" fmla="*/ 9 h 9"/>
                  <a:gd name="T14" fmla="*/ 8 w 10"/>
                  <a:gd name="T15" fmla="*/ 9 h 9"/>
                  <a:gd name="T16" fmla="*/ 8 w 10"/>
                  <a:gd name="T17" fmla="*/ 9 h 9"/>
                  <a:gd name="T18" fmla="*/ 7 w 10"/>
                  <a:gd name="T19" fmla="*/ 9 h 9"/>
                  <a:gd name="T20" fmla="*/ 7 w 10"/>
                  <a:gd name="T21" fmla="*/ 9 h 9"/>
                  <a:gd name="T22" fmla="*/ 7 w 10"/>
                  <a:gd name="T23" fmla="*/ 9 h 9"/>
                  <a:gd name="T24" fmla="*/ 7 w 10"/>
                  <a:gd name="T25" fmla="*/ 9 h 9"/>
                  <a:gd name="T26" fmla="*/ 6 w 10"/>
                  <a:gd name="T27" fmla="*/ 9 h 9"/>
                  <a:gd name="T28" fmla="*/ 6 w 10"/>
                  <a:gd name="T29" fmla="*/ 9 h 9"/>
                  <a:gd name="T30" fmla="*/ 6 w 10"/>
                  <a:gd name="T31" fmla="*/ 9 h 9"/>
                  <a:gd name="T32" fmla="*/ 5 w 10"/>
                  <a:gd name="T33" fmla="*/ 9 h 9"/>
                  <a:gd name="T34" fmla="*/ 5 w 10"/>
                  <a:gd name="T35" fmla="*/ 8 h 9"/>
                  <a:gd name="T36" fmla="*/ 5 w 10"/>
                  <a:gd name="T37" fmla="*/ 8 h 9"/>
                  <a:gd name="T38" fmla="*/ 5 w 10"/>
                  <a:gd name="T39" fmla="*/ 8 h 9"/>
                  <a:gd name="T40" fmla="*/ 4 w 10"/>
                  <a:gd name="T41" fmla="*/ 8 h 9"/>
                  <a:gd name="T42" fmla="*/ 4 w 10"/>
                  <a:gd name="T43" fmla="*/ 8 h 9"/>
                  <a:gd name="T44" fmla="*/ 4 w 10"/>
                  <a:gd name="T45" fmla="*/ 8 h 9"/>
                  <a:gd name="T46" fmla="*/ 4 w 10"/>
                  <a:gd name="T47" fmla="*/ 7 h 9"/>
                  <a:gd name="T48" fmla="*/ 4 w 10"/>
                  <a:gd name="T49" fmla="*/ 7 h 9"/>
                  <a:gd name="T50" fmla="*/ 3 w 10"/>
                  <a:gd name="T51" fmla="*/ 7 h 9"/>
                  <a:gd name="T52" fmla="*/ 3 w 10"/>
                  <a:gd name="T53" fmla="*/ 7 h 9"/>
                  <a:gd name="T54" fmla="*/ 3 w 10"/>
                  <a:gd name="T55" fmla="*/ 7 h 9"/>
                  <a:gd name="T56" fmla="*/ 3 w 10"/>
                  <a:gd name="T57" fmla="*/ 7 h 9"/>
                  <a:gd name="T58" fmla="*/ 3 w 10"/>
                  <a:gd name="T59" fmla="*/ 7 h 9"/>
                  <a:gd name="T60" fmla="*/ 3 w 10"/>
                  <a:gd name="T61" fmla="*/ 6 h 9"/>
                  <a:gd name="T62" fmla="*/ 2 w 10"/>
                  <a:gd name="T63" fmla="*/ 6 h 9"/>
                  <a:gd name="T64" fmla="*/ 2 w 10"/>
                  <a:gd name="T65" fmla="*/ 6 h 9"/>
                  <a:gd name="T66" fmla="*/ 2 w 10"/>
                  <a:gd name="T67" fmla="*/ 6 h 9"/>
                  <a:gd name="T68" fmla="*/ 2 w 10"/>
                  <a:gd name="T69" fmla="*/ 6 h 9"/>
                  <a:gd name="T70" fmla="*/ 2 w 10"/>
                  <a:gd name="T71" fmla="*/ 6 h 9"/>
                  <a:gd name="T72" fmla="*/ 2 w 10"/>
                  <a:gd name="T73" fmla="*/ 6 h 9"/>
                  <a:gd name="T74" fmla="*/ 1 w 10"/>
                  <a:gd name="T75" fmla="*/ 5 h 9"/>
                  <a:gd name="T76" fmla="*/ 1 w 10"/>
                  <a:gd name="T77" fmla="*/ 5 h 9"/>
                  <a:gd name="T78" fmla="*/ 1 w 10"/>
                  <a:gd name="T79" fmla="*/ 5 h 9"/>
                  <a:gd name="T80" fmla="*/ 1 w 10"/>
                  <a:gd name="T81" fmla="*/ 5 h 9"/>
                  <a:gd name="T82" fmla="*/ 1 w 10"/>
                  <a:gd name="T83" fmla="*/ 4 h 9"/>
                  <a:gd name="T84" fmla="*/ 1 w 10"/>
                  <a:gd name="T85" fmla="*/ 4 h 9"/>
                  <a:gd name="T86" fmla="*/ 1 w 10"/>
                  <a:gd name="T87" fmla="*/ 4 h 9"/>
                  <a:gd name="T88" fmla="*/ 1 w 10"/>
                  <a:gd name="T89" fmla="*/ 4 h 9"/>
                  <a:gd name="T90" fmla="*/ 1 w 10"/>
                  <a:gd name="T91" fmla="*/ 4 h 9"/>
                  <a:gd name="T92" fmla="*/ 0 w 10"/>
                  <a:gd name="T93" fmla="*/ 4 h 9"/>
                  <a:gd name="T94" fmla="*/ 0 w 10"/>
                  <a:gd name="T95" fmla="*/ 3 h 9"/>
                  <a:gd name="T96" fmla="*/ 0 w 10"/>
                  <a:gd name="T97" fmla="*/ 3 h 9"/>
                  <a:gd name="T98" fmla="*/ 0 w 10"/>
                  <a:gd name="T99" fmla="*/ 3 h 9"/>
                  <a:gd name="T100" fmla="*/ 0 w 10"/>
                  <a:gd name="T101" fmla="*/ 3 h 9"/>
                  <a:gd name="T102" fmla="*/ 0 w 10"/>
                  <a:gd name="T103" fmla="*/ 3 h 9"/>
                  <a:gd name="T104" fmla="*/ 0 w 10"/>
                  <a:gd name="T105" fmla="*/ 2 h 9"/>
                  <a:gd name="T106" fmla="*/ 0 w 10"/>
                  <a:gd name="T107" fmla="*/ 2 h 9"/>
                  <a:gd name="T108" fmla="*/ 0 w 10"/>
                  <a:gd name="T109" fmla="*/ 2 h 9"/>
                  <a:gd name="T110" fmla="*/ 0 w 10"/>
                  <a:gd name="T111" fmla="*/ 2 h 9"/>
                  <a:gd name="T112" fmla="*/ 0 w 10"/>
                  <a:gd name="T113" fmla="*/ 2 h 9"/>
                  <a:gd name="T114" fmla="*/ 0 w 10"/>
                  <a:gd name="T115" fmla="*/ 1 h 9"/>
                  <a:gd name="T116" fmla="*/ 0 w 10"/>
                  <a:gd name="T117" fmla="*/ 1 h 9"/>
                  <a:gd name="T118" fmla="*/ 0 w 10"/>
                  <a:gd name="T119" fmla="*/ 1 h 9"/>
                  <a:gd name="T120" fmla="*/ 0 w 10"/>
                  <a:gd name="T121" fmla="*/ 0 h 9"/>
                  <a:gd name="T122" fmla="*/ 0 w 1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 h="9">
                    <a:moveTo>
                      <a:pt x="10" y="9"/>
                    </a:moveTo>
                    <a:lnTo>
                      <a:pt x="9" y="9"/>
                    </a:lnTo>
                    <a:lnTo>
                      <a:pt x="9" y="9"/>
                    </a:lnTo>
                    <a:lnTo>
                      <a:pt x="9" y="9"/>
                    </a:lnTo>
                    <a:lnTo>
                      <a:pt x="8" y="9"/>
                    </a:lnTo>
                    <a:lnTo>
                      <a:pt x="8" y="9"/>
                    </a:lnTo>
                    <a:lnTo>
                      <a:pt x="8" y="9"/>
                    </a:lnTo>
                    <a:lnTo>
                      <a:pt x="8" y="9"/>
                    </a:lnTo>
                    <a:lnTo>
                      <a:pt x="8" y="9"/>
                    </a:lnTo>
                    <a:lnTo>
                      <a:pt x="7" y="9"/>
                    </a:lnTo>
                    <a:lnTo>
                      <a:pt x="7" y="9"/>
                    </a:lnTo>
                    <a:lnTo>
                      <a:pt x="7" y="9"/>
                    </a:lnTo>
                    <a:lnTo>
                      <a:pt x="7" y="9"/>
                    </a:lnTo>
                    <a:lnTo>
                      <a:pt x="6" y="9"/>
                    </a:lnTo>
                    <a:lnTo>
                      <a:pt x="6" y="9"/>
                    </a:lnTo>
                    <a:lnTo>
                      <a:pt x="6" y="9"/>
                    </a:lnTo>
                    <a:lnTo>
                      <a:pt x="5" y="9"/>
                    </a:lnTo>
                    <a:lnTo>
                      <a:pt x="5" y="8"/>
                    </a:lnTo>
                    <a:lnTo>
                      <a:pt x="5" y="8"/>
                    </a:lnTo>
                    <a:lnTo>
                      <a:pt x="5" y="8"/>
                    </a:lnTo>
                    <a:lnTo>
                      <a:pt x="4" y="8"/>
                    </a:lnTo>
                    <a:lnTo>
                      <a:pt x="4" y="8"/>
                    </a:lnTo>
                    <a:lnTo>
                      <a:pt x="4" y="8"/>
                    </a:lnTo>
                    <a:lnTo>
                      <a:pt x="4" y="7"/>
                    </a:lnTo>
                    <a:lnTo>
                      <a:pt x="4" y="7"/>
                    </a:lnTo>
                    <a:lnTo>
                      <a:pt x="3" y="7"/>
                    </a:lnTo>
                    <a:lnTo>
                      <a:pt x="3" y="7"/>
                    </a:lnTo>
                    <a:lnTo>
                      <a:pt x="3" y="7"/>
                    </a:lnTo>
                    <a:lnTo>
                      <a:pt x="3" y="7"/>
                    </a:lnTo>
                    <a:lnTo>
                      <a:pt x="3" y="7"/>
                    </a:lnTo>
                    <a:lnTo>
                      <a:pt x="3" y="6"/>
                    </a:lnTo>
                    <a:lnTo>
                      <a:pt x="2" y="6"/>
                    </a:lnTo>
                    <a:lnTo>
                      <a:pt x="2" y="6"/>
                    </a:lnTo>
                    <a:lnTo>
                      <a:pt x="2" y="6"/>
                    </a:lnTo>
                    <a:lnTo>
                      <a:pt x="2" y="6"/>
                    </a:lnTo>
                    <a:lnTo>
                      <a:pt x="2" y="6"/>
                    </a:lnTo>
                    <a:lnTo>
                      <a:pt x="2" y="6"/>
                    </a:lnTo>
                    <a:lnTo>
                      <a:pt x="1" y="5"/>
                    </a:lnTo>
                    <a:lnTo>
                      <a:pt x="1" y="5"/>
                    </a:lnTo>
                    <a:lnTo>
                      <a:pt x="1" y="5"/>
                    </a:lnTo>
                    <a:lnTo>
                      <a:pt x="1" y="5"/>
                    </a:lnTo>
                    <a:lnTo>
                      <a:pt x="1" y="4"/>
                    </a:lnTo>
                    <a:lnTo>
                      <a:pt x="1" y="4"/>
                    </a:lnTo>
                    <a:lnTo>
                      <a:pt x="1" y="4"/>
                    </a:lnTo>
                    <a:lnTo>
                      <a:pt x="1" y="4"/>
                    </a:lnTo>
                    <a:lnTo>
                      <a:pt x="1" y="4"/>
                    </a:lnTo>
                    <a:lnTo>
                      <a:pt x="0" y="4"/>
                    </a:lnTo>
                    <a:lnTo>
                      <a:pt x="0" y="3"/>
                    </a:lnTo>
                    <a:lnTo>
                      <a:pt x="0" y="3"/>
                    </a:lnTo>
                    <a:lnTo>
                      <a:pt x="0" y="3"/>
                    </a:lnTo>
                    <a:lnTo>
                      <a:pt x="0" y="3"/>
                    </a:lnTo>
                    <a:lnTo>
                      <a:pt x="0" y="3"/>
                    </a:lnTo>
                    <a:lnTo>
                      <a:pt x="0" y="2"/>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2" name="Freeform 1486"/>
              <p:cNvSpPr>
                <a:spLocks/>
              </p:cNvSpPr>
              <p:nvPr/>
            </p:nvSpPr>
            <p:spPr bwMode="auto">
              <a:xfrm flipH="1">
                <a:off x="630" y="3645"/>
                <a:ext cx="3" cy="4"/>
              </a:xfrm>
              <a:custGeom>
                <a:avLst/>
                <a:gdLst>
                  <a:gd name="T0" fmla="*/ 0 w 9"/>
                  <a:gd name="T1" fmla="*/ 0 h 11"/>
                  <a:gd name="T2" fmla="*/ 1 w 9"/>
                  <a:gd name="T3" fmla="*/ 0 h 11"/>
                  <a:gd name="T4" fmla="*/ 1 w 9"/>
                  <a:gd name="T5" fmla="*/ 1 h 11"/>
                  <a:gd name="T6" fmla="*/ 2 w 9"/>
                  <a:gd name="T7" fmla="*/ 1 h 11"/>
                  <a:gd name="T8" fmla="*/ 2 w 9"/>
                  <a:gd name="T9" fmla="*/ 1 h 11"/>
                  <a:gd name="T10" fmla="*/ 3 w 9"/>
                  <a:gd name="T11" fmla="*/ 1 h 11"/>
                  <a:gd name="T12" fmla="*/ 4 w 9"/>
                  <a:gd name="T13" fmla="*/ 1 h 11"/>
                  <a:gd name="T14" fmla="*/ 4 w 9"/>
                  <a:gd name="T15" fmla="*/ 1 h 11"/>
                  <a:gd name="T16" fmla="*/ 4 w 9"/>
                  <a:gd name="T17" fmla="*/ 2 h 11"/>
                  <a:gd name="T18" fmla="*/ 5 w 9"/>
                  <a:gd name="T19" fmla="*/ 2 h 11"/>
                  <a:gd name="T20" fmla="*/ 5 w 9"/>
                  <a:gd name="T21" fmla="*/ 2 h 11"/>
                  <a:gd name="T22" fmla="*/ 5 w 9"/>
                  <a:gd name="T23" fmla="*/ 2 h 11"/>
                  <a:gd name="T24" fmla="*/ 6 w 9"/>
                  <a:gd name="T25" fmla="*/ 3 h 11"/>
                  <a:gd name="T26" fmla="*/ 6 w 9"/>
                  <a:gd name="T27" fmla="*/ 3 h 11"/>
                  <a:gd name="T28" fmla="*/ 6 w 9"/>
                  <a:gd name="T29" fmla="*/ 3 h 11"/>
                  <a:gd name="T30" fmla="*/ 6 w 9"/>
                  <a:gd name="T31" fmla="*/ 4 h 11"/>
                  <a:gd name="T32" fmla="*/ 7 w 9"/>
                  <a:gd name="T33" fmla="*/ 4 h 11"/>
                  <a:gd name="T34" fmla="*/ 7 w 9"/>
                  <a:gd name="T35" fmla="*/ 4 h 11"/>
                  <a:gd name="T36" fmla="*/ 7 w 9"/>
                  <a:gd name="T37" fmla="*/ 5 h 11"/>
                  <a:gd name="T38" fmla="*/ 8 w 9"/>
                  <a:gd name="T39" fmla="*/ 5 h 11"/>
                  <a:gd name="T40" fmla="*/ 8 w 9"/>
                  <a:gd name="T41" fmla="*/ 5 h 11"/>
                  <a:gd name="T42" fmla="*/ 8 w 9"/>
                  <a:gd name="T43" fmla="*/ 6 h 11"/>
                  <a:gd name="T44" fmla="*/ 8 w 9"/>
                  <a:gd name="T45" fmla="*/ 6 h 11"/>
                  <a:gd name="T46" fmla="*/ 8 w 9"/>
                  <a:gd name="T47" fmla="*/ 7 h 11"/>
                  <a:gd name="T48" fmla="*/ 9 w 9"/>
                  <a:gd name="T49" fmla="*/ 7 h 11"/>
                  <a:gd name="T50" fmla="*/ 9 w 9"/>
                  <a:gd name="T51" fmla="*/ 7 h 11"/>
                  <a:gd name="T52" fmla="*/ 9 w 9"/>
                  <a:gd name="T53" fmla="*/ 8 h 11"/>
                  <a:gd name="T54" fmla="*/ 9 w 9"/>
                  <a:gd name="T55" fmla="*/ 8 h 11"/>
                  <a:gd name="T56" fmla="*/ 9 w 9"/>
                  <a:gd name="T57" fmla="*/ 9 h 11"/>
                  <a:gd name="T58" fmla="*/ 9 w 9"/>
                  <a:gd name="T59" fmla="*/ 9 h 11"/>
                  <a:gd name="T60" fmla="*/ 9 w 9"/>
                  <a:gd name="T61" fmla="*/ 10 h 11"/>
                  <a:gd name="T62" fmla="*/ 9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0" y="0"/>
                    </a:moveTo>
                    <a:lnTo>
                      <a:pt x="0" y="0"/>
                    </a:lnTo>
                    <a:lnTo>
                      <a:pt x="1" y="0"/>
                    </a:lnTo>
                    <a:lnTo>
                      <a:pt x="1" y="0"/>
                    </a:lnTo>
                    <a:lnTo>
                      <a:pt x="1" y="1"/>
                    </a:lnTo>
                    <a:lnTo>
                      <a:pt x="1" y="1"/>
                    </a:lnTo>
                    <a:lnTo>
                      <a:pt x="2" y="1"/>
                    </a:lnTo>
                    <a:lnTo>
                      <a:pt x="2" y="1"/>
                    </a:lnTo>
                    <a:lnTo>
                      <a:pt x="2" y="1"/>
                    </a:lnTo>
                    <a:lnTo>
                      <a:pt x="2" y="1"/>
                    </a:lnTo>
                    <a:lnTo>
                      <a:pt x="3" y="1"/>
                    </a:lnTo>
                    <a:lnTo>
                      <a:pt x="3" y="1"/>
                    </a:lnTo>
                    <a:lnTo>
                      <a:pt x="3" y="1"/>
                    </a:lnTo>
                    <a:lnTo>
                      <a:pt x="4" y="1"/>
                    </a:lnTo>
                    <a:lnTo>
                      <a:pt x="4" y="1"/>
                    </a:lnTo>
                    <a:lnTo>
                      <a:pt x="4" y="1"/>
                    </a:lnTo>
                    <a:lnTo>
                      <a:pt x="4" y="1"/>
                    </a:lnTo>
                    <a:lnTo>
                      <a:pt x="4" y="2"/>
                    </a:lnTo>
                    <a:lnTo>
                      <a:pt x="4" y="2"/>
                    </a:lnTo>
                    <a:lnTo>
                      <a:pt x="5" y="2"/>
                    </a:lnTo>
                    <a:lnTo>
                      <a:pt x="5" y="2"/>
                    </a:lnTo>
                    <a:lnTo>
                      <a:pt x="5" y="2"/>
                    </a:lnTo>
                    <a:lnTo>
                      <a:pt x="5" y="2"/>
                    </a:lnTo>
                    <a:lnTo>
                      <a:pt x="5" y="2"/>
                    </a:lnTo>
                    <a:lnTo>
                      <a:pt x="6" y="2"/>
                    </a:lnTo>
                    <a:lnTo>
                      <a:pt x="6" y="3"/>
                    </a:lnTo>
                    <a:lnTo>
                      <a:pt x="6" y="3"/>
                    </a:lnTo>
                    <a:lnTo>
                      <a:pt x="6" y="3"/>
                    </a:lnTo>
                    <a:lnTo>
                      <a:pt x="6" y="3"/>
                    </a:lnTo>
                    <a:lnTo>
                      <a:pt x="6" y="3"/>
                    </a:lnTo>
                    <a:lnTo>
                      <a:pt x="6" y="3"/>
                    </a:lnTo>
                    <a:lnTo>
                      <a:pt x="6" y="4"/>
                    </a:lnTo>
                    <a:lnTo>
                      <a:pt x="7" y="4"/>
                    </a:lnTo>
                    <a:lnTo>
                      <a:pt x="7" y="4"/>
                    </a:lnTo>
                    <a:lnTo>
                      <a:pt x="7" y="4"/>
                    </a:lnTo>
                    <a:lnTo>
                      <a:pt x="7" y="4"/>
                    </a:lnTo>
                    <a:lnTo>
                      <a:pt x="7" y="4"/>
                    </a:lnTo>
                    <a:lnTo>
                      <a:pt x="7" y="5"/>
                    </a:lnTo>
                    <a:lnTo>
                      <a:pt x="8" y="5"/>
                    </a:lnTo>
                    <a:lnTo>
                      <a:pt x="8" y="5"/>
                    </a:lnTo>
                    <a:lnTo>
                      <a:pt x="8" y="5"/>
                    </a:lnTo>
                    <a:lnTo>
                      <a:pt x="8" y="5"/>
                    </a:lnTo>
                    <a:lnTo>
                      <a:pt x="8" y="5"/>
                    </a:lnTo>
                    <a:lnTo>
                      <a:pt x="8" y="6"/>
                    </a:lnTo>
                    <a:lnTo>
                      <a:pt x="8" y="6"/>
                    </a:lnTo>
                    <a:lnTo>
                      <a:pt x="8" y="6"/>
                    </a:lnTo>
                    <a:lnTo>
                      <a:pt x="8" y="6"/>
                    </a:lnTo>
                    <a:lnTo>
                      <a:pt x="8" y="7"/>
                    </a:lnTo>
                    <a:lnTo>
                      <a:pt x="9" y="7"/>
                    </a:lnTo>
                    <a:lnTo>
                      <a:pt x="9" y="7"/>
                    </a:lnTo>
                    <a:lnTo>
                      <a:pt x="9" y="7"/>
                    </a:lnTo>
                    <a:lnTo>
                      <a:pt x="9" y="7"/>
                    </a:lnTo>
                    <a:lnTo>
                      <a:pt x="9" y="8"/>
                    </a:lnTo>
                    <a:lnTo>
                      <a:pt x="9" y="8"/>
                    </a:lnTo>
                    <a:lnTo>
                      <a:pt x="9" y="8"/>
                    </a:lnTo>
                    <a:lnTo>
                      <a:pt x="9" y="8"/>
                    </a:lnTo>
                    <a:lnTo>
                      <a:pt x="9" y="9"/>
                    </a:lnTo>
                    <a:lnTo>
                      <a:pt x="9" y="9"/>
                    </a:lnTo>
                    <a:lnTo>
                      <a:pt x="9" y="9"/>
                    </a:lnTo>
                    <a:lnTo>
                      <a:pt x="9" y="9"/>
                    </a:lnTo>
                    <a:lnTo>
                      <a:pt x="9" y="10"/>
                    </a:lnTo>
                    <a:lnTo>
                      <a:pt x="9" y="10"/>
                    </a:lnTo>
                    <a:lnTo>
                      <a:pt x="9" y="10"/>
                    </a:lnTo>
                    <a:lnTo>
                      <a:pt x="9"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3" name="Freeform 1487"/>
              <p:cNvSpPr>
                <a:spLocks/>
              </p:cNvSpPr>
              <p:nvPr/>
            </p:nvSpPr>
            <p:spPr bwMode="auto">
              <a:xfrm flipH="1">
                <a:off x="630" y="3592"/>
                <a:ext cx="3" cy="3"/>
              </a:xfrm>
              <a:custGeom>
                <a:avLst/>
                <a:gdLst>
                  <a:gd name="T0" fmla="*/ 9 w 9"/>
                  <a:gd name="T1" fmla="*/ 0 h 10"/>
                  <a:gd name="T2" fmla="*/ 9 w 9"/>
                  <a:gd name="T3" fmla="*/ 1 h 10"/>
                  <a:gd name="T4" fmla="*/ 9 w 9"/>
                  <a:gd name="T5" fmla="*/ 1 h 10"/>
                  <a:gd name="T6" fmla="*/ 9 w 9"/>
                  <a:gd name="T7" fmla="*/ 1 h 10"/>
                  <a:gd name="T8" fmla="*/ 9 w 9"/>
                  <a:gd name="T9" fmla="*/ 1 h 10"/>
                  <a:gd name="T10" fmla="*/ 9 w 9"/>
                  <a:gd name="T11" fmla="*/ 2 h 10"/>
                  <a:gd name="T12" fmla="*/ 9 w 9"/>
                  <a:gd name="T13" fmla="*/ 2 h 10"/>
                  <a:gd name="T14" fmla="*/ 9 w 9"/>
                  <a:gd name="T15" fmla="*/ 2 h 10"/>
                  <a:gd name="T16" fmla="*/ 9 w 9"/>
                  <a:gd name="T17" fmla="*/ 2 h 10"/>
                  <a:gd name="T18" fmla="*/ 9 w 9"/>
                  <a:gd name="T19" fmla="*/ 3 h 10"/>
                  <a:gd name="T20" fmla="*/ 9 w 9"/>
                  <a:gd name="T21" fmla="*/ 3 h 10"/>
                  <a:gd name="T22" fmla="*/ 9 w 9"/>
                  <a:gd name="T23" fmla="*/ 3 h 10"/>
                  <a:gd name="T24" fmla="*/ 9 w 9"/>
                  <a:gd name="T25" fmla="*/ 3 h 10"/>
                  <a:gd name="T26" fmla="*/ 8 w 9"/>
                  <a:gd name="T27" fmla="*/ 4 h 10"/>
                  <a:gd name="T28" fmla="*/ 8 w 9"/>
                  <a:gd name="T29" fmla="*/ 4 h 10"/>
                  <a:gd name="T30" fmla="*/ 8 w 9"/>
                  <a:gd name="T31" fmla="*/ 4 h 10"/>
                  <a:gd name="T32" fmla="*/ 8 w 9"/>
                  <a:gd name="T33" fmla="*/ 4 h 10"/>
                  <a:gd name="T34" fmla="*/ 8 w 9"/>
                  <a:gd name="T35" fmla="*/ 4 h 10"/>
                  <a:gd name="T36" fmla="*/ 8 w 9"/>
                  <a:gd name="T37" fmla="*/ 5 h 10"/>
                  <a:gd name="T38" fmla="*/ 8 w 9"/>
                  <a:gd name="T39" fmla="*/ 5 h 10"/>
                  <a:gd name="T40" fmla="*/ 8 w 9"/>
                  <a:gd name="T41" fmla="*/ 5 h 10"/>
                  <a:gd name="T42" fmla="*/ 8 w 9"/>
                  <a:gd name="T43" fmla="*/ 5 h 10"/>
                  <a:gd name="T44" fmla="*/ 8 w 9"/>
                  <a:gd name="T45" fmla="*/ 5 h 10"/>
                  <a:gd name="T46" fmla="*/ 7 w 9"/>
                  <a:gd name="T47" fmla="*/ 5 h 10"/>
                  <a:gd name="T48" fmla="*/ 7 w 9"/>
                  <a:gd name="T49" fmla="*/ 6 h 10"/>
                  <a:gd name="T50" fmla="*/ 7 w 9"/>
                  <a:gd name="T51" fmla="*/ 6 h 10"/>
                  <a:gd name="T52" fmla="*/ 7 w 9"/>
                  <a:gd name="T53" fmla="*/ 6 h 10"/>
                  <a:gd name="T54" fmla="*/ 7 w 9"/>
                  <a:gd name="T55" fmla="*/ 6 h 10"/>
                  <a:gd name="T56" fmla="*/ 7 w 9"/>
                  <a:gd name="T57" fmla="*/ 6 h 10"/>
                  <a:gd name="T58" fmla="*/ 6 w 9"/>
                  <a:gd name="T59" fmla="*/ 6 h 10"/>
                  <a:gd name="T60" fmla="*/ 6 w 9"/>
                  <a:gd name="T61" fmla="*/ 7 h 10"/>
                  <a:gd name="T62" fmla="*/ 6 w 9"/>
                  <a:gd name="T63" fmla="*/ 7 h 10"/>
                  <a:gd name="T64" fmla="*/ 6 w 9"/>
                  <a:gd name="T65" fmla="*/ 7 h 10"/>
                  <a:gd name="T66" fmla="*/ 6 w 9"/>
                  <a:gd name="T67" fmla="*/ 7 h 10"/>
                  <a:gd name="T68" fmla="*/ 6 w 9"/>
                  <a:gd name="T69" fmla="*/ 7 h 10"/>
                  <a:gd name="T70" fmla="*/ 6 w 9"/>
                  <a:gd name="T71" fmla="*/ 7 h 10"/>
                  <a:gd name="T72" fmla="*/ 6 w 9"/>
                  <a:gd name="T73" fmla="*/ 8 h 10"/>
                  <a:gd name="T74" fmla="*/ 5 w 9"/>
                  <a:gd name="T75" fmla="*/ 8 h 10"/>
                  <a:gd name="T76" fmla="*/ 5 w 9"/>
                  <a:gd name="T77" fmla="*/ 8 h 10"/>
                  <a:gd name="T78" fmla="*/ 5 w 9"/>
                  <a:gd name="T79" fmla="*/ 8 h 10"/>
                  <a:gd name="T80" fmla="*/ 5 w 9"/>
                  <a:gd name="T81" fmla="*/ 8 h 10"/>
                  <a:gd name="T82" fmla="*/ 5 w 9"/>
                  <a:gd name="T83" fmla="*/ 8 h 10"/>
                  <a:gd name="T84" fmla="*/ 4 w 9"/>
                  <a:gd name="T85" fmla="*/ 8 h 10"/>
                  <a:gd name="T86" fmla="*/ 4 w 9"/>
                  <a:gd name="T87" fmla="*/ 8 h 10"/>
                  <a:gd name="T88" fmla="*/ 4 w 9"/>
                  <a:gd name="T89" fmla="*/ 9 h 10"/>
                  <a:gd name="T90" fmla="*/ 4 w 9"/>
                  <a:gd name="T91" fmla="*/ 9 h 10"/>
                  <a:gd name="T92" fmla="*/ 4 w 9"/>
                  <a:gd name="T93" fmla="*/ 9 h 10"/>
                  <a:gd name="T94" fmla="*/ 4 w 9"/>
                  <a:gd name="T95" fmla="*/ 9 h 10"/>
                  <a:gd name="T96" fmla="*/ 3 w 9"/>
                  <a:gd name="T97" fmla="*/ 9 h 10"/>
                  <a:gd name="T98" fmla="*/ 3 w 9"/>
                  <a:gd name="T99" fmla="*/ 9 h 10"/>
                  <a:gd name="T100" fmla="*/ 3 w 9"/>
                  <a:gd name="T101" fmla="*/ 9 h 10"/>
                  <a:gd name="T102" fmla="*/ 2 w 9"/>
                  <a:gd name="T103" fmla="*/ 9 h 10"/>
                  <a:gd name="T104" fmla="*/ 2 w 9"/>
                  <a:gd name="T105" fmla="*/ 9 h 10"/>
                  <a:gd name="T106" fmla="*/ 2 w 9"/>
                  <a:gd name="T107" fmla="*/ 9 h 10"/>
                  <a:gd name="T108" fmla="*/ 2 w 9"/>
                  <a:gd name="T109" fmla="*/ 9 h 10"/>
                  <a:gd name="T110" fmla="*/ 1 w 9"/>
                  <a:gd name="T111" fmla="*/ 9 h 10"/>
                  <a:gd name="T112" fmla="*/ 1 w 9"/>
                  <a:gd name="T113" fmla="*/ 9 h 10"/>
                  <a:gd name="T114" fmla="*/ 1 w 9"/>
                  <a:gd name="T115" fmla="*/ 10 h 10"/>
                  <a:gd name="T116" fmla="*/ 1 w 9"/>
                  <a:gd name="T117" fmla="*/ 10 h 10"/>
                  <a:gd name="T118" fmla="*/ 0 w 9"/>
                  <a:gd name="T1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 h="10">
                    <a:moveTo>
                      <a:pt x="9" y="0"/>
                    </a:moveTo>
                    <a:lnTo>
                      <a:pt x="9" y="1"/>
                    </a:ln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4"/>
                    </a:lnTo>
                    <a:lnTo>
                      <a:pt x="8" y="4"/>
                    </a:lnTo>
                    <a:lnTo>
                      <a:pt x="8" y="5"/>
                    </a:lnTo>
                    <a:lnTo>
                      <a:pt x="8" y="5"/>
                    </a:lnTo>
                    <a:lnTo>
                      <a:pt x="8" y="5"/>
                    </a:lnTo>
                    <a:lnTo>
                      <a:pt x="8" y="5"/>
                    </a:lnTo>
                    <a:lnTo>
                      <a:pt x="8" y="5"/>
                    </a:lnTo>
                    <a:lnTo>
                      <a:pt x="7" y="5"/>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8"/>
                    </a:lnTo>
                    <a:lnTo>
                      <a:pt x="5" y="8"/>
                    </a:lnTo>
                    <a:lnTo>
                      <a:pt x="5" y="8"/>
                    </a:lnTo>
                    <a:lnTo>
                      <a:pt x="5" y="8"/>
                    </a:lnTo>
                    <a:lnTo>
                      <a:pt x="5" y="8"/>
                    </a:lnTo>
                    <a:lnTo>
                      <a:pt x="5" y="8"/>
                    </a:lnTo>
                    <a:lnTo>
                      <a:pt x="4" y="8"/>
                    </a:lnTo>
                    <a:lnTo>
                      <a:pt x="4" y="8"/>
                    </a:lnTo>
                    <a:lnTo>
                      <a:pt x="4" y="9"/>
                    </a:lnTo>
                    <a:lnTo>
                      <a:pt x="4" y="9"/>
                    </a:lnTo>
                    <a:lnTo>
                      <a:pt x="4" y="9"/>
                    </a:lnTo>
                    <a:lnTo>
                      <a:pt x="4" y="9"/>
                    </a:lnTo>
                    <a:lnTo>
                      <a:pt x="3" y="9"/>
                    </a:lnTo>
                    <a:lnTo>
                      <a:pt x="3" y="9"/>
                    </a:lnTo>
                    <a:lnTo>
                      <a:pt x="3" y="9"/>
                    </a:lnTo>
                    <a:lnTo>
                      <a:pt x="2" y="9"/>
                    </a:lnTo>
                    <a:lnTo>
                      <a:pt x="2" y="9"/>
                    </a:lnTo>
                    <a:lnTo>
                      <a:pt x="2" y="9"/>
                    </a:lnTo>
                    <a:lnTo>
                      <a:pt x="2" y="9"/>
                    </a:lnTo>
                    <a:lnTo>
                      <a:pt x="1" y="9"/>
                    </a:lnTo>
                    <a:lnTo>
                      <a:pt x="1" y="9"/>
                    </a:lnTo>
                    <a:lnTo>
                      <a:pt x="1" y="10"/>
                    </a:lnTo>
                    <a:lnTo>
                      <a:pt x="1" y="10"/>
                    </a:lnTo>
                    <a:lnTo>
                      <a:pt x="0"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4" name="Freeform 1488"/>
              <p:cNvSpPr>
                <a:spLocks/>
              </p:cNvSpPr>
              <p:nvPr/>
            </p:nvSpPr>
            <p:spPr bwMode="auto">
              <a:xfrm flipH="1">
                <a:off x="638" y="3595"/>
                <a:ext cx="4" cy="2"/>
              </a:xfrm>
              <a:custGeom>
                <a:avLst/>
                <a:gdLst>
                  <a:gd name="T0" fmla="*/ 0 w 10"/>
                  <a:gd name="T1" fmla="*/ 10 h 10"/>
                  <a:gd name="T2" fmla="*/ 0 w 10"/>
                  <a:gd name="T3" fmla="*/ 9 h 10"/>
                  <a:gd name="T4" fmla="*/ 0 w 10"/>
                  <a:gd name="T5" fmla="*/ 9 h 10"/>
                  <a:gd name="T6" fmla="*/ 0 w 10"/>
                  <a:gd name="T7" fmla="*/ 9 h 10"/>
                  <a:gd name="T8" fmla="*/ 0 w 10"/>
                  <a:gd name="T9" fmla="*/ 9 h 10"/>
                  <a:gd name="T10" fmla="*/ 0 w 10"/>
                  <a:gd name="T11" fmla="*/ 8 h 10"/>
                  <a:gd name="T12" fmla="*/ 0 w 10"/>
                  <a:gd name="T13" fmla="*/ 8 h 10"/>
                  <a:gd name="T14" fmla="*/ 0 w 10"/>
                  <a:gd name="T15" fmla="*/ 8 h 10"/>
                  <a:gd name="T16" fmla="*/ 0 w 10"/>
                  <a:gd name="T17" fmla="*/ 8 h 10"/>
                  <a:gd name="T18" fmla="*/ 0 w 10"/>
                  <a:gd name="T19" fmla="*/ 7 h 10"/>
                  <a:gd name="T20" fmla="*/ 0 w 10"/>
                  <a:gd name="T21" fmla="*/ 7 h 10"/>
                  <a:gd name="T22" fmla="*/ 0 w 10"/>
                  <a:gd name="T23" fmla="*/ 7 h 10"/>
                  <a:gd name="T24" fmla="*/ 0 w 10"/>
                  <a:gd name="T25" fmla="*/ 7 h 10"/>
                  <a:gd name="T26" fmla="*/ 0 w 10"/>
                  <a:gd name="T27" fmla="*/ 6 h 10"/>
                  <a:gd name="T28" fmla="*/ 0 w 10"/>
                  <a:gd name="T29" fmla="*/ 6 h 10"/>
                  <a:gd name="T30" fmla="*/ 0 w 10"/>
                  <a:gd name="T31" fmla="*/ 6 h 10"/>
                  <a:gd name="T32" fmla="*/ 0 w 10"/>
                  <a:gd name="T33" fmla="*/ 6 h 10"/>
                  <a:gd name="T34" fmla="*/ 1 w 10"/>
                  <a:gd name="T35" fmla="*/ 5 h 10"/>
                  <a:gd name="T36" fmla="*/ 1 w 10"/>
                  <a:gd name="T37" fmla="*/ 5 h 10"/>
                  <a:gd name="T38" fmla="*/ 1 w 10"/>
                  <a:gd name="T39" fmla="*/ 5 h 10"/>
                  <a:gd name="T40" fmla="*/ 1 w 10"/>
                  <a:gd name="T41" fmla="*/ 5 h 10"/>
                  <a:gd name="T42" fmla="*/ 1 w 10"/>
                  <a:gd name="T43" fmla="*/ 4 h 10"/>
                  <a:gd name="T44" fmla="*/ 1 w 10"/>
                  <a:gd name="T45" fmla="*/ 4 h 10"/>
                  <a:gd name="T46" fmla="*/ 1 w 10"/>
                  <a:gd name="T47" fmla="*/ 4 h 10"/>
                  <a:gd name="T48" fmla="*/ 1 w 10"/>
                  <a:gd name="T49" fmla="*/ 4 h 10"/>
                  <a:gd name="T50" fmla="*/ 2 w 10"/>
                  <a:gd name="T51" fmla="*/ 4 h 10"/>
                  <a:gd name="T52" fmla="*/ 2 w 10"/>
                  <a:gd name="T53" fmla="*/ 3 h 10"/>
                  <a:gd name="T54" fmla="*/ 2 w 10"/>
                  <a:gd name="T55" fmla="*/ 3 h 10"/>
                  <a:gd name="T56" fmla="*/ 2 w 10"/>
                  <a:gd name="T57" fmla="*/ 3 h 10"/>
                  <a:gd name="T58" fmla="*/ 2 w 10"/>
                  <a:gd name="T59" fmla="*/ 3 h 10"/>
                  <a:gd name="T60" fmla="*/ 2 w 10"/>
                  <a:gd name="T61" fmla="*/ 3 h 10"/>
                  <a:gd name="T62" fmla="*/ 3 w 10"/>
                  <a:gd name="T63" fmla="*/ 3 h 10"/>
                  <a:gd name="T64" fmla="*/ 3 w 10"/>
                  <a:gd name="T65" fmla="*/ 2 h 10"/>
                  <a:gd name="T66" fmla="*/ 3 w 10"/>
                  <a:gd name="T67" fmla="*/ 2 h 10"/>
                  <a:gd name="T68" fmla="*/ 3 w 10"/>
                  <a:gd name="T69" fmla="*/ 2 h 10"/>
                  <a:gd name="T70" fmla="*/ 3 w 10"/>
                  <a:gd name="T71" fmla="*/ 2 h 10"/>
                  <a:gd name="T72" fmla="*/ 3 w 10"/>
                  <a:gd name="T73" fmla="*/ 2 h 10"/>
                  <a:gd name="T74" fmla="*/ 4 w 10"/>
                  <a:gd name="T75" fmla="*/ 2 h 10"/>
                  <a:gd name="T76" fmla="*/ 4 w 10"/>
                  <a:gd name="T77" fmla="*/ 2 h 10"/>
                  <a:gd name="T78" fmla="*/ 4 w 10"/>
                  <a:gd name="T79" fmla="*/ 2 h 10"/>
                  <a:gd name="T80" fmla="*/ 4 w 10"/>
                  <a:gd name="T81" fmla="*/ 1 h 10"/>
                  <a:gd name="T82" fmla="*/ 4 w 10"/>
                  <a:gd name="T83" fmla="*/ 1 h 10"/>
                  <a:gd name="T84" fmla="*/ 4 w 10"/>
                  <a:gd name="T85" fmla="*/ 1 h 10"/>
                  <a:gd name="T86" fmla="*/ 5 w 10"/>
                  <a:gd name="T87" fmla="*/ 1 h 10"/>
                  <a:gd name="T88" fmla="*/ 5 w 10"/>
                  <a:gd name="T89" fmla="*/ 1 h 10"/>
                  <a:gd name="T90" fmla="*/ 5 w 10"/>
                  <a:gd name="T91" fmla="*/ 1 h 10"/>
                  <a:gd name="T92" fmla="*/ 5 w 10"/>
                  <a:gd name="T93" fmla="*/ 0 h 10"/>
                  <a:gd name="T94" fmla="*/ 6 w 10"/>
                  <a:gd name="T95" fmla="*/ 0 h 10"/>
                  <a:gd name="T96" fmla="*/ 6 w 10"/>
                  <a:gd name="T97" fmla="*/ 0 h 10"/>
                  <a:gd name="T98" fmla="*/ 6 w 10"/>
                  <a:gd name="T99" fmla="*/ 0 h 10"/>
                  <a:gd name="T100" fmla="*/ 7 w 10"/>
                  <a:gd name="T101" fmla="*/ 0 h 10"/>
                  <a:gd name="T102" fmla="*/ 7 w 10"/>
                  <a:gd name="T103" fmla="*/ 0 h 10"/>
                  <a:gd name="T104" fmla="*/ 7 w 10"/>
                  <a:gd name="T105" fmla="*/ 0 h 10"/>
                  <a:gd name="T106" fmla="*/ 7 w 10"/>
                  <a:gd name="T107" fmla="*/ 0 h 10"/>
                  <a:gd name="T108" fmla="*/ 8 w 10"/>
                  <a:gd name="T109" fmla="*/ 0 h 10"/>
                  <a:gd name="T110" fmla="*/ 8 w 10"/>
                  <a:gd name="T111" fmla="*/ 0 h 10"/>
                  <a:gd name="T112" fmla="*/ 8 w 10"/>
                  <a:gd name="T113" fmla="*/ 0 h 10"/>
                  <a:gd name="T114" fmla="*/ 8 w 10"/>
                  <a:gd name="T115" fmla="*/ 0 h 10"/>
                  <a:gd name="T116" fmla="*/ 8 w 10"/>
                  <a:gd name="T117" fmla="*/ 0 h 10"/>
                  <a:gd name="T118" fmla="*/ 9 w 10"/>
                  <a:gd name="T119" fmla="*/ 0 h 10"/>
                  <a:gd name="T120" fmla="*/ 9 w 10"/>
                  <a:gd name="T121" fmla="*/ 0 h 10"/>
                  <a:gd name="T122" fmla="*/ 9 w 10"/>
                  <a:gd name="T123" fmla="*/ 0 h 10"/>
                  <a:gd name="T124" fmla="*/ 10 w 10"/>
                  <a:gd name="T1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 h="10">
                    <a:moveTo>
                      <a:pt x="0" y="10"/>
                    </a:move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3" y="3"/>
                    </a:lnTo>
                    <a:lnTo>
                      <a:pt x="3" y="2"/>
                    </a:lnTo>
                    <a:lnTo>
                      <a:pt x="3" y="2"/>
                    </a:lnTo>
                    <a:lnTo>
                      <a:pt x="3" y="2"/>
                    </a:lnTo>
                    <a:lnTo>
                      <a:pt x="3" y="2"/>
                    </a:lnTo>
                    <a:lnTo>
                      <a:pt x="3" y="2"/>
                    </a:lnTo>
                    <a:lnTo>
                      <a:pt x="4" y="2"/>
                    </a:lnTo>
                    <a:lnTo>
                      <a:pt x="4" y="2"/>
                    </a:lnTo>
                    <a:lnTo>
                      <a:pt x="4" y="2"/>
                    </a:lnTo>
                    <a:lnTo>
                      <a:pt x="4" y="1"/>
                    </a:lnTo>
                    <a:lnTo>
                      <a:pt x="4" y="1"/>
                    </a:lnTo>
                    <a:lnTo>
                      <a:pt x="4" y="1"/>
                    </a:lnTo>
                    <a:lnTo>
                      <a:pt x="5" y="1"/>
                    </a:lnTo>
                    <a:lnTo>
                      <a:pt x="5" y="1"/>
                    </a:lnTo>
                    <a:lnTo>
                      <a:pt x="5" y="1"/>
                    </a:lnTo>
                    <a:lnTo>
                      <a:pt x="5" y="0"/>
                    </a:lnTo>
                    <a:lnTo>
                      <a:pt x="6" y="0"/>
                    </a:lnTo>
                    <a:lnTo>
                      <a:pt x="6" y="0"/>
                    </a:lnTo>
                    <a:lnTo>
                      <a:pt x="6" y="0"/>
                    </a:lnTo>
                    <a:lnTo>
                      <a:pt x="7" y="0"/>
                    </a:lnTo>
                    <a:lnTo>
                      <a:pt x="7" y="0"/>
                    </a:lnTo>
                    <a:lnTo>
                      <a:pt x="7" y="0"/>
                    </a:lnTo>
                    <a:lnTo>
                      <a:pt x="7" y="0"/>
                    </a:lnTo>
                    <a:lnTo>
                      <a:pt x="8" y="0"/>
                    </a:lnTo>
                    <a:lnTo>
                      <a:pt x="8" y="0"/>
                    </a:lnTo>
                    <a:lnTo>
                      <a:pt x="8" y="0"/>
                    </a:lnTo>
                    <a:lnTo>
                      <a:pt x="8" y="0"/>
                    </a:lnTo>
                    <a:lnTo>
                      <a:pt x="8" y="0"/>
                    </a:lnTo>
                    <a:lnTo>
                      <a:pt x="9" y="0"/>
                    </a:lnTo>
                    <a:lnTo>
                      <a:pt x="9" y="0"/>
                    </a:lnTo>
                    <a:lnTo>
                      <a:pt x="9"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5" name="Freeform 1489"/>
              <p:cNvSpPr>
                <a:spLocks/>
              </p:cNvSpPr>
              <p:nvPr/>
            </p:nvSpPr>
            <p:spPr bwMode="auto">
              <a:xfrm flipH="1">
                <a:off x="636" y="3628"/>
                <a:ext cx="4" cy="5"/>
              </a:xfrm>
              <a:custGeom>
                <a:avLst/>
                <a:gdLst>
                  <a:gd name="T0" fmla="*/ 17 w 17"/>
                  <a:gd name="T1" fmla="*/ 0 h 18"/>
                  <a:gd name="T2" fmla="*/ 17 w 17"/>
                  <a:gd name="T3" fmla="*/ 1 h 18"/>
                  <a:gd name="T4" fmla="*/ 17 w 17"/>
                  <a:gd name="T5" fmla="*/ 1 h 18"/>
                  <a:gd name="T6" fmla="*/ 17 w 17"/>
                  <a:gd name="T7" fmla="*/ 2 h 18"/>
                  <a:gd name="T8" fmla="*/ 17 w 17"/>
                  <a:gd name="T9" fmla="*/ 2 h 18"/>
                  <a:gd name="T10" fmla="*/ 17 w 17"/>
                  <a:gd name="T11" fmla="*/ 3 h 18"/>
                  <a:gd name="T12" fmla="*/ 17 w 17"/>
                  <a:gd name="T13" fmla="*/ 3 h 18"/>
                  <a:gd name="T14" fmla="*/ 17 w 17"/>
                  <a:gd name="T15" fmla="*/ 4 h 18"/>
                  <a:gd name="T16" fmla="*/ 17 w 17"/>
                  <a:gd name="T17" fmla="*/ 4 h 18"/>
                  <a:gd name="T18" fmla="*/ 17 w 17"/>
                  <a:gd name="T19" fmla="*/ 5 h 18"/>
                  <a:gd name="T20" fmla="*/ 17 w 17"/>
                  <a:gd name="T21" fmla="*/ 5 h 18"/>
                  <a:gd name="T22" fmla="*/ 17 w 17"/>
                  <a:gd name="T23" fmla="*/ 6 h 18"/>
                  <a:gd name="T24" fmla="*/ 16 w 17"/>
                  <a:gd name="T25" fmla="*/ 6 h 18"/>
                  <a:gd name="T26" fmla="*/ 16 w 17"/>
                  <a:gd name="T27" fmla="*/ 6 h 18"/>
                  <a:gd name="T28" fmla="*/ 16 w 17"/>
                  <a:gd name="T29" fmla="*/ 7 h 18"/>
                  <a:gd name="T30" fmla="*/ 16 w 17"/>
                  <a:gd name="T31" fmla="*/ 7 h 18"/>
                  <a:gd name="T32" fmla="*/ 16 w 17"/>
                  <a:gd name="T33" fmla="*/ 8 h 18"/>
                  <a:gd name="T34" fmla="*/ 15 w 17"/>
                  <a:gd name="T35" fmla="*/ 9 h 18"/>
                  <a:gd name="T36" fmla="*/ 15 w 17"/>
                  <a:gd name="T37" fmla="*/ 9 h 18"/>
                  <a:gd name="T38" fmla="*/ 15 w 17"/>
                  <a:gd name="T39" fmla="*/ 10 h 18"/>
                  <a:gd name="T40" fmla="*/ 14 w 17"/>
                  <a:gd name="T41" fmla="*/ 10 h 18"/>
                  <a:gd name="T42" fmla="*/ 14 w 17"/>
                  <a:gd name="T43" fmla="*/ 10 h 18"/>
                  <a:gd name="T44" fmla="*/ 14 w 17"/>
                  <a:gd name="T45" fmla="*/ 11 h 18"/>
                  <a:gd name="T46" fmla="*/ 13 w 17"/>
                  <a:gd name="T47" fmla="*/ 11 h 18"/>
                  <a:gd name="T48" fmla="*/ 13 w 17"/>
                  <a:gd name="T49" fmla="*/ 12 h 18"/>
                  <a:gd name="T50" fmla="*/ 12 w 17"/>
                  <a:gd name="T51" fmla="*/ 12 h 18"/>
                  <a:gd name="T52" fmla="*/ 12 w 17"/>
                  <a:gd name="T53" fmla="*/ 13 h 18"/>
                  <a:gd name="T54" fmla="*/ 12 w 17"/>
                  <a:gd name="T55" fmla="*/ 13 h 18"/>
                  <a:gd name="T56" fmla="*/ 11 w 17"/>
                  <a:gd name="T57" fmla="*/ 13 h 18"/>
                  <a:gd name="T58" fmla="*/ 11 w 17"/>
                  <a:gd name="T59" fmla="*/ 14 h 18"/>
                  <a:gd name="T60" fmla="*/ 10 w 17"/>
                  <a:gd name="T61" fmla="*/ 14 h 18"/>
                  <a:gd name="T62" fmla="*/ 10 w 17"/>
                  <a:gd name="T63" fmla="*/ 14 h 18"/>
                  <a:gd name="T64" fmla="*/ 9 w 17"/>
                  <a:gd name="T65" fmla="*/ 15 h 18"/>
                  <a:gd name="T66" fmla="*/ 9 w 17"/>
                  <a:gd name="T67" fmla="*/ 15 h 18"/>
                  <a:gd name="T68" fmla="*/ 8 w 17"/>
                  <a:gd name="T69" fmla="*/ 16 h 18"/>
                  <a:gd name="T70" fmla="*/ 8 w 17"/>
                  <a:gd name="T71" fmla="*/ 16 h 18"/>
                  <a:gd name="T72" fmla="*/ 7 w 17"/>
                  <a:gd name="T73" fmla="*/ 16 h 18"/>
                  <a:gd name="T74" fmla="*/ 7 w 17"/>
                  <a:gd name="T75" fmla="*/ 16 h 18"/>
                  <a:gd name="T76" fmla="*/ 6 w 17"/>
                  <a:gd name="T77" fmla="*/ 17 h 18"/>
                  <a:gd name="T78" fmla="*/ 6 w 17"/>
                  <a:gd name="T79" fmla="*/ 17 h 18"/>
                  <a:gd name="T80" fmla="*/ 5 w 17"/>
                  <a:gd name="T81" fmla="*/ 17 h 18"/>
                  <a:gd name="T82" fmla="*/ 5 w 17"/>
                  <a:gd name="T83" fmla="*/ 17 h 18"/>
                  <a:gd name="T84" fmla="*/ 5 w 17"/>
                  <a:gd name="T85" fmla="*/ 17 h 18"/>
                  <a:gd name="T86" fmla="*/ 4 w 17"/>
                  <a:gd name="T87" fmla="*/ 17 h 18"/>
                  <a:gd name="T88" fmla="*/ 3 w 17"/>
                  <a:gd name="T89" fmla="*/ 17 h 18"/>
                  <a:gd name="T90" fmla="*/ 3 w 17"/>
                  <a:gd name="T91" fmla="*/ 17 h 18"/>
                  <a:gd name="T92" fmla="*/ 3 w 17"/>
                  <a:gd name="T93" fmla="*/ 17 h 18"/>
                  <a:gd name="T94" fmla="*/ 2 w 17"/>
                  <a:gd name="T95" fmla="*/ 17 h 18"/>
                  <a:gd name="T96" fmla="*/ 2 w 17"/>
                  <a:gd name="T97" fmla="*/ 18 h 18"/>
                  <a:gd name="T98" fmla="*/ 1 w 17"/>
                  <a:gd name="T99" fmla="*/ 18 h 18"/>
                  <a:gd name="T100" fmla="*/ 1 w 17"/>
                  <a:gd name="T101" fmla="*/ 18 h 18"/>
                  <a:gd name="T102" fmla="*/ 0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17" y="0"/>
                    </a:moveTo>
                    <a:lnTo>
                      <a:pt x="17" y="0"/>
                    </a:lnTo>
                    <a:lnTo>
                      <a:pt x="17" y="0"/>
                    </a:lnTo>
                    <a:lnTo>
                      <a:pt x="17" y="1"/>
                    </a:lnTo>
                    <a:lnTo>
                      <a:pt x="17" y="1"/>
                    </a:lnTo>
                    <a:lnTo>
                      <a:pt x="17" y="1"/>
                    </a:lnTo>
                    <a:lnTo>
                      <a:pt x="17" y="2"/>
                    </a:lnTo>
                    <a:lnTo>
                      <a:pt x="17" y="2"/>
                    </a:lnTo>
                    <a:lnTo>
                      <a:pt x="17" y="2"/>
                    </a:lnTo>
                    <a:lnTo>
                      <a:pt x="17" y="2"/>
                    </a:lnTo>
                    <a:lnTo>
                      <a:pt x="17" y="3"/>
                    </a:lnTo>
                    <a:lnTo>
                      <a:pt x="17" y="3"/>
                    </a:lnTo>
                    <a:lnTo>
                      <a:pt x="17" y="3"/>
                    </a:lnTo>
                    <a:lnTo>
                      <a:pt x="17" y="3"/>
                    </a:lnTo>
                    <a:lnTo>
                      <a:pt x="17" y="4"/>
                    </a:lnTo>
                    <a:lnTo>
                      <a:pt x="17" y="4"/>
                    </a:lnTo>
                    <a:lnTo>
                      <a:pt x="17" y="4"/>
                    </a:lnTo>
                    <a:lnTo>
                      <a:pt x="17" y="4"/>
                    </a:lnTo>
                    <a:lnTo>
                      <a:pt x="17" y="4"/>
                    </a:lnTo>
                    <a:lnTo>
                      <a:pt x="17" y="5"/>
                    </a:lnTo>
                    <a:lnTo>
                      <a:pt x="17" y="5"/>
                    </a:lnTo>
                    <a:lnTo>
                      <a:pt x="17" y="5"/>
                    </a:lnTo>
                    <a:lnTo>
                      <a:pt x="17" y="5"/>
                    </a:lnTo>
                    <a:lnTo>
                      <a:pt x="17" y="6"/>
                    </a:lnTo>
                    <a:lnTo>
                      <a:pt x="16" y="6"/>
                    </a:lnTo>
                    <a:lnTo>
                      <a:pt x="16" y="6"/>
                    </a:lnTo>
                    <a:lnTo>
                      <a:pt x="16" y="6"/>
                    </a:lnTo>
                    <a:lnTo>
                      <a:pt x="16" y="6"/>
                    </a:lnTo>
                    <a:lnTo>
                      <a:pt x="16" y="7"/>
                    </a:lnTo>
                    <a:lnTo>
                      <a:pt x="16" y="7"/>
                    </a:lnTo>
                    <a:lnTo>
                      <a:pt x="16" y="7"/>
                    </a:lnTo>
                    <a:lnTo>
                      <a:pt x="16" y="7"/>
                    </a:lnTo>
                    <a:lnTo>
                      <a:pt x="16" y="8"/>
                    </a:lnTo>
                    <a:lnTo>
                      <a:pt x="16" y="8"/>
                    </a:lnTo>
                    <a:lnTo>
                      <a:pt x="15" y="8"/>
                    </a:lnTo>
                    <a:lnTo>
                      <a:pt x="15" y="9"/>
                    </a:lnTo>
                    <a:lnTo>
                      <a:pt x="15" y="9"/>
                    </a:lnTo>
                    <a:lnTo>
                      <a:pt x="15" y="9"/>
                    </a:lnTo>
                    <a:lnTo>
                      <a:pt x="15" y="9"/>
                    </a:lnTo>
                    <a:lnTo>
                      <a:pt x="15" y="10"/>
                    </a:lnTo>
                    <a:lnTo>
                      <a:pt x="15" y="10"/>
                    </a:lnTo>
                    <a:lnTo>
                      <a:pt x="14" y="10"/>
                    </a:lnTo>
                    <a:lnTo>
                      <a:pt x="14" y="10"/>
                    </a:lnTo>
                    <a:lnTo>
                      <a:pt x="14" y="10"/>
                    </a:lnTo>
                    <a:lnTo>
                      <a:pt x="14" y="11"/>
                    </a:lnTo>
                    <a:lnTo>
                      <a:pt x="14" y="11"/>
                    </a:lnTo>
                    <a:lnTo>
                      <a:pt x="13" y="11"/>
                    </a:lnTo>
                    <a:lnTo>
                      <a:pt x="13" y="11"/>
                    </a:lnTo>
                    <a:lnTo>
                      <a:pt x="13" y="12"/>
                    </a:lnTo>
                    <a:lnTo>
                      <a:pt x="13" y="12"/>
                    </a:lnTo>
                    <a:lnTo>
                      <a:pt x="13" y="12"/>
                    </a:lnTo>
                    <a:lnTo>
                      <a:pt x="12" y="12"/>
                    </a:lnTo>
                    <a:lnTo>
                      <a:pt x="12" y="13"/>
                    </a:lnTo>
                    <a:lnTo>
                      <a:pt x="12" y="13"/>
                    </a:lnTo>
                    <a:lnTo>
                      <a:pt x="12" y="13"/>
                    </a:lnTo>
                    <a:lnTo>
                      <a:pt x="12" y="13"/>
                    </a:lnTo>
                    <a:lnTo>
                      <a:pt x="12" y="13"/>
                    </a:lnTo>
                    <a:lnTo>
                      <a:pt x="11" y="13"/>
                    </a:lnTo>
                    <a:lnTo>
                      <a:pt x="11" y="14"/>
                    </a:lnTo>
                    <a:lnTo>
                      <a:pt x="11" y="14"/>
                    </a:lnTo>
                    <a:lnTo>
                      <a:pt x="10" y="14"/>
                    </a:lnTo>
                    <a:lnTo>
                      <a:pt x="10" y="14"/>
                    </a:lnTo>
                    <a:lnTo>
                      <a:pt x="10" y="14"/>
                    </a:lnTo>
                    <a:lnTo>
                      <a:pt x="10" y="14"/>
                    </a:lnTo>
                    <a:lnTo>
                      <a:pt x="10" y="15"/>
                    </a:lnTo>
                    <a:lnTo>
                      <a:pt x="9" y="15"/>
                    </a:lnTo>
                    <a:lnTo>
                      <a:pt x="9" y="15"/>
                    </a:lnTo>
                    <a:lnTo>
                      <a:pt x="9" y="15"/>
                    </a:lnTo>
                    <a:lnTo>
                      <a:pt x="9" y="15"/>
                    </a:lnTo>
                    <a:lnTo>
                      <a:pt x="8" y="16"/>
                    </a:lnTo>
                    <a:lnTo>
                      <a:pt x="8" y="16"/>
                    </a:lnTo>
                    <a:lnTo>
                      <a:pt x="8" y="16"/>
                    </a:lnTo>
                    <a:lnTo>
                      <a:pt x="8" y="16"/>
                    </a:lnTo>
                    <a:lnTo>
                      <a:pt x="7" y="16"/>
                    </a:lnTo>
                    <a:lnTo>
                      <a:pt x="7" y="16"/>
                    </a:lnTo>
                    <a:lnTo>
                      <a:pt x="7" y="16"/>
                    </a:lnTo>
                    <a:lnTo>
                      <a:pt x="6" y="16"/>
                    </a:lnTo>
                    <a:lnTo>
                      <a:pt x="6" y="17"/>
                    </a:lnTo>
                    <a:lnTo>
                      <a:pt x="6" y="17"/>
                    </a:lnTo>
                    <a:lnTo>
                      <a:pt x="6" y="17"/>
                    </a:lnTo>
                    <a:lnTo>
                      <a:pt x="5" y="17"/>
                    </a:lnTo>
                    <a:lnTo>
                      <a:pt x="5" y="17"/>
                    </a:lnTo>
                    <a:lnTo>
                      <a:pt x="5" y="17"/>
                    </a:lnTo>
                    <a:lnTo>
                      <a:pt x="5" y="17"/>
                    </a:lnTo>
                    <a:lnTo>
                      <a:pt x="5" y="17"/>
                    </a:lnTo>
                    <a:lnTo>
                      <a:pt x="5" y="17"/>
                    </a:lnTo>
                    <a:lnTo>
                      <a:pt x="4" y="17"/>
                    </a:lnTo>
                    <a:lnTo>
                      <a:pt x="4" y="17"/>
                    </a:lnTo>
                    <a:lnTo>
                      <a:pt x="4" y="17"/>
                    </a:lnTo>
                    <a:lnTo>
                      <a:pt x="3" y="17"/>
                    </a:lnTo>
                    <a:lnTo>
                      <a:pt x="3" y="17"/>
                    </a:lnTo>
                    <a:lnTo>
                      <a:pt x="3" y="17"/>
                    </a:lnTo>
                    <a:lnTo>
                      <a:pt x="3" y="17"/>
                    </a:lnTo>
                    <a:lnTo>
                      <a:pt x="3" y="17"/>
                    </a:lnTo>
                    <a:lnTo>
                      <a:pt x="2" y="17"/>
                    </a:lnTo>
                    <a:lnTo>
                      <a:pt x="2" y="17"/>
                    </a:lnTo>
                    <a:lnTo>
                      <a:pt x="2" y="18"/>
                    </a:lnTo>
                    <a:lnTo>
                      <a:pt x="2" y="18"/>
                    </a:lnTo>
                    <a:lnTo>
                      <a:pt x="1" y="18"/>
                    </a:lnTo>
                    <a:lnTo>
                      <a:pt x="1" y="18"/>
                    </a:lnTo>
                    <a:lnTo>
                      <a:pt x="1" y="18"/>
                    </a:lnTo>
                    <a:lnTo>
                      <a:pt x="1" y="18"/>
                    </a:lnTo>
                    <a:lnTo>
                      <a:pt x="0" y="18"/>
                    </a:lnTo>
                    <a:lnTo>
                      <a:pt x="0"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6" name="Freeform 1490"/>
              <p:cNvSpPr>
                <a:spLocks/>
              </p:cNvSpPr>
              <p:nvPr/>
            </p:nvSpPr>
            <p:spPr bwMode="auto">
              <a:xfrm flipH="1">
                <a:off x="636" y="3607"/>
                <a:ext cx="4" cy="5"/>
              </a:xfrm>
              <a:custGeom>
                <a:avLst/>
                <a:gdLst>
                  <a:gd name="T0" fmla="*/ 0 w 17"/>
                  <a:gd name="T1" fmla="*/ 0 h 18"/>
                  <a:gd name="T2" fmla="*/ 1 w 17"/>
                  <a:gd name="T3" fmla="*/ 0 h 18"/>
                  <a:gd name="T4" fmla="*/ 1 w 17"/>
                  <a:gd name="T5" fmla="*/ 0 h 18"/>
                  <a:gd name="T6" fmla="*/ 2 w 17"/>
                  <a:gd name="T7" fmla="*/ 0 h 18"/>
                  <a:gd name="T8" fmla="*/ 2 w 17"/>
                  <a:gd name="T9" fmla="*/ 0 h 18"/>
                  <a:gd name="T10" fmla="*/ 3 w 17"/>
                  <a:gd name="T11" fmla="*/ 0 h 18"/>
                  <a:gd name="T12" fmla="*/ 3 w 17"/>
                  <a:gd name="T13" fmla="*/ 0 h 18"/>
                  <a:gd name="T14" fmla="*/ 3 w 17"/>
                  <a:gd name="T15" fmla="*/ 1 h 18"/>
                  <a:gd name="T16" fmla="*/ 4 w 17"/>
                  <a:gd name="T17" fmla="*/ 1 h 18"/>
                  <a:gd name="T18" fmla="*/ 5 w 17"/>
                  <a:gd name="T19" fmla="*/ 1 h 18"/>
                  <a:gd name="T20" fmla="*/ 5 w 17"/>
                  <a:gd name="T21" fmla="*/ 1 h 18"/>
                  <a:gd name="T22" fmla="*/ 5 w 17"/>
                  <a:gd name="T23" fmla="*/ 1 h 18"/>
                  <a:gd name="T24" fmla="*/ 6 w 17"/>
                  <a:gd name="T25" fmla="*/ 1 h 18"/>
                  <a:gd name="T26" fmla="*/ 6 w 17"/>
                  <a:gd name="T27" fmla="*/ 1 h 18"/>
                  <a:gd name="T28" fmla="*/ 7 w 17"/>
                  <a:gd name="T29" fmla="*/ 1 h 18"/>
                  <a:gd name="T30" fmla="*/ 7 w 17"/>
                  <a:gd name="T31" fmla="*/ 2 h 18"/>
                  <a:gd name="T32" fmla="*/ 8 w 17"/>
                  <a:gd name="T33" fmla="*/ 2 h 18"/>
                  <a:gd name="T34" fmla="*/ 8 w 17"/>
                  <a:gd name="T35" fmla="*/ 2 h 18"/>
                  <a:gd name="T36" fmla="*/ 9 w 17"/>
                  <a:gd name="T37" fmla="*/ 3 h 18"/>
                  <a:gd name="T38" fmla="*/ 9 w 17"/>
                  <a:gd name="T39" fmla="*/ 3 h 18"/>
                  <a:gd name="T40" fmla="*/ 10 w 17"/>
                  <a:gd name="T41" fmla="*/ 3 h 18"/>
                  <a:gd name="T42" fmla="*/ 10 w 17"/>
                  <a:gd name="T43" fmla="*/ 4 h 18"/>
                  <a:gd name="T44" fmla="*/ 11 w 17"/>
                  <a:gd name="T45" fmla="*/ 4 h 18"/>
                  <a:gd name="T46" fmla="*/ 11 w 17"/>
                  <a:gd name="T47" fmla="*/ 4 h 18"/>
                  <a:gd name="T48" fmla="*/ 12 w 17"/>
                  <a:gd name="T49" fmla="*/ 5 h 18"/>
                  <a:gd name="T50" fmla="*/ 12 w 17"/>
                  <a:gd name="T51" fmla="*/ 5 h 18"/>
                  <a:gd name="T52" fmla="*/ 12 w 17"/>
                  <a:gd name="T53" fmla="*/ 6 h 18"/>
                  <a:gd name="T54" fmla="*/ 13 w 17"/>
                  <a:gd name="T55" fmla="*/ 6 h 18"/>
                  <a:gd name="T56" fmla="*/ 13 w 17"/>
                  <a:gd name="T57" fmla="*/ 6 h 18"/>
                  <a:gd name="T58" fmla="*/ 14 w 17"/>
                  <a:gd name="T59" fmla="*/ 7 h 18"/>
                  <a:gd name="T60" fmla="*/ 14 w 17"/>
                  <a:gd name="T61" fmla="*/ 7 h 18"/>
                  <a:gd name="T62" fmla="*/ 14 w 17"/>
                  <a:gd name="T63" fmla="*/ 8 h 18"/>
                  <a:gd name="T64" fmla="*/ 15 w 17"/>
                  <a:gd name="T65" fmla="*/ 8 h 18"/>
                  <a:gd name="T66" fmla="*/ 15 w 17"/>
                  <a:gd name="T67" fmla="*/ 9 h 18"/>
                  <a:gd name="T68" fmla="*/ 15 w 17"/>
                  <a:gd name="T69" fmla="*/ 9 h 18"/>
                  <a:gd name="T70" fmla="*/ 16 w 17"/>
                  <a:gd name="T71" fmla="*/ 10 h 18"/>
                  <a:gd name="T72" fmla="*/ 16 w 17"/>
                  <a:gd name="T73" fmla="*/ 10 h 18"/>
                  <a:gd name="T74" fmla="*/ 16 w 17"/>
                  <a:gd name="T75" fmla="*/ 11 h 18"/>
                  <a:gd name="T76" fmla="*/ 16 w 17"/>
                  <a:gd name="T77" fmla="*/ 11 h 18"/>
                  <a:gd name="T78" fmla="*/ 16 w 17"/>
                  <a:gd name="T79" fmla="*/ 12 h 18"/>
                  <a:gd name="T80" fmla="*/ 17 w 17"/>
                  <a:gd name="T81" fmla="*/ 12 h 18"/>
                  <a:gd name="T82" fmla="*/ 17 w 17"/>
                  <a:gd name="T83" fmla="*/ 13 h 18"/>
                  <a:gd name="T84" fmla="*/ 17 w 17"/>
                  <a:gd name="T85" fmla="*/ 13 h 18"/>
                  <a:gd name="T86" fmla="*/ 17 w 17"/>
                  <a:gd name="T87" fmla="*/ 14 h 18"/>
                  <a:gd name="T88" fmla="*/ 17 w 17"/>
                  <a:gd name="T89" fmla="*/ 14 h 18"/>
                  <a:gd name="T90" fmla="*/ 17 w 17"/>
                  <a:gd name="T91" fmla="*/ 14 h 18"/>
                  <a:gd name="T92" fmla="*/ 17 w 17"/>
                  <a:gd name="T93" fmla="*/ 15 h 18"/>
                  <a:gd name="T94" fmla="*/ 17 w 17"/>
                  <a:gd name="T95" fmla="*/ 15 h 18"/>
                  <a:gd name="T96" fmla="*/ 17 w 17"/>
                  <a:gd name="T97" fmla="*/ 16 h 18"/>
                  <a:gd name="T98" fmla="*/ 17 w 17"/>
                  <a:gd name="T99" fmla="*/ 17 h 18"/>
                  <a:gd name="T100" fmla="*/ 17 w 17"/>
                  <a:gd name="T101" fmla="*/ 17 h 18"/>
                  <a:gd name="T102" fmla="*/ 17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0"/>
                    </a:lnTo>
                    <a:lnTo>
                      <a:pt x="3" y="0"/>
                    </a:lnTo>
                    <a:lnTo>
                      <a:pt x="3" y="0"/>
                    </a:lnTo>
                    <a:lnTo>
                      <a:pt x="3" y="1"/>
                    </a:lnTo>
                    <a:lnTo>
                      <a:pt x="4" y="1"/>
                    </a:lnTo>
                    <a:lnTo>
                      <a:pt x="4" y="1"/>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2"/>
                    </a:lnTo>
                    <a:lnTo>
                      <a:pt x="7" y="2"/>
                    </a:lnTo>
                    <a:lnTo>
                      <a:pt x="8" y="2"/>
                    </a:lnTo>
                    <a:lnTo>
                      <a:pt x="8" y="2"/>
                    </a:lnTo>
                    <a:lnTo>
                      <a:pt x="8" y="2"/>
                    </a:lnTo>
                    <a:lnTo>
                      <a:pt x="8" y="2"/>
                    </a:lnTo>
                    <a:lnTo>
                      <a:pt x="9" y="3"/>
                    </a:lnTo>
                    <a:lnTo>
                      <a:pt x="9" y="3"/>
                    </a:lnTo>
                    <a:lnTo>
                      <a:pt x="9" y="3"/>
                    </a:lnTo>
                    <a:lnTo>
                      <a:pt x="9" y="3"/>
                    </a:lnTo>
                    <a:lnTo>
                      <a:pt x="10" y="3"/>
                    </a:lnTo>
                    <a:lnTo>
                      <a:pt x="10" y="3"/>
                    </a:lnTo>
                    <a:lnTo>
                      <a:pt x="10" y="3"/>
                    </a:lnTo>
                    <a:lnTo>
                      <a:pt x="10" y="4"/>
                    </a:lnTo>
                    <a:lnTo>
                      <a:pt x="10" y="4"/>
                    </a:lnTo>
                    <a:lnTo>
                      <a:pt x="11" y="4"/>
                    </a:lnTo>
                    <a:lnTo>
                      <a:pt x="11" y="4"/>
                    </a:lnTo>
                    <a:lnTo>
                      <a:pt x="11" y="4"/>
                    </a:lnTo>
                    <a:lnTo>
                      <a:pt x="12" y="5"/>
                    </a:lnTo>
                    <a:lnTo>
                      <a:pt x="12" y="5"/>
                    </a:lnTo>
                    <a:lnTo>
                      <a:pt x="12" y="5"/>
                    </a:lnTo>
                    <a:lnTo>
                      <a:pt x="12" y="5"/>
                    </a:lnTo>
                    <a:lnTo>
                      <a:pt x="12" y="5"/>
                    </a:lnTo>
                    <a:lnTo>
                      <a:pt x="12" y="6"/>
                    </a:lnTo>
                    <a:lnTo>
                      <a:pt x="13" y="6"/>
                    </a:lnTo>
                    <a:lnTo>
                      <a:pt x="13" y="6"/>
                    </a:lnTo>
                    <a:lnTo>
                      <a:pt x="13" y="6"/>
                    </a:lnTo>
                    <a:lnTo>
                      <a:pt x="13" y="6"/>
                    </a:lnTo>
                    <a:lnTo>
                      <a:pt x="13" y="7"/>
                    </a:lnTo>
                    <a:lnTo>
                      <a:pt x="14" y="7"/>
                    </a:lnTo>
                    <a:lnTo>
                      <a:pt x="14" y="7"/>
                    </a:lnTo>
                    <a:lnTo>
                      <a:pt x="14" y="7"/>
                    </a:lnTo>
                    <a:lnTo>
                      <a:pt x="14" y="8"/>
                    </a:lnTo>
                    <a:lnTo>
                      <a:pt x="14" y="8"/>
                    </a:lnTo>
                    <a:lnTo>
                      <a:pt x="15" y="8"/>
                    </a:lnTo>
                    <a:lnTo>
                      <a:pt x="15" y="8"/>
                    </a:lnTo>
                    <a:lnTo>
                      <a:pt x="15" y="8"/>
                    </a:lnTo>
                    <a:lnTo>
                      <a:pt x="15" y="9"/>
                    </a:lnTo>
                    <a:lnTo>
                      <a:pt x="15" y="9"/>
                    </a:lnTo>
                    <a:lnTo>
                      <a:pt x="15" y="9"/>
                    </a:lnTo>
                    <a:lnTo>
                      <a:pt x="15" y="10"/>
                    </a:lnTo>
                    <a:lnTo>
                      <a:pt x="16" y="10"/>
                    </a:lnTo>
                    <a:lnTo>
                      <a:pt x="16" y="10"/>
                    </a:lnTo>
                    <a:lnTo>
                      <a:pt x="16" y="10"/>
                    </a:lnTo>
                    <a:lnTo>
                      <a:pt x="16" y="11"/>
                    </a:lnTo>
                    <a:lnTo>
                      <a:pt x="16" y="11"/>
                    </a:lnTo>
                    <a:lnTo>
                      <a:pt x="16" y="11"/>
                    </a:lnTo>
                    <a:lnTo>
                      <a:pt x="16" y="11"/>
                    </a:lnTo>
                    <a:lnTo>
                      <a:pt x="16" y="12"/>
                    </a:lnTo>
                    <a:lnTo>
                      <a:pt x="16" y="12"/>
                    </a:lnTo>
                    <a:lnTo>
                      <a:pt x="16" y="12"/>
                    </a:lnTo>
                    <a:lnTo>
                      <a:pt x="17" y="12"/>
                    </a:lnTo>
                    <a:lnTo>
                      <a:pt x="17" y="13"/>
                    </a:lnTo>
                    <a:lnTo>
                      <a:pt x="17" y="13"/>
                    </a:lnTo>
                    <a:lnTo>
                      <a:pt x="17" y="13"/>
                    </a:lnTo>
                    <a:lnTo>
                      <a:pt x="17" y="13"/>
                    </a:lnTo>
                    <a:lnTo>
                      <a:pt x="17" y="13"/>
                    </a:lnTo>
                    <a:lnTo>
                      <a:pt x="17" y="14"/>
                    </a:lnTo>
                    <a:lnTo>
                      <a:pt x="17" y="14"/>
                    </a:lnTo>
                    <a:lnTo>
                      <a:pt x="17" y="14"/>
                    </a:lnTo>
                    <a:lnTo>
                      <a:pt x="17" y="14"/>
                    </a:lnTo>
                    <a:lnTo>
                      <a:pt x="17" y="14"/>
                    </a:lnTo>
                    <a:lnTo>
                      <a:pt x="17" y="15"/>
                    </a:lnTo>
                    <a:lnTo>
                      <a:pt x="17" y="15"/>
                    </a:lnTo>
                    <a:lnTo>
                      <a:pt x="17" y="15"/>
                    </a:lnTo>
                    <a:lnTo>
                      <a:pt x="17" y="15"/>
                    </a:lnTo>
                    <a:lnTo>
                      <a:pt x="17" y="16"/>
                    </a:lnTo>
                    <a:lnTo>
                      <a:pt x="17" y="16"/>
                    </a:lnTo>
                    <a:lnTo>
                      <a:pt x="17" y="16"/>
                    </a:lnTo>
                    <a:lnTo>
                      <a:pt x="17" y="17"/>
                    </a:lnTo>
                    <a:lnTo>
                      <a:pt x="17" y="17"/>
                    </a:lnTo>
                    <a:lnTo>
                      <a:pt x="17" y="17"/>
                    </a:lnTo>
                    <a:lnTo>
                      <a:pt x="17" y="17"/>
                    </a:lnTo>
                    <a:lnTo>
                      <a:pt x="17" y="18"/>
                    </a:lnTo>
                    <a:lnTo>
                      <a:pt x="17"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7" name="Line 1491"/>
              <p:cNvSpPr>
                <a:spLocks noChangeShapeType="1"/>
              </p:cNvSpPr>
              <p:nvPr/>
            </p:nvSpPr>
            <p:spPr bwMode="auto">
              <a:xfrm>
                <a:off x="633" y="3595"/>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8" name="Line 1492"/>
              <p:cNvSpPr>
                <a:spLocks noChangeShapeType="1"/>
              </p:cNvSpPr>
              <p:nvPr/>
            </p:nvSpPr>
            <p:spPr bwMode="auto">
              <a:xfrm flipH="1">
                <a:off x="641" y="3598"/>
                <a:ext cx="1" cy="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49" name="Line 1493"/>
              <p:cNvSpPr>
                <a:spLocks noChangeShapeType="1"/>
              </p:cNvSpPr>
              <p:nvPr/>
            </p:nvSpPr>
            <p:spPr bwMode="auto">
              <a:xfrm flipH="1">
                <a:off x="636" y="361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0" name="Line 1494"/>
              <p:cNvSpPr>
                <a:spLocks noChangeShapeType="1"/>
              </p:cNvSpPr>
              <p:nvPr/>
            </p:nvSpPr>
            <p:spPr bwMode="auto">
              <a:xfrm flipH="1">
                <a:off x="641" y="3633"/>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1" name="Line 1495"/>
              <p:cNvSpPr>
                <a:spLocks noChangeShapeType="1"/>
              </p:cNvSpPr>
              <p:nvPr/>
            </p:nvSpPr>
            <p:spPr bwMode="auto">
              <a:xfrm flipH="1">
                <a:off x="632" y="3645"/>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2" name="Oval 1496"/>
              <p:cNvSpPr>
                <a:spLocks noChangeArrowheads="1"/>
              </p:cNvSpPr>
              <p:nvPr/>
            </p:nvSpPr>
            <p:spPr bwMode="auto">
              <a:xfrm flipH="1">
                <a:off x="685" y="360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3" name="Oval 1497"/>
              <p:cNvSpPr>
                <a:spLocks noChangeArrowheads="1"/>
              </p:cNvSpPr>
              <p:nvPr/>
            </p:nvSpPr>
            <p:spPr bwMode="auto">
              <a:xfrm flipH="1">
                <a:off x="685"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4" name="Oval 1498"/>
              <p:cNvSpPr>
                <a:spLocks noChangeArrowheads="1"/>
              </p:cNvSpPr>
              <p:nvPr/>
            </p:nvSpPr>
            <p:spPr bwMode="auto">
              <a:xfrm flipH="1">
                <a:off x="639" y="360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5" name="Oval 1499"/>
              <p:cNvSpPr>
                <a:spLocks noChangeArrowheads="1"/>
              </p:cNvSpPr>
              <p:nvPr/>
            </p:nvSpPr>
            <p:spPr bwMode="auto">
              <a:xfrm flipH="1">
                <a:off x="639"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6" name="Oval 1500"/>
              <p:cNvSpPr>
                <a:spLocks noChangeArrowheads="1"/>
              </p:cNvSpPr>
              <p:nvPr/>
            </p:nvSpPr>
            <p:spPr bwMode="auto">
              <a:xfrm flipH="1">
                <a:off x="672" y="3627"/>
                <a:ext cx="6" cy="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7" name="Oval 1501"/>
              <p:cNvSpPr>
                <a:spLocks noChangeArrowheads="1"/>
              </p:cNvSpPr>
              <p:nvPr/>
            </p:nvSpPr>
            <p:spPr bwMode="auto">
              <a:xfrm flipH="1">
                <a:off x="673" y="362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8" name="Oval 1502"/>
              <p:cNvSpPr>
                <a:spLocks noChangeArrowheads="1"/>
              </p:cNvSpPr>
              <p:nvPr/>
            </p:nvSpPr>
            <p:spPr bwMode="auto">
              <a:xfrm flipH="1">
                <a:off x="671" y="3607"/>
                <a:ext cx="5" cy="5"/>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59" name="Oval 1503"/>
              <p:cNvSpPr>
                <a:spLocks noChangeArrowheads="1"/>
              </p:cNvSpPr>
              <p:nvPr/>
            </p:nvSpPr>
            <p:spPr bwMode="auto">
              <a:xfrm flipH="1">
                <a:off x="673" y="3609"/>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0" name="Freeform 1504"/>
              <p:cNvSpPr>
                <a:spLocks/>
              </p:cNvSpPr>
              <p:nvPr/>
            </p:nvSpPr>
            <p:spPr bwMode="auto">
              <a:xfrm flipH="1">
                <a:off x="642" y="3599"/>
                <a:ext cx="2" cy="2"/>
              </a:xfrm>
              <a:custGeom>
                <a:avLst/>
                <a:gdLst>
                  <a:gd name="T0" fmla="*/ 10 w 10"/>
                  <a:gd name="T1" fmla="*/ 0 h 9"/>
                  <a:gd name="T2" fmla="*/ 10 w 10"/>
                  <a:gd name="T3" fmla="*/ 0 h 9"/>
                  <a:gd name="T4" fmla="*/ 10 w 10"/>
                  <a:gd name="T5" fmla="*/ 1 h 9"/>
                  <a:gd name="T6" fmla="*/ 10 w 10"/>
                  <a:gd name="T7" fmla="*/ 1 h 9"/>
                  <a:gd name="T8" fmla="*/ 9 w 10"/>
                  <a:gd name="T9" fmla="*/ 1 h 9"/>
                  <a:gd name="T10" fmla="*/ 9 w 10"/>
                  <a:gd name="T11" fmla="*/ 2 h 9"/>
                  <a:gd name="T12" fmla="*/ 9 w 10"/>
                  <a:gd name="T13" fmla="*/ 2 h 9"/>
                  <a:gd name="T14" fmla="*/ 9 w 10"/>
                  <a:gd name="T15" fmla="*/ 2 h 9"/>
                  <a:gd name="T16" fmla="*/ 9 w 10"/>
                  <a:gd name="T17" fmla="*/ 2 h 9"/>
                  <a:gd name="T18" fmla="*/ 9 w 10"/>
                  <a:gd name="T19" fmla="*/ 3 h 9"/>
                  <a:gd name="T20" fmla="*/ 9 w 10"/>
                  <a:gd name="T21" fmla="*/ 3 h 9"/>
                  <a:gd name="T22" fmla="*/ 9 w 10"/>
                  <a:gd name="T23" fmla="*/ 3 h 9"/>
                  <a:gd name="T24" fmla="*/ 9 w 10"/>
                  <a:gd name="T25" fmla="*/ 3 h 9"/>
                  <a:gd name="T26" fmla="*/ 9 w 10"/>
                  <a:gd name="T27" fmla="*/ 4 h 9"/>
                  <a:gd name="T28" fmla="*/ 8 w 10"/>
                  <a:gd name="T29" fmla="*/ 4 h 9"/>
                  <a:gd name="T30" fmla="*/ 8 w 10"/>
                  <a:gd name="T31" fmla="*/ 4 h 9"/>
                  <a:gd name="T32" fmla="*/ 8 w 10"/>
                  <a:gd name="T33" fmla="*/ 4 h 9"/>
                  <a:gd name="T34" fmla="*/ 8 w 10"/>
                  <a:gd name="T35" fmla="*/ 4 h 9"/>
                  <a:gd name="T36" fmla="*/ 8 w 10"/>
                  <a:gd name="T37" fmla="*/ 5 h 9"/>
                  <a:gd name="T38" fmla="*/ 8 w 10"/>
                  <a:gd name="T39" fmla="*/ 5 h 9"/>
                  <a:gd name="T40" fmla="*/ 8 w 10"/>
                  <a:gd name="T41" fmla="*/ 5 h 9"/>
                  <a:gd name="T42" fmla="*/ 8 w 10"/>
                  <a:gd name="T43" fmla="*/ 5 h 9"/>
                  <a:gd name="T44" fmla="*/ 8 w 10"/>
                  <a:gd name="T45" fmla="*/ 5 h 9"/>
                  <a:gd name="T46" fmla="*/ 7 w 10"/>
                  <a:gd name="T47" fmla="*/ 6 h 9"/>
                  <a:gd name="T48" fmla="*/ 7 w 10"/>
                  <a:gd name="T49" fmla="*/ 6 h 9"/>
                  <a:gd name="T50" fmla="*/ 7 w 10"/>
                  <a:gd name="T51" fmla="*/ 6 h 9"/>
                  <a:gd name="T52" fmla="*/ 7 w 10"/>
                  <a:gd name="T53" fmla="*/ 6 h 9"/>
                  <a:gd name="T54" fmla="*/ 7 w 10"/>
                  <a:gd name="T55" fmla="*/ 6 h 9"/>
                  <a:gd name="T56" fmla="*/ 7 w 10"/>
                  <a:gd name="T57" fmla="*/ 6 h 9"/>
                  <a:gd name="T58" fmla="*/ 7 w 10"/>
                  <a:gd name="T59" fmla="*/ 6 h 9"/>
                  <a:gd name="T60" fmla="*/ 7 w 10"/>
                  <a:gd name="T61" fmla="*/ 7 h 9"/>
                  <a:gd name="T62" fmla="*/ 6 w 10"/>
                  <a:gd name="T63" fmla="*/ 7 h 9"/>
                  <a:gd name="T64" fmla="*/ 6 w 10"/>
                  <a:gd name="T65" fmla="*/ 7 h 9"/>
                  <a:gd name="T66" fmla="*/ 6 w 10"/>
                  <a:gd name="T67" fmla="*/ 7 h 9"/>
                  <a:gd name="T68" fmla="*/ 6 w 10"/>
                  <a:gd name="T69" fmla="*/ 7 h 9"/>
                  <a:gd name="T70" fmla="*/ 6 w 10"/>
                  <a:gd name="T71" fmla="*/ 7 h 9"/>
                  <a:gd name="T72" fmla="*/ 6 w 10"/>
                  <a:gd name="T73" fmla="*/ 7 h 9"/>
                  <a:gd name="T74" fmla="*/ 5 w 10"/>
                  <a:gd name="T75" fmla="*/ 7 h 9"/>
                  <a:gd name="T76" fmla="*/ 5 w 10"/>
                  <a:gd name="T77" fmla="*/ 8 h 9"/>
                  <a:gd name="T78" fmla="*/ 5 w 10"/>
                  <a:gd name="T79" fmla="*/ 8 h 9"/>
                  <a:gd name="T80" fmla="*/ 5 w 10"/>
                  <a:gd name="T81" fmla="*/ 8 h 9"/>
                  <a:gd name="T82" fmla="*/ 4 w 10"/>
                  <a:gd name="T83" fmla="*/ 8 h 9"/>
                  <a:gd name="T84" fmla="*/ 4 w 10"/>
                  <a:gd name="T85" fmla="*/ 8 h 9"/>
                  <a:gd name="T86" fmla="*/ 4 w 10"/>
                  <a:gd name="T87" fmla="*/ 8 h 9"/>
                  <a:gd name="T88" fmla="*/ 4 w 10"/>
                  <a:gd name="T89" fmla="*/ 8 h 9"/>
                  <a:gd name="T90" fmla="*/ 4 w 10"/>
                  <a:gd name="T91" fmla="*/ 9 h 9"/>
                  <a:gd name="T92" fmla="*/ 4 w 10"/>
                  <a:gd name="T93" fmla="*/ 9 h 9"/>
                  <a:gd name="T94" fmla="*/ 3 w 10"/>
                  <a:gd name="T95" fmla="*/ 9 h 9"/>
                  <a:gd name="T96" fmla="*/ 3 w 10"/>
                  <a:gd name="T97" fmla="*/ 9 h 9"/>
                  <a:gd name="T98" fmla="*/ 3 w 10"/>
                  <a:gd name="T99" fmla="*/ 9 h 9"/>
                  <a:gd name="T100" fmla="*/ 3 w 10"/>
                  <a:gd name="T101" fmla="*/ 9 h 9"/>
                  <a:gd name="T102" fmla="*/ 2 w 10"/>
                  <a:gd name="T103" fmla="*/ 9 h 9"/>
                  <a:gd name="T104" fmla="*/ 2 w 10"/>
                  <a:gd name="T105" fmla="*/ 9 h 9"/>
                  <a:gd name="T106" fmla="*/ 2 w 10"/>
                  <a:gd name="T107" fmla="*/ 9 h 9"/>
                  <a:gd name="T108" fmla="*/ 1 w 10"/>
                  <a:gd name="T109" fmla="*/ 9 h 9"/>
                  <a:gd name="T110" fmla="*/ 1 w 10"/>
                  <a:gd name="T111" fmla="*/ 9 h 9"/>
                  <a:gd name="T112" fmla="*/ 1 w 10"/>
                  <a:gd name="T113" fmla="*/ 9 h 9"/>
                  <a:gd name="T114" fmla="*/ 1 w 10"/>
                  <a:gd name="T115" fmla="*/ 9 h 9"/>
                  <a:gd name="T116" fmla="*/ 1 w 10"/>
                  <a:gd name="T117" fmla="*/ 9 h 9"/>
                  <a:gd name="T118" fmla="*/ 0 w 10"/>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9">
                    <a:moveTo>
                      <a:pt x="10" y="0"/>
                    </a:moveTo>
                    <a:lnTo>
                      <a:pt x="10" y="0"/>
                    </a:lnTo>
                    <a:lnTo>
                      <a:pt x="10" y="1"/>
                    </a:lnTo>
                    <a:lnTo>
                      <a:pt x="10" y="1"/>
                    </a:lnTo>
                    <a:lnTo>
                      <a:pt x="9" y="1"/>
                    </a:lnTo>
                    <a:lnTo>
                      <a:pt x="9" y="2"/>
                    </a:lnTo>
                    <a:lnTo>
                      <a:pt x="9" y="2"/>
                    </a:lnTo>
                    <a:lnTo>
                      <a:pt x="9" y="2"/>
                    </a:lnTo>
                    <a:lnTo>
                      <a:pt x="9" y="2"/>
                    </a:lnTo>
                    <a:lnTo>
                      <a:pt x="9" y="3"/>
                    </a:lnTo>
                    <a:lnTo>
                      <a:pt x="9" y="3"/>
                    </a:lnTo>
                    <a:lnTo>
                      <a:pt x="9" y="3"/>
                    </a:lnTo>
                    <a:lnTo>
                      <a:pt x="9" y="3"/>
                    </a:lnTo>
                    <a:lnTo>
                      <a:pt x="9" y="4"/>
                    </a:lnTo>
                    <a:lnTo>
                      <a:pt x="8" y="4"/>
                    </a:lnTo>
                    <a:lnTo>
                      <a:pt x="8" y="4"/>
                    </a:lnTo>
                    <a:lnTo>
                      <a:pt x="8" y="4"/>
                    </a:lnTo>
                    <a:lnTo>
                      <a:pt x="8" y="4"/>
                    </a:lnTo>
                    <a:lnTo>
                      <a:pt x="8" y="5"/>
                    </a:lnTo>
                    <a:lnTo>
                      <a:pt x="8" y="5"/>
                    </a:lnTo>
                    <a:lnTo>
                      <a:pt x="8" y="5"/>
                    </a:lnTo>
                    <a:lnTo>
                      <a:pt x="8" y="5"/>
                    </a:lnTo>
                    <a:lnTo>
                      <a:pt x="8" y="5"/>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4" y="8"/>
                    </a:lnTo>
                    <a:lnTo>
                      <a:pt x="4" y="8"/>
                    </a:lnTo>
                    <a:lnTo>
                      <a:pt x="4" y="8"/>
                    </a:lnTo>
                    <a:lnTo>
                      <a:pt x="4" y="8"/>
                    </a:lnTo>
                    <a:lnTo>
                      <a:pt x="4" y="9"/>
                    </a:lnTo>
                    <a:lnTo>
                      <a:pt x="4" y="9"/>
                    </a:lnTo>
                    <a:lnTo>
                      <a:pt x="3" y="9"/>
                    </a:lnTo>
                    <a:lnTo>
                      <a:pt x="3" y="9"/>
                    </a:lnTo>
                    <a:lnTo>
                      <a:pt x="3" y="9"/>
                    </a:lnTo>
                    <a:lnTo>
                      <a:pt x="3" y="9"/>
                    </a:lnTo>
                    <a:lnTo>
                      <a:pt x="2" y="9"/>
                    </a:lnTo>
                    <a:lnTo>
                      <a:pt x="2" y="9"/>
                    </a:lnTo>
                    <a:lnTo>
                      <a:pt x="2" y="9"/>
                    </a:lnTo>
                    <a:lnTo>
                      <a:pt x="1" y="9"/>
                    </a:lnTo>
                    <a:lnTo>
                      <a:pt x="1" y="9"/>
                    </a:lnTo>
                    <a:lnTo>
                      <a:pt x="1" y="9"/>
                    </a:lnTo>
                    <a:lnTo>
                      <a:pt x="1" y="9"/>
                    </a:lnTo>
                    <a:lnTo>
                      <a:pt x="1"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1" name="Freeform 1505"/>
              <p:cNvSpPr>
                <a:spLocks/>
              </p:cNvSpPr>
              <p:nvPr/>
            </p:nvSpPr>
            <p:spPr bwMode="auto">
              <a:xfrm flipH="1">
                <a:off x="642" y="3640"/>
                <a:ext cx="2" cy="2"/>
              </a:xfrm>
              <a:custGeom>
                <a:avLst/>
                <a:gdLst>
                  <a:gd name="T0" fmla="*/ 1 w 10"/>
                  <a:gd name="T1" fmla="*/ 0 h 11"/>
                  <a:gd name="T2" fmla="*/ 1 w 10"/>
                  <a:gd name="T3" fmla="*/ 0 h 11"/>
                  <a:gd name="T4" fmla="*/ 2 w 10"/>
                  <a:gd name="T5" fmla="*/ 0 h 11"/>
                  <a:gd name="T6" fmla="*/ 2 w 10"/>
                  <a:gd name="T7" fmla="*/ 0 h 11"/>
                  <a:gd name="T8" fmla="*/ 3 w 10"/>
                  <a:gd name="T9" fmla="*/ 0 h 11"/>
                  <a:gd name="T10" fmla="*/ 3 w 10"/>
                  <a:gd name="T11" fmla="*/ 1 h 11"/>
                  <a:gd name="T12" fmla="*/ 4 w 10"/>
                  <a:gd name="T13" fmla="*/ 1 h 11"/>
                  <a:gd name="T14" fmla="*/ 4 w 10"/>
                  <a:gd name="T15" fmla="*/ 1 h 11"/>
                  <a:gd name="T16" fmla="*/ 4 w 10"/>
                  <a:gd name="T17" fmla="*/ 1 h 11"/>
                  <a:gd name="T18" fmla="*/ 5 w 10"/>
                  <a:gd name="T19" fmla="*/ 1 h 11"/>
                  <a:gd name="T20" fmla="*/ 5 w 10"/>
                  <a:gd name="T21" fmla="*/ 2 h 11"/>
                  <a:gd name="T22" fmla="*/ 6 w 10"/>
                  <a:gd name="T23" fmla="*/ 2 h 11"/>
                  <a:gd name="T24" fmla="*/ 6 w 10"/>
                  <a:gd name="T25" fmla="*/ 2 h 11"/>
                  <a:gd name="T26" fmla="*/ 6 w 10"/>
                  <a:gd name="T27" fmla="*/ 2 h 11"/>
                  <a:gd name="T28" fmla="*/ 7 w 10"/>
                  <a:gd name="T29" fmla="*/ 3 h 11"/>
                  <a:gd name="T30" fmla="*/ 7 w 10"/>
                  <a:gd name="T31" fmla="*/ 3 h 11"/>
                  <a:gd name="T32" fmla="*/ 7 w 10"/>
                  <a:gd name="T33" fmla="*/ 3 h 11"/>
                  <a:gd name="T34" fmla="*/ 7 w 10"/>
                  <a:gd name="T35" fmla="*/ 4 h 11"/>
                  <a:gd name="T36" fmla="*/ 8 w 10"/>
                  <a:gd name="T37" fmla="*/ 4 h 11"/>
                  <a:gd name="T38" fmla="*/ 8 w 10"/>
                  <a:gd name="T39" fmla="*/ 4 h 11"/>
                  <a:gd name="T40" fmla="*/ 8 w 10"/>
                  <a:gd name="T41" fmla="*/ 5 h 11"/>
                  <a:gd name="T42" fmla="*/ 8 w 10"/>
                  <a:gd name="T43" fmla="*/ 5 h 11"/>
                  <a:gd name="T44" fmla="*/ 9 w 10"/>
                  <a:gd name="T45" fmla="*/ 5 h 11"/>
                  <a:gd name="T46" fmla="*/ 9 w 10"/>
                  <a:gd name="T47" fmla="*/ 6 h 11"/>
                  <a:gd name="T48" fmla="*/ 9 w 10"/>
                  <a:gd name="T49" fmla="*/ 7 h 11"/>
                  <a:gd name="T50" fmla="*/ 9 w 10"/>
                  <a:gd name="T51" fmla="*/ 7 h 11"/>
                  <a:gd name="T52" fmla="*/ 9 w 10"/>
                  <a:gd name="T53" fmla="*/ 8 h 11"/>
                  <a:gd name="T54" fmla="*/ 10 w 10"/>
                  <a:gd name="T55" fmla="*/ 8 h 11"/>
                  <a:gd name="T56" fmla="*/ 10 w 10"/>
                  <a:gd name="T57" fmla="*/ 8 h 11"/>
                  <a:gd name="T58" fmla="*/ 10 w 10"/>
                  <a:gd name="T59" fmla="*/ 9 h 11"/>
                  <a:gd name="T60" fmla="*/ 10 w 10"/>
                  <a:gd name="T61" fmla="*/ 9 h 11"/>
                  <a:gd name="T62" fmla="*/ 10 w 10"/>
                  <a:gd name="T63" fmla="*/ 10 h 11"/>
                  <a:gd name="T64" fmla="*/ 10 w 10"/>
                  <a:gd name="T6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0" y="0"/>
                    </a:moveTo>
                    <a:lnTo>
                      <a:pt x="1" y="0"/>
                    </a:lnTo>
                    <a:lnTo>
                      <a:pt x="1" y="0"/>
                    </a:lnTo>
                    <a:lnTo>
                      <a:pt x="1" y="0"/>
                    </a:lnTo>
                    <a:lnTo>
                      <a:pt x="1" y="0"/>
                    </a:lnTo>
                    <a:lnTo>
                      <a:pt x="2" y="0"/>
                    </a:lnTo>
                    <a:lnTo>
                      <a:pt x="2" y="0"/>
                    </a:lnTo>
                    <a:lnTo>
                      <a:pt x="2" y="0"/>
                    </a:lnTo>
                    <a:lnTo>
                      <a:pt x="3" y="0"/>
                    </a:lnTo>
                    <a:lnTo>
                      <a:pt x="3" y="0"/>
                    </a:lnTo>
                    <a:lnTo>
                      <a:pt x="3" y="0"/>
                    </a:lnTo>
                    <a:lnTo>
                      <a:pt x="3" y="1"/>
                    </a:lnTo>
                    <a:lnTo>
                      <a:pt x="4" y="1"/>
                    </a:lnTo>
                    <a:lnTo>
                      <a:pt x="4" y="1"/>
                    </a:lnTo>
                    <a:lnTo>
                      <a:pt x="4" y="1"/>
                    </a:lnTo>
                    <a:lnTo>
                      <a:pt x="4" y="1"/>
                    </a:lnTo>
                    <a:lnTo>
                      <a:pt x="4" y="1"/>
                    </a:lnTo>
                    <a:lnTo>
                      <a:pt x="4" y="1"/>
                    </a:lnTo>
                    <a:lnTo>
                      <a:pt x="5" y="1"/>
                    </a:lnTo>
                    <a:lnTo>
                      <a:pt x="5" y="1"/>
                    </a:lnTo>
                    <a:lnTo>
                      <a:pt x="5" y="1"/>
                    </a:lnTo>
                    <a:lnTo>
                      <a:pt x="5" y="2"/>
                    </a:lnTo>
                    <a:lnTo>
                      <a:pt x="6" y="2"/>
                    </a:lnTo>
                    <a:lnTo>
                      <a:pt x="6" y="2"/>
                    </a:lnTo>
                    <a:lnTo>
                      <a:pt x="6" y="2"/>
                    </a:lnTo>
                    <a:lnTo>
                      <a:pt x="6" y="2"/>
                    </a:lnTo>
                    <a:lnTo>
                      <a:pt x="6" y="2"/>
                    </a:lnTo>
                    <a:lnTo>
                      <a:pt x="6" y="2"/>
                    </a:lnTo>
                    <a:lnTo>
                      <a:pt x="7" y="2"/>
                    </a:lnTo>
                    <a:lnTo>
                      <a:pt x="7" y="3"/>
                    </a:lnTo>
                    <a:lnTo>
                      <a:pt x="7" y="3"/>
                    </a:lnTo>
                    <a:lnTo>
                      <a:pt x="7" y="3"/>
                    </a:lnTo>
                    <a:lnTo>
                      <a:pt x="7" y="3"/>
                    </a:lnTo>
                    <a:lnTo>
                      <a:pt x="7" y="3"/>
                    </a:lnTo>
                    <a:lnTo>
                      <a:pt x="7" y="3"/>
                    </a:lnTo>
                    <a:lnTo>
                      <a:pt x="7" y="4"/>
                    </a:lnTo>
                    <a:lnTo>
                      <a:pt x="8" y="4"/>
                    </a:lnTo>
                    <a:lnTo>
                      <a:pt x="8" y="4"/>
                    </a:lnTo>
                    <a:lnTo>
                      <a:pt x="8" y="4"/>
                    </a:lnTo>
                    <a:lnTo>
                      <a:pt x="8" y="4"/>
                    </a:lnTo>
                    <a:lnTo>
                      <a:pt x="8" y="5"/>
                    </a:lnTo>
                    <a:lnTo>
                      <a:pt x="8" y="5"/>
                    </a:lnTo>
                    <a:lnTo>
                      <a:pt x="8" y="5"/>
                    </a:lnTo>
                    <a:lnTo>
                      <a:pt x="8" y="5"/>
                    </a:lnTo>
                    <a:lnTo>
                      <a:pt x="8" y="5"/>
                    </a:lnTo>
                    <a:lnTo>
                      <a:pt x="9" y="5"/>
                    </a:lnTo>
                    <a:lnTo>
                      <a:pt x="9" y="6"/>
                    </a:lnTo>
                    <a:lnTo>
                      <a:pt x="9" y="6"/>
                    </a:lnTo>
                    <a:lnTo>
                      <a:pt x="9" y="6"/>
                    </a:lnTo>
                    <a:lnTo>
                      <a:pt x="9" y="7"/>
                    </a:lnTo>
                    <a:lnTo>
                      <a:pt x="9" y="7"/>
                    </a:lnTo>
                    <a:lnTo>
                      <a:pt x="9" y="7"/>
                    </a:lnTo>
                    <a:lnTo>
                      <a:pt x="9" y="7"/>
                    </a:lnTo>
                    <a:lnTo>
                      <a:pt x="9" y="8"/>
                    </a:lnTo>
                    <a:lnTo>
                      <a:pt x="9" y="8"/>
                    </a:lnTo>
                    <a:lnTo>
                      <a:pt x="10" y="8"/>
                    </a:lnTo>
                    <a:lnTo>
                      <a:pt x="10" y="8"/>
                    </a:lnTo>
                    <a:lnTo>
                      <a:pt x="10" y="8"/>
                    </a:lnTo>
                    <a:lnTo>
                      <a:pt x="10" y="9"/>
                    </a:lnTo>
                    <a:lnTo>
                      <a:pt x="10" y="9"/>
                    </a:lnTo>
                    <a:lnTo>
                      <a:pt x="10" y="9"/>
                    </a:lnTo>
                    <a:lnTo>
                      <a:pt x="10" y="9"/>
                    </a:lnTo>
                    <a:lnTo>
                      <a:pt x="10" y="10"/>
                    </a:lnTo>
                    <a:lnTo>
                      <a:pt x="10" y="10"/>
                    </a:lnTo>
                    <a:lnTo>
                      <a:pt x="10" y="10"/>
                    </a:lnTo>
                    <a:lnTo>
                      <a:pt x="1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2" name="Line 1506"/>
              <p:cNvSpPr>
                <a:spLocks noChangeShapeType="1"/>
              </p:cNvSpPr>
              <p:nvPr/>
            </p:nvSpPr>
            <p:spPr bwMode="auto">
              <a:xfrm>
                <a:off x="644" y="364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3" name="Line 1507"/>
              <p:cNvSpPr>
                <a:spLocks noChangeShapeType="1"/>
              </p:cNvSpPr>
              <p:nvPr/>
            </p:nvSpPr>
            <p:spPr bwMode="auto">
              <a:xfrm>
                <a:off x="644" y="3601"/>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4" name="Line 1508"/>
              <p:cNvSpPr>
                <a:spLocks noChangeShapeType="1"/>
              </p:cNvSpPr>
              <p:nvPr/>
            </p:nvSpPr>
            <p:spPr bwMode="auto">
              <a:xfrm flipH="1">
                <a:off x="642" y="3636"/>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5" name="Line 1509"/>
              <p:cNvSpPr>
                <a:spLocks noChangeShapeType="1"/>
              </p:cNvSpPr>
              <p:nvPr/>
            </p:nvSpPr>
            <p:spPr bwMode="auto">
              <a:xfrm flipH="1">
                <a:off x="642" y="3603"/>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6" name="Freeform 1510"/>
              <p:cNvSpPr>
                <a:spLocks/>
              </p:cNvSpPr>
              <p:nvPr/>
            </p:nvSpPr>
            <p:spPr bwMode="auto">
              <a:xfrm flipH="1">
                <a:off x="732" y="3603"/>
                <a:ext cx="4" cy="3"/>
              </a:xfrm>
              <a:custGeom>
                <a:avLst/>
                <a:gdLst>
                  <a:gd name="T0" fmla="*/ 10 w 10"/>
                  <a:gd name="T1" fmla="*/ 10 h 10"/>
                  <a:gd name="T2" fmla="*/ 9 w 10"/>
                  <a:gd name="T3" fmla="*/ 10 h 10"/>
                  <a:gd name="T4" fmla="*/ 9 w 10"/>
                  <a:gd name="T5" fmla="*/ 10 h 10"/>
                  <a:gd name="T6" fmla="*/ 8 w 10"/>
                  <a:gd name="T7" fmla="*/ 10 h 10"/>
                  <a:gd name="T8" fmla="*/ 8 w 10"/>
                  <a:gd name="T9" fmla="*/ 10 h 10"/>
                  <a:gd name="T10" fmla="*/ 7 w 10"/>
                  <a:gd name="T11" fmla="*/ 10 h 10"/>
                  <a:gd name="T12" fmla="*/ 7 w 10"/>
                  <a:gd name="T13" fmla="*/ 10 h 10"/>
                  <a:gd name="T14" fmla="*/ 6 w 10"/>
                  <a:gd name="T15" fmla="*/ 10 h 10"/>
                  <a:gd name="T16" fmla="*/ 6 w 10"/>
                  <a:gd name="T17" fmla="*/ 9 h 10"/>
                  <a:gd name="T18" fmla="*/ 5 w 10"/>
                  <a:gd name="T19" fmla="*/ 9 h 10"/>
                  <a:gd name="T20" fmla="*/ 5 w 10"/>
                  <a:gd name="T21" fmla="*/ 9 h 10"/>
                  <a:gd name="T22" fmla="*/ 5 w 10"/>
                  <a:gd name="T23" fmla="*/ 9 h 10"/>
                  <a:gd name="T24" fmla="*/ 4 w 10"/>
                  <a:gd name="T25" fmla="*/ 8 h 10"/>
                  <a:gd name="T26" fmla="*/ 4 w 10"/>
                  <a:gd name="T27" fmla="*/ 8 h 10"/>
                  <a:gd name="T28" fmla="*/ 3 w 10"/>
                  <a:gd name="T29" fmla="*/ 8 h 10"/>
                  <a:gd name="T30" fmla="*/ 3 w 10"/>
                  <a:gd name="T31" fmla="*/ 8 h 10"/>
                  <a:gd name="T32" fmla="*/ 3 w 10"/>
                  <a:gd name="T33" fmla="*/ 7 h 10"/>
                  <a:gd name="T34" fmla="*/ 3 w 10"/>
                  <a:gd name="T35" fmla="*/ 7 h 10"/>
                  <a:gd name="T36" fmla="*/ 2 w 10"/>
                  <a:gd name="T37" fmla="*/ 7 h 10"/>
                  <a:gd name="T38" fmla="*/ 2 w 10"/>
                  <a:gd name="T39" fmla="*/ 7 h 10"/>
                  <a:gd name="T40" fmla="*/ 2 w 10"/>
                  <a:gd name="T41" fmla="*/ 6 h 10"/>
                  <a:gd name="T42" fmla="*/ 2 w 10"/>
                  <a:gd name="T43" fmla="*/ 6 h 10"/>
                  <a:gd name="T44" fmla="*/ 1 w 10"/>
                  <a:gd name="T45" fmla="*/ 6 h 10"/>
                  <a:gd name="T46" fmla="*/ 1 w 10"/>
                  <a:gd name="T47" fmla="*/ 5 h 10"/>
                  <a:gd name="T48" fmla="*/ 1 w 10"/>
                  <a:gd name="T49" fmla="*/ 5 h 10"/>
                  <a:gd name="T50" fmla="*/ 0 w 10"/>
                  <a:gd name="T51" fmla="*/ 4 h 10"/>
                  <a:gd name="T52" fmla="*/ 0 w 10"/>
                  <a:gd name="T53" fmla="*/ 4 h 10"/>
                  <a:gd name="T54" fmla="*/ 0 w 10"/>
                  <a:gd name="T55" fmla="*/ 3 h 10"/>
                  <a:gd name="T56" fmla="*/ 0 w 10"/>
                  <a:gd name="T57" fmla="*/ 3 h 10"/>
                  <a:gd name="T58" fmla="*/ 0 w 10"/>
                  <a:gd name="T59" fmla="*/ 2 h 10"/>
                  <a:gd name="T60" fmla="*/ 0 w 10"/>
                  <a:gd name="T61" fmla="*/ 2 h 10"/>
                  <a:gd name="T62" fmla="*/ 0 w 10"/>
                  <a:gd name="T63" fmla="*/ 1 h 10"/>
                  <a:gd name="T64" fmla="*/ 0 w 10"/>
                  <a:gd name="T65" fmla="*/ 1 h 10"/>
                  <a:gd name="T66" fmla="*/ 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10" y="10"/>
                    </a:moveTo>
                    <a:lnTo>
                      <a:pt x="10" y="10"/>
                    </a:lnTo>
                    <a:lnTo>
                      <a:pt x="10" y="10"/>
                    </a:lnTo>
                    <a:lnTo>
                      <a:pt x="9" y="10"/>
                    </a:lnTo>
                    <a:lnTo>
                      <a:pt x="9" y="10"/>
                    </a:lnTo>
                    <a:lnTo>
                      <a:pt x="9" y="10"/>
                    </a:lnTo>
                    <a:lnTo>
                      <a:pt x="9" y="10"/>
                    </a:lnTo>
                    <a:lnTo>
                      <a:pt x="8" y="10"/>
                    </a:lnTo>
                    <a:lnTo>
                      <a:pt x="8" y="10"/>
                    </a:lnTo>
                    <a:lnTo>
                      <a:pt x="8" y="10"/>
                    </a:lnTo>
                    <a:lnTo>
                      <a:pt x="8" y="10"/>
                    </a:lnTo>
                    <a:lnTo>
                      <a:pt x="7" y="10"/>
                    </a:lnTo>
                    <a:lnTo>
                      <a:pt x="7" y="10"/>
                    </a:lnTo>
                    <a:lnTo>
                      <a:pt x="7" y="10"/>
                    </a:lnTo>
                    <a:lnTo>
                      <a:pt x="7" y="10"/>
                    </a:lnTo>
                    <a:lnTo>
                      <a:pt x="6" y="10"/>
                    </a:lnTo>
                    <a:lnTo>
                      <a:pt x="6" y="10"/>
                    </a:lnTo>
                    <a:lnTo>
                      <a:pt x="6" y="9"/>
                    </a:lnTo>
                    <a:lnTo>
                      <a:pt x="6" y="9"/>
                    </a:lnTo>
                    <a:lnTo>
                      <a:pt x="5" y="9"/>
                    </a:lnTo>
                    <a:lnTo>
                      <a:pt x="5" y="9"/>
                    </a:lnTo>
                    <a:lnTo>
                      <a:pt x="5" y="9"/>
                    </a:lnTo>
                    <a:lnTo>
                      <a:pt x="5" y="9"/>
                    </a:lnTo>
                    <a:lnTo>
                      <a:pt x="5" y="9"/>
                    </a:lnTo>
                    <a:lnTo>
                      <a:pt x="5" y="9"/>
                    </a:lnTo>
                    <a:lnTo>
                      <a:pt x="4" y="8"/>
                    </a:lnTo>
                    <a:lnTo>
                      <a:pt x="4" y="8"/>
                    </a:lnTo>
                    <a:lnTo>
                      <a:pt x="4" y="8"/>
                    </a:lnTo>
                    <a:lnTo>
                      <a:pt x="4" y="8"/>
                    </a:lnTo>
                    <a:lnTo>
                      <a:pt x="3" y="8"/>
                    </a:lnTo>
                    <a:lnTo>
                      <a:pt x="3" y="8"/>
                    </a:lnTo>
                    <a:lnTo>
                      <a:pt x="3" y="8"/>
                    </a:lnTo>
                    <a:lnTo>
                      <a:pt x="3" y="8"/>
                    </a:lnTo>
                    <a:lnTo>
                      <a:pt x="3" y="7"/>
                    </a:lnTo>
                    <a:lnTo>
                      <a:pt x="3" y="7"/>
                    </a:lnTo>
                    <a:lnTo>
                      <a:pt x="3" y="7"/>
                    </a:lnTo>
                    <a:lnTo>
                      <a:pt x="2" y="7"/>
                    </a:lnTo>
                    <a:lnTo>
                      <a:pt x="2" y="7"/>
                    </a:lnTo>
                    <a:lnTo>
                      <a:pt x="2" y="7"/>
                    </a:lnTo>
                    <a:lnTo>
                      <a:pt x="2" y="7"/>
                    </a:lnTo>
                    <a:lnTo>
                      <a:pt x="2" y="7"/>
                    </a:lnTo>
                    <a:lnTo>
                      <a:pt x="2" y="6"/>
                    </a:lnTo>
                    <a:lnTo>
                      <a:pt x="2" y="6"/>
                    </a:lnTo>
                    <a:lnTo>
                      <a:pt x="2" y="6"/>
                    </a:lnTo>
                    <a:lnTo>
                      <a:pt x="1" y="6"/>
                    </a:lnTo>
                    <a:lnTo>
                      <a:pt x="1" y="6"/>
                    </a:lnTo>
                    <a:lnTo>
                      <a:pt x="1" y="5"/>
                    </a:lnTo>
                    <a:lnTo>
                      <a:pt x="1" y="5"/>
                    </a:lnTo>
                    <a:lnTo>
                      <a:pt x="1" y="5"/>
                    </a:lnTo>
                    <a:lnTo>
                      <a:pt x="1" y="5"/>
                    </a:lnTo>
                    <a:lnTo>
                      <a:pt x="1" y="4"/>
                    </a:lnTo>
                    <a:lnTo>
                      <a:pt x="0" y="4"/>
                    </a:lnTo>
                    <a:lnTo>
                      <a:pt x="0" y="4"/>
                    </a:lnTo>
                    <a:lnTo>
                      <a:pt x="0" y="4"/>
                    </a:lnTo>
                    <a:lnTo>
                      <a:pt x="0" y="4"/>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7" name="Freeform 1511"/>
              <p:cNvSpPr>
                <a:spLocks/>
              </p:cNvSpPr>
              <p:nvPr/>
            </p:nvSpPr>
            <p:spPr bwMode="auto">
              <a:xfrm flipH="1">
                <a:off x="732" y="3634"/>
                <a:ext cx="4" cy="3"/>
              </a:xfrm>
              <a:custGeom>
                <a:avLst/>
                <a:gdLst>
                  <a:gd name="T0" fmla="*/ 0 w 10"/>
                  <a:gd name="T1" fmla="*/ 10 h 10"/>
                  <a:gd name="T2" fmla="*/ 0 w 10"/>
                  <a:gd name="T3" fmla="*/ 10 h 10"/>
                  <a:gd name="T4" fmla="*/ 0 w 10"/>
                  <a:gd name="T5" fmla="*/ 9 h 10"/>
                  <a:gd name="T6" fmla="*/ 0 w 10"/>
                  <a:gd name="T7" fmla="*/ 9 h 10"/>
                  <a:gd name="T8" fmla="*/ 0 w 10"/>
                  <a:gd name="T9" fmla="*/ 8 h 10"/>
                  <a:gd name="T10" fmla="*/ 0 w 10"/>
                  <a:gd name="T11" fmla="*/ 8 h 10"/>
                  <a:gd name="T12" fmla="*/ 0 w 10"/>
                  <a:gd name="T13" fmla="*/ 7 h 10"/>
                  <a:gd name="T14" fmla="*/ 0 w 10"/>
                  <a:gd name="T15" fmla="*/ 7 h 10"/>
                  <a:gd name="T16" fmla="*/ 0 w 10"/>
                  <a:gd name="T17" fmla="*/ 6 h 10"/>
                  <a:gd name="T18" fmla="*/ 0 w 10"/>
                  <a:gd name="T19" fmla="*/ 6 h 10"/>
                  <a:gd name="T20" fmla="*/ 1 w 10"/>
                  <a:gd name="T21" fmla="*/ 5 h 10"/>
                  <a:gd name="T22" fmla="*/ 1 w 10"/>
                  <a:gd name="T23" fmla="*/ 5 h 10"/>
                  <a:gd name="T24" fmla="*/ 1 w 10"/>
                  <a:gd name="T25" fmla="*/ 4 h 10"/>
                  <a:gd name="T26" fmla="*/ 2 w 10"/>
                  <a:gd name="T27" fmla="*/ 4 h 10"/>
                  <a:gd name="T28" fmla="*/ 2 w 10"/>
                  <a:gd name="T29" fmla="*/ 4 h 10"/>
                  <a:gd name="T30" fmla="*/ 2 w 10"/>
                  <a:gd name="T31" fmla="*/ 3 h 10"/>
                  <a:gd name="T32" fmla="*/ 2 w 10"/>
                  <a:gd name="T33" fmla="*/ 3 h 10"/>
                  <a:gd name="T34" fmla="*/ 3 w 10"/>
                  <a:gd name="T35" fmla="*/ 3 h 10"/>
                  <a:gd name="T36" fmla="*/ 3 w 10"/>
                  <a:gd name="T37" fmla="*/ 3 h 10"/>
                  <a:gd name="T38" fmla="*/ 3 w 10"/>
                  <a:gd name="T39" fmla="*/ 2 h 10"/>
                  <a:gd name="T40" fmla="*/ 4 w 10"/>
                  <a:gd name="T41" fmla="*/ 2 h 10"/>
                  <a:gd name="T42" fmla="*/ 4 w 10"/>
                  <a:gd name="T43" fmla="*/ 2 h 10"/>
                  <a:gd name="T44" fmla="*/ 5 w 10"/>
                  <a:gd name="T45" fmla="*/ 1 h 10"/>
                  <a:gd name="T46" fmla="*/ 5 w 10"/>
                  <a:gd name="T47" fmla="*/ 1 h 10"/>
                  <a:gd name="T48" fmla="*/ 5 w 10"/>
                  <a:gd name="T49" fmla="*/ 1 h 10"/>
                  <a:gd name="T50" fmla="*/ 6 w 10"/>
                  <a:gd name="T51" fmla="*/ 1 h 10"/>
                  <a:gd name="T52" fmla="*/ 6 w 10"/>
                  <a:gd name="T53" fmla="*/ 0 h 10"/>
                  <a:gd name="T54" fmla="*/ 7 w 10"/>
                  <a:gd name="T55" fmla="*/ 0 h 10"/>
                  <a:gd name="T56" fmla="*/ 7 w 10"/>
                  <a:gd name="T57" fmla="*/ 0 h 10"/>
                  <a:gd name="T58" fmla="*/ 8 w 10"/>
                  <a:gd name="T59" fmla="*/ 0 h 10"/>
                  <a:gd name="T60" fmla="*/ 8 w 10"/>
                  <a:gd name="T61" fmla="*/ 0 h 10"/>
                  <a:gd name="T62" fmla="*/ 9 w 10"/>
                  <a:gd name="T63" fmla="*/ 0 h 10"/>
                  <a:gd name="T64" fmla="*/ 9 w 10"/>
                  <a:gd name="T65" fmla="*/ 0 h 10"/>
                  <a:gd name="T66" fmla="*/ 1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0" y="10"/>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6"/>
                    </a:lnTo>
                    <a:lnTo>
                      <a:pt x="1" y="5"/>
                    </a:lnTo>
                    <a:lnTo>
                      <a:pt x="1" y="5"/>
                    </a:lnTo>
                    <a:lnTo>
                      <a:pt x="1" y="5"/>
                    </a:lnTo>
                    <a:lnTo>
                      <a:pt x="1" y="5"/>
                    </a:lnTo>
                    <a:lnTo>
                      <a:pt x="1" y="4"/>
                    </a:lnTo>
                    <a:lnTo>
                      <a:pt x="1" y="4"/>
                    </a:lnTo>
                    <a:lnTo>
                      <a:pt x="2" y="4"/>
                    </a:lnTo>
                    <a:lnTo>
                      <a:pt x="2" y="4"/>
                    </a:lnTo>
                    <a:lnTo>
                      <a:pt x="2" y="4"/>
                    </a:lnTo>
                    <a:lnTo>
                      <a:pt x="2" y="3"/>
                    </a:lnTo>
                    <a:lnTo>
                      <a:pt x="2" y="3"/>
                    </a:lnTo>
                    <a:lnTo>
                      <a:pt x="2" y="3"/>
                    </a:lnTo>
                    <a:lnTo>
                      <a:pt x="2" y="3"/>
                    </a:lnTo>
                    <a:lnTo>
                      <a:pt x="2" y="3"/>
                    </a:lnTo>
                    <a:lnTo>
                      <a:pt x="3" y="3"/>
                    </a:lnTo>
                    <a:lnTo>
                      <a:pt x="3" y="3"/>
                    </a:lnTo>
                    <a:lnTo>
                      <a:pt x="3" y="3"/>
                    </a:lnTo>
                    <a:lnTo>
                      <a:pt x="3" y="2"/>
                    </a:lnTo>
                    <a:lnTo>
                      <a:pt x="3" y="2"/>
                    </a:lnTo>
                    <a:lnTo>
                      <a:pt x="3" y="2"/>
                    </a:lnTo>
                    <a:lnTo>
                      <a:pt x="4" y="2"/>
                    </a:lnTo>
                    <a:lnTo>
                      <a:pt x="4" y="2"/>
                    </a:lnTo>
                    <a:lnTo>
                      <a:pt x="4" y="2"/>
                    </a:lnTo>
                    <a:lnTo>
                      <a:pt x="4" y="2"/>
                    </a:lnTo>
                    <a:lnTo>
                      <a:pt x="5" y="1"/>
                    </a:lnTo>
                    <a:lnTo>
                      <a:pt x="5" y="1"/>
                    </a:lnTo>
                    <a:lnTo>
                      <a:pt x="5" y="1"/>
                    </a:lnTo>
                    <a:lnTo>
                      <a:pt x="5" y="1"/>
                    </a:lnTo>
                    <a:lnTo>
                      <a:pt x="5" y="1"/>
                    </a:lnTo>
                    <a:lnTo>
                      <a:pt x="5" y="1"/>
                    </a:lnTo>
                    <a:lnTo>
                      <a:pt x="6" y="1"/>
                    </a:lnTo>
                    <a:lnTo>
                      <a:pt x="6" y="1"/>
                    </a:lnTo>
                    <a:lnTo>
                      <a:pt x="6" y="0"/>
                    </a:lnTo>
                    <a:lnTo>
                      <a:pt x="6" y="0"/>
                    </a:lnTo>
                    <a:lnTo>
                      <a:pt x="7" y="0"/>
                    </a:lnTo>
                    <a:lnTo>
                      <a:pt x="7" y="0"/>
                    </a:lnTo>
                    <a:lnTo>
                      <a:pt x="7" y="0"/>
                    </a:lnTo>
                    <a:lnTo>
                      <a:pt x="7" y="0"/>
                    </a:lnTo>
                    <a:lnTo>
                      <a:pt x="8" y="0"/>
                    </a:lnTo>
                    <a:lnTo>
                      <a:pt x="8" y="0"/>
                    </a:lnTo>
                    <a:lnTo>
                      <a:pt x="8" y="0"/>
                    </a:lnTo>
                    <a:lnTo>
                      <a:pt x="9" y="0"/>
                    </a:lnTo>
                    <a:lnTo>
                      <a:pt x="9" y="0"/>
                    </a:lnTo>
                    <a:lnTo>
                      <a:pt x="9" y="0"/>
                    </a:lnTo>
                    <a:lnTo>
                      <a:pt x="9"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8" name="Rectangle 1512"/>
              <p:cNvSpPr>
                <a:spLocks noChangeArrowheads="1"/>
              </p:cNvSpPr>
              <p:nvPr/>
            </p:nvSpPr>
            <p:spPr bwMode="auto">
              <a:xfrm flipH="1">
                <a:off x="710" y="3602"/>
                <a:ext cx="4"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69" name="Rectangle 1513"/>
              <p:cNvSpPr>
                <a:spLocks noChangeArrowheads="1"/>
              </p:cNvSpPr>
              <p:nvPr/>
            </p:nvSpPr>
            <p:spPr bwMode="auto">
              <a:xfrm flipH="1">
                <a:off x="714" y="3627"/>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0" name="Line 1514"/>
              <p:cNvSpPr>
                <a:spLocks noChangeShapeType="1"/>
              </p:cNvSpPr>
              <p:nvPr/>
            </p:nvSpPr>
            <p:spPr bwMode="auto">
              <a:xfrm flipH="1">
                <a:off x="714" y="363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1" name="Rectangle 1515"/>
              <p:cNvSpPr>
                <a:spLocks noChangeArrowheads="1"/>
              </p:cNvSpPr>
              <p:nvPr/>
            </p:nvSpPr>
            <p:spPr bwMode="auto">
              <a:xfrm flipH="1">
                <a:off x="714" y="3602"/>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2" name="Line 1516"/>
              <p:cNvSpPr>
                <a:spLocks noChangeShapeType="1"/>
              </p:cNvSpPr>
              <p:nvPr/>
            </p:nvSpPr>
            <p:spPr bwMode="auto">
              <a:xfrm flipH="1">
                <a:off x="714" y="360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3" name="Rectangle 1517"/>
              <p:cNvSpPr>
                <a:spLocks noChangeArrowheads="1"/>
              </p:cNvSpPr>
              <p:nvPr/>
            </p:nvSpPr>
            <p:spPr bwMode="auto">
              <a:xfrm flipH="1">
                <a:off x="700" y="3602"/>
                <a:ext cx="10"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4" name="Freeform 1518"/>
              <p:cNvSpPr>
                <a:spLocks/>
              </p:cNvSpPr>
              <p:nvPr/>
            </p:nvSpPr>
            <p:spPr bwMode="auto">
              <a:xfrm flipH="1">
                <a:off x="685" y="3602"/>
                <a:ext cx="15" cy="4"/>
              </a:xfrm>
              <a:custGeom>
                <a:avLst/>
                <a:gdLst>
                  <a:gd name="T0" fmla="*/ 0 w 55"/>
                  <a:gd name="T1" fmla="*/ 0 h 12"/>
                  <a:gd name="T2" fmla="*/ 8 w 55"/>
                  <a:gd name="T3" fmla="*/ 0 h 12"/>
                  <a:gd name="T4" fmla="*/ 55 w 55"/>
                  <a:gd name="T5" fmla="*/ 12 h 12"/>
                </a:gdLst>
                <a:ahLst/>
                <a:cxnLst>
                  <a:cxn ang="0">
                    <a:pos x="T0" y="T1"/>
                  </a:cxn>
                  <a:cxn ang="0">
                    <a:pos x="T2" y="T3"/>
                  </a:cxn>
                  <a:cxn ang="0">
                    <a:pos x="T4" y="T5"/>
                  </a:cxn>
                </a:cxnLst>
                <a:rect l="0" t="0" r="r" b="b"/>
                <a:pathLst>
                  <a:path w="55" h="12">
                    <a:moveTo>
                      <a:pt x="0" y="0"/>
                    </a:moveTo>
                    <a:lnTo>
                      <a:pt x="8" y="0"/>
                    </a:lnTo>
                    <a:lnTo>
                      <a:pt x="55"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5" name="Freeform 1519"/>
              <p:cNvSpPr>
                <a:spLocks/>
              </p:cNvSpPr>
              <p:nvPr/>
            </p:nvSpPr>
            <p:spPr bwMode="auto">
              <a:xfrm flipH="1">
                <a:off x="685" y="3634"/>
                <a:ext cx="15" cy="4"/>
              </a:xfrm>
              <a:custGeom>
                <a:avLst/>
                <a:gdLst>
                  <a:gd name="T0" fmla="*/ 0 w 55"/>
                  <a:gd name="T1" fmla="*/ 14 h 14"/>
                  <a:gd name="T2" fmla="*/ 6 w 55"/>
                  <a:gd name="T3" fmla="*/ 14 h 14"/>
                  <a:gd name="T4" fmla="*/ 55 w 55"/>
                  <a:gd name="T5" fmla="*/ 0 h 14"/>
                </a:gdLst>
                <a:ahLst/>
                <a:cxnLst>
                  <a:cxn ang="0">
                    <a:pos x="T0" y="T1"/>
                  </a:cxn>
                  <a:cxn ang="0">
                    <a:pos x="T2" y="T3"/>
                  </a:cxn>
                  <a:cxn ang="0">
                    <a:pos x="T4" y="T5"/>
                  </a:cxn>
                </a:cxnLst>
                <a:rect l="0" t="0" r="r" b="b"/>
                <a:pathLst>
                  <a:path w="55" h="14">
                    <a:moveTo>
                      <a:pt x="0" y="14"/>
                    </a:moveTo>
                    <a:lnTo>
                      <a:pt x="6" y="14"/>
                    </a:lnTo>
                    <a:lnTo>
                      <a:pt x="5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6" name="Freeform 1520"/>
              <p:cNvSpPr>
                <a:spLocks/>
              </p:cNvSpPr>
              <p:nvPr/>
            </p:nvSpPr>
            <p:spPr bwMode="auto">
              <a:xfrm flipH="1">
                <a:off x="646" y="3634"/>
                <a:ext cx="53" cy="16"/>
              </a:xfrm>
              <a:custGeom>
                <a:avLst/>
                <a:gdLst>
                  <a:gd name="T0" fmla="*/ 182 w 184"/>
                  <a:gd name="T1" fmla="*/ 2 h 57"/>
                  <a:gd name="T2" fmla="*/ 180 w 184"/>
                  <a:gd name="T3" fmla="*/ 5 h 57"/>
                  <a:gd name="T4" fmla="*/ 178 w 184"/>
                  <a:gd name="T5" fmla="*/ 9 h 57"/>
                  <a:gd name="T6" fmla="*/ 176 w 184"/>
                  <a:gd name="T7" fmla="*/ 12 h 57"/>
                  <a:gd name="T8" fmla="*/ 174 w 184"/>
                  <a:gd name="T9" fmla="*/ 15 h 57"/>
                  <a:gd name="T10" fmla="*/ 171 w 184"/>
                  <a:gd name="T11" fmla="*/ 18 h 57"/>
                  <a:gd name="T12" fmla="*/ 168 w 184"/>
                  <a:gd name="T13" fmla="*/ 21 h 57"/>
                  <a:gd name="T14" fmla="*/ 166 w 184"/>
                  <a:gd name="T15" fmla="*/ 24 h 57"/>
                  <a:gd name="T16" fmla="*/ 163 w 184"/>
                  <a:gd name="T17" fmla="*/ 27 h 57"/>
                  <a:gd name="T18" fmla="*/ 160 w 184"/>
                  <a:gd name="T19" fmla="*/ 30 h 57"/>
                  <a:gd name="T20" fmla="*/ 157 w 184"/>
                  <a:gd name="T21" fmla="*/ 32 h 57"/>
                  <a:gd name="T22" fmla="*/ 154 w 184"/>
                  <a:gd name="T23" fmla="*/ 35 h 57"/>
                  <a:gd name="T24" fmla="*/ 151 w 184"/>
                  <a:gd name="T25" fmla="*/ 37 h 57"/>
                  <a:gd name="T26" fmla="*/ 148 w 184"/>
                  <a:gd name="T27" fmla="*/ 39 h 57"/>
                  <a:gd name="T28" fmla="*/ 144 w 184"/>
                  <a:gd name="T29" fmla="*/ 42 h 57"/>
                  <a:gd name="T30" fmla="*/ 141 w 184"/>
                  <a:gd name="T31" fmla="*/ 43 h 57"/>
                  <a:gd name="T32" fmla="*/ 137 w 184"/>
                  <a:gd name="T33" fmla="*/ 45 h 57"/>
                  <a:gd name="T34" fmla="*/ 134 w 184"/>
                  <a:gd name="T35" fmla="*/ 47 h 57"/>
                  <a:gd name="T36" fmla="*/ 130 w 184"/>
                  <a:gd name="T37" fmla="*/ 49 h 57"/>
                  <a:gd name="T38" fmla="*/ 126 w 184"/>
                  <a:gd name="T39" fmla="*/ 50 h 57"/>
                  <a:gd name="T40" fmla="*/ 123 w 184"/>
                  <a:gd name="T41" fmla="*/ 52 h 57"/>
                  <a:gd name="T42" fmla="*/ 119 w 184"/>
                  <a:gd name="T43" fmla="*/ 53 h 57"/>
                  <a:gd name="T44" fmla="*/ 115 w 184"/>
                  <a:gd name="T45" fmla="*/ 54 h 57"/>
                  <a:gd name="T46" fmla="*/ 111 w 184"/>
                  <a:gd name="T47" fmla="*/ 55 h 57"/>
                  <a:gd name="T48" fmla="*/ 107 w 184"/>
                  <a:gd name="T49" fmla="*/ 56 h 57"/>
                  <a:gd name="T50" fmla="*/ 104 w 184"/>
                  <a:gd name="T51" fmla="*/ 56 h 57"/>
                  <a:gd name="T52" fmla="*/ 99 w 184"/>
                  <a:gd name="T53" fmla="*/ 57 h 57"/>
                  <a:gd name="T54" fmla="*/ 95 w 184"/>
                  <a:gd name="T55" fmla="*/ 57 h 57"/>
                  <a:gd name="T56" fmla="*/ 92 w 184"/>
                  <a:gd name="T57" fmla="*/ 57 h 57"/>
                  <a:gd name="T58" fmla="*/ 88 w 184"/>
                  <a:gd name="T59" fmla="*/ 57 h 57"/>
                  <a:gd name="T60" fmla="*/ 84 w 184"/>
                  <a:gd name="T61" fmla="*/ 57 h 57"/>
                  <a:gd name="T62" fmla="*/ 80 w 184"/>
                  <a:gd name="T63" fmla="*/ 57 h 57"/>
                  <a:gd name="T64" fmla="*/ 76 w 184"/>
                  <a:gd name="T65" fmla="*/ 56 h 57"/>
                  <a:gd name="T66" fmla="*/ 72 w 184"/>
                  <a:gd name="T67" fmla="*/ 56 h 57"/>
                  <a:gd name="T68" fmla="*/ 68 w 184"/>
                  <a:gd name="T69" fmla="*/ 55 h 57"/>
                  <a:gd name="T70" fmla="*/ 64 w 184"/>
                  <a:gd name="T71" fmla="*/ 55 h 57"/>
                  <a:gd name="T72" fmla="*/ 60 w 184"/>
                  <a:gd name="T73" fmla="*/ 53 h 57"/>
                  <a:gd name="T74" fmla="*/ 56 w 184"/>
                  <a:gd name="T75" fmla="*/ 52 h 57"/>
                  <a:gd name="T76" fmla="*/ 53 w 184"/>
                  <a:gd name="T77" fmla="*/ 51 h 57"/>
                  <a:gd name="T78" fmla="*/ 49 w 184"/>
                  <a:gd name="T79" fmla="*/ 50 h 57"/>
                  <a:gd name="T80" fmla="*/ 45 w 184"/>
                  <a:gd name="T81" fmla="*/ 48 h 57"/>
                  <a:gd name="T82" fmla="*/ 42 w 184"/>
                  <a:gd name="T83" fmla="*/ 47 h 57"/>
                  <a:gd name="T84" fmla="*/ 38 w 184"/>
                  <a:gd name="T85" fmla="*/ 45 h 57"/>
                  <a:gd name="T86" fmla="*/ 35 w 184"/>
                  <a:gd name="T87" fmla="*/ 43 h 57"/>
                  <a:gd name="T88" fmla="*/ 31 w 184"/>
                  <a:gd name="T89" fmla="*/ 41 h 57"/>
                  <a:gd name="T90" fmla="*/ 28 w 184"/>
                  <a:gd name="T91" fmla="*/ 39 h 57"/>
                  <a:gd name="T92" fmla="*/ 25 w 184"/>
                  <a:gd name="T93" fmla="*/ 36 h 57"/>
                  <a:gd name="T94" fmla="*/ 21 w 184"/>
                  <a:gd name="T95" fmla="*/ 34 h 57"/>
                  <a:gd name="T96" fmla="*/ 18 w 184"/>
                  <a:gd name="T97" fmla="*/ 32 h 57"/>
                  <a:gd name="T98" fmla="*/ 15 w 184"/>
                  <a:gd name="T99" fmla="*/ 29 h 57"/>
                  <a:gd name="T100" fmla="*/ 12 w 184"/>
                  <a:gd name="T101" fmla="*/ 26 h 57"/>
                  <a:gd name="T102" fmla="*/ 10 w 184"/>
                  <a:gd name="T103" fmla="*/ 23 h 57"/>
                  <a:gd name="T104" fmla="*/ 7 w 184"/>
                  <a:gd name="T105" fmla="*/ 20 h 57"/>
                  <a:gd name="T106" fmla="*/ 4 w 184"/>
                  <a:gd name="T107" fmla="*/ 17 h 57"/>
                  <a:gd name="T108" fmla="*/ 2 w 184"/>
                  <a:gd name="T109" fmla="*/ 14 h 57"/>
                  <a:gd name="T110" fmla="*/ 0 w 184"/>
                  <a:gd name="T111"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 h="57">
                    <a:moveTo>
                      <a:pt x="184" y="0"/>
                    </a:moveTo>
                    <a:lnTo>
                      <a:pt x="183" y="1"/>
                    </a:lnTo>
                    <a:lnTo>
                      <a:pt x="182" y="2"/>
                    </a:lnTo>
                    <a:lnTo>
                      <a:pt x="182" y="3"/>
                    </a:lnTo>
                    <a:lnTo>
                      <a:pt x="181" y="4"/>
                    </a:lnTo>
                    <a:lnTo>
                      <a:pt x="180" y="5"/>
                    </a:lnTo>
                    <a:lnTo>
                      <a:pt x="180" y="6"/>
                    </a:lnTo>
                    <a:lnTo>
                      <a:pt x="179" y="8"/>
                    </a:lnTo>
                    <a:lnTo>
                      <a:pt x="178" y="9"/>
                    </a:lnTo>
                    <a:lnTo>
                      <a:pt x="177" y="10"/>
                    </a:lnTo>
                    <a:lnTo>
                      <a:pt x="177" y="11"/>
                    </a:lnTo>
                    <a:lnTo>
                      <a:pt x="176" y="12"/>
                    </a:lnTo>
                    <a:lnTo>
                      <a:pt x="175" y="13"/>
                    </a:lnTo>
                    <a:lnTo>
                      <a:pt x="174" y="14"/>
                    </a:lnTo>
                    <a:lnTo>
                      <a:pt x="174" y="15"/>
                    </a:lnTo>
                    <a:lnTo>
                      <a:pt x="173" y="16"/>
                    </a:lnTo>
                    <a:lnTo>
                      <a:pt x="172" y="17"/>
                    </a:lnTo>
                    <a:lnTo>
                      <a:pt x="171" y="18"/>
                    </a:lnTo>
                    <a:lnTo>
                      <a:pt x="170" y="19"/>
                    </a:lnTo>
                    <a:lnTo>
                      <a:pt x="170" y="20"/>
                    </a:lnTo>
                    <a:lnTo>
                      <a:pt x="168" y="21"/>
                    </a:lnTo>
                    <a:lnTo>
                      <a:pt x="168" y="22"/>
                    </a:lnTo>
                    <a:lnTo>
                      <a:pt x="167" y="23"/>
                    </a:lnTo>
                    <a:lnTo>
                      <a:pt x="166" y="24"/>
                    </a:lnTo>
                    <a:lnTo>
                      <a:pt x="165" y="25"/>
                    </a:lnTo>
                    <a:lnTo>
                      <a:pt x="164" y="26"/>
                    </a:lnTo>
                    <a:lnTo>
                      <a:pt x="163" y="27"/>
                    </a:lnTo>
                    <a:lnTo>
                      <a:pt x="162" y="28"/>
                    </a:lnTo>
                    <a:lnTo>
                      <a:pt x="161" y="29"/>
                    </a:lnTo>
                    <a:lnTo>
                      <a:pt x="160" y="30"/>
                    </a:lnTo>
                    <a:lnTo>
                      <a:pt x="159" y="31"/>
                    </a:lnTo>
                    <a:lnTo>
                      <a:pt x="158" y="31"/>
                    </a:lnTo>
                    <a:lnTo>
                      <a:pt x="157" y="32"/>
                    </a:lnTo>
                    <a:lnTo>
                      <a:pt x="156" y="33"/>
                    </a:lnTo>
                    <a:lnTo>
                      <a:pt x="155" y="34"/>
                    </a:lnTo>
                    <a:lnTo>
                      <a:pt x="154" y="35"/>
                    </a:lnTo>
                    <a:lnTo>
                      <a:pt x="153" y="35"/>
                    </a:lnTo>
                    <a:lnTo>
                      <a:pt x="152" y="36"/>
                    </a:lnTo>
                    <a:lnTo>
                      <a:pt x="151" y="37"/>
                    </a:lnTo>
                    <a:lnTo>
                      <a:pt x="150" y="38"/>
                    </a:lnTo>
                    <a:lnTo>
                      <a:pt x="149" y="39"/>
                    </a:lnTo>
                    <a:lnTo>
                      <a:pt x="148" y="39"/>
                    </a:lnTo>
                    <a:lnTo>
                      <a:pt x="146" y="40"/>
                    </a:lnTo>
                    <a:lnTo>
                      <a:pt x="145" y="41"/>
                    </a:lnTo>
                    <a:lnTo>
                      <a:pt x="144" y="42"/>
                    </a:lnTo>
                    <a:lnTo>
                      <a:pt x="143" y="42"/>
                    </a:lnTo>
                    <a:lnTo>
                      <a:pt x="142" y="43"/>
                    </a:lnTo>
                    <a:lnTo>
                      <a:pt x="141" y="43"/>
                    </a:lnTo>
                    <a:lnTo>
                      <a:pt x="140" y="44"/>
                    </a:lnTo>
                    <a:lnTo>
                      <a:pt x="139" y="45"/>
                    </a:lnTo>
                    <a:lnTo>
                      <a:pt x="137" y="45"/>
                    </a:lnTo>
                    <a:lnTo>
                      <a:pt x="136" y="46"/>
                    </a:lnTo>
                    <a:lnTo>
                      <a:pt x="135" y="46"/>
                    </a:lnTo>
                    <a:lnTo>
                      <a:pt x="134" y="47"/>
                    </a:lnTo>
                    <a:lnTo>
                      <a:pt x="133" y="48"/>
                    </a:lnTo>
                    <a:lnTo>
                      <a:pt x="131" y="48"/>
                    </a:lnTo>
                    <a:lnTo>
                      <a:pt x="130" y="49"/>
                    </a:lnTo>
                    <a:lnTo>
                      <a:pt x="129" y="49"/>
                    </a:lnTo>
                    <a:lnTo>
                      <a:pt x="128" y="50"/>
                    </a:lnTo>
                    <a:lnTo>
                      <a:pt x="126" y="50"/>
                    </a:lnTo>
                    <a:lnTo>
                      <a:pt x="125" y="51"/>
                    </a:lnTo>
                    <a:lnTo>
                      <a:pt x="124" y="51"/>
                    </a:lnTo>
                    <a:lnTo>
                      <a:pt x="123" y="52"/>
                    </a:lnTo>
                    <a:lnTo>
                      <a:pt x="122" y="52"/>
                    </a:lnTo>
                    <a:lnTo>
                      <a:pt x="120" y="52"/>
                    </a:lnTo>
                    <a:lnTo>
                      <a:pt x="119" y="53"/>
                    </a:lnTo>
                    <a:lnTo>
                      <a:pt x="118" y="53"/>
                    </a:lnTo>
                    <a:lnTo>
                      <a:pt x="116" y="53"/>
                    </a:lnTo>
                    <a:lnTo>
                      <a:pt x="115" y="54"/>
                    </a:lnTo>
                    <a:lnTo>
                      <a:pt x="114" y="54"/>
                    </a:lnTo>
                    <a:lnTo>
                      <a:pt x="112" y="55"/>
                    </a:lnTo>
                    <a:lnTo>
                      <a:pt x="111" y="55"/>
                    </a:lnTo>
                    <a:lnTo>
                      <a:pt x="110" y="55"/>
                    </a:lnTo>
                    <a:lnTo>
                      <a:pt x="109" y="55"/>
                    </a:lnTo>
                    <a:lnTo>
                      <a:pt x="107" y="56"/>
                    </a:lnTo>
                    <a:lnTo>
                      <a:pt x="106" y="56"/>
                    </a:lnTo>
                    <a:lnTo>
                      <a:pt x="105" y="56"/>
                    </a:lnTo>
                    <a:lnTo>
                      <a:pt x="104" y="56"/>
                    </a:lnTo>
                    <a:lnTo>
                      <a:pt x="102" y="56"/>
                    </a:lnTo>
                    <a:lnTo>
                      <a:pt x="101" y="56"/>
                    </a:lnTo>
                    <a:lnTo>
                      <a:pt x="99" y="57"/>
                    </a:lnTo>
                    <a:lnTo>
                      <a:pt x="98" y="57"/>
                    </a:lnTo>
                    <a:lnTo>
                      <a:pt x="97" y="57"/>
                    </a:lnTo>
                    <a:lnTo>
                      <a:pt x="95" y="57"/>
                    </a:lnTo>
                    <a:lnTo>
                      <a:pt x="94" y="57"/>
                    </a:lnTo>
                    <a:lnTo>
                      <a:pt x="93" y="57"/>
                    </a:lnTo>
                    <a:lnTo>
                      <a:pt x="92" y="57"/>
                    </a:lnTo>
                    <a:lnTo>
                      <a:pt x="90" y="57"/>
                    </a:lnTo>
                    <a:lnTo>
                      <a:pt x="89" y="57"/>
                    </a:lnTo>
                    <a:lnTo>
                      <a:pt x="88" y="57"/>
                    </a:lnTo>
                    <a:lnTo>
                      <a:pt x="86" y="57"/>
                    </a:lnTo>
                    <a:lnTo>
                      <a:pt x="85" y="57"/>
                    </a:lnTo>
                    <a:lnTo>
                      <a:pt x="84" y="57"/>
                    </a:lnTo>
                    <a:lnTo>
                      <a:pt x="82" y="57"/>
                    </a:lnTo>
                    <a:lnTo>
                      <a:pt x="81" y="57"/>
                    </a:lnTo>
                    <a:lnTo>
                      <a:pt x="80" y="57"/>
                    </a:lnTo>
                    <a:lnTo>
                      <a:pt x="78" y="57"/>
                    </a:lnTo>
                    <a:lnTo>
                      <a:pt x="77" y="57"/>
                    </a:lnTo>
                    <a:lnTo>
                      <a:pt x="76" y="56"/>
                    </a:lnTo>
                    <a:lnTo>
                      <a:pt x="74" y="56"/>
                    </a:lnTo>
                    <a:lnTo>
                      <a:pt x="73" y="56"/>
                    </a:lnTo>
                    <a:lnTo>
                      <a:pt x="72" y="56"/>
                    </a:lnTo>
                    <a:lnTo>
                      <a:pt x="70" y="56"/>
                    </a:lnTo>
                    <a:lnTo>
                      <a:pt x="69" y="56"/>
                    </a:lnTo>
                    <a:lnTo>
                      <a:pt x="68" y="55"/>
                    </a:lnTo>
                    <a:lnTo>
                      <a:pt x="67" y="55"/>
                    </a:lnTo>
                    <a:lnTo>
                      <a:pt x="65" y="55"/>
                    </a:lnTo>
                    <a:lnTo>
                      <a:pt x="64" y="55"/>
                    </a:lnTo>
                    <a:lnTo>
                      <a:pt x="63" y="54"/>
                    </a:lnTo>
                    <a:lnTo>
                      <a:pt x="61" y="54"/>
                    </a:lnTo>
                    <a:lnTo>
                      <a:pt x="60" y="53"/>
                    </a:lnTo>
                    <a:lnTo>
                      <a:pt x="59" y="53"/>
                    </a:lnTo>
                    <a:lnTo>
                      <a:pt x="58" y="53"/>
                    </a:lnTo>
                    <a:lnTo>
                      <a:pt x="56" y="52"/>
                    </a:lnTo>
                    <a:lnTo>
                      <a:pt x="55" y="52"/>
                    </a:lnTo>
                    <a:lnTo>
                      <a:pt x="54" y="52"/>
                    </a:lnTo>
                    <a:lnTo>
                      <a:pt x="53" y="51"/>
                    </a:lnTo>
                    <a:lnTo>
                      <a:pt x="51" y="51"/>
                    </a:lnTo>
                    <a:lnTo>
                      <a:pt x="50" y="50"/>
                    </a:lnTo>
                    <a:lnTo>
                      <a:pt x="49" y="50"/>
                    </a:lnTo>
                    <a:lnTo>
                      <a:pt x="48" y="49"/>
                    </a:lnTo>
                    <a:lnTo>
                      <a:pt x="46" y="49"/>
                    </a:lnTo>
                    <a:lnTo>
                      <a:pt x="45" y="48"/>
                    </a:lnTo>
                    <a:lnTo>
                      <a:pt x="44" y="48"/>
                    </a:lnTo>
                    <a:lnTo>
                      <a:pt x="43" y="47"/>
                    </a:lnTo>
                    <a:lnTo>
                      <a:pt x="42" y="47"/>
                    </a:lnTo>
                    <a:lnTo>
                      <a:pt x="40" y="46"/>
                    </a:lnTo>
                    <a:lnTo>
                      <a:pt x="39" y="45"/>
                    </a:lnTo>
                    <a:lnTo>
                      <a:pt x="38" y="45"/>
                    </a:lnTo>
                    <a:lnTo>
                      <a:pt x="37" y="44"/>
                    </a:lnTo>
                    <a:lnTo>
                      <a:pt x="36" y="43"/>
                    </a:lnTo>
                    <a:lnTo>
                      <a:pt x="35" y="43"/>
                    </a:lnTo>
                    <a:lnTo>
                      <a:pt x="33" y="42"/>
                    </a:lnTo>
                    <a:lnTo>
                      <a:pt x="32" y="42"/>
                    </a:lnTo>
                    <a:lnTo>
                      <a:pt x="31" y="41"/>
                    </a:lnTo>
                    <a:lnTo>
                      <a:pt x="30" y="40"/>
                    </a:lnTo>
                    <a:lnTo>
                      <a:pt x="29" y="39"/>
                    </a:lnTo>
                    <a:lnTo>
                      <a:pt x="28" y="39"/>
                    </a:lnTo>
                    <a:lnTo>
                      <a:pt x="27" y="38"/>
                    </a:lnTo>
                    <a:lnTo>
                      <a:pt x="26" y="37"/>
                    </a:lnTo>
                    <a:lnTo>
                      <a:pt x="25" y="36"/>
                    </a:lnTo>
                    <a:lnTo>
                      <a:pt x="23" y="36"/>
                    </a:lnTo>
                    <a:lnTo>
                      <a:pt x="22" y="35"/>
                    </a:lnTo>
                    <a:lnTo>
                      <a:pt x="21" y="34"/>
                    </a:lnTo>
                    <a:lnTo>
                      <a:pt x="20" y="33"/>
                    </a:lnTo>
                    <a:lnTo>
                      <a:pt x="19" y="32"/>
                    </a:lnTo>
                    <a:lnTo>
                      <a:pt x="18" y="32"/>
                    </a:lnTo>
                    <a:lnTo>
                      <a:pt x="17" y="31"/>
                    </a:lnTo>
                    <a:lnTo>
                      <a:pt x="16" y="30"/>
                    </a:lnTo>
                    <a:lnTo>
                      <a:pt x="15" y="29"/>
                    </a:lnTo>
                    <a:lnTo>
                      <a:pt x="14" y="28"/>
                    </a:lnTo>
                    <a:lnTo>
                      <a:pt x="14" y="27"/>
                    </a:lnTo>
                    <a:lnTo>
                      <a:pt x="12" y="26"/>
                    </a:lnTo>
                    <a:lnTo>
                      <a:pt x="12" y="25"/>
                    </a:lnTo>
                    <a:lnTo>
                      <a:pt x="11" y="24"/>
                    </a:lnTo>
                    <a:lnTo>
                      <a:pt x="10" y="23"/>
                    </a:lnTo>
                    <a:lnTo>
                      <a:pt x="9" y="22"/>
                    </a:lnTo>
                    <a:lnTo>
                      <a:pt x="8" y="21"/>
                    </a:lnTo>
                    <a:lnTo>
                      <a:pt x="7" y="20"/>
                    </a:lnTo>
                    <a:lnTo>
                      <a:pt x="6" y="20"/>
                    </a:lnTo>
                    <a:lnTo>
                      <a:pt x="5" y="18"/>
                    </a:lnTo>
                    <a:lnTo>
                      <a:pt x="4" y="17"/>
                    </a:lnTo>
                    <a:lnTo>
                      <a:pt x="4" y="16"/>
                    </a:lnTo>
                    <a:lnTo>
                      <a:pt x="3" y="15"/>
                    </a:lnTo>
                    <a:lnTo>
                      <a:pt x="2" y="14"/>
                    </a:lnTo>
                    <a:lnTo>
                      <a:pt x="1" y="13"/>
                    </a:lnTo>
                    <a:lnTo>
                      <a:pt x="1"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7" name="Freeform 1521"/>
              <p:cNvSpPr>
                <a:spLocks/>
              </p:cNvSpPr>
              <p:nvPr/>
            </p:nvSpPr>
            <p:spPr bwMode="auto">
              <a:xfrm flipH="1">
                <a:off x="646" y="3590"/>
                <a:ext cx="53" cy="17"/>
              </a:xfrm>
              <a:custGeom>
                <a:avLst/>
                <a:gdLst>
                  <a:gd name="T0" fmla="*/ 1 w 183"/>
                  <a:gd name="T1" fmla="*/ 43 h 59"/>
                  <a:gd name="T2" fmla="*/ 4 w 183"/>
                  <a:gd name="T3" fmla="*/ 39 h 59"/>
                  <a:gd name="T4" fmla="*/ 6 w 183"/>
                  <a:gd name="T5" fmla="*/ 36 h 59"/>
                  <a:gd name="T6" fmla="*/ 9 w 183"/>
                  <a:gd name="T7" fmla="*/ 33 h 59"/>
                  <a:gd name="T8" fmla="*/ 12 w 183"/>
                  <a:gd name="T9" fmla="*/ 30 h 59"/>
                  <a:gd name="T10" fmla="*/ 15 w 183"/>
                  <a:gd name="T11" fmla="*/ 28 h 59"/>
                  <a:gd name="T12" fmla="*/ 18 w 183"/>
                  <a:gd name="T13" fmla="*/ 25 h 59"/>
                  <a:gd name="T14" fmla="*/ 21 w 183"/>
                  <a:gd name="T15" fmla="*/ 23 h 59"/>
                  <a:gd name="T16" fmla="*/ 24 w 183"/>
                  <a:gd name="T17" fmla="*/ 20 h 59"/>
                  <a:gd name="T18" fmla="*/ 27 w 183"/>
                  <a:gd name="T19" fmla="*/ 18 h 59"/>
                  <a:gd name="T20" fmla="*/ 31 w 183"/>
                  <a:gd name="T21" fmla="*/ 16 h 59"/>
                  <a:gd name="T22" fmla="*/ 34 w 183"/>
                  <a:gd name="T23" fmla="*/ 14 h 59"/>
                  <a:gd name="T24" fmla="*/ 37 w 183"/>
                  <a:gd name="T25" fmla="*/ 12 h 59"/>
                  <a:gd name="T26" fmla="*/ 41 w 183"/>
                  <a:gd name="T27" fmla="*/ 10 h 59"/>
                  <a:gd name="T28" fmla="*/ 45 w 183"/>
                  <a:gd name="T29" fmla="*/ 9 h 59"/>
                  <a:gd name="T30" fmla="*/ 48 w 183"/>
                  <a:gd name="T31" fmla="*/ 7 h 59"/>
                  <a:gd name="T32" fmla="*/ 52 w 183"/>
                  <a:gd name="T33" fmla="*/ 6 h 59"/>
                  <a:gd name="T34" fmla="*/ 56 w 183"/>
                  <a:gd name="T35" fmla="*/ 4 h 59"/>
                  <a:gd name="T36" fmla="*/ 59 w 183"/>
                  <a:gd name="T37" fmla="*/ 3 h 59"/>
                  <a:gd name="T38" fmla="*/ 63 w 183"/>
                  <a:gd name="T39" fmla="*/ 2 h 59"/>
                  <a:gd name="T40" fmla="*/ 67 w 183"/>
                  <a:gd name="T41" fmla="*/ 2 h 59"/>
                  <a:gd name="T42" fmla="*/ 71 w 183"/>
                  <a:gd name="T43" fmla="*/ 1 h 59"/>
                  <a:gd name="T44" fmla="*/ 75 w 183"/>
                  <a:gd name="T45" fmla="*/ 1 h 59"/>
                  <a:gd name="T46" fmla="*/ 79 w 183"/>
                  <a:gd name="T47" fmla="*/ 0 h 59"/>
                  <a:gd name="T48" fmla="*/ 83 w 183"/>
                  <a:gd name="T49" fmla="*/ 0 h 59"/>
                  <a:gd name="T50" fmla="*/ 87 w 183"/>
                  <a:gd name="T51" fmla="*/ 0 h 59"/>
                  <a:gd name="T52" fmla="*/ 91 w 183"/>
                  <a:gd name="T53" fmla="*/ 0 h 59"/>
                  <a:gd name="T54" fmla="*/ 95 w 183"/>
                  <a:gd name="T55" fmla="*/ 0 h 59"/>
                  <a:gd name="T56" fmla="*/ 99 w 183"/>
                  <a:gd name="T57" fmla="*/ 0 h 59"/>
                  <a:gd name="T58" fmla="*/ 103 w 183"/>
                  <a:gd name="T59" fmla="*/ 1 h 59"/>
                  <a:gd name="T60" fmla="*/ 107 w 183"/>
                  <a:gd name="T61" fmla="*/ 2 h 59"/>
                  <a:gd name="T62" fmla="*/ 111 w 183"/>
                  <a:gd name="T63" fmla="*/ 2 h 59"/>
                  <a:gd name="T64" fmla="*/ 114 w 183"/>
                  <a:gd name="T65" fmla="*/ 3 h 59"/>
                  <a:gd name="T66" fmla="*/ 118 w 183"/>
                  <a:gd name="T67" fmla="*/ 4 h 59"/>
                  <a:gd name="T68" fmla="*/ 122 w 183"/>
                  <a:gd name="T69" fmla="*/ 6 h 59"/>
                  <a:gd name="T70" fmla="*/ 126 w 183"/>
                  <a:gd name="T71" fmla="*/ 7 h 59"/>
                  <a:gd name="T72" fmla="*/ 129 w 183"/>
                  <a:gd name="T73" fmla="*/ 8 h 59"/>
                  <a:gd name="T74" fmla="*/ 133 w 183"/>
                  <a:gd name="T75" fmla="*/ 10 h 59"/>
                  <a:gd name="T76" fmla="*/ 137 w 183"/>
                  <a:gd name="T77" fmla="*/ 12 h 59"/>
                  <a:gd name="T78" fmla="*/ 140 w 183"/>
                  <a:gd name="T79" fmla="*/ 14 h 59"/>
                  <a:gd name="T80" fmla="*/ 143 w 183"/>
                  <a:gd name="T81" fmla="*/ 16 h 59"/>
                  <a:gd name="T82" fmla="*/ 147 w 183"/>
                  <a:gd name="T83" fmla="*/ 18 h 59"/>
                  <a:gd name="T84" fmla="*/ 150 w 183"/>
                  <a:gd name="T85" fmla="*/ 20 h 59"/>
                  <a:gd name="T86" fmla="*/ 153 w 183"/>
                  <a:gd name="T87" fmla="*/ 22 h 59"/>
                  <a:gd name="T88" fmla="*/ 156 w 183"/>
                  <a:gd name="T89" fmla="*/ 25 h 59"/>
                  <a:gd name="T90" fmla="*/ 159 w 183"/>
                  <a:gd name="T91" fmla="*/ 27 h 59"/>
                  <a:gd name="T92" fmla="*/ 162 w 183"/>
                  <a:gd name="T93" fmla="*/ 30 h 59"/>
                  <a:gd name="T94" fmla="*/ 165 w 183"/>
                  <a:gd name="T95" fmla="*/ 33 h 59"/>
                  <a:gd name="T96" fmla="*/ 168 w 183"/>
                  <a:gd name="T97" fmla="*/ 36 h 59"/>
                  <a:gd name="T98" fmla="*/ 170 w 183"/>
                  <a:gd name="T99" fmla="*/ 39 h 59"/>
                  <a:gd name="T100" fmla="*/ 173 w 183"/>
                  <a:gd name="T101" fmla="*/ 42 h 59"/>
                  <a:gd name="T102" fmla="*/ 175 w 183"/>
                  <a:gd name="T103" fmla="*/ 45 h 59"/>
                  <a:gd name="T104" fmla="*/ 177 w 183"/>
                  <a:gd name="T105" fmla="*/ 48 h 59"/>
                  <a:gd name="T106" fmla="*/ 180 w 183"/>
                  <a:gd name="T107" fmla="*/ 52 h 59"/>
                  <a:gd name="T108" fmla="*/ 181 w 183"/>
                  <a:gd name="T109" fmla="*/ 55 h 59"/>
                  <a:gd name="T110" fmla="*/ 183 w 183"/>
                  <a:gd name="T11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59">
                    <a:moveTo>
                      <a:pt x="0" y="45"/>
                    </a:moveTo>
                    <a:lnTo>
                      <a:pt x="0" y="44"/>
                    </a:lnTo>
                    <a:lnTo>
                      <a:pt x="1" y="43"/>
                    </a:lnTo>
                    <a:lnTo>
                      <a:pt x="2" y="41"/>
                    </a:lnTo>
                    <a:lnTo>
                      <a:pt x="3" y="40"/>
                    </a:lnTo>
                    <a:lnTo>
                      <a:pt x="4" y="39"/>
                    </a:lnTo>
                    <a:lnTo>
                      <a:pt x="4" y="38"/>
                    </a:lnTo>
                    <a:lnTo>
                      <a:pt x="6" y="37"/>
                    </a:lnTo>
                    <a:lnTo>
                      <a:pt x="6" y="36"/>
                    </a:lnTo>
                    <a:lnTo>
                      <a:pt x="7" y="35"/>
                    </a:lnTo>
                    <a:lnTo>
                      <a:pt x="8" y="34"/>
                    </a:lnTo>
                    <a:lnTo>
                      <a:pt x="9" y="33"/>
                    </a:lnTo>
                    <a:lnTo>
                      <a:pt x="10" y="32"/>
                    </a:lnTo>
                    <a:lnTo>
                      <a:pt x="11" y="31"/>
                    </a:lnTo>
                    <a:lnTo>
                      <a:pt x="12" y="30"/>
                    </a:lnTo>
                    <a:lnTo>
                      <a:pt x="13" y="30"/>
                    </a:lnTo>
                    <a:lnTo>
                      <a:pt x="14" y="29"/>
                    </a:lnTo>
                    <a:lnTo>
                      <a:pt x="15" y="28"/>
                    </a:lnTo>
                    <a:lnTo>
                      <a:pt x="15" y="27"/>
                    </a:lnTo>
                    <a:lnTo>
                      <a:pt x="17" y="26"/>
                    </a:lnTo>
                    <a:lnTo>
                      <a:pt x="18" y="25"/>
                    </a:lnTo>
                    <a:lnTo>
                      <a:pt x="19" y="24"/>
                    </a:lnTo>
                    <a:lnTo>
                      <a:pt x="20" y="23"/>
                    </a:lnTo>
                    <a:lnTo>
                      <a:pt x="21" y="23"/>
                    </a:lnTo>
                    <a:lnTo>
                      <a:pt x="22" y="22"/>
                    </a:lnTo>
                    <a:lnTo>
                      <a:pt x="23" y="21"/>
                    </a:lnTo>
                    <a:lnTo>
                      <a:pt x="24" y="20"/>
                    </a:lnTo>
                    <a:lnTo>
                      <a:pt x="25" y="19"/>
                    </a:lnTo>
                    <a:lnTo>
                      <a:pt x="26" y="19"/>
                    </a:lnTo>
                    <a:lnTo>
                      <a:pt x="27" y="18"/>
                    </a:lnTo>
                    <a:lnTo>
                      <a:pt x="28" y="17"/>
                    </a:lnTo>
                    <a:lnTo>
                      <a:pt x="29" y="17"/>
                    </a:lnTo>
                    <a:lnTo>
                      <a:pt x="31" y="16"/>
                    </a:lnTo>
                    <a:lnTo>
                      <a:pt x="32" y="15"/>
                    </a:lnTo>
                    <a:lnTo>
                      <a:pt x="33" y="15"/>
                    </a:lnTo>
                    <a:lnTo>
                      <a:pt x="34" y="14"/>
                    </a:lnTo>
                    <a:lnTo>
                      <a:pt x="35" y="13"/>
                    </a:lnTo>
                    <a:lnTo>
                      <a:pt x="36" y="13"/>
                    </a:lnTo>
                    <a:lnTo>
                      <a:pt x="37" y="12"/>
                    </a:lnTo>
                    <a:lnTo>
                      <a:pt x="38" y="11"/>
                    </a:lnTo>
                    <a:lnTo>
                      <a:pt x="40" y="11"/>
                    </a:lnTo>
                    <a:lnTo>
                      <a:pt x="41" y="10"/>
                    </a:lnTo>
                    <a:lnTo>
                      <a:pt x="42" y="10"/>
                    </a:lnTo>
                    <a:lnTo>
                      <a:pt x="43" y="9"/>
                    </a:lnTo>
                    <a:lnTo>
                      <a:pt x="45" y="9"/>
                    </a:lnTo>
                    <a:lnTo>
                      <a:pt x="46" y="8"/>
                    </a:lnTo>
                    <a:lnTo>
                      <a:pt x="47" y="8"/>
                    </a:lnTo>
                    <a:lnTo>
                      <a:pt x="48" y="7"/>
                    </a:lnTo>
                    <a:lnTo>
                      <a:pt x="49" y="6"/>
                    </a:lnTo>
                    <a:lnTo>
                      <a:pt x="51" y="6"/>
                    </a:lnTo>
                    <a:lnTo>
                      <a:pt x="52" y="6"/>
                    </a:lnTo>
                    <a:lnTo>
                      <a:pt x="53" y="5"/>
                    </a:lnTo>
                    <a:lnTo>
                      <a:pt x="54" y="5"/>
                    </a:lnTo>
                    <a:lnTo>
                      <a:pt x="56" y="4"/>
                    </a:lnTo>
                    <a:lnTo>
                      <a:pt x="57" y="4"/>
                    </a:lnTo>
                    <a:lnTo>
                      <a:pt x="58" y="4"/>
                    </a:lnTo>
                    <a:lnTo>
                      <a:pt x="59" y="3"/>
                    </a:lnTo>
                    <a:lnTo>
                      <a:pt x="61" y="3"/>
                    </a:lnTo>
                    <a:lnTo>
                      <a:pt x="62" y="3"/>
                    </a:lnTo>
                    <a:lnTo>
                      <a:pt x="63" y="2"/>
                    </a:lnTo>
                    <a:lnTo>
                      <a:pt x="65" y="2"/>
                    </a:lnTo>
                    <a:lnTo>
                      <a:pt x="66" y="2"/>
                    </a:lnTo>
                    <a:lnTo>
                      <a:pt x="67" y="2"/>
                    </a:lnTo>
                    <a:lnTo>
                      <a:pt x="69" y="1"/>
                    </a:lnTo>
                    <a:lnTo>
                      <a:pt x="70" y="1"/>
                    </a:lnTo>
                    <a:lnTo>
                      <a:pt x="71" y="1"/>
                    </a:lnTo>
                    <a:lnTo>
                      <a:pt x="72" y="1"/>
                    </a:lnTo>
                    <a:lnTo>
                      <a:pt x="74" y="1"/>
                    </a:lnTo>
                    <a:lnTo>
                      <a:pt x="75" y="1"/>
                    </a:lnTo>
                    <a:lnTo>
                      <a:pt x="76" y="0"/>
                    </a:lnTo>
                    <a:lnTo>
                      <a:pt x="78" y="0"/>
                    </a:lnTo>
                    <a:lnTo>
                      <a:pt x="79" y="0"/>
                    </a:lnTo>
                    <a:lnTo>
                      <a:pt x="80" y="0"/>
                    </a:lnTo>
                    <a:lnTo>
                      <a:pt x="82" y="0"/>
                    </a:lnTo>
                    <a:lnTo>
                      <a:pt x="83" y="0"/>
                    </a:lnTo>
                    <a:lnTo>
                      <a:pt x="84" y="0"/>
                    </a:lnTo>
                    <a:lnTo>
                      <a:pt x="86" y="0"/>
                    </a:lnTo>
                    <a:lnTo>
                      <a:pt x="87" y="0"/>
                    </a:lnTo>
                    <a:lnTo>
                      <a:pt x="88" y="0"/>
                    </a:lnTo>
                    <a:lnTo>
                      <a:pt x="90" y="0"/>
                    </a:lnTo>
                    <a:lnTo>
                      <a:pt x="91" y="0"/>
                    </a:lnTo>
                    <a:lnTo>
                      <a:pt x="92" y="0"/>
                    </a:lnTo>
                    <a:lnTo>
                      <a:pt x="94" y="0"/>
                    </a:lnTo>
                    <a:lnTo>
                      <a:pt x="95" y="0"/>
                    </a:lnTo>
                    <a:lnTo>
                      <a:pt x="96" y="0"/>
                    </a:lnTo>
                    <a:lnTo>
                      <a:pt x="97" y="0"/>
                    </a:lnTo>
                    <a:lnTo>
                      <a:pt x="99" y="0"/>
                    </a:lnTo>
                    <a:lnTo>
                      <a:pt x="100" y="1"/>
                    </a:lnTo>
                    <a:lnTo>
                      <a:pt x="101" y="1"/>
                    </a:lnTo>
                    <a:lnTo>
                      <a:pt x="103" y="1"/>
                    </a:lnTo>
                    <a:lnTo>
                      <a:pt x="104" y="1"/>
                    </a:lnTo>
                    <a:lnTo>
                      <a:pt x="105" y="1"/>
                    </a:lnTo>
                    <a:lnTo>
                      <a:pt x="107" y="2"/>
                    </a:lnTo>
                    <a:lnTo>
                      <a:pt x="108" y="2"/>
                    </a:lnTo>
                    <a:lnTo>
                      <a:pt x="109" y="2"/>
                    </a:lnTo>
                    <a:lnTo>
                      <a:pt x="111" y="2"/>
                    </a:lnTo>
                    <a:lnTo>
                      <a:pt x="112" y="3"/>
                    </a:lnTo>
                    <a:lnTo>
                      <a:pt x="113" y="3"/>
                    </a:lnTo>
                    <a:lnTo>
                      <a:pt x="114" y="3"/>
                    </a:lnTo>
                    <a:lnTo>
                      <a:pt x="116" y="4"/>
                    </a:lnTo>
                    <a:lnTo>
                      <a:pt x="117" y="4"/>
                    </a:lnTo>
                    <a:lnTo>
                      <a:pt x="118" y="4"/>
                    </a:lnTo>
                    <a:lnTo>
                      <a:pt x="120" y="5"/>
                    </a:lnTo>
                    <a:lnTo>
                      <a:pt x="121" y="5"/>
                    </a:lnTo>
                    <a:lnTo>
                      <a:pt x="122" y="6"/>
                    </a:lnTo>
                    <a:lnTo>
                      <a:pt x="123" y="6"/>
                    </a:lnTo>
                    <a:lnTo>
                      <a:pt x="125" y="6"/>
                    </a:lnTo>
                    <a:lnTo>
                      <a:pt x="126" y="7"/>
                    </a:lnTo>
                    <a:lnTo>
                      <a:pt x="127" y="7"/>
                    </a:lnTo>
                    <a:lnTo>
                      <a:pt x="128" y="8"/>
                    </a:lnTo>
                    <a:lnTo>
                      <a:pt x="129" y="8"/>
                    </a:lnTo>
                    <a:lnTo>
                      <a:pt x="131" y="9"/>
                    </a:lnTo>
                    <a:lnTo>
                      <a:pt x="132" y="9"/>
                    </a:lnTo>
                    <a:lnTo>
                      <a:pt x="133" y="10"/>
                    </a:lnTo>
                    <a:lnTo>
                      <a:pt x="134" y="11"/>
                    </a:lnTo>
                    <a:lnTo>
                      <a:pt x="135" y="11"/>
                    </a:lnTo>
                    <a:lnTo>
                      <a:pt x="137" y="12"/>
                    </a:lnTo>
                    <a:lnTo>
                      <a:pt x="138" y="12"/>
                    </a:lnTo>
                    <a:lnTo>
                      <a:pt x="139" y="13"/>
                    </a:lnTo>
                    <a:lnTo>
                      <a:pt x="140" y="14"/>
                    </a:lnTo>
                    <a:lnTo>
                      <a:pt x="141" y="14"/>
                    </a:lnTo>
                    <a:lnTo>
                      <a:pt x="142" y="15"/>
                    </a:lnTo>
                    <a:lnTo>
                      <a:pt x="143" y="16"/>
                    </a:lnTo>
                    <a:lnTo>
                      <a:pt x="145" y="16"/>
                    </a:lnTo>
                    <a:lnTo>
                      <a:pt x="146" y="17"/>
                    </a:lnTo>
                    <a:lnTo>
                      <a:pt x="147" y="18"/>
                    </a:lnTo>
                    <a:lnTo>
                      <a:pt x="148" y="19"/>
                    </a:lnTo>
                    <a:lnTo>
                      <a:pt x="149" y="19"/>
                    </a:lnTo>
                    <a:lnTo>
                      <a:pt x="150" y="20"/>
                    </a:lnTo>
                    <a:lnTo>
                      <a:pt x="151" y="21"/>
                    </a:lnTo>
                    <a:lnTo>
                      <a:pt x="152" y="22"/>
                    </a:lnTo>
                    <a:lnTo>
                      <a:pt x="153" y="22"/>
                    </a:lnTo>
                    <a:lnTo>
                      <a:pt x="154" y="23"/>
                    </a:lnTo>
                    <a:lnTo>
                      <a:pt x="155" y="24"/>
                    </a:lnTo>
                    <a:lnTo>
                      <a:pt x="156" y="25"/>
                    </a:lnTo>
                    <a:lnTo>
                      <a:pt x="158" y="26"/>
                    </a:lnTo>
                    <a:lnTo>
                      <a:pt x="158" y="27"/>
                    </a:lnTo>
                    <a:lnTo>
                      <a:pt x="159" y="27"/>
                    </a:lnTo>
                    <a:lnTo>
                      <a:pt x="160" y="29"/>
                    </a:lnTo>
                    <a:lnTo>
                      <a:pt x="161" y="29"/>
                    </a:lnTo>
                    <a:lnTo>
                      <a:pt x="162" y="30"/>
                    </a:lnTo>
                    <a:lnTo>
                      <a:pt x="163" y="31"/>
                    </a:lnTo>
                    <a:lnTo>
                      <a:pt x="164" y="32"/>
                    </a:lnTo>
                    <a:lnTo>
                      <a:pt x="165" y="33"/>
                    </a:lnTo>
                    <a:lnTo>
                      <a:pt x="166" y="34"/>
                    </a:lnTo>
                    <a:lnTo>
                      <a:pt x="167" y="35"/>
                    </a:lnTo>
                    <a:lnTo>
                      <a:pt x="168" y="36"/>
                    </a:lnTo>
                    <a:lnTo>
                      <a:pt x="169" y="37"/>
                    </a:lnTo>
                    <a:lnTo>
                      <a:pt x="170" y="38"/>
                    </a:lnTo>
                    <a:lnTo>
                      <a:pt x="170" y="39"/>
                    </a:lnTo>
                    <a:lnTo>
                      <a:pt x="171" y="40"/>
                    </a:lnTo>
                    <a:lnTo>
                      <a:pt x="172" y="41"/>
                    </a:lnTo>
                    <a:lnTo>
                      <a:pt x="173" y="42"/>
                    </a:lnTo>
                    <a:lnTo>
                      <a:pt x="174" y="43"/>
                    </a:lnTo>
                    <a:lnTo>
                      <a:pt x="174" y="44"/>
                    </a:lnTo>
                    <a:lnTo>
                      <a:pt x="175" y="45"/>
                    </a:lnTo>
                    <a:lnTo>
                      <a:pt x="176" y="46"/>
                    </a:lnTo>
                    <a:lnTo>
                      <a:pt x="177" y="47"/>
                    </a:lnTo>
                    <a:lnTo>
                      <a:pt x="177" y="48"/>
                    </a:lnTo>
                    <a:lnTo>
                      <a:pt x="178" y="50"/>
                    </a:lnTo>
                    <a:lnTo>
                      <a:pt x="179" y="51"/>
                    </a:lnTo>
                    <a:lnTo>
                      <a:pt x="180" y="52"/>
                    </a:lnTo>
                    <a:lnTo>
                      <a:pt x="180" y="53"/>
                    </a:lnTo>
                    <a:lnTo>
                      <a:pt x="181" y="54"/>
                    </a:lnTo>
                    <a:lnTo>
                      <a:pt x="181" y="55"/>
                    </a:lnTo>
                    <a:lnTo>
                      <a:pt x="182" y="56"/>
                    </a:lnTo>
                    <a:lnTo>
                      <a:pt x="183" y="58"/>
                    </a:lnTo>
                    <a:lnTo>
                      <a:pt x="183" y="5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8" name="Freeform 1522"/>
              <p:cNvSpPr>
                <a:spLocks/>
              </p:cNvSpPr>
              <p:nvPr/>
            </p:nvSpPr>
            <p:spPr bwMode="auto">
              <a:xfrm flipH="1">
                <a:off x="653" y="3635"/>
                <a:ext cx="40" cy="10"/>
              </a:xfrm>
              <a:custGeom>
                <a:avLst/>
                <a:gdLst>
                  <a:gd name="T0" fmla="*/ 139 w 141"/>
                  <a:gd name="T1" fmla="*/ 2 h 35"/>
                  <a:gd name="T2" fmla="*/ 137 w 141"/>
                  <a:gd name="T3" fmla="*/ 4 h 35"/>
                  <a:gd name="T4" fmla="*/ 135 w 141"/>
                  <a:gd name="T5" fmla="*/ 7 h 35"/>
                  <a:gd name="T6" fmla="*/ 133 w 141"/>
                  <a:gd name="T7" fmla="*/ 9 h 35"/>
                  <a:gd name="T8" fmla="*/ 130 w 141"/>
                  <a:gd name="T9" fmla="*/ 12 h 35"/>
                  <a:gd name="T10" fmla="*/ 128 w 141"/>
                  <a:gd name="T11" fmla="*/ 14 h 35"/>
                  <a:gd name="T12" fmla="*/ 125 w 141"/>
                  <a:gd name="T13" fmla="*/ 16 h 35"/>
                  <a:gd name="T14" fmla="*/ 123 w 141"/>
                  <a:gd name="T15" fmla="*/ 18 h 35"/>
                  <a:gd name="T16" fmla="*/ 120 w 141"/>
                  <a:gd name="T17" fmla="*/ 20 h 35"/>
                  <a:gd name="T18" fmla="*/ 117 w 141"/>
                  <a:gd name="T19" fmla="*/ 21 h 35"/>
                  <a:gd name="T20" fmla="*/ 114 w 141"/>
                  <a:gd name="T21" fmla="*/ 23 h 35"/>
                  <a:gd name="T22" fmla="*/ 111 w 141"/>
                  <a:gd name="T23" fmla="*/ 25 h 35"/>
                  <a:gd name="T24" fmla="*/ 109 w 141"/>
                  <a:gd name="T25" fmla="*/ 26 h 35"/>
                  <a:gd name="T26" fmla="*/ 106 w 141"/>
                  <a:gd name="T27" fmla="*/ 28 h 35"/>
                  <a:gd name="T28" fmla="*/ 103 w 141"/>
                  <a:gd name="T29" fmla="*/ 29 h 35"/>
                  <a:gd name="T30" fmla="*/ 99 w 141"/>
                  <a:gd name="T31" fmla="*/ 30 h 35"/>
                  <a:gd name="T32" fmla="*/ 96 w 141"/>
                  <a:gd name="T33" fmla="*/ 31 h 35"/>
                  <a:gd name="T34" fmla="*/ 93 w 141"/>
                  <a:gd name="T35" fmla="*/ 32 h 35"/>
                  <a:gd name="T36" fmla="*/ 90 w 141"/>
                  <a:gd name="T37" fmla="*/ 33 h 35"/>
                  <a:gd name="T38" fmla="*/ 87 w 141"/>
                  <a:gd name="T39" fmla="*/ 34 h 35"/>
                  <a:gd name="T40" fmla="*/ 83 w 141"/>
                  <a:gd name="T41" fmla="*/ 34 h 35"/>
                  <a:gd name="T42" fmla="*/ 80 w 141"/>
                  <a:gd name="T43" fmla="*/ 35 h 35"/>
                  <a:gd name="T44" fmla="*/ 77 w 141"/>
                  <a:gd name="T45" fmla="*/ 35 h 35"/>
                  <a:gd name="T46" fmla="*/ 73 w 141"/>
                  <a:gd name="T47" fmla="*/ 35 h 35"/>
                  <a:gd name="T48" fmla="*/ 70 w 141"/>
                  <a:gd name="T49" fmla="*/ 35 h 35"/>
                  <a:gd name="T50" fmla="*/ 67 w 141"/>
                  <a:gd name="T51" fmla="*/ 35 h 35"/>
                  <a:gd name="T52" fmla="*/ 64 w 141"/>
                  <a:gd name="T53" fmla="*/ 35 h 35"/>
                  <a:gd name="T54" fmla="*/ 60 w 141"/>
                  <a:gd name="T55" fmla="*/ 35 h 35"/>
                  <a:gd name="T56" fmla="*/ 57 w 141"/>
                  <a:gd name="T57" fmla="*/ 35 h 35"/>
                  <a:gd name="T58" fmla="*/ 54 w 141"/>
                  <a:gd name="T59" fmla="*/ 34 h 35"/>
                  <a:gd name="T60" fmla="*/ 50 w 141"/>
                  <a:gd name="T61" fmla="*/ 34 h 35"/>
                  <a:gd name="T62" fmla="*/ 47 w 141"/>
                  <a:gd name="T63" fmla="*/ 33 h 35"/>
                  <a:gd name="T64" fmla="*/ 44 w 141"/>
                  <a:gd name="T65" fmla="*/ 32 h 35"/>
                  <a:gd name="T66" fmla="*/ 41 w 141"/>
                  <a:gd name="T67" fmla="*/ 31 h 35"/>
                  <a:gd name="T68" fmla="*/ 38 w 141"/>
                  <a:gd name="T69" fmla="*/ 30 h 35"/>
                  <a:gd name="T70" fmla="*/ 35 w 141"/>
                  <a:gd name="T71" fmla="*/ 28 h 35"/>
                  <a:gd name="T72" fmla="*/ 31 w 141"/>
                  <a:gd name="T73" fmla="*/ 27 h 35"/>
                  <a:gd name="T74" fmla="*/ 28 w 141"/>
                  <a:gd name="T75" fmla="*/ 26 h 35"/>
                  <a:gd name="T76" fmla="*/ 26 w 141"/>
                  <a:gd name="T77" fmla="*/ 24 h 35"/>
                  <a:gd name="T78" fmla="*/ 23 w 141"/>
                  <a:gd name="T79" fmla="*/ 23 h 35"/>
                  <a:gd name="T80" fmla="*/ 20 w 141"/>
                  <a:gd name="T81" fmla="*/ 21 h 35"/>
                  <a:gd name="T82" fmla="*/ 17 w 141"/>
                  <a:gd name="T83" fmla="*/ 19 h 35"/>
                  <a:gd name="T84" fmla="*/ 14 w 141"/>
                  <a:gd name="T85" fmla="*/ 17 h 35"/>
                  <a:gd name="T86" fmla="*/ 12 w 141"/>
                  <a:gd name="T87" fmla="*/ 15 h 35"/>
                  <a:gd name="T88" fmla="*/ 9 w 141"/>
                  <a:gd name="T89" fmla="*/ 13 h 35"/>
                  <a:gd name="T90" fmla="*/ 7 w 141"/>
                  <a:gd name="T91" fmla="*/ 10 h 35"/>
                  <a:gd name="T92" fmla="*/ 5 w 141"/>
                  <a:gd name="T93" fmla="*/ 8 h 35"/>
                  <a:gd name="T94" fmla="*/ 2 w 141"/>
                  <a:gd name="T95" fmla="*/ 6 h 35"/>
                  <a:gd name="T96" fmla="*/ 0 w 141"/>
                  <a:gd name="T9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35">
                    <a:moveTo>
                      <a:pt x="141" y="0"/>
                    </a:moveTo>
                    <a:lnTo>
                      <a:pt x="140" y="1"/>
                    </a:lnTo>
                    <a:lnTo>
                      <a:pt x="139" y="2"/>
                    </a:lnTo>
                    <a:lnTo>
                      <a:pt x="139" y="3"/>
                    </a:lnTo>
                    <a:lnTo>
                      <a:pt x="138" y="3"/>
                    </a:lnTo>
                    <a:lnTo>
                      <a:pt x="137" y="4"/>
                    </a:lnTo>
                    <a:lnTo>
                      <a:pt x="137" y="5"/>
                    </a:lnTo>
                    <a:lnTo>
                      <a:pt x="136" y="6"/>
                    </a:lnTo>
                    <a:lnTo>
                      <a:pt x="135" y="7"/>
                    </a:lnTo>
                    <a:lnTo>
                      <a:pt x="134" y="7"/>
                    </a:lnTo>
                    <a:lnTo>
                      <a:pt x="134" y="8"/>
                    </a:lnTo>
                    <a:lnTo>
                      <a:pt x="133" y="9"/>
                    </a:lnTo>
                    <a:lnTo>
                      <a:pt x="132" y="10"/>
                    </a:lnTo>
                    <a:lnTo>
                      <a:pt x="131" y="11"/>
                    </a:lnTo>
                    <a:lnTo>
                      <a:pt x="130" y="12"/>
                    </a:lnTo>
                    <a:lnTo>
                      <a:pt x="130" y="12"/>
                    </a:lnTo>
                    <a:lnTo>
                      <a:pt x="129" y="13"/>
                    </a:lnTo>
                    <a:lnTo>
                      <a:pt x="128" y="14"/>
                    </a:lnTo>
                    <a:lnTo>
                      <a:pt x="127" y="14"/>
                    </a:lnTo>
                    <a:lnTo>
                      <a:pt x="126" y="15"/>
                    </a:lnTo>
                    <a:lnTo>
                      <a:pt x="125" y="16"/>
                    </a:lnTo>
                    <a:lnTo>
                      <a:pt x="124" y="16"/>
                    </a:lnTo>
                    <a:lnTo>
                      <a:pt x="124" y="17"/>
                    </a:lnTo>
                    <a:lnTo>
                      <a:pt x="123" y="18"/>
                    </a:lnTo>
                    <a:lnTo>
                      <a:pt x="122" y="18"/>
                    </a:lnTo>
                    <a:lnTo>
                      <a:pt x="121" y="19"/>
                    </a:lnTo>
                    <a:lnTo>
                      <a:pt x="120" y="20"/>
                    </a:lnTo>
                    <a:lnTo>
                      <a:pt x="119" y="20"/>
                    </a:lnTo>
                    <a:lnTo>
                      <a:pt x="118" y="21"/>
                    </a:lnTo>
                    <a:lnTo>
                      <a:pt x="117" y="21"/>
                    </a:lnTo>
                    <a:lnTo>
                      <a:pt x="116" y="22"/>
                    </a:lnTo>
                    <a:lnTo>
                      <a:pt x="115" y="23"/>
                    </a:lnTo>
                    <a:lnTo>
                      <a:pt x="114" y="23"/>
                    </a:lnTo>
                    <a:lnTo>
                      <a:pt x="113" y="24"/>
                    </a:lnTo>
                    <a:lnTo>
                      <a:pt x="113" y="24"/>
                    </a:lnTo>
                    <a:lnTo>
                      <a:pt x="111" y="25"/>
                    </a:lnTo>
                    <a:lnTo>
                      <a:pt x="110" y="25"/>
                    </a:lnTo>
                    <a:lnTo>
                      <a:pt x="110" y="26"/>
                    </a:lnTo>
                    <a:lnTo>
                      <a:pt x="109" y="26"/>
                    </a:lnTo>
                    <a:lnTo>
                      <a:pt x="107" y="27"/>
                    </a:lnTo>
                    <a:lnTo>
                      <a:pt x="107" y="27"/>
                    </a:lnTo>
                    <a:lnTo>
                      <a:pt x="106" y="28"/>
                    </a:lnTo>
                    <a:lnTo>
                      <a:pt x="104" y="28"/>
                    </a:lnTo>
                    <a:lnTo>
                      <a:pt x="103" y="29"/>
                    </a:lnTo>
                    <a:lnTo>
                      <a:pt x="103" y="29"/>
                    </a:lnTo>
                    <a:lnTo>
                      <a:pt x="102" y="30"/>
                    </a:lnTo>
                    <a:lnTo>
                      <a:pt x="100" y="30"/>
                    </a:lnTo>
                    <a:lnTo>
                      <a:pt x="99" y="30"/>
                    </a:lnTo>
                    <a:lnTo>
                      <a:pt x="98" y="31"/>
                    </a:lnTo>
                    <a:lnTo>
                      <a:pt x="97" y="31"/>
                    </a:lnTo>
                    <a:lnTo>
                      <a:pt x="96" y="31"/>
                    </a:lnTo>
                    <a:lnTo>
                      <a:pt x="95" y="32"/>
                    </a:lnTo>
                    <a:lnTo>
                      <a:pt x="94" y="32"/>
                    </a:lnTo>
                    <a:lnTo>
                      <a:pt x="93" y="32"/>
                    </a:lnTo>
                    <a:lnTo>
                      <a:pt x="92" y="32"/>
                    </a:lnTo>
                    <a:lnTo>
                      <a:pt x="91" y="33"/>
                    </a:lnTo>
                    <a:lnTo>
                      <a:pt x="90" y="33"/>
                    </a:lnTo>
                    <a:lnTo>
                      <a:pt x="89" y="33"/>
                    </a:lnTo>
                    <a:lnTo>
                      <a:pt x="88" y="34"/>
                    </a:lnTo>
                    <a:lnTo>
                      <a:pt x="87" y="34"/>
                    </a:lnTo>
                    <a:lnTo>
                      <a:pt x="86" y="34"/>
                    </a:lnTo>
                    <a:lnTo>
                      <a:pt x="85" y="34"/>
                    </a:lnTo>
                    <a:lnTo>
                      <a:pt x="83" y="34"/>
                    </a:lnTo>
                    <a:lnTo>
                      <a:pt x="82" y="34"/>
                    </a:lnTo>
                    <a:lnTo>
                      <a:pt x="81" y="35"/>
                    </a:lnTo>
                    <a:lnTo>
                      <a:pt x="80" y="35"/>
                    </a:lnTo>
                    <a:lnTo>
                      <a:pt x="79" y="35"/>
                    </a:lnTo>
                    <a:lnTo>
                      <a:pt x="78" y="35"/>
                    </a:lnTo>
                    <a:lnTo>
                      <a:pt x="77" y="35"/>
                    </a:lnTo>
                    <a:lnTo>
                      <a:pt x="76" y="35"/>
                    </a:lnTo>
                    <a:lnTo>
                      <a:pt x="75" y="35"/>
                    </a:lnTo>
                    <a:lnTo>
                      <a:pt x="73" y="35"/>
                    </a:lnTo>
                    <a:lnTo>
                      <a:pt x="72" y="35"/>
                    </a:lnTo>
                    <a:lnTo>
                      <a:pt x="71" y="35"/>
                    </a:lnTo>
                    <a:lnTo>
                      <a:pt x="70" y="35"/>
                    </a:lnTo>
                    <a:lnTo>
                      <a:pt x="69" y="35"/>
                    </a:lnTo>
                    <a:lnTo>
                      <a:pt x="68" y="35"/>
                    </a:lnTo>
                    <a:lnTo>
                      <a:pt x="67" y="35"/>
                    </a:lnTo>
                    <a:lnTo>
                      <a:pt x="66" y="35"/>
                    </a:lnTo>
                    <a:lnTo>
                      <a:pt x="65" y="35"/>
                    </a:lnTo>
                    <a:lnTo>
                      <a:pt x="64" y="35"/>
                    </a:lnTo>
                    <a:lnTo>
                      <a:pt x="62" y="35"/>
                    </a:lnTo>
                    <a:lnTo>
                      <a:pt x="61" y="35"/>
                    </a:lnTo>
                    <a:lnTo>
                      <a:pt x="60" y="35"/>
                    </a:lnTo>
                    <a:lnTo>
                      <a:pt x="59" y="35"/>
                    </a:lnTo>
                    <a:lnTo>
                      <a:pt x="58" y="35"/>
                    </a:lnTo>
                    <a:lnTo>
                      <a:pt x="57" y="35"/>
                    </a:lnTo>
                    <a:lnTo>
                      <a:pt x="56" y="34"/>
                    </a:lnTo>
                    <a:lnTo>
                      <a:pt x="55" y="34"/>
                    </a:lnTo>
                    <a:lnTo>
                      <a:pt x="54" y="34"/>
                    </a:lnTo>
                    <a:lnTo>
                      <a:pt x="52" y="34"/>
                    </a:lnTo>
                    <a:lnTo>
                      <a:pt x="51" y="34"/>
                    </a:lnTo>
                    <a:lnTo>
                      <a:pt x="50" y="34"/>
                    </a:lnTo>
                    <a:lnTo>
                      <a:pt x="49" y="33"/>
                    </a:lnTo>
                    <a:lnTo>
                      <a:pt x="48" y="33"/>
                    </a:lnTo>
                    <a:lnTo>
                      <a:pt x="47" y="33"/>
                    </a:lnTo>
                    <a:lnTo>
                      <a:pt x="46" y="32"/>
                    </a:lnTo>
                    <a:lnTo>
                      <a:pt x="45" y="32"/>
                    </a:lnTo>
                    <a:lnTo>
                      <a:pt x="44" y="32"/>
                    </a:lnTo>
                    <a:lnTo>
                      <a:pt x="43" y="31"/>
                    </a:lnTo>
                    <a:lnTo>
                      <a:pt x="42" y="31"/>
                    </a:lnTo>
                    <a:lnTo>
                      <a:pt x="41" y="31"/>
                    </a:lnTo>
                    <a:lnTo>
                      <a:pt x="40" y="31"/>
                    </a:lnTo>
                    <a:lnTo>
                      <a:pt x="39" y="30"/>
                    </a:lnTo>
                    <a:lnTo>
                      <a:pt x="38" y="30"/>
                    </a:lnTo>
                    <a:lnTo>
                      <a:pt x="37" y="29"/>
                    </a:lnTo>
                    <a:lnTo>
                      <a:pt x="36" y="29"/>
                    </a:lnTo>
                    <a:lnTo>
                      <a:pt x="35" y="28"/>
                    </a:lnTo>
                    <a:lnTo>
                      <a:pt x="34" y="28"/>
                    </a:lnTo>
                    <a:lnTo>
                      <a:pt x="33" y="28"/>
                    </a:lnTo>
                    <a:lnTo>
                      <a:pt x="31" y="27"/>
                    </a:lnTo>
                    <a:lnTo>
                      <a:pt x="31" y="27"/>
                    </a:lnTo>
                    <a:lnTo>
                      <a:pt x="30" y="26"/>
                    </a:lnTo>
                    <a:lnTo>
                      <a:pt x="28" y="26"/>
                    </a:lnTo>
                    <a:lnTo>
                      <a:pt x="28" y="25"/>
                    </a:lnTo>
                    <a:lnTo>
                      <a:pt x="27" y="25"/>
                    </a:lnTo>
                    <a:lnTo>
                      <a:pt x="26" y="24"/>
                    </a:lnTo>
                    <a:lnTo>
                      <a:pt x="25" y="24"/>
                    </a:lnTo>
                    <a:lnTo>
                      <a:pt x="24" y="23"/>
                    </a:lnTo>
                    <a:lnTo>
                      <a:pt x="23" y="23"/>
                    </a:lnTo>
                    <a:lnTo>
                      <a:pt x="22" y="22"/>
                    </a:lnTo>
                    <a:lnTo>
                      <a:pt x="21" y="21"/>
                    </a:lnTo>
                    <a:lnTo>
                      <a:pt x="20" y="21"/>
                    </a:lnTo>
                    <a:lnTo>
                      <a:pt x="19" y="20"/>
                    </a:lnTo>
                    <a:lnTo>
                      <a:pt x="18" y="20"/>
                    </a:lnTo>
                    <a:lnTo>
                      <a:pt x="17" y="19"/>
                    </a:lnTo>
                    <a:lnTo>
                      <a:pt x="16" y="18"/>
                    </a:lnTo>
                    <a:lnTo>
                      <a:pt x="16" y="18"/>
                    </a:lnTo>
                    <a:lnTo>
                      <a:pt x="14" y="17"/>
                    </a:lnTo>
                    <a:lnTo>
                      <a:pt x="14" y="16"/>
                    </a:lnTo>
                    <a:lnTo>
                      <a:pt x="13" y="16"/>
                    </a:lnTo>
                    <a:lnTo>
                      <a:pt x="12" y="15"/>
                    </a:lnTo>
                    <a:lnTo>
                      <a:pt x="11" y="14"/>
                    </a:lnTo>
                    <a:lnTo>
                      <a:pt x="10" y="13"/>
                    </a:lnTo>
                    <a:lnTo>
                      <a:pt x="9" y="13"/>
                    </a:lnTo>
                    <a:lnTo>
                      <a:pt x="9" y="12"/>
                    </a:lnTo>
                    <a:lnTo>
                      <a:pt x="8" y="11"/>
                    </a:lnTo>
                    <a:lnTo>
                      <a:pt x="7" y="10"/>
                    </a:lnTo>
                    <a:lnTo>
                      <a:pt x="6" y="10"/>
                    </a:lnTo>
                    <a:lnTo>
                      <a:pt x="6" y="9"/>
                    </a:lnTo>
                    <a:lnTo>
                      <a:pt x="5" y="8"/>
                    </a:lnTo>
                    <a:lnTo>
                      <a:pt x="4" y="7"/>
                    </a:lnTo>
                    <a:lnTo>
                      <a:pt x="3" y="7"/>
                    </a:lnTo>
                    <a:lnTo>
                      <a:pt x="2" y="6"/>
                    </a:lnTo>
                    <a:lnTo>
                      <a:pt x="2" y="5"/>
                    </a:lnTo>
                    <a:lnTo>
                      <a:pt x="1" y="4"/>
                    </a:lnTo>
                    <a:lnTo>
                      <a:pt x="0" y="3"/>
                    </a:lnTo>
                    <a:lnTo>
                      <a:pt x="0" y="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79" name="Freeform 1523"/>
              <p:cNvSpPr>
                <a:spLocks/>
              </p:cNvSpPr>
              <p:nvPr/>
            </p:nvSpPr>
            <p:spPr bwMode="auto">
              <a:xfrm flipH="1">
                <a:off x="652" y="3595"/>
                <a:ext cx="41" cy="11"/>
              </a:xfrm>
              <a:custGeom>
                <a:avLst/>
                <a:gdLst>
                  <a:gd name="T0" fmla="*/ 1 w 142"/>
                  <a:gd name="T1" fmla="*/ 30 h 39"/>
                  <a:gd name="T2" fmla="*/ 3 w 142"/>
                  <a:gd name="T3" fmla="*/ 28 h 39"/>
                  <a:gd name="T4" fmla="*/ 6 w 142"/>
                  <a:gd name="T5" fmla="*/ 26 h 39"/>
                  <a:gd name="T6" fmla="*/ 8 w 142"/>
                  <a:gd name="T7" fmla="*/ 23 h 39"/>
                  <a:gd name="T8" fmla="*/ 11 w 142"/>
                  <a:gd name="T9" fmla="*/ 21 h 39"/>
                  <a:gd name="T10" fmla="*/ 13 w 142"/>
                  <a:gd name="T11" fmla="*/ 19 h 39"/>
                  <a:gd name="T12" fmla="*/ 16 w 142"/>
                  <a:gd name="T13" fmla="*/ 17 h 39"/>
                  <a:gd name="T14" fmla="*/ 19 w 142"/>
                  <a:gd name="T15" fmla="*/ 15 h 39"/>
                  <a:gd name="T16" fmla="*/ 22 w 142"/>
                  <a:gd name="T17" fmla="*/ 13 h 39"/>
                  <a:gd name="T18" fmla="*/ 25 w 142"/>
                  <a:gd name="T19" fmla="*/ 12 h 39"/>
                  <a:gd name="T20" fmla="*/ 27 w 142"/>
                  <a:gd name="T21" fmla="*/ 10 h 39"/>
                  <a:gd name="T22" fmla="*/ 30 w 142"/>
                  <a:gd name="T23" fmla="*/ 9 h 39"/>
                  <a:gd name="T24" fmla="*/ 33 w 142"/>
                  <a:gd name="T25" fmla="*/ 7 h 39"/>
                  <a:gd name="T26" fmla="*/ 36 w 142"/>
                  <a:gd name="T27" fmla="*/ 6 h 39"/>
                  <a:gd name="T28" fmla="*/ 40 w 142"/>
                  <a:gd name="T29" fmla="*/ 5 h 39"/>
                  <a:gd name="T30" fmla="*/ 43 w 142"/>
                  <a:gd name="T31" fmla="*/ 4 h 39"/>
                  <a:gd name="T32" fmla="*/ 46 w 142"/>
                  <a:gd name="T33" fmla="*/ 3 h 39"/>
                  <a:gd name="T34" fmla="*/ 49 w 142"/>
                  <a:gd name="T35" fmla="*/ 3 h 39"/>
                  <a:gd name="T36" fmla="*/ 52 w 142"/>
                  <a:gd name="T37" fmla="*/ 2 h 39"/>
                  <a:gd name="T38" fmla="*/ 56 w 142"/>
                  <a:gd name="T39" fmla="*/ 1 h 39"/>
                  <a:gd name="T40" fmla="*/ 59 w 142"/>
                  <a:gd name="T41" fmla="*/ 1 h 39"/>
                  <a:gd name="T42" fmla="*/ 62 w 142"/>
                  <a:gd name="T43" fmla="*/ 1 h 39"/>
                  <a:gd name="T44" fmla="*/ 65 w 142"/>
                  <a:gd name="T45" fmla="*/ 0 h 39"/>
                  <a:gd name="T46" fmla="*/ 69 w 142"/>
                  <a:gd name="T47" fmla="*/ 0 h 39"/>
                  <a:gd name="T48" fmla="*/ 72 w 142"/>
                  <a:gd name="T49" fmla="*/ 0 h 39"/>
                  <a:gd name="T50" fmla="*/ 75 w 142"/>
                  <a:gd name="T51" fmla="*/ 1 h 39"/>
                  <a:gd name="T52" fmla="*/ 79 w 142"/>
                  <a:gd name="T53" fmla="*/ 1 h 39"/>
                  <a:gd name="T54" fmla="*/ 82 w 142"/>
                  <a:gd name="T55" fmla="*/ 2 h 39"/>
                  <a:gd name="T56" fmla="*/ 85 w 142"/>
                  <a:gd name="T57" fmla="*/ 2 h 39"/>
                  <a:gd name="T58" fmla="*/ 89 w 142"/>
                  <a:gd name="T59" fmla="*/ 3 h 39"/>
                  <a:gd name="T60" fmla="*/ 92 w 142"/>
                  <a:gd name="T61" fmla="*/ 4 h 39"/>
                  <a:gd name="T62" fmla="*/ 95 w 142"/>
                  <a:gd name="T63" fmla="*/ 5 h 39"/>
                  <a:gd name="T64" fmla="*/ 98 w 142"/>
                  <a:gd name="T65" fmla="*/ 6 h 39"/>
                  <a:gd name="T66" fmla="*/ 101 w 142"/>
                  <a:gd name="T67" fmla="*/ 7 h 39"/>
                  <a:gd name="T68" fmla="*/ 104 w 142"/>
                  <a:gd name="T69" fmla="*/ 8 h 39"/>
                  <a:gd name="T70" fmla="*/ 107 w 142"/>
                  <a:gd name="T71" fmla="*/ 9 h 39"/>
                  <a:gd name="T72" fmla="*/ 110 w 142"/>
                  <a:gd name="T73" fmla="*/ 11 h 39"/>
                  <a:gd name="T74" fmla="*/ 113 w 142"/>
                  <a:gd name="T75" fmla="*/ 13 h 39"/>
                  <a:gd name="T76" fmla="*/ 116 w 142"/>
                  <a:gd name="T77" fmla="*/ 14 h 39"/>
                  <a:gd name="T78" fmla="*/ 119 w 142"/>
                  <a:gd name="T79" fmla="*/ 16 h 39"/>
                  <a:gd name="T80" fmla="*/ 122 w 142"/>
                  <a:gd name="T81" fmla="*/ 18 h 39"/>
                  <a:gd name="T82" fmla="*/ 124 w 142"/>
                  <a:gd name="T83" fmla="*/ 20 h 39"/>
                  <a:gd name="T84" fmla="*/ 127 w 142"/>
                  <a:gd name="T85" fmla="*/ 22 h 39"/>
                  <a:gd name="T86" fmla="*/ 129 w 142"/>
                  <a:gd name="T87" fmla="*/ 24 h 39"/>
                  <a:gd name="T88" fmla="*/ 132 w 142"/>
                  <a:gd name="T89" fmla="*/ 27 h 39"/>
                  <a:gd name="T90" fmla="*/ 134 w 142"/>
                  <a:gd name="T91" fmla="*/ 29 h 39"/>
                  <a:gd name="T92" fmla="*/ 136 w 142"/>
                  <a:gd name="T93" fmla="*/ 31 h 39"/>
                  <a:gd name="T94" fmla="*/ 138 w 142"/>
                  <a:gd name="T95" fmla="*/ 34 h 39"/>
                  <a:gd name="T96" fmla="*/ 140 w 142"/>
                  <a:gd name="T97" fmla="*/ 37 h 39"/>
                  <a:gd name="T98" fmla="*/ 142 w 142"/>
                  <a:gd name="T9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39">
                    <a:moveTo>
                      <a:pt x="0" y="32"/>
                    </a:moveTo>
                    <a:lnTo>
                      <a:pt x="1" y="31"/>
                    </a:lnTo>
                    <a:lnTo>
                      <a:pt x="1" y="30"/>
                    </a:lnTo>
                    <a:lnTo>
                      <a:pt x="2" y="30"/>
                    </a:lnTo>
                    <a:lnTo>
                      <a:pt x="3" y="29"/>
                    </a:lnTo>
                    <a:lnTo>
                      <a:pt x="3" y="28"/>
                    </a:lnTo>
                    <a:lnTo>
                      <a:pt x="4" y="27"/>
                    </a:lnTo>
                    <a:lnTo>
                      <a:pt x="5" y="26"/>
                    </a:lnTo>
                    <a:lnTo>
                      <a:pt x="6" y="26"/>
                    </a:lnTo>
                    <a:lnTo>
                      <a:pt x="7" y="25"/>
                    </a:lnTo>
                    <a:lnTo>
                      <a:pt x="8" y="24"/>
                    </a:lnTo>
                    <a:lnTo>
                      <a:pt x="8" y="23"/>
                    </a:lnTo>
                    <a:lnTo>
                      <a:pt x="9" y="23"/>
                    </a:lnTo>
                    <a:lnTo>
                      <a:pt x="10" y="22"/>
                    </a:lnTo>
                    <a:lnTo>
                      <a:pt x="11" y="21"/>
                    </a:lnTo>
                    <a:lnTo>
                      <a:pt x="12" y="20"/>
                    </a:lnTo>
                    <a:lnTo>
                      <a:pt x="12" y="20"/>
                    </a:lnTo>
                    <a:lnTo>
                      <a:pt x="13" y="19"/>
                    </a:lnTo>
                    <a:lnTo>
                      <a:pt x="14" y="19"/>
                    </a:lnTo>
                    <a:lnTo>
                      <a:pt x="15" y="18"/>
                    </a:lnTo>
                    <a:lnTo>
                      <a:pt x="16" y="17"/>
                    </a:lnTo>
                    <a:lnTo>
                      <a:pt x="17" y="17"/>
                    </a:lnTo>
                    <a:lnTo>
                      <a:pt x="18" y="16"/>
                    </a:lnTo>
                    <a:lnTo>
                      <a:pt x="19" y="15"/>
                    </a:lnTo>
                    <a:lnTo>
                      <a:pt x="20" y="15"/>
                    </a:lnTo>
                    <a:lnTo>
                      <a:pt x="20" y="14"/>
                    </a:lnTo>
                    <a:lnTo>
                      <a:pt x="22" y="13"/>
                    </a:lnTo>
                    <a:lnTo>
                      <a:pt x="22" y="13"/>
                    </a:lnTo>
                    <a:lnTo>
                      <a:pt x="23" y="12"/>
                    </a:lnTo>
                    <a:lnTo>
                      <a:pt x="25" y="12"/>
                    </a:lnTo>
                    <a:lnTo>
                      <a:pt x="25" y="11"/>
                    </a:lnTo>
                    <a:lnTo>
                      <a:pt x="26" y="11"/>
                    </a:lnTo>
                    <a:lnTo>
                      <a:pt x="27" y="10"/>
                    </a:lnTo>
                    <a:lnTo>
                      <a:pt x="28" y="10"/>
                    </a:lnTo>
                    <a:lnTo>
                      <a:pt x="29" y="9"/>
                    </a:lnTo>
                    <a:lnTo>
                      <a:pt x="30" y="9"/>
                    </a:lnTo>
                    <a:lnTo>
                      <a:pt x="31" y="8"/>
                    </a:lnTo>
                    <a:lnTo>
                      <a:pt x="32" y="8"/>
                    </a:lnTo>
                    <a:lnTo>
                      <a:pt x="33" y="7"/>
                    </a:lnTo>
                    <a:lnTo>
                      <a:pt x="34" y="7"/>
                    </a:lnTo>
                    <a:lnTo>
                      <a:pt x="35" y="7"/>
                    </a:lnTo>
                    <a:lnTo>
                      <a:pt x="36" y="6"/>
                    </a:lnTo>
                    <a:lnTo>
                      <a:pt x="37" y="6"/>
                    </a:lnTo>
                    <a:lnTo>
                      <a:pt x="39" y="6"/>
                    </a:lnTo>
                    <a:lnTo>
                      <a:pt x="40" y="5"/>
                    </a:lnTo>
                    <a:lnTo>
                      <a:pt x="41" y="5"/>
                    </a:lnTo>
                    <a:lnTo>
                      <a:pt x="42" y="5"/>
                    </a:lnTo>
                    <a:lnTo>
                      <a:pt x="43" y="4"/>
                    </a:lnTo>
                    <a:lnTo>
                      <a:pt x="44" y="4"/>
                    </a:lnTo>
                    <a:lnTo>
                      <a:pt x="45" y="3"/>
                    </a:lnTo>
                    <a:lnTo>
                      <a:pt x="46" y="3"/>
                    </a:lnTo>
                    <a:lnTo>
                      <a:pt x="47" y="3"/>
                    </a:lnTo>
                    <a:lnTo>
                      <a:pt x="48" y="3"/>
                    </a:lnTo>
                    <a:lnTo>
                      <a:pt x="49" y="3"/>
                    </a:lnTo>
                    <a:lnTo>
                      <a:pt x="50" y="2"/>
                    </a:lnTo>
                    <a:lnTo>
                      <a:pt x="51" y="2"/>
                    </a:lnTo>
                    <a:lnTo>
                      <a:pt x="52" y="2"/>
                    </a:lnTo>
                    <a:lnTo>
                      <a:pt x="53" y="2"/>
                    </a:lnTo>
                    <a:lnTo>
                      <a:pt x="54" y="2"/>
                    </a:lnTo>
                    <a:lnTo>
                      <a:pt x="56" y="1"/>
                    </a:lnTo>
                    <a:lnTo>
                      <a:pt x="57" y="1"/>
                    </a:lnTo>
                    <a:lnTo>
                      <a:pt x="58" y="1"/>
                    </a:lnTo>
                    <a:lnTo>
                      <a:pt x="59" y="1"/>
                    </a:lnTo>
                    <a:lnTo>
                      <a:pt x="60" y="1"/>
                    </a:lnTo>
                    <a:lnTo>
                      <a:pt x="61" y="1"/>
                    </a:lnTo>
                    <a:lnTo>
                      <a:pt x="62" y="1"/>
                    </a:lnTo>
                    <a:lnTo>
                      <a:pt x="63" y="0"/>
                    </a:lnTo>
                    <a:lnTo>
                      <a:pt x="64" y="0"/>
                    </a:lnTo>
                    <a:lnTo>
                      <a:pt x="65" y="0"/>
                    </a:lnTo>
                    <a:lnTo>
                      <a:pt x="67" y="0"/>
                    </a:lnTo>
                    <a:lnTo>
                      <a:pt x="68" y="0"/>
                    </a:lnTo>
                    <a:lnTo>
                      <a:pt x="69" y="0"/>
                    </a:lnTo>
                    <a:lnTo>
                      <a:pt x="70" y="0"/>
                    </a:lnTo>
                    <a:lnTo>
                      <a:pt x="71" y="0"/>
                    </a:lnTo>
                    <a:lnTo>
                      <a:pt x="72" y="0"/>
                    </a:lnTo>
                    <a:lnTo>
                      <a:pt x="73" y="1"/>
                    </a:lnTo>
                    <a:lnTo>
                      <a:pt x="74" y="1"/>
                    </a:lnTo>
                    <a:lnTo>
                      <a:pt x="75" y="1"/>
                    </a:lnTo>
                    <a:lnTo>
                      <a:pt x="77" y="1"/>
                    </a:lnTo>
                    <a:lnTo>
                      <a:pt x="78" y="1"/>
                    </a:lnTo>
                    <a:lnTo>
                      <a:pt x="79" y="1"/>
                    </a:lnTo>
                    <a:lnTo>
                      <a:pt x="80" y="1"/>
                    </a:lnTo>
                    <a:lnTo>
                      <a:pt x="81" y="1"/>
                    </a:lnTo>
                    <a:lnTo>
                      <a:pt x="82" y="2"/>
                    </a:lnTo>
                    <a:lnTo>
                      <a:pt x="83" y="2"/>
                    </a:lnTo>
                    <a:lnTo>
                      <a:pt x="84" y="2"/>
                    </a:lnTo>
                    <a:lnTo>
                      <a:pt x="85" y="2"/>
                    </a:lnTo>
                    <a:lnTo>
                      <a:pt x="86" y="2"/>
                    </a:lnTo>
                    <a:lnTo>
                      <a:pt x="88" y="3"/>
                    </a:lnTo>
                    <a:lnTo>
                      <a:pt x="89" y="3"/>
                    </a:lnTo>
                    <a:lnTo>
                      <a:pt x="90" y="3"/>
                    </a:lnTo>
                    <a:lnTo>
                      <a:pt x="91" y="3"/>
                    </a:lnTo>
                    <a:lnTo>
                      <a:pt x="92" y="4"/>
                    </a:lnTo>
                    <a:lnTo>
                      <a:pt x="93" y="4"/>
                    </a:lnTo>
                    <a:lnTo>
                      <a:pt x="94" y="4"/>
                    </a:lnTo>
                    <a:lnTo>
                      <a:pt x="95" y="5"/>
                    </a:lnTo>
                    <a:lnTo>
                      <a:pt x="96" y="5"/>
                    </a:lnTo>
                    <a:lnTo>
                      <a:pt x="97" y="5"/>
                    </a:lnTo>
                    <a:lnTo>
                      <a:pt x="98" y="6"/>
                    </a:lnTo>
                    <a:lnTo>
                      <a:pt x="99" y="6"/>
                    </a:lnTo>
                    <a:lnTo>
                      <a:pt x="100" y="6"/>
                    </a:lnTo>
                    <a:lnTo>
                      <a:pt x="101" y="7"/>
                    </a:lnTo>
                    <a:lnTo>
                      <a:pt x="102" y="7"/>
                    </a:lnTo>
                    <a:lnTo>
                      <a:pt x="103" y="7"/>
                    </a:lnTo>
                    <a:lnTo>
                      <a:pt x="104" y="8"/>
                    </a:lnTo>
                    <a:lnTo>
                      <a:pt x="105" y="9"/>
                    </a:lnTo>
                    <a:lnTo>
                      <a:pt x="106" y="9"/>
                    </a:lnTo>
                    <a:lnTo>
                      <a:pt x="107" y="9"/>
                    </a:lnTo>
                    <a:lnTo>
                      <a:pt x="108" y="10"/>
                    </a:lnTo>
                    <a:lnTo>
                      <a:pt x="109" y="10"/>
                    </a:lnTo>
                    <a:lnTo>
                      <a:pt x="110" y="11"/>
                    </a:lnTo>
                    <a:lnTo>
                      <a:pt x="111" y="12"/>
                    </a:lnTo>
                    <a:lnTo>
                      <a:pt x="112" y="12"/>
                    </a:lnTo>
                    <a:lnTo>
                      <a:pt x="113" y="13"/>
                    </a:lnTo>
                    <a:lnTo>
                      <a:pt x="114" y="13"/>
                    </a:lnTo>
                    <a:lnTo>
                      <a:pt x="115" y="14"/>
                    </a:lnTo>
                    <a:lnTo>
                      <a:pt x="116" y="14"/>
                    </a:lnTo>
                    <a:lnTo>
                      <a:pt x="117" y="15"/>
                    </a:lnTo>
                    <a:lnTo>
                      <a:pt x="118" y="16"/>
                    </a:lnTo>
                    <a:lnTo>
                      <a:pt x="119" y="16"/>
                    </a:lnTo>
                    <a:lnTo>
                      <a:pt x="120" y="17"/>
                    </a:lnTo>
                    <a:lnTo>
                      <a:pt x="120" y="17"/>
                    </a:lnTo>
                    <a:lnTo>
                      <a:pt x="122" y="18"/>
                    </a:lnTo>
                    <a:lnTo>
                      <a:pt x="122" y="19"/>
                    </a:lnTo>
                    <a:lnTo>
                      <a:pt x="123" y="19"/>
                    </a:lnTo>
                    <a:lnTo>
                      <a:pt x="124" y="20"/>
                    </a:lnTo>
                    <a:lnTo>
                      <a:pt x="125" y="21"/>
                    </a:lnTo>
                    <a:lnTo>
                      <a:pt x="126" y="21"/>
                    </a:lnTo>
                    <a:lnTo>
                      <a:pt x="127" y="22"/>
                    </a:lnTo>
                    <a:lnTo>
                      <a:pt x="127" y="23"/>
                    </a:lnTo>
                    <a:lnTo>
                      <a:pt x="128" y="24"/>
                    </a:lnTo>
                    <a:lnTo>
                      <a:pt x="129" y="24"/>
                    </a:lnTo>
                    <a:lnTo>
                      <a:pt x="130" y="25"/>
                    </a:lnTo>
                    <a:lnTo>
                      <a:pt x="131" y="26"/>
                    </a:lnTo>
                    <a:lnTo>
                      <a:pt x="132" y="27"/>
                    </a:lnTo>
                    <a:lnTo>
                      <a:pt x="132" y="27"/>
                    </a:lnTo>
                    <a:lnTo>
                      <a:pt x="133" y="28"/>
                    </a:lnTo>
                    <a:lnTo>
                      <a:pt x="134" y="29"/>
                    </a:lnTo>
                    <a:lnTo>
                      <a:pt x="134" y="30"/>
                    </a:lnTo>
                    <a:lnTo>
                      <a:pt x="135" y="31"/>
                    </a:lnTo>
                    <a:lnTo>
                      <a:pt x="136" y="31"/>
                    </a:lnTo>
                    <a:lnTo>
                      <a:pt x="137" y="32"/>
                    </a:lnTo>
                    <a:lnTo>
                      <a:pt x="137" y="33"/>
                    </a:lnTo>
                    <a:lnTo>
                      <a:pt x="138" y="34"/>
                    </a:lnTo>
                    <a:lnTo>
                      <a:pt x="139" y="35"/>
                    </a:lnTo>
                    <a:lnTo>
                      <a:pt x="140" y="36"/>
                    </a:lnTo>
                    <a:lnTo>
                      <a:pt x="140" y="37"/>
                    </a:lnTo>
                    <a:lnTo>
                      <a:pt x="141" y="37"/>
                    </a:lnTo>
                    <a:lnTo>
                      <a:pt x="141" y="38"/>
                    </a:lnTo>
                    <a:lnTo>
                      <a:pt x="142" y="3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0" name="Freeform 1524"/>
              <p:cNvSpPr>
                <a:spLocks/>
              </p:cNvSpPr>
              <p:nvPr/>
            </p:nvSpPr>
            <p:spPr bwMode="auto">
              <a:xfrm flipH="1">
                <a:off x="657" y="3635"/>
                <a:ext cx="34" cy="7"/>
              </a:xfrm>
              <a:custGeom>
                <a:avLst/>
                <a:gdLst>
                  <a:gd name="T0" fmla="*/ 119 w 120"/>
                  <a:gd name="T1" fmla="*/ 4 h 27"/>
                  <a:gd name="T2" fmla="*/ 117 w 120"/>
                  <a:gd name="T3" fmla="*/ 6 h 27"/>
                  <a:gd name="T4" fmla="*/ 114 w 120"/>
                  <a:gd name="T5" fmla="*/ 8 h 27"/>
                  <a:gd name="T6" fmla="*/ 112 w 120"/>
                  <a:gd name="T7" fmla="*/ 10 h 27"/>
                  <a:gd name="T8" fmla="*/ 110 w 120"/>
                  <a:gd name="T9" fmla="*/ 12 h 27"/>
                  <a:gd name="T10" fmla="*/ 107 w 120"/>
                  <a:gd name="T11" fmla="*/ 13 h 27"/>
                  <a:gd name="T12" fmla="*/ 105 w 120"/>
                  <a:gd name="T13" fmla="*/ 15 h 27"/>
                  <a:gd name="T14" fmla="*/ 102 w 120"/>
                  <a:gd name="T15" fmla="*/ 17 h 27"/>
                  <a:gd name="T16" fmla="*/ 99 w 120"/>
                  <a:gd name="T17" fmla="*/ 18 h 27"/>
                  <a:gd name="T18" fmla="*/ 96 w 120"/>
                  <a:gd name="T19" fmla="*/ 19 h 27"/>
                  <a:gd name="T20" fmla="*/ 94 w 120"/>
                  <a:gd name="T21" fmla="*/ 21 h 27"/>
                  <a:gd name="T22" fmla="*/ 91 w 120"/>
                  <a:gd name="T23" fmla="*/ 22 h 27"/>
                  <a:gd name="T24" fmla="*/ 88 w 120"/>
                  <a:gd name="T25" fmla="*/ 23 h 27"/>
                  <a:gd name="T26" fmla="*/ 85 w 120"/>
                  <a:gd name="T27" fmla="*/ 24 h 27"/>
                  <a:gd name="T28" fmla="*/ 82 w 120"/>
                  <a:gd name="T29" fmla="*/ 25 h 27"/>
                  <a:gd name="T30" fmla="*/ 79 w 120"/>
                  <a:gd name="T31" fmla="*/ 25 h 27"/>
                  <a:gd name="T32" fmla="*/ 77 w 120"/>
                  <a:gd name="T33" fmla="*/ 26 h 27"/>
                  <a:gd name="T34" fmla="*/ 74 w 120"/>
                  <a:gd name="T35" fmla="*/ 27 h 27"/>
                  <a:gd name="T36" fmla="*/ 71 w 120"/>
                  <a:gd name="T37" fmla="*/ 27 h 27"/>
                  <a:gd name="T38" fmla="*/ 68 w 120"/>
                  <a:gd name="T39" fmla="*/ 27 h 27"/>
                  <a:gd name="T40" fmla="*/ 64 w 120"/>
                  <a:gd name="T41" fmla="*/ 27 h 27"/>
                  <a:gd name="T42" fmla="*/ 61 w 120"/>
                  <a:gd name="T43" fmla="*/ 27 h 27"/>
                  <a:gd name="T44" fmla="*/ 58 w 120"/>
                  <a:gd name="T45" fmla="*/ 27 h 27"/>
                  <a:gd name="T46" fmla="*/ 56 w 120"/>
                  <a:gd name="T47" fmla="*/ 27 h 27"/>
                  <a:gd name="T48" fmla="*/ 53 w 120"/>
                  <a:gd name="T49" fmla="*/ 27 h 27"/>
                  <a:gd name="T50" fmla="*/ 49 w 120"/>
                  <a:gd name="T51" fmla="*/ 27 h 27"/>
                  <a:gd name="T52" fmla="*/ 46 w 120"/>
                  <a:gd name="T53" fmla="*/ 26 h 27"/>
                  <a:gd name="T54" fmla="*/ 43 w 120"/>
                  <a:gd name="T55" fmla="*/ 25 h 27"/>
                  <a:gd name="T56" fmla="*/ 40 w 120"/>
                  <a:gd name="T57" fmla="*/ 25 h 27"/>
                  <a:gd name="T58" fmla="*/ 38 w 120"/>
                  <a:gd name="T59" fmla="*/ 24 h 27"/>
                  <a:gd name="T60" fmla="*/ 35 w 120"/>
                  <a:gd name="T61" fmla="*/ 23 h 27"/>
                  <a:gd name="T62" fmla="*/ 32 w 120"/>
                  <a:gd name="T63" fmla="*/ 22 h 27"/>
                  <a:gd name="T64" fmla="*/ 29 w 120"/>
                  <a:gd name="T65" fmla="*/ 21 h 27"/>
                  <a:gd name="T66" fmla="*/ 26 w 120"/>
                  <a:gd name="T67" fmla="*/ 20 h 27"/>
                  <a:gd name="T68" fmla="*/ 24 w 120"/>
                  <a:gd name="T69" fmla="*/ 18 h 27"/>
                  <a:gd name="T70" fmla="*/ 21 w 120"/>
                  <a:gd name="T71" fmla="*/ 17 h 27"/>
                  <a:gd name="T72" fmla="*/ 18 w 120"/>
                  <a:gd name="T73" fmla="*/ 15 h 27"/>
                  <a:gd name="T74" fmla="*/ 16 w 120"/>
                  <a:gd name="T75" fmla="*/ 14 h 27"/>
                  <a:gd name="T76" fmla="*/ 13 w 120"/>
                  <a:gd name="T77" fmla="*/ 12 h 27"/>
                  <a:gd name="T78" fmla="*/ 11 w 120"/>
                  <a:gd name="T79" fmla="*/ 10 h 27"/>
                  <a:gd name="T80" fmla="*/ 9 w 120"/>
                  <a:gd name="T81" fmla="*/ 8 h 27"/>
                  <a:gd name="T82" fmla="*/ 6 w 120"/>
                  <a:gd name="T83" fmla="*/ 6 h 27"/>
                  <a:gd name="T84" fmla="*/ 4 w 120"/>
                  <a:gd name="T85" fmla="*/ 4 h 27"/>
                  <a:gd name="T86" fmla="*/ 2 w 120"/>
                  <a:gd name="T87" fmla="*/ 2 h 27"/>
                  <a:gd name="T88" fmla="*/ 0 w 120"/>
                  <a:gd name="T8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27">
                    <a:moveTo>
                      <a:pt x="120" y="2"/>
                    </a:moveTo>
                    <a:lnTo>
                      <a:pt x="119" y="3"/>
                    </a:lnTo>
                    <a:lnTo>
                      <a:pt x="119" y="4"/>
                    </a:lnTo>
                    <a:lnTo>
                      <a:pt x="118" y="5"/>
                    </a:lnTo>
                    <a:lnTo>
                      <a:pt x="117" y="5"/>
                    </a:lnTo>
                    <a:lnTo>
                      <a:pt x="117" y="6"/>
                    </a:lnTo>
                    <a:lnTo>
                      <a:pt x="116" y="7"/>
                    </a:lnTo>
                    <a:lnTo>
                      <a:pt x="115" y="7"/>
                    </a:lnTo>
                    <a:lnTo>
                      <a:pt x="114" y="8"/>
                    </a:lnTo>
                    <a:lnTo>
                      <a:pt x="113" y="9"/>
                    </a:lnTo>
                    <a:lnTo>
                      <a:pt x="113" y="9"/>
                    </a:lnTo>
                    <a:lnTo>
                      <a:pt x="112" y="10"/>
                    </a:lnTo>
                    <a:lnTo>
                      <a:pt x="111" y="10"/>
                    </a:lnTo>
                    <a:lnTo>
                      <a:pt x="110" y="11"/>
                    </a:lnTo>
                    <a:lnTo>
                      <a:pt x="110" y="12"/>
                    </a:lnTo>
                    <a:lnTo>
                      <a:pt x="109" y="12"/>
                    </a:lnTo>
                    <a:lnTo>
                      <a:pt x="108" y="13"/>
                    </a:lnTo>
                    <a:lnTo>
                      <a:pt x="107" y="13"/>
                    </a:lnTo>
                    <a:lnTo>
                      <a:pt x="106" y="14"/>
                    </a:lnTo>
                    <a:lnTo>
                      <a:pt x="105" y="14"/>
                    </a:lnTo>
                    <a:lnTo>
                      <a:pt x="105" y="15"/>
                    </a:lnTo>
                    <a:lnTo>
                      <a:pt x="104" y="16"/>
                    </a:lnTo>
                    <a:lnTo>
                      <a:pt x="103" y="16"/>
                    </a:lnTo>
                    <a:lnTo>
                      <a:pt x="102" y="17"/>
                    </a:lnTo>
                    <a:lnTo>
                      <a:pt x="101" y="17"/>
                    </a:lnTo>
                    <a:lnTo>
                      <a:pt x="100" y="17"/>
                    </a:lnTo>
                    <a:lnTo>
                      <a:pt x="99" y="18"/>
                    </a:lnTo>
                    <a:lnTo>
                      <a:pt x="98" y="18"/>
                    </a:lnTo>
                    <a:lnTo>
                      <a:pt x="98" y="19"/>
                    </a:lnTo>
                    <a:lnTo>
                      <a:pt x="96" y="19"/>
                    </a:lnTo>
                    <a:lnTo>
                      <a:pt x="96" y="20"/>
                    </a:lnTo>
                    <a:lnTo>
                      <a:pt x="95" y="20"/>
                    </a:lnTo>
                    <a:lnTo>
                      <a:pt x="94" y="21"/>
                    </a:lnTo>
                    <a:lnTo>
                      <a:pt x="93" y="21"/>
                    </a:lnTo>
                    <a:lnTo>
                      <a:pt x="92" y="21"/>
                    </a:lnTo>
                    <a:lnTo>
                      <a:pt x="91" y="22"/>
                    </a:lnTo>
                    <a:lnTo>
                      <a:pt x="90" y="22"/>
                    </a:lnTo>
                    <a:lnTo>
                      <a:pt x="89" y="23"/>
                    </a:lnTo>
                    <a:lnTo>
                      <a:pt x="88" y="23"/>
                    </a:lnTo>
                    <a:lnTo>
                      <a:pt x="87" y="23"/>
                    </a:lnTo>
                    <a:lnTo>
                      <a:pt x="86" y="23"/>
                    </a:lnTo>
                    <a:lnTo>
                      <a:pt x="85" y="24"/>
                    </a:lnTo>
                    <a:lnTo>
                      <a:pt x="84" y="24"/>
                    </a:lnTo>
                    <a:lnTo>
                      <a:pt x="83" y="24"/>
                    </a:lnTo>
                    <a:lnTo>
                      <a:pt x="82" y="25"/>
                    </a:lnTo>
                    <a:lnTo>
                      <a:pt x="81" y="25"/>
                    </a:lnTo>
                    <a:lnTo>
                      <a:pt x="81" y="25"/>
                    </a:lnTo>
                    <a:lnTo>
                      <a:pt x="79" y="25"/>
                    </a:lnTo>
                    <a:lnTo>
                      <a:pt x="78" y="25"/>
                    </a:lnTo>
                    <a:lnTo>
                      <a:pt x="78" y="26"/>
                    </a:lnTo>
                    <a:lnTo>
                      <a:pt x="77" y="26"/>
                    </a:lnTo>
                    <a:lnTo>
                      <a:pt x="75" y="26"/>
                    </a:lnTo>
                    <a:lnTo>
                      <a:pt x="75" y="26"/>
                    </a:lnTo>
                    <a:lnTo>
                      <a:pt x="74" y="27"/>
                    </a:lnTo>
                    <a:lnTo>
                      <a:pt x="72" y="27"/>
                    </a:lnTo>
                    <a:lnTo>
                      <a:pt x="71" y="27"/>
                    </a:lnTo>
                    <a:lnTo>
                      <a:pt x="71" y="27"/>
                    </a:lnTo>
                    <a:lnTo>
                      <a:pt x="70" y="27"/>
                    </a:lnTo>
                    <a:lnTo>
                      <a:pt x="68" y="27"/>
                    </a:lnTo>
                    <a:lnTo>
                      <a:pt x="68" y="27"/>
                    </a:lnTo>
                    <a:lnTo>
                      <a:pt x="67" y="27"/>
                    </a:lnTo>
                    <a:lnTo>
                      <a:pt x="65" y="27"/>
                    </a:lnTo>
                    <a:lnTo>
                      <a:pt x="64" y="27"/>
                    </a:lnTo>
                    <a:lnTo>
                      <a:pt x="64" y="27"/>
                    </a:lnTo>
                    <a:lnTo>
                      <a:pt x="63" y="27"/>
                    </a:lnTo>
                    <a:lnTo>
                      <a:pt x="61" y="27"/>
                    </a:lnTo>
                    <a:lnTo>
                      <a:pt x="60" y="27"/>
                    </a:lnTo>
                    <a:lnTo>
                      <a:pt x="60" y="27"/>
                    </a:lnTo>
                    <a:lnTo>
                      <a:pt x="58" y="27"/>
                    </a:lnTo>
                    <a:lnTo>
                      <a:pt x="57" y="27"/>
                    </a:lnTo>
                    <a:lnTo>
                      <a:pt x="56" y="27"/>
                    </a:lnTo>
                    <a:lnTo>
                      <a:pt x="56" y="27"/>
                    </a:lnTo>
                    <a:lnTo>
                      <a:pt x="54" y="27"/>
                    </a:lnTo>
                    <a:lnTo>
                      <a:pt x="53" y="27"/>
                    </a:lnTo>
                    <a:lnTo>
                      <a:pt x="53" y="27"/>
                    </a:lnTo>
                    <a:lnTo>
                      <a:pt x="51" y="27"/>
                    </a:lnTo>
                    <a:lnTo>
                      <a:pt x="50" y="27"/>
                    </a:lnTo>
                    <a:lnTo>
                      <a:pt x="49" y="27"/>
                    </a:lnTo>
                    <a:lnTo>
                      <a:pt x="49" y="26"/>
                    </a:lnTo>
                    <a:lnTo>
                      <a:pt x="47" y="26"/>
                    </a:lnTo>
                    <a:lnTo>
                      <a:pt x="46" y="26"/>
                    </a:lnTo>
                    <a:lnTo>
                      <a:pt x="46" y="26"/>
                    </a:lnTo>
                    <a:lnTo>
                      <a:pt x="44" y="26"/>
                    </a:lnTo>
                    <a:lnTo>
                      <a:pt x="43" y="25"/>
                    </a:lnTo>
                    <a:lnTo>
                      <a:pt x="43" y="25"/>
                    </a:lnTo>
                    <a:lnTo>
                      <a:pt x="42" y="25"/>
                    </a:lnTo>
                    <a:lnTo>
                      <a:pt x="40" y="25"/>
                    </a:lnTo>
                    <a:lnTo>
                      <a:pt x="40" y="24"/>
                    </a:lnTo>
                    <a:lnTo>
                      <a:pt x="39" y="24"/>
                    </a:lnTo>
                    <a:lnTo>
                      <a:pt x="38" y="24"/>
                    </a:lnTo>
                    <a:lnTo>
                      <a:pt x="37" y="24"/>
                    </a:lnTo>
                    <a:lnTo>
                      <a:pt x="36" y="23"/>
                    </a:lnTo>
                    <a:lnTo>
                      <a:pt x="35" y="23"/>
                    </a:lnTo>
                    <a:lnTo>
                      <a:pt x="34" y="23"/>
                    </a:lnTo>
                    <a:lnTo>
                      <a:pt x="33" y="22"/>
                    </a:lnTo>
                    <a:lnTo>
                      <a:pt x="32" y="22"/>
                    </a:lnTo>
                    <a:lnTo>
                      <a:pt x="31" y="22"/>
                    </a:lnTo>
                    <a:lnTo>
                      <a:pt x="30" y="21"/>
                    </a:lnTo>
                    <a:lnTo>
                      <a:pt x="29" y="21"/>
                    </a:lnTo>
                    <a:lnTo>
                      <a:pt x="28" y="20"/>
                    </a:lnTo>
                    <a:lnTo>
                      <a:pt x="27" y="20"/>
                    </a:lnTo>
                    <a:lnTo>
                      <a:pt x="26" y="20"/>
                    </a:lnTo>
                    <a:lnTo>
                      <a:pt x="25" y="19"/>
                    </a:lnTo>
                    <a:lnTo>
                      <a:pt x="25" y="19"/>
                    </a:lnTo>
                    <a:lnTo>
                      <a:pt x="24" y="18"/>
                    </a:lnTo>
                    <a:lnTo>
                      <a:pt x="23" y="18"/>
                    </a:lnTo>
                    <a:lnTo>
                      <a:pt x="22" y="17"/>
                    </a:lnTo>
                    <a:lnTo>
                      <a:pt x="21" y="17"/>
                    </a:lnTo>
                    <a:lnTo>
                      <a:pt x="20" y="16"/>
                    </a:lnTo>
                    <a:lnTo>
                      <a:pt x="19" y="16"/>
                    </a:lnTo>
                    <a:lnTo>
                      <a:pt x="18" y="15"/>
                    </a:lnTo>
                    <a:lnTo>
                      <a:pt x="18" y="15"/>
                    </a:lnTo>
                    <a:lnTo>
                      <a:pt x="17" y="14"/>
                    </a:lnTo>
                    <a:lnTo>
                      <a:pt x="16" y="14"/>
                    </a:lnTo>
                    <a:lnTo>
                      <a:pt x="15" y="13"/>
                    </a:lnTo>
                    <a:lnTo>
                      <a:pt x="14" y="13"/>
                    </a:lnTo>
                    <a:lnTo>
                      <a:pt x="13" y="12"/>
                    </a:lnTo>
                    <a:lnTo>
                      <a:pt x="12" y="12"/>
                    </a:lnTo>
                    <a:lnTo>
                      <a:pt x="12" y="11"/>
                    </a:lnTo>
                    <a:lnTo>
                      <a:pt x="11" y="10"/>
                    </a:lnTo>
                    <a:lnTo>
                      <a:pt x="10" y="10"/>
                    </a:lnTo>
                    <a:lnTo>
                      <a:pt x="9" y="9"/>
                    </a:lnTo>
                    <a:lnTo>
                      <a:pt x="9" y="8"/>
                    </a:lnTo>
                    <a:lnTo>
                      <a:pt x="8" y="8"/>
                    </a:lnTo>
                    <a:lnTo>
                      <a:pt x="7" y="7"/>
                    </a:lnTo>
                    <a:lnTo>
                      <a:pt x="6" y="6"/>
                    </a:lnTo>
                    <a:lnTo>
                      <a:pt x="5" y="6"/>
                    </a:lnTo>
                    <a:lnTo>
                      <a:pt x="5" y="5"/>
                    </a:lnTo>
                    <a:lnTo>
                      <a:pt x="4" y="4"/>
                    </a:lnTo>
                    <a:lnTo>
                      <a:pt x="3" y="3"/>
                    </a:lnTo>
                    <a:lnTo>
                      <a:pt x="3" y="3"/>
                    </a:lnTo>
                    <a:lnTo>
                      <a:pt x="2" y="2"/>
                    </a:lnTo>
                    <a:lnTo>
                      <a:pt x="1" y="1"/>
                    </a:lnTo>
                    <a:lnTo>
                      <a:pt x="1"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1" name="Freeform 1525"/>
              <p:cNvSpPr>
                <a:spLocks/>
              </p:cNvSpPr>
              <p:nvPr/>
            </p:nvSpPr>
            <p:spPr bwMode="auto">
              <a:xfrm flipH="1">
                <a:off x="657" y="3597"/>
                <a:ext cx="34" cy="8"/>
              </a:xfrm>
              <a:custGeom>
                <a:avLst/>
                <a:gdLst>
                  <a:gd name="T0" fmla="*/ 2 w 119"/>
                  <a:gd name="T1" fmla="*/ 25 h 26"/>
                  <a:gd name="T2" fmla="*/ 4 w 119"/>
                  <a:gd name="T3" fmla="*/ 22 h 26"/>
                  <a:gd name="T4" fmla="*/ 6 w 119"/>
                  <a:gd name="T5" fmla="*/ 20 h 26"/>
                  <a:gd name="T6" fmla="*/ 9 w 119"/>
                  <a:gd name="T7" fmla="*/ 19 h 26"/>
                  <a:gd name="T8" fmla="*/ 11 w 119"/>
                  <a:gd name="T9" fmla="*/ 17 h 26"/>
                  <a:gd name="T10" fmla="*/ 14 w 119"/>
                  <a:gd name="T11" fmla="*/ 15 h 26"/>
                  <a:gd name="T12" fmla="*/ 16 w 119"/>
                  <a:gd name="T13" fmla="*/ 13 h 26"/>
                  <a:gd name="T14" fmla="*/ 19 w 119"/>
                  <a:gd name="T15" fmla="*/ 12 h 26"/>
                  <a:gd name="T16" fmla="*/ 21 w 119"/>
                  <a:gd name="T17" fmla="*/ 10 h 26"/>
                  <a:gd name="T18" fmla="*/ 24 w 119"/>
                  <a:gd name="T19" fmla="*/ 9 h 26"/>
                  <a:gd name="T20" fmla="*/ 26 w 119"/>
                  <a:gd name="T21" fmla="*/ 8 h 26"/>
                  <a:gd name="T22" fmla="*/ 29 w 119"/>
                  <a:gd name="T23" fmla="*/ 6 h 26"/>
                  <a:gd name="T24" fmla="*/ 32 w 119"/>
                  <a:gd name="T25" fmla="*/ 5 h 26"/>
                  <a:gd name="T26" fmla="*/ 35 w 119"/>
                  <a:gd name="T27" fmla="*/ 4 h 26"/>
                  <a:gd name="T28" fmla="*/ 38 w 119"/>
                  <a:gd name="T29" fmla="*/ 3 h 26"/>
                  <a:gd name="T30" fmla="*/ 41 w 119"/>
                  <a:gd name="T31" fmla="*/ 2 h 26"/>
                  <a:gd name="T32" fmla="*/ 44 w 119"/>
                  <a:gd name="T33" fmla="*/ 2 h 26"/>
                  <a:gd name="T34" fmla="*/ 47 w 119"/>
                  <a:gd name="T35" fmla="*/ 1 h 26"/>
                  <a:gd name="T36" fmla="*/ 50 w 119"/>
                  <a:gd name="T37" fmla="*/ 1 h 26"/>
                  <a:gd name="T38" fmla="*/ 53 w 119"/>
                  <a:gd name="T39" fmla="*/ 1 h 26"/>
                  <a:gd name="T40" fmla="*/ 56 w 119"/>
                  <a:gd name="T41" fmla="*/ 0 h 26"/>
                  <a:gd name="T42" fmla="*/ 59 w 119"/>
                  <a:gd name="T43" fmla="*/ 0 h 26"/>
                  <a:gd name="T44" fmla="*/ 62 w 119"/>
                  <a:gd name="T45" fmla="*/ 0 h 26"/>
                  <a:gd name="T46" fmla="*/ 65 w 119"/>
                  <a:gd name="T47" fmla="*/ 1 h 26"/>
                  <a:gd name="T48" fmla="*/ 68 w 119"/>
                  <a:gd name="T49" fmla="*/ 1 h 26"/>
                  <a:gd name="T50" fmla="*/ 71 w 119"/>
                  <a:gd name="T51" fmla="*/ 1 h 26"/>
                  <a:gd name="T52" fmla="*/ 74 w 119"/>
                  <a:gd name="T53" fmla="*/ 1 h 26"/>
                  <a:gd name="T54" fmla="*/ 77 w 119"/>
                  <a:gd name="T55" fmla="*/ 2 h 26"/>
                  <a:gd name="T56" fmla="*/ 80 w 119"/>
                  <a:gd name="T57" fmla="*/ 3 h 26"/>
                  <a:gd name="T58" fmla="*/ 83 w 119"/>
                  <a:gd name="T59" fmla="*/ 4 h 26"/>
                  <a:gd name="T60" fmla="*/ 86 w 119"/>
                  <a:gd name="T61" fmla="*/ 4 h 26"/>
                  <a:gd name="T62" fmla="*/ 88 w 119"/>
                  <a:gd name="T63" fmla="*/ 5 h 26"/>
                  <a:gd name="T64" fmla="*/ 91 w 119"/>
                  <a:gd name="T65" fmla="*/ 6 h 26"/>
                  <a:gd name="T66" fmla="*/ 94 w 119"/>
                  <a:gd name="T67" fmla="*/ 8 h 26"/>
                  <a:gd name="T68" fmla="*/ 97 w 119"/>
                  <a:gd name="T69" fmla="*/ 9 h 26"/>
                  <a:gd name="T70" fmla="*/ 100 w 119"/>
                  <a:gd name="T71" fmla="*/ 10 h 26"/>
                  <a:gd name="T72" fmla="*/ 102 w 119"/>
                  <a:gd name="T73" fmla="*/ 12 h 26"/>
                  <a:gd name="T74" fmla="*/ 105 w 119"/>
                  <a:gd name="T75" fmla="*/ 13 h 26"/>
                  <a:gd name="T76" fmla="*/ 107 w 119"/>
                  <a:gd name="T77" fmla="*/ 15 h 26"/>
                  <a:gd name="T78" fmla="*/ 110 w 119"/>
                  <a:gd name="T79" fmla="*/ 17 h 26"/>
                  <a:gd name="T80" fmla="*/ 112 w 119"/>
                  <a:gd name="T81" fmla="*/ 19 h 26"/>
                  <a:gd name="T82" fmla="*/ 114 w 119"/>
                  <a:gd name="T83" fmla="*/ 21 h 26"/>
                  <a:gd name="T84" fmla="*/ 117 w 119"/>
                  <a:gd name="T85" fmla="*/ 23 h 26"/>
                  <a:gd name="T86" fmla="*/ 119 w 119"/>
                  <a:gd name="T8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 h="26">
                    <a:moveTo>
                      <a:pt x="0" y="26"/>
                    </a:moveTo>
                    <a:lnTo>
                      <a:pt x="1" y="25"/>
                    </a:lnTo>
                    <a:lnTo>
                      <a:pt x="2" y="25"/>
                    </a:lnTo>
                    <a:lnTo>
                      <a:pt x="3" y="24"/>
                    </a:lnTo>
                    <a:lnTo>
                      <a:pt x="3" y="23"/>
                    </a:lnTo>
                    <a:lnTo>
                      <a:pt x="4" y="22"/>
                    </a:lnTo>
                    <a:lnTo>
                      <a:pt x="5" y="22"/>
                    </a:lnTo>
                    <a:lnTo>
                      <a:pt x="5" y="21"/>
                    </a:lnTo>
                    <a:lnTo>
                      <a:pt x="6" y="20"/>
                    </a:lnTo>
                    <a:lnTo>
                      <a:pt x="7" y="20"/>
                    </a:lnTo>
                    <a:lnTo>
                      <a:pt x="8" y="19"/>
                    </a:lnTo>
                    <a:lnTo>
                      <a:pt x="9" y="19"/>
                    </a:lnTo>
                    <a:lnTo>
                      <a:pt x="10" y="18"/>
                    </a:lnTo>
                    <a:lnTo>
                      <a:pt x="10" y="17"/>
                    </a:lnTo>
                    <a:lnTo>
                      <a:pt x="11" y="17"/>
                    </a:lnTo>
                    <a:lnTo>
                      <a:pt x="12" y="16"/>
                    </a:lnTo>
                    <a:lnTo>
                      <a:pt x="13" y="15"/>
                    </a:lnTo>
                    <a:lnTo>
                      <a:pt x="14" y="15"/>
                    </a:lnTo>
                    <a:lnTo>
                      <a:pt x="14" y="14"/>
                    </a:lnTo>
                    <a:lnTo>
                      <a:pt x="15" y="14"/>
                    </a:lnTo>
                    <a:lnTo>
                      <a:pt x="16" y="13"/>
                    </a:lnTo>
                    <a:lnTo>
                      <a:pt x="17" y="13"/>
                    </a:lnTo>
                    <a:lnTo>
                      <a:pt x="18" y="12"/>
                    </a:lnTo>
                    <a:lnTo>
                      <a:pt x="19" y="12"/>
                    </a:lnTo>
                    <a:lnTo>
                      <a:pt x="19" y="11"/>
                    </a:lnTo>
                    <a:lnTo>
                      <a:pt x="20" y="11"/>
                    </a:lnTo>
                    <a:lnTo>
                      <a:pt x="21" y="10"/>
                    </a:lnTo>
                    <a:lnTo>
                      <a:pt x="22" y="10"/>
                    </a:lnTo>
                    <a:lnTo>
                      <a:pt x="23" y="9"/>
                    </a:lnTo>
                    <a:lnTo>
                      <a:pt x="24" y="9"/>
                    </a:lnTo>
                    <a:lnTo>
                      <a:pt x="25" y="8"/>
                    </a:lnTo>
                    <a:lnTo>
                      <a:pt x="26" y="8"/>
                    </a:lnTo>
                    <a:lnTo>
                      <a:pt x="26" y="8"/>
                    </a:lnTo>
                    <a:lnTo>
                      <a:pt x="28" y="7"/>
                    </a:lnTo>
                    <a:lnTo>
                      <a:pt x="28" y="7"/>
                    </a:lnTo>
                    <a:lnTo>
                      <a:pt x="29" y="6"/>
                    </a:lnTo>
                    <a:lnTo>
                      <a:pt x="30" y="6"/>
                    </a:lnTo>
                    <a:lnTo>
                      <a:pt x="31" y="5"/>
                    </a:lnTo>
                    <a:lnTo>
                      <a:pt x="32" y="5"/>
                    </a:lnTo>
                    <a:lnTo>
                      <a:pt x="33" y="5"/>
                    </a:lnTo>
                    <a:lnTo>
                      <a:pt x="34" y="5"/>
                    </a:lnTo>
                    <a:lnTo>
                      <a:pt x="35" y="4"/>
                    </a:lnTo>
                    <a:lnTo>
                      <a:pt x="36" y="4"/>
                    </a:lnTo>
                    <a:lnTo>
                      <a:pt x="37" y="4"/>
                    </a:lnTo>
                    <a:lnTo>
                      <a:pt x="38" y="3"/>
                    </a:lnTo>
                    <a:lnTo>
                      <a:pt x="39" y="3"/>
                    </a:lnTo>
                    <a:lnTo>
                      <a:pt x="40" y="3"/>
                    </a:lnTo>
                    <a:lnTo>
                      <a:pt x="41" y="2"/>
                    </a:lnTo>
                    <a:lnTo>
                      <a:pt x="42" y="2"/>
                    </a:lnTo>
                    <a:lnTo>
                      <a:pt x="43" y="2"/>
                    </a:lnTo>
                    <a:lnTo>
                      <a:pt x="44" y="2"/>
                    </a:lnTo>
                    <a:lnTo>
                      <a:pt x="45" y="2"/>
                    </a:lnTo>
                    <a:lnTo>
                      <a:pt x="46" y="2"/>
                    </a:lnTo>
                    <a:lnTo>
                      <a:pt x="47" y="1"/>
                    </a:lnTo>
                    <a:lnTo>
                      <a:pt x="48" y="1"/>
                    </a:lnTo>
                    <a:lnTo>
                      <a:pt x="49" y="1"/>
                    </a:lnTo>
                    <a:lnTo>
                      <a:pt x="50" y="1"/>
                    </a:lnTo>
                    <a:lnTo>
                      <a:pt x="51" y="1"/>
                    </a:lnTo>
                    <a:lnTo>
                      <a:pt x="52" y="1"/>
                    </a:lnTo>
                    <a:lnTo>
                      <a:pt x="53" y="1"/>
                    </a:lnTo>
                    <a:lnTo>
                      <a:pt x="54" y="1"/>
                    </a:lnTo>
                    <a:lnTo>
                      <a:pt x="55" y="1"/>
                    </a:lnTo>
                    <a:lnTo>
                      <a:pt x="56" y="0"/>
                    </a:lnTo>
                    <a:lnTo>
                      <a:pt x="57" y="0"/>
                    </a:lnTo>
                    <a:lnTo>
                      <a:pt x="58" y="0"/>
                    </a:lnTo>
                    <a:lnTo>
                      <a:pt x="59" y="0"/>
                    </a:lnTo>
                    <a:lnTo>
                      <a:pt x="60" y="0"/>
                    </a:lnTo>
                    <a:lnTo>
                      <a:pt x="61" y="0"/>
                    </a:lnTo>
                    <a:lnTo>
                      <a:pt x="62" y="0"/>
                    </a:lnTo>
                    <a:lnTo>
                      <a:pt x="63" y="0"/>
                    </a:lnTo>
                    <a:lnTo>
                      <a:pt x="64" y="0"/>
                    </a:lnTo>
                    <a:lnTo>
                      <a:pt x="65" y="1"/>
                    </a:lnTo>
                    <a:lnTo>
                      <a:pt x="66" y="1"/>
                    </a:lnTo>
                    <a:lnTo>
                      <a:pt x="67" y="1"/>
                    </a:lnTo>
                    <a:lnTo>
                      <a:pt x="68" y="1"/>
                    </a:lnTo>
                    <a:lnTo>
                      <a:pt x="69" y="1"/>
                    </a:lnTo>
                    <a:lnTo>
                      <a:pt x="70" y="1"/>
                    </a:lnTo>
                    <a:lnTo>
                      <a:pt x="71" y="1"/>
                    </a:lnTo>
                    <a:lnTo>
                      <a:pt x="72" y="1"/>
                    </a:lnTo>
                    <a:lnTo>
                      <a:pt x="73" y="1"/>
                    </a:lnTo>
                    <a:lnTo>
                      <a:pt x="74" y="1"/>
                    </a:lnTo>
                    <a:lnTo>
                      <a:pt x="75" y="2"/>
                    </a:lnTo>
                    <a:lnTo>
                      <a:pt x="76" y="2"/>
                    </a:lnTo>
                    <a:lnTo>
                      <a:pt x="77" y="2"/>
                    </a:lnTo>
                    <a:lnTo>
                      <a:pt x="78" y="2"/>
                    </a:lnTo>
                    <a:lnTo>
                      <a:pt x="79" y="2"/>
                    </a:lnTo>
                    <a:lnTo>
                      <a:pt x="80" y="3"/>
                    </a:lnTo>
                    <a:lnTo>
                      <a:pt x="81" y="3"/>
                    </a:lnTo>
                    <a:lnTo>
                      <a:pt x="82" y="3"/>
                    </a:lnTo>
                    <a:lnTo>
                      <a:pt x="83" y="4"/>
                    </a:lnTo>
                    <a:lnTo>
                      <a:pt x="84" y="4"/>
                    </a:lnTo>
                    <a:lnTo>
                      <a:pt x="85" y="4"/>
                    </a:lnTo>
                    <a:lnTo>
                      <a:pt x="86" y="4"/>
                    </a:lnTo>
                    <a:lnTo>
                      <a:pt x="87" y="5"/>
                    </a:lnTo>
                    <a:lnTo>
                      <a:pt x="88" y="5"/>
                    </a:lnTo>
                    <a:lnTo>
                      <a:pt x="88" y="5"/>
                    </a:lnTo>
                    <a:lnTo>
                      <a:pt x="90" y="6"/>
                    </a:lnTo>
                    <a:lnTo>
                      <a:pt x="90" y="6"/>
                    </a:lnTo>
                    <a:lnTo>
                      <a:pt x="91" y="6"/>
                    </a:lnTo>
                    <a:lnTo>
                      <a:pt x="92" y="7"/>
                    </a:lnTo>
                    <a:lnTo>
                      <a:pt x="93" y="7"/>
                    </a:lnTo>
                    <a:lnTo>
                      <a:pt x="94" y="8"/>
                    </a:lnTo>
                    <a:lnTo>
                      <a:pt x="95" y="8"/>
                    </a:lnTo>
                    <a:lnTo>
                      <a:pt x="96" y="8"/>
                    </a:lnTo>
                    <a:lnTo>
                      <a:pt x="97" y="9"/>
                    </a:lnTo>
                    <a:lnTo>
                      <a:pt x="98" y="9"/>
                    </a:lnTo>
                    <a:lnTo>
                      <a:pt x="99" y="10"/>
                    </a:lnTo>
                    <a:lnTo>
                      <a:pt x="100" y="10"/>
                    </a:lnTo>
                    <a:lnTo>
                      <a:pt x="100" y="11"/>
                    </a:lnTo>
                    <a:lnTo>
                      <a:pt x="101" y="11"/>
                    </a:lnTo>
                    <a:lnTo>
                      <a:pt x="102" y="12"/>
                    </a:lnTo>
                    <a:lnTo>
                      <a:pt x="103" y="12"/>
                    </a:lnTo>
                    <a:lnTo>
                      <a:pt x="104" y="13"/>
                    </a:lnTo>
                    <a:lnTo>
                      <a:pt x="105" y="13"/>
                    </a:lnTo>
                    <a:lnTo>
                      <a:pt x="106" y="14"/>
                    </a:lnTo>
                    <a:lnTo>
                      <a:pt x="107" y="15"/>
                    </a:lnTo>
                    <a:lnTo>
                      <a:pt x="107" y="15"/>
                    </a:lnTo>
                    <a:lnTo>
                      <a:pt x="108" y="16"/>
                    </a:lnTo>
                    <a:lnTo>
                      <a:pt x="109" y="16"/>
                    </a:lnTo>
                    <a:lnTo>
                      <a:pt x="110" y="17"/>
                    </a:lnTo>
                    <a:lnTo>
                      <a:pt x="111" y="18"/>
                    </a:lnTo>
                    <a:lnTo>
                      <a:pt x="111" y="18"/>
                    </a:lnTo>
                    <a:lnTo>
                      <a:pt x="112" y="19"/>
                    </a:lnTo>
                    <a:lnTo>
                      <a:pt x="113" y="19"/>
                    </a:lnTo>
                    <a:lnTo>
                      <a:pt x="114" y="20"/>
                    </a:lnTo>
                    <a:lnTo>
                      <a:pt x="114" y="21"/>
                    </a:lnTo>
                    <a:lnTo>
                      <a:pt x="115" y="21"/>
                    </a:lnTo>
                    <a:lnTo>
                      <a:pt x="116" y="22"/>
                    </a:lnTo>
                    <a:lnTo>
                      <a:pt x="117" y="23"/>
                    </a:lnTo>
                    <a:lnTo>
                      <a:pt x="117" y="23"/>
                    </a:lnTo>
                    <a:lnTo>
                      <a:pt x="118" y="24"/>
                    </a:lnTo>
                    <a:lnTo>
                      <a:pt x="119" y="25"/>
                    </a:lnTo>
                    <a:lnTo>
                      <a:pt x="119"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2" name="Freeform 1526"/>
              <p:cNvSpPr>
                <a:spLocks/>
              </p:cNvSpPr>
              <p:nvPr/>
            </p:nvSpPr>
            <p:spPr bwMode="auto">
              <a:xfrm flipH="1">
                <a:off x="691" y="3626"/>
                <a:ext cx="3" cy="10"/>
              </a:xfrm>
              <a:custGeom>
                <a:avLst/>
                <a:gdLst>
                  <a:gd name="T0" fmla="*/ 0 w 12"/>
                  <a:gd name="T1" fmla="*/ 36 h 36"/>
                  <a:gd name="T2" fmla="*/ 0 w 12"/>
                  <a:gd name="T3" fmla="*/ 35 h 36"/>
                  <a:gd name="T4" fmla="*/ 0 w 12"/>
                  <a:gd name="T5" fmla="*/ 35 h 36"/>
                  <a:gd name="T6" fmla="*/ 0 w 12"/>
                  <a:gd name="T7" fmla="*/ 33 h 36"/>
                  <a:gd name="T8" fmla="*/ 0 w 12"/>
                  <a:gd name="T9" fmla="*/ 33 h 36"/>
                  <a:gd name="T10" fmla="*/ 0 w 12"/>
                  <a:gd name="T11" fmla="*/ 32 h 36"/>
                  <a:gd name="T12" fmla="*/ 1 w 12"/>
                  <a:gd name="T13" fmla="*/ 31 h 36"/>
                  <a:gd name="T14" fmla="*/ 1 w 12"/>
                  <a:gd name="T15" fmla="*/ 30 h 36"/>
                  <a:gd name="T16" fmla="*/ 1 w 12"/>
                  <a:gd name="T17" fmla="*/ 29 h 36"/>
                  <a:gd name="T18" fmla="*/ 1 w 12"/>
                  <a:gd name="T19" fmla="*/ 28 h 36"/>
                  <a:gd name="T20" fmla="*/ 1 w 12"/>
                  <a:gd name="T21" fmla="*/ 28 h 36"/>
                  <a:gd name="T22" fmla="*/ 1 w 12"/>
                  <a:gd name="T23" fmla="*/ 27 h 36"/>
                  <a:gd name="T24" fmla="*/ 1 w 12"/>
                  <a:gd name="T25" fmla="*/ 26 h 36"/>
                  <a:gd name="T26" fmla="*/ 1 w 12"/>
                  <a:gd name="T27" fmla="*/ 25 h 36"/>
                  <a:gd name="T28" fmla="*/ 2 w 12"/>
                  <a:gd name="T29" fmla="*/ 24 h 36"/>
                  <a:gd name="T30" fmla="*/ 2 w 12"/>
                  <a:gd name="T31" fmla="*/ 23 h 36"/>
                  <a:gd name="T32" fmla="*/ 2 w 12"/>
                  <a:gd name="T33" fmla="*/ 22 h 36"/>
                  <a:gd name="T34" fmla="*/ 2 w 12"/>
                  <a:gd name="T35" fmla="*/ 22 h 36"/>
                  <a:gd name="T36" fmla="*/ 2 w 12"/>
                  <a:gd name="T37" fmla="*/ 21 h 36"/>
                  <a:gd name="T38" fmla="*/ 3 w 12"/>
                  <a:gd name="T39" fmla="*/ 20 h 36"/>
                  <a:gd name="T40" fmla="*/ 3 w 12"/>
                  <a:gd name="T41" fmla="*/ 19 h 36"/>
                  <a:gd name="T42" fmla="*/ 3 w 12"/>
                  <a:gd name="T43" fmla="*/ 18 h 36"/>
                  <a:gd name="T44" fmla="*/ 3 w 12"/>
                  <a:gd name="T45" fmla="*/ 17 h 36"/>
                  <a:gd name="T46" fmla="*/ 4 w 12"/>
                  <a:gd name="T47" fmla="*/ 17 h 36"/>
                  <a:gd name="T48" fmla="*/ 4 w 12"/>
                  <a:gd name="T49" fmla="*/ 16 h 36"/>
                  <a:gd name="T50" fmla="*/ 4 w 12"/>
                  <a:gd name="T51" fmla="*/ 15 h 36"/>
                  <a:gd name="T52" fmla="*/ 5 w 12"/>
                  <a:gd name="T53" fmla="*/ 14 h 36"/>
                  <a:gd name="T54" fmla="*/ 5 w 12"/>
                  <a:gd name="T55" fmla="*/ 13 h 36"/>
                  <a:gd name="T56" fmla="*/ 5 w 12"/>
                  <a:gd name="T57" fmla="*/ 12 h 36"/>
                  <a:gd name="T58" fmla="*/ 5 w 12"/>
                  <a:gd name="T59" fmla="*/ 12 h 36"/>
                  <a:gd name="T60" fmla="*/ 6 w 12"/>
                  <a:gd name="T61" fmla="*/ 11 h 36"/>
                  <a:gd name="T62" fmla="*/ 6 w 12"/>
                  <a:gd name="T63" fmla="*/ 10 h 36"/>
                  <a:gd name="T64" fmla="*/ 6 w 12"/>
                  <a:gd name="T65" fmla="*/ 9 h 36"/>
                  <a:gd name="T66" fmla="*/ 7 w 12"/>
                  <a:gd name="T67" fmla="*/ 8 h 36"/>
                  <a:gd name="T68" fmla="*/ 7 w 12"/>
                  <a:gd name="T69" fmla="*/ 8 h 36"/>
                  <a:gd name="T70" fmla="*/ 8 w 12"/>
                  <a:gd name="T71" fmla="*/ 7 h 36"/>
                  <a:gd name="T72" fmla="*/ 8 w 12"/>
                  <a:gd name="T73" fmla="*/ 6 h 36"/>
                  <a:gd name="T74" fmla="*/ 8 w 12"/>
                  <a:gd name="T75" fmla="*/ 5 h 36"/>
                  <a:gd name="T76" fmla="*/ 9 w 12"/>
                  <a:gd name="T77" fmla="*/ 4 h 36"/>
                  <a:gd name="T78" fmla="*/ 9 w 12"/>
                  <a:gd name="T79" fmla="*/ 4 h 36"/>
                  <a:gd name="T80" fmla="*/ 10 w 12"/>
                  <a:gd name="T81" fmla="*/ 3 h 36"/>
                  <a:gd name="T82" fmla="*/ 10 w 12"/>
                  <a:gd name="T83" fmla="*/ 2 h 36"/>
                  <a:gd name="T84" fmla="*/ 11 w 12"/>
                  <a:gd name="T85" fmla="*/ 1 h 36"/>
                  <a:gd name="T86" fmla="*/ 11 w 12"/>
                  <a:gd name="T87" fmla="*/ 1 h 36"/>
                  <a:gd name="T88" fmla="*/ 12 w 12"/>
                  <a:gd name="T89" fmla="*/ 0 h 36"/>
                  <a:gd name="T90" fmla="*/ 12 w 12"/>
                  <a:gd name="T9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36">
                    <a:moveTo>
                      <a:pt x="0" y="36"/>
                    </a:moveTo>
                    <a:lnTo>
                      <a:pt x="0" y="35"/>
                    </a:lnTo>
                    <a:lnTo>
                      <a:pt x="0" y="35"/>
                    </a:lnTo>
                    <a:lnTo>
                      <a:pt x="0" y="33"/>
                    </a:lnTo>
                    <a:lnTo>
                      <a:pt x="0" y="33"/>
                    </a:lnTo>
                    <a:lnTo>
                      <a:pt x="0" y="32"/>
                    </a:lnTo>
                    <a:lnTo>
                      <a:pt x="1" y="31"/>
                    </a:lnTo>
                    <a:lnTo>
                      <a:pt x="1" y="30"/>
                    </a:lnTo>
                    <a:lnTo>
                      <a:pt x="1" y="29"/>
                    </a:lnTo>
                    <a:lnTo>
                      <a:pt x="1" y="28"/>
                    </a:lnTo>
                    <a:lnTo>
                      <a:pt x="1" y="28"/>
                    </a:lnTo>
                    <a:lnTo>
                      <a:pt x="1" y="27"/>
                    </a:lnTo>
                    <a:lnTo>
                      <a:pt x="1" y="26"/>
                    </a:lnTo>
                    <a:lnTo>
                      <a:pt x="1" y="25"/>
                    </a:lnTo>
                    <a:lnTo>
                      <a:pt x="2" y="24"/>
                    </a:lnTo>
                    <a:lnTo>
                      <a:pt x="2" y="23"/>
                    </a:lnTo>
                    <a:lnTo>
                      <a:pt x="2" y="22"/>
                    </a:lnTo>
                    <a:lnTo>
                      <a:pt x="2" y="22"/>
                    </a:lnTo>
                    <a:lnTo>
                      <a:pt x="2" y="21"/>
                    </a:lnTo>
                    <a:lnTo>
                      <a:pt x="3" y="20"/>
                    </a:lnTo>
                    <a:lnTo>
                      <a:pt x="3" y="19"/>
                    </a:lnTo>
                    <a:lnTo>
                      <a:pt x="3" y="18"/>
                    </a:lnTo>
                    <a:lnTo>
                      <a:pt x="3" y="17"/>
                    </a:lnTo>
                    <a:lnTo>
                      <a:pt x="4" y="17"/>
                    </a:lnTo>
                    <a:lnTo>
                      <a:pt x="4" y="16"/>
                    </a:lnTo>
                    <a:lnTo>
                      <a:pt x="4" y="15"/>
                    </a:lnTo>
                    <a:lnTo>
                      <a:pt x="5" y="14"/>
                    </a:lnTo>
                    <a:lnTo>
                      <a:pt x="5" y="13"/>
                    </a:lnTo>
                    <a:lnTo>
                      <a:pt x="5" y="12"/>
                    </a:lnTo>
                    <a:lnTo>
                      <a:pt x="5" y="12"/>
                    </a:lnTo>
                    <a:lnTo>
                      <a:pt x="6" y="11"/>
                    </a:lnTo>
                    <a:lnTo>
                      <a:pt x="6" y="10"/>
                    </a:lnTo>
                    <a:lnTo>
                      <a:pt x="6" y="9"/>
                    </a:lnTo>
                    <a:lnTo>
                      <a:pt x="7" y="8"/>
                    </a:lnTo>
                    <a:lnTo>
                      <a:pt x="7" y="8"/>
                    </a:lnTo>
                    <a:lnTo>
                      <a:pt x="8" y="7"/>
                    </a:lnTo>
                    <a:lnTo>
                      <a:pt x="8" y="6"/>
                    </a:lnTo>
                    <a:lnTo>
                      <a:pt x="8" y="5"/>
                    </a:lnTo>
                    <a:lnTo>
                      <a:pt x="9" y="4"/>
                    </a:lnTo>
                    <a:lnTo>
                      <a:pt x="9" y="4"/>
                    </a:lnTo>
                    <a:lnTo>
                      <a:pt x="10" y="3"/>
                    </a:lnTo>
                    <a:lnTo>
                      <a:pt x="10" y="2"/>
                    </a:lnTo>
                    <a:lnTo>
                      <a:pt x="11" y="1"/>
                    </a:lnTo>
                    <a:lnTo>
                      <a:pt x="11" y="1"/>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3" name="Freeform 1527"/>
              <p:cNvSpPr>
                <a:spLocks/>
              </p:cNvSpPr>
              <p:nvPr/>
            </p:nvSpPr>
            <p:spPr bwMode="auto">
              <a:xfrm flipH="1">
                <a:off x="691" y="3603"/>
                <a:ext cx="3" cy="11"/>
              </a:xfrm>
              <a:custGeom>
                <a:avLst/>
                <a:gdLst>
                  <a:gd name="T0" fmla="*/ 12 w 12"/>
                  <a:gd name="T1" fmla="*/ 38 h 38"/>
                  <a:gd name="T2" fmla="*/ 12 w 12"/>
                  <a:gd name="T3" fmla="*/ 37 h 38"/>
                  <a:gd name="T4" fmla="*/ 11 w 12"/>
                  <a:gd name="T5" fmla="*/ 36 h 38"/>
                  <a:gd name="T6" fmla="*/ 11 w 12"/>
                  <a:gd name="T7" fmla="*/ 36 h 38"/>
                  <a:gd name="T8" fmla="*/ 10 w 12"/>
                  <a:gd name="T9" fmla="*/ 35 h 38"/>
                  <a:gd name="T10" fmla="*/ 10 w 12"/>
                  <a:gd name="T11" fmla="*/ 34 h 38"/>
                  <a:gd name="T12" fmla="*/ 9 w 12"/>
                  <a:gd name="T13" fmla="*/ 33 h 38"/>
                  <a:gd name="T14" fmla="*/ 9 w 12"/>
                  <a:gd name="T15" fmla="*/ 33 h 38"/>
                  <a:gd name="T16" fmla="*/ 8 w 12"/>
                  <a:gd name="T17" fmla="*/ 32 h 38"/>
                  <a:gd name="T18" fmla="*/ 8 w 12"/>
                  <a:gd name="T19" fmla="*/ 31 h 38"/>
                  <a:gd name="T20" fmla="*/ 8 w 12"/>
                  <a:gd name="T21" fmla="*/ 30 h 38"/>
                  <a:gd name="T22" fmla="*/ 7 w 12"/>
                  <a:gd name="T23" fmla="*/ 29 h 38"/>
                  <a:gd name="T24" fmla="*/ 7 w 12"/>
                  <a:gd name="T25" fmla="*/ 29 h 38"/>
                  <a:gd name="T26" fmla="*/ 6 w 12"/>
                  <a:gd name="T27" fmla="*/ 28 h 38"/>
                  <a:gd name="T28" fmla="*/ 6 w 12"/>
                  <a:gd name="T29" fmla="*/ 27 h 38"/>
                  <a:gd name="T30" fmla="*/ 6 w 12"/>
                  <a:gd name="T31" fmla="*/ 26 h 38"/>
                  <a:gd name="T32" fmla="*/ 5 w 12"/>
                  <a:gd name="T33" fmla="*/ 25 h 38"/>
                  <a:gd name="T34" fmla="*/ 5 w 12"/>
                  <a:gd name="T35" fmla="*/ 25 h 38"/>
                  <a:gd name="T36" fmla="*/ 5 w 12"/>
                  <a:gd name="T37" fmla="*/ 24 h 38"/>
                  <a:gd name="T38" fmla="*/ 5 w 12"/>
                  <a:gd name="T39" fmla="*/ 23 h 38"/>
                  <a:gd name="T40" fmla="*/ 4 w 12"/>
                  <a:gd name="T41" fmla="*/ 22 h 38"/>
                  <a:gd name="T42" fmla="*/ 4 w 12"/>
                  <a:gd name="T43" fmla="*/ 21 h 38"/>
                  <a:gd name="T44" fmla="*/ 4 w 12"/>
                  <a:gd name="T45" fmla="*/ 21 h 38"/>
                  <a:gd name="T46" fmla="*/ 3 w 12"/>
                  <a:gd name="T47" fmla="*/ 20 h 38"/>
                  <a:gd name="T48" fmla="*/ 3 w 12"/>
                  <a:gd name="T49" fmla="*/ 19 h 38"/>
                  <a:gd name="T50" fmla="*/ 3 w 12"/>
                  <a:gd name="T51" fmla="*/ 18 h 38"/>
                  <a:gd name="T52" fmla="*/ 3 w 12"/>
                  <a:gd name="T53" fmla="*/ 17 h 38"/>
                  <a:gd name="T54" fmla="*/ 2 w 12"/>
                  <a:gd name="T55" fmla="*/ 17 h 38"/>
                  <a:gd name="T56" fmla="*/ 2 w 12"/>
                  <a:gd name="T57" fmla="*/ 16 h 38"/>
                  <a:gd name="T58" fmla="*/ 2 w 12"/>
                  <a:gd name="T59" fmla="*/ 15 h 38"/>
                  <a:gd name="T60" fmla="*/ 2 w 12"/>
                  <a:gd name="T61" fmla="*/ 14 h 38"/>
                  <a:gd name="T62" fmla="*/ 2 w 12"/>
                  <a:gd name="T63" fmla="*/ 13 h 38"/>
                  <a:gd name="T64" fmla="*/ 1 w 12"/>
                  <a:gd name="T65" fmla="*/ 12 h 38"/>
                  <a:gd name="T66" fmla="*/ 1 w 12"/>
                  <a:gd name="T67" fmla="*/ 11 h 38"/>
                  <a:gd name="T68" fmla="*/ 1 w 12"/>
                  <a:gd name="T69" fmla="*/ 11 h 38"/>
                  <a:gd name="T70" fmla="*/ 1 w 12"/>
                  <a:gd name="T71" fmla="*/ 10 h 38"/>
                  <a:gd name="T72" fmla="*/ 1 w 12"/>
                  <a:gd name="T73" fmla="*/ 9 h 38"/>
                  <a:gd name="T74" fmla="*/ 1 w 12"/>
                  <a:gd name="T75" fmla="*/ 8 h 38"/>
                  <a:gd name="T76" fmla="*/ 1 w 12"/>
                  <a:gd name="T77" fmla="*/ 7 h 38"/>
                  <a:gd name="T78" fmla="*/ 1 w 12"/>
                  <a:gd name="T79" fmla="*/ 6 h 38"/>
                  <a:gd name="T80" fmla="*/ 0 w 12"/>
                  <a:gd name="T81" fmla="*/ 5 h 38"/>
                  <a:gd name="T82" fmla="*/ 0 w 12"/>
                  <a:gd name="T83" fmla="*/ 4 h 38"/>
                  <a:gd name="T84" fmla="*/ 0 w 12"/>
                  <a:gd name="T85" fmla="*/ 4 h 38"/>
                  <a:gd name="T86" fmla="*/ 0 w 12"/>
                  <a:gd name="T87" fmla="*/ 3 h 38"/>
                  <a:gd name="T88" fmla="*/ 0 w 12"/>
                  <a:gd name="T89" fmla="*/ 2 h 38"/>
                  <a:gd name="T90" fmla="*/ 0 w 12"/>
                  <a:gd name="T91" fmla="*/ 1 h 38"/>
                  <a:gd name="T92" fmla="*/ 0 w 12"/>
                  <a:gd name="T9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38">
                    <a:moveTo>
                      <a:pt x="12" y="38"/>
                    </a:moveTo>
                    <a:lnTo>
                      <a:pt x="12" y="37"/>
                    </a:lnTo>
                    <a:lnTo>
                      <a:pt x="11" y="36"/>
                    </a:lnTo>
                    <a:lnTo>
                      <a:pt x="11" y="36"/>
                    </a:lnTo>
                    <a:lnTo>
                      <a:pt x="10" y="35"/>
                    </a:lnTo>
                    <a:lnTo>
                      <a:pt x="10" y="34"/>
                    </a:lnTo>
                    <a:lnTo>
                      <a:pt x="9" y="33"/>
                    </a:lnTo>
                    <a:lnTo>
                      <a:pt x="9" y="33"/>
                    </a:lnTo>
                    <a:lnTo>
                      <a:pt x="8" y="32"/>
                    </a:lnTo>
                    <a:lnTo>
                      <a:pt x="8" y="31"/>
                    </a:lnTo>
                    <a:lnTo>
                      <a:pt x="8" y="30"/>
                    </a:lnTo>
                    <a:lnTo>
                      <a:pt x="7" y="29"/>
                    </a:lnTo>
                    <a:lnTo>
                      <a:pt x="7" y="29"/>
                    </a:lnTo>
                    <a:lnTo>
                      <a:pt x="6" y="28"/>
                    </a:lnTo>
                    <a:lnTo>
                      <a:pt x="6" y="27"/>
                    </a:lnTo>
                    <a:lnTo>
                      <a:pt x="6" y="26"/>
                    </a:lnTo>
                    <a:lnTo>
                      <a:pt x="5" y="25"/>
                    </a:lnTo>
                    <a:lnTo>
                      <a:pt x="5" y="25"/>
                    </a:lnTo>
                    <a:lnTo>
                      <a:pt x="5" y="24"/>
                    </a:lnTo>
                    <a:lnTo>
                      <a:pt x="5" y="23"/>
                    </a:lnTo>
                    <a:lnTo>
                      <a:pt x="4" y="22"/>
                    </a:lnTo>
                    <a:lnTo>
                      <a:pt x="4" y="21"/>
                    </a:lnTo>
                    <a:lnTo>
                      <a:pt x="4" y="21"/>
                    </a:lnTo>
                    <a:lnTo>
                      <a:pt x="3" y="20"/>
                    </a:lnTo>
                    <a:lnTo>
                      <a:pt x="3" y="19"/>
                    </a:lnTo>
                    <a:lnTo>
                      <a:pt x="3" y="18"/>
                    </a:lnTo>
                    <a:lnTo>
                      <a:pt x="3" y="17"/>
                    </a:lnTo>
                    <a:lnTo>
                      <a:pt x="2" y="17"/>
                    </a:lnTo>
                    <a:lnTo>
                      <a:pt x="2" y="16"/>
                    </a:lnTo>
                    <a:lnTo>
                      <a:pt x="2" y="15"/>
                    </a:lnTo>
                    <a:lnTo>
                      <a:pt x="2" y="14"/>
                    </a:lnTo>
                    <a:lnTo>
                      <a:pt x="2" y="13"/>
                    </a:lnTo>
                    <a:lnTo>
                      <a:pt x="1" y="12"/>
                    </a:lnTo>
                    <a:lnTo>
                      <a:pt x="1" y="11"/>
                    </a:lnTo>
                    <a:lnTo>
                      <a:pt x="1" y="11"/>
                    </a:lnTo>
                    <a:lnTo>
                      <a:pt x="1" y="10"/>
                    </a:lnTo>
                    <a:lnTo>
                      <a:pt x="1" y="9"/>
                    </a:lnTo>
                    <a:lnTo>
                      <a:pt x="1" y="8"/>
                    </a:lnTo>
                    <a:lnTo>
                      <a:pt x="1" y="7"/>
                    </a:lnTo>
                    <a:lnTo>
                      <a:pt x="1" y="6"/>
                    </a:lnTo>
                    <a:lnTo>
                      <a:pt x="0" y="5"/>
                    </a:lnTo>
                    <a:lnTo>
                      <a:pt x="0" y="4"/>
                    </a:lnTo>
                    <a:lnTo>
                      <a:pt x="0" y="4"/>
                    </a:lnTo>
                    <a:lnTo>
                      <a:pt x="0" y="3"/>
                    </a:lnTo>
                    <a:lnTo>
                      <a:pt x="0" y="2"/>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4" name="Rectangle 1528"/>
              <p:cNvSpPr>
                <a:spLocks noChangeArrowheads="1"/>
              </p:cNvSpPr>
              <p:nvPr/>
            </p:nvSpPr>
            <p:spPr bwMode="auto">
              <a:xfrm flipH="1">
                <a:off x="1046" y="3599"/>
                <a:ext cx="70"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5" name="Rectangle 1529"/>
              <p:cNvSpPr>
                <a:spLocks noChangeArrowheads="1"/>
              </p:cNvSpPr>
              <p:nvPr/>
            </p:nvSpPr>
            <p:spPr bwMode="auto">
              <a:xfrm flipH="1">
                <a:off x="1046" y="3567"/>
                <a:ext cx="70" cy="3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6" name="Line 1530"/>
              <p:cNvSpPr>
                <a:spLocks noChangeShapeType="1"/>
              </p:cNvSpPr>
              <p:nvPr/>
            </p:nvSpPr>
            <p:spPr bwMode="auto">
              <a:xfrm flipH="1">
                <a:off x="1046" y="3611"/>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7" name="Line 1531"/>
              <p:cNvSpPr>
                <a:spLocks noChangeShapeType="1"/>
              </p:cNvSpPr>
              <p:nvPr/>
            </p:nvSpPr>
            <p:spPr bwMode="auto">
              <a:xfrm flipH="1">
                <a:off x="1046" y="3628"/>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8" name="Line 1532"/>
              <p:cNvSpPr>
                <a:spLocks noChangeShapeType="1"/>
              </p:cNvSpPr>
              <p:nvPr/>
            </p:nvSpPr>
            <p:spPr bwMode="auto">
              <a:xfrm flipH="1">
                <a:off x="1046" y="3597"/>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89" name="Line 1533"/>
              <p:cNvSpPr>
                <a:spLocks noChangeShapeType="1"/>
              </p:cNvSpPr>
              <p:nvPr/>
            </p:nvSpPr>
            <p:spPr bwMode="auto">
              <a:xfrm flipH="1">
                <a:off x="1046" y="3579"/>
                <a:ext cx="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0" name="Rectangle 1534"/>
              <p:cNvSpPr>
                <a:spLocks noChangeArrowheads="1"/>
              </p:cNvSpPr>
              <p:nvPr/>
            </p:nvSpPr>
            <p:spPr bwMode="auto">
              <a:xfrm flipH="1">
                <a:off x="1116" y="3600"/>
                <a:ext cx="18" cy="3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1" name="Rectangle 1535"/>
              <p:cNvSpPr>
                <a:spLocks noChangeArrowheads="1"/>
              </p:cNvSpPr>
              <p:nvPr/>
            </p:nvSpPr>
            <p:spPr bwMode="auto">
              <a:xfrm flipH="1">
                <a:off x="1116" y="3569"/>
                <a:ext cx="18" cy="3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2" name="Line 1536"/>
              <p:cNvSpPr>
                <a:spLocks noChangeShapeType="1"/>
              </p:cNvSpPr>
              <p:nvPr/>
            </p:nvSpPr>
            <p:spPr bwMode="auto">
              <a:xfrm flipH="1">
                <a:off x="1116" y="3611"/>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3" name="Line 1537"/>
              <p:cNvSpPr>
                <a:spLocks noChangeShapeType="1"/>
              </p:cNvSpPr>
              <p:nvPr/>
            </p:nvSpPr>
            <p:spPr bwMode="auto">
              <a:xfrm flipH="1">
                <a:off x="1116" y="3628"/>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4" name="Line 1538"/>
              <p:cNvSpPr>
                <a:spLocks noChangeShapeType="1"/>
              </p:cNvSpPr>
              <p:nvPr/>
            </p:nvSpPr>
            <p:spPr bwMode="auto">
              <a:xfrm flipH="1">
                <a:off x="1116" y="3597"/>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5" name="Line 1539"/>
              <p:cNvSpPr>
                <a:spLocks noChangeShapeType="1"/>
              </p:cNvSpPr>
              <p:nvPr/>
            </p:nvSpPr>
            <p:spPr bwMode="auto">
              <a:xfrm flipH="1">
                <a:off x="1116" y="3579"/>
                <a:ext cx="1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6" name="Line 1540"/>
              <p:cNvSpPr>
                <a:spLocks noChangeShapeType="1"/>
              </p:cNvSpPr>
              <p:nvPr/>
            </p:nvSpPr>
            <p:spPr bwMode="auto">
              <a:xfrm flipH="1" flipV="1">
                <a:off x="1112"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7" name="Line 1541"/>
              <p:cNvSpPr>
                <a:spLocks noChangeShapeType="1"/>
              </p:cNvSpPr>
              <p:nvPr/>
            </p:nvSpPr>
            <p:spPr bwMode="auto">
              <a:xfrm flipH="1" flipV="1">
                <a:off x="1112" y="3567"/>
                <a:ext cx="1"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8" name="Line 1542"/>
              <p:cNvSpPr>
                <a:spLocks noChangeShapeType="1"/>
              </p:cNvSpPr>
              <p:nvPr/>
            </p:nvSpPr>
            <p:spPr bwMode="auto">
              <a:xfrm flipH="1">
                <a:off x="1010" y="3636"/>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99" name="Rectangle 1543"/>
              <p:cNvSpPr>
                <a:spLocks noChangeArrowheads="1"/>
              </p:cNvSpPr>
              <p:nvPr/>
            </p:nvSpPr>
            <p:spPr bwMode="auto">
              <a:xfrm flipH="1">
                <a:off x="1109" y="3667"/>
                <a:ext cx="2"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0" name="Freeform 1544"/>
              <p:cNvSpPr>
                <a:spLocks/>
              </p:cNvSpPr>
              <p:nvPr/>
            </p:nvSpPr>
            <p:spPr bwMode="auto">
              <a:xfrm flipH="1">
                <a:off x="964" y="3662"/>
                <a:ext cx="7" cy="3"/>
              </a:xfrm>
              <a:custGeom>
                <a:avLst/>
                <a:gdLst>
                  <a:gd name="T0" fmla="*/ 5 w 25"/>
                  <a:gd name="T1" fmla="*/ 0 h 12"/>
                  <a:gd name="T2" fmla="*/ 5 w 25"/>
                  <a:gd name="T3" fmla="*/ 6 h 12"/>
                  <a:gd name="T4" fmla="*/ 0 w 25"/>
                  <a:gd name="T5" fmla="*/ 6 h 12"/>
                  <a:gd name="T6" fmla="*/ 11 w 25"/>
                  <a:gd name="T7" fmla="*/ 12 h 12"/>
                  <a:gd name="T8" fmla="*/ 25 w 25"/>
                  <a:gd name="T9" fmla="*/ 6 h 12"/>
                  <a:gd name="T10" fmla="*/ 18 w 25"/>
                  <a:gd name="T11" fmla="*/ 6 h 12"/>
                  <a:gd name="T12" fmla="*/ 18 w 25"/>
                  <a:gd name="T13" fmla="*/ 0 h 12"/>
                  <a:gd name="T14" fmla="*/ 5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5" y="0"/>
                    </a:moveTo>
                    <a:lnTo>
                      <a:pt x="5" y="6"/>
                    </a:lnTo>
                    <a:lnTo>
                      <a:pt x="0" y="6"/>
                    </a:lnTo>
                    <a:lnTo>
                      <a:pt x="11" y="12"/>
                    </a:lnTo>
                    <a:lnTo>
                      <a:pt x="25" y="6"/>
                    </a:lnTo>
                    <a:lnTo>
                      <a:pt x="18" y="6"/>
                    </a:lnTo>
                    <a:lnTo>
                      <a:pt x="18" y="0"/>
                    </a:lnTo>
                    <a:lnTo>
                      <a:pt x="5"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1" name="Freeform 1545"/>
              <p:cNvSpPr>
                <a:spLocks/>
              </p:cNvSpPr>
              <p:nvPr/>
            </p:nvSpPr>
            <p:spPr bwMode="auto">
              <a:xfrm flipH="1">
                <a:off x="964" y="3650"/>
                <a:ext cx="7" cy="4"/>
              </a:xfrm>
              <a:custGeom>
                <a:avLst/>
                <a:gdLst>
                  <a:gd name="T0" fmla="*/ 5 w 25"/>
                  <a:gd name="T1" fmla="*/ 13 h 13"/>
                  <a:gd name="T2" fmla="*/ 5 w 25"/>
                  <a:gd name="T3" fmla="*/ 7 h 13"/>
                  <a:gd name="T4" fmla="*/ 0 w 25"/>
                  <a:gd name="T5" fmla="*/ 7 h 13"/>
                  <a:gd name="T6" fmla="*/ 11 w 25"/>
                  <a:gd name="T7" fmla="*/ 0 h 13"/>
                  <a:gd name="T8" fmla="*/ 25 w 25"/>
                  <a:gd name="T9" fmla="*/ 7 h 13"/>
                  <a:gd name="T10" fmla="*/ 18 w 25"/>
                  <a:gd name="T11" fmla="*/ 7 h 13"/>
                  <a:gd name="T12" fmla="*/ 18 w 25"/>
                  <a:gd name="T13" fmla="*/ 13 h 13"/>
                  <a:gd name="T14" fmla="*/ 5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5" y="13"/>
                    </a:moveTo>
                    <a:lnTo>
                      <a:pt x="5" y="7"/>
                    </a:lnTo>
                    <a:lnTo>
                      <a:pt x="0" y="7"/>
                    </a:lnTo>
                    <a:lnTo>
                      <a:pt x="11" y="0"/>
                    </a:lnTo>
                    <a:lnTo>
                      <a:pt x="25" y="7"/>
                    </a:lnTo>
                    <a:lnTo>
                      <a:pt x="18" y="7"/>
                    </a:lnTo>
                    <a:lnTo>
                      <a:pt x="18" y="13"/>
                    </a:lnTo>
                    <a:lnTo>
                      <a:pt x="5"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2" name="Rectangle 1546"/>
              <p:cNvSpPr>
                <a:spLocks noChangeArrowheads="1"/>
              </p:cNvSpPr>
              <p:nvPr/>
            </p:nvSpPr>
            <p:spPr bwMode="auto">
              <a:xfrm flipH="1">
                <a:off x="967" y="3655"/>
                <a:ext cx="130"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Ｕ</a:t>
                </a:r>
                <a:endParaRPr lang="ja-JP" altLang="en-US" sz="2000" kern="0">
                  <a:solidFill>
                    <a:srgbClr val="000000"/>
                  </a:solidFill>
                  <a:latin typeface="Times New Roman" pitchFamily="18" charset="0"/>
                  <a:ea typeface="ＭＳ Ｐゴシック"/>
                </a:endParaRPr>
              </a:p>
            </p:txBody>
          </p:sp>
          <p:sp>
            <p:nvSpPr>
              <p:cNvPr id="2603" name="Rectangle 1547"/>
              <p:cNvSpPr>
                <a:spLocks noChangeArrowheads="1"/>
              </p:cNvSpPr>
              <p:nvPr/>
            </p:nvSpPr>
            <p:spPr bwMode="auto">
              <a:xfrm flipH="1">
                <a:off x="965" y="3643"/>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a:t>
                </a:r>
                <a:endParaRPr lang="ja-JP" altLang="en-US" sz="2000" kern="0">
                  <a:solidFill>
                    <a:srgbClr val="000000"/>
                  </a:solidFill>
                  <a:latin typeface="Times New Roman" pitchFamily="18" charset="0"/>
                  <a:ea typeface="ＭＳ Ｐゴシック"/>
                </a:endParaRPr>
              </a:p>
            </p:txBody>
          </p:sp>
          <p:sp>
            <p:nvSpPr>
              <p:cNvPr id="2604" name="Rectangle 1548"/>
              <p:cNvSpPr>
                <a:spLocks noChangeArrowheads="1"/>
              </p:cNvSpPr>
              <p:nvPr/>
            </p:nvSpPr>
            <p:spPr bwMode="auto">
              <a:xfrm flipH="1">
                <a:off x="965" y="3665"/>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a:solidFill>
                      <a:srgbClr val="000000"/>
                    </a:solidFill>
                    <a:latin typeface="ｼｽﾃﾑ明朝" charset="-128"/>
                    <a:ea typeface="ｼｽﾃﾑ明朝" charset="-128"/>
                  </a:rPr>
                  <a:t>－</a:t>
                </a:r>
                <a:endParaRPr lang="ja-JP" altLang="en-US" sz="2000" kern="0">
                  <a:solidFill>
                    <a:srgbClr val="000000"/>
                  </a:solidFill>
                  <a:latin typeface="Times New Roman" pitchFamily="18" charset="0"/>
                  <a:ea typeface="ＭＳ Ｐゴシック"/>
                </a:endParaRPr>
              </a:p>
            </p:txBody>
          </p:sp>
          <p:sp>
            <p:nvSpPr>
              <p:cNvPr id="2605" name="Freeform 1549"/>
              <p:cNvSpPr>
                <a:spLocks/>
              </p:cNvSpPr>
              <p:nvPr/>
            </p:nvSpPr>
            <p:spPr bwMode="auto">
              <a:xfrm flipH="1">
                <a:off x="701" y="3625"/>
                <a:ext cx="8" cy="3"/>
              </a:xfrm>
              <a:custGeom>
                <a:avLst/>
                <a:gdLst>
                  <a:gd name="T0" fmla="*/ 6 w 25"/>
                  <a:gd name="T1" fmla="*/ 0 h 12"/>
                  <a:gd name="T2" fmla="*/ 6 w 25"/>
                  <a:gd name="T3" fmla="*/ 6 h 12"/>
                  <a:gd name="T4" fmla="*/ 0 w 25"/>
                  <a:gd name="T5" fmla="*/ 6 h 12"/>
                  <a:gd name="T6" fmla="*/ 12 w 25"/>
                  <a:gd name="T7" fmla="*/ 12 h 12"/>
                  <a:gd name="T8" fmla="*/ 25 w 25"/>
                  <a:gd name="T9" fmla="*/ 6 h 12"/>
                  <a:gd name="T10" fmla="*/ 19 w 25"/>
                  <a:gd name="T11" fmla="*/ 6 h 12"/>
                  <a:gd name="T12" fmla="*/ 19 w 25"/>
                  <a:gd name="T13" fmla="*/ 0 h 12"/>
                  <a:gd name="T14" fmla="*/ 6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6" y="0"/>
                    </a:moveTo>
                    <a:lnTo>
                      <a:pt x="6" y="6"/>
                    </a:lnTo>
                    <a:lnTo>
                      <a:pt x="0" y="6"/>
                    </a:lnTo>
                    <a:lnTo>
                      <a:pt x="12" y="12"/>
                    </a:lnTo>
                    <a:lnTo>
                      <a:pt x="25" y="6"/>
                    </a:lnTo>
                    <a:lnTo>
                      <a:pt x="19" y="6"/>
                    </a:lnTo>
                    <a:lnTo>
                      <a:pt x="19" y="0"/>
                    </a:lnTo>
                    <a:lnTo>
                      <a:pt x="6"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6" name="Freeform 1550"/>
              <p:cNvSpPr>
                <a:spLocks/>
              </p:cNvSpPr>
              <p:nvPr/>
            </p:nvSpPr>
            <p:spPr bwMode="auto">
              <a:xfrm flipH="1">
                <a:off x="701" y="3612"/>
                <a:ext cx="8" cy="4"/>
              </a:xfrm>
              <a:custGeom>
                <a:avLst/>
                <a:gdLst>
                  <a:gd name="T0" fmla="*/ 6 w 25"/>
                  <a:gd name="T1" fmla="*/ 13 h 13"/>
                  <a:gd name="T2" fmla="*/ 6 w 25"/>
                  <a:gd name="T3" fmla="*/ 7 h 13"/>
                  <a:gd name="T4" fmla="*/ 0 w 25"/>
                  <a:gd name="T5" fmla="*/ 7 h 13"/>
                  <a:gd name="T6" fmla="*/ 12 w 25"/>
                  <a:gd name="T7" fmla="*/ 0 h 13"/>
                  <a:gd name="T8" fmla="*/ 25 w 25"/>
                  <a:gd name="T9" fmla="*/ 7 h 13"/>
                  <a:gd name="T10" fmla="*/ 19 w 25"/>
                  <a:gd name="T11" fmla="*/ 7 h 13"/>
                  <a:gd name="T12" fmla="*/ 19 w 25"/>
                  <a:gd name="T13" fmla="*/ 13 h 13"/>
                  <a:gd name="T14" fmla="*/ 6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6" y="13"/>
                    </a:moveTo>
                    <a:lnTo>
                      <a:pt x="6" y="7"/>
                    </a:lnTo>
                    <a:lnTo>
                      <a:pt x="0" y="7"/>
                    </a:lnTo>
                    <a:lnTo>
                      <a:pt x="12" y="0"/>
                    </a:lnTo>
                    <a:lnTo>
                      <a:pt x="25" y="7"/>
                    </a:lnTo>
                    <a:lnTo>
                      <a:pt x="19" y="7"/>
                    </a:lnTo>
                    <a:lnTo>
                      <a:pt x="19" y="13"/>
                    </a:lnTo>
                    <a:lnTo>
                      <a:pt x="6"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7" name="Line 1551"/>
              <p:cNvSpPr>
                <a:spLocks noChangeShapeType="1"/>
              </p:cNvSpPr>
              <p:nvPr/>
            </p:nvSpPr>
            <p:spPr bwMode="auto">
              <a:xfrm flipH="1" flipV="1">
                <a:off x="755" y="3601"/>
                <a:ext cx="0"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8" name="Rectangle 1552"/>
              <p:cNvSpPr>
                <a:spLocks noChangeArrowheads="1"/>
              </p:cNvSpPr>
              <p:nvPr/>
            </p:nvSpPr>
            <p:spPr bwMode="auto">
              <a:xfrm flipH="1">
                <a:off x="954" y="3628"/>
                <a:ext cx="4" cy="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09" name="Line 1553"/>
              <p:cNvSpPr>
                <a:spLocks noChangeShapeType="1"/>
              </p:cNvSpPr>
              <p:nvPr/>
            </p:nvSpPr>
            <p:spPr bwMode="auto">
              <a:xfrm flipH="1" flipV="1">
                <a:off x="957" y="36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0" name="Rectangle 1554"/>
              <p:cNvSpPr>
                <a:spLocks noChangeArrowheads="1"/>
              </p:cNvSpPr>
              <p:nvPr/>
            </p:nvSpPr>
            <p:spPr bwMode="auto">
              <a:xfrm flipH="1">
                <a:off x="954" y="3606"/>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1" name="Line 1555"/>
              <p:cNvSpPr>
                <a:spLocks noChangeShapeType="1"/>
              </p:cNvSpPr>
              <p:nvPr/>
            </p:nvSpPr>
            <p:spPr bwMode="auto">
              <a:xfrm flipH="1" flipV="1">
                <a:off x="957" y="3606"/>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2" name="Freeform 1556"/>
              <p:cNvSpPr>
                <a:spLocks/>
              </p:cNvSpPr>
              <p:nvPr/>
            </p:nvSpPr>
            <p:spPr bwMode="auto">
              <a:xfrm flipH="1">
                <a:off x="942" y="3599"/>
                <a:ext cx="16" cy="10"/>
              </a:xfrm>
              <a:custGeom>
                <a:avLst/>
                <a:gdLst>
                  <a:gd name="T0" fmla="*/ 53 w 57"/>
                  <a:gd name="T1" fmla="*/ 38 h 38"/>
                  <a:gd name="T2" fmla="*/ 57 w 57"/>
                  <a:gd name="T3" fmla="*/ 32 h 38"/>
                  <a:gd name="T4" fmla="*/ 53 w 57"/>
                  <a:gd name="T5" fmla="*/ 22 h 38"/>
                  <a:gd name="T6" fmla="*/ 0 w 57"/>
                  <a:gd name="T7" fmla="*/ 0 h 38"/>
                </a:gdLst>
                <a:ahLst/>
                <a:cxnLst>
                  <a:cxn ang="0">
                    <a:pos x="T0" y="T1"/>
                  </a:cxn>
                  <a:cxn ang="0">
                    <a:pos x="T2" y="T3"/>
                  </a:cxn>
                  <a:cxn ang="0">
                    <a:pos x="T4" y="T5"/>
                  </a:cxn>
                  <a:cxn ang="0">
                    <a:pos x="T6" y="T7"/>
                  </a:cxn>
                </a:cxnLst>
                <a:rect l="0" t="0" r="r" b="b"/>
                <a:pathLst>
                  <a:path w="57" h="38">
                    <a:moveTo>
                      <a:pt x="53" y="38"/>
                    </a:moveTo>
                    <a:lnTo>
                      <a:pt x="57" y="32"/>
                    </a:lnTo>
                    <a:lnTo>
                      <a:pt x="53" y="2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3" name="Freeform 1557"/>
              <p:cNvSpPr>
                <a:spLocks/>
              </p:cNvSpPr>
              <p:nvPr/>
            </p:nvSpPr>
            <p:spPr bwMode="auto">
              <a:xfrm flipH="1">
                <a:off x="943" y="3601"/>
                <a:ext cx="15" cy="8"/>
              </a:xfrm>
              <a:custGeom>
                <a:avLst/>
                <a:gdLst>
                  <a:gd name="T0" fmla="*/ 18 w 53"/>
                  <a:gd name="T1" fmla="*/ 28 h 28"/>
                  <a:gd name="T2" fmla="*/ 53 w 53"/>
                  <a:gd name="T3" fmla="*/ 28 h 28"/>
                  <a:gd name="T4" fmla="*/ 49 w 53"/>
                  <a:gd name="T5" fmla="*/ 18 h 28"/>
                  <a:gd name="T6" fmla="*/ 0 w 53"/>
                  <a:gd name="T7" fmla="*/ 0 h 28"/>
                </a:gdLst>
                <a:ahLst/>
                <a:cxnLst>
                  <a:cxn ang="0">
                    <a:pos x="T0" y="T1"/>
                  </a:cxn>
                  <a:cxn ang="0">
                    <a:pos x="T2" y="T3"/>
                  </a:cxn>
                  <a:cxn ang="0">
                    <a:pos x="T4" y="T5"/>
                  </a:cxn>
                  <a:cxn ang="0">
                    <a:pos x="T6" y="T7"/>
                  </a:cxn>
                </a:cxnLst>
                <a:rect l="0" t="0" r="r" b="b"/>
                <a:pathLst>
                  <a:path w="53" h="28">
                    <a:moveTo>
                      <a:pt x="18" y="28"/>
                    </a:moveTo>
                    <a:lnTo>
                      <a:pt x="53" y="28"/>
                    </a:lnTo>
                    <a:lnTo>
                      <a:pt x="49" y="18"/>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4" name="Rectangle 1558"/>
              <p:cNvSpPr>
                <a:spLocks noChangeArrowheads="1"/>
              </p:cNvSpPr>
              <p:nvPr/>
            </p:nvSpPr>
            <p:spPr bwMode="auto">
              <a:xfrm flipH="1">
                <a:off x="954" y="3642"/>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5" name="Line 1559"/>
              <p:cNvSpPr>
                <a:spLocks noChangeShapeType="1"/>
              </p:cNvSpPr>
              <p:nvPr/>
            </p:nvSpPr>
            <p:spPr bwMode="auto">
              <a:xfrm flipH="1" flipV="1">
                <a:off x="957" y="3642"/>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6" name="Rectangle 1560"/>
              <p:cNvSpPr>
                <a:spLocks noChangeArrowheads="1"/>
              </p:cNvSpPr>
              <p:nvPr/>
            </p:nvSpPr>
            <p:spPr bwMode="auto">
              <a:xfrm flipH="1">
                <a:off x="954" y="3593"/>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7" name="Line 1561"/>
              <p:cNvSpPr>
                <a:spLocks noChangeShapeType="1"/>
              </p:cNvSpPr>
              <p:nvPr/>
            </p:nvSpPr>
            <p:spPr bwMode="auto">
              <a:xfrm flipH="1" flipV="1">
                <a:off x="957" y="3593"/>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8" name="Oval 1562"/>
              <p:cNvSpPr>
                <a:spLocks noChangeArrowheads="1"/>
              </p:cNvSpPr>
              <p:nvPr/>
            </p:nvSpPr>
            <p:spPr bwMode="auto">
              <a:xfrm flipH="1">
                <a:off x="952" y="368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19" name="Freeform 1563"/>
              <p:cNvSpPr>
                <a:spLocks/>
              </p:cNvSpPr>
              <p:nvPr/>
            </p:nvSpPr>
            <p:spPr bwMode="auto">
              <a:xfrm flipH="1">
                <a:off x="945" y="3679"/>
                <a:ext cx="14" cy="7"/>
              </a:xfrm>
              <a:custGeom>
                <a:avLst/>
                <a:gdLst>
                  <a:gd name="T0" fmla="*/ 0 w 51"/>
                  <a:gd name="T1" fmla="*/ 23 h 27"/>
                  <a:gd name="T2" fmla="*/ 0 w 51"/>
                  <a:gd name="T3" fmla="*/ 21 h 27"/>
                  <a:gd name="T4" fmla="*/ 0 w 51"/>
                  <a:gd name="T5" fmla="*/ 20 h 27"/>
                  <a:gd name="T6" fmla="*/ 0 w 51"/>
                  <a:gd name="T7" fmla="*/ 19 h 27"/>
                  <a:gd name="T8" fmla="*/ 1 w 51"/>
                  <a:gd name="T9" fmla="*/ 18 h 27"/>
                  <a:gd name="T10" fmla="*/ 1 w 51"/>
                  <a:gd name="T11" fmla="*/ 17 h 27"/>
                  <a:gd name="T12" fmla="*/ 2 w 51"/>
                  <a:gd name="T13" fmla="*/ 16 h 27"/>
                  <a:gd name="T14" fmla="*/ 2 w 51"/>
                  <a:gd name="T15" fmla="*/ 14 h 27"/>
                  <a:gd name="T16" fmla="*/ 3 w 51"/>
                  <a:gd name="T17" fmla="*/ 13 h 27"/>
                  <a:gd name="T18" fmla="*/ 3 w 51"/>
                  <a:gd name="T19" fmla="*/ 12 h 27"/>
                  <a:gd name="T20" fmla="*/ 4 w 51"/>
                  <a:gd name="T21" fmla="*/ 11 h 27"/>
                  <a:gd name="T22" fmla="*/ 5 w 51"/>
                  <a:gd name="T23" fmla="*/ 10 h 27"/>
                  <a:gd name="T24" fmla="*/ 6 w 51"/>
                  <a:gd name="T25" fmla="*/ 9 h 27"/>
                  <a:gd name="T26" fmla="*/ 7 w 51"/>
                  <a:gd name="T27" fmla="*/ 8 h 27"/>
                  <a:gd name="T28" fmla="*/ 8 w 51"/>
                  <a:gd name="T29" fmla="*/ 7 h 27"/>
                  <a:gd name="T30" fmla="*/ 8 w 51"/>
                  <a:gd name="T31" fmla="*/ 6 h 27"/>
                  <a:gd name="T32" fmla="*/ 10 w 51"/>
                  <a:gd name="T33" fmla="*/ 5 h 27"/>
                  <a:gd name="T34" fmla="*/ 10 w 51"/>
                  <a:gd name="T35" fmla="*/ 4 h 27"/>
                  <a:gd name="T36" fmla="*/ 11 w 51"/>
                  <a:gd name="T37" fmla="*/ 4 h 27"/>
                  <a:gd name="T38" fmla="*/ 12 w 51"/>
                  <a:gd name="T39" fmla="*/ 3 h 27"/>
                  <a:gd name="T40" fmla="*/ 14 w 51"/>
                  <a:gd name="T41" fmla="*/ 3 h 27"/>
                  <a:gd name="T42" fmla="*/ 15 w 51"/>
                  <a:gd name="T43" fmla="*/ 2 h 27"/>
                  <a:gd name="T44" fmla="*/ 16 w 51"/>
                  <a:gd name="T45" fmla="*/ 2 h 27"/>
                  <a:gd name="T46" fmla="*/ 17 w 51"/>
                  <a:gd name="T47" fmla="*/ 1 h 27"/>
                  <a:gd name="T48" fmla="*/ 18 w 51"/>
                  <a:gd name="T49" fmla="*/ 1 h 27"/>
                  <a:gd name="T50" fmla="*/ 20 w 51"/>
                  <a:gd name="T51" fmla="*/ 0 h 27"/>
                  <a:gd name="T52" fmla="*/ 21 w 51"/>
                  <a:gd name="T53" fmla="*/ 0 h 27"/>
                  <a:gd name="T54" fmla="*/ 22 w 51"/>
                  <a:gd name="T55" fmla="*/ 0 h 27"/>
                  <a:gd name="T56" fmla="*/ 23 w 51"/>
                  <a:gd name="T57" fmla="*/ 0 h 27"/>
                  <a:gd name="T58" fmla="*/ 25 w 51"/>
                  <a:gd name="T59" fmla="*/ 0 h 27"/>
                  <a:gd name="T60" fmla="*/ 26 w 51"/>
                  <a:gd name="T61" fmla="*/ 0 h 27"/>
                  <a:gd name="T62" fmla="*/ 27 w 51"/>
                  <a:gd name="T63" fmla="*/ 0 h 27"/>
                  <a:gd name="T64" fmla="*/ 28 w 51"/>
                  <a:gd name="T65" fmla="*/ 0 h 27"/>
                  <a:gd name="T66" fmla="*/ 30 w 51"/>
                  <a:gd name="T67" fmla="*/ 0 h 27"/>
                  <a:gd name="T68" fmla="*/ 31 w 51"/>
                  <a:gd name="T69" fmla="*/ 0 h 27"/>
                  <a:gd name="T70" fmla="*/ 32 w 51"/>
                  <a:gd name="T71" fmla="*/ 1 h 27"/>
                  <a:gd name="T72" fmla="*/ 33 w 51"/>
                  <a:gd name="T73" fmla="*/ 1 h 27"/>
                  <a:gd name="T74" fmla="*/ 35 w 51"/>
                  <a:gd name="T75" fmla="*/ 2 h 27"/>
                  <a:gd name="T76" fmla="*/ 36 w 51"/>
                  <a:gd name="T77" fmla="*/ 2 h 27"/>
                  <a:gd name="T78" fmla="*/ 37 w 51"/>
                  <a:gd name="T79" fmla="*/ 3 h 27"/>
                  <a:gd name="T80" fmla="*/ 38 w 51"/>
                  <a:gd name="T81" fmla="*/ 3 h 27"/>
                  <a:gd name="T82" fmla="*/ 39 w 51"/>
                  <a:gd name="T83" fmla="*/ 4 h 27"/>
                  <a:gd name="T84" fmla="*/ 40 w 51"/>
                  <a:gd name="T85" fmla="*/ 4 h 27"/>
                  <a:gd name="T86" fmla="*/ 41 w 51"/>
                  <a:gd name="T87" fmla="*/ 5 h 27"/>
                  <a:gd name="T88" fmla="*/ 42 w 51"/>
                  <a:gd name="T89" fmla="*/ 6 h 27"/>
                  <a:gd name="T90" fmla="*/ 43 w 51"/>
                  <a:gd name="T91" fmla="*/ 7 h 27"/>
                  <a:gd name="T92" fmla="*/ 44 w 51"/>
                  <a:gd name="T93" fmla="*/ 8 h 27"/>
                  <a:gd name="T94" fmla="*/ 45 w 51"/>
                  <a:gd name="T95" fmla="*/ 9 h 27"/>
                  <a:gd name="T96" fmla="*/ 46 w 51"/>
                  <a:gd name="T97" fmla="*/ 10 h 27"/>
                  <a:gd name="T98" fmla="*/ 46 w 51"/>
                  <a:gd name="T99" fmla="*/ 11 h 27"/>
                  <a:gd name="T100" fmla="*/ 47 w 51"/>
                  <a:gd name="T101" fmla="*/ 12 h 27"/>
                  <a:gd name="T102" fmla="*/ 48 w 51"/>
                  <a:gd name="T103" fmla="*/ 13 h 27"/>
                  <a:gd name="T104" fmla="*/ 48 w 51"/>
                  <a:gd name="T105" fmla="*/ 14 h 27"/>
                  <a:gd name="T106" fmla="*/ 49 w 51"/>
                  <a:gd name="T107" fmla="*/ 15 h 27"/>
                  <a:gd name="T108" fmla="*/ 49 w 51"/>
                  <a:gd name="T109" fmla="*/ 17 h 27"/>
                  <a:gd name="T110" fmla="*/ 50 w 51"/>
                  <a:gd name="T111" fmla="*/ 18 h 27"/>
                  <a:gd name="T112" fmla="*/ 50 w 51"/>
                  <a:gd name="T113" fmla="*/ 19 h 27"/>
                  <a:gd name="T114" fmla="*/ 50 w 51"/>
                  <a:gd name="T115" fmla="*/ 20 h 27"/>
                  <a:gd name="T116" fmla="*/ 51 w 51"/>
                  <a:gd name="T117" fmla="*/ 21 h 27"/>
                  <a:gd name="T118" fmla="*/ 51 w 51"/>
                  <a:gd name="T119" fmla="*/ 23 h 27"/>
                  <a:gd name="T120" fmla="*/ 51 w 51"/>
                  <a:gd name="T121" fmla="*/ 24 h 27"/>
                  <a:gd name="T122" fmla="*/ 51 w 51"/>
                  <a:gd name="T123" fmla="*/ 25 h 27"/>
                  <a:gd name="T124" fmla="*/ 51 w 51"/>
                  <a:gd name="T12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7">
                    <a:moveTo>
                      <a:pt x="0" y="24"/>
                    </a:moveTo>
                    <a:lnTo>
                      <a:pt x="0" y="23"/>
                    </a:lnTo>
                    <a:lnTo>
                      <a:pt x="0" y="23"/>
                    </a:lnTo>
                    <a:lnTo>
                      <a:pt x="0" y="23"/>
                    </a:lnTo>
                    <a:lnTo>
                      <a:pt x="0" y="22"/>
                    </a:lnTo>
                    <a:lnTo>
                      <a:pt x="0" y="22"/>
                    </a:lnTo>
                    <a:lnTo>
                      <a:pt x="0" y="22"/>
                    </a:lnTo>
                    <a:lnTo>
                      <a:pt x="0" y="21"/>
                    </a:lnTo>
                    <a:lnTo>
                      <a:pt x="0" y="21"/>
                    </a:lnTo>
                    <a:lnTo>
                      <a:pt x="0" y="21"/>
                    </a:lnTo>
                    <a:lnTo>
                      <a:pt x="0" y="21"/>
                    </a:lnTo>
                    <a:lnTo>
                      <a:pt x="0" y="20"/>
                    </a:lnTo>
                    <a:lnTo>
                      <a:pt x="0" y="20"/>
                    </a:lnTo>
                    <a:lnTo>
                      <a:pt x="0" y="20"/>
                    </a:lnTo>
                    <a:lnTo>
                      <a:pt x="0" y="19"/>
                    </a:lnTo>
                    <a:lnTo>
                      <a:pt x="0" y="19"/>
                    </a:lnTo>
                    <a:lnTo>
                      <a:pt x="0" y="19"/>
                    </a:lnTo>
                    <a:lnTo>
                      <a:pt x="1" y="18"/>
                    </a:lnTo>
                    <a:lnTo>
                      <a:pt x="1" y="18"/>
                    </a:lnTo>
                    <a:lnTo>
                      <a:pt x="1" y="18"/>
                    </a:lnTo>
                    <a:lnTo>
                      <a:pt x="1" y="17"/>
                    </a:lnTo>
                    <a:lnTo>
                      <a:pt x="1" y="17"/>
                    </a:lnTo>
                    <a:lnTo>
                      <a:pt x="1" y="17"/>
                    </a:lnTo>
                    <a:lnTo>
                      <a:pt x="1" y="17"/>
                    </a:lnTo>
                    <a:lnTo>
                      <a:pt x="1" y="16"/>
                    </a:lnTo>
                    <a:lnTo>
                      <a:pt x="1" y="16"/>
                    </a:lnTo>
                    <a:lnTo>
                      <a:pt x="1" y="16"/>
                    </a:lnTo>
                    <a:lnTo>
                      <a:pt x="2" y="16"/>
                    </a:lnTo>
                    <a:lnTo>
                      <a:pt x="2" y="15"/>
                    </a:lnTo>
                    <a:lnTo>
                      <a:pt x="2" y="15"/>
                    </a:lnTo>
                    <a:lnTo>
                      <a:pt x="2" y="14"/>
                    </a:lnTo>
                    <a:lnTo>
                      <a:pt x="2" y="14"/>
                    </a:lnTo>
                    <a:lnTo>
                      <a:pt x="2" y="14"/>
                    </a:lnTo>
                    <a:lnTo>
                      <a:pt x="3" y="14"/>
                    </a:lnTo>
                    <a:lnTo>
                      <a:pt x="3" y="13"/>
                    </a:lnTo>
                    <a:lnTo>
                      <a:pt x="3" y="13"/>
                    </a:lnTo>
                    <a:lnTo>
                      <a:pt x="3" y="13"/>
                    </a:lnTo>
                    <a:lnTo>
                      <a:pt x="3" y="13"/>
                    </a:lnTo>
                    <a:lnTo>
                      <a:pt x="3" y="12"/>
                    </a:lnTo>
                    <a:lnTo>
                      <a:pt x="3" y="12"/>
                    </a:lnTo>
                    <a:lnTo>
                      <a:pt x="4" y="12"/>
                    </a:lnTo>
                    <a:lnTo>
                      <a:pt x="4" y="11"/>
                    </a:lnTo>
                    <a:lnTo>
                      <a:pt x="4" y="11"/>
                    </a:lnTo>
                    <a:lnTo>
                      <a:pt x="4" y="11"/>
                    </a:lnTo>
                    <a:lnTo>
                      <a:pt x="4" y="11"/>
                    </a:lnTo>
                    <a:lnTo>
                      <a:pt x="4" y="10"/>
                    </a:lnTo>
                    <a:lnTo>
                      <a:pt x="5" y="10"/>
                    </a:lnTo>
                    <a:lnTo>
                      <a:pt x="5" y="10"/>
                    </a:lnTo>
                    <a:lnTo>
                      <a:pt x="5" y="10"/>
                    </a:lnTo>
                    <a:lnTo>
                      <a:pt x="5" y="9"/>
                    </a:lnTo>
                    <a:lnTo>
                      <a:pt x="5" y="9"/>
                    </a:lnTo>
                    <a:lnTo>
                      <a:pt x="6" y="9"/>
                    </a:lnTo>
                    <a:lnTo>
                      <a:pt x="6" y="9"/>
                    </a:lnTo>
                    <a:lnTo>
                      <a:pt x="6" y="8"/>
                    </a:lnTo>
                    <a:lnTo>
                      <a:pt x="6" y="8"/>
                    </a:lnTo>
                    <a:lnTo>
                      <a:pt x="7" y="8"/>
                    </a:lnTo>
                    <a:lnTo>
                      <a:pt x="7" y="8"/>
                    </a:lnTo>
                    <a:lnTo>
                      <a:pt x="7" y="7"/>
                    </a:lnTo>
                    <a:lnTo>
                      <a:pt x="7" y="7"/>
                    </a:lnTo>
                    <a:lnTo>
                      <a:pt x="8" y="7"/>
                    </a:lnTo>
                    <a:lnTo>
                      <a:pt x="8" y="7"/>
                    </a:lnTo>
                    <a:lnTo>
                      <a:pt x="8" y="7"/>
                    </a:lnTo>
                    <a:lnTo>
                      <a:pt x="8" y="6"/>
                    </a:lnTo>
                    <a:lnTo>
                      <a:pt x="8" y="6"/>
                    </a:lnTo>
                    <a:lnTo>
                      <a:pt x="9" y="6"/>
                    </a:lnTo>
                    <a:lnTo>
                      <a:pt x="9" y="6"/>
                    </a:lnTo>
                    <a:lnTo>
                      <a:pt x="9" y="6"/>
                    </a:lnTo>
                    <a:lnTo>
                      <a:pt x="10" y="5"/>
                    </a:lnTo>
                    <a:lnTo>
                      <a:pt x="10" y="5"/>
                    </a:lnTo>
                    <a:lnTo>
                      <a:pt x="10" y="5"/>
                    </a:lnTo>
                    <a:lnTo>
                      <a:pt x="10" y="5"/>
                    </a:lnTo>
                    <a:lnTo>
                      <a:pt x="10" y="4"/>
                    </a:lnTo>
                    <a:lnTo>
                      <a:pt x="11" y="4"/>
                    </a:lnTo>
                    <a:lnTo>
                      <a:pt x="11" y="4"/>
                    </a:lnTo>
                    <a:lnTo>
                      <a:pt x="11" y="4"/>
                    </a:lnTo>
                    <a:lnTo>
                      <a:pt x="11" y="4"/>
                    </a:lnTo>
                    <a:lnTo>
                      <a:pt x="12" y="4"/>
                    </a:lnTo>
                    <a:lnTo>
                      <a:pt x="12" y="4"/>
                    </a:lnTo>
                    <a:lnTo>
                      <a:pt x="12" y="3"/>
                    </a:lnTo>
                    <a:lnTo>
                      <a:pt x="12" y="3"/>
                    </a:lnTo>
                    <a:lnTo>
                      <a:pt x="13" y="3"/>
                    </a:lnTo>
                    <a:lnTo>
                      <a:pt x="13" y="3"/>
                    </a:lnTo>
                    <a:lnTo>
                      <a:pt x="13" y="3"/>
                    </a:lnTo>
                    <a:lnTo>
                      <a:pt x="14" y="3"/>
                    </a:lnTo>
                    <a:lnTo>
                      <a:pt x="14" y="3"/>
                    </a:lnTo>
                    <a:lnTo>
                      <a:pt x="14" y="2"/>
                    </a:lnTo>
                    <a:lnTo>
                      <a:pt x="15" y="2"/>
                    </a:lnTo>
                    <a:lnTo>
                      <a:pt x="15" y="2"/>
                    </a:lnTo>
                    <a:lnTo>
                      <a:pt x="15" y="2"/>
                    </a:lnTo>
                    <a:lnTo>
                      <a:pt x="15" y="2"/>
                    </a:lnTo>
                    <a:lnTo>
                      <a:pt x="16" y="2"/>
                    </a:lnTo>
                    <a:lnTo>
                      <a:pt x="16" y="2"/>
                    </a:lnTo>
                    <a:lnTo>
                      <a:pt x="16" y="2"/>
                    </a:lnTo>
                    <a:lnTo>
                      <a:pt x="17" y="2"/>
                    </a:lnTo>
                    <a:lnTo>
                      <a:pt x="17" y="1"/>
                    </a:lnTo>
                    <a:lnTo>
                      <a:pt x="17" y="1"/>
                    </a:lnTo>
                    <a:lnTo>
                      <a:pt x="18" y="1"/>
                    </a:lnTo>
                    <a:lnTo>
                      <a:pt x="18" y="1"/>
                    </a:lnTo>
                    <a:lnTo>
                      <a:pt x="18" y="1"/>
                    </a:lnTo>
                    <a:lnTo>
                      <a:pt x="18" y="1"/>
                    </a:lnTo>
                    <a:lnTo>
                      <a:pt x="19" y="1"/>
                    </a:lnTo>
                    <a:lnTo>
                      <a:pt x="19" y="1"/>
                    </a:lnTo>
                    <a:lnTo>
                      <a:pt x="19" y="1"/>
                    </a:lnTo>
                    <a:lnTo>
                      <a:pt x="20" y="0"/>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4" y="0"/>
                    </a:lnTo>
                    <a:lnTo>
                      <a:pt x="24" y="0"/>
                    </a:lnTo>
                    <a:lnTo>
                      <a:pt x="24" y="0"/>
                    </a:lnTo>
                    <a:lnTo>
                      <a:pt x="25" y="0"/>
                    </a:lnTo>
                    <a:lnTo>
                      <a:pt x="25" y="0"/>
                    </a:lnTo>
                    <a:lnTo>
                      <a:pt x="25" y="0"/>
                    </a:lnTo>
                    <a:lnTo>
                      <a:pt x="26" y="0"/>
                    </a:lnTo>
                    <a:lnTo>
                      <a:pt x="26" y="0"/>
                    </a:lnTo>
                    <a:lnTo>
                      <a:pt x="26" y="0"/>
                    </a:lnTo>
                    <a:lnTo>
                      <a:pt x="27"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1" y="0"/>
                    </a:lnTo>
                    <a:lnTo>
                      <a:pt x="31" y="0"/>
                    </a:lnTo>
                    <a:lnTo>
                      <a:pt x="31" y="1"/>
                    </a:lnTo>
                    <a:lnTo>
                      <a:pt x="32" y="1"/>
                    </a:lnTo>
                    <a:lnTo>
                      <a:pt x="32" y="1"/>
                    </a:lnTo>
                    <a:lnTo>
                      <a:pt x="32" y="1"/>
                    </a:lnTo>
                    <a:lnTo>
                      <a:pt x="32" y="1"/>
                    </a:lnTo>
                    <a:lnTo>
                      <a:pt x="33" y="1"/>
                    </a:lnTo>
                    <a:lnTo>
                      <a:pt x="33" y="1"/>
                    </a:lnTo>
                    <a:lnTo>
                      <a:pt x="33" y="1"/>
                    </a:lnTo>
                    <a:lnTo>
                      <a:pt x="34" y="1"/>
                    </a:lnTo>
                    <a:lnTo>
                      <a:pt x="34" y="2"/>
                    </a:lnTo>
                    <a:lnTo>
                      <a:pt x="34" y="2"/>
                    </a:lnTo>
                    <a:lnTo>
                      <a:pt x="35" y="2"/>
                    </a:lnTo>
                    <a:lnTo>
                      <a:pt x="35" y="2"/>
                    </a:lnTo>
                    <a:lnTo>
                      <a:pt x="35" y="2"/>
                    </a:lnTo>
                    <a:lnTo>
                      <a:pt x="35" y="2"/>
                    </a:lnTo>
                    <a:lnTo>
                      <a:pt x="36" y="2"/>
                    </a:lnTo>
                    <a:lnTo>
                      <a:pt x="36" y="2"/>
                    </a:lnTo>
                    <a:lnTo>
                      <a:pt x="36" y="2"/>
                    </a:lnTo>
                    <a:lnTo>
                      <a:pt x="36" y="3"/>
                    </a:lnTo>
                    <a:lnTo>
                      <a:pt x="37" y="3"/>
                    </a:lnTo>
                    <a:lnTo>
                      <a:pt x="37" y="3"/>
                    </a:lnTo>
                    <a:lnTo>
                      <a:pt x="37" y="3"/>
                    </a:lnTo>
                    <a:lnTo>
                      <a:pt x="38" y="3"/>
                    </a:lnTo>
                    <a:lnTo>
                      <a:pt x="38" y="3"/>
                    </a:lnTo>
                    <a:lnTo>
                      <a:pt x="38" y="3"/>
                    </a:lnTo>
                    <a:lnTo>
                      <a:pt x="39" y="3"/>
                    </a:lnTo>
                    <a:lnTo>
                      <a:pt x="39" y="4"/>
                    </a:lnTo>
                    <a:lnTo>
                      <a:pt x="39" y="4"/>
                    </a:lnTo>
                    <a:lnTo>
                      <a:pt x="39" y="4"/>
                    </a:lnTo>
                    <a:lnTo>
                      <a:pt x="39" y="4"/>
                    </a:lnTo>
                    <a:lnTo>
                      <a:pt x="40" y="4"/>
                    </a:lnTo>
                    <a:lnTo>
                      <a:pt x="40" y="4"/>
                    </a:lnTo>
                    <a:lnTo>
                      <a:pt x="40" y="5"/>
                    </a:lnTo>
                    <a:lnTo>
                      <a:pt x="41" y="5"/>
                    </a:lnTo>
                    <a:lnTo>
                      <a:pt x="41" y="5"/>
                    </a:lnTo>
                    <a:lnTo>
                      <a:pt x="41" y="5"/>
                    </a:lnTo>
                    <a:lnTo>
                      <a:pt x="41" y="6"/>
                    </a:lnTo>
                    <a:lnTo>
                      <a:pt x="42" y="6"/>
                    </a:lnTo>
                    <a:lnTo>
                      <a:pt x="42" y="6"/>
                    </a:lnTo>
                    <a:lnTo>
                      <a:pt x="42" y="6"/>
                    </a:lnTo>
                    <a:lnTo>
                      <a:pt x="42" y="6"/>
                    </a:lnTo>
                    <a:lnTo>
                      <a:pt x="43" y="7"/>
                    </a:lnTo>
                    <a:lnTo>
                      <a:pt x="43" y="7"/>
                    </a:lnTo>
                    <a:lnTo>
                      <a:pt x="43" y="7"/>
                    </a:lnTo>
                    <a:lnTo>
                      <a:pt x="43" y="7"/>
                    </a:lnTo>
                    <a:lnTo>
                      <a:pt x="44" y="8"/>
                    </a:lnTo>
                    <a:lnTo>
                      <a:pt x="44" y="8"/>
                    </a:lnTo>
                    <a:lnTo>
                      <a:pt x="44" y="8"/>
                    </a:lnTo>
                    <a:lnTo>
                      <a:pt x="44" y="8"/>
                    </a:lnTo>
                    <a:lnTo>
                      <a:pt x="45" y="9"/>
                    </a:lnTo>
                    <a:lnTo>
                      <a:pt x="45" y="9"/>
                    </a:lnTo>
                    <a:lnTo>
                      <a:pt x="45" y="9"/>
                    </a:lnTo>
                    <a:lnTo>
                      <a:pt x="45" y="9"/>
                    </a:lnTo>
                    <a:lnTo>
                      <a:pt x="45" y="10"/>
                    </a:lnTo>
                    <a:lnTo>
                      <a:pt x="46" y="10"/>
                    </a:lnTo>
                    <a:lnTo>
                      <a:pt x="46" y="10"/>
                    </a:lnTo>
                    <a:lnTo>
                      <a:pt x="46" y="10"/>
                    </a:lnTo>
                    <a:lnTo>
                      <a:pt x="46" y="10"/>
                    </a:lnTo>
                    <a:lnTo>
                      <a:pt x="46" y="11"/>
                    </a:lnTo>
                    <a:lnTo>
                      <a:pt x="46" y="11"/>
                    </a:lnTo>
                    <a:lnTo>
                      <a:pt x="47" y="11"/>
                    </a:lnTo>
                    <a:lnTo>
                      <a:pt x="47" y="11"/>
                    </a:lnTo>
                    <a:lnTo>
                      <a:pt x="47" y="12"/>
                    </a:lnTo>
                    <a:lnTo>
                      <a:pt x="47" y="12"/>
                    </a:lnTo>
                    <a:lnTo>
                      <a:pt x="47" y="12"/>
                    </a:lnTo>
                    <a:lnTo>
                      <a:pt x="48" y="13"/>
                    </a:lnTo>
                    <a:lnTo>
                      <a:pt x="48" y="13"/>
                    </a:lnTo>
                    <a:lnTo>
                      <a:pt x="48" y="13"/>
                    </a:lnTo>
                    <a:lnTo>
                      <a:pt x="48" y="13"/>
                    </a:lnTo>
                    <a:lnTo>
                      <a:pt x="48" y="14"/>
                    </a:lnTo>
                    <a:lnTo>
                      <a:pt x="48" y="14"/>
                    </a:lnTo>
                    <a:lnTo>
                      <a:pt x="48" y="14"/>
                    </a:lnTo>
                    <a:lnTo>
                      <a:pt x="49" y="14"/>
                    </a:lnTo>
                    <a:lnTo>
                      <a:pt x="49" y="15"/>
                    </a:lnTo>
                    <a:lnTo>
                      <a:pt x="49" y="15"/>
                    </a:lnTo>
                    <a:lnTo>
                      <a:pt x="49" y="15"/>
                    </a:lnTo>
                    <a:lnTo>
                      <a:pt x="49" y="16"/>
                    </a:lnTo>
                    <a:lnTo>
                      <a:pt x="49" y="16"/>
                    </a:lnTo>
                    <a:lnTo>
                      <a:pt x="49" y="16"/>
                    </a:lnTo>
                    <a:lnTo>
                      <a:pt x="49" y="17"/>
                    </a:lnTo>
                    <a:lnTo>
                      <a:pt x="49" y="17"/>
                    </a:lnTo>
                    <a:lnTo>
                      <a:pt x="50" y="17"/>
                    </a:lnTo>
                    <a:lnTo>
                      <a:pt x="50" y="17"/>
                    </a:lnTo>
                    <a:lnTo>
                      <a:pt x="50" y="18"/>
                    </a:lnTo>
                    <a:lnTo>
                      <a:pt x="50" y="18"/>
                    </a:lnTo>
                    <a:lnTo>
                      <a:pt x="50" y="18"/>
                    </a:lnTo>
                    <a:lnTo>
                      <a:pt x="50" y="19"/>
                    </a:lnTo>
                    <a:lnTo>
                      <a:pt x="50" y="19"/>
                    </a:lnTo>
                    <a:lnTo>
                      <a:pt x="50" y="19"/>
                    </a:lnTo>
                    <a:lnTo>
                      <a:pt x="50" y="20"/>
                    </a:lnTo>
                    <a:lnTo>
                      <a:pt x="50" y="20"/>
                    </a:lnTo>
                    <a:lnTo>
                      <a:pt x="50" y="20"/>
                    </a:lnTo>
                    <a:lnTo>
                      <a:pt x="50" y="20"/>
                    </a:lnTo>
                    <a:lnTo>
                      <a:pt x="50" y="21"/>
                    </a:lnTo>
                    <a:lnTo>
                      <a:pt x="51" y="21"/>
                    </a:lnTo>
                    <a:lnTo>
                      <a:pt x="51" y="21"/>
                    </a:lnTo>
                    <a:lnTo>
                      <a:pt x="51" y="22"/>
                    </a:lnTo>
                    <a:lnTo>
                      <a:pt x="51" y="22"/>
                    </a:lnTo>
                    <a:lnTo>
                      <a:pt x="51" y="22"/>
                    </a:lnTo>
                    <a:lnTo>
                      <a:pt x="51" y="23"/>
                    </a:lnTo>
                    <a:lnTo>
                      <a:pt x="51" y="23"/>
                    </a:lnTo>
                    <a:lnTo>
                      <a:pt x="51" y="23"/>
                    </a:lnTo>
                    <a:lnTo>
                      <a:pt x="51" y="24"/>
                    </a:lnTo>
                    <a:lnTo>
                      <a:pt x="51" y="24"/>
                    </a:lnTo>
                    <a:lnTo>
                      <a:pt x="51" y="24"/>
                    </a:lnTo>
                    <a:lnTo>
                      <a:pt x="51" y="24"/>
                    </a:lnTo>
                    <a:lnTo>
                      <a:pt x="51" y="25"/>
                    </a:lnTo>
                    <a:lnTo>
                      <a:pt x="51" y="25"/>
                    </a:lnTo>
                    <a:lnTo>
                      <a:pt x="51" y="25"/>
                    </a:lnTo>
                    <a:lnTo>
                      <a:pt x="51" y="26"/>
                    </a:lnTo>
                    <a:lnTo>
                      <a:pt x="51" y="26"/>
                    </a:lnTo>
                    <a:lnTo>
                      <a:pt x="51" y="26"/>
                    </a:lnTo>
                    <a:lnTo>
                      <a:pt x="51" y="27"/>
                    </a:lnTo>
                    <a:lnTo>
                      <a:pt x="51" y="27"/>
                    </a:lnTo>
                    <a:lnTo>
                      <a:pt x="51" y="2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0" name="Line 1564"/>
              <p:cNvSpPr>
                <a:spLocks noChangeShapeType="1"/>
              </p:cNvSpPr>
              <p:nvPr/>
            </p:nvSpPr>
            <p:spPr bwMode="auto">
              <a:xfrm flipH="1">
                <a:off x="952" y="3664"/>
                <a:ext cx="44"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1" name="Rectangle 1565"/>
              <p:cNvSpPr>
                <a:spLocks noChangeArrowheads="1"/>
              </p:cNvSpPr>
              <p:nvPr/>
            </p:nvSpPr>
            <p:spPr bwMode="auto">
              <a:xfrm flipH="1">
                <a:off x="767" y="3609"/>
                <a:ext cx="143" cy="2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2" name="Freeform 1566"/>
              <p:cNvSpPr>
                <a:spLocks/>
              </p:cNvSpPr>
              <p:nvPr/>
            </p:nvSpPr>
            <p:spPr bwMode="auto">
              <a:xfrm flipH="1">
                <a:off x="550" y="3470"/>
                <a:ext cx="482" cy="244"/>
              </a:xfrm>
              <a:custGeom>
                <a:avLst/>
                <a:gdLst>
                  <a:gd name="T0" fmla="*/ 0 w 1678"/>
                  <a:gd name="T1" fmla="*/ 0 h 880"/>
                  <a:gd name="T2" fmla="*/ 306 w 1678"/>
                  <a:gd name="T3" fmla="*/ 0 h 880"/>
                  <a:gd name="T4" fmla="*/ 473 w 1678"/>
                  <a:gd name="T5" fmla="*/ 21 h 880"/>
                  <a:gd name="T6" fmla="*/ 606 w 1678"/>
                  <a:gd name="T7" fmla="*/ 91 h 880"/>
                  <a:gd name="T8" fmla="*/ 689 w 1678"/>
                  <a:gd name="T9" fmla="*/ 191 h 880"/>
                  <a:gd name="T10" fmla="*/ 700 w 1678"/>
                  <a:gd name="T11" fmla="*/ 341 h 880"/>
                  <a:gd name="T12" fmla="*/ 721 w 1678"/>
                  <a:gd name="T13" fmla="*/ 543 h 880"/>
                  <a:gd name="T14" fmla="*/ 787 w 1678"/>
                  <a:gd name="T15" fmla="*/ 716 h 880"/>
                  <a:gd name="T16" fmla="*/ 909 w 1678"/>
                  <a:gd name="T17" fmla="*/ 824 h 880"/>
                  <a:gd name="T18" fmla="*/ 1058 w 1678"/>
                  <a:gd name="T19" fmla="*/ 876 h 880"/>
                  <a:gd name="T20" fmla="*/ 1128 w 1678"/>
                  <a:gd name="T21" fmla="*/ 880 h 880"/>
                  <a:gd name="T22" fmla="*/ 1323 w 1678"/>
                  <a:gd name="T23" fmla="*/ 831 h 880"/>
                  <a:gd name="T24" fmla="*/ 1525 w 1678"/>
                  <a:gd name="T25" fmla="*/ 796 h 880"/>
                  <a:gd name="T26" fmla="*/ 1678 w 1678"/>
                  <a:gd name="T27" fmla="*/ 79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8" h="880">
                    <a:moveTo>
                      <a:pt x="0" y="0"/>
                    </a:moveTo>
                    <a:lnTo>
                      <a:pt x="306" y="0"/>
                    </a:lnTo>
                    <a:lnTo>
                      <a:pt x="473" y="21"/>
                    </a:lnTo>
                    <a:lnTo>
                      <a:pt x="606" y="91"/>
                    </a:lnTo>
                    <a:lnTo>
                      <a:pt x="689" y="191"/>
                    </a:lnTo>
                    <a:lnTo>
                      <a:pt x="700" y="341"/>
                    </a:lnTo>
                    <a:lnTo>
                      <a:pt x="721" y="543"/>
                    </a:lnTo>
                    <a:lnTo>
                      <a:pt x="787" y="716"/>
                    </a:lnTo>
                    <a:lnTo>
                      <a:pt x="909" y="824"/>
                    </a:lnTo>
                    <a:lnTo>
                      <a:pt x="1058" y="876"/>
                    </a:lnTo>
                    <a:lnTo>
                      <a:pt x="1128" y="880"/>
                    </a:lnTo>
                    <a:lnTo>
                      <a:pt x="1323" y="831"/>
                    </a:lnTo>
                    <a:lnTo>
                      <a:pt x="1525" y="796"/>
                    </a:lnTo>
                    <a:lnTo>
                      <a:pt x="1678" y="796"/>
                    </a:lnTo>
                  </a:path>
                </a:pathLst>
              </a:custGeom>
              <a:noFill/>
              <a:ln w="57150" cmpd="sng">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3" name="Rectangle 1567"/>
              <p:cNvSpPr>
                <a:spLocks noChangeArrowheads="1"/>
              </p:cNvSpPr>
              <p:nvPr/>
            </p:nvSpPr>
            <p:spPr bwMode="auto">
              <a:xfrm flipH="1">
                <a:off x="924" y="3511"/>
                <a:ext cx="137" cy="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4" name="Rectangle 1568"/>
              <p:cNvSpPr>
                <a:spLocks noChangeArrowheads="1"/>
              </p:cNvSpPr>
              <p:nvPr/>
            </p:nvSpPr>
            <p:spPr bwMode="auto">
              <a:xfrm flipH="1">
                <a:off x="924" y="3511"/>
                <a:ext cx="137"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5" name="Rectangle 1569"/>
              <p:cNvSpPr>
                <a:spLocks noChangeArrowheads="1"/>
              </p:cNvSpPr>
              <p:nvPr/>
            </p:nvSpPr>
            <p:spPr bwMode="auto">
              <a:xfrm flipH="1">
                <a:off x="921" y="3587"/>
                <a:ext cx="13" cy="6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6" name="Rectangle 1570"/>
              <p:cNvSpPr>
                <a:spLocks noChangeArrowheads="1"/>
              </p:cNvSpPr>
              <p:nvPr/>
            </p:nvSpPr>
            <p:spPr bwMode="auto">
              <a:xfrm flipH="1">
                <a:off x="921" y="3587"/>
                <a:ext cx="13"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7" name="Rectangle 1571"/>
              <p:cNvSpPr>
                <a:spLocks noChangeArrowheads="1"/>
              </p:cNvSpPr>
              <p:nvPr/>
            </p:nvSpPr>
            <p:spPr bwMode="auto">
              <a:xfrm flipH="1">
                <a:off x="924" y="3519"/>
                <a:ext cx="8" cy="6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8" name="Rectangle 1572"/>
              <p:cNvSpPr>
                <a:spLocks noChangeArrowheads="1"/>
              </p:cNvSpPr>
              <p:nvPr/>
            </p:nvSpPr>
            <p:spPr bwMode="auto">
              <a:xfrm flipH="1">
                <a:off x="924" y="3519"/>
                <a:ext cx="8" cy="6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29" name="Rectangle 1573"/>
              <p:cNvSpPr>
                <a:spLocks noChangeArrowheads="1"/>
              </p:cNvSpPr>
              <p:nvPr/>
            </p:nvSpPr>
            <p:spPr bwMode="auto">
              <a:xfrm flipH="1">
                <a:off x="987" y="3510"/>
                <a:ext cx="25"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0" name="Rectangle 1574"/>
              <p:cNvSpPr>
                <a:spLocks noChangeArrowheads="1"/>
              </p:cNvSpPr>
              <p:nvPr/>
            </p:nvSpPr>
            <p:spPr bwMode="auto">
              <a:xfrm flipH="1">
                <a:off x="987" y="3511"/>
                <a:ext cx="25" cy="12"/>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1" name="Rectangle 1575"/>
              <p:cNvSpPr>
                <a:spLocks noChangeArrowheads="1"/>
              </p:cNvSpPr>
              <p:nvPr/>
            </p:nvSpPr>
            <p:spPr bwMode="auto">
              <a:xfrm flipH="1">
                <a:off x="987" y="3511"/>
                <a:ext cx="25"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2" name="Line 1576"/>
              <p:cNvSpPr>
                <a:spLocks noChangeShapeType="1"/>
              </p:cNvSpPr>
              <p:nvPr/>
            </p:nvSpPr>
            <p:spPr bwMode="auto">
              <a:xfrm flipH="1">
                <a:off x="987" y="3520"/>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3" name="Rectangle 1577"/>
              <p:cNvSpPr>
                <a:spLocks noChangeArrowheads="1"/>
              </p:cNvSpPr>
              <p:nvPr/>
            </p:nvSpPr>
            <p:spPr bwMode="auto">
              <a:xfrm flipH="1">
                <a:off x="997" y="3492"/>
                <a:ext cx="9" cy="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4" name="Rectangle 1578"/>
              <p:cNvSpPr>
                <a:spLocks noChangeArrowheads="1"/>
              </p:cNvSpPr>
              <p:nvPr/>
            </p:nvSpPr>
            <p:spPr bwMode="auto">
              <a:xfrm flipH="1">
                <a:off x="997" y="3492"/>
                <a:ext cx="9"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5" name="Rectangle 1579"/>
              <p:cNvSpPr>
                <a:spLocks noChangeArrowheads="1"/>
              </p:cNvSpPr>
              <p:nvPr/>
            </p:nvSpPr>
            <p:spPr bwMode="auto">
              <a:xfrm flipH="1">
                <a:off x="998" y="3499"/>
                <a:ext cx="7"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6" name="Rectangle 1580"/>
              <p:cNvSpPr>
                <a:spLocks noChangeArrowheads="1"/>
              </p:cNvSpPr>
              <p:nvPr/>
            </p:nvSpPr>
            <p:spPr bwMode="auto">
              <a:xfrm flipH="1">
                <a:off x="994" y="3457"/>
                <a:ext cx="16" cy="35"/>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7" name="Rectangle 1581"/>
              <p:cNvSpPr>
                <a:spLocks noChangeArrowheads="1"/>
              </p:cNvSpPr>
              <p:nvPr/>
            </p:nvSpPr>
            <p:spPr bwMode="auto">
              <a:xfrm flipH="1">
                <a:off x="994" y="3457"/>
                <a:ext cx="16"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8" name="Rectangle 1582"/>
              <p:cNvSpPr>
                <a:spLocks noChangeArrowheads="1"/>
              </p:cNvSpPr>
              <p:nvPr/>
            </p:nvSpPr>
            <p:spPr bwMode="auto">
              <a:xfrm flipH="1">
                <a:off x="596" y="3650"/>
                <a:ext cx="7" cy="26"/>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39" name="Rectangle 1583"/>
              <p:cNvSpPr>
                <a:spLocks noChangeArrowheads="1"/>
              </p:cNvSpPr>
              <p:nvPr/>
            </p:nvSpPr>
            <p:spPr bwMode="auto">
              <a:xfrm flipH="1">
                <a:off x="596" y="3650"/>
                <a:ext cx="7" cy="26"/>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0" name="Freeform 1584"/>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1" name="Freeform 1585"/>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2" name="Freeform 1586"/>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3" name="Freeform 1587"/>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4" name="Oval 1588"/>
              <p:cNvSpPr>
                <a:spLocks noChangeArrowheads="1"/>
              </p:cNvSpPr>
              <p:nvPr/>
            </p:nvSpPr>
            <p:spPr bwMode="auto">
              <a:xfrm flipH="1">
                <a:off x="572" y="370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5" name="Oval 1589"/>
              <p:cNvSpPr>
                <a:spLocks noChangeArrowheads="1"/>
              </p:cNvSpPr>
              <p:nvPr/>
            </p:nvSpPr>
            <p:spPr bwMode="auto">
              <a:xfrm flipH="1">
                <a:off x="563" y="3690"/>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6" name="Oval 1590"/>
              <p:cNvSpPr>
                <a:spLocks noChangeArrowheads="1"/>
              </p:cNvSpPr>
              <p:nvPr/>
            </p:nvSpPr>
            <p:spPr bwMode="auto">
              <a:xfrm flipH="1">
                <a:off x="577" y="3680"/>
                <a:ext cx="2" cy="3"/>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7" name="Oval 1591"/>
              <p:cNvSpPr>
                <a:spLocks noChangeArrowheads="1"/>
              </p:cNvSpPr>
              <p:nvPr/>
            </p:nvSpPr>
            <p:spPr bwMode="auto">
              <a:xfrm flipH="1">
                <a:off x="585" y="369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8" name="Rectangle 1592"/>
              <p:cNvSpPr>
                <a:spLocks noChangeArrowheads="1"/>
              </p:cNvSpPr>
              <p:nvPr/>
            </p:nvSpPr>
            <p:spPr bwMode="auto">
              <a:xfrm flipH="1">
                <a:off x="569" y="3680"/>
                <a:ext cx="11" cy="27"/>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49" name="Rectangle 1593"/>
              <p:cNvSpPr>
                <a:spLocks noChangeArrowheads="1"/>
              </p:cNvSpPr>
              <p:nvPr/>
            </p:nvSpPr>
            <p:spPr bwMode="auto">
              <a:xfrm flipH="1">
                <a:off x="569" y="3680"/>
                <a:ext cx="11" cy="27"/>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grpSp>
      <p:sp>
        <p:nvSpPr>
          <p:cNvPr id="2750" name="右矢印 2749"/>
          <p:cNvSpPr/>
          <p:nvPr/>
        </p:nvSpPr>
        <p:spPr bwMode="auto">
          <a:xfrm>
            <a:off x="4050811" y="5068484"/>
            <a:ext cx="828926" cy="710510"/>
          </a:xfrm>
          <a:prstGeom prst="rightArrow">
            <a:avLst/>
          </a:prstGeom>
          <a:ln>
            <a:headEnd type="none" w="sm" len="sm"/>
            <a:tailEnd type="none" w="sm" len="s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2751" name="角丸四角形 2750"/>
          <p:cNvSpPr/>
          <p:nvPr/>
        </p:nvSpPr>
        <p:spPr bwMode="auto">
          <a:xfrm>
            <a:off x="6319706" y="5388579"/>
            <a:ext cx="233446" cy="132717"/>
          </a:xfrm>
          <a:prstGeom prst="roundRect">
            <a:avLst/>
          </a:prstGeom>
          <a:ln>
            <a:headEnd type="none" w="sm" len="sm"/>
            <a:tailEnd type="none" w="sm" len="s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2752" name="角丸四角形 2751"/>
          <p:cNvSpPr/>
          <p:nvPr/>
        </p:nvSpPr>
        <p:spPr bwMode="auto">
          <a:xfrm>
            <a:off x="7705998" y="5388579"/>
            <a:ext cx="233446" cy="132717"/>
          </a:xfrm>
          <a:prstGeom prst="roundRect">
            <a:avLst/>
          </a:prstGeom>
          <a:ln>
            <a:headEnd type="none" w="sm" len="sm"/>
            <a:tailEnd type="none" w="sm" len="s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2753" name="Text Box 32"/>
          <p:cNvSpPr txBox="1">
            <a:spLocks noChangeArrowheads="1"/>
          </p:cNvSpPr>
          <p:nvPr/>
        </p:nvSpPr>
        <p:spPr bwMode="auto">
          <a:xfrm>
            <a:off x="5226851" y="4741124"/>
            <a:ext cx="144187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p>
            <a:pPr algn="ctr" fontAlgn="base">
              <a:lnSpc>
                <a:spcPct val="80000"/>
              </a:lnSpc>
              <a:spcBef>
                <a:spcPct val="50000"/>
              </a:spcBef>
              <a:spcAft>
                <a:spcPct val="0"/>
              </a:spcAft>
            </a:pPr>
            <a:r>
              <a:rPr lang="en-US" altLang="ja-JP" sz="1200" b="1" dirty="0">
                <a:solidFill>
                  <a:srgbClr val="000000"/>
                </a:solidFill>
                <a:effectLst>
                  <a:outerShdw blurRad="38100" dist="38100" dir="2700000" algn="tl">
                    <a:srgbClr val="C0C0C0"/>
                  </a:outerShdw>
                </a:effectLst>
                <a:latin typeface="Times New Roman" pitchFamily="18" charset="0"/>
                <a:ea typeface="ＭＳ Ｐゴシック"/>
              </a:rPr>
              <a:t>Sensor</a:t>
            </a:r>
            <a:r>
              <a:rPr lang="ja-JP" altLang="en-US" sz="1200" b="1" dirty="0">
                <a:solidFill>
                  <a:srgbClr val="000000"/>
                </a:solidFill>
                <a:effectLst>
                  <a:outerShdw blurRad="38100" dist="38100" dir="2700000" algn="tl">
                    <a:srgbClr val="C0C0C0"/>
                  </a:outerShdw>
                </a:effectLst>
                <a:latin typeface="Times New Roman" pitchFamily="18" charset="0"/>
                <a:ea typeface="ＭＳ Ｐゴシック"/>
              </a:rPr>
              <a:t> </a:t>
            </a:r>
            <a:r>
              <a:rPr lang="en-US" altLang="ja-JP" sz="1200" b="1" dirty="0">
                <a:solidFill>
                  <a:srgbClr val="000000"/>
                </a:solidFill>
                <a:effectLst>
                  <a:outerShdw blurRad="38100" dist="38100" dir="2700000" algn="tl">
                    <a:srgbClr val="C0C0C0"/>
                  </a:outerShdw>
                </a:effectLst>
                <a:latin typeface="Times New Roman" pitchFamily="18" charset="0"/>
                <a:ea typeface="ＭＳ Ｐゴシック"/>
              </a:rPr>
              <a:t>to detect cable deterioration</a:t>
            </a:r>
          </a:p>
        </p:txBody>
      </p:sp>
      <p:cxnSp>
        <p:nvCxnSpPr>
          <p:cNvPr id="2755" name="直線矢印コネクタ 2754"/>
          <p:cNvCxnSpPr>
            <a:stCxn id="2753" idx="2"/>
          </p:cNvCxnSpPr>
          <p:nvPr/>
        </p:nvCxnSpPr>
        <p:spPr bwMode="auto">
          <a:xfrm>
            <a:off x="5947789" y="5128922"/>
            <a:ext cx="352540" cy="294817"/>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20" name="Rectangle 5"/>
          <p:cNvSpPr>
            <a:spLocks noChangeArrowheads="1"/>
          </p:cNvSpPr>
          <p:nvPr/>
        </p:nvSpPr>
        <p:spPr bwMode="auto">
          <a:xfrm>
            <a:off x="0" y="654194"/>
            <a:ext cx="9144000" cy="437043"/>
          </a:xfrm>
          <a:prstGeom prst="rect">
            <a:avLst/>
          </a:prstGeom>
          <a:gradFill rotWithShape="1">
            <a:gsLst>
              <a:gs pos="0">
                <a:srgbClr val="2D2DB9">
                  <a:tint val="100000"/>
                  <a:shade val="100000"/>
                  <a:satMod val="130000"/>
                </a:srgbClr>
              </a:gs>
              <a:gs pos="100000">
                <a:srgbClr val="2D2DB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nchor="ctr">
            <a:spAutoFit/>
          </a:body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ja-JP"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 Concept for Equipment Diagnosis System</a:t>
            </a:r>
            <a:endParaRPr kumimoji="0" lang="ja-JP" altLang="en-US" sz="1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endParaRPr>
          </a:p>
        </p:txBody>
      </p:sp>
      <p:sp>
        <p:nvSpPr>
          <p:cNvPr id="1621" name="円/楕円 1620"/>
          <p:cNvSpPr/>
          <p:nvPr/>
        </p:nvSpPr>
        <p:spPr bwMode="auto">
          <a:xfrm>
            <a:off x="2797518" y="3428831"/>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1622" name="円/楕円 1621"/>
          <p:cNvSpPr/>
          <p:nvPr/>
        </p:nvSpPr>
        <p:spPr bwMode="auto">
          <a:xfrm>
            <a:off x="3001067" y="3365312"/>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1623" name="円/楕円 1622"/>
          <p:cNvSpPr/>
          <p:nvPr/>
        </p:nvSpPr>
        <p:spPr bwMode="auto">
          <a:xfrm>
            <a:off x="3217378" y="3155768"/>
            <a:ext cx="101637" cy="101637"/>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1624" name="フリーフォーム 1623"/>
          <p:cNvSpPr/>
          <p:nvPr/>
        </p:nvSpPr>
        <p:spPr bwMode="auto">
          <a:xfrm>
            <a:off x="1114441" y="2621280"/>
            <a:ext cx="1810740" cy="861060"/>
          </a:xfrm>
          <a:custGeom>
            <a:avLst/>
            <a:gdLst>
              <a:gd name="connsiteX0" fmla="*/ 0 w 2377440"/>
              <a:gd name="connsiteY0" fmla="*/ 853440 h 861060"/>
              <a:gd name="connsiteX1" fmla="*/ 411480 w 2377440"/>
              <a:gd name="connsiteY1" fmla="*/ 861060 h 861060"/>
              <a:gd name="connsiteX2" fmla="*/ 883920 w 2377440"/>
              <a:gd name="connsiteY2" fmla="*/ 861060 h 861060"/>
              <a:gd name="connsiteX3" fmla="*/ 1303020 w 2377440"/>
              <a:gd name="connsiteY3" fmla="*/ 861060 h 861060"/>
              <a:gd name="connsiteX4" fmla="*/ 1744980 w 2377440"/>
              <a:gd name="connsiteY4" fmla="*/ 861060 h 861060"/>
              <a:gd name="connsiteX5" fmla="*/ 1943100 w 2377440"/>
              <a:gd name="connsiteY5" fmla="*/ 800100 h 861060"/>
              <a:gd name="connsiteX6" fmla="*/ 2133600 w 2377440"/>
              <a:gd name="connsiteY6" fmla="*/ 609600 h 861060"/>
              <a:gd name="connsiteX7" fmla="*/ 2377440 w 2377440"/>
              <a:gd name="connsiteY7"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440" h="861060">
                <a:moveTo>
                  <a:pt x="0" y="853440"/>
                </a:moveTo>
                <a:lnTo>
                  <a:pt x="411480" y="861060"/>
                </a:lnTo>
                <a:lnTo>
                  <a:pt x="883920" y="861060"/>
                </a:lnTo>
                <a:lnTo>
                  <a:pt x="1303020" y="861060"/>
                </a:lnTo>
                <a:lnTo>
                  <a:pt x="1744980" y="861060"/>
                </a:lnTo>
                <a:lnTo>
                  <a:pt x="1943100" y="800100"/>
                </a:lnTo>
                <a:lnTo>
                  <a:pt x="2133600" y="609600"/>
                </a:lnTo>
                <a:lnTo>
                  <a:pt x="2377440" y="0"/>
                </a:lnTo>
              </a:path>
            </a:pathLst>
          </a:custGeom>
          <a:no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1625" name="円/楕円 1624"/>
          <p:cNvSpPr/>
          <p:nvPr/>
        </p:nvSpPr>
        <p:spPr bwMode="auto">
          <a:xfrm>
            <a:off x="2562810" y="3345657"/>
            <a:ext cx="101637" cy="101637"/>
          </a:xfrm>
          <a:prstGeom prst="ellipse">
            <a:avLst/>
          </a:prstGeom>
          <a:solidFill>
            <a:srgbClr val="FFFF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1626" name="円/楕円 1625"/>
          <p:cNvSpPr/>
          <p:nvPr/>
        </p:nvSpPr>
        <p:spPr bwMode="auto">
          <a:xfrm>
            <a:off x="2797518" y="2794761"/>
            <a:ext cx="101637" cy="101637"/>
          </a:xfrm>
          <a:prstGeom prst="ellipse">
            <a:avLst/>
          </a:prstGeom>
          <a:solidFill>
            <a:srgbClr val="FF00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200">
              <a:solidFill>
                <a:srgbClr val="000000"/>
              </a:solidFill>
              <a:latin typeface="Times New Roman" pitchFamily="18" charset="0"/>
            </a:endParaRPr>
          </a:p>
        </p:txBody>
      </p:sp>
      <p:sp>
        <p:nvSpPr>
          <p:cNvPr id="7" name="右矢印 6"/>
          <p:cNvSpPr/>
          <p:nvPr/>
        </p:nvSpPr>
        <p:spPr bwMode="auto">
          <a:xfrm rot="10800000">
            <a:off x="3022203" y="2498376"/>
            <a:ext cx="438257" cy="166537"/>
          </a:xfrm>
          <a:prstGeom prst="rightArrow">
            <a:avLst/>
          </a:prstGeom>
          <a:solidFill>
            <a:srgbClr val="FFFF00"/>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1628" name="爆発 2 1627"/>
          <p:cNvSpPr/>
          <p:nvPr/>
        </p:nvSpPr>
        <p:spPr bwMode="auto">
          <a:xfrm>
            <a:off x="1994897" y="2154946"/>
            <a:ext cx="916288" cy="645266"/>
          </a:xfrm>
          <a:prstGeom prst="irregularSeal2">
            <a:avLst/>
          </a:prstGeom>
          <a:solidFill>
            <a:srgbClr val="3333CC">
              <a:lumMod val="60000"/>
              <a:lumOff val="40000"/>
            </a:srgbClr>
          </a:solidFill>
          <a:ln w="85725">
            <a:solidFill>
              <a:srgbClr val="FF0000"/>
            </a:solidFill>
          </a:ln>
          <a:effectLst/>
          <a:scene3d>
            <a:camera prst="orthographicFront"/>
            <a:lightRig rig="threePt" dir="t"/>
          </a:scene3d>
          <a:sp3d>
            <a:bevelT w="146050" h="184150"/>
          </a:sp3d>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50000"/>
              </a:spcBef>
              <a:defRPr/>
            </a:pPr>
            <a:r>
              <a:rPr lang="en-US" altLang="ja-JP" sz="1400" b="1" kern="0" dirty="0">
                <a:solidFill>
                  <a:srgbClr val="FFFFFF"/>
                </a:solidFill>
                <a:effectLst>
                  <a:outerShdw blurRad="38100" dist="38100" dir="2700000" algn="tl">
                    <a:srgbClr val="000000">
                      <a:alpha val="43137"/>
                    </a:srgbClr>
                  </a:outerShdw>
                </a:effectLst>
                <a:latin typeface="Aharoni" pitchFamily="2" charset="-79"/>
                <a:ea typeface="ＭＳ Ｐゴシック"/>
                <a:cs typeface="Aharoni" pitchFamily="2" charset="-79"/>
              </a:rPr>
              <a:t>Failure</a:t>
            </a:r>
            <a:endParaRPr lang="ja-JP" altLang="en-US" sz="1400" b="1" kern="0" dirty="0">
              <a:solidFill>
                <a:srgbClr val="FFFFFF"/>
              </a:solidFill>
              <a:effectLst>
                <a:outerShdw blurRad="38100" dist="38100" dir="2700000" algn="tl">
                  <a:srgbClr val="000000">
                    <a:alpha val="43137"/>
                  </a:srgbClr>
                </a:outerShdw>
              </a:effectLst>
              <a:latin typeface="Aharoni" pitchFamily="2" charset="-79"/>
              <a:ea typeface="ＭＳ Ｐゴシック"/>
              <a:cs typeface="Aharoni" pitchFamily="2" charset="-79"/>
            </a:endParaRPr>
          </a:p>
        </p:txBody>
      </p:sp>
    </p:spTree>
    <p:extLst>
      <p:ext uri="{BB962C8B-B14F-4D97-AF65-F5344CB8AC3E}">
        <p14:creationId xmlns:p14="http://schemas.microsoft.com/office/powerpoint/2010/main" val="16249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500"/>
                                        <p:tgtEl>
                                          <p:spTgt spid="5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8"/>
                                        </p:tgtEl>
                                        <p:attrNameLst>
                                          <p:attrName>style.visibility</p:attrName>
                                        </p:attrNameLst>
                                      </p:cBhvr>
                                      <p:to>
                                        <p:strVal val="visible"/>
                                      </p:to>
                                    </p:set>
                                    <p:animEffect transition="in" filter="fade">
                                      <p:cBhvr>
                                        <p:cTn id="11" dur="500"/>
                                        <p:tgtEl>
                                          <p:spTgt spid="5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9"/>
                                        </p:tgtEl>
                                        <p:attrNameLst>
                                          <p:attrName>style.visibility</p:attrName>
                                        </p:attrNameLst>
                                      </p:cBhvr>
                                      <p:to>
                                        <p:strVal val="visible"/>
                                      </p:to>
                                    </p:set>
                                    <p:animEffect transition="in" filter="fade">
                                      <p:cBhvr>
                                        <p:cTn id="15" dur="500"/>
                                        <p:tgtEl>
                                          <p:spTgt spid="54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0"/>
                                        </p:tgtEl>
                                        <p:attrNameLst>
                                          <p:attrName>style.visibility</p:attrName>
                                        </p:attrNameLst>
                                      </p:cBhvr>
                                      <p:to>
                                        <p:strVal val="visible"/>
                                      </p:to>
                                    </p:set>
                                    <p:animEffect transition="in" filter="fade">
                                      <p:cBhvr>
                                        <p:cTn id="19" dur="500"/>
                                        <p:tgtEl>
                                          <p:spTgt spid="55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51"/>
                                        </p:tgtEl>
                                        <p:attrNameLst>
                                          <p:attrName>style.visibility</p:attrName>
                                        </p:attrNameLst>
                                      </p:cBhvr>
                                      <p:to>
                                        <p:strVal val="visible"/>
                                      </p:to>
                                    </p:set>
                                    <p:animEffect transition="in" filter="fade">
                                      <p:cBhvr>
                                        <p:cTn id="23" dur="500"/>
                                        <p:tgtEl>
                                          <p:spTgt spid="55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52"/>
                                        </p:tgtEl>
                                        <p:attrNameLst>
                                          <p:attrName>style.visibility</p:attrName>
                                        </p:attrNameLst>
                                      </p:cBhvr>
                                      <p:to>
                                        <p:strVal val="visible"/>
                                      </p:to>
                                    </p:set>
                                    <p:animEffect transition="in" filter="fade">
                                      <p:cBhvr>
                                        <p:cTn id="27" dur="500"/>
                                        <p:tgtEl>
                                          <p:spTgt spid="55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53"/>
                                        </p:tgtEl>
                                        <p:attrNameLst>
                                          <p:attrName>style.visibility</p:attrName>
                                        </p:attrNameLst>
                                      </p:cBhvr>
                                      <p:to>
                                        <p:strVal val="visible"/>
                                      </p:to>
                                    </p:set>
                                    <p:animEffect transition="in" filter="fade">
                                      <p:cBhvr>
                                        <p:cTn id="31" dur="500"/>
                                        <p:tgtEl>
                                          <p:spTgt spid="55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21"/>
                                        </p:tgtEl>
                                        <p:attrNameLst>
                                          <p:attrName>style.visibility</p:attrName>
                                        </p:attrNameLst>
                                      </p:cBhvr>
                                      <p:to>
                                        <p:strVal val="visible"/>
                                      </p:to>
                                    </p:set>
                                    <p:animEffect transition="in" filter="fade">
                                      <p:cBhvr>
                                        <p:cTn id="35" dur="500"/>
                                        <p:tgtEl>
                                          <p:spTgt spid="162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22"/>
                                        </p:tgtEl>
                                        <p:attrNameLst>
                                          <p:attrName>style.visibility</p:attrName>
                                        </p:attrNameLst>
                                      </p:cBhvr>
                                      <p:to>
                                        <p:strVal val="visible"/>
                                      </p:to>
                                    </p:set>
                                    <p:animEffect transition="in" filter="fade">
                                      <p:cBhvr>
                                        <p:cTn id="39" dur="500"/>
                                        <p:tgtEl>
                                          <p:spTgt spid="162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23"/>
                                        </p:tgtEl>
                                        <p:attrNameLst>
                                          <p:attrName>style.visibility</p:attrName>
                                        </p:attrNameLst>
                                      </p:cBhvr>
                                      <p:to>
                                        <p:strVal val="visible"/>
                                      </p:to>
                                    </p:set>
                                    <p:animEffect transition="in" filter="fade">
                                      <p:cBhvr>
                                        <p:cTn id="43" dur="500"/>
                                        <p:tgtEl>
                                          <p:spTgt spid="16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24"/>
                                        </p:tgtEl>
                                        <p:attrNameLst>
                                          <p:attrName>style.visibility</p:attrName>
                                        </p:attrNameLst>
                                      </p:cBhvr>
                                      <p:to>
                                        <p:strVal val="visible"/>
                                      </p:to>
                                    </p:set>
                                    <p:animEffect transition="in" filter="wipe(left)">
                                      <p:cBhvr>
                                        <p:cTn id="48" dur="500"/>
                                        <p:tgtEl>
                                          <p:spTgt spid="1624"/>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625"/>
                                        </p:tgtEl>
                                        <p:attrNameLst>
                                          <p:attrName>style.visibility</p:attrName>
                                        </p:attrNameLst>
                                      </p:cBhvr>
                                      <p:to>
                                        <p:strVal val="visible"/>
                                      </p:to>
                                    </p:set>
                                    <p:animEffect transition="in" filter="fade">
                                      <p:cBhvr>
                                        <p:cTn id="52" dur="500"/>
                                        <p:tgtEl>
                                          <p:spTgt spid="1625"/>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626"/>
                                        </p:tgtEl>
                                        <p:attrNameLst>
                                          <p:attrName>style.visibility</p:attrName>
                                        </p:attrNameLst>
                                      </p:cBhvr>
                                      <p:to>
                                        <p:strVal val="visible"/>
                                      </p:to>
                                    </p:set>
                                    <p:animEffect transition="in" filter="fade">
                                      <p:cBhvr>
                                        <p:cTn id="56" dur="500"/>
                                        <p:tgtEl>
                                          <p:spTgt spid="1626"/>
                                        </p:tgtEl>
                                      </p:cBhvr>
                                    </p:animEffect>
                                  </p:childTnLst>
                                </p:cTn>
                              </p:par>
                            </p:childTnLst>
                          </p:cTn>
                        </p:par>
                        <p:par>
                          <p:cTn id="57" fill="hold">
                            <p:stCondLst>
                              <p:cond delay="1500"/>
                            </p:stCondLst>
                            <p:childTnLst>
                              <p:par>
                                <p:cTn id="58" presetID="22" presetClass="entr" presetSubtype="2"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right)">
                                      <p:cBhvr>
                                        <p:cTn id="60" dur="500"/>
                                        <p:tgtEl>
                                          <p:spTgt spid="7"/>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1628"/>
                                        </p:tgtEl>
                                        <p:attrNameLst>
                                          <p:attrName>style.visibility</p:attrName>
                                        </p:attrNameLst>
                                      </p:cBhvr>
                                      <p:to>
                                        <p:strVal val="visible"/>
                                      </p:to>
                                    </p:set>
                                    <p:animEffect transition="in" filter="fade">
                                      <p:cBhvr>
                                        <p:cTn id="64" dur="500"/>
                                        <p:tgtEl>
                                          <p:spTgt spid="16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688"/>
                                        </p:tgtEl>
                                        <p:attrNameLst>
                                          <p:attrName>style.visibility</p:attrName>
                                        </p:attrNameLst>
                                      </p:cBhvr>
                                      <p:to>
                                        <p:strVal val="visible"/>
                                      </p:to>
                                    </p:set>
                                    <p:animEffect transition="in" filter="wipe(down)">
                                      <p:cBhvr>
                                        <p:cTn id="72" dur="500"/>
                                        <p:tgtEl>
                                          <p:spTgt spid="1688"/>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689"/>
                                        </p:tgtEl>
                                        <p:attrNameLst>
                                          <p:attrName>style.visibility</p:attrName>
                                        </p:attrNameLst>
                                      </p:cBhvr>
                                      <p:to>
                                        <p:strVal val="visible"/>
                                      </p:to>
                                    </p:set>
                                    <p:animEffect transition="in" filter="wipe(down)">
                                      <p:cBhvr>
                                        <p:cTn id="75" dur="500"/>
                                        <p:tgtEl>
                                          <p:spTgt spid="1689"/>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690"/>
                                        </p:tgtEl>
                                        <p:attrNameLst>
                                          <p:attrName>style.visibility</p:attrName>
                                        </p:attrNameLst>
                                      </p:cBhvr>
                                      <p:to>
                                        <p:strVal val="visible"/>
                                      </p:to>
                                    </p:set>
                                    <p:animEffect transition="in" filter="wipe(down)">
                                      <p:cBhvr>
                                        <p:cTn id="78" dur="500"/>
                                        <p:tgtEl>
                                          <p:spTgt spid="169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691"/>
                                        </p:tgtEl>
                                        <p:attrNameLst>
                                          <p:attrName>style.visibility</p:attrName>
                                        </p:attrNameLst>
                                      </p:cBhvr>
                                      <p:to>
                                        <p:strVal val="visible"/>
                                      </p:to>
                                    </p:set>
                                    <p:animEffect transition="in" filter="wipe(down)">
                                      <p:cBhvr>
                                        <p:cTn id="81" dur="500"/>
                                        <p:tgtEl>
                                          <p:spTgt spid="169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692"/>
                                        </p:tgtEl>
                                        <p:attrNameLst>
                                          <p:attrName>style.visibility</p:attrName>
                                        </p:attrNameLst>
                                      </p:cBhvr>
                                      <p:to>
                                        <p:strVal val="visible"/>
                                      </p:to>
                                    </p:set>
                                    <p:animEffect transition="in" filter="wipe(down)">
                                      <p:cBhvr>
                                        <p:cTn id="84" dur="500"/>
                                        <p:tgtEl>
                                          <p:spTgt spid="1692"/>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1693"/>
                                        </p:tgtEl>
                                        <p:attrNameLst>
                                          <p:attrName>style.visibility</p:attrName>
                                        </p:attrNameLst>
                                      </p:cBhvr>
                                      <p:to>
                                        <p:strVal val="visible"/>
                                      </p:to>
                                    </p:set>
                                    <p:animEffect transition="in" filter="wipe(down)">
                                      <p:cBhvr>
                                        <p:cTn id="87" dur="500"/>
                                        <p:tgtEl>
                                          <p:spTgt spid="169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694"/>
                                        </p:tgtEl>
                                        <p:attrNameLst>
                                          <p:attrName>style.visibility</p:attrName>
                                        </p:attrNameLst>
                                      </p:cBhvr>
                                      <p:to>
                                        <p:strVal val="visible"/>
                                      </p:to>
                                    </p:set>
                                    <p:animEffect transition="in" filter="wipe(down)">
                                      <p:cBhvr>
                                        <p:cTn id="90" dur="500"/>
                                        <p:tgtEl>
                                          <p:spTgt spid="169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1695"/>
                                        </p:tgtEl>
                                        <p:attrNameLst>
                                          <p:attrName>style.visibility</p:attrName>
                                        </p:attrNameLst>
                                      </p:cBhvr>
                                      <p:to>
                                        <p:strVal val="visible"/>
                                      </p:to>
                                    </p:set>
                                    <p:animEffect transition="in" filter="wipe(down)">
                                      <p:cBhvr>
                                        <p:cTn id="93" dur="500"/>
                                        <p:tgtEl>
                                          <p:spTgt spid="1695"/>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696"/>
                                        </p:tgtEl>
                                        <p:attrNameLst>
                                          <p:attrName>style.visibility</p:attrName>
                                        </p:attrNameLst>
                                      </p:cBhvr>
                                      <p:to>
                                        <p:strVal val="visible"/>
                                      </p:to>
                                    </p:set>
                                    <p:animEffect transition="in" filter="wipe(down)">
                                      <p:cBhvr>
                                        <p:cTn id="96" dur="500"/>
                                        <p:tgtEl>
                                          <p:spTgt spid="1696"/>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697"/>
                                        </p:tgtEl>
                                        <p:attrNameLst>
                                          <p:attrName>style.visibility</p:attrName>
                                        </p:attrNameLst>
                                      </p:cBhvr>
                                      <p:to>
                                        <p:strVal val="visible"/>
                                      </p:to>
                                    </p:set>
                                    <p:animEffect transition="in" filter="wipe(down)">
                                      <p:cBhvr>
                                        <p:cTn id="99" dur="500"/>
                                        <p:tgtEl>
                                          <p:spTgt spid="1697"/>
                                        </p:tgtEl>
                                      </p:cBhvr>
                                    </p:animEffect>
                                  </p:childTnLst>
                                </p:cTn>
                              </p:par>
                              <p:par>
                                <p:cTn id="100" presetID="22" presetClass="entr" presetSubtype="4" fill="hold" nodeType="withEffect">
                                  <p:stCondLst>
                                    <p:cond delay="0"/>
                                  </p:stCondLst>
                                  <p:childTnLst>
                                    <p:set>
                                      <p:cBhvr>
                                        <p:cTn id="101" dur="1" fill="hold">
                                          <p:stCondLst>
                                            <p:cond delay="0"/>
                                          </p:stCondLst>
                                        </p:cTn>
                                        <p:tgtEl>
                                          <p:spTgt spid="1698"/>
                                        </p:tgtEl>
                                        <p:attrNameLst>
                                          <p:attrName>style.visibility</p:attrName>
                                        </p:attrNameLst>
                                      </p:cBhvr>
                                      <p:to>
                                        <p:strVal val="visible"/>
                                      </p:to>
                                    </p:set>
                                    <p:animEffect transition="in" filter="wipe(down)">
                                      <p:cBhvr>
                                        <p:cTn id="102" dur="500"/>
                                        <p:tgtEl>
                                          <p:spTgt spid="1698"/>
                                        </p:tgtEl>
                                      </p:cBhvr>
                                    </p:animEffect>
                                  </p:childTnLst>
                                </p:cTn>
                              </p:par>
                              <p:par>
                                <p:cTn id="103" presetID="22" presetClass="entr" presetSubtype="4" fill="hold" nodeType="withEffect">
                                  <p:stCondLst>
                                    <p:cond delay="0"/>
                                  </p:stCondLst>
                                  <p:childTnLst>
                                    <p:set>
                                      <p:cBhvr>
                                        <p:cTn id="104" dur="1" fill="hold">
                                          <p:stCondLst>
                                            <p:cond delay="0"/>
                                          </p:stCondLst>
                                        </p:cTn>
                                        <p:tgtEl>
                                          <p:spTgt spid="1702"/>
                                        </p:tgtEl>
                                        <p:attrNameLst>
                                          <p:attrName>style.visibility</p:attrName>
                                        </p:attrNameLst>
                                      </p:cBhvr>
                                      <p:to>
                                        <p:strVal val="visible"/>
                                      </p:to>
                                    </p:set>
                                    <p:animEffect transition="in" filter="wipe(down)">
                                      <p:cBhvr>
                                        <p:cTn id="105" dur="500"/>
                                        <p:tgtEl>
                                          <p:spTgt spid="1702"/>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706"/>
                                        </p:tgtEl>
                                        <p:attrNameLst>
                                          <p:attrName>style.visibility</p:attrName>
                                        </p:attrNameLst>
                                      </p:cBhvr>
                                      <p:to>
                                        <p:strVal val="visible"/>
                                      </p:to>
                                    </p:set>
                                    <p:animEffect transition="in" filter="wipe(down)">
                                      <p:cBhvr>
                                        <p:cTn id="108" dur="500"/>
                                        <p:tgtEl>
                                          <p:spTgt spid="1706"/>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707"/>
                                        </p:tgtEl>
                                        <p:attrNameLst>
                                          <p:attrName>style.visibility</p:attrName>
                                        </p:attrNameLst>
                                      </p:cBhvr>
                                      <p:to>
                                        <p:strVal val="visible"/>
                                      </p:to>
                                    </p:set>
                                    <p:animEffect transition="in" filter="wipe(down)">
                                      <p:cBhvr>
                                        <p:cTn id="111" dur="500"/>
                                        <p:tgtEl>
                                          <p:spTgt spid="1707"/>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1708"/>
                                        </p:tgtEl>
                                        <p:attrNameLst>
                                          <p:attrName>style.visibility</p:attrName>
                                        </p:attrNameLst>
                                      </p:cBhvr>
                                      <p:to>
                                        <p:strVal val="visible"/>
                                      </p:to>
                                    </p:set>
                                    <p:animEffect transition="in" filter="wipe(down)">
                                      <p:cBhvr>
                                        <p:cTn id="114" dur="500"/>
                                        <p:tgtEl>
                                          <p:spTgt spid="1708"/>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709"/>
                                        </p:tgtEl>
                                        <p:attrNameLst>
                                          <p:attrName>style.visibility</p:attrName>
                                        </p:attrNameLst>
                                      </p:cBhvr>
                                      <p:to>
                                        <p:strVal val="visible"/>
                                      </p:to>
                                    </p:set>
                                    <p:animEffect transition="in" filter="wipe(down)">
                                      <p:cBhvr>
                                        <p:cTn id="117" dur="500"/>
                                        <p:tgtEl>
                                          <p:spTgt spid="1709"/>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1710"/>
                                        </p:tgtEl>
                                        <p:attrNameLst>
                                          <p:attrName>style.visibility</p:attrName>
                                        </p:attrNameLst>
                                      </p:cBhvr>
                                      <p:to>
                                        <p:strVal val="visible"/>
                                      </p:to>
                                    </p:set>
                                    <p:animEffect transition="in" filter="wipe(down)">
                                      <p:cBhvr>
                                        <p:cTn id="120" dur="500"/>
                                        <p:tgtEl>
                                          <p:spTgt spid="1710"/>
                                        </p:tgtEl>
                                      </p:cBhvr>
                                    </p:animEffect>
                                  </p:childTnLst>
                                </p:cTn>
                              </p:par>
                              <p:par>
                                <p:cTn id="121" presetID="22" presetClass="entr" presetSubtype="4" fill="hold" nodeType="withEffect">
                                  <p:stCondLst>
                                    <p:cond delay="0"/>
                                  </p:stCondLst>
                                  <p:childTnLst>
                                    <p:set>
                                      <p:cBhvr>
                                        <p:cTn id="122" dur="1" fill="hold">
                                          <p:stCondLst>
                                            <p:cond delay="0"/>
                                          </p:stCondLst>
                                        </p:cTn>
                                        <p:tgtEl>
                                          <p:spTgt spid="1711"/>
                                        </p:tgtEl>
                                        <p:attrNameLst>
                                          <p:attrName>style.visibility</p:attrName>
                                        </p:attrNameLst>
                                      </p:cBhvr>
                                      <p:to>
                                        <p:strVal val="visible"/>
                                      </p:to>
                                    </p:set>
                                    <p:animEffect transition="in" filter="wipe(down)">
                                      <p:cBhvr>
                                        <p:cTn id="123" dur="500"/>
                                        <p:tgtEl>
                                          <p:spTgt spid="1711"/>
                                        </p:tgtEl>
                                      </p:cBhvr>
                                    </p:animEffect>
                                  </p:childTnLst>
                                </p:cTn>
                              </p:par>
                              <p:par>
                                <p:cTn id="124" presetID="22" presetClass="entr" presetSubtype="4" fill="hold" nodeType="withEffect">
                                  <p:stCondLst>
                                    <p:cond delay="0"/>
                                  </p:stCondLst>
                                  <p:childTnLst>
                                    <p:set>
                                      <p:cBhvr>
                                        <p:cTn id="125" dur="1" fill="hold">
                                          <p:stCondLst>
                                            <p:cond delay="0"/>
                                          </p:stCondLst>
                                        </p:cTn>
                                        <p:tgtEl>
                                          <p:spTgt spid="2225"/>
                                        </p:tgtEl>
                                        <p:attrNameLst>
                                          <p:attrName>style.visibility</p:attrName>
                                        </p:attrNameLst>
                                      </p:cBhvr>
                                      <p:to>
                                        <p:strVal val="visible"/>
                                      </p:to>
                                    </p:set>
                                    <p:animEffect transition="in" filter="wipe(down)">
                                      <p:cBhvr>
                                        <p:cTn id="126" dur="500"/>
                                        <p:tgtEl>
                                          <p:spTgt spid="2225"/>
                                        </p:tgtEl>
                                      </p:cBhvr>
                                    </p:animEffect>
                                  </p:childTnLst>
                                </p:cTn>
                              </p:par>
                              <p:par>
                                <p:cTn id="127" presetID="22" presetClass="entr" presetSubtype="4" fill="hold" nodeType="withEffect">
                                  <p:stCondLst>
                                    <p:cond delay="0"/>
                                  </p:stCondLst>
                                  <p:childTnLst>
                                    <p:set>
                                      <p:cBhvr>
                                        <p:cTn id="128" dur="1" fill="hold">
                                          <p:stCondLst>
                                            <p:cond delay="0"/>
                                          </p:stCondLst>
                                        </p:cTn>
                                        <p:tgtEl>
                                          <p:spTgt spid="2235"/>
                                        </p:tgtEl>
                                        <p:attrNameLst>
                                          <p:attrName>style.visibility</p:attrName>
                                        </p:attrNameLst>
                                      </p:cBhvr>
                                      <p:to>
                                        <p:strVal val="visible"/>
                                      </p:to>
                                    </p:set>
                                    <p:animEffect transition="in" filter="wipe(down)">
                                      <p:cBhvr>
                                        <p:cTn id="129" dur="500"/>
                                        <p:tgtEl>
                                          <p:spTgt spid="2235"/>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2750"/>
                                        </p:tgtEl>
                                        <p:attrNameLst>
                                          <p:attrName>style.visibility</p:attrName>
                                        </p:attrNameLst>
                                      </p:cBhvr>
                                      <p:to>
                                        <p:strVal val="visible"/>
                                      </p:to>
                                    </p:set>
                                    <p:animEffect transition="in" filter="wipe(down)">
                                      <p:cBhvr>
                                        <p:cTn id="132" dur="500"/>
                                        <p:tgtEl>
                                          <p:spTgt spid="2750"/>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751"/>
                                        </p:tgtEl>
                                        <p:attrNameLst>
                                          <p:attrName>style.visibility</p:attrName>
                                        </p:attrNameLst>
                                      </p:cBhvr>
                                      <p:to>
                                        <p:strVal val="visible"/>
                                      </p:to>
                                    </p:set>
                                    <p:animEffect transition="in" filter="wipe(down)">
                                      <p:cBhvr>
                                        <p:cTn id="135" dur="500"/>
                                        <p:tgtEl>
                                          <p:spTgt spid="2751"/>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752"/>
                                        </p:tgtEl>
                                        <p:attrNameLst>
                                          <p:attrName>style.visibility</p:attrName>
                                        </p:attrNameLst>
                                      </p:cBhvr>
                                      <p:to>
                                        <p:strVal val="visible"/>
                                      </p:to>
                                    </p:set>
                                    <p:animEffect transition="in" filter="wipe(down)">
                                      <p:cBhvr>
                                        <p:cTn id="138" dur="500"/>
                                        <p:tgtEl>
                                          <p:spTgt spid="275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753"/>
                                        </p:tgtEl>
                                        <p:attrNameLst>
                                          <p:attrName>style.visibility</p:attrName>
                                        </p:attrNameLst>
                                      </p:cBhvr>
                                      <p:to>
                                        <p:strVal val="visible"/>
                                      </p:to>
                                    </p:set>
                                    <p:animEffect transition="in" filter="wipe(down)">
                                      <p:cBhvr>
                                        <p:cTn id="141" dur="500"/>
                                        <p:tgtEl>
                                          <p:spTgt spid="2753"/>
                                        </p:tgtEl>
                                      </p:cBhvr>
                                    </p:animEffect>
                                  </p:childTnLst>
                                </p:cTn>
                              </p:par>
                              <p:par>
                                <p:cTn id="142" presetID="22" presetClass="entr" presetSubtype="4" fill="hold" nodeType="withEffect">
                                  <p:stCondLst>
                                    <p:cond delay="0"/>
                                  </p:stCondLst>
                                  <p:childTnLst>
                                    <p:set>
                                      <p:cBhvr>
                                        <p:cTn id="143" dur="1" fill="hold">
                                          <p:stCondLst>
                                            <p:cond delay="0"/>
                                          </p:stCondLst>
                                        </p:cTn>
                                        <p:tgtEl>
                                          <p:spTgt spid="2755"/>
                                        </p:tgtEl>
                                        <p:attrNameLst>
                                          <p:attrName>style.visibility</p:attrName>
                                        </p:attrNameLst>
                                      </p:cBhvr>
                                      <p:to>
                                        <p:strVal val="visible"/>
                                      </p:to>
                                    </p:set>
                                    <p:animEffect transition="in" filter="wipe(down)">
                                      <p:cBhvr>
                                        <p:cTn id="144" dur="500"/>
                                        <p:tgtEl>
                                          <p:spTgt spid="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47" grpId="0" animBg="1"/>
      <p:bldP spid="548" grpId="0" animBg="1"/>
      <p:bldP spid="549" grpId="0" animBg="1"/>
      <p:bldP spid="550" grpId="0" animBg="1"/>
      <p:bldP spid="551" grpId="0" animBg="1"/>
      <p:bldP spid="552" grpId="0" animBg="1"/>
      <p:bldP spid="553" grpId="0" animBg="1"/>
      <p:bldP spid="1688" grpId="0" animBg="1"/>
      <p:bldP spid="1689" grpId="0" animBg="1"/>
      <p:bldP spid="1690" grpId="0" animBg="1"/>
      <p:bldP spid="1691" grpId="0" animBg="1"/>
      <p:bldP spid="1692" grpId="0" animBg="1"/>
      <p:bldP spid="1693" grpId="0"/>
      <p:bldP spid="1694" grpId="0" animBg="1"/>
      <p:bldP spid="1695" grpId="0" animBg="1"/>
      <p:bldP spid="1696" grpId="0" animBg="1"/>
      <p:bldP spid="1697" grpId="0" animBg="1"/>
      <p:bldP spid="1706" grpId="0"/>
      <p:bldP spid="1707" grpId="0"/>
      <p:bldP spid="1708" grpId="0" animBg="1"/>
      <p:bldP spid="1709" grpId="0" animBg="1"/>
      <p:bldP spid="1710" grpId="0"/>
      <p:bldP spid="2750" grpId="0" animBg="1"/>
      <p:bldP spid="2751" grpId="0" animBg="1"/>
      <p:bldP spid="2752" grpId="0" animBg="1"/>
      <p:bldP spid="2753" grpId="0"/>
      <p:bldP spid="1621" grpId="0" animBg="1"/>
      <p:bldP spid="1622" grpId="0" animBg="1"/>
      <p:bldP spid="1623" grpId="0" animBg="1"/>
      <p:bldP spid="1624" grpId="0" animBg="1"/>
      <p:bldP spid="1625" grpId="0" animBg="1"/>
      <p:bldP spid="1626" grpId="0" animBg="1"/>
      <p:bldP spid="7" grpId="0" animBg="1"/>
      <p:bldP spid="16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a:xfrm>
            <a:off x="4188137" y="6525344"/>
            <a:ext cx="654400" cy="206428"/>
          </a:xfrm>
        </p:spPr>
        <p:txBody>
          <a:bodyPr/>
          <a:lstStyle/>
          <a:p>
            <a:r>
              <a:rPr lang="en-US" altLang="ja-JP" sz="1100" dirty="0">
                <a:solidFill>
                  <a:srgbClr val="000000"/>
                </a:solidFill>
              </a:rPr>
              <a:t>Slide </a:t>
            </a:r>
            <a:fld id="{266A080E-4E30-4968-B029-7CF782D6220C}" type="slidenum">
              <a:rPr lang="en-US" altLang="ja-JP" sz="1100" smtClean="0">
                <a:solidFill>
                  <a:srgbClr val="000000"/>
                </a:solidFill>
              </a:rPr>
              <a:pPr/>
              <a:t>12</a:t>
            </a:fld>
            <a:endParaRPr lang="en-US" altLang="ja-JP" sz="1100" dirty="0">
              <a:solidFill>
                <a:srgbClr val="000000"/>
              </a:solidFill>
            </a:endParaRPr>
          </a:p>
        </p:txBody>
      </p:sp>
      <p:sp>
        <p:nvSpPr>
          <p:cNvPr id="21" name="Text Box 19"/>
          <p:cNvSpPr txBox="1">
            <a:spLocks noChangeArrowheads="1"/>
          </p:cNvSpPr>
          <p:nvPr/>
        </p:nvSpPr>
        <p:spPr bwMode="auto">
          <a:xfrm>
            <a:off x="135612" y="5498950"/>
            <a:ext cx="1470126" cy="4165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r>
              <a:rPr lang="en-US" altLang="ja-JP" dirty="0">
                <a:solidFill>
                  <a:srgbClr val="000000"/>
                </a:solidFill>
                <a:effectLst>
                  <a:outerShdw blurRad="38100" dist="38100" dir="2700000" algn="tl">
                    <a:srgbClr val="C0C0C0"/>
                  </a:outerShdw>
                </a:effectLst>
                <a:latin typeface="Times New Roman" pitchFamily="18" charset="0"/>
                <a:ea typeface="ＭＳ Ｐゴシック"/>
              </a:rPr>
              <a:t>Time Axis</a:t>
            </a:r>
            <a:endParaRPr lang="ja-JP" altLang="en-US"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41" name="テキスト ボックス 40"/>
          <p:cNvSpPr txBox="1"/>
          <p:nvPr/>
        </p:nvSpPr>
        <p:spPr>
          <a:xfrm>
            <a:off x="2935649" y="5571565"/>
            <a:ext cx="4471096" cy="400110"/>
          </a:xfrm>
          <a:prstGeom prst="rect">
            <a:avLst/>
          </a:prstGeom>
          <a:gradFill rotWithShape="1">
            <a:gsLst>
              <a:gs pos="0">
                <a:srgbClr val="002060"/>
              </a:gs>
              <a:gs pos="80000">
                <a:srgbClr val="0070C0"/>
              </a:gs>
              <a:gs pos="100000">
                <a:srgbClr val="0070C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defRPr/>
            </a:pPr>
            <a:r>
              <a:rPr kumimoji="0" lang="en-US" altLang="ja-JP" sz="20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Cost Minimum and High Reliability</a:t>
            </a:r>
          </a:p>
        </p:txBody>
      </p:sp>
      <p:sp>
        <p:nvSpPr>
          <p:cNvPr id="5" name="Rectangle 7"/>
          <p:cNvSpPr txBox="1">
            <a:spLocks noChangeArrowheads="1"/>
          </p:cNvSpPr>
          <p:nvPr/>
        </p:nvSpPr>
        <p:spPr bwMode="auto">
          <a:xfrm>
            <a:off x="279139" y="1155734"/>
            <a:ext cx="8712968" cy="63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algn="l">
              <a:defRPr/>
            </a:pPr>
            <a:r>
              <a:rPr kumimoji="0" lang="en-US" altLang="ja-JP" sz="2400" b="1" kern="0" dirty="0">
                <a:latin typeface="Arial"/>
              </a:rPr>
              <a:t>&lt; Condition</a:t>
            </a:r>
            <a:r>
              <a:rPr kumimoji="0" lang="ja-JP" altLang="en-US" sz="2400" b="1" kern="0" dirty="0">
                <a:latin typeface="Arial"/>
              </a:rPr>
              <a:t> </a:t>
            </a:r>
            <a:r>
              <a:rPr kumimoji="0" lang="en-US" altLang="ja-JP" sz="2400" b="1" kern="0" dirty="0">
                <a:latin typeface="Arial"/>
              </a:rPr>
              <a:t>Monitoring</a:t>
            </a:r>
            <a:r>
              <a:rPr kumimoji="0" lang="ja-JP" altLang="en-US" sz="2400" b="1" kern="0" dirty="0">
                <a:latin typeface="Arial"/>
              </a:rPr>
              <a:t> </a:t>
            </a:r>
            <a:r>
              <a:rPr kumimoji="0" lang="en-US" altLang="ja-JP" sz="2400" b="1" kern="0" dirty="0">
                <a:latin typeface="Arial"/>
              </a:rPr>
              <a:t>System</a:t>
            </a:r>
            <a:r>
              <a:rPr kumimoji="0" lang="ja-JP" altLang="en-US" sz="2400" b="1" kern="0" dirty="0">
                <a:latin typeface="Arial"/>
              </a:rPr>
              <a:t> </a:t>
            </a:r>
            <a:r>
              <a:rPr kumimoji="0" lang="en-US" altLang="ja-JP" sz="2400" b="1" kern="0" dirty="0">
                <a:latin typeface="Arial"/>
              </a:rPr>
              <a:t>for Cable Disconnection &gt;</a:t>
            </a:r>
            <a:endParaRPr kumimoji="0" lang="ja-JP" altLang="en-US" sz="2400" b="1" kern="0" dirty="0">
              <a:latin typeface="Arial"/>
            </a:endParaRPr>
          </a:p>
        </p:txBody>
      </p:sp>
      <p:sp>
        <p:nvSpPr>
          <p:cNvPr id="6" name="Rectangle 2"/>
          <p:cNvSpPr>
            <a:spLocks noChangeArrowheads="1"/>
          </p:cNvSpPr>
          <p:nvPr/>
        </p:nvSpPr>
        <p:spPr bwMode="auto">
          <a:xfrm>
            <a:off x="850900" y="1730122"/>
            <a:ext cx="7675563" cy="3721913"/>
          </a:xfrm>
          <a:prstGeom prst="rect">
            <a:avLst/>
          </a:prstGeom>
          <a:solidFill>
            <a:srgbClr val="FFFFFF"/>
          </a:solidFill>
          <a:ln w="9525" algn="ctr">
            <a:solidFill>
              <a:srgbClr val="00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82800" rIns="90000" bIns="82800" anchor="ctr">
            <a:no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47" name="Oval 8"/>
          <p:cNvSpPr>
            <a:spLocks noChangeArrowheads="1"/>
          </p:cNvSpPr>
          <p:nvPr/>
        </p:nvSpPr>
        <p:spPr bwMode="auto">
          <a:xfrm>
            <a:off x="3684588" y="4231036"/>
            <a:ext cx="2557462" cy="502315"/>
          </a:xfrm>
          <a:prstGeom prst="ellipse">
            <a:avLst/>
          </a:prstGeom>
          <a:gradFill rotWithShape="1">
            <a:gsLst>
              <a:gs pos="0">
                <a:srgbClr val="FFFFFF"/>
              </a:gs>
              <a:gs pos="100000">
                <a:srgbClr val="FF66FF"/>
              </a:gs>
            </a:gsLst>
            <a:path path="shape">
              <a:fillToRect l="50000" t="50000" r="50000" b="50000"/>
            </a:path>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82800" rIns="90000" bIns="82800" anchor="ctr">
            <a:no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48" name="Oval 13"/>
          <p:cNvSpPr>
            <a:spLocks noChangeArrowheads="1"/>
          </p:cNvSpPr>
          <p:nvPr/>
        </p:nvSpPr>
        <p:spPr bwMode="auto">
          <a:xfrm>
            <a:off x="7092950" y="3319674"/>
            <a:ext cx="1463675" cy="1413677"/>
          </a:xfrm>
          <a:prstGeom prst="ellipse">
            <a:avLst/>
          </a:prstGeom>
          <a:gradFill rotWithShape="1">
            <a:gsLst>
              <a:gs pos="0">
                <a:srgbClr val="FFFFFF"/>
              </a:gs>
              <a:gs pos="100000">
                <a:srgbClr val="FF66FF"/>
              </a:gs>
            </a:gsLst>
            <a:path path="shape">
              <a:fillToRect l="50000" t="50000" r="50000" b="50000"/>
            </a:path>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82800" rIns="90000" bIns="82800" anchor="ctr">
            <a:no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7" name="Line 3"/>
          <p:cNvSpPr>
            <a:spLocks noChangeShapeType="1"/>
          </p:cNvSpPr>
          <p:nvPr/>
        </p:nvSpPr>
        <p:spPr bwMode="auto">
          <a:xfrm flipH="1" flipV="1">
            <a:off x="5969000" y="1730121"/>
            <a:ext cx="7730" cy="3721913"/>
          </a:xfrm>
          <a:prstGeom prst="line">
            <a:avLst/>
          </a:prstGeom>
          <a:noFill/>
          <a:ln w="9525">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8" name="Line 4"/>
          <p:cNvSpPr>
            <a:spLocks noChangeShapeType="1"/>
          </p:cNvSpPr>
          <p:nvPr/>
        </p:nvSpPr>
        <p:spPr bwMode="auto">
          <a:xfrm flipV="1">
            <a:off x="3591339" y="1730120"/>
            <a:ext cx="1174" cy="3744159"/>
          </a:xfrm>
          <a:prstGeom prst="line">
            <a:avLst/>
          </a:prstGeom>
          <a:noFill/>
          <a:ln w="9525">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1" name="Text Box 9"/>
          <p:cNvSpPr txBox="1">
            <a:spLocks noChangeArrowheads="1"/>
          </p:cNvSpPr>
          <p:nvPr/>
        </p:nvSpPr>
        <p:spPr bwMode="auto">
          <a:xfrm>
            <a:off x="4188136" y="4801902"/>
            <a:ext cx="1733550" cy="326336"/>
          </a:xfrm>
          <a:prstGeom prst="rect">
            <a:avLst/>
          </a:prstGeom>
          <a:solidFill>
            <a:srgbClr val="FFFFCC"/>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fontAlgn="base">
              <a:lnSpc>
                <a:spcPct val="90000"/>
              </a:lnSpc>
              <a:spcBef>
                <a:spcPct val="50000"/>
              </a:spcBef>
              <a:spcAft>
                <a:spcPct val="0"/>
              </a:spcAft>
            </a:pPr>
            <a:r>
              <a:rPr lang="en-US" altLang="ja-JP" sz="1600" dirty="0">
                <a:solidFill>
                  <a:srgbClr val="000000"/>
                </a:solidFill>
                <a:effectLst>
                  <a:outerShdw blurRad="38100" dist="38100" dir="2700000" algn="tl">
                    <a:srgbClr val="FFFFFF"/>
                  </a:outerShdw>
                </a:effectLst>
                <a:latin typeface="Times New Roman" pitchFamily="18" charset="0"/>
                <a:ea typeface="ＭＳ Ｐゴシック"/>
              </a:rPr>
              <a:t>Very sensitive</a:t>
            </a:r>
            <a:endParaRPr lang="ja-JP" altLang="en-US" sz="1600" dirty="0">
              <a:solidFill>
                <a:srgbClr val="000000"/>
              </a:solidFill>
              <a:effectLst>
                <a:outerShdw blurRad="38100" dist="38100" dir="2700000" algn="tl">
                  <a:srgbClr val="FFFFFF"/>
                </a:outerShdw>
              </a:effectLst>
              <a:latin typeface="Times New Roman" pitchFamily="18" charset="0"/>
              <a:ea typeface="ＭＳ Ｐゴシック"/>
            </a:endParaRPr>
          </a:p>
        </p:txBody>
      </p:sp>
      <p:sp>
        <p:nvSpPr>
          <p:cNvPr id="12" name="Text Box 10"/>
          <p:cNvSpPr txBox="1">
            <a:spLocks noChangeArrowheads="1"/>
          </p:cNvSpPr>
          <p:nvPr/>
        </p:nvSpPr>
        <p:spPr bwMode="auto">
          <a:xfrm>
            <a:off x="6151563" y="4833885"/>
            <a:ext cx="2282825" cy="512326"/>
          </a:xfrm>
          <a:prstGeom prst="rect">
            <a:avLst/>
          </a:prstGeom>
          <a:solidFill>
            <a:srgbClr val="FFFFCC"/>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fontAlgn="base">
              <a:lnSpc>
                <a:spcPct val="90000"/>
              </a:lnSpc>
              <a:spcBef>
                <a:spcPct val="50000"/>
              </a:spcBef>
              <a:spcAft>
                <a:spcPct val="0"/>
              </a:spcAft>
            </a:pPr>
            <a:r>
              <a:rPr lang="en-US" altLang="ja-JP" sz="1600" dirty="0">
                <a:solidFill>
                  <a:srgbClr val="000000"/>
                </a:solidFill>
                <a:effectLst>
                  <a:outerShdw blurRad="38100" dist="38100" dir="2700000" algn="tl">
                    <a:srgbClr val="FFFFFF"/>
                  </a:outerShdw>
                </a:effectLst>
                <a:latin typeface="Times New Roman" pitchFamily="18" charset="0"/>
                <a:ea typeface="ＭＳ Ｐゴシック"/>
              </a:rPr>
              <a:t>Good Reliability to detect potential failure</a:t>
            </a:r>
            <a:endParaRPr lang="ja-JP" altLang="en-US" sz="1600" dirty="0">
              <a:solidFill>
                <a:srgbClr val="000000"/>
              </a:solidFill>
              <a:effectLst>
                <a:outerShdw blurRad="38100" dist="38100" dir="2700000" algn="tl">
                  <a:srgbClr val="FFFFFF"/>
                </a:outerShdw>
              </a:effectLst>
              <a:latin typeface="Times New Roman" pitchFamily="18" charset="0"/>
              <a:ea typeface="ＭＳ Ｐゴシック"/>
            </a:endParaRPr>
          </a:p>
        </p:txBody>
      </p:sp>
      <p:sp>
        <p:nvSpPr>
          <p:cNvPr id="13" name="Line 11"/>
          <p:cNvSpPr>
            <a:spLocks noChangeShapeType="1"/>
          </p:cNvSpPr>
          <p:nvPr/>
        </p:nvSpPr>
        <p:spPr bwMode="auto">
          <a:xfrm flipV="1">
            <a:off x="5219700" y="4549480"/>
            <a:ext cx="0" cy="229173"/>
          </a:xfrm>
          <a:prstGeom prst="line">
            <a:avLst/>
          </a:prstGeom>
          <a:noFill/>
          <a:ln w="28575">
            <a:solidFill>
              <a:srgbClr val="CC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4" name="Line 12"/>
          <p:cNvSpPr>
            <a:spLocks noChangeShapeType="1"/>
          </p:cNvSpPr>
          <p:nvPr/>
        </p:nvSpPr>
        <p:spPr bwMode="auto">
          <a:xfrm>
            <a:off x="5219700" y="4201723"/>
            <a:ext cx="0" cy="227841"/>
          </a:xfrm>
          <a:prstGeom prst="line">
            <a:avLst/>
          </a:prstGeom>
          <a:noFill/>
          <a:ln w="28575">
            <a:solidFill>
              <a:srgbClr val="CC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 name="Line 15"/>
          <p:cNvSpPr>
            <a:spLocks noChangeShapeType="1"/>
          </p:cNvSpPr>
          <p:nvPr/>
        </p:nvSpPr>
        <p:spPr bwMode="auto">
          <a:xfrm>
            <a:off x="2495550" y="4549480"/>
            <a:ext cx="6030913" cy="0"/>
          </a:xfrm>
          <a:prstGeom prst="line">
            <a:avLst/>
          </a:prstGeom>
          <a:noFill/>
          <a:ln w="9525">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 name="Line 16"/>
          <p:cNvSpPr>
            <a:spLocks noChangeShapeType="1"/>
          </p:cNvSpPr>
          <p:nvPr/>
        </p:nvSpPr>
        <p:spPr bwMode="auto">
          <a:xfrm>
            <a:off x="4324350" y="4095131"/>
            <a:ext cx="365125" cy="226508"/>
          </a:xfrm>
          <a:prstGeom prst="line">
            <a:avLst/>
          </a:prstGeom>
          <a:noFill/>
          <a:ln w="38100">
            <a:solidFill>
              <a:srgbClr val="3333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 name="Line 17"/>
          <p:cNvSpPr>
            <a:spLocks noChangeShapeType="1"/>
          </p:cNvSpPr>
          <p:nvPr/>
        </p:nvSpPr>
        <p:spPr bwMode="auto">
          <a:xfrm>
            <a:off x="6884988" y="3182437"/>
            <a:ext cx="914400" cy="318443"/>
          </a:xfrm>
          <a:prstGeom prst="line">
            <a:avLst/>
          </a:prstGeom>
          <a:noFill/>
          <a:ln w="38100">
            <a:solidFill>
              <a:srgbClr val="3333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 name="Line 18"/>
          <p:cNvSpPr>
            <a:spLocks noChangeShapeType="1"/>
          </p:cNvSpPr>
          <p:nvPr/>
        </p:nvSpPr>
        <p:spPr bwMode="auto">
          <a:xfrm>
            <a:off x="827088" y="5447892"/>
            <a:ext cx="7680325" cy="0"/>
          </a:xfrm>
          <a:prstGeom prst="line">
            <a:avLst/>
          </a:prstGeom>
          <a:noFill/>
          <a:ln w="28575">
            <a:solidFill>
              <a:srgbClr val="3333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 name="Line 20"/>
          <p:cNvSpPr>
            <a:spLocks noChangeShapeType="1"/>
          </p:cNvSpPr>
          <p:nvPr/>
        </p:nvSpPr>
        <p:spPr bwMode="auto">
          <a:xfrm>
            <a:off x="819150" y="2728088"/>
            <a:ext cx="7707313" cy="0"/>
          </a:xfrm>
          <a:prstGeom prst="line">
            <a:avLst/>
          </a:prstGeom>
          <a:noFill/>
          <a:ln w="9525">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 name="Line 21"/>
          <p:cNvSpPr>
            <a:spLocks noChangeShapeType="1"/>
          </p:cNvSpPr>
          <p:nvPr/>
        </p:nvSpPr>
        <p:spPr bwMode="auto">
          <a:xfrm>
            <a:off x="827088" y="2486924"/>
            <a:ext cx="4392612" cy="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 name="Line 22"/>
          <p:cNvSpPr>
            <a:spLocks noChangeShapeType="1"/>
          </p:cNvSpPr>
          <p:nvPr/>
        </p:nvSpPr>
        <p:spPr bwMode="auto">
          <a:xfrm>
            <a:off x="827088" y="2063221"/>
            <a:ext cx="7058025" cy="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 name="Line 23"/>
          <p:cNvSpPr>
            <a:spLocks noChangeShapeType="1"/>
          </p:cNvSpPr>
          <p:nvPr/>
        </p:nvSpPr>
        <p:spPr bwMode="auto">
          <a:xfrm>
            <a:off x="5219700" y="2245759"/>
            <a:ext cx="2665413" cy="0"/>
          </a:xfrm>
          <a:prstGeom prst="line">
            <a:avLst/>
          </a:prstGeom>
          <a:noFill/>
          <a:ln w="101600">
            <a:solidFill>
              <a:srgbClr val="008000"/>
            </a:solidFill>
            <a:round/>
            <a:headEnd/>
            <a:tailEnd type="triangle" w="med" len="lg"/>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 name="Text Box 24"/>
          <p:cNvSpPr txBox="1">
            <a:spLocks noChangeArrowheads="1"/>
          </p:cNvSpPr>
          <p:nvPr/>
        </p:nvSpPr>
        <p:spPr bwMode="auto">
          <a:xfrm>
            <a:off x="5554907" y="2386362"/>
            <a:ext cx="1528280" cy="303087"/>
          </a:xfrm>
          <a:prstGeom prst="rect">
            <a:avLst/>
          </a:prstGeom>
          <a:gradFill rotWithShape="1">
            <a:gsLst>
              <a:gs pos="0">
                <a:srgbClr val="FFFFFF"/>
              </a:gs>
              <a:gs pos="100000">
                <a:srgbClr val="CCFFFF"/>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lgn="ctr">
                <a:solidFill>
                  <a:schemeClr val="accent1"/>
                </a:solidFill>
                <a:miter lim="800000"/>
                <a:headEnd/>
                <a:tailEnd/>
              </a14:hiddenLine>
            </a:ext>
          </a:extLst>
        </p:spPr>
        <p:txBody>
          <a:bodyPr wrap="none" lIns="90000" tIns="82800" rIns="90000" bIns="82800" anchor="b">
            <a:spAutoFit/>
          </a:bodyPr>
          <a:lstStyle/>
          <a:p>
            <a:pPr algn="ctr">
              <a:lnSpc>
                <a:spcPct val="90000"/>
              </a:lnSpc>
              <a:spcBef>
                <a:spcPct val="50000"/>
              </a:spcBef>
              <a:defRPr/>
            </a:pPr>
            <a:r>
              <a:rPr lang="en-US" altLang="ja-JP" sz="1400" b="1" kern="0" dirty="0">
                <a:solidFill>
                  <a:srgbClr val="000000"/>
                </a:solidFill>
                <a:latin typeface="Times New Roman" pitchFamily="18" charset="0"/>
                <a:ea typeface="ＭＳ Ｐゴシック"/>
              </a:rPr>
              <a:t>Extend Life Time</a:t>
            </a:r>
            <a:endParaRPr lang="ja-JP" altLang="en-US" sz="1400" b="1" kern="0" dirty="0">
              <a:solidFill>
                <a:srgbClr val="000000"/>
              </a:solidFill>
              <a:latin typeface="Times New Roman" pitchFamily="18" charset="0"/>
              <a:ea typeface="ＭＳ Ｐゴシック"/>
            </a:endParaRPr>
          </a:p>
        </p:txBody>
      </p:sp>
      <p:sp>
        <p:nvSpPr>
          <p:cNvPr id="27" name="Text Box 25"/>
          <p:cNvSpPr txBox="1">
            <a:spLocks noChangeArrowheads="1"/>
          </p:cNvSpPr>
          <p:nvPr/>
        </p:nvSpPr>
        <p:spPr bwMode="auto">
          <a:xfrm>
            <a:off x="1537014" y="1782784"/>
            <a:ext cx="1342396" cy="30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82800" rIns="90000" bIns="82800" anchor="b">
            <a:spAutoFit/>
          </a:bodyPr>
          <a:lstStyle/>
          <a:p>
            <a:pPr algn="ctr" fontAlgn="base">
              <a:lnSpc>
                <a:spcPct val="90000"/>
              </a:lnSpc>
              <a:spcBef>
                <a:spcPct val="50000"/>
              </a:spcBef>
              <a:spcAft>
                <a:spcPct val="0"/>
              </a:spcAft>
            </a:pPr>
            <a:r>
              <a:rPr lang="en-US" altLang="ja-JP" sz="1400" dirty="0">
                <a:solidFill>
                  <a:srgbClr val="000000"/>
                </a:solidFill>
                <a:effectLst>
                  <a:outerShdw blurRad="38100" dist="38100" dir="2700000" algn="tl">
                    <a:srgbClr val="C0C0C0"/>
                  </a:outerShdw>
                </a:effectLst>
                <a:latin typeface="Times New Roman" pitchFamily="18" charset="0"/>
                <a:ea typeface="ＭＳ Ｐゴシック"/>
              </a:rPr>
              <a:t>Parts Life Time </a:t>
            </a:r>
            <a:endParaRPr lang="ja-JP" altLang="en-US" sz="1400"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28" name="Line 26"/>
          <p:cNvSpPr>
            <a:spLocks noChangeShapeType="1"/>
          </p:cNvSpPr>
          <p:nvPr/>
        </p:nvSpPr>
        <p:spPr bwMode="auto">
          <a:xfrm flipH="1" flipV="1">
            <a:off x="816562" y="2728088"/>
            <a:ext cx="21051" cy="2712823"/>
          </a:xfrm>
          <a:prstGeom prst="line">
            <a:avLst/>
          </a:prstGeom>
          <a:noFill/>
          <a:ln w="28575">
            <a:solidFill>
              <a:srgbClr val="3333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9" name="Line 27"/>
          <p:cNvSpPr>
            <a:spLocks noChangeShapeType="1"/>
          </p:cNvSpPr>
          <p:nvPr/>
        </p:nvSpPr>
        <p:spPr bwMode="auto">
          <a:xfrm flipV="1">
            <a:off x="827584" y="1700808"/>
            <a:ext cx="0" cy="1027280"/>
          </a:xfrm>
          <a:prstGeom prst="line">
            <a:avLst/>
          </a:prstGeom>
          <a:noFill/>
          <a:ln w="2857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0" name="Line 28"/>
          <p:cNvSpPr>
            <a:spLocks noChangeShapeType="1"/>
          </p:cNvSpPr>
          <p:nvPr/>
        </p:nvSpPr>
        <p:spPr bwMode="auto">
          <a:xfrm flipV="1">
            <a:off x="5219700" y="2365675"/>
            <a:ext cx="0" cy="1753439"/>
          </a:xfrm>
          <a:prstGeom prst="line">
            <a:avLst/>
          </a:prstGeom>
          <a:noFill/>
          <a:ln w="28575">
            <a:solidFill>
              <a:srgbClr val="0080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1" name="Line 29"/>
          <p:cNvSpPr>
            <a:spLocks noChangeShapeType="1"/>
          </p:cNvSpPr>
          <p:nvPr/>
        </p:nvSpPr>
        <p:spPr bwMode="auto">
          <a:xfrm flipV="1">
            <a:off x="7885113" y="4549480"/>
            <a:ext cx="0" cy="229173"/>
          </a:xfrm>
          <a:prstGeom prst="line">
            <a:avLst/>
          </a:prstGeom>
          <a:noFill/>
          <a:ln w="28575">
            <a:solidFill>
              <a:srgbClr val="CC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2" name="Line 30"/>
          <p:cNvSpPr>
            <a:spLocks noChangeShapeType="1"/>
          </p:cNvSpPr>
          <p:nvPr/>
        </p:nvSpPr>
        <p:spPr bwMode="auto">
          <a:xfrm>
            <a:off x="7885113" y="3728721"/>
            <a:ext cx="0" cy="226508"/>
          </a:xfrm>
          <a:prstGeom prst="line">
            <a:avLst/>
          </a:prstGeom>
          <a:noFill/>
          <a:ln w="28575">
            <a:solidFill>
              <a:srgbClr val="CC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3" name="Line 31"/>
          <p:cNvSpPr>
            <a:spLocks noChangeShapeType="1"/>
          </p:cNvSpPr>
          <p:nvPr/>
        </p:nvSpPr>
        <p:spPr bwMode="auto">
          <a:xfrm flipV="1">
            <a:off x="7885113" y="1943305"/>
            <a:ext cx="0" cy="1692148"/>
          </a:xfrm>
          <a:prstGeom prst="line">
            <a:avLst/>
          </a:prstGeom>
          <a:noFill/>
          <a:ln w="28575">
            <a:solidFill>
              <a:srgbClr val="0080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4" name="Line 32"/>
          <p:cNvSpPr>
            <a:spLocks noChangeShapeType="1"/>
          </p:cNvSpPr>
          <p:nvPr/>
        </p:nvSpPr>
        <p:spPr bwMode="auto">
          <a:xfrm flipH="1" flipV="1">
            <a:off x="8532812" y="1730121"/>
            <a:ext cx="1587" cy="3721913"/>
          </a:xfrm>
          <a:prstGeom prst="line">
            <a:avLst/>
          </a:prstGeom>
          <a:noFill/>
          <a:ln w="9525">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a:lnSpc>
                <a:spcPct val="90000"/>
              </a:lnSpc>
              <a:spcBef>
                <a:spcPct val="50000"/>
              </a:spcBef>
              <a:defRPr/>
            </a:pPr>
            <a:endParaRPr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5" name="Rectangle 33"/>
          <p:cNvSpPr>
            <a:spLocks noChangeArrowheads="1"/>
          </p:cNvSpPr>
          <p:nvPr/>
        </p:nvSpPr>
        <p:spPr bwMode="auto">
          <a:xfrm>
            <a:off x="4137617" y="2897303"/>
            <a:ext cx="2834430" cy="400110"/>
          </a:xfrm>
          <a:prstGeom prst="rect">
            <a:avLst/>
          </a:prstGeom>
          <a:gradFill rotWithShape="1">
            <a:gsLst>
              <a:gs pos="0">
                <a:srgbClr val="FFFFFF"/>
              </a:gs>
              <a:gs pos="100000">
                <a:srgbClr val="66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000" b="1" kern="0" dirty="0">
                <a:solidFill>
                  <a:srgbClr val="000000"/>
                </a:solidFill>
                <a:effectLst>
                  <a:outerShdw blurRad="38100" dist="38100" dir="2700000" algn="tl">
                    <a:srgbClr val="FFFFFF"/>
                  </a:outerShdw>
                </a:effectLst>
                <a:ea typeface="ＭＳ Ｐゴシック"/>
              </a:rPr>
              <a:t>Real –Time Diagnosis</a:t>
            </a:r>
            <a:endParaRPr lang="ja-JP" altLang="en-US" sz="2000" b="1" kern="0" dirty="0">
              <a:solidFill>
                <a:srgbClr val="000000"/>
              </a:solidFill>
              <a:effectLst>
                <a:outerShdw blurRad="38100" dist="38100" dir="2700000" algn="tl">
                  <a:srgbClr val="FFFFFF"/>
                </a:outerShdw>
              </a:effectLst>
              <a:ea typeface="ＭＳ Ｐゴシック"/>
            </a:endParaRPr>
          </a:p>
        </p:txBody>
      </p:sp>
      <p:sp>
        <p:nvSpPr>
          <p:cNvPr id="36" name="Rectangle 34"/>
          <p:cNvSpPr>
            <a:spLocks noChangeArrowheads="1"/>
          </p:cNvSpPr>
          <p:nvPr/>
        </p:nvSpPr>
        <p:spPr bwMode="auto">
          <a:xfrm>
            <a:off x="1400175" y="3730053"/>
            <a:ext cx="3360215" cy="400110"/>
          </a:xfrm>
          <a:prstGeom prst="rect">
            <a:avLst/>
          </a:prstGeom>
          <a:gradFill rotWithShape="1">
            <a:gsLst>
              <a:gs pos="0">
                <a:srgbClr val="FFFFFF"/>
              </a:gs>
              <a:gs pos="100000">
                <a:srgbClr val="66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000" b="1" kern="0" dirty="0">
                <a:solidFill>
                  <a:srgbClr val="000000"/>
                </a:solidFill>
                <a:effectLst>
                  <a:outerShdw blurRad="38100" dist="38100" dir="2700000" algn="tl">
                    <a:srgbClr val="FFFFFF"/>
                  </a:outerShdw>
                </a:effectLst>
                <a:ea typeface="ＭＳ Ｐゴシック"/>
              </a:rPr>
              <a:t>Maintenance Worker’s job</a:t>
            </a:r>
            <a:endParaRPr lang="ja-JP" altLang="en-US" sz="2000" b="1" kern="0" dirty="0">
              <a:solidFill>
                <a:srgbClr val="000000"/>
              </a:solidFill>
              <a:effectLst>
                <a:outerShdw blurRad="38100" dist="38100" dir="2700000" algn="tl">
                  <a:srgbClr val="FFFFFF"/>
                </a:outerShdw>
              </a:effectLst>
              <a:ea typeface="ＭＳ Ｐゴシック"/>
            </a:endParaRPr>
          </a:p>
        </p:txBody>
      </p:sp>
      <p:sp>
        <p:nvSpPr>
          <p:cNvPr id="37" name="Text Box 35"/>
          <p:cNvSpPr txBox="1">
            <a:spLocks noChangeArrowheads="1"/>
          </p:cNvSpPr>
          <p:nvPr/>
        </p:nvSpPr>
        <p:spPr bwMode="auto">
          <a:xfrm>
            <a:off x="1042988" y="3416914"/>
            <a:ext cx="696024" cy="335815"/>
          </a:xfrm>
          <a:prstGeom prst="rect">
            <a:avLst/>
          </a:prstGeom>
          <a:gradFill rotWithShape="1">
            <a:gsLst>
              <a:gs pos="0">
                <a:srgbClr val="FFFFFF"/>
              </a:gs>
              <a:gs pos="100000">
                <a:srgbClr val="66FFFF"/>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en-US" altLang="ja-JP" sz="2000" kern="0">
                <a:solidFill>
                  <a:srgbClr val="000000"/>
                </a:solidFill>
                <a:latin typeface="HGP創英角ｺﾞｼｯｸUB" pitchFamily="50" charset="-128"/>
                <a:ea typeface="HGP創英角ｺﾞｼｯｸUB" pitchFamily="50" charset="-128"/>
              </a:rPr>
              <a:t>CBM</a:t>
            </a:r>
          </a:p>
        </p:txBody>
      </p:sp>
      <p:sp>
        <p:nvSpPr>
          <p:cNvPr id="38" name="Text Box 36"/>
          <p:cNvSpPr txBox="1">
            <a:spLocks noChangeArrowheads="1"/>
          </p:cNvSpPr>
          <p:nvPr/>
        </p:nvSpPr>
        <p:spPr bwMode="auto">
          <a:xfrm>
            <a:off x="2737637" y="2538693"/>
            <a:ext cx="1890261" cy="400110"/>
          </a:xfrm>
          <a:prstGeom prst="rect">
            <a:avLst/>
          </a:prstGeom>
          <a:gradFill rotWithShape="1">
            <a:gsLst>
              <a:gs pos="0">
                <a:srgbClr val="FFFFFF"/>
              </a:gs>
              <a:gs pos="100000">
                <a:srgbClr val="66FFFF"/>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en-US" altLang="ja-JP" sz="2000" kern="0" dirty="0">
                <a:solidFill>
                  <a:srgbClr val="000000"/>
                </a:solidFill>
                <a:latin typeface="HGP創英角ｺﾞｼｯｸUB" pitchFamily="50" charset="-128"/>
                <a:ea typeface="HGP創英角ｺﾞｼｯｸUB" pitchFamily="50" charset="-128"/>
              </a:rPr>
              <a:t>Real-time CBM</a:t>
            </a:r>
          </a:p>
        </p:txBody>
      </p:sp>
      <p:sp>
        <p:nvSpPr>
          <p:cNvPr id="39" name="Line 31"/>
          <p:cNvSpPr>
            <a:spLocks noChangeShapeType="1"/>
          </p:cNvSpPr>
          <p:nvPr/>
        </p:nvSpPr>
        <p:spPr bwMode="auto">
          <a:xfrm flipV="1">
            <a:off x="8185772" y="1943305"/>
            <a:ext cx="0" cy="1692148"/>
          </a:xfrm>
          <a:prstGeom prst="line">
            <a:avLst/>
          </a:prstGeom>
          <a:noFill/>
          <a:ln w="28575">
            <a:solidFill>
              <a:srgbClr val="0080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dirty="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40" name="爆発 2 39"/>
          <p:cNvSpPr/>
          <p:nvPr/>
        </p:nvSpPr>
        <p:spPr bwMode="auto">
          <a:xfrm>
            <a:off x="7970838" y="1712416"/>
            <a:ext cx="916288" cy="645266"/>
          </a:xfrm>
          <a:prstGeom prst="irregularSeal2">
            <a:avLst/>
          </a:prstGeom>
          <a:solidFill>
            <a:srgbClr val="3333CC">
              <a:lumMod val="60000"/>
              <a:lumOff val="40000"/>
            </a:srgbClr>
          </a:solidFill>
          <a:ln w="85725">
            <a:solidFill>
              <a:srgbClr val="FF0000"/>
            </a:solidFill>
          </a:ln>
          <a:effectLst/>
          <a:scene3d>
            <a:camera prst="orthographicFront"/>
            <a:lightRig rig="threePt" dir="t"/>
          </a:scene3d>
          <a:sp3d>
            <a:bevelT w="146050" h="184150"/>
          </a:sp3d>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50000"/>
              </a:spcBef>
              <a:defRPr/>
            </a:pPr>
            <a:r>
              <a:rPr lang="en-US" altLang="ja-JP" sz="1400" b="1" kern="0" dirty="0">
                <a:solidFill>
                  <a:srgbClr val="FFFFFF"/>
                </a:solidFill>
                <a:effectLst>
                  <a:outerShdw blurRad="38100" dist="38100" dir="2700000" algn="tl">
                    <a:srgbClr val="000000">
                      <a:alpha val="43137"/>
                    </a:srgbClr>
                  </a:outerShdw>
                </a:effectLst>
                <a:latin typeface="Aharoni" pitchFamily="2" charset="-79"/>
                <a:ea typeface="ＭＳ Ｐゴシック"/>
                <a:cs typeface="Aharoni" pitchFamily="2" charset="-79"/>
              </a:rPr>
              <a:t>Failure</a:t>
            </a:r>
            <a:endParaRPr lang="ja-JP" altLang="en-US" sz="1400" b="1" kern="0" dirty="0">
              <a:solidFill>
                <a:srgbClr val="FFFFFF"/>
              </a:solidFill>
              <a:effectLst>
                <a:outerShdw blurRad="38100" dist="38100" dir="2700000" algn="tl">
                  <a:srgbClr val="000000">
                    <a:alpha val="43137"/>
                  </a:srgbClr>
                </a:outerShdw>
              </a:effectLst>
              <a:latin typeface="Aharoni" pitchFamily="2" charset="-79"/>
              <a:ea typeface="ＭＳ Ｐゴシック"/>
              <a:cs typeface="Aharoni" pitchFamily="2" charset="-79"/>
            </a:endParaRPr>
          </a:p>
        </p:txBody>
      </p:sp>
      <p:pic>
        <p:nvPicPr>
          <p:cNvPr id="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23567" y="4623459"/>
            <a:ext cx="1274410" cy="71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9894" y="3361330"/>
            <a:ext cx="1559215" cy="85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 Box 35"/>
          <p:cNvSpPr txBox="1">
            <a:spLocks noChangeArrowheads="1"/>
          </p:cNvSpPr>
          <p:nvPr/>
        </p:nvSpPr>
        <p:spPr bwMode="auto">
          <a:xfrm>
            <a:off x="1042988" y="2703682"/>
            <a:ext cx="670376" cy="335815"/>
          </a:xfrm>
          <a:prstGeom prst="rect">
            <a:avLst/>
          </a:prstGeom>
          <a:gradFill rotWithShape="1">
            <a:gsLst>
              <a:gs pos="0">
                <a:srgbClr val="FFFFFF"/>
              </a:gs>
              <a:gs pos="100000">
                <a:srgbClr val="66FFFF"/>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en-US" altLang="ja-JP" sz="2000" kern="0" dirty="0">
                <a:solidFill>
                  <a:srgbClr val="000000"/>
                </a:solidFill>
                <a:latin typeface="HGP創英角ｺﾞｼｯｸUB" pitchFamily="50" charset="-128"/>
                <a:ea typeface="HGP創英角ｺﾞｼｯｸUB" pitchFamily="50" charset="-128"/>
              </a:rPr>
              <a:t>TBM</a:t>
            </a:r>
          </a:p>
        </p:txBody>
      </p:sp>
      <p:sp>
        <p:nvSpPr>
          <p:cNvPr id="45" name="上矢印 44"/>
          <p:cNvSpPr/>
          <p:nvPr/>
        </p:nvSpPr>
        <p:spPr bwMode="auto">
          <a:xfrm rot="10800000">
            <a:off x="1236127" y="3128538"/>
            <a:ext cx="430059" cy="293744"/>
          </a:xfrm>
          <a:prstGeom prst="upArrow">
            <a:avLst>
              <a:gd name="adj1" fmla="val 43355"/>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endParaRPr kumimoji="0" lang="ja-JP" altLang="en-US" sz="3200" kern="0" dirty="0">
              <a:solidFill>
                <a:srgbClr val="FFFFFF"/>
              </a:solidFill>
              <a:ea typeface="ＭＳ Ｐゴシック"/>
            </a:endParaRPr>
          </a:p>
        </p:txBody>
      </p:sp>
      <p:sp>
        <p:nvSpPr>
          <p:cNvPr id="46" name="Text Box 19"/>
          <p:cNvSpPr txBox="1">
            <a:spLocks noChangeArrowheads="1"/>
          </p:cNvSpPr>
          <p:nvPr/>
        </p:nvSpPr>
        <p:spPr bwMode="auto">
          <a:xfrm rot="16200000">
            <a:off x="-1241489" y="3311458"/>
            <a:ext cx="3556737" cy="499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r>
              <a:rPr lang="en-US" altLang="ja-JP" sz="2400" dirty="0">
                <a:solidFill>
                  <a:srgbClr val="000000"/>
                </a:solidFill>
                <a:effectLst>
                  <a:outerShdw blurRad="38100" dist="38100" dir="2700000" algn="tl">
                    <a:srgbClr val="C0C0C0"/>
                  </a:outerShdw>
                </a:effectLst>
                <a:latin typeface="Times New Roman" pitchFamily="18" charset="0"/>
                <a:ea typeface="ＭＳ Ｐゴシック"/>
              </a:rPr>
              <a:t>Cable Disconnection Ratio</a:t>
            </a:r>
            <a:endParaRPr lang="ja-JP" altLang="en-US" sz="2400"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49" name="Freeform 14"/>
          <p:cNvSpPr>
            <a:spLocks/>
          </p:cNvSpPr>
          <p:nvPr/>
        </p:nvSpPr>
        <p:spPr bwMode="auto">
          <a:xfrm>
            <a:off x="814388" y="2863993"/>
            <a:ext cx="7645400" cy="1692148"/>
          </a:xfrm>
          <a:custGeom>
            <a:avLst/>
            <a:gdLst>
              <a:gd name="T0" fmla="*/ 0 w 3420"/>
              <a:gd name="T1" fmla="*/ 1657 h 1684"/>
              <a:gd name="T2" fmla="*/ 1798 w 3420"/>
              <a:gd name="T3" fmla="*/ 1622 h 1684"/>
              <a:gd name="T4" fmla="*/ 3037 w 3420"/>
              <a:gd name="T5" fmla="*/ 1282 h 1684"/>
              <a:gd name="T6" fmla="*/ 3420 w 3420"/>
              <a:gd name="T7" fmla="*/ 0 h 1684"/>
            </a:gdLst>
            <a:ahLst/>
            <a:cxnLst>
              <a:cxn ang="0">
                <a:pos x="T0" y="T1"/>
              </a:cxn>
              <a:cxn ang="0">
                <a:pos x="T2" y="T3"/>
              </a:cxn>
              <a:cxn ang="0">
                <a:pos x="T4" y="T5"/>
              </a:cxn>
              <a:cxn ang="0">
                <a:pos x="T6" y="T7"/>
              </a:cxn>
            </a:cxnLst>
            <a:rect l="0" t="0" r="r" b="b"/>
            <a:pathLst>
              <a:path w="3420" h="1684">
                <a:moveTo>
                  <a:pt x="0" y="1657"/>
                </a:moveTo>
                <a:cubicBezTo>
                  <a:pt x="300" y="1651"/>
                  <a:pt x="1292" y="1684"/>
                  <a:pt x="1798" y="1622"/>
                </a:cubicBezTo>
                <a:cubicBezTo>
                  <a:pt x="2304" y="1560"/>
                  <a:pt x="2767" y="1552"/>
                  <a:pt x="3037" y="1282"/>
                </a:cubicBezTo>
                <a:cubicBezTo>
                  <a:pt x="3307" y="1012"/>
                  <a:pt x="3340" y="267"/>
                  <a:pt x="3420" y="0"/>
                </a:cubicBezTo>
              </a:path>
            </a:pathLst>
          </a:custGeom>
          <a:noFill/>
          <a:ln w="38100" cap="flat" cmpd="sng">
            <a:solidFill>
              <a:srgbClr val="3333CC"/>
            </a:solidFill>
            <a:prstDash val="solid"/>
            <a:round/>
            <a:headEnd type="none" w="med" len="med"/>
            <a:tailEnd type="triangle" w="lg" len="lg"/>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nvGrpSpPr>
          <p:cNvPr id="570" name="グループ化 569"/>
          <p:cNvGrpSpPr/>
          <p:nvPr/>
        </p:nvGrpSpPr>
        <p:grpSpPr>
          <a:xfrm>
            <a:off x="1035257" y="4754150"/>
            <a:ext cx="1642939" cy="977245"/>
            <a:chOff x="250825" y="5445125"/>
            <a:chExt cx="2143125" cy="1274763"/>
          </a:xfrm>
        </p:grpSpPr>
        <p:sp>
          <p:nvSpPr>
            <p:cNvPr id="52" name="Freeform 2"/>
            <p:cNvSpPr>
              <a:spLocks/>
            </p:cNvSpPr>
            <p:nvPr/>
          </p:nvSpPr>
          <p:spPr bwMode="auto">
            <a:xfrm>
              <a:off x="1547813" y="6237288"/>
              <a:ext cx="312737" cy="363537"/>
            </a:xfrm>
            <a:custGeom>
              <a:avLst/>
              <a:gdLst>
                <a:gd name="T0" fmla="*/ 19 w 197"/>
                <a:gd name="T1" fmla="*/ 0 h 229"/>
                <a:gd name="T2" fmla="*/ 10 w 197"/>
                <a:gd name="T3" fmla="*/ 61 h 229"/>
                <a:gd name="T4" fmla="*/ 76 w 197"/>
                <a:gd name="T5" fmla="*/ 91 h 229"/>
                <a:gd name="T6" fmla="*/ 196 w 197"/>
                <a:gd name="T7" fmla="*/ 169 h 229"/>
                <a:gd name="T8" fmla="*/ 82 w 197"/>
                <a:gd name="T9" fmla="*/ 229 h 229"/>
              </a:gdLst>
              <a:ahLst/>
              <a:cxnLst>
                <a:cxn ang="0">
                  <a:pos x="T0" y="T1"/>
                </a:cxn>
                <a:cxn ang="0">
                  <a:pos x="T2" y="T3"/>
                </a:cxn>
                <a:cxn ang="0">
                  <a:pos x="T4" y="T5"/>
                </a:cxn>
                <a:cxn ang="0">
                  <a:pos x="T6" y="T7"/>
                </a:cxn>
                <a:cxn ang="0">
                  <a:pos x="T8" y="T9"/>
                </a:cxn>
              </a:cxnLst>
              <a:rect l="0" t="0" r="r" b="b"/>
              <a:pathLst>
                <a:path w="197" h="229">
                  <a:moveTo>
                    <a:pt x="19" y="0"/>
                  </a:moveTo>
                  <a:cubicBezTo>
                    <a:pt x="9" y="23"/>
                    <a:pt x="0" y="46"/>
                    <a:pt x="10" y="61"/>
                  </a:cubicBezTo>
                  <a:cubicBezTo>
                    <a:pt x="20" y="76"/>
                    <a:pt x="45" y="73"/>
                    <a:pt x="76" y="91"/>
                  </a:cubicBezTo>
                  <a:cubicBezTo>
                    <a:pt x="107" y="109"/>
                    <a:pt x="195" y="146"/>
                    <a:pt x="196" y="169"/>
                  </a:cubicBezTo>
                  <a:cubicBezTo>
                    <a:pt x="197" y="192"/>
                    <a:pt x="139" y="210"/>
                    <a:pt x="82" y="229"/>
                  </a:cubicBezTo>
                </a:path>
              </a:pathLst>
            </a:custGeom>
            <a:noFill/>
            <a:ln w="28575" cap="flat" cmpd="sng">
              <a:solidFill>
                <a:srgbClr val="008000"/>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53" name="Group 44"/>
            <p:cNvGrpSpPr>
              <a:grpSpLocks/>
            </p:cNvGrpSpPr>
            <p:nvPr/>
          </p:nvGrpSpPr>
          <p:grpSpPr bwMode="auto">
            <a:xfrm>
              <a:off x="250825" y="5602288"/>
              <a:ext cx="1439863" cy="1111250"/>
              <a:chOff x="431" y="3457"/>
              <a:chExt cx="907" cy="700"/>
            </a:xfrm>
          </p:grpSpPr>
          <p:sp>
            <p:nvSpPr>
              <p:cNvPr id="54" name="Freeform 45"/>
              <p:cNvSpPr>
                <a:spLocks/>
              </p:cNvSpPr>
              <p:nvPr/>
            </p:nvSpPr>
            <p:spPr bwMode="auto">
              <a:xfrm>
                <a:off x="996" y="3461"/>
                <a:ext cx="342" cy="673"/>
              </a:xfrm>
              <a:custGeom>
                <a:avLst/>
                <a:gdLst>
                  <a:gd name="T0" fmla="*/ 63 w 733"/>
                  <a:gd name="T1" fmla="*/ 23 h 1440"/>
                  <a:gd name="T2" fmla="*/ 166 w 733"/>
                  <a:gd name="T3" fmla="*/ 33 h 1440"/>
                  <a:gd name="T4" fmla="*/ 181 w 733"/>
                  <a:gd name="T5" fmla="*/ 220 h 1440"/>
                  <a:gd name="T6" fmla="*/ 13 w 733"/>
                  <a:gd name="T7" fmla="*/ 499 h 1440"/>
                  <a:gd name="T8" fmla="*/ 104 w 733"/>
                  <a:gd name="T9" fmla="*/ 844 h 1440"/>
                  <a:gd name="T10" fmla="*/ 157 w 733"/>
                  <a:gd name="T11" fmla="*/ 931 h 1440"/>
                  <a:gd name="T12" fmla="*/ 61 w 733"/>
                  <a:gd name="T13" fmla="*/ 1123 h 1440"/>
                  <a:gd name="T14" fmla="*/ 181 w 733"/>
                  <a:gd name="T15" fmla="*/ 1396 h 1440"/>
                  <a:gd name="T16" fmla="*/ 570 w 733"/>
                  <a:gd name="T17" fmla="*/ 1387 h 1440"/>
                  <a:gd name="T18" fmla="*/ 733 w 733"/>
                  <a:gd name="T19" fmla="*/ 140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1440">
                    <a:moveTo>
                      <a:pt x="63" y="23"/>
                    </a:moveTo>
                    <a:cubicBezTo>
                      <a:pt x="80" y="25"/>
                      <a:pt x="146" y="0"/>
                      <a:pt x="166" y="33"/>
                    </a:cubicBezTo>
                    <a:cubicBezTo>
                      <a:pt x="186" y="66"/>
                      <a:pt x="206" y="142"/>
                      <a:pt x="181" y="220"/>
                    </a:cubicBezTo>
                    <a:cubicBezTo>
                      <a:pt x="156" y="298"/>
                      <a:pt x="26" y="395"/>
                      <a:pt x="13" y="499"/>
                    </a:cubicBezTo>
                    <a:cubicBezTo>
                      <a:pt x="0" y="603"/>
                      <a:pt x="80" y="772"/>
                      <a:pt x="104" y="844"/>
                    </a:cubicBezTo>
                    <a:cubicBezTo>
                      <a:pt x="128" y="916"/>
                      <a:pt x="164" y="885"/>
                      <a:pt x="157" y="931"/>
                    </a:cubicBezTo>
                    <a:cubicBezTo>
                      <a:pt x="150" y="977"/>
                      <a:pt x="57" y="1046"/>
                      <a:pt x="61" y="1123"/>
                    </a:cubicBezTo>
                    <a:cubicBezTo>
                      <a:pt x="65" y="1200"/>
                      <a:pt x="96" y="1352"/>
                      <a:pt x="181" y="1396"/>
                    </a:cubicBezTo>
                    <a:cubicBezTo>
                      <a:pt x="266" y="1440"/>
                      <a:pt x="478" y="1386"/>
                      <a:pt x="570" y="1387"/>
                    </a:cubicBezTo>
                    <a:cubicBezTo>
                      <a:pt x="662" y="1388"/>
                      <a:pt x="699" y="1398"/>
                      <a:pt x="733" y="1401"/>
                    </a:cubicBezTo>
                  </a:path>
                </a:pathLst>
              </a:custGeom>
              <a:noFill/>
              <a:ln w="57150"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 name="Line 46"/>
              <p:cNvSpPr>
                <a:spLocks noChangeShapeType="1"/>
              </p:cNvSpPr>
              <p:nvPr/>
            </p:nvSpPr>
            <p:spPr bwMode="auto">
              <a:xfrm>
                <a:off x="603" y="4076"/>
                <a:ext cx="0" cy="0"/>
              </a:xfrm>
              <a:prstGeom prst="line">
                <a:avLst/>
              </a:prstGeom>
              <a:noFill/>
              <a:ln w="19050">
                <a:solidFill>
                  <a:srgbClr val="000000"/>
                </a:solidFill>
                <a:round/>
                <a:headEnd/>
                <a:tailEnd/>
              </a:ln>
              <a:effectLst>
                <a:outerShdw dist="35921" dir="2700000" algn="ctr" rotWithShape="0">
                  <a:srgbClr val="FFFFFF"/>
                </a:outerShdw>
              </a:effectLst>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56" name="Group 47"/>
              <p:cNvGrpSpPr>
                <a:grpSpLocks/>
              </p:cNvGrpSpPr>
              <p:nvPr/>
            </p:nvGrpSpPr>
            <p:grpSpPr bwMode="auto">
              <a:xfrm>
                <a:off x="431" y="3516"/>
                <a:ext cx="205" cy="145"/>
                <a:chOff x="239" y="1889"/>
                <a:chExt cx="659" cy="482"/>
              </a:xfrm>
            </p:grpSpPr>
            <p:sp>
              <p:nvSpPr>
                <p:cNvPr id="466" name="Freeform 48"/>
                <p:cNvSpPr>
                  <a:spLocks/>
                </p:cNvSpPr>
                <p:nvPr/>
              </p:nvSpPr>
              <p:spPr bwMode="auto">
                <a:xfrm rot="16200000" flipV="1">
                  <a:off x="646" y="2073"/>
                  <a:ext cx="289" cy="162"/>
                </a:xfrm>
                <a:custGeom>
                  <a:avLst/>
                  <a:gdLst>
                    <a:gd name="T0" fmla="*/ 0 w 491"/>
                    <a:gd name="T1" fmla="*/ 231 h 232"/>
                    <a:gd name="T2" fmla="*/ 0 w 491"/>
                    <a:gd name="T3" fmla="*/ 0 h 232"/>
                    <a:gd name="T4" fmla="*/ 490 w 491"/>
                    <a:gd name="T5" fmla="*/ 0 h 232"/>
                    <a:gd name="T6" fmla="*/ 490 w 491"/>
                    <a:gd name="T7" fmla="*/ 231 h 232"/>
                    <a:gd name="T8" fmla="*/ 0 w 491"/>
                    <a:gd name="T9" fmla="*/ 231 h 232"/>
                  </a:gdLst>
                  <a:ahLst/>
                  <a:cxnLst>
                    <a:cxn ang="0">
                      <a:pos x="T0" y="T1"/>
                    </a:cxn>
                    <a:cxn ang="0">
                      <a:pos x="T2" y="T3"/>
                    </a:cxn>
                    <a:cxn ang="0">
                      <a:pos x="T4" y="T5"/>
                    </a:cxn>
                    <a:cxn ang="0">
                      <a:pos x="T6" y="T7"/>
                    </a:cxn>
                    <a:cxn ang="0">
                      <a:pos x="T8" y="T9"/>
                    </a:cxn>
                  </a:cxnLst>
                  <a:rect l="0" t="0" r="r" b="b"/>
                  <a:pathLst>
                    <a:path w="491" h="232">
                      <a:moveTo>
                        <a:pt x="0" y="231"/>
                      </a:moveTo>
                      <a:lnTo>
                        <a:pt x="0" y="0"/>
                      </a:lnTo>
                      <a:lnTo>
                        <a:pt x="490" y="0"/>
                      </a:lnTo>
                      <a:lnTo>
                        <a:pt x="490" y="231"/>
                      </a:lnTo>
                      <a:lnTo>
                        <a:pt x="0" y="23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7" name="Freeform 49"/>
                <p:cNvSpPr>
                  <a:spLocks/>
                </p:cNvSpPr>
                <p:nvPr/>
              </p:nvSpPr>
              <p:spPr bwMode="auto">
                <a:xfrm rot="16200000" flipV="1">
                  <a:off x="311" y="2019"/>
                  <a:ext cx="393" cy="310"/>
                </a:xfrm>
                <a:custGeom>
                  <a:avLst/>
                  <a:gdLst>
                    <a:gd name="T0" fmla="*/ 166 w 667"/>
                    <a:gd name="T1" fmla="*/ 194 h 444"/>
                    <a:gd name="T2" fmla="*/ 183 w 667"/>
                    <a:gd name="T3" fmla="*/ 166 h 444"/>
                    <a:gd name="T4" fmla="*/ 200 w 667"/>
                    <a:gd name="T5" fmla="*/ 152 h 444"/>
                    <a:gd name="T6" fmla="*/ 233 w 667"/>
                    <a:gd name="T7" fmla="*/ 138 h 444"/>
                    <a:gd name="T8" fmla="*/ 266 w 667"/>
                    <a:gd name="T9" fmla="*/ 138 h 444"/>
                    <a:gd name="T10" fmla="*/ 283 w 667"/>
                    <a:gd name="T11" fmla="*/ 138 h 444"/>
                    <a:gd name="T12" fmla="*/ 316 w 667"/>
                    <a:gd name="T13" fmla="*/ 138 h 444"/>
                    <a:gd name="T14" fmla="*/ 350 w 667"/>
                    <a:gd name="T15" fmla="*/ 152 h 444"/>
                    <a:gd name="T16" fmla="*/ 366 w 667"/>
                    <a:gd name="T17" fmla="*/ 166 h 444"/>
                    <a:gd name="T18" fmla="*/ 366 w 667"/>
                    <a:gd name="T19" fmla="*/ 194 h 444"/>
                    <a:gd name="T20" fmla="*/ 400 w 667"/>
                    <a:gd name="T21" fmla="*/ 346 h 444"/>
                    <a:gd name="T22" fmla="*/ 400 w 667"/>
                    <a:gd name="T23" fmla="*/ 429 h 444"/>
                    <a:gd name="T24" fmla="*/ 516 w 667"/>
                    <a:gd name="T25" fmla="*/ 415 h 444"/>
                    <a:gd name="T26" fmla="*/ 499 w 667"/>
                    <a:gd name="T27" fmla="*/ 346 h 444"/>
                    <a:gd name="T28" fmla="*/ 483 w 667"/>
                    <a:gd name="T29" fmla="*/ 332 h 444"/>
                    <a:gd name="T30" fmla="*/ 483 w 667"/>
                    <a:gd name="T31" fmla="*/ 277 h 444"/>
                    <a:gd name="T32" fmla="*/ 499 w 667"/>
                    <a:gd name="T33" fmla="*/ 263 h 444"/>
                    <a:gd name="T34" fmla="*/ 549 w 667"/>
                    <a:gd name="T35" fmla="*/ 235 h 444"/>
                    <a:gd name="T36" fmla="*/ 616 w 667"/>
                    <a:gd name="T37" fmla="*/ 235 h 444"/>
                    <a:gd name="T38" fmla="*/ 649 w 667"/>
                    <a:gd name="T39" fmla="*/ 235 h 444"/>
                    <a:gd name="T40" fmla="*/ 666 w 667"/>
                    <a:gd name="T41" fmla="*/ 221 h 444"/>
                    <a:gd name="T42" fmla="*/ 666 w 667"/>
                    <a:gd name="T43" fmla="*/ 194 h 444"/>
                    <a:gd name="T44" fmla="*/ 633 w 667"/>
                    <a:gd name="T45" fmla="*/ 180 h 444"/>
                    <a:gd name="T46" fmla="*/ 516 w 667"/>
                    <a:gd name="T47" fmla="*/ 166 h 444"/>
                    <a:gd name="T48" fmla="*/ 516 w 667"/>
                    <a:gd name="T49" fmla="*/ 152 h 444"/>
                    <a:gd name="T50" fmla="*/ 533 w 667"/>
                    <a:gd name="T51" fmla="*/ 69 h 444"/>
                    <a:gd name="T52" fmla="*/ 483 w 667"/>
                    <a:gd name="T53" fmla="*/ 55 h 444"/>
                    <a:gd name="T54" fmla="*/ 483 w 667"/>
                    <a:gd name="T55" fmla="*/ 97 h 444"/>
                    <a:gd name="T56" fmla="*/ 450 w 667"/>
                    <a:gd name="T57" fmla="*/ 97 h 444"/>
                    <a:gd name="T58" fmla="*/ 433 w 667"/>
                    <a:gd name="T59" fmla="*/ 83 h 444"/>
                    <a:gd name="T60" fmla="*/ 350 w 667"/>
                    <a:gd name="T61" fmla="*/ 42 h 444"/>
                    <a:gd name="T62" fmla="*/ 233 w 667"/>
                    <a:gd name="T63" fmla="*/ 0 h 444"/>
                    <a:gd name="T64" fmla="*/ 166 w 667"/>
                    <a:gd name="T65" fmla="*/ 28 h 444"/>
                    <a:gd name="T66" fmla="*/ 100 w 667"/>
                    <a:gd name="T67" fmla="*/ 97 h 444"/>
                    <a:gd name="T68" fmla="*/ 33 w 667"/>
                    <a:gd name="T69" fmla="*/ 111 h 444"/>
                    <a:gd name="T70" fmla="*/ 33 w 667"/>
                    <a:gd name="T71" fmla="*/ 125 h 444"/>
                    <a:gd name="T72" fmla="*/ 33 w 667"/>
                    <a:gd name="T73" fmla="*/ 346 h 444"/>
                    <a:gd name="T74" fmla="*/ 17 w 667"/>
                    <a:gd name="T75" fmla="*/ 360 h 444"/>
                    <a:gd name="T76" fmla="*/ 0 w 667"/>
                    <a:gd name="T77" fmla="*/ 429 h 444"/>
                    <a:gd name="T78" fmla="*/ 117 w 667"/>
                    <a:gd name="T79" fmla="*/ 443 h 444"/>
                    <a:gd name="T80" fmla="*/ 150 w 667"/>
                    <a:gd name="T81" fmla="*/ 277 h 444"/>
                    <a:gd name="T82" fmla="*/ 166 w 667"/>
                    <a:gd name="T83" fmla="*/ 19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7" h="444">
                      <a:moveTo>
                        <a:pt x="166" y="194"/>
                      </a:moveTo>
                      <a:lnTo>
                        <a:pt x="183" y="166"/>
                      </a:lnTo>
                      <a:lnTo>
                        <a:pt x="200" y="152"/>
                      </a:lnTo>
                      <a:lnTo>
                        <a:pt x="233" y="138"/>
                      </a:lnTo>
                      <a:lnTo>
                        <a:pt x="266" y="138"/>
                      </a:lnTo>
                      <a:lnTo>
                        <a:pt x="283" y="138"/>
                      </a:lnTo>
                      <a:lnTo>
                        <a:pt x="316" y="138"/>
                      </a:lnTo>
                      <a:lnTo>
                        <a:pt x="350" y="152"/>
                      </a:lnTo>
                      <a:lnTo>
                        <a:pt x="366" y="166"/>
                      </a:lnTo>
                      <a:lnTo>
                        <a:pt x="366" y="194"/>
                      </a:lnTo>
                      <a:lnTo>
                        <a:pt x="400" y="346"/>
                      </a:lnTo>
                      <a:lnTo>
                        <a:pt x="400" y="429"/>
                      </a:lnTo>
                      <a:lnTo>
                        <a:pt x="516" y="415"/>
                      </a:lnTo>
                      <a:lnTo>
                        <a:pt x="499" y="346"/>
                      </a:lnTo>
                      <a:lnTo>
                        <a:pt x="483" y="332"/>
                      </a:lnTo>
                      <a:lnTo>
                        <a:pt x="483" y="277"/>
                      </a:lnTo>
                      <a:lnTo>
                        <a:pt x="499" y="263"/>
                      </a:lnTo>
                      <a:lnTo>
                        <a:pt x="549" y="235"/>
                      </a:lnTo>
                      <a:lnTo>
                        <a:pt x="616" y="235"/>
                      </a:lnTo>
                      <a:lnTo>
                        <a:pt x="649" y="235"/>
                      </a:lnTo>
                      <a:lnTo>
                        <a:pt x="666" y="221"/>
                      </a:lnTo>
                      <a:lnTo>
                        <a:pt x="666" y="194"/>
                      </a:lnTo>
                      <a:lnTo>
                        <a:pt x="633" y="180"/>
                      </a:lnTo>
                      <a:lnTo>
                        <a:pt x="516" y="166"/>
                      </a:lnTo>
                      <a:lnTo>
                        <a:pt x="516" y="152"/>
                      </a:lnTo>
                      <a:lnTo>
                        <a:pt x="533" y="69"/>
                      </a:lnTo>
                      <a:lnTo>
                        <a:pt x="483" y="55"/>
                      </a:lnTo>
                      <a:lnTo>
                        <a:pt x="483" y="97"/>
                      </a:lnTo>
                      <a:lnTo>
                        <a:pt x="450" y="97"/>
                      </a:lnTo>
                      <a:lnTo>
                        <a:pt x="433" y="83"/>
                      </a:lnTo>
                      <a:lnTo>
                        <a:pt x="350" y="42"/>
                      </a:lnTo>
                      <a:lnTo>
                        <a:pt x="233" y="0"/>
                      </a:lnTo>
                      <a:lnTo>
                        <a:pt x="166" y="28"/>
                      </a:lnTo>
                      <a:lnTo>
                        <a:pt x="100" y="97"/>
                      </a:lnTo>
                      <a:lnTo>
                        <a:pt x="33" y="111"/>
                      </a:lnTo>
                      <a:lnTo>
                        <a:pt x="33" y="125"/>
                      </a:lnTo>
                      <a:lnTo>
                        <a:pt x="33" y="346"/>
                      </a:lnTo>
                      <a:lnTo>
                        <a:pt x="17" y="360"/>
                      </a:lnTo>
                      <a:lnTo>
                        <a:pt x="0" y="429"/>
                      </a:lnTo>
                      <a:lnTo>
                        <a:pt x="117" y="443"/>
                      </a:lnTo>
                      <a:lnTo>
                        <a:pt x="150" y="277"/>
                      </a:lnTo>
                      <a:lnTo>
                        <a:pt x="166" y="194"/>
                      </a:lnTo>
                    </a:path>
                  </a:pathLst>
                </a:custGeom>
                <a:gradFill rotWithShape="0">
                  <a:gsLst>
                    <a:gs pos="0">
                      <a:srgbClr val="FF9900"/>
                    </a:gs>
                    <a:gs pos="100000">
                      <a:srgbClr val="FF9900">
                        <a:gamma/>
                        <a:shade val="49804"/>
                        <a:invGamma/>
                      </a:srgbClr>
                    </a:gs>
                  </a:gsLst>
                  <a:lin ang="540000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8" name="Freeform 50"/>
                <p:cNvSpPr>
                  <a:spLocks/>
                </p:cNvSpPr>
                <p:nvPr/>
              </p:nvSpPr>
              <p:spPr bwMode="auto">
                <a:xfrm rot="16200000" flipV="1">
                  <a:off x="301" y="2018"/>
                  <a:ext cx="393" cy="311"/>
                </a:xfrm>
                <a:custGeom>
                  <a:avLst/>
                  <a:gdLst>
                    <a:gd name="T0" fmla="*/ 174 w 667"/>
                    <a:gd name="T1" fmla="*/ 201 h 444"/>
                    <a:gd name="T2" fmla="*/ 183 w 667"/>
                    <a:gd name="T3" fmla="*/ 174 h 444"/>
                    <a:gd name="T4" fmla="*/ 201 w 667"/>
                    <a:gd name="T5" fmla="*/ 156 h 444"/>
                    <a:gd name="T6" fmla="*/ 230 w 667"/>
                    <a:gd name="T7" fmla="*/ 142 h 444"/>
                    <a:gd name="T8" fmla="*/ 264 w 667"/>
                    <a:gd name="T9" fmla="*/ 137 h 444"/>
                    <a:gd name="T10" fmla="*/ 289 w 667"/>
                    <a:gd name="T11" fmla="*/ 140 h 444"/>
                    <a:gd name="T12" fmla="*/ 319 w 667"/>
                    <a:gd name="T13" fmla="*/ 144 h 444"/>
                    <a:gd name="T14" fmla="*/ 342 w 667"/>
                    <a:gd name="T15" fmla="*/ 153 h 444"/>
                    <a:gd name="T16" fmla="*/ 358 w 667"/>
                    <a:gd name="T17" fmla="*/ 166 h 444"/>
                    <a:gd name="T18" fmla="*/ 372 w 667"/>
                    <a:gd name="T19" fmla="*/ 197 h 444"/>
                    <a:gd name="T20" fmla="*/ 394 w 667"/>
                    <a:gd name="T21" fmla="*/ 356 h 444"/>
                    <a:gd name="T22" fmla="*/ 402 w 667"/>
                    <a:gd name="T23" fmla="*/ 437 h 444"/>
                    <a:gd name="T24" fmla="*/ 510 w 667"/>
                    <a:gd name="T25" fmla="*/ 427 h 444"/>
                    <a:gd name="T26" fmla="*/ 503 w 667"/>
                    <a:gd name="T27" fmla="*/ 356 h 444"/>
                    <a:gd name="T28" fmla="*/ 490 w 667"/>
                    <a:gd name="T29" fmla="*/ 345 h 444"/>
                    <a:gd name="T30" fmla="*/ 479 w 667"/>
                    <a:gd name="T31" fmla="*/ 342 h 444"/>
                    <a:gd name="T32" fmla="*/ 481 w 667"/>
                    <a:gd name="T33" fmla="*/ 284 h 444"/>
                    <a:gd name="T34" fmla="*/ 503 w 667"/>
                    <a:gd name="T35" fmla="*/ 262 h 444"/>
                    <a:gd name="T36" fmla="*/ 554 w 667"/>
                    <a:gd name="T37" fmla="*/ 244 h 444"/>
                    <a:gd name="T38" fmla="*/ 621 w 667"/>
                    <a:gd name="T39" fmla="*/ 244 h 444"/>
                    <a:gd name="T40" fmla="*/ 654 w 667"/>
                    <a:gd name="T41" fmla="*/ 237 h 444"/>
                    <a:gd name="T42" fmla="*/ 665 w 667"/>
                    <a:gd name="T43" fmla="*/ 220 h 444"/>
                    <a:gd name="T44" fmla="*/ 666 w 667"/>
                    <a:gd name="T45" fmla="*/ 201 h 444"/>
                    <a:gd name="T46" fmla="*/ 638 w 667"/>
                    <a:gd name="T47" fmla="*/ 180 h 444"/>
                    <a:gd name="T48" fmla="*/ 521 w 667"/>
                    <a:gd name="T49" fmla="*/ 169 h 444"/>
                    <a:gd name="T50" fmla="*/ 510 w 667"/>
                    <a:gd name="T51" fmla="*/ 153 h 444"/>
                    <a:gd name="T52" fmla="*/ 534 w 667"/>
                    <a:gd name="T53" fmla="*/ 66 h 444"/>
                    <a:gd name="T54" fmla="*/ 481 w 667"/>
                    <a:gd name="T55" fmla="*/ 63 h 444"/>
                    <a:gd name="T56" fmla="*/ 473 w 667"/>
                    <a:gd name="T57" fmla="*/ 97 h 444"/>
                    <a:gd name="T58" fmla="*/ 456 w 667"/>
                    <a:gd name="T59" fmla="*/ 102 h 444"/>
                    <a:gd name="T60" fmla="*/ 436 w 667"/>
                    <a:gd name="T61" fmla="*/ 84 h 444"/>
                    <a:gd name="T62" fmla="*/ 344 w 667"/>
                    <a:gd name="T63" fmla="*/ 40 h 444"/>
                    <a:gd name="T64" fmla="*/ 236 w 667"/>
                    <a:gd name="T65" fmla="*/ 0 h 444"/>
                    <a:gd name="T66" fmla="*/ 174 w 667"/>
                    <a:gd name="T67" fmla="*/ 31 h 444"/>
                    <a:gd name="T68" fmla="*/ 93 w 667"/>
                    <a:gd name="T69" fmla="*/ 93 h 444"/>
                    <a:gd name="T70" fmla="*/ 41 w 667"/>
                    <a:gd name="T71" fmla="*/ 109 h 444"/>
                    <a:gd name="T72" fmla="*/ 31 w 667"/>
                    <a:gd name="T73" fmla="*/ 121 h 444"/>
                    <a:gd name="T74" fmla="*/ 31 w 667"/>
                    <a:gd name="T75" fmla="*/ 349 h 444"/>
                    <a:gd name="T76" fmla="*/ 21 w 667"/>
                    <a:gd name="T77" fmla="*/ 359 h 444"/>
                    <a:gd name="T78" fmla="*/ 10 w 667"/>
                    <a:gd name="T79" fmla="*/ 362 h 444"/>
                    <a:gd name="T80" fmla="*/ 0 w 667"/>
                    <a:gd name="T81" fmla="*/ 432 h 444"/>
                    <a:gd name="T82" fmla="*/ 120 w 667"/>
                    <a:gd name="T83" fmla="*/ 443 h 444"/>
                    <a:gd name="T84" fmla="*/ 146 w 667"/>
                    <a:gd name="T85" fmla="*/ 275 h 444"/>
                    <a:gd name="T86" fmla="*/ 174 w 667"/>
                    <a:gd name="T87" fmla="*/ 2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7" h="444">
                      <a:moveTo>
                        <a:pt x="174" y="201"/>
                      </a:moveTo>
                      <a:lnTo>
                        <a:pt x="183" y="174"/>
                      </a:lnTo>
                      <a:lnTo>
                        <a:pt x="201" y="156"/>
                      </a:lnTo>
                      <a:lnTo>
                        <a:pt x="230" y="142"/>
                      </a:lnTo>
                      <a:lnTo>
                        <a:pt x="264" y="137"/>
                      </a:lnTo>
                      <a:lnTo>
                        <a:pt x="289" y="140"/>
                      </a:lnTo>
                      <a:lnTo>
                        <a:pt x="319" y="144"/>
                      </a:lnTo>
                      <a:lnTo>
                        <a:pt x="342" y="153"/>
                      </a:lnTo>
                      <a:lnTo>
                        <a:pt x="358" y="166"/>
                      </a:lnTo>
                      <a:lnTo>
                        <a:pt x="372" y="197"/>
                      </a:lnTo>
                      <a:lnTo>
                        <a:pt x="394" y="356"/>
                      </a:lnTo>
                      <a:lnTo>
                        <a:pt x="402" y="437"/>
                      </a:lnTo>
                      <a:lnTo>
                        <a:pt x="510" y="427"/>
                      </a:lnTo>
                      <a:lnTo>
                        <a:pt x="503" y="356"/>
                      </a:lnTo>
                      <a:lnTo>
                        <a:pt x="490" y="345"/>
                      </a:lnTo>
                      <a:lnTo>
                        <a:pt x="479" y="342"/>
                      </a:lnTo>
                      <a:lnTo>
                        <a:pt x="481" y="284"/>
                      </a:lnTo>
                      <a:lnTo>
                        <a:pt x="503" y="262"/>
                      </a:lnTo>
                      <a:lnTo>
                        <a:pt x="554" y="244"/>
                      </a:lnTo>
                      <a:lnTo>
                        <a:pt x="621" y="244"/>
                      </a:lnTo>
                      <a:lnTo>
                        <a:pt x="654" y="237"/>
                      </a:lnTo>
                      <a:lnTo>
                        <a:pt x="665" y="220"/>
                      </a:lnTo>
                      <a:lnTo>
                        <a:pt x="666" y="201"/>
                      </a:lnTo>
                      <a:lnTo>
                        <a:pt x="638" y="180"/>
                      </a:lnTo>
                      <a:lnTo>
                        <a:pt x="521" y="169"/>
                      </a:lnTo>
                      <a:lnTo>
                        <a:pt x="510" y="153"/>
                      </a:lnTo>
                      <a:lnTo>
                        <a:pt x="534" y="66"/>
                      </a:lnTo>
                      <a:lnTo>
                        <a:pt x="481" y="63"/>
                      </a:lnTo>
                      <a:lnTo>
                        <a:pt x="473" y="97"/>
                      </a:lnTo>
                      <a:lnTo>
                        <a:pt x="456" y="102"/>
                      </a:lnTo>
                      <a:lnTo>
                        <a:pt x="436" y="84"/>
                      </a:lnTo>
                      <a:lnTo>
                        <a:pt x="344" y="40"/>
                      </a:lnTo>
                      <a:lnTo>
                        <a:pt x="236" y="0"/>
                      </a:lnTo>
                      <a:lnTo>
                        <a:pt x="174" y="31"/>
                      </a:lnTo>
                      <a:lnTo>
                        <a:pt x="93" y="93"/>
                      </a:lnTo>
                      <a:lnTo>
                        <a:pt x="41" y="109"/>
                      </a:lnTo>
                      <a:lnTo>
                        <a:pt x="31" y="121"/>
                      </a:lnTo>
                      <a:lnTo>
                        <a:pt x="31" y="349"/>
                      </a:lnTo>
                      <a:lnTo>
                        <a:pt x="21" y="359"/>
                      </a:lnTo>
                      <a:lnTo>
                        <a:pt x="10" y="362"/>
                      </a:lnTo>
                      <a:lnTo>
                        <a:pt x="0" y="432"/>
                      </a:lnTo>
                      <a:lnTo>
                        <a:pt x="120" y="443"/>
                      </a:lnTo>
                      <a:lnTo>
                        <a:pt x="146" y="275"/>
                      </a:lnTo>
                      <a:lnTo>
                        <a:pt x="174" y="20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9" name="Freeform 51"/>
                <p:cNvSpPr>
                  <a:spLocks/>
                </p:cNvSpPr>
                <p:nvPr/>
              </p:nvSpPr>
              <p:spPr bwMode="auto">
                <a:xfrm rot="16200000" flipV="1">
                  <a:off x="697" y="2147"/>
                  <a:ext cx="192" cy="142"/>
                </a:xfrm>
                <a:custGeom>
                  <a:avLst/>
                  <a:gdLst>
                    <a:gd name="T0" fmla="*/ 0 w 327"/>
                    <a:gd name="T1" fmla="*/ 0 h 204"/>
                    <a:gd name="T2" fmla="*/ 0 w 327"/>
                    <a:gd name="T3" fmla="*/ 203 h 204"/>
                    <a:gd name="T4" fmla="*/ 326 w 327"/>
                    <a:gd name="T5" fmla="*/ 203 h 204"/>
                    <a:gd name="T6" fmla="*/ 326 w 327"/>
                    <a:gd name="T7" fmla="*/ 0 h 204"/>
                    <a:gd name="T8" fmla="*/ 0 w 327"/>
                    <a:gd name="T9" fmla="*/ 0 h 204"/>
                  </a:gdLst>
                  <a:ahLst/>
                  <a:cxnLst>
                    <a:cxn ang="0">
                      <a:pos x="T0" y="T1"/>
                    </a:cxn>
                    <a:cxn ang="0">
                      <a:pos x="T2" y="T3"/>
                    </a:cxn>
                    <a:cxn ang="0">
                      <a:pos x="T4" y="T5"/>
                    </a:cxn>
                    <a:cxn ang="0">
                      <a:pos x="T6" y="T7"/>
                    </a:cxn>
                    <a:cxn ang="0">
                      <a:pos x="T8" y="T9"/>
                    </a:cxn>
                  </a:cxnLst>
                  <a:rect l="0" t="0" r="r" b="b"/>
                  <a:pathLst>
                    <a:path w="327" h="204">
                      <a:moveTo>
                        <a:pt x="0" y="0"/>
                      </a:moveTo>
                      <a:lnTo>
                        <a:pt x="0" y="203"/>
                      </a:lnTo>
                      <a:lnTo>
                        <a:pt x="326" y="203"/>
                      </a:lnTo>
                      <a:lnTo>
                        <a:pt x="326" y="0"/>
                      </a:lnTo>
                      <a:lnTo>
                        <a:pt x="0" y="0"/>
                      </a:lnTo>
                    </a:path>
                  </a:pathLst>
                </a:custGeom>
                <a:gradFill rotWithShape="0">
                  <a:gsLst>
                    <a:gs pos="0">
                      <a:srgbClr val="333333"/>
                    </a:gs>
                    <a:gs pos="100000">
                      <a:srgbClr val="333333">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0" name="Freeform 52"/>
                <p:cNvSpPr>
                  <a:spLocks/>
                </p:cNvSpPr>
                <p:nvPr/>
              </p:nvSpPr>
              <p:spPr bwMode="auto">
                <a:xfrm rot="16200000" flipV="1">
                  <a:off x="678" y="2148"/>
                  <a:ext cx="193" cy="156"/>
                </a:xfrm>
                <a:custGeom>
                  <a:avLst/>
                  <a:gdLst>
                    <a:gd name="T0" fmla="*/ 326 w 327"/>
                    <a:gd name="T1" fmla="*/ 14 h 222"/>
                    <a:gd name="T2" fmla="*/ 326 w 327"/>
                    <a:gd name="T3" fmla="*/ 0 h 222"/>
                    <a:gd name="T4" fmla="*/ 0 w 327"/>
                    <a:gd name="T5" fmla="*/ 0 h 222"/>
                    <a:gd name="T6" fmla="*/ 0 w 327"/>
                    <a:gd name="T7" fmla="*/ 14 h 222"/>
                    <a:gd name="T8" fmla="*/ 0 w 327"/>
                    <a:gd name="T9" fmla="*/ 221 h 222"/>
                    <a:gd name="T10" fmla="*/ 17 w 327"/>
                    <a:gd name="T11" fmla="*/ 221 h 222"/>
                    <a:gd name="T12" fmla="*/ 17 w 327"/>
                    <a:gd name="T13" fmla="*/ 14 h 222"/>
                    <a:gd name="T14" fmla="*/ 326 w 327"/>
                    <a:gd name="T15" fmla="*/ 14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22">
                      <a:moveTo>
                        <a:pt x="326" y="14"/>
                      </a:moveTo>
                      <a:lnTo>
                        <a:pt x="326" y="0"/>
                      </a:lnTo>
                      <a:lnTo>
                        <a:pt x="0" y="0"/>
                      </a:lnTo>
                      <a:lnTo>
                        <a:pt x="0" y="14"/>
                      </a:lnTo>
                      <a:lnTo>
                        <a:pt x="0" y="221"/>
                      </a:lnTo>
                      <a:lnTo>
                        <a:pt x="17" y="221"/>
                      </a:lnTo>
                      <a:lnTo>
                        <a:pt x="17" y="14"/>
                      </a:lnTo>
                      <a:lnTo>
                        <a:pt x="32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1" name="Freeform 53"/>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2" name="Freeform 54"/>
                <p:cNvSpPr>
                  <a:spLocks/>
                </p:cNvSpPr>
                <p:nvPr/>
              </p:nvSpPr>
              <p:spPr bwMode="auto">
                <a:xfrm rot="16200000" flipV="1">
                  <a:off x="830" y="2191"/>
                  <a:ext cx="89" cy="46"/>
                </a:xfrm>
                <a:custGeom>
                  <a:avLst/>
                  <a:gdLst>
                    <a:gd name="T0" fmla="*/ 0 w 151"/>
                    <a:gd name="T1" fmla="*/ 0 h 66"/>
                    <a:gd name="T2" fmla="*/ 0 w 151"/>
                    <a:gd name="T3" fmla="*/ 65 h 66"/>
                    <a:gd name="T4" fmla="*/ 150 w 151"/>
                    <a:gd name="T5" fmla="*/ 65 h 66"/>
                    <a:gd name="T6" fmla="*/ 150 w 151"/>
                    <a:gd name="T7" fmla="*/ 0 h 66"/>
                    <a:gd name="T8" fmla="*/ 0 w 151"/>
                    <a:gd name="T9" fmla="*/ 0 h 66"/>
                  </a:gdLst>
                  <a:ahLst/>
                  <a:cxnLst>
                    <a:cxn ang="0">
                      <a:pos x="T0" y="T1"/>
                    </a:cxn>
                    <a:cxn ang="0">
                      <a:pos x="T2" y="T3"/>
                    </a:cxn>
                    <a:cxn ang="0">
                      <a:pos x="T4" y="T5"/>
                    </a:cxn>
                    <a:cxn ang="0">
                      <a:pos x="T6" y="T7"/>
                    </a:cxn>
                    <a:cxn ang="0">
                      <a:pos x="T8" y="T9"/>
                    </a:cxn>
                  </a:cxnLst>
                  <a:rect l="0" t="0" r="r" b="b"/>
                  <a:pathLst>
                    <a:path w="151" h="66">
                      <a:moveTo>
                        <a:pt x="0" y="0"/>
                      </a:moveTo>
                      <a:lnTo>
                        <a:pt x="0" y="65"/>
                      </a:lnTo>
                      <a:lnTo>
                        <a:pt x="150" y="65"/>
                      </a:lnTo>
                      <a:lnTo>
                        <a:pt x="150"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3" name="Freeform 55"/>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4" name="Freeform 56"/>
                <p:cNvSpPr>
                  <a:spLocks/>
                </p:cNvSpPr>
                <p:nvPr/>
              </p:nvSpPr>
              <p:spPr bwMode="auto">
                <a:xfrm rot="16200000" flipV="1">
                  <a:off x="523" y="2130"/>
                  <a:ext cx="233" cy="168"/>
                </a:xfrm>
                <a:custGeom>
                  <a:avLst/>
                  <a:gdLst>
                    <a:gd name="T0" fmla="*/ 394 w 395"/>
                    <a:gd name="T1" fmla="*/ 67 h 241"/>
                    <a:gd name="T2" fmla="*/ 394 w 395"/>
                    <a:gd name="T3" fmla="*/ 0 h 241"/>
                    <a:gd name="T4" fmla="*/ 328 w 395"/>
                    <a:gd name="T5" fmla="*/ 0 h 241"/>
                    <a:gd name="T6" fmla="*/ 328 w 395"/>
                    <a:gd name="T7" fmla="*/ 13 h 241"/>
                    <a:gd name="T8" fmla="*/ 66 w 395"/>
                    <a:gd name="T9" fmla="*/ 13 h 241"/>
                    <a:gd name="T10" fmla="*/ 66 w 395"/>
                    <a:gd name="T11" fmla="*/ 0 h 241"/>
                    <a:gd name="T12" fmla="*/ 0 w 395"/>
                    <a:gd name="T13" fmla="*/ 0 h 241"/>
                    <a:gd name="T14" fmla="*/ 0 w 395"/>
                    <a:gd name="T15" fmla="*/ 67 h 241"/>
                    <a:gd name="T16" fmla="*/ 98 w 395"/>
                    <a:gd name="T17" fmla="*/ 67 h 241"/>
                    <a:gd name="T18" fmla="*/ 131 w 395"/>
                    <a:gd name="T19" fmla="*/ 80 h 241"/>
                    <a:gd name="T20" fmla="*/ 148 w 395"/>
                    <a:gd name="T21" fmla="*/ 93 h 241"/>
                    <a:gd name="T22" fmla="*/ 148 w 395"/>
                    <a:gd name="T23" fmla="*/ 200 h 241"/>
                    <a:gd name="T24" fmla="*/ 148 w 395"/>
                    <a:gd name="T25" fmla="*/ 213 h 241"/>
                    <a:gd name="T26" fmla="*/ 164 w 395"/>
                    <a:gd name="T27" fmla="*/ 227 h 241"/>
                    <a:gd name="T28" fmla="*/ 181 w 395"/>
                    <a:gd name="T29" fmla="*/ 240 h 241"/>
                    <a:gd name="T30" fmla="*/ 197 w 395"/>
                    <a:gd name="T31" fmla="*/ 240 h 241"/>
                    <a:gd name="T32" fmla="*/ 230 w 395"/>
                    <a:gd name="T33" fmla="*/ 240 h 241"/>
                    <a:gd name="T34" fmla="*/ 246 w 395"/>
                    <a:gd name="T35" fmla="*/ 227 h 241"/>
                    <a:gd name="T36" fmla="*/ 263 w 395"/>
                    <a:gd name="T37" fmla="*/ 227 h 241"/>
                    <a:gd name="T38" fmla="*/ 263 w 395"/>
                    <a:gd name="T39" fmla="*/ 213 h 241"/>
                    <a:gd name="T40" fmla="*/ 279 w 395"/>
                    <a:gd name="T41" fmla="*/ 200 h 241"/>
                    <a:gd name="T42" fmla="*/ 279 w 395"/>
                    <a:gd name="T43" fmla="*/ 173 h 241"/>
                    <a:gd name="T44" fmla="*/ 279 w 395"/>
                    <a:gd name="T45" fmla="*/ 147 h 241"/>
                    <a:gd name="T46" fmla="*/ 312 w 395"/>
                    <a:gd name="T47" fmla="*/ 93 h 241"/>
                    <a:gd name="T48" fmla="*/ 328 w 395"/>
                    <a:gd name="T49" fmla="*/ 80 h 241"/>
                    <a:gd name="T50" fmla="*/ 345 w 395"/>
                    <a:gd name="T51" fmla="*/ 67 h 241"/>
                    <a:gd name="T52" fmla="*/ 394 w 395"/>
                    <a:gd name="T53" fmla="*/ 67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41">
                      <a:moveTo>
                        <a:pt x="394" y="67"/>
                      </a:moveTo>
                      <a:lnTo>
                        <a:pt x="394" y="0"/>
                      </a:lnTo>
                      <a:lnTo>
                        <a:pt x="328" y="0"/>
                      </a:lnTo>
                      <a:lnTo>
                        <a:pt x="328" y="13"/>
                      </a:lnTo>
                      <a:lnTo>
                        <a:pt x="66" y="13"/>
                      </a:lnTo>
                      <a:lnTo>
                        <a:pt x="66" y="0"/>
                      </a:lnTo>
                      <a:lnTo>
                        <a:pt x="0" y="0"/>
                      </a:lnTo>
                      <a:lnTo>
                        <a:pt x="0" y="67"/>
                      </a:lnTo>
                      <a:lnTo>
                        <a:pt x="98" y="67"/>
                      </a:lnTo>
                      <a:lnTo>
                        <a:pt x="131" y="80"/>
                      </a:lnTo>
                      <a:lnTo>
                        <a:pt x="148" y="93"/>
                      </a:lnTo>
                      <a:lnTo>
                        <a:pt x="148" y="200"/>
                      </a:lnTo>
                      <a:lnTo>
                        <a:pt x="148" y="213"/>
                      </a:lnTo>
                      <a:lnTo>
                        <a:pt x="164" y="227"/>
                      </a:lnTo>
                      <a:lnTo>
                        <a:pt x="181" y="240"/>
                      </a:lnTo>
                      <a:lnTo>
                        <a:pt x="197" y="240"/>
                      </a:lnTo>
                      <a:lnTo>
                        <a:pt x="230" y="240"/>
                      </a:lnTo>
                      <a:lnTo>
                        <a:pt x="246" y="227"/>
                      </a:lnTo>
                      <a:lnTo>
                        <a:pt x="263" y="227"/>
                      </a:lnTo>
                      <a:lnTo>
                        <a:pt x="263" y="213"/>
                      </a:lnTo>
                      <a:lnTo>
                        <a:pt x="279" y="200"/>
                      </a:lnTo>
                      <a:lnTo>
                        <a:pt x="279" y="173"/>
                      </a:lnTo>
                      <a:lnTo>
                        <a:pt x="279" y="147"/>
                      </a:lnTo>
                      <a:lnTo>
                        <a:pt x="312" y="93"/>
                      </a:lnTo>
                      <a:lnTo>
                        <a:pt x="328" y="80"/>
                      </a:lnTo>
                      <a:lnTo>
                        <a:pt x="345" y="67"/>
                      </a:lnTo>
                      <a:lnTo>
                        <a:pt x="394" y="6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5" name="Freeform 57"/>
                <p:cNvSpPr>
                  <a:spLocks/>
                </p:cNvSpPr>
                <p:nvPr/>
              </p:nvSpPr>
              <p:spPr bwMode="auto">
                <a:xfrm rot="16200000" flipV="1">
                  <a:off x="575" y="2192"/>
                  <a:ext cx="25" cy="27"/>
                </a:xfrm>
                <a:custGeom>
                  <a:avLst/>
                  <a:gdLst>
                    <a:gd name="T0" fmla="*/ 41 w 42"/>
                    <a:gd name="T1" fmla="*/ 12 h 38"/>
                    <a:gd name="T2" fmla="*/ 41 w 42"/>
                    <a:gd name="T3" fmla="*/ 12 h 38"/>
                    <a:gd name="T4" fmla="*/ 41 w 42"/>
                    <a:gd name="T5" fmla="*/ 25 h 38"/>
                    <a:gd name="T6" fmla="*/ 41 w 42"/>
                    <a:gd name="T7" fmla="*/ 37 h 38"/>
                    <a:gd name="T8" fmla="*/ 27 w 42"/>
                    <a:gd name="T9" fmla="*/ 37 h 38"/>
                    <a:gd name="T10" fmla="*/ 14 w 42"/>
                    <a:gd name="T11" fmla="*/ 37 h 38"/>
                    <a:gd name="T12" fmla="*/ 14 w 42"/>
                    <a:gd name="T13" fmla="*/ 25 h 38"/>
                    <a:gd name="T14" fmla="*/ 0 w 42"/>
                    <a:gd name="T15" fmla="*/ 25 h 38"/>
                    <a:gd name="T16" fmla="*/ 0 w 42"/>
                    <a:gd name="T17" fmla="*/ 12 h 38"/>
                    <a:gd name="T18" fmla="*/ 0 w 42"/>
                    <a:gd name="T19" fmla="*/ 0 h 38"/>
                    <a:gd name="T20" fmla="*/ 14 w 42"/>
                    <a:gd name="T21" fmla="*/ 0 h 38"/>
                    <a:gd name="T22" fmla="*/ 27 w 42"/>
                    <a:gd name="T23" fmla="*/ 0 h 38"/>
                    <a:gd name="T24" fmla="*/ 41 w 42"/>
                    <a:gd name="T25" fmla="*/ 0 h 38"/>
                    <a:gd name="T26" fmla="*/ 41 w 42"/>
                    <a:gd name="T2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41" y="12"/>
                      </a:moveTo>
                      <a:lnTo>
                        <a:pt x="41" y="12"/>
                      </a:lnTo>
                      <a:lnTo>
                        <a:pt x="41" y="25"/>
                      </a:lnTo>
                      <a:lnTo>
                        <a:pt x="41" y="37"/>
                      </a:lnTo>
                      <a:lnTo>
                        <a:pt x="27" y="37"/>
                      </a:lnTo>
                      <a:lnTo>
                        <a:pt x="14" y="37"/>
                      </a:lnTo>
                      <a:lnTo>
                        <a:pt x="14" y="25"/>
                      </a:lnTo>
                      <a:lnTo>
                        <a:pt x="0" y="25"/>
                      </a:lnTo>
                      <a:lnTo>
                        <a:pt x="0" y="12"/>
                      </a:lnTo>
                      <a:lnTo>
                        <a:pt x="0" y="0"/>
                      </a:lnTo>
                      <a:lnTo>
                        <a:pt x="14" y="0"/>
                      </a:lnTo>
                      <a:lnTo>
                        <a:pt x="27" y="0"/>
                      </a:lnTo>
                      <a:lnTo>
                        <a:pt x="41" y="0"/>
                      </a:lnTo>
                      <a:lnTo>
                        <a:pt x="41" y="1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6" name="Freeform 58"/>
                <p:cNvSpPr>
                  <a:spLocks/>
                </p:cNvSpPr>
                <p:nvPr/>
              </p:nvSpPr>
              <p:spPr bwMode="auto">
                <a:xfrm rot="16200000" flipV="1">
                  <a:off x="582" y="2200"/>
                  <a:ext cx="17" cy="20"/>
                </a:xfrm>
                <a:custGeom>
                  <a:avLst/>
                  <a:gdLst>
                    <a:gd name="T0" fmla="*/ 14 w 29"/>
                    <a:gd name="T1" fmla="*/ 0 h 29"/>
                    <a:gd name="T2" fmla="*/ 6 w 29"/>
                    <a:gd name="T3" fmla="*/ 0 h 29"/>
                    <a:gd name="T4" fmla="*/ 0 w 29"/>
                    <a:gd name="T5" fmla="*/ 6 h 29"/>
                    <a:gd name="T6" fmla="*/ 0 w 29"/>
                    <a:gd name="T7" fmla="*/ 14 h 29"/>
                    <a:gd name="T8" fmla="*/ 0 w 29"/>
                    <a:gd name="T9" fmla="*/ 22 h 29"/>
                    <a:gd name="T10" fmla="*/ 6 w 29"/>
                    <a:gd name="T11" fmla="*/ 28 h 29"/>
                    <a:gd name="T12" fmla="*/ 14 w 29"/>
                    <a:gd name="T13" fmla="*/ 28 h 29"/>
                    <a:gd name="T14" fmla="*/ 22 w 29"/>
                    <a:gd name="T15" fmla="*/ 28 h 29"/>
                    <a:gd name="T16" fmla="*/ 28 w 29"/>
                    <a:gd name="T17" fmla="*/ 22 h 29"/>
                    <a:gd name="T18" fmla="*/ 28 w 29"/>
                    <a:gd name="T19" fmla="*/ 14 h 29"/>
                    <a:gd name="T20" fmla="*/ 28 w 29"/>
                    <a:gd name="T21" fmla="*/ 6 h 29"/>
                    <a:gd name="T22" fmla="*/ 22 w 29"/>
                    <a:gd name="T23" fmla="*/ 0 h 29"/>
                    <a:gd name="T24" fmla="*/ 14 w 29"/>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9">
                      <a:moveTo>
                        <a:pt x="14" y="0"/>
                      </a:moveTo>
                      <a:lnTo>
                        <a:pt x="6" y="0"/>
                      </a:lnTo>
                      <a:lnTo>
                        <a:pt x="0" y="6"/>
                      </a:lnTo>
                      <a:lnTo>
                        <a:pt x="0" y="14"/>
                      </a:lnTo>
                      <a:lnTo>
                        <a:pt x="0" y="22"/>
                      </a:lnTo>
                      <a:lnTo>
                        <a:pt x="6" y="28"/>
                      </a:lnTo>
                      <a:lnTo>
                        <a:pt x="14" y="28"/>
                      </a:lnTo>
                      <a:lnTo>
                        <a:pt x="22" y="28"/>
                      </a:lnTo>
                      <a:lnTo>
                        <a:pt x="28" y="22"/>
                      </a:lnTo>
                      <a:lnTo>
                        <a:pt x="28" y="14"/>
                      </a:lnTo>
                      <a:lnTo>
                        <a:pt x="28" y="6"/>
                      </a:lnTo>
                      <a:lnTo>
                        <a:pt x="22"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7" name="Freeform 59"/>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gradFill rotWithShape="0">
                  <a:gsLst>
                    <a:gs pos="0">
                      <a:srgbClr val="969696"/>
                    </a:gs>
                    <a:gs pos="100000">
                      <a:srgbClr val="969696">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8" name="Freeform 60"/>
                <p:cNvSpPr>
                  <a:spLocks/>
                </p:cNvSpPr>
                <p:nvPr/>
              </p:nvSpPr>
              <p:spPr bwMode="auto">
                <a:xfrm rot="16200000" flipV="1">
                  <a:off x="696" y="1898"/>
                  <a:ext cx="152" cy="136"/>
                </a:xfrm>
                <a:custGeom>
                  <a:avLst/>
                  <a:gdLst>
                    <a:gd name="T0" fmla="*/ 242 w 259"/>
                    <a:gd name="T1" fmla="*/ 194 h 195"/>
                    <a:gd name="T2" fmla="*/ 258 w 259"/>
                    <a:gd name="T3" fmla="*/ 42 h 195"/>
                    <a:gd name="T4" fmla="*/ 258 w 259"/>
                    <a:gd name="T5" fmla="*/ 28 h 195"/>
                    <a:gd name="T6" fmla="*/ 242 w 259"/>
                    <a:gd name="T7" fmla="*/ 14 h 195"/>
                    <a:gd name="T8" fmla="*/ 48 w 259"/>
                    <a:gd name="T9" fmla="*/ 0 h 195"/>
                    <a:gd name="T10" fmla="*/ 32 w 259"/>
                    <a:gd name="T11" fmla="*/ 0 h 195"/>
                    <a:gd name="T12" fmla="*/ 0 w 259"/>
                    <a:gd name="T13" fmla="*/ 166 h 195"/>
                    <a:gd name="T14" fmla="*/ 242 w 259"/>
                    <a:gd name="T15" fmla="*/ 19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95">
                      <a:moveTo>
                        <a:pt x="242" y="194"/>
                      </a:moveTo>
                      <a:lnTo>
                        <a:pt x="258" y="42"/>
                      </a:lnTo>
                      <a:lnTo>
                        <a:pt x="258" y="28"/>
                      </a:lnTo>
                      <a:lnTo>
                        <a:pt x="242" y="14"/>
                      </a:lnTo>
                      <a:lnTo>
                        <a:pt x="48" y="0"/>
                      </a:lnTo>
                      <a:lnTo>
                        <a:pt x="32" y="0"/>
                      </a:lnTo>
                      <a:lnTo>
                        <a:pt x="0" y="166"/>
                      </a:lnTo>
                      <a:lnTo>
                        <a:pt x="242" y="19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79" name="Freeform 61"/>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0" name="Freeform 62"/>
                <p:cNvSpPr>
                  <a:spLocks/>
                </p:cNvSpPr>
                <p:nvPr/>
              </p:nvSpPr>
              <p:spPr bwMode="auto">
                <a:xfrm rot="16200000" flipV="1">
                  <a:off x="622" y="1964"/>
                  <a:ext cx="177" cy="27"/>
                </a:xfrm>
                <a:custGeom>
                  <a:avLst/>
                  <a:gdLst>
                    <a:gd name="T0" fmla="*/ 299 w 300"/>
                    <a:gd name="T1" fmla="*/ 37 h 38"/>
                    <a:gd name="T2" fmla="*/ 299 w 300"/>
                    <a:gd name="T3" fmla="*/ 25 h 38"/>
                    <a:gd name="T4" fmla="*/ 17 w 300"/>
                    <a:gd name="T5" fmla="*/ 0 h 38"/>
                    <a:gd name="T6" fmla="*/ 0 w 300"/>
                    <a:gd name="T7" fmla="*/ 12 h 38"/>
                    <a:gd name="T8" fmla="*/ 299 w 300"/>
                    <a:gd name="T9" fmla="*/ 37 h 38"/>
                  </a:gdLst>
                  <a:ahLst/>
                  <a:cxnLst>
                    <a:cxn ang="0">
                      <a:pos x="T0" y="T1"/>
                    </a:cxn>
                    <a:cxn ang="0">
                      <a:pos x="T2" y="T3"/>
                    </a:cxn>
                    <a:cxn ang="0">
                      <a:pos x="T4" y="T5"/>
                    </a:cxn>
                    <a:cxn ang="0">
                      <a:pos x="T6" y="T7"/>
                    </a:cxn>
                    <a:cxn ang="0">
                      <a:pos x="T8" y="T9"/>
                    </a:cxn>
                  </a:cxnLst>
                  <a:rect l="0" t="0" r="r" b="b"/>
                  <a:pathLst>
                    <a:path w="300" h="38">
                      <a:moveTo>
                        <a:pt x="299" y="37"/>
                      </a:moveTo>
                      <a:lnTo>
                        <a:pt x="299" y="25"/>
                      </a:lnTo>
                      <a:lnTo>
                        <a:pt x="17" y="0"/>
                      </a:lnTo>
                      <a:lnTo>
                        <a:pt x="0" y="12"/>
                      </a:lnTo>
                      <a:lnTo>
                        <a:pt x="299" y="3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1" name="Freeform 63"/>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2" name="Freeform 64"/>
                <p:cNvSpPr>
                  <a:spLocks/>
                </p:cNvSpPr>
                <p:nvPr/>
              </p:nvSpPr>
              <p:spPr bwMode="auto">
                <a:xfrm rot="16200000" flipV="1">
                  <a:off x="723" y="2025"/>
                  <a:ext cx="33" cy="33"/>
                </a:xfrm>
                <a:custGeom>
                  <a:avLst/>
                  <a:gdLst>
                    <a:gd name="T0" fmla="*/ 37 w 56"/>
                    <a:gd name="T1" fmla="*/ 46 h 47"/>
                    <a:gd name="T2" fmla="*/ 55 w 56"/>
                    <a:gd name="T3" fmla="*/ 0 h 47"/>
                    <a:gd name="T4" fmla="*/ 18 w 56"/>
                    <a:gd name="T5" fmla="*/ 0 h 47"/>
                    <a:gd name="T6" fmla="*/ 0 w 56"/>
                    <a:gd name="T7" fmla="*/ 46 h 47"/>
                    <a:gd name="T8" fmla="*/ 37 w 56"/>
                    <a:gd name="T9" fmla="*/ 46 h 47"/>
                  </a:gdLst>
                  <a:ahLst/>
                  <a:cxnLst>
                    <a:cxn ang="0">
                      <a:pos x="T0" y="T1"/>
                    </a:cxn>
                    <a:cxn ang="0">
                      <a:pos x="T2" y="T3"/>
                    </a:cxn>
                    <a:cxn ang="0">
                      <a:pos x="T4" y="T5"/>
                    </a:cxn>
                    <a:cxn ang="0">
                      <a:pos x="T6" y="T7"/>
                    </a:cxn>
                    <a:cxn ang="0">
                      <a:pos x="T8" y="T9"/>
                    </a:cxn>
                  </a:cxnLst>
                  <a:rect l="0" t="0" r="r" b="b"/>
                  <a:pathLst>
                    <a:path w="56" h="47">
                      <a:moveTo>
                        <a:pt x="37" y="46"/>
                      </a:moveTo>
                      <a:lnTo>
                        <a:pt x="55" y="0"/>
                      </a:lnTo>
                      <a:lnTo>
                        <a:pt x="18" y="0"/>
                      </a:lnTo>
                      <a:lnTo>
                        <a:pt x="0" y="46"/>
                      </a:lnTo>
                      <a:lnTo>
                        <a:pt x="37" y="46"/>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3" name="Freeform 65"/>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4" name="Freeform 66"/>
                <p:cNvSpPr>
                  <a:spLocks/>
                </p:cNvSpPr>
                <p:nvPr/>
              </p:nvSpPr>
              <p:spPr bwMode="auto">
                <a:xfrm rot="16200000" flipV="1">
                  <a:off x="716" y="1878"/>
                  <a:ext cx="16" cy="39"/>
                </a:xfrm>
                <a:custGeom>
                  <a:avLst/>
                  <a:gdLst>
                    <a:gd name="T0" fmla="*/ 27 w 28"/>
                    <a:gd name="T1" fmla="*/ 55 h 56"/>
                    <a:gd name="T2" fmla="*/ 27 w 28"/>
                    <a:gd name="T3" fmla="*/ 14 h 56"/>
                    <a:gd name="T4" fmla="*/ 0 w 28"/>
                    <a:gd name="T5" fmla="*/ 0 h 56"/>
                    <a:gd name="T6" fmla="*/ 0 w 28"/>
                    <a:gd name="T7" fmla="*/ 55 h 56"/>
                    <a:gd name="T8" fmla="*/ 27 w 28"/>
                    <a:gd name="T9" fmla="*/ 55 h 56"/>
                  </a:gdLst>
                  <a:ahLst/>
                  <a:cxnLst>
                    <a:cxn ang="0">
                      <a:pos x="T0" y="T1"/>
                    </a:cxn>
                    <a:cxn ang="0">
                      <a:pos x="T2" y="T3"/>
                    </a:cxn>
                    <a:cxn ang="0">
                      <a:pos x="T4" y="T5"/>
                    </a:cxn>
                    <a:cxn ang="0">
                      <a:pos x="T6" y="T7"/>
                    </a:cxn>
                    <a:cxn ang="0">
                      <a:pos x="T8" y="T9"/>
                    </a:cxn>
                  </a:cxnLst>
                  <a:rect l="0" t="0" r="r" b="b"/>
                  <a:pathLst>
                    <a:path w="28" h="56">
                      <a:moveTo>
                        <a:pt x="27" y="55"/>
                      </a:moveTo>
                      <a:lnTo>
                        <a:pt x="27" y="14"/>
                      </a:lnTo>
                      <a:lnTo>
                        <a:pt x="0" y="0"/>
                      </a:lnTo>
                      <a:lnTo>
                        <a:pt x="0" y="55"/>
                      </a:lnTo>
                      <a:lnTo>
                        <a:pt x="27"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5" name="Freeform 67"/>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6" name="Freeform 68"/>
                <p:cNvSpPr>
                  <a:spLocks/>
                </p:cNvSpPr>
                <p:nvPr/>
              </p:nvSpPr>
              <p:spPr bwMode="auto">
                <a:xfrm rot="16200000" flipV="1">
                  <a:off x="721" y="1956"/>
                  <a:ext cx="17" cy="27"/>
                </a:xfrm>
                <a:custGeom>
                  <a:avLst/>
                  <a:gdLst>
                    <a:gd name="T0" fmla="*/ 0 w 29"/>
                    <a:gd name="T1" fmla="*/ 0 h 38"/>
                    <a:gd name="T2" fmla="*/ 0 w 29"/>
                    <a:gd name="T3" fmla="*/ 37 h 38"/>
                    <a:gd name="T4" fmla="*/ 28 w 29"/>
                    <a:gd name="T5" fmla="*/ 37 h 38"/>
                    <a:gd name="T6" fmla="*/ 28 w 29"/>
                    <a:gd name="T7" fmla="*/ 0 h 38"/>
                    <a:gd name="T8" fmla="*/ 0 w 29"/>
                    <a:gd name="T9" fmla="*/ 0 h 38"/>
                  </a:gdLst>
                  <a:ahLst/>
                  <a:cxnLst>
                    <a:cxn ang="0">
                      <a:pos x="T0" y="T1"/>
                    </a:cxn>
                    <a:cxn ang="0">
                      <a:pos x="T2" y="T3"/>
                    </a:cxn>
                    <a:cxn ang="0">
                      <a:pos x="T4" y="T5"/>
                    </a:cxn>
                    <a:cxn ang="0">
                      <a:pos x="T6" y="T7"/>
                    </a:cxn>
                    <a:cxn ang="0">
                      <a:pos x="T8" y="T9"/>
                    </a:cxn>
                  </a:cxnLst>
                  <a:rect l="0" t="0" r="r" b="b"/>
                  <a:pathLst>
                    <a:path w="29" h="38">
                      <a:moveTo>
                        <a:pt x="0" y="0"/>
                      </a:moveTo>
                      <a:lnTo>
                        <a:pt x="0" y="37"/>
                      </a:lnTo>
                      <a:lnTo>
                        <a:pt x="28" y="37"/>
                      </a:lnTo>
                      <a:lnTo>
                        <a:pt x="2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7" name="Freeform 69"/>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8" name="Freeform 70"/>
                <p:cNvSpPr>
                  <a:spLocks/>
                </p:cNvSpPr>
                <p:nvPr/>
              </p:nvSpPr>
              <p:spPr bwMode="auto">
                <a:xfrm rot="16200000" flipV="1">
                  <a:off x="782" y="1948"/>
                  <a:ext cx="121" cy="20"/>
                </a:xfrm>
                <a:custGeom>
                  <a:avLst/>
                  <a:gdLst>
                    <a:gd name="T0" fmla="*/ 204 w 205"/>
                    <a:gd name="T1" fmla="*/ 27 h 28"/>
                    <a:gd name="T2" fmla="*/ 204 w 205"/>
                    <a:gd name="T3" fmla="*/ 13 h 28"/>
                    <a:gd name="T4" fmla="*/ 0 w 205"/>
                    <a:gd name="T5" fmla="*/ 0 h 28"/>
                    <a:gd name="T6" fmla="*/ 0 w 205"/>
                    <a:gd name="T7" fmla="*/ 13 h 28"/>
                    <a:gd name="T8" fmla="*/ 204 w 205"/>
                    <a:gd name="T9" fmla="*/ 27 h 28"/>
                  </a:gdLst>
                  <a:ahLst/>
                  <a:cxnLst>
                    <a:cxn ang="0">
                      <a:pos x="T0" y="T1"/>
                    </a:cxn>
                    <a:cxn ang="0">
                      <a:pos x="T2" y="T3"/>
                    </a:cxn>
                    <a:cxn ang="0">
                      <a:pos x="T4" y="T5"/>
                    </a:cxn>
                    <a:cxn ang="0">
                      <a:pos x="T6" y="T7"/>
                    </a:cxn>
                    <a:cxn ang="0">
                      <a:pos x="T8" y="T9"/>
                    </a:cxn>
                  </a:cxnLst>
                  <a:rect l="0" t="0" r="r" b="b"/>
                  <a:pathLst>
                    <a:path w="205" h="28">
                      <a:moveTo>
                        <a:pt x="204" y="27"/>
                      </a:moveTo>
                      <a:lnTo>
                        <a:pt x="204" y="13"/>
                      </a:lnTo>
                      <a:lnTo>
                        <a:pt x="0" y="0"/>
                      </a:lnTo>
                      <a:lnTo>
                        <a:pt x="0" y="13"/>
                      </a:lnTo>
                      <a:lnTo>
                        <a:pt x="204" y="2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89" name="Freeform 71"/>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0" name="Freeform 72"/>
                <p:cNvSpPr>
                  <a:spLocks/>
                </p:cNvSpPr>
                <p:nvPr/>
              </p:nvSpPr>
              <p:spPr bwMode="auto">
                <a:xfrm rot="16200000" flipV="1">
                  <a:off x="632" y="1956"/>
                  <a:ext cx="144" cy="27"/>
                </a:xfrm>
                <a:custGeom>
                  <a:avLst/>
                  <a:gdLst>
                    <a:gd name="T0" fmla="*/ 244 w 245"/>
                    <a:gd name="T1" fmla="*/ 25 h 38"/>
                    <a:gd name="T2" fmla="*/ 0 w 245"/>
                    <a:gd name="T3" fmla="*/ 0 h 38"/>
                    <a:gd name="T4" fmla="*/ 0 w 245"/>
                    <a:gd name="T5" fmla="*/ 25 h 38"/>
                    <a:gd name="T6" fmla="*/ 211 w 245"/>
                    <a:gd name="T7" fmla="*/ 37 h 38"/>
                    <a:gd name="T8" fmla="*/ 244 w 245"/>
                    <a:gd name="T9" fmla="*/ 25 h 38"/>
                  </a:gdLst>
                  <a:ahLst/>
                  <a:cxnLst>
                    <a:cxn ang="0">
                      <a:pos x="T0" y="T1"/>
                    </a:cxn>
                    <a:cxn ang="0">
                      <a:pos x="T2" y="T3"/>
                    </a:cxn>
                    <a:cxn ang="0">
                      <a:pos x="T4" y="T5"/>
                    </a:cxn>
                    <a:cxn ang="0">
                      <a:pos x="T6" y="T7"/>
                    </a:cxn>
                    <a:cxn ang="0">
                      <a:pos x="T8" y="T9"/>
                    </a:cxn>
                  </a:cxnLst>
                  <a:rect l="0" t="0" r="r" b="b"/>
                  <a:pathLst>
                    <a:path w="245" h="38">
                      <a:moveTo>
                        <a:pt x="244" y="25"/>
                      </a:moveTo>
                      <a:lnTo>
                        <a:pt x="0" y="0"/>
                      </a:lnTo>
                      <a:lnTo>
                        <a:pt x="0" y="25"/>
                      </a:lnTo>
                      <a:lnTo>
                        <a:pt x="211" y="37"/>
                      </a:lnTo>
                      <a:lnTo>
                        <a:pt x="244" y="25"/>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1" name="Freeform 73"/>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2" name="Freeform 74"/>
                <p:cNvSpPr>
                  <a:spLocks/>
                </p:cNvSpPr>
                <p:nvPr/>
              </p:nvSpPr>
              <p:spPr bwMode="auto">
                <a:xfrm rot="16200000" flipV="1">
                  <a:off x="628" y="1972"/>
                  <a:ext cx="120" cy="20"/>
                </a:xfrm>
                <a:custGeom>
                  <a:avLst/>
                  <a:gdLst>
                    <a:gd name="T0" fmla="*/ 0 w 205"/>
                    <a:gd name="T1" fmla="*/ 0 h 29"/>
                    <a:gd name="T2" fmla="*/ 0 w 205"/>
                    <a:gd name="T3" fmla="*/ 14 h 29"/>
                    <a:gd name="T4" fmla="*/ 204 w 205"/>
                    <a:gd name="T5" fmla="*/ 28 h 29"/>
                    <a:gd name="T6" fmla="*/ 204 w 205"/>
                    <a:gd name="T7" fmla="*/ 14 h 29"/>
                    <a:gd name="T8" fmla="*/ 0 w 205"/>
                    <a:gd name="T9" fmla="*/ 0 h 29"/>
                  </a:gdLst>
                  <a:ahLst/>
                  <a:cxnLst>
                    <a:cxn ang="0">
                      <a:pos x="T0" y="T1"/>
                    </a:cxn>
                    <a:cxn ang="0">
                      <a:pos x="T2" y="T3"/>
                    </a:cxn>
                    <a:cxn ang="0">
                      <a:pos x="T4" y="T5"/>
                    </a:cxn>
                    <a:cxn ang="0">
                      <a:pos x="T6" y="T7"/>
                    </a:cxn>
                    <a:cxn ang="0">
                      <a:pos x="T8" y="T9"/>
                    </a:cxn>
                  </a:cxnLst>
                  <a:rect l="0" t="0" r="r" b="b"/>
                  <a:pathLst>
                    <a:path w="205" h="29">
                      <a:moveTo>
                        <a:pt x="0" y="0"/>
                      </a:moveTo>
                      <a:lnTo>
                        <a:pt x="0" y="14"/>
                      </a:lnTo>
                      <a:lnTo>
                        <a:pt x="204" y="28"/>
                      </a:lnTo>
                      <a:lnTo>
                        <a:pt x="204"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3" name="Freeform 75"/>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4" name="Freeform 76"/>
                <p:cNvSpPr>
                  <a:spLocks/>
                </p:cNvSpPr>
                <p:nvPr/>
              </p:nvSpPr>
              <p:spPr bwMode="auto">
                <a:xfrm rot="16200000" flipV="1">
                  <a:off x="591" y="1958"/>
                  <a:ext cx="161" cy="39"/>
                </a:xfrm>
                <a:custGeom>
                  <a:avLst/>
                  <a:gdLst>
                    <a:gd name="T0" fmla="*/ 0 w 273"/>
                    <a:gd name="T1" fmla="*/ 0 h 56"/>
                    <a:gd name="T2" fmla="*/ 0 w 273"/>
                    <a:gd name="T3" fmla="*/ 27 h 56"/>
                    <a:gd name="T4" fmla="*/ 255 w 273"/>
                    <a:gd name="T5" fmla="*/ 55 h 56"/>
                    <a:gd name="T6" fmla="*/ 272 w 273"/>
                    <a:gd name="T7" fmla="*/ 14 h 56"/>
                    <a:gd name="T8" fmla="*/ 0 w 273"/>
                    <a:gd name="T9" fmla="*/ 0 h 56"/>
                  </a:gdLst>
                  <a:ahLst/>
                  <a:cxnLst>
                    <a:cxn ang="0">
                      <a:pos x="T0" y="T1"/>
                    </a:cxn>
                    <a:cxn ang="0">
                      <a:pos x="T2" y="T3"/>
                    </a:cxn>
                    <a:cxn ang="0">
                      <a:pos x="T4" y="T5"/>
                    </a:cxn>
                    <a:cxn ang="0">
                      <a:pos x="T6" y="T7"/>
                    </a:cxn>
                    <a:cxn ang="0">
                      <a:pos x="T8" y="T9"/>
                    </a:cxn>
                  </a:cxnLst>
                  <a:rect l="0" t="0" r="r" b="b"/>
                  <a:pathLst>
                    <a:path w="273" h="56">
                      <a:moveTo>
                        <a:pt x="0" y="0"/>
                      </a:moveTo>
                      <a:lnTo>
                        <a:pt x="0" y="27"/>
                      </a:lnTo>
                      <a:lnTo>
                        <a:pt x="255" y="55"/>
                      </a:lnTo>
                      <a:lnTo>
                        <a:pt x="272" y="14"/>
                      </a:lnTo>
                      <a:lnTo>
                        <a:pt x="0" y="0"/>
                      </a:lnTo>
                    </a:path>
                  </a:pathLst>
                </a:custGeom>
                <a:gradFill rotWithShape="0">
                  <a:gsLst>
                    <a:gs pos="0">
                      <a:srgbClr val="808080"/>
                    </a:gs>
                    <a:gs pos="100000">
                      <a:srgbClr val="8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5" name="Freeform 77"/>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6" name="Freeform 78"/>
                <p:cNvSpPr>
                  <a:spLocks/>
                </p:cNvSpPr>
                <p:nvPr/>
              </p:nvSpPr>
              <p:spPr bwMode="auto">
                <a:xfrm rot="16200000" flipV="1">
                  <a:off x="592" y="1951"/>
                  <a:ext cx="49" cy="85"/>
                </a:xfrm>
                <a:custGeom>
                  <a:avLst/>
                  <a:gdLst>
                    <a:gd name="T0" fmla="*/ 33 w 83"/>
                    <a:gd name="T1" fmla="*/ 0 h 121"/>
                    <a:gd name="T2" fmla="*/ 0 w 83"/>
                    <a:gd name="T3" fmla="*/ 120 h 121"/>
                    <a:gd name="T4" fmla="*/ 66 w 83"/>
                    <a:gd name="T5" fmla="*/ 120 h 121"/>
                    <a:gd name="T6" fmla="*/ 82 w 83"/>
                    <a:gd name="T7" fmla="*/ 0 h 121"/>
                    <a:gd name="T8" fmla="*/ 33 w 83"/>
                    <a:gd name="T9" fmla="*/ 0 h 121"/>
                  </a:gdLst>
                  <a:ahLst/>
                  <a:cxnLst>
                    <a:cxn ang="0">
                      <a:pos x="T0" y="T1"/>
                    </a:cxn>
                    <a:cxn ang="0">
                      <a:pos x="T2" y="T3"/>
                    </a:cxn>
                    <a:cxn ang="0">
                      <a:pos x="T4" y="T5"/>
                    </a:cxn>
                    <a:cxn ang="0">
                      <a:pos x="T6" y="T7"/>
                    </a:cxn>
                    <a:cxn ang="0">
                      <a:pos x="T8" y="T9"/>
                    </a:cxn>
                  </a:cxnLst>
                  <a:rect l="0" t="0" r="r" b="b"/>
                  <a:pathLst>
                    <a:path w="83" h="121">
                      <a:moveTo>
                        <a:pt x="33" y="0"/>
                      </a:moveTo>
                      <a:lnTo>
                        <a:pt x="0" y="120"/>
                      </a:lnTo>
                      <a:lnTo>
                        <a:pt x="66" y="120"/>
                      </a:lnTo>
                      <a:lnTo>
                        <a:pt x="82" y="0"/>
                      </a:lnTo>
                      <a:lnTo>
                        <a:pt x="33"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7" name="Freeform 79"/>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8" name="Freeform 80"/>
                <p:cNvSpPr>
                  <a:spLocks/>
                </p:cNvSpPr>
                <p:nvPr/>
              </p:nvSpPr>
              <p:spPr bwMode="auto">
                <a:xfrm rot="16200000" flipV="1">
                  <a:off x="515" y="1946"/>
                  <a:ext cx="49" cy="111"/>
                </a:xfrm>
                <a:custGeom>
                  <a:avLst/>
                  <a:gdLst>
                    <a:gd name="T0" fmla="*/ 16 w 82"/>
                    <a:gd name="T1" fmla="*/ 14 h 158"/>
                    <a:gd name="T2" fmla="*/ 0 w 82"/>
                    <a:gd name="T3" fmla="*/ 128 h 158"/>
                    <a:gd name="T4" fmla="*/ 16 w 82"/>
                    <a:gd name="T5" fmla="*/ 157 h 158"/>
                    <a:gd name="T6" fmla="*/ 49 w 82"/>
                    <a:gd name="T7" fmla="*/ 157 h 158"/>
                    <a:gd name="T8" fmla="*/ 65 w 82"/>
                    <a:gd name="T9" fmla="*/ 143 h 158"/>
                    <a:gd name="T10" fmla="*/ 81 w 82"/>
                    <a:gd name="T11" fmla="*/ 14 h 158"/>
                    <a:gd name="T12" fmla="*/ 65 w 82"/>
                    <a:gd name="T13" fmla="*/ 0 h 158"/>
                    <a:gd name="T14" fmla="*/ 32 w 82"/>
                    <a:gd name="T15" fmla="*/ 0 h 158"/>
                    <a:gd name="T16" fmla="*/ 16 w 82"/>
                    <a:gd name="T17"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58">
                      <a:moveTo>
                        <a:pt x="16" y="14"/>
                      </a:moveTo>
                      <a:lnTo>
                        <a:pt x="0" y="128"/>
                      </a:lnTo>
                      <a:lnTo>
                        <a:pt x="16" y="157"/>
                      </a:lnTo>
                      <a:lnTo>
                        <a:pt x="49" y="157"/>
                      </a:lnTo>
                      <a:lnTo>
                        <a:pt x="65" y="143"/>
                      </a:lnTo>
                      <a:lnTo>
                        <a:pt x="81" y="14"/>
                      </a:lnTo>
                      <a:lnTo>
                        <a:pt x="65" y="0"/>
                      </a:lnTo>
                      <a:lnTo>
                        <a:pt x="32" y="0"/>
                      </a:lnTo>
                      <a:lnTo>
                        <a:pt x="16" y="14"/>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99" name="Freeform 81"/>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0" name="Freeform 82"/>
                <p:cNvSpPr>
                  <a:spLocks/>
                </p:cNvSpPr>
                <p:nvPr/>
              </p:nvSpPr>
              <p:spPr bwMode="auto">
                <a:xfrm rot="16200000" flipV="1">
                  <a:off x="559" y="1988"/>
                  <a:ext cx="25" cy="19"/>
                </a:xfrm>
                <a:custGeom>
                  <a:avLst/>
                  <a:gdLst>
                    <a:gd name="T0" fmla="*/ 41 w 42"/>
                    <a:gd name="T1" fmla="*/ 13 h 28"/>
                    <a:gd name="T2" fmla="*/ 41 w 42"/>
                    <a:gd name="T3" fmla="*/ 13 h 28"/>
                    <a:gd name="T4" fmla="*/ 41 w 42"/>
                    <a:gd name="T5" fmla="*/ 27 h 28"/>
                    <a:gd name="T6" fmla="*/ 20 w 42"/>
                    <a:gd name="T7" fmla="*/ 27 h 28"/>
                    <a:gd name="T8" fmla="*/ 0 w 42"/>
                    <a:gd name="T9" fmla="*/ 27 h 28"/>
                    <a:gd name="T10" fmla="*/ 0 w 42"/>
                    <a:gd name="T11" fmla="*/ 13 h 28"/>
                    <a:gd name="T12" fmla="*/ 0 w 42"/>
                    <a:gd name="T13" fmla="*/ 0 h 28"/>
                    <a:gd name="T14" fmla="*/ 20 w 42"/>
                    <a:gd name="T15" fmla="*/ 0 h 28"/>
                    <a:gd name="T16" fmla="*/ 41 w 42"/>
                    <a:gd name="T17" fmla="*/ 0 h 28"/>
                    <a:gd name="T18" fmla="*/ 41 w 42"/>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1" y="13"/>
                      </a:moveTo>
                      <a:lnTo>
                        <a:pt x="41" y="13"/>
                      </a:lnTo>
                      <a:lnTo>
                        <a:pt x="41" y="27"/>
                      </a:lnTo>
                      <a:lnTo>
                        <a:pt x="20" y="27"/>
                      </a:lnTo>
                      <a:lnTo>
                        <a:pt x="0" y="27"/>
                      </a:lnTo>
                      <a:lnTo>
                        <a:pt x="0" y="13"/>
                      </a:lnTo>
                      <a:lnTo>
                        <a:pt x="0" y="0"/>
                      </a:lnTo>
                      <a:lnTo>
                        <a:pt x="20" y="0"/>
                      </a:lnTo>
                      <a:lnTo>
                        <a:pt x="41" y="0"/>
                      </a:lnTo>
                      <a:lnTo>
                        <a:pt x="41" y="13"/>
                      </a:lnTo>
                    </a:path>
                  </a:pathLst>
                </a:custGeom>
                <a:solidFill>
                  <a:srgbClr val="00808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1" name="Freeform 83"/>
                <p:cNvSpPr>
                  <a:spLocks/>
                </p:cNvSpPr>
                <p:nvPr/>
              </p:nvSpPr>
              <p:spPr bwMode="auto">
                <a:xfrm rot="16200000" flipV="1">
                  <a:off x="490" y="1989"/>
                  <a:ext cx="265" cy="98"/>
                </a:xfrm>
                <a:custGeom>
                  <a:avLst/>
                  <a:gdLst>
                    <a:gd name="T0" fmla="*/ 50 w 450"/>
                    <a:gd name="T1" fmla="*/ 0 h 140"/>
                    <a:gd name="T2" fmla="*/ 200 w 450"/>
                    <a:gd name="T3" fmla="*/ 0 h 140"/>
                    <a:gd name="T4" fmla="*/ 449 w 450"/>
                    <a:gd name="T5" fmla="*/ 28 h 140"/>
                    <a:gd name="T6" fmla="*/ 449 w 450"/>
                    <a:gd name="T7" fmla="*/ 69 h 140"/>
                    <a:gd name="T8" fmla="*/ 33 w 450"/>
                    <a:gd name="T9" fmla="*/ 111 h 140"/>
                    <a:gd name="T10" fmla="*/ 17 w 450"/>
                    <a:gd name="T11" fmla="*/ 139 h 140"/>
                    <a:gd name="T12" fmla="*/ 0 w 450"/>
                    <a:gd name="T13" fmla="*/ 42 h 140"/>
                    <a:gd name="T14" fmla="*/ 50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0" y="0"/>
                      </a:moveTo>
                      <a:lnTo>
                        <a:pt x="200" y="0"/>
                      </a:lnTo>
                      <a:lnTo>
                        <a:pt x="449" y="28"/>
                      </a:lnTo>
                      <a:lnTo>
                        <a:pt x="449" y="69"/>
                      </a:lnTo>
                      <a:lnTo>
                        <a:pt x="33" y="111"/>
                      </a:lnTo>
                      <a:lnTo>
                        <a:pt x="17" y="139"/>
                      </a:lnTo>
                      <a:lnTo>
                        <a:pt x="0" y="42"/>
                      </a:lnTo>
                      <a:lnTo>
                        <a:pt x="5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2" name="Freeform 84"/>
                <p:cNvSpPr>
                  <a:spLocks/>
                </p:cNvSpPr>
                <p:nvPr/>
              </p:nvSpPr>
              <p:spPr bwMode="auto">
                <a:xfrm rot="16200000" flipV="1">
                  <a:off x="490" y="1989"/>
                  <a:ext cx="265" cy="98"/>
                </a:xfrm>
                <a:custGeom>
                  <a:avLst/>
                  <a:gdLst>
                    <a:gd name="T0" fmla="*/ 56 w 450"/>
                    <a:gd name="T1" fmla="*/ 0 h 140"/>
                    <a:gd name="T2" fmla="*/ 190 w 450"/>
                    <a:gd name="T3" fmla="*/ 0 h 140"/>
                    <a:gd name="T4" fmla="*/ 449 w 450"/>
                    <a:gd name="T5" fmla="*/ 25 h 140"/>
                    <a:gd name="T6" fmla="*/ 446 w 450"/>
                    <a:gd name="T7" fmla="*/ 63 h 140"/>
                    <a:gd name="T8" fmla="*/ 29 w 450"/>
                    <a:gd name="T9" fmla="*/ 120 h 140"/>
                    <a:gd name="T10" fmla="*/ 11 w 450"/>
                    <a:gd name="T11" fmla="*/ 139 h 140"/>
                    <a:gd name="T12" fmla="*/ 0 w 450"/>
                    <a:gd name="T13" fmla="*/ 39 h 140"/>
                    <a:gd name="T14" fmla="*/ 56 w 450"/>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 h="140">
                      <a:moveTo>
                        <a:pt x="56" y="0"/>
                      </a:moveTo>
                      <a:lnTo>
                        <a:pt x="190" y="0"/>
                      </a:lnTo>
                      <a:lnTo>
                        <a:pt x="449" y="25"/>
                      </a:lnTo>
                      <a:lnTo>
                        <a:pt x="446" y="63"/>
                      </a:lnTo>
                      <a:lnTo>
                        <a:pt x="29" y="120"/>
                      </a:lnTo>
                      <a:lnTo>
                        <a:pt x="11" y="139"/>
                      </a:lnTo>
                      <a:lnTo>
                        <a:pt x="0" y="39"/>
                      </a:lnTo>
                      <a:lnTo>
                        <a:pt x="56" y="0"/>
                      </a:lnTo>
                    </a:path>
                  </a:pathLst>
                </a:custGeom>
                <a:gradFill rotWithShape="0">
                  <a:gsLst>
                    <a:gs pos="0">
                      <a:srgbClr val="008080"/>
                    </a:gs>
                    <a:gs pos="100000">
                      <a:srgbClr val="00808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3" name="Freeform 85"/>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 name="T10" fmla="*/ 36 w 55"/>
                    <a:gd name="T11" fmla="*/ 175 h 176"/>
                  </a:gdLst>
                  <a:ahLst/>
                  <a:cxnLst>
                    <a:cxn ang="0">
                      <a:pos x="T0" y="T1"/>
                    </a:cxn>
                    <a:cxn ang="0">
                      <a:pos x="T2" y="T3"/>
                    </a:cxn>
                    <a:cxn ang="0">
                      <a:pos x="T4" y="T5"/>
                    </a:cxn>
                    <a:cxn ang="0">
                      <a:pos x="T6" y="T7"/>
                    </a:cxn>
                    <a:cxn ang="0">
                      <a:pos x="T8" y="T9"/>
                    </a:cxn>
                    <a:cxn ang="0">
                      <a:pos x="T10" y="T11"/>
                    </a:cxn>
                  </a:cxnLst>
                  <a:rect l="0" t="0" r="r" b="b"/>
                  <a:pathLst>
                    <a:path w="55" h="176">
                      <a:moveTo>
                        <a:pt x="36" y="175"/>
                      </a:moveTo>
                      <a:lnTo>
                        <a:pt x="54" y="81"/>
                      </a:lnTo>
                      <a:lnTo>
                        <a:pt x="54" y="40"/>
                      </a:lnTo>
                      <a:lnTo>
                        <a:pt x="36" y="13"/>
                      </a:lnTo>
                      <a:lnTo>
                        <a:pt x="0" y="0"/>
                      </a:lnTo>
                      <a:lnTo>
                        <a:pt x="36" y="175"/>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4" name="Freeform 86"/>
                <p:cNvSpPr>
                  <a:spLocks/>
                </p:cNvSpPr>
                <p:nvPr/>
              </p:nvSpPr>
              <p:spPr bwMode="auto">
                <a:xfrm rot="16200000" flipV="1">
                  <a:off x="503" y="2028"/>
                  <a:ext cx="33" cy="123"/>
                </a:xfrm>
                <a:custGeom>
                  <a:avLst/>
                  <a:gdLst>
                    <a:gd name="T0" fmla="*/ 36 w 55"/>
                    <a:gd name="T1" fmla="*/ 175 h 176"/>
                    <a:gd name="T2" fmla="*/ 54 w 55"/>
                    <a:gd name="T3" fmla="*/ 81 h 176"/>
                    <a:gd name="T4" fmla="*/ 54 w 55"/>
                    <a:gd name="T5" fmla="*/ 40 h 176"/>
                    <a:gd name="T6" fmla="*/ 36 w 55"/>
                    <a:gd name="T7" fmla="*/ 13 h 176"/>
                    <a:gd name="T8" fmla="*/ 0 w 55"/>
                    <a:gd name="T9" fmla="*/ 0 h 176"/>
                  </a:gdLst>
                  <a:ahLst/>
                  <a:cxnLst>
                    <a:cxn ang="0">
                      <a:pos x="T0" y="T1"/>
                    </a:cxn>
                    <a:cxn ang="0">
                      <a:pos x="T2" y="T3"/>
                    </a:cxn>
                    <a:cxn ang="0">
                      <a:pos x="T4" y="T5"/>
                    </a:cxn>
                    <a:cxn ang="0">
                      <a:pos x="T6" y="T7"/>
                    </a:cxn>
                    <a:cxn ang="0">
                      <a:pos x="T8" y="T9"/>
                    </a:cxn>
                  </a:cxnLst>
                  <a:rect l="0" t="0" r="r" b="b"/>
                  <a:pathLst>
                    <a:path w="55" h="176">
                      <a:moveTo>
                        <a:pt x="36" y="175"/>
                      </a:moveTo>
                      <a:lnTo>
                        <a:pt x="54" y="81"/>
                      </a:lnTo>
                      <a:lnTo>
                        <a:pt x="54" y="40"/>
                      </a:lnTo>
                      <a:lnTo>
                        <a:pt x="36" y="13"/>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5" name="Freeform 87"/>
                <p:cNvSpPr>
                  <a:spLocks/>
                </p:cNvSpPr>
                <p:nvPr/>
              </p:nvSpPr>
              <p:spPr bwMode="auto">
                <a:xfrm rot="16200000" flipV="1">
                  <a:off x="535" y="2260"/>
                  <a:ext cx="48" cy="45"/>
                </a:xfrm>
                <a:custGeom>
                  <a:avLst/>
                  <a:gdLst>
                    <a:gd name="T0" fmla="*/ 0 w 82"/>
                    <a:gd name="T1" fmla="*/ 0 h 65"/>
                    <a:gd name="T2" fmla="*/ 81 w 82"/>
                    <a:gd name="T3" fmla="*/ 64 h 65"/>
                  </a:gdLst>
                  <a:ahLst/>
                  <a:cxnLst>
                    <a:cxn ang="0">
                      <a:pos x="T0" y="T1"/>
                    </a:cxn>
                    <a:cxn ang="0">
                      <a:pos x="T2" y="T3"/>
                    </a:cxn>
                  </a:cxnLst>
                  <a:rect l="0" t="0" r="r" b="b"/>
                  <a:pathLst>
                    <a:path w="82" h="65">
                      <a:moveTo>
                        <a:pt x="0" y="0"/>
                      </a:moveTo>
                      <a:lnTo>
                        <a:pt x="81"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6" name="Freeform 88"/>
                <p:cNvSpPr>
                  <a:spLocks/>
                </p:cNvSpPr>
                <p:nvPr/>
              </p:nvSpPr>
              <p:spPr bwMode="auto">
                <a:xfrm rot="16200000" flipV="1">
                  <a:off x="445" y="2294"/>
                  <a:ext cx="65" cy="40"/>
                </a:xfrm>
                <a:custGeom>
                  <a:avLst/>
                  <a:gdLst>
                    <a:gd name="T0" fmla="*/ 0 w 110"/>
                    <a:gd name="T1" fmla="*/ 55 h 56"/>
                    <a:gd name="T2" fmla="*/ 16 w 110"/>
                    <a:gd name="T3" fmla="*/ 14 h 56"/>
                    <a:gd name="T4" fmla="*/ 31 w 110"/>
                    <a:gd name="T5" fmla="*/ 0 h 56"/>
                    <a:gd name="T6" fmla="*/ 62 w 110"/>
                    <a:gd name="T7" fmla="*/ 0 h 56"/>
                    <a:gd name="T8" fmla="*/ 78 w 110"/>
                    <a:gd name="T9" fmla="*/ 14 h 56"/>
                    <a:gd name="T10" fmla="*/ 93 w 110"/>
                    <a:gd name="T11" fmla="*/ 27 h 56"/>
                    <a:gd name="T12" fmla="*/ 109 w 110"/>
                    <a:gd name="T13" fmla="*/ 41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0" y="55"/>
                      </a:moveTo>
                      <a:lnTo>
                        <a:pt x="16" y="14"/>
                      </a:lnTo>
                      <a:lnTo>
                        <a:pt x="31" y="0"/>
                      </a:lnTo>
                      <a:lnTo>
                        <a:pt x="62" y="0"/>
                      </a:lnTo>
                      <a:lnTo>
                        <a:pt x="78" y="14"/>
                      </a:lnTo>
                      <a:lnTo>
                        <a:pt x="93" y="27"/>
                      </a:lnTo>
                      <a:lnTo>
                        <a:pt x="109" y="4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7" name="Freeform 89"/>
                <p:cNvSpPr>
                  <a:spLocks/>
                </p:cNvSpPr>
                <p:nvPr/>
              </p:nvSpPr>
              <p:spPr bwMode="auto">
                <a:xfrm rot="16200000" flipV="1">
                  <a:off x="465" y="2094"/>
                  <a:ext cx="65" cy="39"/>
                </a:xfrm>
                <a:custGeom>
                  <a:avLst/>
                  <a:gdLst>
                    <a:gd name="T0" fmla="*/ 109 w 110"/>
                    <a:gd name="T1" fmla="*/ 55 h 56"/>
                    <a:gd name="T2" fmla="*/ 109 w 110"/>
                    <a:gd name="T3" fmla="*/ 14 h 56"/>
                    <a:gd name="T4" fmla="*/ 73 w 110"/>
                    <a:gd name="T5" fmla="*/ 0 h 56"/>
                    <a:gd name="T6" fmla="*/ 54 w 110"/>
                    <a:gd name="T7" fmla="*/ 0 h 56"/>
                    <a:gd name="T8" fmla="*/ 18 w 110"/>
                    <a:gd name="T9" fmla="*/ 14 h 56"/>
                    <a:gd name="T10" fmla="*/ 0 w 110"/>
                    <a:gd name="T11" fmla="*/ 27 h 56"/>
                    <a:gd name="T12" fmla="*/ 0 w 110"/>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110" h="56">
                      <a:moveTo>
                        <a:pt x="109" y="55"/>
                      </a:moveTo>
                      <a:lnTo>
                        <a:pt x="109" y="14"/>
                      </a:lnTo>
                      <a:lnTo>
                        <a:pt x="73" y="0"/>
                      </a:lnTo>
                      <a:lnTo>
                        <a:pt x="54" y="0"/>
                      </a:lnTo>
                      <a:lnTo>
                        <a:pt x="18" y="14"/>
                      </a:lnTo>
                      <a:lnTo>
                        <a:pt x="0" y="27"/>
                      </a:lnTo>
                      <a:lnTo>
                        <a:pt x="0"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8" name="Freeform 90"/>
                <p:cNvSpPr>
                  <a:spLocks/>
                </p:cNvSpPr>
                <p:nvPr/>
              </p:nvSpPr>
              <p:spPr bwMode="auto">
                <a:xfrm rot="16200000" flipV="1">
                  <a:off x="495" y="2222"/>
                  <a:ext cx="57" cy="79"/>
                </a:xfrm>
                <a:custGeom>
                  <a:avLst/>
                  <a:gdLst>
                    <a:gd name="T0" fmla="*/ 0 w 96"/>
                    <a:gd name="T1" fmla="*/ 111 h 112"/>
                    <a:gd name="T2" fmla="*/ 16 w 96"/>
                    <a:gd name="T3" fmla="*/ 69 h 112"/>
                    <a:gd name="T4" fmla="*/ 32 w 96"/>
                    <a:gd name="T5" fmla="*/ 28 h 112"/>
                    <a:gd name="T6" fmla="*/ 63 w 96"/>
                    <a:gd name="T7" fmla="*/ 14 h 112"/>
                    <a:gd name="T8" fmla="*/ 95 w 96"/>
                    <a:gd name="T9" fmla="*/ 0 h 112"/>
                  </a:gdLst>
                  <a:ahLst/>
                  <a:cxnLst>
                    <a:cxn ang="0">
                      <a:pos x="T0" y="T1"/>
                    </a:cxn>
                    <a:cxn ang="0">
                      <a:pos x="T2" y="T3"/>
                    </a:cxn>
                    <a:cxn ang="0">
                      <a:pos x="T4" y="T5"/>
                    </a:cxn>
                    <a:cxn ang="0">
                      <a:pos x="T6" y="T7"/>
                    </a:cxn>
                    <a:cxn ang="0">
                      <a:pos x="T8" y="T9"/>
                    </a:cxn>
                  </a:cxnLst>
                  <a:rect l="0" t="0" r="r" b="b"/>
                  <a:pathLst>
                    <a:path w="96" h="112">
                      <a:moveTo>
                        <a:pt x="0" y="111"/>
                      </a:moveTo>
                      <a:lnTo>
                        <a:pt x="16" y="69"/>
                      </a:lnTo>
                      <a:lnTo>
                        <a:pt x="32" y="28"/>
                      </a:lnTo>
                      <a:lnTo>
                        <a:pt x="63" y="14"/>
                      </a:lnTo>
                      <a:lnTo>
                        <a:pt x="9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09" name="Freeform 91"/>
                <p:cNvSpPr>
                  <a:spLocks/>
                </p:cNvSpPr>
                <p:nvPr/>
              </p:nvSpPr>
              <p:spPr bwMode="auto">
                <a:xfrm rot="16200000" flipV="1">
                  <a:off x="513" y="2120"/>
                  <a:ext cx="41" cy="59"/>
                </a:xfrm>
                <a:custGeom>
                  <a:avLst/>
                  <a:gdLst>
                    <a:gd name="T0" fmla="*/ 68 w 69"/>
                    <a:gd name="T1" fmla="*/ 83 h 84"/>
                    <a:gd name="T2" fmla="*/ 51 w 69"/>
                    <a:gd name="T3" fmla="*/ 41 h 84"/>
                    <a:gd name="T4" fmla="*/ 34 w 69"/>
                    <a:gd name="T5" fmla="*/ 14 h 84"/>
                    <a:gd name="T6" fmla="*/ 0 w 69"/>
                    <a:gd name="T7" fmla="*/ 0 h 84"/>
                  </a:gdLst>
                  <a:ahLst/>
                  <a:cxnLst>
                    <a:cxn ang="0">
                      <a:pos x="T0" y="T1"/>
                    </a:cxn>
                    <a:cxn ang="0">
                      <a:pos x="T2" y="T3"/>
                    </a:cxn>
                    <a:cxn ang="0">
                      <a:pos x="T4" y="T5"/>
                    </a:cxn>
                    <a:cxn ang="0">
                      <a:pos x="T6" y="T7"/>
                    </a:cxn>
                  </a:cxnLst>
                  <a:rect l="0" t="0" r="r" b="b"/>
                  <a:pathLst>
                    <a:path w="69" h="84">
                      <a:moveTo>
                        <a:pt x="68" y="83"/>
                      </a:moveTo>
                      <a:lnTo>
                        <a:pt x="51" y="41"/>
                      </a:lnTo>
                      <a:lnTo>
                        <a:pt x="34" y="14"/>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0" name="Freeform 92"/>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1" name="Freeform 93"/>
                <p:cNvSpPr>
                  <a:spLocks/>
                </p:cNvSpPr>
                <p:nvPr/>
              </p:nvSpPr>
              <p:spPr bwMode="auto">
                <a:xfrm rot="16200000" flipV="1">
                  <a:off x="272" y="2038"/>
                  <a:ext cx="57" cy="111"/>
                </a:xfrm>
                <a:custGeom>
                  <a:avLst/>
                  <a:gdLst>
                    <a:gd name="T0" fmla="*/ 16 w 96"/>
                    <a:gd name="T1" fmla="*/ 0 h 158"/>
                    <a:gd name="T2" fmla="*/ 32 w 96"/>
                    <a:gd name="T3" fmla="*/ 100 h 158"/>
                    <a:gd name="T4" fmla="*/ 32 w 96"/>
                    <a:gd name="T5" fmla="*/ 114 h 158"/>
                    <a:gd name="T6" fmla="*/ 16 w 96"/>
                    <a:gd name="T7" fmla="*/ 128 h 158"/>
                    <a:gd name="T8" fmla="*/ 0 w 96"/>
                    <a:gd name="T9" fmla="*/ 128 h 158"/>
                    <a:gd name="T10" fmla="*/ 0 w 96"/>
                    <a:gd name="T11" fmla="*/ 157 h 158"/>
                    <a:gd name="T12" fmla="*/ 16 w 96"/>
                    <a:gd name="T13" fmla="*/ 157 h 158"/>
                    <a:gd name="T14" fmla="*/ 47 w 96"/>
                    <a:gd name="T15" fmla="*/ 157 h 158"/>
                    <a:gd name="T16" fmla="*/ 79 w 96"/>
                    <a:gd name="T17" fmla="*/ 157 h 158"/>
                    <a:gd name="T18" fmla="*/ 79 w 96"/>
                    <a:gd name="T19" fmla="*/ 143 h 158"/>
                    <a:gd name="T20" fmla="*/ 95 w 96"/>
                    <a:gd name="T21" fmla="*/ 128 h 158"/>
                    <a:gd name="T22" fmla="*/ 95 w 96"/>
                    <a:gd name="T23" fmla="*/ 114 h 158"/>
                    <a:gd name="T24" fmla="*/ 95 w 96"/>
                    <a:gd name="T25" fmla="*/ 100 h 158"/>
                    <a:gd name="T26" fmla="*/ 79 w 96"/>
                    <a:gd name="T27" fmla="*/ 0 h 158"/>
                    <a:gd name="T28" fmla="*/ 16 w 96"/>
                    <a:gd name="T2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58">
                      <a:moveTo>
                        <a:pt x="16" y="0"/>
                      </a:moveTo>
                      <a:lnTo>
                        <a:pt x="32" y="100"/>
                      </a:lnTo>
                      <a:lnTo>
                        <a:pt x="32" y="114"/>
                      </a:lnTo>
                      <a:lnTo>
                        <a:pt x="16" y="128"/>
                      </a:lnTo>
                      <a:lnTo>
                        <a:pt x="0" y="128"/>
                      </a:lnTo>
                      <a:lnTo>
                        <a:pt x="0" y="157"/>
                      </a:lnTo>
                      <a:lnTo>
                        <a:pt x="16" y="157"/>
                      </a:lnTo>
                      <a:lnTo>
                        <a:pt x="47" y="157"/>
                      </a:lnTo>
                      <a:lnTo>
                        <a:pt x="79" y="157"/>
                      </a:lnTo>
                      <a:lnTo>
                        <a:pt x="79" y="143"/>
                      </a:lnTo>
                      <a:lnTo>
                        <a:pt x="95" y="128"/>
                      </a:lnTo>
                      <a:lnTo>
                        <a:pt x="95" y="114"/>
                      </a:lnTo>
                      <a:lnTo>
                        <a:pt x="95" y="100"/>
                      </a:lnTo>
                      <a:lnTo>
                        <a:pt x="79" y="0"/>
                      </a:lnTo>
                      <a:lnTo>
                        <a:pt x="1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2" name="Freeform 94"/>
                <p:cNvSpPr>
                  <a:spLocks/>
                </p:cNvSpPr>
                <p:nvPr/>
              </p:nvSpPr>
              <p:spPr bwMode="auto">
                <a:xfrm rot="16200000" flipV="1">
                  <a:off x="239" y="2127"/>
                  <a:ext cx="33" cy="21"/>
                </a:xfrm>
                <a:custGeom>
                  <a:avLst/>
                  <a:gdLst>
                    <a:gd name="T0" fmla="*/ 55 w 56"/>
                    <a:gd name="T1" fmla="*/ 28 h 29"/>
                    <a:gd name="T2" fmla="*/ 55 w 56"/>
                    <a:gd name="T3" fmla="*/ 28 h 29"/>
                    <a:gd name="T4" fmla="*/ 18 w 56"/>
                    <a:gd name="T5" fmla="*/ 28 h 29"/>
                    <a:gd name="T6" fmla="*/ 0 w 56"/>
                    <a:gd name="T7" fmla="*/ 28 h 29"/>
                    <a:gd name="T8" fmla="*/ 0 w 56"/>
                    <a:gd name="T9" fmla="*/ 14 h 29"/>
                    <a:gd name="T10" fmla="*/ 0 w 56"/>
                    <a:gd name="T11" fmla="*/ 0 h 29"/>
                    <a:gd name="T12" fmla="*/ 37 w 56"/>
                    <a:gd name="T13" fmla="*/ 0 h 29"/>
                    <a:gd name="T14" fmla="*/ 55 w 56"/>
                    <a:gd name="T15" fmla="*/ 0 h 29"/>
                    <a:gd name="T16" fmla="*/ 55 w 56"/>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9">
                      <a:moveTo>
                        <a:pt x="55" y="28"/>
                      </a:moveTo>
                      <a:lnTo>
                        <a:pt x="55" y="28"/>
                      </a:lnTo>
                      <a:lnTo>
                        <a:pt x="18" y="28"/>
                      </a:lnTo>
                      <a:lnTo>
                        <a:pt x="0" y="28"/>
                      </a:lnTo>
                      <a:lnTo>
                        <a:pt x="0" y="14"/>
                      </a:lnTo>
                      <a:lnTo>
                        <a:pt x="0" y="0"/>
                      </a:lnTo>
                      <a:lnTo>
                        <a:pt x="37" y="0"/>
                      </a:lnTo>
                      <a:lnTo>
                        <a:pt x="55" y="0"/>
                      </a:lnTo>
                      <a:lnTo>
                        <a:pt x="55"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3" name="Freeform 95"/>
                <p:cNvSpPr>
                  <a:spLocks/>
                </p:cNvSpPr>
                <p:nvPr/>
              </p:nvSpPr>
              <p:spPr bwMode="auto">
                <a:xfrm rot="16200000" flipV="1">
                  <a:off x="238" y="2114"/>
                  <a:ext cx="9"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4" name="Freeform 96"/>
                <p:cNvSpPr>
                  <a:spLocks/>
                </p:cNvSpPr>
                <p:nvPr/>
              </p:nvSpPr>
              <p:spPr bwMode="auto">
                <a:xfrm rot="16200000" flipV="1">
                  <a:off x="230" y="2130"/>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5" name="Freeform 97"/>
                <p:cNvSpPr>
                  <a:spLocks/>
                </p:cNvSpPr>
                <p:nvPr/>
              </p:nvSpPr>
              <p:spPr bwMode="auto">
                <a:xfrm rot="16200000" flipV="1">
                  <a:off x="247" y="2143"/>
                  <a:ext cx="9" cy="14"/>
                </a:xfrm>
                <a:custGeom>
                  <a:avLst/>
                  <a:gdLst>
                    <a:gd name="T0" fmla="*/ 14 w 15"/>
                    <a:gd name="T1" fmla="*/ 19 h 20"/>
                    <a:gd name="T2" fmla="*/ 14 w 15"/>
                    <a:gd name="T3" fmla="*/ 19 h 20"/>
                    <a:gd name="T4" fmla="*/ 0 w 15"/>
                    <a:gd name="T5" fmla="*/ 19 h 20"/>
                    <a:gd name="T6" fmla="*/ 0 w 15"/>
                    <a:gd name="T7" fmla="*/ 0 h 20"/>
                  </a:gdLst>
                  <a:ahLst/>
                  <a:cxnLst>
                    <a:cxn ang="0">
                      <a:pos x="T0" y="T1"/>
                    </a:cxn>
                    <a:cxn ang="0">
                      <a:pos x="T2" y="T3"/>
                    </a:cxn>
                    <a:cxn ang="0">
                      <a:pos x="T4" y="T5"/>
                    </a:cxn>
                    <a:cxn ang="0">
                      <a:pos x="T6" y="T7"/>
                    </a:cxn>
                  </a:cxnLst>
                  <a:rect l="0" t="0" r="r" b="b"/>
                  <a:pathLst>
                    <a:path w="15" h="20">
                      <a:moveTo>
                        <a:pt x="14" y="19"/>
                      </a:moveTo>
                      <a:lnTo>
                        <a:pt x="14" y="19"/>
                      </a:ln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6" name="Freeform 98"/>
                <p:cNvSpPr>
                  <a:spLocks/>
                </p:cNvSpPr>
                <p:nvPr/>
              </p:nvSpPr>
              <p:spPr bwMode="auto">
                <a:xfrm rot="16200000" flipV="1">
                  <a:off x="262" y="2150"/>
                  <a:ext cx="1" cy="7"/>
                </a:xfrm>
                <a:custGeom>
                  <a:avLst/>
                  <a:gdLst>
                    <a:gd name="T0" fmla="*/ 0 w 1"/>
                    <a:gd name="T1" fmla="*/ 9 h 10"/>
                    <a:gd name="T2" fmla="*/ 0 w 1"/>
                    <a:gd name="T3" fmla="*/ 9 h 10"/>
                    <a:gd name="T4" fmla="*/ 0 w 1"/>
                    <a:gd name="T5" fmla="*/ 0 h 10"/>
                  </a:gdLst>
                  <a:ahLst/>
                  <a:cxnLst>
                    <a:cxn ang="0">
                      <a:pos x="T0" y="T1"/>
                    </a:cxn>
                    <a:cxn ang="0">
                      <a:pos x="T2" y="T3"/>
                    </a:cxn>
                    <a:cxn ang="0">
                      <a:pos x="T4" y="T5"/>
                    </a:cxn>
                  </a:cxnLst>
                  <a:rect l="0" t="0" r="r" b="b"/>
                  <a:pathLst>
                    <a:path w="1" h="10">
                      <a:moveTo>
                        <a:pt x="0" y="9"/>
                      </a:moveTo>
                      <a:lnTo>
                        <a:pt x="0" y="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7" name="Freeform 99"/>
                <p:cNvSpPr>
                  <a:spLocks/>
                </p:cNvSpPr>
                <p:nvPr/>
              </p:nvSpPr>
              <p:spPr bwMode="auto">
                <a:xfrm rot="16200000" flipV="1">
                  <a:off x="250" y="2138"/>
                  <a:ext cx="25" cy="7"/>
                </a:xfrm>
                <a:custGeom>
                  <a:avLst/>
                  <a:gdLst>
                    <a:gd name="T0" fmla="*/ 0 w 42"/>
                    <a:gd name="T1" fmla="*/ 0 h 10"/>
                    <a:gd name="T2" fmla="*/ 41 w 42"/>
                    <a:gd name="T3" fmla="*/ 9 h 10"/>
                  </a:gdLst>
                  <a:ahLst/>
                  <a:cxnLst>
                    <a:cxn ang="0">
                      <a:pos x="T0" y="T1"/>
                    </a:cxn>
                    <a:cxn ang="0">
                      <a:pos x="T2" y="T3"/>
                    </a:cxn>
                  </a:cxnLst>
                  <a:rect l="0" t="0" r="r" b="b"/>
                  <a:pathLst>
                    <a:path w="42" h="10">
                      <a:moveTo>
                        <a:pt x="0" y="0"/>
                      </a:moveTo>
                      <a:lnTo>
                        <a:pt x="41"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8" name="Freeform 100"/>
                <p:cNvSpPr>
                  <a:spLocks/>
                </p:cNvSpPr>
                <p:nvPr/>
              </p:nvSpPr>
              <p:spPr bwMode="auto">
                <a:xfrm rot="16200000" flipV="1">
                  <a:off x="261" y="2125"/>
                  <a:ext cx="9" cy="1"/>
                </a:xfrm>
                <a:custGeom>
                  <a:avLst/>
                  <a:gdLst>
                    <a:gd name="T0" fmla="*/ 0 w 15"/>
                    <a:gd name="T1" fmla="*/ 0 h 1"/>
                    <a:gd name="T2" fmla="*/ 0 w 15"/>
                    <a:gd name="T3" fmla="*/ 0 h 1"/>
                    <a:gd name="T4" fmla="*/ 14 w 15"/>
                    <a:gd name="T5" fmla="*/ 0 h 1"/>
                  </a:gdLst>
                  <a:ahLst/>
                  <a:cxnLst>
                    <a:cxn ang="0">
                      <a:pos x="T0" y="T1"/>
                    </a:cxn>
                    <a:cxn ang="0">
                      <a:pos x="T2" y="T3"/>
                    </a:cxn>
                    <a:cxn ang="0">
                      <a:pos x="T4" y="T5"/>
                    </a:cxn>
                  </a:cxnLst>
                  <a:rect l="0" t="0" r="r" b="b"/>
                  <a:pathLst>
                    <a:path w="15" h="1">
                      <a:moveTo>
                        <a:pt x="0" y="0"/>
                      </a:moveTo>
                      <a:lnTo>
                        <a:pt x="0"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19" name="Freeform 101"/>
                <p:cNvSpPr>
                  <a:spLocks/>
                </p:cNvSpPr>
                <p:nvPr/>
              </p:nvSpPr>
              <p:spPr bwMode="auto">
                <a:xfrm rot="16200000" flipV="1">
                  <a:off x="251" y="2107"/>
                  <a:ext cx="9" cy="21"/>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0" name="Freeform 102"/>
                <p:cNvSpPr>
                  <a:spLocks/>
                </p:cNvSpPr>
                <p:nvPr/>
              </p:nvSpPr>
              <p:spPr bwMode="auto">
                <a:xfrm rot="16200000" flipV="1">
                  <a:off x="247" y="2127"/>
                  <a:ext cx="17" cy="21"/>
                </a:xfrm>
                <a:custGeom>
                  <a:avLst/>
                  <a:gdLst>
                    <a:gd name="T0" fmla="*/ 0 w 28"/>
                    <a:gd name="T1" fmla="*/ 0 h 29"/>
                    <a:gd name="T2" fmla="*/ 27 w 28"/>
                    <a:gd name="T3" fmla="*/ 28 h 29"/>
                  </a:gdLst>
                  <a:ahLst/>
                  <a:cxnLst>
                    <a:cxn ang="0">
                      <a:pos x="T0" y="T1"/>
                    </a:cxn>
                    <a:cxn ang="0">
                      <a:pos x="T2" y="T3"/>
                    </a:cxn>
                  </a:cxnLst>
                  <a:rect l="0" t="0" r="r" b="b"/>
                  <a:pathLst>
                    <a:path w="28" h="29">
                      <a:moveTo>
                        <a:pt x="0" y="0"/>
                      </a:moveTo>
                      <a:lnTo>
                        <a:pt x="27"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1" name="Freeform 103"/>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2" name="Freeform 104"/>
                <p:cNvSpPr>
                  <a:spLocks/>
                </p:cNvSpPr>
                <p:nvPr/>
              </p:nvSpPr>
              <p:spPr bwMode="auto">
                <a:xfrm rot="16200000" flipV="1">
                  <a:off x="273" y="2271"/>
                  <a:ext cx="49" cy="117"/>
                </a:xfrm>
                <a:custGeom>
                  <a:avLst/>
                  <a:gdLst>
                    <a:gd name="T0" fmla="*/ 82 w 83"/>
                    <a:gd name="T1" fmla="*/ 0 h 167"/>
                    <a:gd name="T2" fmla="*/ 49 w 83"/>
                    <a:gd name="T3" fmla="*/ 111 h 167"/>
                    <a:gd name="T4" fmla="*/ 66 w 83"/>
                    <a:gd name="T5" fmla="*/ 124 h 167"/>
                    <a:gd name="T6" fmla="*/ 82 w 83"/>
                    <a:gd name="T7" fmla="*/ 124 h 167"/>
                    <a:gd name="T8" fmla="*/ 82 w 83"/>
                    <a:gd name="T9" fmla="*/ 166 h 167"/>
                    <a:gd name="T10" fmla="*/ 33 w 83"/>
                    <a:gd name="T11" fmla="*/ 166 h 167"/>
                    <a:gd name="T12" fmla="*/ 16 w 83"/>
                    <a:gd name="T13" fmla="*/ 152 h 167"/>
                    <a:gd name="T14" fmla="*/ 0 w 83"/>
                    <a:gd name="T15" fmla="*/ 138 h 167"/>
                    <a:gd name="T16" fmla="*/ 0 w 83"/>
                    <a:gd name="T17" fmla="*/ 124 h 167"/>
                    <a:gd name="T18" fmla="*/ 0 w 83"/>
                    <a:gd name="T19" fmla="*/ 97 h 167"/>
                    <a:gd name="T20" fmla="*/ 0 w 83"/>
                    <a:gd name="T21" fmla="*/ 0 h 167"/>
                    <a:gd name="T22" fmla="*/ 82 w 83"/>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67">
                      <a:moveTo>
                        <a:pt x="82" y="0"/>
                      </a:moveTo>
                      <a:lnTo>
                        <a:pt x="49" y="111"/>
                      </a:lnTo>
                      <a:lnTo>
                        <a:pt x="66" y="124"/>
                      </a:lnTo>
                      <a:lnTo>
                        <a:pt x="82" y="124"/>
                      </a:lnTo>
                      <a:lnTo>
                        <a:pt x="82" y="166"/>
                      </a:lnTo>
                      <a:lnTo>
                        <a:pt x="33" y="166"/>
                      </a:lnTo>
                      <a:lnTo>
                        <a:pt x="16" y="152"/>
                      </a:lnTo>
                      <a:lnTo>
                        <a:pt x="0" y="138"/>
                      </a:lnTo>
                      <a:lnTo>
                        <a:pt x="0" y="124"/>
                      </a:lnTo>
                      <a:lnTo>
                        <a:pt x="0" y="97"/>
                      </a:lnTo>
                      <a:lnTo>
                        <a:pt x="0" y="0"/>
                      </a:lnTo>
                      <a:lnTo>
                        <a:pt x="82"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3" name="Freeform 105"/>
                <p:cNvSpPr>
                  <a:spLocks/>
                </p:cNvSpPr>
                <p:nvPr/>
              </p:nvSpPr>
              <p:spPr bwMode="auto">
                <a:xfrm rot="16200000" flipV="1">
                  <a:off x="236" y="2284"/>
                  <a:ext cx="25" cy="20"/>
                </a:xfrm>
                <a:custGeom>
                  <a:avLst/>
                  <a:gdLst>
                    <a:gd name="T0" fmla="*/ 0 w 42"/>
                    <a:gd name="T1" fmla="*/ 28 h 29"/>
                    <a:gd name="T2" fmla="*/ 0 w 42"/>
                    <a:gd name="T3" fmla="*/ 14 h 29"/>
                    <a:gd name="T4" fmla="*/ 14 w 42"/>
                    <a:gd name="T5" fmla="*/ 14 h 29"/>
                    <a:gd name="T6" fmla="*/ 27 w 42"/>
                    <a:gd name="T7" fmla="*/ 28 h 29"/>
                    <a:gd name="T8" fmla="*/ 41 w 42"/>
                    <a:gd name="T9" fmla="*/ 28 h 29"/>
                    <a:gd name="T10" fmla="*/ 41 w 42"/>
                    <a:gd name="T11" fmla="*/ 14 h 29"/>
                    <a:gd name="T12" fmla="*/ 41 w 42"/>
                    <a:gd name="T13" fmla="*/ 0 h 29"/>
                    <a:gd name="T14" fmla="*/ 14 w 42"/>
                    <a:gd name="T15" fmla="*/ 0 h 29"/>
                    <a:gd name="T16" fmla="*/ 0 w 42"/>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0" y="28"/>
                      </a:moveTo>
                      <a:lnTo>
                        <a:pt x="0" y="14"/>
                      </a:lnTo>
                      <a:lnTo>
                        <a:pt x="14" y="14"/>
                      </a:lnTo>
                      <a:lnTo>
                        <a:pt x="27" y="28"/>
                      </a:lnTo>
                      <a:lnTo>
                        <a:pt x="41" y="28"/>
                      </a:lnTo>
                      <a:lnTo>
                        <a:pt x="41" y="14"/>
                      </a:lnTo>
                      <a:lnTo>
                        <a:pt x="41" y="0"/>
                      </a:lnTo>
                      <a:lnTo>
                        <a:pt x="14" y="0"/>
                      </a:lnTo>
                      <a:lnTo>
                        <a:pt x="0"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4" name="Freeform 106"/>
                <p:cNvSpPr>
                  <a:spLocks/>
                </p:cNvSpPr>
                <p:nvPr/>
              </p:nvSpPr>
              <p:spPr bwMode="auto">
                <a:xfrm rot="16200000" flipV="1">
                  <a:off x="239" y="2299"/>
                  <a:ext cx="8" cy="7"/>
                </a:xfrm>
                <a:custGeom>
                  <a:avLst/>
                  <a:gdLst>
                    <a:gd name="T0" fmla="*/ 0 w 14"/>
                    <a:gd name="T1" fmla="*/ 9 h 10"/>
                    <a:gd name="T2" fmla="*/ 0 w 14"/>
                    <a:gd name="T3" fmla="*/ 0 h 10"/>
                    <a:gd name="T4" fmla="*/ 13 w 14"/>
                    <a:gd name="T5" fmla="*/ 0 h 10"/>
                  </a:gdLst>
                  <a:ahLst/>
                  <a:cxnLst>
                    <a:cxn ang="0">
                      <a:pos x="T0" y="T1"/>
                    </a:cxn>
                    <a:cxn ang="0">
                      <a:pos x="T2" y="T3"/>
                    </a:cxn>
                    <a:cxn ang="0">
                      <a:pos x="T4" y="T5"/>
                    </a:cxn>
                  </a:cxnLst>
                  <a:rect l="0" t="0" r="r" b="b"/>
                  <a:pathLst>
                    <a:path w="14" h="10">
                      <a:moveTo>
                        <a:pt x="0" y="9"/>
                      </a:moveTo>
                      <a:lnTo>
                        <a:pt x="0"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5" name="Freeform 107"/>
                <p:cNvSpPr>
                  <a:spLocks/>
                </p:cNvSpPr>
                <p:nvPr/>
              </p:nvSpPr>
              <p:spPr bwMode="auto">
                <a:xfrm rot="16200000" flipV="1">
                  <a:off x="238" y="2290"/>
                  <a:ext cx="9" cy="7"/>
                </a:xfrm>
                <a:custGeom>
                  <a:avLst/>
                  <a:gdLst>
                    <a:gd name="T0" fmla="*/ 0 w 15"/>
                    <a:gd name="T1" fmla="*/ 0 h 10"/>
                    <a:gd name="T2" fmla="*/ 14 w 15"/>
                    <a:gd name="T3" fmla="*/ 9 h 10"/>
                  </a:gdLst>
                  <a:ahLst/>
                  <a:cxnLst>
                    <a:cxn ang="0">
                      <a:pos x="T0" y="T1"/>
                    </a:cxn>
                    <a:cxn ang="0">
                      <a:pos x="T2" y="T3"/>
                    </a:cxn>
                  </a:cxnLst>
                  <a:rect l="0" t="0" r="r" b="b"/>
                  <a:pathLst>
                    <a:path w="15" h="10">
                      <a:moveTo>
                        <a:pt x="0" y="0"/>
                      </a:moveTo>
                      <a:lnTo>
                        <a:pt x="14" y="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6" name="Freeform 108"/>
                <p:cNvSpPr>
                  <a:spLocks/>
                </p:cNvSpPr>
                <p:nvPr/>
              </p:nvSpPr>
              <p:spPr bwMode="auto">
                <a:xfrm rot="16200000" flipV="1">
                  <a:off x="238" y="2282"/>
                  <a:ext cx="9" cy="7"/>
                </a:xfrm>
                <a:custGeom>
                  <a:avLst/>
                  <a:gdLst>
                    <a:gd name="T0" fmla="*/ 0 w 15"/>
                    <a:gd name="T1" fmla="*/ 9 h 10"/>
                    <a:gd name="T2" fmla="*/ 0 w 15"/>
                    <a:gd name="T3" fmla="*/ 9 h 10"/>
                    <a:gd name="T4" fmla="*/ 14 w 15"/>
                    <a:gd name="T5" fmla="*/ 9 h 10"/>
                    <a:gd name="T6" fmla="*/ 14 w 15"/>
                    <a:gd name="T7" fmla="*/ 0 h 10"/>
                  </a:gdLst>
                  <a:ahLst/>
                  <a:cxnLst>
                    <a:cxn ang="0">
                      <a:pos x="T0" y="T1"/>
                    </a:cxn>
                    <a:cxn ang="0">
                      <a:pos x="T2" y="T3"/>
                    </a:cxn>
                    <a:cxn ang="0">
                      <a:pos x="T4" y="T5"/>
                    </a:cxn>
                    <a:cxn ang="0">
                      <a:pos x="T6" y="T7"/>
                    </a:cxn>
                  </a:cxnLst>
                  <a:rect l="0" t="0" r="r" b="b"/>
                  <a:pathLst>
                    <a:path w="15" h="10">
                      <a:moveTo>
                        <a:pt x="0" y="9"/>
                      </a:moveTo>
                      <a:lnTo>
                        <a:pt x="0" y="9"/>
                      </a:lnTo>
                      <a:lnTo>
                        <a:pt x="14" y="9"/>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7" name="Freeform 109"/>
                <p:cNvSpPr>
                  <a:spLocks/>
                </p:cNvSpPr>
                <p:nvPr/>
              </p:nvSpPr>
              <p:spPr bwMode="auto">
                <a:xfrm rot="16200000" flipV="1">
                  <a:off x="251" y="2275"/>
                  <a:ext cx="1" cy="14"/>
                </a:xfrm>
                <a:custGeom>
                  <a:avLst/>
                  <a:gdLst>
                    <a:gd name="T0" fmla="*/ 0 w 1"/>
                    <a:gd name="T1" fmla="*/ 19 h 20"/>
                    <a:gd name="T2" fmla="*/ 0 w 1"/>
                    <a:gd name="T3" fmla="*/ 19 h 20"/>
                    <a:gd name="T4" fmla="*/ 0 w 1"/>
                    <a:gd name="T5" fmla="*/ 0 h 20"/>
                  </a:gdLst>
                  <a:ahLst/>
                  <a:cxnLst>
                    <a:cxn ang="0">
                      <a:pos x="T0" y="T1"/>
                    </a:cxn>
                    <a:cxn ang="0">
                      <a:pos x="T2" y="T3"/>
                    </a:cxn>
                    <a:cxn ang="0">
                      <a:pos x="T4" y="T5"/>
                    </a:cxn>
                  </a:cxnLst>
                  <a:rect l="0" t="0" r="r" b="b"/>
                  <a:pathLst>
                    <a:path w="1" h="20">
                      <a:moveTo>
                        <a:pt x="0" y="19"/>
                      </a:moveTo>
                      <a:lnTo>
                        <a:pt x="0" y="19"/>
                      </a:ln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8" name="Freeform 110"/>
                <p:cNvSpPr>
                  <a:spLocks/>
                </p:cNvSpPr>
                <p:nvPr/>
              </p:nvSpPr>
              <p:spPr bwMode="auto">
                <a:xfrm rot="16200000" flipV="1">
                  <a:off x="243" y="2283"/>
                  <a:ext cx="17" cy="14"/>
                </a:xfrm>
                <a:custGeom>
                  <a:avLst/>
                  <a:gdLst>
                    <a:gd name="T0" fmla="*/ 0 w 29"/>
                    <a:gd name="T1" fmla="*/ 0 h 20"/>
                    <a:gd name="T2" fmla="*/ 28 w 29"/>
                    <a:gd name="T3" fmla="*/ 19 h 20"/>
                  </a:gdLst>
                  <a:ahLst/>
                  <a:cxnLst>
                    <a:cxn ang="0">
                      <a:pos x="T0" y="T1"/>
                    </a:cxn>
                    <a:cxn ang="0">
                      <a:pos x="T2" y="T3"/>
                    </a:cxn>
                  </a:cxnLst>
                  <a:rect l="0" t="0" r="r" b="b"/>
                  <a:pathLst>
                    <a:path w="29" h="20">
                      <a:moveTo>
                        <a:pt x="0" y="0"/>
                      </a:moveTo>
                      <a:lnTo>
                        <a:pt x="28"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29" name="Freeform 111"/>
                <p:cNvSpPr>
                  <a:spLocks/>
                </p:cNvSpPr>
                <p:nvPr/>
              </p:nvSpPr>
              <p:spPr bwMode="auto">
                <a:xfrm rot="16200000" flipV="1">
                  <a:off x="259" y="2299"/>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0" name="Freeform 112"/>
                <p:cNvSpPr>
                  <a:spLocks/>
                </p:cNvSpPr>
                <p:nvPr/>
              </p:nvSpPr>
              <p:spPr bwMode="auto">
                <a:xfrm rot="16200000" flipV="1">
                  <a:off x="245" y="2293"/>
                  <a:ext cx="8" cy="20"/>
                </a:xfrm>
                <a:custGeom>
                  <a:avLst/>
                  <a:gdLst>
                    <a:gd name="T0" fmla="*/ 0 w 14"/>
                    <a:gd name="T1" fmla="*/ 0 h 29"/>
                    <a:gd name="T2" fmla="*/ 13 w 14"/>
                    <a:gd name="T3" fmla="*/ 28 h 29"/>
                  </a:gdLst>
                  <a:ahLst/>
                  <a:cxnLst>
                    <a:cxn ang="0">
                      <a:pos x="T0" y="T1"/>
                    </a:cxn>
                    <a:cxn ang="0">
                      <a:pos x="T2" y="T3"/>
                    </a:cxn>
                  </a:cxnLst>
                  <a:rect l="0" t="0" r="r" b="b"/>
                  <a:pathLst>
                    <a:path w="14" h="29">
                      <a:moveTo>
                        <a:pt x="0" y="0"/>
                      </a:moveTo>
                      <a:lnTo>
                        <a:pt x="13" y="28"/>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1" name="Freeform 113"/>
                <p:cNvSpPr>
                  <a:spLocks/>
                </p:cNvSpPr>
                <p:nvPr/>
              </p:nvSpPr>
              <p:spPr bwMode="auto">
                <a:xfrm rot="16200000" flipV="1">
                  <a:off x="247" y="2279"/>
                  <a:ext cx="9" cy="14"/>
                </a:xfrm>
                <a:custGeom>
                  <a:avLst/>
                  <a:gdLst>
                    <a:gd name="T0" fmla="*/ 0 w 15"/>
                    <a:gd name="T1" fmla="*/ 0 h 20"/>
                    <a:gd name="T2" fmla="*/ 14 w 15"/>
                    <a:gd name="T3" fmla="*/ 19 h 20"/>
                  </a:gdLst>
                  <a:ahLst/>
                  <a:cxnLst>
                    <a:cxn ang="0">
                      <a:pos x="T0" y="T1"/>
                    </a:cxn>
                    <a:cxn ang="0">
                      <a:pos x="T2" y="T3"/>
                    </a:cxn>
                  </a:cxnLst>
                  <a:rect l="0" t="0" r="r" b="b"/>
                  <a:pathLst>
                    <a:path w="15" h="20">
                      <a:moveTo>
                        <a:pt x="0" y="0"/>
                      </a:moveTo>
                      <a:lnTo>
                        <a:pt x="14"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2" name="Freeform 114"/>
                <p:cNvSpPr>
                  <a:spLocks/>
                </p:cNvSpPr>
                <p:nvPr/>
              </p:nvSpPr>
              <p:spPr bwMode="auto">
                <a:xfrm rot="16200000" flipV="1">
                  <a:off x="385" y="2082"/>
                  <a:ext cx="25" cy="7"/>
                </a:xfrm>
                <a:custGeom>
                  <a:avLst/>
                  <a:gdLst>
                    <a:gd name="T0" fmla="*/ 41 w 42"/>
                    <a:gd name="T1" fmla="*/ 0 h 10"/>
                    <a:gd name="T2" fmla="*/ 41 w 42"/>
                    <a:gd name="T3" fmla="*/ 0 h 10"/>
                    <a:gd name="T4" fmla="*/ 41 w 42"/>
                    <a:gd name="T5" fmla="*/ 9 h 10"/>
                    <a:gd name="T6" fmla="*/ 20 w 42"/>
                    <a:gd name="T7" fmla="*/ 9 h 10"/>
                    <a:gd name="T8" fmla="*/ 0 w 42"/>
                    <a:gd name="T9" fmla="*/ 9 h 10"/>
                    <a:gd name="T10" fmla="*/ 0 w 42"/>
                    <a:gd name="T11" fmla="*/ 0 h 10"/>
                    <a:gd name="T12" fmla="*/ 20 w 42"/>
                    <a:gd name="T13" fmla="*/ 0 h 10"/>
                    <a:gd name="T14" fmla="*/ 41 w 4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0">
                      <a:moveTo>
                        <a:pt x="41" y="0"/>
                      </a:moveTo>
                      <a:lnTo>
                        <a:pt x="41" y="0"/>
                      </a:lnTo>
                      <a:lnTo>
                        <a:pt x="41" y="9"/>
                      </a:lnTo>
                      <a:lnTo>
                        <a:pt x="20" y="9"/>
                      </a:lnTo>
                      <a:lnTo>
                        <a:pt x="0" y="9"/>
                      </a:lnTo>
                      <a:lnTo>
                        <a:pt x="0" y="0"/>
                      </a:lnTo>
                      <a:lnTo>
                        <a:pt x="20" y="0"/>
                      </a:lnTo>
                      <a:lnTo>
                        <a:pt x="41"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3" name="Freeform 115"/>
                <p:cNvSpPr>
                  <a:spLocks/>
                </p:cNvSpPr>
                <p:nvPr/>
              </p:nvSpPr>
              <p:spPr bwMode="auto">
                <a:xfrm rot="16200000" flipV="1">
                  <a:off x="389" y="2086"/>
                  <a:ext cx="17" cy="7"/>
                </a:xfrm>
                <a:custGeom>
                  <a:avLst/>
                  <a:gdLst>
                    <a:gd name="T0" fmla="*/ 14 w 29"/>
                    <a:gd name="T1" fmla="*/ 0 h 10"/>
                    <a:gd name="T2" fmla="*/ 6 w 29"/>
                    <a:gd name="T3" fmla="*/ 0 h 10"/>
                    <a:gd name="T4" fmla="*/ 0 w 29"/>
                    <a:gd name="T5" fmla="*/ 2 h 10"/>
                    <a:gd name="T6" fmla="*/ 0 w 29"/>
                    <a:gd name="T7" fmla="*/ 4 h 10"/>
                    <a:gd name="T8" fmla="*/ 0 w 29"/>
                    <a:gd name="T9" fmla="*/ 7 h 10"/>
                    <a:gd name="T10" fmla="*/ 6 w 29"/>
                    <a:gd name="T11" fmla="*/ 9 h 10"/>
                    <a:gd name="T12" fmla="*/ 14 w 29"/>
                    <a:gd name="T13" fmla="*/ 9 h 10"/>
                    <a:gd name="T14" fmla="*/ 22 w 29"/>
                    <a:gd name="T15" fmla="*/ 9 h 10"/>
                    <a:gd name="T16" fmla="*/ 28 w 29"/>
                    <a:gd name="T17" fmla="*/ 7 h 10"/>
                    <a:gd name="T18" fmla="*/ 28 w 29"/>
                    <a:gd name="T19" fmla="*/ 4 h 10"/>
                    <a:gd name="T20" fmla="*/ 28 w 29"/>
                    <a:gd name="T21" fmla="*/ 2 h 10"/>
                    <a:gd name="T22" fmla="*/ 22 w 29"/>
                    <a:gd name="T23" fmla="*/ 0 h 10"/>
                    <a:gd name="T24" fmla="*/ 14 w 29"/>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0">
                      <a:moveTo>
                        <a:pt x="14" y="0"/>
                      </a:moveTo>
                      <a:lnTo>
                        <a:pt x="6" y="0"/>
                      </a:lnTo>
                      <a:lnTo>
                        <a:pt x="0" y="2"/>
                      </a:lnTo>
                      <a:lnTo>
                        <a:pt x="0" y="4"/>
                      </a:lnTo>
                      <a:lnTo>
                        <a:pt x="0" y="7"/>
                      </a:lnTo>
                      <a:lnTo>
                        <a:pt x="6" y="9"/>
                      </a:lnTo>
                      <a:lnTo>
                        <a:pt x="14" y="9"/>
                      </a:lnTo>
                      <a:lnTo>
                        <a:pt x="22" y="9"/>
                      </a:lnTo>
                      <a:lnTo>
                        <a:pt x="28" y="7"/>
                      </a:lnTo>
                      <a:lnTo>
                        <a:pt x="28" y="4"/>
                      </a:lnTo>
                      <a:lnTo>
                        <a:pt x="28" y="2"/>
                      </a:lnTo>
                      <a:lnTo>
                        <a:pt x="22" y="0"/>
                      </a:lnTo>
                      <a:lnTo>
                        <a:pt x="14"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4" name="Freeform 116"/>
                <p:cNvSpPr>
                  <a:spLocks/>
                </p:cNvSpPr>
                <p:nvPr/>
              </p:nvSpPr>
              <p:spPr bwMode="auto">
                <a:xfrm rot="16200000" flipV="1">
                  <a:off x="367" y="2067"/>
                  <a:ext cx="9" cy="21"/>
                </a:xfrm>
                <a:custGeom>
                  <a:avLst/>
                  <a:gdLst>
                    <a:gd name="T0" fmla="*/ 13 w 14"/>
                    <a:gd name="T1" fmla="*/ 14 h 29"/>
                    <a:gd name="T2" fmla="*/ 13 w 14"/>
                    <a:gd name="T3" fmla="*/ 14 h 29"/>
                    <a:gd name="T4" fmla="*/ 13 w 14"/>
                    <a:gd name="T5" fmla="*/ 28 h 29"/>
                    <a:gd name="T6" fmla="*/ 0 w 14"/>
                    <a:gd name="T7" fmla="*/ 28 h 29"/>
                    <a:gd name="T8" fmla="*/ 0 w 14"/>
                    <a:gd name="T9" fmla="*/ 14 h 29"/>
                    <a:gd name="T10" fmla="*/ 0 w 14"/>
                    <a:gd name="T11" fmla="*/ 0 h 29"/>
                    <a:gd name="T12" fmla="*/ 13 w 14"/>
                    <a:gd name="T13" fmla="*/ 0 h 29"/>
                    <a:gd name="T14" fmla="*/ 13 w 14"/>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13" y="14"/>
                      </a:moveTo>
                      <a:lnTo>
                        <a:pt x="13" y="14"/>
                      </a:lnTo>
                      <a:lnTo>
                        <a:pt x="13" y="28"/>
                      </a:lnTo>
                      <a:lnTo>
                        <a:pt x="0" y="28"/>
                      </a:lnTo>
                      <a:lnTo>
                        <a:pt x="0" y="14"/>
                      </a:lnTo>
                      <a:lnTo>
                        <a:pt x="0" y="0"/>
                      </a:lnTo>
                      <a:lnTo>
                        <a:pt x="13" y="0"/>
                      </a:lnTo>
                      <a:lnTo>
                        <a:pt x="13" y="14"/>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5" name="Freeform 117"/>
                <p:cNvSpPr>
                  <a:spLocks/>
                </p:cNvSpPr>
                <p:nvPr/>
              </p:nvSpPr>
              <p:spPr bwMode="auto">
                <a:xfrm rot="16200000" flipV="1">
                  <a:off x="374" y="2074"/>
                  <a:ext cx="9" cy="7"/>
                </a:xfrm>
                <a:custGeom>
                  <a:avLst/>
                  <a:gdLst>
                    <a:gd name="T0" fmla="*/ 6 w 14"/>
                    <a:gd name="T1" fmla="*/ 0 h 10"/>
                    <a:gd name="T2" fmla="*/ 3 w 14"/>
                    <a:gd name="T3" fmla="*/ 0 h 10"/>
                    <a:gd name="T4" fmla="*/ 0 w 14"/>
                    <a:gd name="T5" fmla="*/ 2 h 10"/>
                    <a:gd name="T6" fmla="*/ 0 w 14"/>
                    <a:gd name="T7" fmla="*/ 4 h 10"/>
                    <a:gd name="T8" fmla="*/ 0 w 14"/>
                    <a:gd name="T9" fmla="*/ 7 h 10"/>
                    <a:gd name="T10" fmla="*/ 3 w 14"/>
                    <a:gd name="T11" fmla="*/ 9 h 10"/>
                    <a:gd name="T12" fmla="*/ 6 w 14"/>
                    <a:gd name="T13" fmla="*/ 9 h 10"/>
                    <a:gd name="T14" fmla="*/ 10 w 14"/>
                    <a:gd name="T15" fmla="*/ 9 h 10"/>
                    <a:gd name="T16" fmla="*/ 13 w 14"/>
                    <a:gd name="T17" fmla="*/ 7 h 10"/>
                    <a:gd name="T18" fmla="*/ 13 w 14"/>
                    <a:gd name="T19" fmla="*/ 4 h 10"/>
                    <a:gd name="T20" fmla="*/ 13 w 14"/>
                    <a:gd name="T21" fmla="*/ 2 h 10"/>
                    <a:gd name="T22" fmla="*/ 10 w 14"/>
                    <a:gd name="T23" fmla="*/ 0 h 10"/>
                    <a:gd name="T24" fmla="*/ 6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6" y="0"/>
                      </a:moveTo>
                      <a:lnTo>
                        <a:pt x="3" y="0"/>
                      </a:lnTo>
                      <a:lnTo>
                        <a:pt x="0" y="2"/>
                      </a:lnTo>
                      <a:lnTo>
                        <a:pt x="0" y="4"/>
                      </a:lnTo>
                      <a:lnTo>
                        <a:pt x="0" y="7"/>
                      </a:lnTo>
                      <a:lnTo>
                        <a:pt x="3" y="9"/>
                      </a:lnTo>
                      <a:lnTo>
                        <a:pt x="6" y="9"/>
                      </a:lnTo>
                      <a:lnTo>
                        <a:pt x="10" y="9"/>
                      </a:lnTo>
                      <a:lnTo>
                        <a:pt x="13" y="7"/>
                      </a:lnTo>
                      <a:lnTo>
                        <a:pt x="13" y="4"/>
                      </a:lnTo>
                      <a:lnTo>
                        <a:pt x="13" y="2"/>
                      </a:lnTo>
                      <a:lnTo>
                        <a:pt x="10" y="0"/>
                      </a:lnTo>
                      <a:lnTo>
                        <a:pt x="6"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6" name="Freeform 118"/>
                <p:cNvSpPr>
                  <a:spLocks/>
                </p:cNvSpPr>
                <p:nvPr/>
              </p:nvSpPr>
              <p:spPr bwMode="auto">
                <a:xfrm rot="16200000" flipV="1">
                  <a:off x="355" y="2351"/>
                  <a:ext cx="25" cy="14"/>
                </a:xfrm>
                <a:custGeom>
                  <a:avLst/>
                  <a:gdLst>
                    <a:gd name="T0" fmla="*/ 41 w 42"/>
                    <a:gd name="T1" fmla="*/ 19 h 20"/>
                    <a:gd name="T2" fmla="*/ 41 w 42"/>
                    <a:gd name="T3" fmla="*/ 19 h 20"/>
                    <a:gd name="T4" fmla="*/ 20 w 42"/>
                    <a:gd name="T5" fmla="*/ 19 h 20"/>
                    <a:gd name="T6" fmla="*/ 0 w 42"/>
                    <a:gd name="T7" fmla="*/ 19 h 20"/>
                    <a:gd name="T8" fmla="*/ 0 w 42"/>
                    <a:gd name="T9" fmla="*/ 0 h 20"/>
                    <a:gd name="T10" fmla="*/ 20 w 42"/>
                    <a:gd name="T11" fmla="*/ 0 h 20"/>
                    <a:gd name="T12" fmla="*/ 41 w 42"/>
                    <a:gd name="T13" fmla="*/ 0 h 20"/>
                    <a:gd name="T14" fmla="*/ 41 w 4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0">
                      <a:moveTo>
                        <a:pt x="41" y="19"/>
                      </a:moveTo>
                      <a:lnTo>
                        <a:pt x="41" y="19"/>
                      </a:lnTo>
                      <a:lnTo>
                        <a:pt x="20" y="19"/>
                      </a:lnTo>
                      <a:lnTo>
                        <a:pt x="0" y="19"/>
                      </a:lnTo>
                      <a:lnTo>
                        <a:pt x="0" y="0"/>
                      </a:lnTo>
                      <a:lnTo>
                        <a:pt x="20" y="0"/>
                      </a:lnTo>
                      <a:lnTo>
                        <a:pt x="41" y="0"/>
                      </a:lnTo>
                      <a:lnTo>
                        <a:pt x="41" y="19"/>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7" name="Freeform 119"/>
                <p:cNvSpPr>
                  <a:spLocks/>
                </p:cNvSpPr>
                <p:nvPr/>
              </p:nvSpPr>
              <p:spPr bwMode="auto">
                <a:xfrm rot="16200000" flipV="1">
                  <a:off x="360" y="2356"/>
                  <a:ext cx="16" cy="14"/>
                </a:xfrm>
                <a:custGeom>
                  <a:avLst/>
                  <a:gdLst>
                    <a:gd name="T0" fmla="*/ 13 w 28"/>
                    <a:gd name="T1" fmla="*/ 0 h 20"/>
                    <a:gd name="T2" fmla="*/ 6 w 28"/>
                    <a:gd name="T3" fmla="*/ 0 h 20"/>
                    <a:gd name="T4" fmla="*/ 0 w 28"/>
                    <a:gd name="T5" fmla="*/ 4 h 20"/>
                    <a:gd name="T6" fmla="*/ 0 w 28"/>
                    <a:gd name="T7" fmla="*/ 9 h 20"/>
                    <a:gd name="T8" fmla="*/ 0 w 28"/>
                    <a:gd name="T9" fmla="*/ 15 h 20"/>
                    <a:gd name="T10" fmla="*/ 6 w 28"/>
                    <a:gd name="T11" fmla="*/ 19 h 20"/>
                    <a:gd name="T12" fmla="*/ 13 w 28"/>
                    <a:gd name="T13" fmla="*/ 19 h 20"/>
                    <a:gd name="T14" fmla="*/ 21 w 28"/>
                    <a:gd name="T15" fmla="*/ 19 h 20"/>
                    <a:gd name="T16" fmla="*/ 27 w 28"/>
                    <a:gd name="T17" fmla="*/ 15 h 20"/>
                    <a:gd name="T18" fmla="*/ 27 w 28"/>
                    <a:gd name="T19" fmla="*/ 9 h 20"/>
                    <a:gd name="T20" fmla="*/ 27 w 28"/>
                    <a:gd name="T21" fmla="*/ 4 h 20"/>
                    <a:gd name="T22" fmla="*/ 21 w 28"/>
                    <a:gd name="T23" fmla="*/ 0 h 20"/>
                    <a:gd name="T24" fmla="*/ 13 w 28"/>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0">
                      <a:moveTo>
                        <a:pt x="13" y="0"/>
                      </a:moveTo>
                      <a:lnTo>
                        <a:pt x="6" y="0"/>
                      </a:lnTo>
                      <a:lnTo>
                        <a:pt x="0" y="4"/>
                      </a:lnTo>
                      <a:lnTo>
                        <a:pt x="0" y="9"/>
                      </a:lnTo>
                      <a:lnTo>
                        <a:pt x="0" y="15"/>
                      </a:lnTo>
                      <a:lnTo>
                        <a:pt x="6" y="19"/>
                      </a:lnTo>
                      <a:lnTo>
                        <a:pt x="13" y="19"/>
                      </a:lnTo>
                      <a:lnTo>
                        <a:pt x="21" y="19"/>
                      </a:lnTo>
                      <a:lnTo>
                        <a:pt x="27" y="15"/>
                      </a:lnTo>
                      <a:lnTo>
                        <a:pt x="27" y="9"/>
                      </a:lnTo>
                      <a:lnTo>
                        <a:pt x="27" y="4"/>
                      </a:lnTo>
                      <a:lnTo>
                        <a:pt x="21" y="0"/>
                      </a:lnTo>
                      <a:lnTo>
                        <a:pt x="13"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8" name="Freeform 120"/>
                <p:cNvSpPr>
                  <a:spLocks/>
                </p:cNvSpPr>
                <p:nvPr/>
              </p:nvSpPr>
              <p:spPr bwMode="auto">
                <a:xfrm rot="16200000" flipV="1">
                  <a:off x="393" y="2346"/>
                  <a:ext cx="9" cy="7"/>
                </a:xfrm>
                <a:custGeom>
                  <a:avLst/>
                  <a:gdLst>
                    <a:gd name="T0" fmla="*/ 7 w 15"/>
                    <a:gd name="T1" fmla="*/ 0 h 10"/>
                    <a:gd name="T2" fmla="*/ 3 w 15"/>
                    <a:gd name="T3" fmla="*/ 0 h 10"/>
                    <a:gd name="T4" fmla="*/ 0 w 15"/>
                    <a:gd name="T5" fmla="*/ 2 h 10"/>
                    <a:gd name="T6" fmla="*/ 0 w 15"/>
                    <a:gd name="T7" fmla="*/ 4 h 10"/>
                    <a:gd name="T8" fmla="*/ 0 w 15"/>
                    <a:gd name="T9" fmla="*/ 7 h 10"/>
                    <a:gd name="T10" fmla="*/ 3 w 15"/>
                    <a:gd name="T11" fmla="*/ 9 h 10"/>
                    <a:gd name="T12" fmla="*/ 7 w 15"/>
                    <a:gd name="T13" fmla="*/ 9 h 10"/>
                    <a:gd name="T14" fmla="*/ 11 w 15"/>
                    <a:gd name="T15" fmla="*/ 9 h 10"/>
                    <a:gd name="T16" fmla="*/ 14 w 15"/>
                    <a:gd name="T17" fmla="*/ 7 h 10"/>
                    <a:gd name="T18" fmla="*/ 14 w 15"/>
                    <a:gd name="T19" fmla="*/ 4 h 10"/>
                    <a:gd name="T20" fmla="*/ 14 w 15"/>
                    <a:gd name="T21" fmla="*/ 2 h 10"/>
                    <a:gd name="T22" fmla="*/ 11 w 15"/>
                    <a:gd name="T23" fmla="*/ 0 h 10"/>
                    <a:gd name="T24" fmla="*/ 7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7" y="0"/>
                      </a:moveTo>
                      <a:lnTo>
                        <a:pt x="3" y="0"/>
                      </a:lnTo>
                      <a:lnTo>
                        <a:pt x="0" y="2"/>
                      </a:lnTo>
                      <a:lnTo>
                        <a:pt x="0" y="4"/>
                      </a:lnTo>
                      <a:lnTo>
                        <a:pt x="0" y="7"/>
                      </a:lnTo>
                      <a:lnTo>
                        <a:pt x="3" y="9"/>
                      </a:lnTo>
                      <a:lnTo>
                        <a:pt x="7" y="9"/>
                      </a:lnTo>
                      <a:lnTo>
                        <a:pt x="11" y="9"/>
                      </a:lnTo>
                      <a:lnTo>
                        <a:pt x="14" y="7"/>
                      </a:lnTo>
                      <a:lnTo>
                        <a:pt x="14" y="4"/>
                      </a:lnTo>
                      <a:lnTo>
                        <a:pt x="14" y="2"/>
                      </a:lnTo>
                      <a:lnTo>
                        <a:pt x="11" y="0"/>
                      </a:lnTo>
                      <a:lnTo>
                        <a:pt x="7" y="0"/>
                      </a:lnTo>
                    </a:path>
                  </a:pathLst>
                </a:custGeom>
                <a:gradFill rotWithShape="0">
                  <a:gsLst>
                    <a:gs pos="0">
                      <a:srgbClr val="FF9900"/>
                    </a:gs>
                    <a:gs pos="100000">
                      <a:srgbClr val="FF9900">
                        <a:gamma/>
                        <a:shade val="49804"/>
                        <a:invGamma/>
                      </a:srgbClr>
                    </a:gs>
                  </a:gsLst>
                  <a:lin ang="0" scaled="1"/>
                </a:gra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39" name="Freeform 121"/>
                <p:cNvSpPr>
                  <a:spLocks/>
                </p:cNvSpPr>
                <p:nvPr/>
              </p:nvSpPr>
              <p:spPr bwMode="auto">
                <a:xfrm rot="16200000" flipV="1">
                  <a:off x="736" y="2135"/>
                  <a:ext cx="65" cy="53"/>
                </a:xfrm>
                <a:custGeom>
                  <a:avLst/>
                  <a:gdLst>
                    <a:gd name="T0" fmla="*/ 0 w 110"/>
                    <a:gd name="T1" fmla="*/ 0 h 75"/>
                    <a:gd name="T2" fmla="*/ 0 w 110"/>
                    <a:gd name="T3" fmla="*/ 74 h 75"/>
                    <a:gd name="T4" fmla="*/ 109 w 110"/>
                    <a:gd name="T5" fmla="*/ 74 h 75"/>
                    <a:gd name="T6" fmla="*/ 109 w 110"/>
                    <a:gd name="T7" fmla="*/ 0 h 75"/>
                    <a:gd name="T8" fmla="*/ 0 w 110"/>
                    <a:gd name="T9" fmla="*/ 0 h 75"/>
                  </a:gdLst>
                  <a:ahLst/>
                  <a:cxnLst>
                    <a:cxn ang="0">
                      <a:pos x="T0" y="T1"/>
                    </a:cxn>
                    <a:cxn ang="0">
                      <a:pos x="T2" y="T3"/>
                    </a:cxn>
                    <a:cxn ang="0">
                      <a:pos x="T4" y="T5"/>
                    </a:cxn>
                    <a:cxn ang="0">
                      <a:pos x="T6" y="T7"/>
                    </a:cxn>
                    <a:cxn ang="0">
                      <a:pos x="T8" y="T9"/>
                    </a:cxn>
                  </a:cxnLst>
                  <a:rect l="0" t="0" r="r" b="b"/>
                  <a:pathLst>
                    <a:path w="110" h="75">
                      <a:moveTo>
                        <a:pt x="0" y="0"/>
                      </a:moveTo>
                      <a:lnTo>
                        <a:pt x="0" y="74"/>
                      </a:lnTo>
                      <a:lnTo>
                        <a:pt x="109" y="74"/>
                      </a:lnTo>
                      <a:lnTo>
                        <a:pt x="109"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0" name="Freeform 122"/>
                <p:cNvSpPr>
                  <a:spLocks/>
                </p:cNvSpPr>
                <p:nvPr/>
              </p:nvSpPr>
              <p:spPr bwMode="auto">
                <a:xfrm rot="16200000" flipV="1">
                  <a:off x="744" y="2143"/>
                  <a:ext cx="49" cy="53"/>
                </a:xfrm>
                <a:custGeom>
                  <a:avLst/>
                  <a:gdLst>
                    <a:gd name="T0" fmla="*/ 82 w 83"/>
                    <a:gd name="T1" fmla="*/ 44 h 75"/>
                    <a:gd name="T2" fmla="*/ 82 w 83"/>
                    <a:gd name="T3" fmla="*/ 44 h 75"/>
                    <a:gd name="T4" fmla="*/ 82 w 83"/>
                    <a:gd name="T5" fmla="*/ 59 h 75"/>
                    <a:gd name="T6" fmla="*/ 66 w 83"/>
                    <a:gd name="T7" fmla="*/ 59 h 75"/>
                    <a:gd name="T8" fmla="*/ 66 w 83"/>
                    <a:gd name="T9" fmla="*/ 74 h 75"/>
                    <a:gd name="T10" fmla="*/ 49 w 83"/>
                    <a:gd name="T11" fmla="*/ 74 h 75"/>
                    <a:gd name="T12" fmla="*/ 33 w 83"/>
                    <a:gd name="T13" fmla="*/ 74 h 75"/>
                    <a:gd name="T14" fmla="*/ 33 w 83"/>
                    <a:gd name="T15" fmla="*/ 59 h 75"/>
                    <a:gd name="T16" fmla="*/ 16 w 83"/>
                    <a:gd name="T17" fmla="*/ 59 h 75"/>
                    <a:gd name="T18" fmla="*/ 16 w 83"/>
                    <a:gd name="T19" fmla="*/ 44 h 75"/>
                    <a:gd name="T20" fmla="*/ 0 w 83"/>
                    <a:gd name="T21" fmla="*/ 44 h 75"/>
                    <a:gd name="T22" fmla="*/ 0 w 83"/>
                    <a:gd name="T23" fmla="*/ 30 h 75"/>
                    <a:gd name="T24" fmla="*/ 16 w 83"/>
                    <a:gd name="T25" fmla="*/ 30 h 75"/>
                    <a:gd name="T26" fmla="*/ 16 w 83"/>
                    <a:gd name="T27" fmla="*/ 15 h 75"/>
                    <a:gd name="T28" fmla="*/ 33 w 83"/>
                    <a:gd name="T29" fmla="*/ 15 h 75"/>
                    <a:gd name="T30" fmla="*/ 33 w 83"/>
                    <a:gd name="T31" fmla="*/ 0 h 75"/>
                    <a:gd name="T32" fmla="*/ 49 w 83"/>
                    <a:gd name="T33" fmla="*/ 0 h 75"/>
                    <a:gd name="T34" fmla="*/ 66 w 83"/>
                    <a:gd name="T35" fmla="*/ 0 h 75"/>
                    <a:gd name="T36" fmla="*/ 66 w 83"/>
                    <a:gd name="T37" fmla="*/ 15 h 75"/>
                    <a:gd name="T38" fmla="*/ 82 w 83"/>
                    <a:gd name="T39" fmla="*/ 15 h 75"/>
                    <a:gd name="T40" fmla="*/ 82 w 83"/>
                    <a:gd name="T41" fmla="*/ 30 h 75"/>
                    <a:gd name="T42" fmla="*/ 82 w 83"/>
                    <a:gd name="T43"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75">
                      <a:moveTo>
                        <a:pt x="82" y="44"/>
                      </a:moveTo>
                      <a:lnTo>
                        <a:pt x="82" y="44"/>
                      </a:lnTo>
                      <a:lnTo>
                        <a:pt x="82" y="59"/>
                      </a:lnTo>
                      <a:lnTo>
                        <a:pt x="66" y="59"/>
                      </a:lnTo>
                      <a:lnTo>
                        <a:pt x="66" y="74"/>
                      </a:lnTo>
                      <a:lnTo>
                        <a:pt x="49" y="74"/>
                      </a:lnTo>
                      <a:lnTo>
                        <a:pt x="33" y="74"/>
                      </a:lnTo>
                      <a:lnTo>
                        <a:pt x="33" y="59"/>
                      </a:lnTo>
                      <a:lnTo>
                        <a:pt x="16" y="59"/>
                      </a:lnTo>
                      <a:lnTo>
                        <a:pt x="16" y="44"/>
                      </a:lnTo>
                      <a:lnTo>
                        <a:pt x="0" y="44"/>
                      </a:lnTo>
                      <a:lnTo>
                        <a:pt x="0" y="30"/>
                      </a:lnTo>
                      <a:lnTo>
                        <a:pt x="16" y="30"/>
                      </a:lnTo>
                      <a:lnTo>
                        <a:pt x="16" y="15"/>
                      </a:lnTo>
                      <a:lnTo>
                        <a:pt x="33" y="15"/>
                      </a:lnTo>
                      <a:lnTo>
                        <a:pt x="33" y="0"/>
                      </a:lnTo>
                      <a:lnTo>
                        <a:pt x="49" y="0"/>
                      </a:lnTo>
                      <a:lnTo>
                        <a:pt x="66" y="0"/>
                      </a:lnTo>
                      <a:lnTo>
                        <a:pt x="66" y="15"/>
                      </a:lnTo>
                      <a:lnTo>
                        <a:pt x="82" y="15"/>
                      </a:lnTo>
                      <a:lnTo>
                        <a:pt x="82" y="30"/>
                      </a:lnTo>
                      <a:lnTo>
                        <a:pt x="82"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1" name="Freeform 123"/>
                <p:cNvSpPr>
                  <a:spLocks/>
                </p:cNvSpPr>
                <p:nvPr/>
              </p:nvSpPr>
              <p:spPr bwMode="auto">
                <a:xfrm rot="16200000" flipV="1">
                  <a:off x="754" y="2154"/>
                  <a:ext cx="41" cy="40"/>
                </a:xfrm>
                <a:custGeom>
                  <a:avLst/>
                  <a:gdLst>
                    <a:gd name="T0" fmla="*/ 34 w 69"/>
                    <a:gd name="T1" fmla="*/ 0 h 56"/>
                    <a:gd name="T2" fmla="*/ 15 w 69"/>
                    <a:gd name="T3" fmla="*/ 0 h 56"/>
                    <a:gd name="T4" fmla="*/ 0 w 69"/>
                    <a:gd name="T5" fmla="*/ 12 h 56"/>
                    <a:gd name="T6" fmla="*/ 0 w 69"/>
                    <a:gd name="T7" fmla="*/ 27 h 56"/>
                    <a:gd name="T8" fmla="*/ 0 w 69"/>
                    <a:gd name="T9" fmla="*/ 43 h 56"/>
                    <a:gd name="T10" fmla="*/ 15 w 69"/>
                    <a:gd name="T11" fmla="*/ 55 h 56"/>
                    <a:gd name="T12" fmla="*/ 34 w 69"/>
                    <a:gd name="T13" fmla="*/ 55 h 56"/>
                    <a:gd name="T14" fmla="*/ 53 w 69"/>
                    <a:gd name="T15" fmla="*/ 55 h 56"/>
                    <a:gd name="T16" fmla="*/ 68 w 69"/>
                    <a:gd name="T17" fmla="*/ 43 h 56"/>
                    <a:gd name="T18" fmla="*/ 68 w 69"/>
                    <a:gd name="T19" fmla="*/ 27 h 56"/>
                    <a:gd name="T20" fmla="*/ 68 w 69"/>
                    <a:gd name="T21" fmla="*/ 12 h 56"/>
                    <a:gd name="T22" fmla="*/ 53 w 69"/>
                    <a:gd name="T23" fmla="*/ 0 h 56"/>
                    <a:gd name="T24" fmla="*/ 34 w 69"/>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56">
                      <a:moveTo>
                        <a:pt x="34" y="0"/>
                      </a:moveTo>
                      <a:lnTo>
                        <a:pt x="15" y="0"/>
                      </a:lnTo>
                      <a:lnTo>
                        <a:pt x="0" y="12"/>
                      </a:lnTo>
                      <a:lnTo>
                        <a:pt x="0" y="27"/>
                      </a:lnTo>
                      <a:lnTo>
                        <a:pt x="0" y="43"/>
                      </a:lnTo>
                      <a:lnTo>
                        <a:pt x="15" y="55"/>
                      </a:lnTo>
                      <a:lnTo>
                        <a:pt x="34" y="55"/>
                      </a:lnTo>
                      <a:lnTo>
                        <a:pt x="53" y="55"/>
                      </a:lnTo>
                      <a:lnTo>
                        <a:pt x="68" y="43"/>
                      </a:lnTo>
                      <a:lnTo>
                        <a:pt x="68" y="27"/>
                      </a:lnTo>
                      <a:lnTo>
                        <a:pt x="68" y="12"/>
                      </a:lnTo>
                      <a:lnTo>
                        <a:pt x="53" y="0"/>
                      </a:lnTo>
                      <a:lnTo>
                        <a:pt x="3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2" name="Freeform 124"/>
                <p:cNvSpPr>
                  <a:spLocks/>
                </p:cNvSpPr>
                <p:nvPr/>
              </p:nvSpPr>
              <p:spPr bwMode="auto">
                <a:xfrm rot="16200000" flipV="1">
                  <a:off x="737" y="2224"/>
                  <a:ext cx="64" cy="53"/>
                </a:xfrm>
                <a:custGeom>
                  <a:avLst/>
                  <a:gdLst>
                    <a:gd name="T0" fmla="*/ 0 w 109"/>
                    <a:gd name="T1" fmla="*/ 0 h 75"/>
                    <a:gd name="T2" fmla="*/ 0 w 109"/>
                    <a:gd name="T3" fmla="*/ 74 h 75"/>
                    <a:gd name="T4" fmla="*/ 108 w 109"/>
                    <a:gd name="T5" fmla="*/ 74 h 75"/>
                    <a:gd name="T6" fmla="*/ 108 w 109"/>
                    <a:gd name="T7" fmla="*/ 0 h 75"/>
                    <a:gd name="T8" fmla="*/ 0 w 109"/>
                    <a:gd name="T9" fmla="*/ 0 h 75"/>
                  </a:gdLst>
                  <a:ahLst/>
                  <a:cxnLst>
                    <a:cxn ang="0">
                      <a:pos x="T0" y="T1"/>
                    </a:cxn>
                    <a:cxn ang="0">
                      <a:pos x="T2" y="T3"/>
                    </a:cxn>
                    <a:cxn ang="0">
                      <a:pos x="T4" y="T5"/>
                    </a:cxn>
                    <a:cxn ang="0">
                      <a:pos x="T6" y="T7"/>
                    </a:cxn>
                    <a:cxn ang="0">
                      <a:pos x="T8" y="T9"/>
                    </a:cxn>
                  </a:cxnLst>
                  <a:rect l="0" t="0" r="r" b="b"/>
                  <a:pathLst>
                    <a:path w="109" h="75">
                      <a:moveTo>
                        <a:pt x="0" y="0"/>
                      </a:moveTo>
                      <a:lnTo>
                        <a:pt x="0" y="74"/>
                      </a:lnTo>
                      <a:lnTo>
                        <a:pt x="108" y="74"/>
                      </a:lnTo>
                      <a:lnTo>
                        <a:pt x="1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3" name="Freeform 125"/>
                <p:cNvSpPr>
                  <a:spLocks/>
                </p:cNvSpPr>
                <p:nvPr/>
              </p:nvSpPr>
              <p:spPr bwMode="auto">
                <a:xfrm rot="16200000" flipV="1">
                  <a:off x="751" y="2240"/>
                  <a:ext cx="40" cy="52"/>
                </a:xfrm>
                <a:custGeom>
                  <a:avLst/>
                  <a:gdLst>
                    <a:gd name="T0" fmla="*/ 68 w 69"/>
                    <a:gd name="T1" fmla="*/ 44 h 75"/>
                    <a:gd name="T2" fmla="*/ 68 w 69"/>
                    <a:gd name="T3" fmla="*/ 44 h 75"/>
                    <a:gd name="T4" fmla="*/ 68 w 69"/>
                    <a:gd name="T5" fmla="*/ 59 h 75"/>
                    <a:gd name="T6" fmla="*/ 51 w 69"/>
                    <a:gd name="T7" fmla="*/ 59 h 75"/>
                    <a:gd name="T8" fmla="*/ 51 w 69"/>
                    <a:gd name="T9" fmla="*/ 74 h 75"/>
                    <a:gd name="T10" fmla="*/ 34 w 69"/>
                    <a:gd name="T11" fmla="*/ 74 h 75"/>
                    <a:gd name="T12" fmla="*/ 17 w 69"/>
                    <a:gd name="T13" fmla="*/ 74 h 75"/>
                    <a:gd name="T14" fmla="*/ 17 w 69"/>
                    <a:gd name="T15" fmla="*/ 59 h 75"/>
                    <a:gd name="T16" fmla="*/ 0 w 69"/>
                    <a:gd name="T17" fmla="*/ 59 h 75"/>
                    <a:gd name="T18" fmla="*/ 0 w 69"/>
                    <a:gd name="T19" fmla="*/ 44 h 75"/>
                    <a:gd name="T20" fmla="*/ 0 w 69"/>
                    <a:gd name="T21" fmla="*/ 30 h 75"/>
                    <a:gd name="T22" fmla="*/ 0 w 69"/>
                    <a:gd name="T23" fmla="*/ 15 h 75"/>
                    <a:gd name="T24" fmla="*/ 17 w 69"/>
                    <a:gd name="T25" fmla="*/ 15 h 75"/>
                    <a:gd name="T26" fmla="*/ 17 w 69"/>
                    <a:gd name="T27" fmla="*/ 0 h 75"/>
                    <a:gd name="T28" fmla="*/ 34 w 69"/>
                    <a:gd name="T29" fmla="*/ 0 h 75"/>
                    <a:gd name="T30" fmla="*/ 51 w 69"/>
                    <a:gd name="T31" fmla="*/ 0 h 75"/>
                    <a:gd name="T32" fmla="*/ 51 w 69"/>
                    <a:gd name="T33" fmla="*/ 15 h 75"/>
                    <a:gd name="T34" fmla="*/ 68 w 69"/>
                    <a:gd name="T35" fmla="*/ 15 h 75"/>
                    <a:gd name="T36" fmla="*/ 68 w 69"/>
                    <a:gd name="T37" fmla="*/ 30 h 75"/>
                    <a:gd name="T38" fmla="*/ 68 w 69"/>
                    <a:gd name="T39"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75">
                      <a:moveTo>
                        <a:pt x="68" y="44"/>
                      </a:moveTo>
                      <a:lnTo>
                        <a:pt x="68" y="44"/>
                      </a:lnTo>
                      <a:lnTo>
                        <a:pt x="68" y="59"/>
                      </a:lnTo>
                      <a:lnTo>
                        <a:pt x="51" y="59"/>
                      </a:lnTo>
                      <a:lnTo>
                        <a:pt x="51" y="74"/>
                      </a:lnTo>
                      <a:lnTo>
                        <a:pt x="34" y="74"/>
                      </a:lnTo>
                      <a:lnTo>
                        <a:pt x="17" y="74"/>
                      </a:lnTo>
                      <a:lnTo>
                        <a:pt x="17" y="59"/>
                      </a:lnTo>
                      <a:lnTo>
                        <a:pt x="0" y="59"/>
                      </a:lnTo>
                      <a:lnTo>
                        <a:pt x="0" y="44"/>
                      </a:lnTo>
                      <a:lnTo>
                        <a:pt x="0" y="30"/>
                      </a:lnTo>
                      <a:lnTo>
                        <a:pt x="0" y="15"/>
                      </a:lnTo>
                      <a:lnTo>
                        <a:pt x="17" y="15"/>
                      </a:lnTo>
                      <a:lnTo>
                        <a:pt x="17" y="0"/>
                      </a:lnTo>
                      <a:lnTo>
                        <a:pt x="34" y="0"/>
                      </a:lnTo>
                      <a:lnTo>
                        <a:pt x="51" y="0"/>
                      </a:lnTo>
                      <a:lnTo>
                        <a:pt x="51" y="15"/>
                      </a:lnTo>
                      <a:lnTo>
                        <a:pt x="68" y="15"/>
                      </a:lnTo>
                      <a:lnTo>
                        <a:pt x="68" y="30"/>
                      </a:lnTo>
                      <a:lnTo>
                        <a:pt x="68" y="44"/>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4" name="Freeform 126"/>
                <p:cNvSpPr>
                  <a:spLocks/>
                </p:cNvSpPr>
                <p:nvPr/>
              </p:nvSpPr>
              <p:spPr bwMode="auto">
                <a:xfrm rot="16200000" flipV="1">
                  <a:off x="761" y="2249"/>
                  <a:ext cx="33" cy="39"/>
                </a:xfrm>
                <a:custGeom>
                  <a:avLst/>
                  <a:gdLst>
                    <a:gd name="T0" fmla="*/ 27 w 56"/>
                    <a:gd name="T1" fmla="*/ 0 h 56"/>
                    <a:gd name="T2" fmla="*/ 12 w 56"/>
                    <a:gd name="T3" fmla="*/ 0 h 56"/>
                    <a:gd name="T4" fmla="*/ 0 w 56"/>
                    <a:gd name="T5" fmla="*/ 12 h 56"/>
                    <a:gd name="T6" fmla="*/ 0 w 56"/>
                    <a:gd name="T7" fmla="*/ 27 h 56"/>
                    <a:gd name="T8" fmla="*/ 0 w 56"/>
                    <a:gd name="T9" fmla="*/ 43 h 56"/>
                    <a:gd name="T10" fmla="*/ 12 w 56"/>
                    <a:gd name="T11" fmla="*/ 55 h 56"/>
                    <a:gd name="T12" fmla="*/ 27 w 56"/>
                    <a:gd name="T13" fmla="*/ 55 h 56"/>
                    <a:gd name="T14" fmla="*/ 43 w 56"/>
                    <a:gd name="T15" fmla="*/ 55 h 56"/>
                    <a:gd name="T16" fmla="*/ 55 w 56"/>
                    <a:gd name="T17" fmla="*/ 43 h 56"/>
                    <a:gd name="T18" fmla="*/ 55 w 56"/>
                    <a:gd name="T19" fmla="*/ 27 h 56"/>
                    <a:gd name="T20" fmla="*/ 55 w 56"/>
                    <a:gd name="T21" fmla="*/ 12 h 56"/>
                    <a:gd name="T22" fmla="*/ 43 w 56"/>
                    <a:gd name="T23" fmla="*/ 0 h 56"/>
                    <a:gd name="T24" fmla="*/ 27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27" y="0"/>
                      </a:moveTo>
                      <a:lnTo>
                        <a:pt x="12" y="0"/>
                      </a:lnTo>
                      <a:lnTo>
                        <a:pt x="0" y="12"/>
                      </a:lnTo>
                      <a:lnTo>
                        <a:pt x="0" y="27"/>
                      </a:lnTo>
                      <a:lnTo>
                        <a:pt x="0" y="43"/>
                      </a:lnTo>
                      <a:lnTo>
                        <a:pt x="12" y="55"/>
                      </a:lnTo>
                      <a:lnTo>
                        <a:pt x="27" y="55"/>
                      </a:lnTo>
                      <a:lnTo>
                        <a:pt x="43" y="55"/>
                      </a:lnTo>
                      <a:lnTo>
                        <a:pt x="55" y="43"/>
                      </a:lnTo>
                      <a:lnTo>
                        <a:pt x="55" y="27"/>
                      </a:lnTo>
                      <a:lnTo>
                        <a:pt x="55" y="12"/>
                      </a:lnTo>
                      <a:lnTo>
                        <a:pt x="43" y="0"/>
                      </a:lnTo>
                      <a:lnTo>
                        <a:pt x="27"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5" name="Freeform 127"/>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6" name="Freeform 128"/>
                <p:cNvSpPr>
                  <a:spLocks/>
                </p:cNvSpPr>
                <p:nvPr/>
              </p:nvSpPr>
              <p:spPr bwMode="auto">
                <a:xfrm rot="16200000" flipV="1">
                  <a:off x="773" y="2303"/>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7" name="Freeform 129"/>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8" name="Freeform 130"/>
                <p:cNvSpPr>
                  <a:spLocks/>
                </p:cNvSpPr>
                <p:nvPr/>
              </p:nvSpPr>
              <p:spPr bwMode="auto">
                <a:xfrm rot="16200000" flipV="1">
                  <a:off x="773" y="2311"/>
                  <a:ext cx="9" cy="46"/>
                </a:xfrm>
                <a:custGeom>
                  <a:avLst/>
                  <a:gdLst>
                    <a:gd name="T0" fmla="*/ 0 w 15"/>
                    <a:gd name="T1" fmla="*/ 0 h 65"/>
                    <a:gd name="T2" fmla="*/ 0 w 15"/>
                    <a:gd name="T3" fmla="*/ 64 h 65"/>
                    <a:gd name="T4" fmla="*/ 14 w 15"/>
                    <a:gd name="T5" fmla="*/ 64 h 65"/>
                    <a:gd name="T6" fmla="*/ 14 w 15"/>
                    <a:gd name="T7" fmla="*/ 0 h 65"/>
                    <a:gd name="T8" fmla="*/ 0 w 15"/>
                    <a:gd name="T9" fmla="*/ 0 h 65"/>
                  </a:gdLst>
                  <a:ahLst/>
                  <a:cxnLst>
                    <a:cxn ang="0">
                      <a:pos x="T0" y="T1"/>
                    </a:cxn>
                    <a:cxn ang="0">
                      <a:pos x="T2" y="T3"/>
                    </a:cxn>
                    <a:cxn ang="0">
                      <a:pos x="T4" y="T5"/>
                    </a:cxn>
                    <a:cxn ang="0">
                      <a:pos x="T6" y="T7"/>
                    </a:cxn>
                    <a:cxn ang="0">
                      <a:pos x="T8" y="T9"/>
                    </a:cxn>
                  </a:cxnLst>
                  <a:rect l="0" t="0" r="r" b="b"/>
                  <a:pathLst>
                    <a:path w="15" h="65">
                      <a:moveTo>
                        <a:pt x="0" y="0"/>
                      </a:moveTo>
                      <a:lnTo>
                        <a:pt x="0" y="64"/>
                      </a:lnTo>
                      <a:lnTo>
                        <a:pt x="14" y="64"/>
                      </a:lnTo>
                      <a:lnTo>
                        <a:pt x="14"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49" name="Freeform 131"/>
                <p:cNvSpPr>
                  <a:spLocks/>
                </p:cNvSpPr>
                <p:nvPr/>
              </p:nvSpPr>
              <p:spPr bwMode="auto">
                <a:xfrm rot="16200000" flipV="1">
                  <a:off x="770" y="2311"/>
                  <a:ext cx="16" cy="72"/>
                </a:xfrm>
                <a:custGeom>
                  <a:avLst/>
                  <a:gdLst>
                    <a:gd name="T0" fmla="*/ 13 w 28"/>
                    <a:gd name="T1" fmla="*/ 102 h 103"/>
                    <a:gd name="T2" fmla="*/ 27 w 28"/>
                    <a:gd name="T3" fmla="*/ 102 h 103"/>
                    <a:gd name="T4" fmla="*/ 27 w 28"/>
                    <a:gd name="T5" fmla="*/ 0 h 103"/>
                    <a:gd name="T6" fmla="*/ 13 w 28"/>
                    <a:gd name="T7" fmla="*/ 0 h 103"/>
                    <a:gd name="T8" fmla="*/ 0 w 28"/>
                    <a:gd name="T9" fmla="*/ 0 h 103"/>
                    <a:gd name="T10" fmla="*/ 0 w 28"/>
                    <a:gd name="T11" fmla="*/ 15 h 103"/>
                    <a:gd name="T12" fmla="*/ 0 w 28"/>
                    <a:gd name="T13" fmla="*/ 87 h 103"/>
                    <a:gd name="T14" fmla="*/ 13 w 28"/>
                    <a:gd name="T15" fmla="*/ 87 h 103"/>
                    <a:gd name="T16" fmla="*/ 13 w 28"/>
                    <a:gd name="T17"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3">
                      <a:moveTo>
                        <a:pt x="13" y="102"/>
                      </a:moveTo>
                      <a:lnTo>
                        <a:pt x="27" y="102"/>
                      </a:lnTo>
                      <a:lnTo>
                        <a:pt x="27" y="0"/>
                      </a:lnTo>
                      <a:lnTo>
                        <a:pt x="13" y="0"/>
                      </a:lnTo>
                      <a:lnTo>
                        <a:pt x="0" y="0"/>
                      </a:lnTo>
                      <a:lnTo>
                        <a:pt x="0" y="15"/>
                      </a:lnTo>
                      <a:lnTo>
                        <a:pt x="0" y="87"/>
                      </a:lnTo>
                      <a:lnTo>
                        <a:pt x="13" y="87"/>
                      </a:lnTo>
                      <a:lnTo>
                        <a:pt x="13" y="102"/>
                      </a:lnTo>
                    </a:path>
                  </a:pathLst>
                </a:custGeom>
                <a:solidFill>
                  <a:srgbClr val="FFFF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0" name="Freeform 132"/>
                <p:cNvSpPr>
                  <a:spLocks/>
                </p:cNvSpPr>
                <p:nvPr/>
              </p:nvSpPr>
              <p:spPr bwMode="auto">
                <a:xfrm rot="16200000" flipV="1">
                  <a:off x="736"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1" name="Freeform 133"/>
                <p:cNvSpPr>
                  <a:spLocks/>
                </p:cNvSpPr>
                <p:nvPr/>
              </p:nvSpPr>
              <p:spPr bwMode="auto">
                <a:xfrm rot="16200000" flipV="1">
                  <a:off x="773" y="2298"/>
                  <a:ext cx="9" cy="72"/>
                </a:xfrm>
                <a:custGeom>
                  <a:avLst/>
                  <a:gdLst>
                    <a:gd name="T0" fmla="*/ 0 w 15"/>
                    <a:gd name="T1" fmla="*/ 0 h 103"/>
                    <a:gd name="T2" fmla="*/ 14 w 15"/>
                    <a:gd name="T3" fmla="*/ 102 h 103"/>
                  </a:gdLst>
                  <a:ahLst/>
                  <a:cxnLst>
                    <a:cxn ang="0">
                      <a:pos x="T0" y="T1"/>
                    </a:cxn>
                    <a:cxn ang="0">
                      <a:pos x="T2" y="T3"/>
                    </a:cxn>
                  </a:cxnLst>
                  <a:rect l="0" t="0" r="r" b="b"/>
                  <a:pathLst>
                    <a:path w="15" h="103">
                      <a:moveTo>
                        <a:pt x="0" y="0"/>
                      </a:moveTo>
                      <a:lnTo>
                        <a:pt x="14" y="10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2" name="Freeform 134"/>
                <p:cNvSpPr>
                  <a:spLocks/>
                </p:cNvSpPr>
                <p:nvPr/>
              </p:nvSpPr>
              <p:spPr bwMode="auto">
                <a:xfrm rot="16200000" flipV="1">
                  <a:off x="803" y="2336"/>
                  <a:ext cx="8" cy="14"/>
                </a:xfrm>
                <a:custGeom>
                  <a:avLst/>
                  <a:gdLst>
                    <a:gd name="T0" fmla="*/ 0 w 14"/>
                    <a:gd name="T1" fmla="*/ 0 h 20"/>
                    <a:gd name="T2" fmla="*/ 13 w 14"/>
                    <a:gd name="T3" fmla="*/ 19 h 20"/>
                  </a:gdLst>
                  <a:ahLst/>
                  <a:cxnLst>
                    <a:cxn ang="0">
                      <a:pos x="T0" y="T1"/>
                    </a:cxn>
                    <a:cxn ang="0">
                      <a:pos x="T2" y="T3"/>
                    </a:cxn>
                  </a:cxnLst>
                  <a:rect l="0" t="0" r="r" b="b"/>
                  <a:pathLst>
                    <a:path w="14" h="20">
                      <a:moveTo>
                        <a:pt x="0" y="0"/>
                      </a:moveTo>
                      <a:lnTo>
                        <a:pt x="13"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3" name="Freeform 135"/>
                <p:cNvSpPr>
                  <a:spLocks/>
                </p:cNvSpPr>
                <p:nvPr/>
              </p:nvSpPr>
              <p:spPr bwMode="auto">
                <a:xfrm rot="16200000" flipV="1">
                  <a:off x="802" y="2343"/>
                  <a:ext cx="9" cy="14"/>
                </a:xfrm>
                <a:custGeom>
                  <a:avLst/>
                  <a:gdLst>
                    <a:gd name="T0" fmla="*/ 14 w 15"/>
                    <a:gd name="T1" fmla="*/ 0 h 20"/>
                    <a:gd name="T2" fmla="*/ 14 w 15"/>
                    <a:gd name="T3" fmla="*/ 0 h 20"/>
                    <a:gd name="T4" fmla="*/ 0 w 15"/>
                    <a:gd name="T5" fmla="*/ 0 h 20"/>
                    <a:gd name="T6" fmla="*/ 0 w 15"/>
                    <a:gd name="T7" fmla="*/ 19 h 20"/>
                  </a:gdLst>
                  <a:ahLst/>
                  <a:cxnLst>
                    <a:cxn ang="0">
                      <a:pos x="T0" y="T1"/>
                    </a:cxn>
                    <a:cxn ang="0">
                      <a:pos x="T2" y="T3"/>
                    </a:cxn>
                    <a:cxn ang="0">
                      <a:pos x="T4" y="T5"/>
                    </a:cxn>
                    <a:cxn ang="0">
                      <a:pos x="T6" y="T7"/>
                    </a:cxn>
                  </a:cxnLst>
                  <a:rect l="0" t="0" r="r" b="b"/>
                  <a:pathLst>
                    <a:path w="15" h="20">
                      <a:moveTo>
                        <a:pt x="14" y="0"/>
                      </a:moveTo>
                      <a:lnTo>
                        <a:pt x="14" y="0"/>
                      </a:lnTo>
                      <a:lnTo>
                        <a:pt x="0" y="0"/>
                      </a:lnTo>
                      <a:lnTo>
                        <a:pt x="0"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4" name="Freeform 136"/>
                <p:cNvSpPr>
                  <a:spLocks/>
                </p:cNvSpPr>
                <p:nvPr/>
              </p:nvSpPr>
              <p:spPr bwMode="auto">
                <a:xfrm rot="16200000" flipV="1">
                  <a:off x="773" y="2327"/>
                  <a:ext cx="9" cy="46"/>
                </a:xfrm>
                <a:custGeom>
                  <a:avLst/>
                  <a:gdLst>
                    <a:gd name="T0" fmla="*/ 0 w 15"/>
                    <a:gd name="T1" fmla="*/ 0 h 65"/>
                    <a:gd name="T2" fmla="*/ 14 w 15"/>
                    <a:gd name="T3" fmla="*/ 64 h 65"/>
                  </a:gdLst>
                  <a:ahLst/>
                  <a:cxnLst>
                    <a:cxn ang="0">
                      <a:pos x="T0" y="T1"/>
                    </a:cxn>
                    <a:cxn ang="0">
                      <a:pos x="T2" y="T3"/>
                    </a:cxn>
                  </a:cxnLst>
                  <a:rect l="0" t="0" r="r" b="b"/>
                  <a:pathLst>
                    <a:path w="15" h="65">
                      <a:moveTo>
                        <a:pt x="0" y="0"/>
                      </a:moveTo>
                      <a:lnTo>
                        <a:pt x="14" y="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5" name="Freeform 137"/>
                <p:cNvSpPr>
                  <a:spLocks/>
                </p:cNvSpPr>
                <p:nvPr/>
              </p:nvSpPr>
              <p:spPr bwMode="auto">
                <a:xfrm rot="16200000" flipV="1">
                  <a:off x="744" y="2343"/>
                  <a:ext cx="9" cy="14"/>
                </a:xfrm>
                <a:custGeom>
                  <a:avLst/>
                  <a:gdLst>
                    <a:gd name="T0" fmla="*/ 0 w 15"/>
                    <a:gd name="T1" fmla="*/ 0 h 20"/>
                    <a:gd name="T2" fmla="*/ 0 w 15"/>
                    <a:gd name="T3" fmla="*/ 0 h 20"/>
                    <a:gd name="T4" fmla="*/ 14 w 15"/>
                    <a:gd name="T5" fmla="*/ 0 h 20"/>
                    <a:gd name="T6" fmla="*/ 14 w 15"/>
                    <a:gd name="T7" fmla="*/ 19 h 20"/>
                  </a:gdLst>
                  <a:ahLst/>
                  <a:cxnLst>
                    <a:cxn ang="0">
                      <a:pos x="T0" y="T1"/>
                    </a:cxn>
                    <a:cxn ang="0">
                      <a:pos x="T2" y="T3"/>
                    </a:cxn>
                    <a:cxn ang="0">
                      <a:pos x="T4" y="T5"/>
                    </a:cxn>
                    <a:cxn ang="0">
                      <a:pos x="T6" y="T7"/>
                    </a:cxn>
                  </a:cxnLst>
                  <a:rect l="0" t="0" r="r" b="b"/>
                  <a:pathLst>
                    <a:path w="15" h="20">
                      <a:moveTo>
                        <a:pt x="0" y="0"/>
                      </a:moveTo>
                      <a:lnTo>
                        <a:pt x="0" y="0"/>
                      </a:lnTo>
                      <a:lnTo>
                        <a:pt x="14" y="0"/>
                      </a:lnTo>
                      <a:lnTo>
                        <a:pt x="14" y="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6" name="Freeform 138"/>
                <p:cNvSpPr>
                  <a:spLocks/>
                </p:cNvSpPr>
                <p:nvPr/>
              </p:nvSpPr>
              <p:spPr bwMode="auto">
                <a:xfrm rot="16200000" flipV="1">
                  <a:off x="774" y="2333"/>
                  <a:ext cx="9" cy="33"/>
                </a:xfrm>
                <a:custGeom>
                  <a:avLst/>
                  <a:gdLst>
                    <a:gd name="T0" fmla="*/ 14 w 15"/>
                    <a:gd name="T1" fmla="*/ 46 h 47"/>
                    <a:gd name="T2" fmla="*/ 14 w 15"/>
                    <a:gd name="T3" fmla="*/ 46 h 47"/>
                    <a:gd name="T4" fmla="*/ 14 w 15"/>
                    <a:gd name="T5" fmla="*/ 31 h 47"/>
                    <a:gd name="T6" fmla="*/ 0 w 15"/>
                    <a:gd name="T7" fmla="*/ 31 h 47"/>
                    <a:gd name="T8" fmla="*/ 0 w 15"/>
                    <a:gd name="T9" fmla="*/ 15 h 47"/>
                    <a:gd name="T10" fmla="*/ 0 w 15"/>
                    <a:gd name="T11" fmla="*/ 0 h 47"/>
                    <a:gd name="T12" fmla="*/ 14 w 1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14" y="46"/>
                      </a:moveTo>
                      <a:lnTo>
                        <a:pt x="14" y="46"/>
                      </a:lnTo>
                      <a:lnTo>
                        <a:pt x="14" y="31"/>
                      </a:lnTo>
                      <a:lnTo>
                        <a:pt x="0" y="31"/>
                      </a:lnTo>
                      <a:lnTo>
                        <a:pt x="0" y="15"/>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7" name="Freeform 139"/>
                <p:cNvSpPr>
                  <a:spLocks/>
                </p:cNvSpPr>
                <p:nvPr/>
              </p:nvSpPr>
              <p:spPr bwMode="auto">
                <a:xfrm rot="16200000" flipV="1">
                  <a:off x="754" y="2346"/>
                  <a:ext cx="9" cy="7"/>
                </a:xfrm>
                <a:custGeom>
                  <a:avLst/>
                  <a:gdLst>
                    <a:gd name="T0" fmla="*/ 14 w 15"/>
                    <a:gd name="T1" fmla="*/ 9 h 10"/>
                    <a:gd name="T2" fmla="*/ 14 w 15"/>
                    <a:gd name="T3" fmla="*/ 9 h 10"/>
                    <a:gd name="T4" fmla="*/ 0 w 15"/>
                    <a:gd name="T5" fmla="*/ 9 h 10"/>
                    <a:gd name="T6" fmla="*/ 0 w 15"/>
                    <a:gd name="T7" fmla="*/ 0 h 10"/>
                    <a:gd name="T8" fmla="*/ 14 w 15"/>
                    <a:gd name="T9" fmla="*/ 0 h 10"/>
                  </a:gdLst>
                  <a:ahLst/>
                  <a:cxnLst>
                    <a:cxn ang="0">
                      <a:pos x="T0" y="T1"/>
                    </a:cxn>
                    <a:cxn ang="0">
                      <a:pos x="T2" y="T3"/>
                    </a:cxn>
                    <a:cxn ang="0">
                      <a:pos x="T4" y="T5"/>
                    </a:cxn>
                    <a:cxn ang="0">
                      <a:pos x="T6" y="T7"/>
                    </a:cxn>
                    <a:cxn ang="0">
                      <a:pos x="T8" y="T9"/>
                    </a:cxn>
                  </a:cxnLst>
                  <a:rect l="0" t="0" r="r" b="b"/>
                  <a:pathLst>
                    <a:path w="15" h="10">
                      <a:moveTo>
                        <a:pt x="14" y="9"/>
                      </a:moveTo>
                      <a:lnTo>
                        <a:pt x="14" y="9"/>
                      </a:lnTo>
                      <a:lnTo>
                        <a:pt x="0" y="9"/>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8" name="Freeform 140"/>
                <p:cNvSpPr>
                  <a:spLocks/>
                </p:cNvSpPr>
                <p:nvPr/>
              </p:nvSpPr>
              <p:spPr bwMode="auto">
                <a:xfrm rot="16200000" flipV="1">
                  <a:off x="782" y="2328"/>
                  <a:ext cx="9" cy="20"/>
                </a:xfrm>
                <a:custGeom>
                  <a:avLst/>
                  <a:gdLst>
                    <a:gd name="T0" fmla="*/ 14 w 15"/>
                    <a:gd name="T1" fmla="*/ 28 h 29"/>
                    <a:gd name="T2" fmla="*/ 14 w 15"/>
                    <a:gd name="T3" fmla="*/ 28 h 29"/>
                    <a:gd name="T4" fmla="*/ 0 w 15"/>
                    <a:gd name="T5" fmla="*/ 28 h 29"/>
                    <a:gd name="T6" fmla="*/ 0 w 15"/>
                    <a:gd name="T7" fmla="*/ 14 h 29"/>
                    <a:gd name="T8" fmla="*/ 0 w 15"/>
                    <a:gd name="T9" fmla="*/ 0 h 29"/>
                    <a:gd name="T10" fmla="*/ 14 w 15"/>
                    <a:gd name="T11" fmla="*/ 0 h 29"/>
                  </a:gdLst>
                  <a:ahLst/>
                  <a:cxnLst>
                    <a:cxn ang="0">
                      <a:pos x="T0" y="T1"/>
                    </a:cxn>
                    <a:cxn ang="0">
                      <a:pos x="T2" y="T3"/>
                    </a:cxn>
                    <a:cxn ang="0">
                      <a:pos x="T4" y="T5"/>
                    </a:cxn>
                    <a:cxn ang="0">
                      <a:pos x="T6" y="T7"/>
                    </a:cxn>
                    <a:cxn ang="0">
                      <a:pos x="T8" y="T9"/>
                    </a:cxn>
                    <a:cxn ang="0">
                      <a:pos x="T10" y="T11"/>
                    </a:cxn>
                  </a:cxnLst>
                  <a:rect l="0" t="0" r="r" b="b"/>
                  <a:pathLst>
                    <a:path w="15" h="29">
                      <a:moveTo>
                        <a:pt x="14" y="28"/>
                      </a:moveTo>
                      <a:lnTo>
                        <a:pt x="14" y="28"/>
                      </a:lnTo>
                      <a:lnTo>
                        <a:pt x="0" y="28"/>
                      </a:lnTo>
                      <a:lnTo>
                        <a:pt x="0" y="14"/>
                      </a:lnTo>
                      <a:lnTo>
                        <a:pt x="0" y="0"/>
                      </a:lnTo>
                      <a:lnTo>
                        <a:pt x="1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59" name="Freeform 141"/>
                <p:cNvSpPr>
                  <a:spLocks/>
                </p:cNvSpPr>
                <p:nvPr/>
              </p:nvSpPr>
              <p:spPr bwMode="auto">
                <a:xfrm rot="16200000" flipV="1">
                  <a:off x="755" y="2339"/>
                  <a:ext cx="8" cy="7"/>
                </a:xfrm>
                <a:custGeom>
                  <a:avLst/>
                  <a:gdLst>
                    <a:gd name="T0" fmla="*/ 0 w 14"/>
                    <a:gd name="T1" fmla="*/ 0 h 10"/>
                    <a:gd name="T2" fmla="*/ 13 w 14"/>
                    <a:gd name="T3" fmla="*/ 9 h 10"/>
                  </a:gdLst>
                  <a:ahLst/>
                  <a:cxnLst>
                    <a:cxn ang="0">
                      <a:pos x="T0" y="T1"/>
                    </a:cxn>
                    <a:cxn ang="0">
                      <a:pos x="T2" y="T3"/>
                    </a:cxn>
                  </a:cxnLst>
                  <a:rect l="0" t="0" r="r" b="b"/>
                  <a:pathLst>
                    <a:path w="14" h="10">
                      <a:moveTo>
                        <a:pt x="0" y="0"/>
                      </a:moveTo>
                      <a:lnTo>
                        <a:pt x="13" y="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60" name="Freeform 142"/>
                <p:cNvSpPr>
                  <a:spLocks/>
                </p:cNvSpPr>
                <p:nvPr/>
              </p:nvSpPr>
              <p:spPr bwMode="auto">
                <a:xfrm rot="16200000" flipV="1">
                  <a:off x="784" y="2336"/>
                  <a:ext cx="8" cy="14"/>
                </a:xfrm>
                <a:custGeom>
                  <a:avLst/>
                  <a:gdLst>
                    <a:gd name="T0" fmla="*/ 0 w 14"/>
                    <a:gd name="T1" fmla="*/ 0 h 19"/>
                    <a:gd name="T2" fmla="*/ 13 w 14"/>
                    <a:gd name="T3" fmla="*/ 18 h 19"/>
                  </a:gdLst>
                  <a:ahLst/>
                  <a:cxnLst>
                    <a:cxn ang="0">
                      <a:pos x="T0" y="T1"/>
                    </a:cxn>
                    <a:cxn ang="0">
                      <a:pos x="T2" y="T3"/>
                    </a:cxn>
                  </a:cxnLst>
                  <a:rect l="0" t="0" r="r" b="b"/>
                  <a:pathLst>
                    <a:path w="14" h="19">
                      <a:moveTo>
                        <a:pt x="0" y="0"/>
                      </a:moveTo>
                      <a:lnTo>
                        <a:pt x="13" y="18"/>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61" name="Freeform 143"/>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solidFill>
                  <a:srgbClr val="00000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62" name="Freeform 144"/>
                <p:cNvSpPr>
                  <a:spLocks/>
                </p:cNvSpPr>
                <p:nvPr/>
              </p:nvSpPr>
              <p:spPr bwMode="auto">
                <a:xfrm rot="16200000" flipV="1">
                  <a:off x="758" y="2206"/>
                  <a:ext cx="241" cy="39"/>
                </a:xfrm>
                <a:custGeom>
                  <a:avLst/>
                  <a:gdLst>
                    <a:gd name="T0" fmla="*/ 0 w 409"/>
                    <a:gd name="T1" fmla="*/ 0 h 56"/>
                    <a:gd name="T2" fmla="*/ 0 w 409"/>
                    <a:gd name="T3" fmla="*/ 55 h 56"/>
                    <a:gd name="T4" fmla="*/ 408 w 409"/>
                    <a:gd name="T5" fmla="*/ 55 h 56"/>
                    <a:gd name="T6" fmla="*/ 408 w 409"/>
                    <a:gd name="T7" fmla="*/ 0 h 56"/>
                    <a:gd name="T8" fmla="*/ 0 w 409"/>
                    <a:gd name="T9" fmla="*/ 0 h 56"/>
                  </a:gdLst>
                  <a:ahLst/>
                  <a:cxnLst>
                    <a:cxn ang="0">
                      <a:pos x="T0" y="T1"/>
                    </a:cxn>
                    <a:cxn ang="0">
                      <a:pos x="T2" y="T3"/>
                    </a:cxn>
                    <a:cxn ang="0">
                      <a:pos x="T4" y="T5"/>
                    </a:cxn>
                    <a:cxn ang="0">
                      <a:pos x="T6" y="T7"/>
                    </a:cxn>
                    <a:cxn ang="0">
                      <a:pos x="T8" y="T9"/>
                    </a:cxn>
                  </a:cxnLst>
                  <a:rect l="0" t="0" r="r" b="b"/>
                  <a:pathLst>
                    <a:path w="409" h="56">
                      <a:moveTo>
                        <a:pt x="0" y="0"/>
                      </a:moveTo>
                      <a:lnTo>
                        <a:pt x="0" y="55"/>
                      </a:lnTo>
                      <a:lnTo>
                        <a:pt x="408" y="55"/>
                      </a:lnTo>
                      <a:lnTo>
                        <a:pt x="408"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sp>
            <p:nvSpPr>
              <p:cNvPr id="57" name="Oval 145"/>
              <p:cNvSpPr>
                <a:spLocks noChangeArrowheads="1"/>
              </p:cNvSpPr>
              <p:nvPr/>
            </p:nvSpPr>
            <p:spPr bwMode="auto">
              <a:xfrm flipH="1">
                <a:off x="983" y="3662"/>
                <a:ext cx="49" cy="47"/>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8" name="Oval 146"/>
              <p:cNvSpPr>
                <a:spLocks noChangeArrowheads="1"/>
              </p:cNvSpPr>
              <p:nvPr/>
            </p:nvSpPr>
            <p:spPr bwMode="auto">
              <a:xfrm flipH="1">
                <a:off x="1044" y="389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9" name="Oval 147"/>
              <p:cNvSpPr>
                <a:spLocks noChangeArrowheads="1"/>
              </p:cNvSpPr>
              <p:nvPr/>
            </p:nvSpPr>
            <p:spPr bwMode="auto">
              <a:xfrm flipH="1">
                <a:off x="1044" y="3923"/>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0" name="Oval 148"/>
              <p:cNvSpPr>
                <a:spLocks noChangeArrowheads="1"/>
              </p:cNvSpPr>
              <p:nvPr/>
            </p:nvSpPr>
            <p:spPr bwMode="auto">
              <a:xfrm flipH="1">
                <a:off x="1021" y="3944"/>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1" name="Oval 149"/>
              <p:cNvSpPr>
                <a:spLocks noChangeArrowheads="1"/>
              </p:cNvSpPr>
              <p:nvPr/>
            </p:nvSpPr>
            <p:spPr bwMode="auto">
              <a:xfrm flipH="1">
                <a:off x="1021" y="3872"/>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2" name="Freeform 150"/>
              <p:cNvSpPr>
                <a:spLocks/>
              </p:cNvSpPr>
              <p:nvPr/>
            </p:nvSpPr>
            <p:spPr bwMode="auto">
              <a:xfrm flipH="1">
                <a:off x="980" y="3884"/>
                <a:ext cx="53" cy="52"/>
              </a:xfrm>
              <a:custGeom>
                <a:avLst/>
                <a:gdLst>
                  <a:gd name="T0" fmla="*/ 0 w 188"/>
                  <a:gd name="T1" fmla="*/ 134 h 188"/>
                  <a:gd name="T2" fmla="*/ 0 w 188"/>
                  <a:gd name="T3" fmla="*/ 55 h 188"/>
                  <a:gd name="T4" fmla="*/ 54 w 188"/>
                  <a:gd name="T5" fmla="*/ 0 h 188"/>
                  <a:gd name="T6" fmla="*/ 132 w 188"/>
                  <a:gd name="T7" fmla="*/ 0 h 188"/>
                  <a:gd name="T8" fmla="*/ 188 w 188"/>
                  <a:gd name="T9" fmla="*/ 55 h 188"/>
                  <a:gd name="T10" fmla="*/ 188 w 188"/>
                  <a:gd name="T11" fmla="*/ 133 h 188"/>
                  <a:gd name="T12" fmla="*/ 133 w 188"/>
                  <a:gd name="T13" fmla="*/ 188 h 188"/>
                  <a:gd name="T14" fmla="*/ 55 w 188"/>
                  <a:gd name="T15" fmla="*/ 188 h 188"/>
                  <a:gd name="T16" fmla="*/ 0 w 188"/>
                  <a:gd name="T17" fmla="*/ 13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88">
                    <a:moveTo>
                      <a:pt x="0" y="134"/>
                    </a:moveTo>
                    <a:lnTo>
                      <a:pt x="0" y="55"/>
                    </a:lnTo>
                    <a:lnTo>
                      <a:pt x="54" y="0"/>
                    </a:lnTo>
                    <a:lnTo>
                      <a:pt x="132" y="0"/>
                    </a:lnTo>
                    <a:lnTo>
                      <a:pt x="188" y="55"/>
                    </a:lnTo>
                    <a:lnTo>
                      <a:pt x="188" y="133"/>
                    </a:lnTo>
                    <a:lnTo>
                      <a:pt x="133" y="188"/>
                    </a:lnTo>
                    <a:lnTo>
                      <a:pt x="55" y="188"/>
                    </a:lnTo>
                    <a:lnTo>
                      <a:pt x="0" y="134"/>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3" name="Freeform 151"/>
              <p:cNvSpPr>
                <a:spLocks/>
              </p:cNvSpPr>
              <p:nvPr/>
            </p:nvSpPr>
            <p:spPr bwMode="auto">
              <a:xfrm flipH="1">
                <a:off x="983" y="3886"/>
                <a:ext cx="48" cy="48"/>
              </a:xfrm>
              <a:custGeom>
                <a:avLst/>
                <a:gdLst>
                  <a:gd name="T0" fmla="*/ 0 w 170"/>
                  <a:gd name="T1" fmla="*/ 121 h 171"/>
                  <a:gd name="T2" fmla="*/ 0 w 170"/>
                  <a:gd name="T3" fmla="*/ 51 h 171"/>
                  <a:gd name="T4" fmla="*/ 50 w 170"/>
                  <a:gd name="T5" fmla="*/ 0 h 171"/>
                  <a:gd name="T6" fmla="*/ 119 w 170"/>
                  <a:gd name="T7" fmla="*/ 0 h 171"/>
                  <a:gd name="T8" fmla="*/ 170 w 170"/>
                  <a:gd name="T9" fmla="*/ 50 h 171"/>
                  <a:gd name="T10" fmla="*/ 170 w 170"/>
                  <a:gd name="T11" fmla="*/ 120 h 171"/>
                  <a:gd name="T12" fmla="*/ 120 w 170"/>
                  <a:gd name="T13" fmla="*/ 171 h 171"/>
                  <a:gd name="T14" fmla="*/ 50 w 170"/>
                  <a:gd name="T15" fmla="*/ 171 h 171"/>
                  <a:gd name="T16" fmla="*/ 0 w 170"/>
                  <a:gd name="T17" fmla="*/ 1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71">
                    <a:moveTo>
                      <a:pt x="0" y="121"/>
                    </a:moveTo>
                    <a:lnTo>
                      <a:pt x="0" y="51"/>
                    </a:lnTo>
                    <a:lnTo>
                      <a:pt x="50" y="0"/>
                    </a:lnTo>
                    <a:lnTo>
                      <a:pt x="119" y="0"/>
                    </a:lnTo>
                    <a:lnTo>
                      <a:pt x="170" y="50"/>
                    </a:lnTo>
                    <a:lnTo>
                      <a:pt x="170" y="120"/>
                    </a:lnTo>
                    <a:lnTo>
                      <a:pt x="120" y="171"/>
                    </a:lnTo>
                    <a:lnTo>
                      <a:pt x="50" y="171"/>
                    </a:lnTo>
                    <a:lnTo>
                      <a:pt x="0" y="121"/>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4" name="Oval 152"/>
              <p:cNvSpPr>
                <a:spLocks noChangeArrowheads="1"/>
              </p:cNvSpPr>
              <p:nvPr/>
            </p:nvSpPr>
            <p:spPr bwMode="auto">
              <a:xfrm flipH="1">
                <a:off x="1029" y="3886"/>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5" name="Oval 153"/>
              <p:cNvSpPr>
                <a:spLocks noChangeArrowheads="1"/>
              </p:cNvSpPr>
              <p:nvPr/>
            </p:nvSpPr>
            <p:spPr bwMode="auto">
              <a:xfrm flipH="1">
                <a:off x="983" y="388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6" name="Oval 154"/>
              <p:cNvSpPr>
                <a:spLocks noChangeArrowheads="1"/>
              </p:cNvSpPr>
              <p:nvPr/>
            </p:nvSpPr>
            <p:spPr bwMode="auto">
              <a:xfrm flipH="1">
                <a:off x="983"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7" name="Oval 155"/>
              <p:cNvSpPr>
                <a:spLocks noChangeArrowheads="1"/>
              </p:cNvSpPr>
              <p:nvPr/>
            </p:nvSpPr>
            <p:spPr bwMode="auto">
              <a:xfrm flipH="1">
                <a:off x="1029" y="393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8" name="Oval 156"/>
              <p:cNvSpPr>
                <a:spLocks noChangeArrowheads="1"/>
              </p:cNvSpPr>
              <p:nvPr/>
            </p:nvSpPr>
            <p:spPr bwMode="auto">
              <a:xfrm flipH="1">
                <a:off x="1130" y="3681"/>
                <a:ext cx="9" cy="9"/>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9" name="Oval 157"/>
              <p:cNvSpPr>
                <a:spLocks noChangeArrowheads="1"/>
              </p:cNvSpPr>
              <p:nvPr/>
            </p:nvSpPr>
            <p:spPr bwMode="auto">
              <a:xfrm flipH="1">
                <a:off x="1006" y="3856"/>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0" name="Oval 158"/>
              <p:cNvSpPr>
                <a:spLocks noChangeArrowheads="1"/>
              </p:cNvSpPr>
              <p:nvPr/>
            </p:nvSpPr>
            <p:spPr bwMode="auto">
              <a:xfrm flipH="1">
                <a:off x="1006" y="3723"/>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1" name="Line 159"/>
              <p:cNvSpPr>
                <a:spLocks noChangeShapeType="1"/>
              </p:cNvSpPr>
              <p:nvPr/>
            </p:nvSpPr>
            <p:spPr bwMode="auto">
              <a:xfrm flipH="1" flipV="1">
                <a:off x="114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2" name="Line 160"/>
              <p:cNvSpPr>
                <a:spLocks noChangeShapeType="1"/>
              </p:cNvSpPr>
              <p:nvPr/>
            </p:nvSpPr>
            <p:spPr bwMode="auto">
              <a:xfrm flipH="1" flipV="1">
                <a:off x="1010" y="4101"/>
                <a:ext cx="1"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3" name="Line 161"/>
              <p:cNvSpPr>
                <a:spLocks noChangeShapeType="1"/>
              </p:cNvSpPr>
              <p:nvPr/>
            </p:nvSpPr>
            <p:spPr bwMode="auto">
              <a:xfrm flipH="1" flipV="1">
                <a:off x="1141"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4" name="Line 162"/>
              <p:cNvSpPr>
                <a:spLocks noChangeShapeType="1"/>
              </p:cNvSpPr>
              <p:nvPr/>
            </p:nvSpPr>
            <p:spPr bwMode="auto">
              <a:xfrm flipH="1" flipV="1">
                <a:off x="1145"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5" name="Line 163"/>
              <p:cNvSpPr>
                <a:spLocks noChangeShapeType="1"/>
              </p:cNvSpPr>
              <p:nvPr/>
            </p:nvSpPr>
            <p:spPr bwMode="auto">
              <a:xfrm flipV="1">
                <a:off x="985" y="4101"/>
                <a:ext cx="26"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6" name="Line 164"/>
              <p:cNvSpPr>
                <a:spLocks noChangeShapeType="1"/>
              </p:cNvSpPr>
              <p:nvPr/>
            </p:nvSpPr>
            <p:spPr bwMode="auto">
              <a:xfrm flipV="1">
                <a:off x="981" y="4101"/>
                <a:ext cx="25" cy="4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7" name="Oval 165"/>
              <p:cNvSpPr>
                <a:spLocks noChangeArrowheads="1"/>
              </p:cNvSpPr>
              <p:nvPr/>
            </p:nvSpPr>
            <p:spPr bwMode="auto">
              <a:xfrm flipH="1">
                <a:off x="991"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8" name="Oval 166"/>
              <p:cNvSpPr>
                <a:spLocks noChangeArrowheads="1"/>
              </p:cNvSpPr>
              <p:nvPr/>
            </p:nvSpPr>
            <p:spPr bwMode="auto">
              <a:xfrm flipH="1">
                <a:off x="1024" y="370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9" name="Oval 167"/>
              <p:cNvSpPr>
                <a:spLocks noChangeArrowheads="1"/>
              </p:cNvSpPr>
              <p:nvPr/>
            </p:nvSpPr>
            <p:spPr bwMode="auto">
              <a:xfrm flipH="1">
                <a:off x="991" y="3944"/>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0" name="Oval 168"/>
              <p:cNvSpPr>
                <a:spLocks noChangeArrowheads="1"/>
              </p:cNvSpPr>
              <p:nvPr/>
            </p:nvSpPr>
            <p:spPr bwMode="auto">
              <a:xfrm flipH="1">
                <a:off x="991" y="3872"/>
                <a:ext cx="2"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1" name="Line 169"/>
              <p:cNvSpPr>
                <a:spLocks noChangeShapeType="1"/>
              </p:cNvSpPr>
              <p:nvPr/>
            </p:nvSpPr>
            <p:spPr bwMode="auto">
              <a:xfrm flipH="1">
                <a:off x="983" y="3884"/>
                <a:ext cx="4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2" name="Line 170"/>
              <p:cNvSpPr>
                <a:spLocks noChangeShapeType="1"/>
              </p:cNvSpPr>
              <p:nvPr/>
            </p:nvSpPr>
            <p:spPr bwMode="auto">
              <a:xfrm flipH="1">
                <a:off x="979" y="3887"/>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3" name="Line 171"/>
              <p:cNvSpPr>
                <a:spLocks noChangeShapeType="1"/>
              </p:cNvSpPr>
              <p:nvPr/>
            </p:nvSpPr>
            <p:spPr bwMode="auto">
              <a:xfrm>
                <a:off x="983" y="3936"/>
                <a:ext cx="4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4" name="Line 172"/>
              <p:cNvSpPr>
                <a:spLocks noChangeShapeType="1"/>
              </p:cNvSpPr>
              <p:nvPr/>
            </p:nvSpPr>
            <p:spPr bwMode="auto">
              <a:xfrm flipH="1" flipV="1">
                <a:off x="1033" y="3887"/>
                <a:ext cx="0"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5" name="Freeform 173"/>
              <p:cNvSpPr>
                <a:spLocks/>
              </p:cNvSpPr>
              <p:nvPr/>
            </p:nvSpPr>
            <p:spPr bwMode="auto">
              <a:xfrm flipH="1">
                <a:off x="1030" y="3884"/>
                <a:ext cx="3" cy="4"/>
              </a:xfrm>
              <a:custGeom>
                <a:avLst/>
                <a:gdLst>
                  <a:gd name="T0" fmla="*/ 0 w 12"/>
                  <a:gd name="T1" fmla="*/ 13 h 13"/>
                  <a:gd name="T2" fmla="*/ 0 w 12"/>
                  <a:gd name="T3" fmla="*/ 12 h 13"/>
                  <a:gd name="T4" fmla="*/ 0 w 12"/>
                  <a:gd name="T5" fmla="*/ 12 h 13"/>
                  <a:gd name="T6" fmla="*/ 0 w 12"/>
                  <a:gd name="T7" fmla="*/ 11 h 13"/>
                  <a:gd name="T8" fmla="*/ 0 w 12"/>
                  <a:gd name="T9" fmla="*/ 11 h 13"/>
                  <a:gd name="T10" fmla="*/ 0 w 12"/>
                  <a:gd name="T11" fmla="*/ 10 h 13"/>
                  <a:gd name="T12" fmla="*/ 0 w 12"/>
                  <a:gd name="T13" fmla="*/ 10 h 13"/>
                  <a:gd name="T14" fmla="*/ 0 w 12"/>
                  <a:gd name="T15" fmla="*/ 9 h 13"/>
                  <a:gd name="T16" fmla="*/ 0 w 12"/>
                  <a:gd name="T17" fmla="*/ 9 h 13"/>
                  <a:gd name="T18" fmla="*/ 0 w 12"/>
                  <a:gd name="T19" fmla="*/ 8 h 13"/>
                  <a:gd name="T20" fmla="*/ 0 w 12"/>
                  <a:gd name="T21" fmla="*/ 7 h 13"/>
                  <a:gd name="T22" fmla="*/ 1 w 12"/>
                  <a:gd name="T23" fmla="*/ 7 h 13"/>
                  <a:gd name="T24" fmla="*/ 1 w 12"/>
                  <a:gd name="T25" fmla="*/ 6 h 13"/>
                  <a:gd name="T26" fmla="*/ 1 w 12"/>
                  <a:gd name="T27" fmla="*/ 6 h 13"/>
                  <a:gd name="T28" fmla="*/ 1 w 12"/>
                  <a:gd name="T29" fmla="*/ 5 h 13"/>
                  <a:gd name="T30" fmla="*/ 2 w 12"/>
                  <a:gd name="T31" fmla="*/ 5 h 13"/>
                  <a:gd name="T32" fmla="*/ 2 w 12"/>
                  <a:gd name="T33" fmla="*/ 4 h 13"/>
                  <a:gd name="T34" fmla="*/ 2 w 12"/>
                  <a:gd name="T35" fmla="*/ 4 h 13"/>
                  <a:gd name="T36" fmla="*/ 3 w 12"/>
                  <a:gd name="T37" fmla="*/ 4 h 13"/>
                  <a:gd name="T38" fmla="*/ 3 w 12"/>
                  <a:gd name="T39" fmla="*/ 4 h 13"/>
                  <a:gd name="T40" fmla="*/ 3 w 12"/>
                  <a:gd name="T41" fmla="*/ 3 h 13"/>
                  <a:gd name="T42" fmla="*/ 4 w 12"/>
                  <a:gd name="T43" fmla="*/ 3 h 13"/>
                  <a:gd name="T44" fmla="*/ 4 w 12"/>
                  <a:gd name="T45" fmla="*/ 3 h 13"/>
                  <a:gd name="T46" fmla="*/ 4 w 12"/>
                  <a:gd name="T47" fmla="*/ 2 h 13"/>
                  <a:gd name="T48" fmla="*/ 5 w 12"/>
                  <a:gd name="T49" fmla="*/ 2 h 13"/>
                  <a:gd name="T50" fmla="*/ 5 w 12"/>
                  <a:gd name="T51" fmla="*/ 2 h 13"/>
                  <a:gd name="T52" fmla="*/ 6 w 12"/>
                  <a:gd name="T53" fmla="*/ 2 h 13"/>
                  <a:gd name="T54" fmla="*/ 6 w 12"/>
                  <a:gd name="T55" fmla="*/ 1 h 13"/>
                  <a:gd name="T56" fmla="*/ 7 w 12"/>
                  <a:gd name="T57" fmla="*/ 1 h 13"/>
                  <a:gd name="T58" fmla="*/ 7 w 12"/>
                  <a:gd name="T59" fmla="*/ 1 h 13"/>
                  <a:gd name="T60" fmla="*/ 8 w 12"/>
                  <a:gd name="T61" fmla="*/ 0 h 13"/>
                  <a:gd name="T62" fmla="*/ 8 w 12"/>
                  <a:gd name="T63" fmla="*/ 0 h 13"/>
                  <a:gd name="T64" fmla="*/ 8 w 12"/>
                  <a:gd name="T65" fmla="*/ 0 h 13"/>
                  <a:gd name="T66" fmla="*/ 9 w 12"/>
                  <a:gd name="T67" fmla="*/ 0 h 13"/>
                  <a:gd name="T68" fmla="*/ 10 w 12"/>
                  <a:gd name="T69" fmla="*/ 0 h 13"/>
                  <a:gd name="T70" fmla="*/ 10 w 12"/>
                  <a:gd name="T71" fmla="*/ 0 h 13"/>
                  <a:gd name="T72" fmla="*/ 11 w 12"/>
                  <a:gd name="T73" fmla="*/ 0 h 13"/>
                  <a:gd name="T74" fmla="*/ 11 w 12"/>
                  <a:gd name="T75" fmla="*/ 0 h 13"/>
                  <a:gd name="T76" fmla="*/ 12 w 12"/>
                  <a:gd name="T7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 h="13">
                    <a:moveTo>
                      <a:pt x="0" y="13"/>
                    </a:moveTo>
                    <a:lnTo>
                      <a:pt x="0" y="13"/>
                    </a:lnTo>
                    <a:lnTo>
                      <a:pt x="0" y="13"/>
                    </a:lnTo>
                    <a:lnTo>
                      <a:pt x="0" y="12"/>
                    </a:lnTo>
                    <a:lnTo>
                      <a:pt x="0" y="12"/>
                    </a:lnTo>
                    <a:lnTo>
                      <a:pt x="0" y="12"/>
                    </a:lnTo>
                    <a:lnTo>
                      <a:pt x="0" y="11"/>
                    </a:lnTo>
                    <a:lnTo>
                      <a:pt x="0" y="11"/>
                    </a:lnTo>
                    <a:lnTo>
                      <a:pt x="0" y="11"/>
                    </a:lnTo>
                    <a:lnTo>
                      <a:pt x="0" y="11"/>
                    </a:lnTo>
                    <a:lnTo>
                      <a:pt x="0" y="10"/>
                    </a:lnTo>
                    <a:lnTo>
                      <a:pt x="0" y="10"/>
                    </a:lnTo>
                    <a:lnTo>
                      <a:pt x="0" y="10"/>
                    </a:lnTo>
                    <a:lnTo>
                      <a:pt x="0" y="10"/>
                    </a:lnTo>
                    <a:lnTo>
                      <a:pt x="0" y="9"/>
                    </a:lnTo>
                    <a:lnTo>
                      <a:pt x="0" y="9"/>
                    </a:lnTo>
                    <a:lnTo>
                      <a:pt x="0" y="9"/>
                    </a:lnTo>
                    <a:lnTo>
                      <a:pt x="0" y="9"/>
                    </a:lnTo>
                    <a:lnTo>
                      <a:pt x="0" y="8"/>
                    </a:lnTo>
                    <a:lnTo>
                      <a:pt x="0" y="8"/>
                    </a:lnTo>
                    <a:lnTo>
                      <a:pt x="0" y="8"/>
                    </a:lnTo>
                    <a:lnTo>
                      <a:pt x="0" y="7"/>
                    </a:lnTo>
                    <a:lnTo>
                      <a:pt x="1" y="7"/>
                    </a:lnTo>
                    <a:lnTo>
                      <a:pt x="1" y="7"/>
                    </a:lnTo>
                    <a:lnTo>
                      <a:pt x="1" y="7"/>
                    </a:lnTo>
                    <a:lnTo>
                      <a:pt x="1" y="6"/>
                    </a:lnTo>
                    <a:lnTo>
                      <a:pt x="1" y="6"/>
                    </a:lnTo>
                    <a:lnTo>
                      <a:pt x="1" y="6"/>
                    </a:lnTo>
                    <a:lnTo>
                      <a:pt x="1" y="6"/>
                    </a:lnTo>
                    <a:lnTo>
                      <a:pt x="1" y="5"/>
                    </a:lnTo>
                    <a:lnTo>
                      <a:pt x="2" y="5"/>
                    </a:lnTo>
                    <a:lnTo>
                      <a:pt x="2" y="5"/>
                    </a:lnTo>
                    <a:lnTo>
                      <a:pt x="2" y="5"/>
                    </a:lnTo>
                    <a:lnTo>
                      <a:pt x="2" y="4"/>
                    </a:lnTo>
                    <a:lnTo>
                      <a:pt x="2" y="4"/>
                    </a:lnTo>
                    <a:lnTo>
                      <a:pt x="2" y="4"/>
                    </a:lnTo>
                    <a:lnTo>
                      <a:pt x="3" y="4"/>
                    </a:lnTo>
                    <a:lnTo>
                      <a:pt x="3" y="4"/>
                    </a:lnTo>
                    <a:lnTo>
                      <a:pt x="3" y="4"/>
                    </a:lnTo>
                    <a:lnTo>
                      <a:pt x="3" y="4"/>
                    </a:lnTo>
                    <a:lnTo>
                      <a:pt x="3" y="3"/>
                    </a:lnTo>
                    <a:lnTo>
                      <a:pt x="3" y="3"/>
                    </a:lnTo>
                    <a:lnTo>
                      <a:pt x="4" y="3"/>
                    </a:lnTo>
                    <a:lnTo>
                      <a:pt x="4" y="3"/>
                    </a:lnTo>
                    <a:lnTo>
                      <a:pt x="4" y="3"/>
                    </a:lnTo>
                    <a:lnTo>
                      <a:pt x="4" y="3"/>
                    </a:lnTo>
                    <a:lnTo>
                      <a:pt x="4" y="2"/>
                    </a:lnTo>
                    <a:lnTo>
                      <a:pt x="4" y="2"/>
                    </a:lnTo>
                    <a:lnTo>
                      <a:pt x="4" y="2"/>
                    </a:lnTo>
                    <a:lnTo>
                      <a:pt x="5" y="2"/>
                    </a:lnTo>
                    <a:lnTo>
                      <a:pt x="5" y="2"/>
                    </a:lnTo>
                    <a:lnTo>
                      <a:pt x="5" y="2"/>
                    </a:lnTo>
                    <a:lnTo>
                      <a:pt x="5" y="2"/>
                    </a:lnTo>
                    <a:lnTo>
                      <a:pt x="6" y="2"/>
                    </a:lnTo>
                    <a:lnTo>
                      <a:pt x="6" y="1"/>
                    </a:lnTo>
                    <a:lnTo>
                      <a:pt x="6" y="1"/>
                    </a:lnTo>
                    <a:lnTo>
                      <a:pt x="6" y="1"/>
                    </a:lnTo>
                    <a:lnTo>
                      <a:pt x="7" y="1"/>
                    </a:lnTo>
                    <a:lnTo>
                      <a:pt x="7" y="1"/>
                    </a:lnTo>
                    <a:lnTo>
                      <a:pt x="7" y="1"/>
                    </a:lnTo>
                    <a:lnTo>
                      <a:pt x="7" y="0"/>
                    </a:lnTo>
                    <a:lnTo>
                      <a:pt x="8" y="0"/>
                    </a:lnTo>
                    <a:lnTo>
                      <a:pt x="8" y="0"/>
                    </a:lnTo>
                    <a:lnTo>
                      <a:pt x="8" y="0"/>
                    </a:lnTo>
                    <a:lnTo>
                      <a:pt x="8" y="0"/>
                    </a:lnTo>
                    <a:lnTo>
                      <a:pt x="8" y="0"/>
                    </a:lnTo>
                    <a:lnTo>
                      <a:pt x="9" y="0"/>
                    </a:lnTo>
                    <a:lnTo>
                      <a:pt x="9" y="0"/>
                    </a:lnTo>
                    <a:lnTo>
                      <a:pt x="9" y="0"/>
                    </a:lnTo>
                    <a:lnTo>
                      <a:pt x="10" y="0"/>
                    </a:lnTo>
                    <a:lnTo>
                      <a:pt x="10" y="0"/>
                    </a:lnTo>
                    <a:lnTo>
                      <a:pt x="10" y="0"/>
                    </a:lnTo>
                    <a:lnTo>
                      <a:pt x="10" y="0"/>
                    </a:lnTo>
                    <a:lnTo>
                      <a:pt x="11" y="0"/>
                    </a:lnTo>
                    <a:lnTo>
                      <a:pt x="11" y="0"/>
                    </a:lnTo>
                    <a:lnTo>
                      <a:pt x="11" y="0"/>
                    </a:lnTo>
                    <a:lnTo>
                      <a:pt x="11" y="0"/>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6" name="Freeform 174"/>
              <p:cNvSpPr>
                <a:spLocks/>
              </p:cNvSpPr>
              <p:nvPr/>
            </p:nvSpPr>
            <p:spPr bwMode="auto">
              <a:xfrm flipH="1">
                <a:off x="980" y="3884"/>
                <a:ext cx="3" cy="4"/>
              </a:xfrm>
              <a:custGeom>
                <a:avLst/>
                <a:gdLst>
                  <a:gd name="T0" fmla="*/ 0 w 12"/>
                  <a:gd name="T1" fmla="*/ 0 h 13"/>
                  <a:gd name="T2" fmla="*/ 1 w 12"/>
                  <a:gd name="T3" fmla="*/ 0 h 13"/>
                  <a:gd name="T4" fmla="*/ 1 w 12"/>
                  <a:gd name="T5" fmla="*/ 0 h 13"/>
                  <a:gd name="T6" fmla="*/ 1 w 12"/>
                  <a:gd name="T7" fmla="*/ 0 h 13"/>
                  <a:gd name="T8" fmla="*/ 2 w 12"/>
                  <a:gd name="T9" fmla="*/ 0 h 13"/>
                  <a:gd name="T10" fmla="*/ 3 w 12"/>
                  <a:gd name="T11" fmla="*/ 0 h 13"/>
                  <a:gd name="T12" fmla="*/ 3 w 12"/>
                  <a:gd name="T13" fmla="*/ 0 h 13"/>
                  <a:gd name="T14" fmla="*/ 3 w 12"/>
                  <a:gd name="T15" fmla="*/ 0 h 13"/>
                  <a:gd name="T16" fmla="*/ 4 w 12"/>
                  <a:gd name="T17" fmla="*/ 0 h 13"/>
                  <a:gd name="T18" fmla="*/ 4 w 12"/>
                  <a:gd name="T19" fmla="*/ 0 h 13"/>
                  <a:gd name="T20" fmla="*/ 5 w 12"/>
                  <a:gd name="T21" fmla="*/ 1 h 13"/>
                  <a:gd name="T22" fmla="*/ 5 w 12"/>
                  <a:gd name="T23" fmla="*/ 1 h 13"/>
                  <a:gd name="T24" fmla="*/ 6 w 12"/>
                  <a:gd name="T25" fmla="*/ 1 h 13"/>
                  <a:gd name="T26" fmla="*/ 6 w 12"/>
                  <a:gd name="T27" fmla="*/ 2 h 13"/>
                  <a:gd name="T28" fmla="*/ 7 w 12"/>
                  <a:gd name="T29" fmla="*/ 2 h 13"/>
                  <a:gd name="T30" fmla="*/ 7 w 12"/>
                  <a:gd name="T31" fmla="*/ 2 h 13"/>
                  <a:gd name="T32" fmla="*/ 7 w 12"/>
                  <a:gd name="T33" fmla="*/ 2 h 13"/>
                  <a:gd name="T34" fmla="*/ 8 w 12"/>
                  <a:gd name="T35" fmla="*/ 3 h 13"/>
                  <a:gd name="T36" fmla="*/ 8 w 12"/>
                  <a:gd name="T37" fmla="*/ 3 h 13"/>
                  <a:gd name="T38" fmla="*/ 8 w 12"/>
                  <a:gd name="T39" fmla="*/ 3 h 13"/>
                  <a:gd name="T40" fmla="*/ 9 w 12"/>
                  <a:gd name="T41" fmla="*/ 3 h 13"/>
                  <a:gd name="T42" fmla="*/ 9 w 12"/>
                  <a:gd name="T43" fmla="*/ 4 h 13"/>
                  <a:gd name="T44" fmla="*/ 9 w 12"/>
                  <a:gd name="T45" fmla="*/ 4 h 13"/>
                  <a:gd name="T46" fmla="*/ 10 w 12"/>
                  <a:gd name="T47" fmla="*/ 4 h 13"/>
                  <a:gd name="T48" fmla="*/ 10 w 12"/>
                  <a:gd name="T49" fmla="*/ 5 h 13"/>
                  <a:gd name="T50" fmla="*/ 10 w 12"/>
                  <a:gd name="T51" fmla="*/ 5 h 13"/>
                  <a:gd name="T52" fmla="*/ 10 w 12"/>
                  <a:gd name="T53" fmla="*/ 6 h 13"/>
                  <a:gd name="T54" fmla="*/ 11 w 12"/>
                  <a:gd name="T55" fmla="*/ 6 h 13"/>
                  <a:gd name="T56" fmla="*/ 11 w 12"/>
                  <a:gd name="T57" fmla="*/ 7 h 13"/>
                  <a:gd name="T58" fmla="*/ 11 w 12"/>
                  <a:gd name="T59" fmla="*/ 7 h 13"/>
                  <a:gd name="T60" fmla="*/ 11 w 12"/>
                  <a:gd name="T61" fmla="*/ 7 h 13"/>
                  <a:gd name="T62" fmla="*/ 11 w 12"/>
                  <a:gd name="T63" fmla="*/ 8 h 13"/>
                  <a:gd name="T64" fmla="*/ 12 w 12"/>
                  <a:gd name="T65" fmla="*/ 9 h 13"/>
                  <a:gd name="T66" fmla="*/ 12 w 12"/>
                  <a:gd name="T67" fmla="*/ 9 h 13"/>
                  <a:gd name="T68" fmla="*/ 12 w 12"/>
                  <a:gd name="T69" fmla="*/ 9 h 13"/>
                  <a:gd name="T70" fmla="*/ 12 w 12"/>
                  <a:gd name="T71" fmla="*/ 10 h 13"/>
                  <a:gd name="T72" fmla="*/ 12 w 12"/>
                  <a:gd name="T73" fmla="*/ 10 h 13"/>
                  <a:gd name="T74" fmla="*/ 12 w 12"/>
                  <a:gd name="T75" fmla="*/ 11 h 13"/>
                  <a:gd name="T76" fmla="*/ 12 w 12"/>
                  <a:gd name="T77" fmla="*/ 11 h 13"/>
                  <a:gd name="T78" fmla="*/ 12 w 12"/>
                  <a:gd name="T79" fmla="*/ 12 h 13"/>
                  <a:gd name="T80" fmla="*/ 12 w 12"/>
                  <a:gd name="T81" fmla="*/ 12 h 13"/>
                  <a:gd name="T82" fmla="*/ 12 w 12"/>
                  <a:gd name="T8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3">
                    <a:moveTo>
                      <a:pt x="0" y="0"/>
                    </a:moveTo>
                    <a:lnTo>
                      <a:pt x="0" y="0"/>
                    </a:lnTo>
                    <a:lnTo>
                      <a:pt x="0" y="0"/>
                    </a:lnTo>
                    <a:lnTo>
                      <a:pt x="1" y="0"/>
                    </a:lnTo>
                    <a:lnTo>
                      <a:pt x="1" y="0"/>
                    </a:lnTo>
                    <a:lnTo>
                      <a:pt x="1" y="0"/>
                    </a:lnTo>
                    <a:lnTo>
                      <a:pt x="1" y="0"/>
                    </a:lnTo>
                    <a:lnTo>
                      <a:pt x="1"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4" y="1"/>
                    </a:lnTo>
                    <a:lnTo>
                      <a:pt x="5" y="1"/>
                    </a:lnTo>
                    <a:lnTo>
                      <a:pt x="5" y="1"/>
                    </a:lnTo>
                    <a:lnTo>
                      <a:pt x="5" y="1"/>
                    </a:lnTo>
                    <a:lnTo>
                      <a:pt x="5" y="1"/>
                    </a:lnTo>
                    <a:lnTo>
                      <a:pt x="6" y="1"/>
                    </a:lnTo>
                    <a:lnTo>
                      <a:pt x="6" y="1"/>
                    </a:lnTo>
                    <a:lnTo>
                      <a:pt x="6" y="2"/>
                    </a:lnTo>
                    <a:lnTo>
                      <a:pt x="6" y="2"/>
                    </a:lnTo>
                    <a:lnTo>
                      <a:pt x="7" y="2"/>
                    </a:lnTo>
                    <a:lnTo>
                      <a:pt x="7" y="2"/>
                    </a:lnTo>
                    <a:lnTo>
                      <a:pt x="7" y="2"/>
                    </a:lnTo>
                    <a:lnTo>
                      <a:pt x="7" y="2"/>
                    </a:lnTo>
                    <a:lnTo>
                      <a:pt x="7" y="2"/>
                    </a:lnTo>
                    <a:lnTo>
                      <a:pt x="8" y="2"/>
                    </a:lnTo>
                    <a:lnTo>
                      <a:pt x="8" y="3"/>
                    </a:lnTo>
                    <a:lnTo>
                      <a:pt x="8" y="3"/>
                    </a:lnTo>
                    <a:lnTo>
                      <a:pt x="8" y="3"/>
                    </a:lnTo>
                    <a:lnTo>
                      <a:pt x="8" y="3"/>
                    </a:lnTo>
                    <a:lnTo>
                      <a:pt x="8" y="3"/>
                    </a:lnTo>
                    <a:lnTo>
                      <a:pt x="8" y="3"/>
                    </a:lnTo>
                    <a:lnTo>
                      <a:pt x="9" y="3"/>
                    </a:lnTo>
                    <a:lnTo>
                      <a:pt x="9" y="4"/>
                    </a:lnTo>
                    <a:lnTo>
                      <a:pt x="9" y="4"/>
                    </a:lnTo>
                    <a:lnTo>
                      <a:pt x="9" y="4"/>
                    </a:lnTo>
                    <a:lnTo>
                      <a:pt x="9" y="4"/>
                    </a:lnTo>
                    <a:lnTo>
                      <a:pt x="10" y="4"/>
                    </a:lnTo>
                    <a:lnTo>
                      <a:pt x="10" y="4"/>
                    </a:lnTo>
                    <a:lnTo>
                      <a:pt x="10" y="4"/>
                    </a:lnTo>
                    <a:lnTo>
                      <a:pt x="10" y="5"/>
                    </a:lnTo>
                    <a:lnTo>
                      <a:pt x="10" y="5"/>
                    </a:lnTo>
                    <a:lnTo>
                      <a:pt x="10" y="5"/>
                    </a:lnTo>
                    <a:lnTo>
                      <a:pt x="10" y="6"/>
                    </a:lnTo>
                    <a:lnTo>
                      <a:pt x="10" y="6"/>
                    </a:lnTo>
                    <a:lnTo>
                      <a:pt x="11" y="6"/>
                    </a:lnTo>
                    <a:lnTo>
                      <a:pt x="11" y="6"/>
                    </a:lnTo>
                    <a:lnTo>
                      <a:pt x="11" y="6"/>
                    </a:lnTo>
                    <a:lnTo>
                      <a:pt x="11" y="7"/>
                    </a:lnTo>
                    <a:lnTo>
                      <a:pt x="11" y="7"/>
                    </a:lnTo>
                    <a:lnTo>
                      <a:pt x="11" y="7"/>
                    </a:lnTo>
                    <a:lnTo>
                      <a:pt x="11" y="7"/>
                    </a:lnTo>
                    <a:lnTo>
                      <a:pt x="11" y="7"/>
                    </a:lnTo>
                    <a:lnTo>
                      <a:pt x="11" y="8"/>
                    </a:lnTo>
                    <a:lnTo>
                      <a:pt x="11" y="8"/>
                    </a:lnTo>
                    <a:lnTo>
                      <a:pt x="12" y="8"/>
                    </a:lnTo>
                    <a:lnTo>
                      <a:pt x="12" y="9"/>
                    </a:lnTo>
                    <a:lnTo>
                      <a:pt x="12" y="9"/>
                    </a:lnTo>
                    <a:lnTo>
                      <a:pt x="12" y="9"/>
                    </a:lnTo>
                    <a:lnTo>
                      <a:pt x="12" y="9"/>
                    </a:lnTo>
                    <a:lnTo>
                      <a:pt x="12" y="9"/>
                    </a:lnTo>
                    <a:lnTo>
                      <a:pt x="12" y="10"/>
                    </a:lnTo>
                    <a:lnTo>
                      <a:pt x="12" y="10"/>
                    </a:lnTo>
                    <a:lnTo>
                      <a:pt x="12" y="10"/>
                    </a:lnTo>
                    <a:lnTo>
                      <a:pt x="12" y="10"/>
                    </a:lnTo>
                    <a:lnTo>
                      <a:pt x="12" y="10"/>
                    </a:lnTo>
                    <a:lnTo>
                      <a:pt x="12" y="11"/>
                    </a:lnTo>
                    <a:lnTo>
                      <a:pt x="12" y="11"/>
                    </a:lnTo>
                    <a:lnTo>
                      <a:pt x="12" y="11"/>
                    </a:lnTo>
                    <a:lnTo>
                      <a:pt x="12" y="11"/>
                    </a:lnTo>
                    <a:lnTo>
                      <a:pt x="12" y="12"/>
                    </a:lnTo>
                    <a:lnTo>
                      <a:pt x="12" y="12"/>
                    </a:lnTo>
                    <a:lnTo>
                      <a:pt x="12" y="12"/>
                    </a:lnTo>
                    <a:lnTo>
                      <a:pt x="12" y="13"/>
                    </a:lnTo>
                    <a:lnTo>
                      <a:pt x="12" y="13"/>
                    </a:lnTo>
                    <a:lnTo>
                      <a:pt x="12" y="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7" name="Freeform 175"/>
              <p:cNvSpPr>
                <a:spLocks/>
              </p:cNvSpPr>
              <p:nvPr/>
            </p:nvSpPr>
            <p:spPr bwMode="auto">
              <a:xfrm flipH="1">
                <a:off x="980" y="3933"/>
                <a:ext cx="3" cy="3"/>
              </a:xfrm>
              <a:custGeom>
                <a:avLst/>
                <a:gdLst>
                  <a:gd name="T0" fmla="*/ 12 w 12"/>
                  <a:gd name="T1" fmla="*/ 1 h 12"/>
                  <a:gd name="T2" fmla="*/ 12 w 12"/>
                  <a:gd name="T3" fmla="*/ 1 h 12"/>
                  <a:gd name="T4" fmla="*/ 12 w 12"/>
                  <a:gd name="T5" fmla="*/ 2 h 12"/>
                  <a:gd name="T6" fmla="*/ 12 w 12"/>
                  <a:gd name="T7" fmla="*/ 2 h 12"/>
                  <a:gd name="T8" fmla="*/ 12 w 12"/>
                  <a:gd name="T9" fmla="*/ 3 h 12"/>
                  <a:gd name="T10" fmla="*/ 12 w 12"/>
                  <a:gd name="T11" fmla="*/ 3 h 12"/>
                  <a:gd name="T12" fmla="*/ 11 w 12"/>
                  <a:gd name="T13" fmla="*/ 4 h 12"/>
                  <a:gd name="T14" fmla="*/ 11 w 12"/>
                  <a:gd name="T15" fmla="*/ 4 h 12"/>
                  <a:gd name="T16" fmla="*/ 11 w 12"/>
                  <a:gd name="T17" fmla="*/ 5 h 12"/>
                  <a:gd name="T18" fmla="*/ 11 w 12"/>
                  <a:gd name="T19" fmla="*/ 5 h 12"/>
                  <a:gd name="T20" fmla="*/ 11 w 12"/>
                  <a:gd name="T21" fmla="*/ 6 h 12"/>
                  <a:gd name="T22" fmla="*/ 10 w 12"/>
                  <a:gd name="T23" fmla="*/ 6 h 12"/>
                  <a:gd name="T24" fmla="*/ 10 w 12"/>
                  <a:gd name="T25" fmla="*/ 7 h 12"/>
                  <a:gd name="T26" fmla="*/ 10 w 12"/>
                  <a:gd name="T27" fmla="*/ 7 h 12"/>
                  <a:gd name="T28" fmla="*/ 10 w 12"/>
                  <a:gd name="T29" fmla="*/ 7 h 12"/>
                  <a:gd name="T30" fmla="*/ 9 w 12"/>
                  <a:gd name="T31" fmla="*/ 8 h 12"/>
                  <a:gd name="T32" fmla="*/ 9 w 12"/>
                  <a:gd name="T33" fmla="*/ 8 h 12"/>
                  <a:gd name="T34" fmla="*/ 8 w 12"/>
                  <a:gd name="T35" fmla="*/ 8 h 12"/>
                  <a:gd name="T36" fmla="*/ 8 w 12"/>
                  <a:gd name="T37" fmla="*/ 9 h 12"/>
                  <a:gd name="T38" fmla="*/ 8 w 12"/>
                  <a:gd name="T39" fmla="*/ 9 h 12"/>
                  <a:gd name="T40" fmla="*/ 7 w 12"/>
                  <a:gd name="T41" fmla="*/ 9 h 12"/>
                  <a:gd name="T42" fmla="*/ 7 w 12"/>
                  <a:gd name="T43" fmla="*/ 10 h 12"/>
                  <a:gd name="T44" fmla="*/ 7 w 12"/>
                  <a:gd name="T45" fmla="*/ 10 h 12"/>
                  <a:gd name="T46" fmla="*/ 6 w 12"/>
                  <a:gd name="T47" fmla="*/ 10 h 12"/>
                  <a:gd name="T48" fmla="*/ 6 w 12"/>
                  <a:gd name="T49" fmla="*/ 10 h 12"/>
                  <a:gd name="T50" fmla="*/ 5 w 12"/>
                  <a:gd name="T51" fmla="*/ 11 h 12"/>
                  <a:gd name="T52" fmla="*/ 5 w 12"/>
                  <a:gd name="T53" fmla="*/ 11 h 12"/>
                  <a:gd name="T54" fmla="*/ 4 w 12"/>
                  <a:gd name="T55" fmla="*/ 11 h 12"/>
                  <a:gd name="T56" fmla="*/ 4 w 12"/>
                  <a:gd name="T57" fmla="*/ 11 h 12"/>
                  <a:gd name="T58" fmla="*/ 3 w 12"/>
                  <a:gd name="T59" fmla="*/ 11 h 12"/>
                  <a:gd name="T60" fmla="*/ 3 w 12"/>
                  <a:gd name="T61" fmla="*/ 12 h 12"/>
                  <a:gd name="T62" fmla="*/ 2 w 12"/>
                  <a:gd name="T63" fmla="*/ 12 h 12"/>
                  <a:gd name="T64" fmla="*/ 1 w 12"/>
                  <a:gd name="T65" fmla="*/ 12 h 12"/>
                  <a:gd name="T66" fmla="*/ 1 w 12"/>
                  <a:gd name="T67" fmla="*/ 12 h 12"/>
                  <a:gd name="T68" fmla="*/ 0 w 12"/>
                  <a:gd name="T69" fmla="*/ 12 h 12"/>
                  <a:gd name="T70" fmla="*/ 0 w 12"/>
                  <a:gd name="T7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12">
                    <a:moveTo>
                      <a:pt x="12" y="0"/>
                    </a:moveTo>
                    <a:lnTo>
                      <a:pt x="12" y="1"/>
                    </a:lnTo>
                    <a:lnTo>
                      <a:pt x="12" y="1"/>
                    </a:lnTo>
                    <a:lnTo>
                      <a:pt x="12" y="1"/>
                    </a:lnTo>
                    <a:lnTo>
                      <a:pt x="12" y="1"/>
                    </a:lnTo>
                    <a:lnTo>
                      <a:pt x="12" y="2"/>
                    </a:lnTo>
                    <a:lnTo>
                      <a:pt x="12" y="2"/>
                    </a:lnTo>
                    <a:lnTo>
                      <a:pt x="12" y="2"/>
                    </a:lnTo>
                    <a:lnTo>
                      <a:pt x="12" y="3"/>
                    </a:lnTo>
                    <a:lnTo>
                      <a:pt x="12" y="3"/>
                    </a:lnTo>
                    <a:lnTo>
                      <a:pt x="12" y="3"/>
                    </a:lnTo>
                    <a:lnTo>
                      <a:pt x="12" y="3"/>
                    </a:lnTo>
                    <a:lnTo>
                      <a:pt x="12" y="4"/>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7"/>
                    </a:lnTo>
                    <a:lnTo>
                      <a:pt x="10" y="7"/>
                    </a:lnTo>
                    <a:lnTo>
                      <a:pt x="10" y="7"/>
                    </a:lnTo>
                    <a:lnTo>
                      <a:pt x="10" y="7"/>
                    </a:lnTo>
                    <a:lnTo>
                      <a:pt x="10" y="7"/>
                    </a:lnTo>
                    <a:lnTo>
                      <a:pt x="9" y="7"/>
                    </a:lnTo>
                    <a:lnTo>
                      <a:pt x="9" y="8"/>
                    </a:lnTo>
                    <a:lnTo>
                      <a:pt x="9" y="8"/>
                    </a:lnTo>
                    <a:lnTo>
                      <a:pt x="9" y="8"/>
                    </a:lnTo>
                    <a:lnTo>
                      <a:pt x="9" y="8"/>
                    </a:lnTo>
                    <a:lnTo>
                      <a:pt x="8" y="8"/>
                    </a:lnTo>
                    <a:lnTo>
                      <a:pt x="8" y="8"/>
                    </a:lnTo>
                    <a:lnTo>
                      <a:pt x="8" y="9"/>
                    </a:lnTo>
                    <a:lnTo>
                      <a:pt x="8" y="9"/>
                    </a:lnTo>
                    <a:lnTo>
                      <a:pt x="8" y="9"/>
                    </a:lnTo>
                    <a:lnTo>
                      <a:pt x="8" y="9"/>
                    </a:lnTo>
                    <a:lnTo>
                      <a:pt x="7" y="9"/>
                    </a:lnTo>
                    <a:lnTo>
                      <a:pt x="7" y="10"/>
                    </a:lnTo>
                    <a:lnTo>
                      <a:pt x="7" y="10"/>
                    </a:lnTo>
                    <a:lnTo>
                      <a:pt x="7" y="10"/>
                    </a:lnTo>
                    <a:lnTo>
                      <a:pt x="7" y="10"/>
                    </a:lnTo>
                    <a:lnTo>
                      <a:pt x="7" y="10"/>
                    </a:lnTo>
                    <a:lnTo>
                      <a:pt x="6" y="10"/>
                    </a:lnTo>
                    <a:lnTo>
                      <a:pt x="6" y="10"/>
                    </a:lnTo>
                    <a:lnTo>
                      <a:pt x="6" y="10"/>
                    </a:lnTo>
                    <a:lnTo>
                      <a:pt x="5" y="11"/>
                    </a:lnTo>
                    <a:lnTo>
                      <a:pt x="5" y="11"/>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8" name="Freeform 176"/>
              <p:cNvSpPr>
                <a:spLocks/>
              </p:cNvSpPr>
              <p:nvPr/>
            </p:nvSpPr>
            <p:spPr bwMode="auto">
              <a:xfrm flipH="1">
                <a:off x="1030" y="3933"/>
                <a:ext cx="3" cy="3"/>
              </a:xfrm>
              <a:custGeom>
                <a:avLst/>
                <a:gdLst>
                  <a:gd name="T0" fmla="*/ 12 w 12"/>
                  <a:gd name="T1" fmla="*/ 12 h 12"/>
                  <a:gd name="T2" fmla="*/ 11 w 12"/>
                  <a:gd name="T3" fmla="*/ 12 h 12"/>
                  <a:gd name="T4" fmla="*/ 11 w 12"/>
                  <a:gd name="T5" fmla="*/ 12 h 12"/>
                  <a:gd name="T6" fmla="*/ 10 w 12"/>
                  <a:gd name="T7" fmla="*/ 12 h 12"/>
                  <a:gd name="T8" fmla="*/ 10 w 12"/>
                  <a:gd name="T9" fmla="*/ 12 h 12"/>
                  <a:gd name="T10" fmla="*/ 9 w 12"/>
                  <a:gd name="T11" fmla="*/ 12 h 12"/>
                  <a:gd name="T12" fmla="*/ 9 w 12"/>
                  <a:gd name="T13" fmla="*/ 11 h 12"/>
                  <a:gd name="T14" fmla="*/ 8 w 12"/>
                  <a:gd name="T15" fmla="*/ 11 h 12"/>
                  <a:gd name="T16" fmla="*/ 8 w 12"/>
                  <a:gd name="T17" fmla="*/ 11 h 12"/>
                  <a:gd name="T18" fmla="*/ 7 w 12"/>
                  <a:gd name="T19" fmla="*/ 11 h 12"/>
                  <a:gd name="T20" fmla="*/ 7 w 12"/>
                  <a:gd name="T21" fmla="*/ 11 h 12"/>
                  <a:gd name="T22" fmla="*/ 6 w 12"/>
                  <a:gd name="T23" fmla="*/ 11 h 12"/>
                  <a:gd name="T24" fmla="*/ 6 w 12"/>
                  <a:gd name="T25" fmla="*/ 10 h 12"/>
                  <a:gd name="T26" fmla="*/ 6 w 12"/>
                  <a:gd name="T27" fmla="*/ 10 h 12"/>
                  <a:gd name="T28" fmla="*/ 5 w 12"/>
                  <a:gd name="T29" fmla="*/ 10 h 12"/>
                  <a:gd name="T30" fmla="*/ 4 w 12"/>
                  <a:gd name="T31" fmla="*/ 10 h 12"/>
                  <a:gd name="T32" fmla="*/ 4 w 12"/>
                  <a:gd name="T33" fmla="*/ 9 h 12"/>
                  <a:gd name="T34" fmla="*/ 4 w 12"/>
                  <a:gd name="T35" fmla="*/ 9 h 12"/>
                  <a:gd name="T36" fmla="*/ 3 w 12"/>
                  <a:gd name="T37" fmla="*/ 8 h 12"/>
                  <a:gd name="T38" fmla="*/ 3 w 12"/>
                  <a:gd name="T39" fmla="*/ 8 h 12"/>
                  <a:gd name="T40" fmla="*/ 3 w 12"/>
                  <a:gd name="T41" fmla="*/ 8 h 12"/>
                  <a:gd name="T42" fmla="*/ 2 w 12"/>
                  <a:gd name="T43" fmla="*/ 7 h 12"/>
                  <a:gd name="T44" fmla="*/ 2 w 12"/>
                  <a:gd name="T45" fmla="*/ 7 h 12"/>
                  <a:gd name="T46" fmla="*/ 2 w 12"/>
                  <a:gd name="T47" fmla="*/ 7 h 12"/>
                  <a:gd name="T48" fmla="*/ 1 w 12"/>
                  <a:gd name="T49" fmla="*/ 6 h 12"/>
                  <a:gd name="T50" fmla="*/ 1 w 12"/>
                  <a:gd name="T51" fmla="*/ 5 h 12"/>
                  <a:gd name="T52" fmla="*/ 1 w 12"/>
                  <a:gd name="T53" fmla="*/ 5 h 12"/>
                  <a:gd name="T54" fmla="*/ 1 w 12"/>
                  <a:gd name="T55" fmla="*/ 5 h 12"/>
                  <a:gd name="T56" fmla="*/ 1 w 12"/>
                  <a:gd name="T57" fmla="*/ 4 h 12"/>
                  <a:gd name="T58" fmla="*/ 0 w 12"/>
                  <a:gd name="T59" fmla="*/ 4 h 12"/>
                  <a:gd name="T60" fmla="*/ 0 w 12"/>
                  <a:gd name="T61" fmla="*/ 3 h 12"/>
                  <a:gd name="T62" fmla="*/ 0 w 12"/>
                  <a:gd name="T63" fmla="*/ 3 h 12"/>
                  <a:gd name="T64" fmla="*/ 0 w 12"/>
                  <a:gd name="T65" fmla="*/ 2 h 12"/>
                  <a:gd name="T66" fmla="*/ 0 w 12"/>
                  <a:gd name="T67" fmla="*/ 2 h 12"/>
                  <a:gd name="T68" fmla="*/ 0 w 12"/>
                  <a:gd name="T69" fmla="*/ 1 h 12"/>
                  <a:gd name="T70" fmla="*/ 0 w 12"/>
                  <a:gd name="T71" fmla="*/ 1 h 12"/>
                  <a:gd name="T72" fmla="*/ 0 w 12"/>
                  <a:gd name="T7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12"/>
                    </a:moveTo>
                    <a:lnTo>
                      <a:pt x="12" y="12"/>
                    </a:lnTo>
                    <a:lnTo>
                      <a:pt x="11" y="12"/>
                    </a:lnTo>
                    <a:lnTo>
                      <a:pt x="11" y="12"/>
                    </a:lnTo>
                    <a:lnTo>
                      <a:pt x="11" y="12"/>
                    </a:lnTo>
                    <a:lnTo>
                      <a:pt x="11" y="12"/>
                    </a:lnTo>
                    <a:lnTo>
                      <a:pt x="10" y="12"/>
                    </a:lnTo>
                    <a:lnTo>
                      <a:pt x="10" y="12"/>
                    </a:lnTo>
                    <a:lnTo>
                      <a:pt x="10" y="12"/>
                    </a:lnTo>
                    <a:lnTo>
                      <a:pt x="10" y="12"/>
                    </a:lnTo>
                    <a:lnTo>
                      <a:pt x="10" y="12"/>
                    </a:lnTo>
                    <a:lnTo>
                      <a:pt x="9" y="12"/>
                    </a:lnTo>
                    <a:lnTo>
                      <a:pt x="9" y="12"/>
                    </a:lnTo>
                    <a:lnTo>
                      <a:pt x="9" y="11"/>
                    </a:lnTo>
                    <a:lnTo>
                      <a:pt x="8" y="11"/>
                    </a:lnTo>
                    <a:lnTo>
                      <a:pt x="8" y="11"/>
                    </a:lnTo>
                    <a:lnTo>
                      <a:pt x="8" y="11"/>
                    </a:lnTo>
                    <a:lnTo>
                      <a:pt x="8" y="11"/>
                    </a:lnTo>
                    <a:lnTo>
                      <a:pt x="7" y="11"/>
                    </a:lnTo>
                    <a:lnTo>
                      <a:pt x="7" y="11"/>
                    </a:lnTo>
                    <a:lnTo>
                      <a:pt x="7" y="11"/>
                    </a:lnTo>
                    <a:lnTo>
                      <a:pt x="7" y="11"/>
                    </a:lnTo>
                    <a:lnTo>
                      <a:pt x="7" y="11"/>
                    </a:lnTo>
                    <a:lnTo>
                      <a:pt x="6" y="11"/>
                    </a:lnTo>
                    <a:lnTo>
                      <a:pt x="6" y="11"/>
                    </a:lnTo>
                    <a:lnTo>
                      <a:pt x="6" y="10"/>
                    </a:lnTo>
                    <a:lnTo>
                      <a:pt x="6" y="10"/>
                    </a:lnTo>
                    <a:lnTo>
                      <a:pt x="6" y="10"/>
                    </a:lnTo>
                    <a:lnTo>
                      <a:pt x="5" y="10"/>
                    </a:lnTo>
                    <a:lnTo>
                      <a:pt x="5" y="10"/>
                    </a:lnTo>
                    <a:lnTo>
                      <a:pt x="5" y="10"/>
                    </a:lnTo>
                    <a:lnTo>
                      <a:pt x="4" y="10"/>
                    </a:lnTo>
                    <a:lnTo>
                      <a:pt x="4" y="9"/>
                    </a:lnTo>
                    <a:lnTo>
                      <a:pt x="4" y="9"/>
                    </a:lnTo>
                    <a:lnTo>
                      <a:pt x="4" y="9"/>
                    </a:lnTo>
                    <a:lnTo>
                      <a:pt x="4" y="9"/>
                    </a:lnTo>
                    <a:lnTo>
                      <a:pt x="4" y="9"/>
                    </a:lnTo>
                    <a:lnTo>
                      <a:pt x="3" y="8"/>
                    </a:lnTo>
                    <a:lnTo>
                      <a:pt x="3" y="8"/>
                    </a:lnTo>
                    <a:lnTo>
                      <a:pt x="3" y="8"/>
                    </a:lnTo>
                    <a:lnTo>
                      <a:pt x="3" y="8"/>
                    </a:lnTo>
                    <a:lnTo>
                      <a:pt x="3" y="8"/>
                    </a:lnTo>
                    <a:lnTo>
                      <a:pt x="3" y="8"/>
                    </a:lnTo>
                    <a:lnTo>
                      <a:pt x="2" y="7"/>
                    </a:lnTo>
                    <a:lnTo>
                      <a:pt x="2" y="7"/>
                    </a:lnTo>
                    <a:lnTo>
                      <a:pt x="2" y="7"/>
                    </a:lnTo>
                    <a:lnTo>
                      <a:pt x="2" y="7"/>
                    </a:lnTo>
                    <a:lnTo>
                      <a:pt x="2" y="7"/>
                    </a:lnTo>
                    <a:lnTo>
                      <a:pt x="1" y="6"/>
                    </a:lnTo>
                    <a:lnTo>
                      <a:pt x="1" y="6"/>
                    </a:lnTo>
                    <a:lnTo>
                      <a:pt x="1" y="6"/>
                    </a:lnTo>
                    <a:lnTo>
                      <a:pt x="1" y="5"/>
                    </a:lnTo>
                    <a:lnTo>
                      <a:pt x="1" y="5"/>
                    </a:lnTo>
                    <a:lnTo>
                      <a:pt x="1" y="5"/>
                    </a:lnTo>
                    <a:lnTo>
                      <a:pt x="1" y="5"/>
                    </a:lnTo>
                    <a:lnTo>
                      <a:pt x="1" y="5"/>
                    </a:lnTo>
                    <a:lnTo>
                      <a:pt x="1" y="5"/>
                    </a:lnTo>
                    <a:lnTo>
                      <a:pt x="1" y="4"/>
                    </a:lnTo>
                    <a:lnTo>
                      <a:pt x="0" y="4"/>
                    </a:lnTo>
                    <a:lnTo>
                      <a:pt x="0" y="4"/>
                    </a:lnTo>
                    <a:lnTo>
                      <a:pt x="0" y="4"/>
                    </a:lnTo>
                    <a:lnTo>
                      <a:pt x="0" y="3"/>
                    </a:lnTo>
                    <a:lnTo>
                      <a:pt x="0" y="3"/>
                    </a:lnTo>
                    <a:lnTo>
                      <a:pt x="0" y="3"/>
                    </a:lnTo>
                    <a:lnTo>
                      <a:pt x="0" y="3"/>
                    </a:lnTo>
                    <a:lnTo>
                      <a:pt x="0" y="2"/>
                    </a:lnTo>
                    <a:lnTo>
                      <a:pt x="0" y="2"/>
                    </a:lnTo>
                    <a:lnTo>
                      <a:pt x="0" y="2"/>
                    </a:lnTo>
                    <a:lnTo>
                      <a:pt x="0" y="1"/>
                    </a:lnTo>
                    <a:lnTo>
                      <a:pt x="0" y="1"/>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9" name="Freeform 177"/>
              <p:cNvSpPr>
                <a:spLocks/>
              </p:cNvSpPr>
              <p:nvPr/>
            </p:nvSpPr>
            <p:spPr bwMode="auto">
              <a:xfrm flipH="1">
                <a:off x="980" y="3875"/>
                <a:ext cx="63" cy="71"/>
              </a:xfrm>
              <a:custGeom>
                <a:avLst/>
                <a:gdLst>
                  <a:gd name="T0" fmla="*/ 215 w 222"/>
                  <a:gd name="T1" fmla="*/ 219 h 255"/>
                  <a:gd name="T2" fmla="*/ 207 w 222"/>
                  <a:gd name="T3" fmla="*/ 227 h 255"/>
                  <a:gd name="T4" fmla="*/ 199 w 222"/>
                  <a:gd name="T5" fmla="*/ 233 h 255"/>
                  <a:gd name="T6" fmla="*/ 189 w 222"/>
                  <a:gd name="T7" fmla="*/ 239 h 255"/>
                  <a:gd name="T8" fmla="*/ 179 w 222"/>
                  <a:gd name="T9" fmla="*/ 244 h 255"/>
                  <a:gd name="T10" fmla="*/ 169 w 222"/>
                  <a:gd name="T11" fmla="*/ 248 h 255"/>
                  <a:gd name="T12" fmla="*/ 159 w 222"/>
                  <a:gd name="T13" fmla="*/ 251 h 255"/>
                  <a:gd name="T14" fmla="*/ 148 w 222"/>
                  <a:gd name="T15" fmla="*/ 253 h 255"/>
                  <a:gd name="T16" fmla="*/ 137 w 222"/>
                  <a:gd name="T17" fmla="*/ 254 h 255"/>
                  <a:gd name="T18" fmla="*/ 126 w 222"/>
                  <a:gd name="T19" fmla="*/ 255 h 255"/>
                  <a:gd name="T20" fmla="*/ 115 w 222"/>
                  <a:gd name="T21" fmla="*/ 254 h 255"/>
                  <a:gd name="T22" fmla="*/ 104 w 222"/>
                  <a:gd name="T23" fmla="*/ 252 h 255"/>
                  <a:gd name="T24" fmla="*/ 93 w 222"/>
                  <a:gd name="T25" fmla="*/ 250 h 255"/>
                  <a:gd name="T26" fmla="*/ 83 w 222"/>
                  <a:gd name="T27" fmla="*/ 246 h 255"/>
                  <a:gd name="T28" fmla="*/ 73 w 222"/>
                  <a:gd name="T29" fmla="*/ 242 h 255"/>
                  <a:gd name="T30" fmla="*/ 63 w 222"/>
                  <a:gd name="T31" fmla="*/ 237 h 255"/>
                  <a:gd name="T32" fmla="*/ 54 w 222"/>
                  <a:gd name="T33" fmla="*/ 231 h 255"/>
                  <a:gd name="T34" fmla="*/ 45 w 222"/>
                  <a:gd name="T35" fmla="*/ 225 h 255"/>
                  <a:gd name="T36" fmla="*/ 37 w 222"/>
                  <a:gd name="T37" fmla="*/ 217 h 255"/>
                  <a:gd name="T38" fmla="*/ 30 w 222"/>
                  <a:gd name="T39" fmla="*/ 209 h 255"/>
                  <a:gd name="T40" fmla="*/ 23 w 222"/>
                  <a:gd name="T41" fmla="*/ 201 h 255"/>
                  <a:gd name="T42" fmla="*/ 17 w 222"/>
                  <a:gd name="T43" fmla="*/ 191 h 255"/>
                  <a:gd name="T44" fmla="*/ 12 w 222"/>
                  <a:gd name="T45" fmla="*/ 182 h 255"/>
                  <a:gd name="T46" fmla="*/ 8 w 222"/>
                  <a:gd name="T47" fmla="*/ 172 h 255"/>
                  <a:gd name="T48" fmla="*/ 4 w 222"/>
                  <a:gd name="T49" fmla="*/ 161 h 255"/>
                  <a:gd name="T50" fmla="*/ 2 w 222"/>
                  <a:gd name="T51" fmla="*/ 150 h 255"/>
                  <a:gd name="T52" fmla="*/ 0 w 222"/>
                  <a:gd name="T53" fmla="*/ 140 h 255"/>
                  <a:gd name="T54" fmla="*/ 0 w 222"/>
                  <a:gd name="T55" fmla="*/ 129 h 255"/>
                  <a:gd name="T56" fmla="*/ 0 w 222"/>
                  <a:gd name="T57" fmla="*/ 118 h 255"/>
                  <a:gd name="T58" fmla="*/ 2 w 222"/>
                  <a:gd name="T59" fmla="*/ 107 h 255"/>
                  <a:gd name="T60" fmla="*/ 4 w 222"/>
                  <a:gd name="T61" fmla="*/ 96 h 255"/>
                  <a:gd name="T62" fmla="*/ 7 w 222"/>
                  <a:gd name="T63" fmla="*/ 86 h 255"/>
                  <a:gd name="T64" fmla="*/ 11 w 222"/>
                  <a:gd name="T65" fmla="*/ 76 h 255"/>
                  <a:gd name="T66" fmla="*/ 16 w 222"/>
                  <a:gd name="T67" fmla="*/ 66 h 255"/>
                  <a:gd name="T68" fmla="*/ 21 w 222"/>
                  <a:gd name="T69" fmla="*/ 57 h 255"/>
                  <a:gd name="T70" fmla="*/ 28 w 222"/>
                  <a:gd name="T71" fmla="*/ 48 h 255"/>
                  <a:gd name="T72" fmla="*/ 35 w 222"/>
                  <a:gd name="T73" fmla="*/ 39 h 255"/>
                  <a:gd name="T74" fmla="*/ 43 w 222"/>
                  <a:gd name="T75" fmla="*/ 32 h 255"/>
                  <a:gd name="T76" fmla="*/ 51 w 222"/>
                  <a:gd name="T77" fmla="*/ 25 h 255"/>
                  <a:gd name="T78" fmla="*/ 61 w 222"/>
                  <a:gd name="T79" fmla="*/ 19 h 255"/>
                  <a:gd name="T80" fmla="*/ 70 w 222"/>
                  <a:gd name="T81" fmla="*/ 14 h 255"/>
                  <a:gd name="T82" fmla="*/ 80 w 222"/>
                  <a:gd name="T83" fmla="*/ 9 h 255"/>
                  <a:gd name="T84" fmla="*/ 90 w 222"/>
                  <a:gd name="T85" fmla="*/ 5 h 255"/>
                  <a:gd name="T86" fmla="*/ 101 w 222"/>
                  <a:gd name="T87" fmla="*/ 3 h 255"/>
                  <a:gd name="T88" fmla="*/ 112 w 222"/>
                  <a:gd name="T89" fmla="*/ 1 h 255"/>
                  <a:gd name="T90" fmla="*/ 123 w 222"/>
                  <a:gd name="T91" fmla="*/ 0 h 255"/>
                  <a:gd name="T92" fmla="*/ 134 w 222"/>
                  <a:gd name="T93" fmla="*/ 0 h 255"/>
                  <a:gd name="T94" fmla="*/ 145 w 222"/>
                  <a:gd name="T95" fmla="*/ 1 h 255"/>
                  <a:gd name="T96" fmla="*/ 155 w 222"/>
                  <a:gd name="T97" fmla="*/ 3 h 255"/>
                  <a:gd name="T98" fmla="*/ 166 w 222"/>
                  <a:gd name="T99" fmla="*/ 6 h 255"/>
                  <a:gd name="T100" fmla="*/ 176 w 222"/>
                  <a:gd name="T101" fmla="*/ 10 h 255"/>
                  <a:gd name="T102" fmla="*/ 186 w 222"/>
                  <a:gd name="T103" fmla="*/ 14 h 255"/>
                  <a:gd name="T104" fmla="*/ 196 w 222"/>
                  <a:gd name="T105" fmla="*/ 19 h 255"/>
                  <a:gd name="T106" fmla="*/ 205 w 222"/>
                  <a:gd name="T107" fmla="*/ 26 h 255"/>
                  <a:gd name="T108" fmla="*/ 213 w 222"/>
                  <a:gd name="T109" fmla="*/ 33 h 255"/>
                  <a:gd name="T110" fmla="*/ 221 w 222"/>
                  <a:gd name="T111" fmla="*/ 4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 h="255">
                    <a:moveTo>
                      <a:pt x="222" y="213"/>
                    </a:moveTo>
                    <a:lnTo>
                      <a:pt x="221" y="214"/>
                    </a:lnTo>
                    <a:lnTo>
                      <a:pt x="220" y="215"/>
                    </a:lnTo>
                    <a:lnTo>
                      <a:pt x="219" y="216"/>
                    </a:lnTo>
                    <a:lnTo>
                      <a:pt x="218" y="217"/>
                    </a:lnTo>
                    <a:lnTo>
                      <a:pt x="217" y="218"/>
                    </a:lnTo>
                    <a:lnTo>
                      <a:pt x="215" y="219"/>
                    </a:lnTo>
                    <a:lnTo>
                      <a:pt x="214" y="220"/>
                    </a:lnTo>
                    <a:lnTo>
                      <a:pt x="213" y="221"/>
                    </a:lnTo>
                    <a:lnTo>
                      <a:pt x="212" y="223"/>
                    </a:lnTo>
                    <a:lnTo>
                      <a:pt x="211" y="224"/>
                    </a:lnTo>
                    <a:lnTo>
                      <a:pt x="210" y="225"/>
                    </a:lnTo>
                    <a:lnTo>
                      <a:pt x="208" y="226"/>
                    </a:lnTo>
                    <a:lnTo>
                      <a:pt x="207" y="227"/>
                    </a:lnTo>
                    <a:lnTo>
                      <a:pt x="206" y="228"/>
                    </a:lnTo>
                    <a:lnTo>
                      <a:pt x="205" y="228"/>
                    </a:lnTo>
                    <a:lnTo>
                      <a:pt x="204" y="230"/>
                    </a:lnTo>
                    <a:lnTo>
                      <a:pt x="202" y="230"/>
                    </a:lnTo>
                    <a:lnTo>
                      <a:pt x="201" y="231"/>
                    </a:lnTo>
                    <a:lnTo>
                      <a:pt x="200" y="232"/>
                    </a:lnTo>
                    <a:lnTo>
                      <a:pt x="199" y="233"/>
                    </a:lnTo>
                    <a:lnTo>
                      <a:pt x="197" y="234"/>
                    </a:lnTo>
                    <a:lnTo>
                      <a:pt x="196" y="235"/>
                    </a:lnTo>
                    <a:lnTo>
                      <a:pt x="194" y="236"/>
                    </a:lnTo>
                    <a:lnTo>
                      <a:pt x="193" y="237"/>
                    </a:lnTo>
                    <a:lnTo>
                      <a:pt x="192" y="237"/>
                    </a:lnTo>
                    <a:lnTo>
                      <a:pt x="190" y="238"/>
                    </a:lnTo>
                    <a:lnTo>
                      <a:pt x="189" y="239"/>
                    </a:lnTo>
                    <a:lnTo>
                      <a:pt x="188" y="240"/>
                    </a:lnTo>
                    <a:lnTo>
                      <a:pt x="186" y="240"/>
                    </a:lnTo>
                    <a:lnTo>
                      <a:pt x="185" y="241"/>
                    </a:lnTo>
                    <a:lnTo>
                      <a:pt x="183" y="242"/>
                    </a:lnTo>
                    <a:lnTo>
                      <a:pt x="182" y="242"/>
                    </a:lnTo>
                    <a:lnTo>
                      <a:pt x="181" y="243"/>
                    </a:lnTo>
                    <a:lnTo>
                      <a:pt x="179" y="244"/>
                    </a:lnTo>
                    <a:lnTo>
                      <a:pt x="178" y="244"/>
                    </a:lnTo>
                    <a:lnTo>
                      <a:pt x="176" y="245"/>
                    </a:lnTo>
                    <a:lnTo>
                      <a:pt x="175" y="245"/>
                    </a:lnTo>
                    <a:lnTo>
                      <a:pt x="173" y="246"/>
                    </a:lnTo>
                    <a:lnTo>
                      <a:pt x="172" y="246"/>
                    </a:lnTo>
                    <a:lnTo>
                      <a:pt x="170" y="247"/>
                    </a:lnTo>
                    <a:lnTo>
                      <a:pt x="169" y="248"/>
                    </a:lnTo>
                    <a:lnTo>
                      <a:pt x="168" y="248"/>
                    </a:lnTo>
                    <a:lnTo>
                      <a:pt x="166" y="249"/>
                    </a:lnTo>
                    <a:lnTo>
                      <a:pt x="165" y="249"/>
                    </a:lnTo>
                    <a:lnTo>
                      <a:pt x="163" y="249"/>
                    </a:lnTo>
                    <a:lnTo>
                      <a:pt x="162" y="250"/>
                    </a:lnTo>
                    <a:lnTo>
                      <a:pt x="160" y="250"/>
                    </a:lnTo>
                    <a:lnTo>
                      <a:pt x="159" y="251"/>
                    </a:lnTo>
                    <a:lnTo>
                      <a:pt x="157" y="251"/>
                    </a:lnTo>
                    <a:lnTo>
                      <a:pt x="155" y="251"/>
                    </a:lnTo>
                    <a:lnTo>
                      <a:pt x="154" y="252"/>
                    </a:lnTo>
                    <a:lnTo>
                      <a:pt x="152" y="252"/>
                    </a:lnTo>
                    <a:lnTo>
                      <a:pt x="151" y="252"/>
                    </a:lnTo>
                    <a:lnTo>
                      <a:pt x="149" y="253"/>
                    </a:lnTo>
                    <a:lnTo>
                      <a:pt x="148" y="253"/>
                    </a:lnTo>
                    <a:lnTo>
                      <a:pt x="146" y="253"/>
                    </a:lnTo>
                    <a:lnTo>
                      <a:pt x="145" y="253"/>
                    </a:lnTo>
                    <a:lnTo>
                      <a:pt x="143" y="253"/>
                    </a:lnTo>
                    <a:lnTo>
                      <a:pt x="142" y="254"/>
                    </a:lnTo>
                    <a:lnTo>
                      <a:pt x="140" y="254"/>
                    </a:lnTo>
                    <a:lnTo>
                      <a:pt x="138" y="254"/>
                    </a:lnTo>
                    <a:lnTo>
                      <a:pt x="137" y="254"/>
                    </a:lnTo>
                    <a:lnTo>
                      <a:pt x="135" y="254"/>
                    </a:lnTo>
                    <a:lnTo>
                      <a:pt x="134" y="254"/>
                    </a:lnTo>
                    <a:lnTo>
                      <a:pt x="132" y="255"/>
                    </a:lnTo>
                    <a:lnTo>
                      <a:pt x="131" y="255"/>
                    </a:lnTo>
                    <a:lnTo>
                      <a:pt x="129" y="255"/>
                    </a:lnTo>
                    <a:lnTo>
                      <a:pt x="128" y="255"/>
                    </a:lnTo>
                    <a:lnTo>
                      <a:pt x="126" y="255"/>
                    </a:lnTo>
                    <a:lnTo>
                      <a:pt x="124" y="255"/>
                    </a:lnTo>
                    <a:lnTo>
                      <a:pt x="123" y="255"/>
                    </a:lnTo>
                    <a:lnTo>
                      <a:pt x="121" y="254"/>
                    </a:lnTo>
                    <a:lnTo>
                      <a:pt x="120" y="254"/>
                    </a:lnTo>
                    <a:lnTo>
                      <a:pt x="118" y="254"/>
                    </a:lnTo>
                    <a:lnTo>
                      <a:pt x="117" y="254"/>
                    </a:lnTo>
                    <a:lnTo>
                      <a:pt x="115" y="254"/>
                    </a:lnTo>
                    <a:lnTo>
                      <a:pt x="113" y="254"/>
                    </a:lnTo>
                    <a:lnTo>
                      <a:pt x="112" y="253"/>
                    </a:lnTo>
                    <a:lnTo>
                      <a:pt x="110" y="253"/>
                    </a:lnTo>
                    <a:lnTo>
                      <a:pt x="109" y="253"/>
                    </a:lnTo>
                    <a:lnTo>
                      <a:pt x="107" y="253"/>
                    </a:lnTo>
                    <a:lnTo>
                      <a:pt x="106" y="253"/>
                    </a:lnTo>
                    <a:lnTo>
                      <a:pt x="104" y="252"/>
                    </a:lnTo>
                    <a:lnTo>
                      <a:pt x="103" y="252"/>
                    </a:lnTo>
                    <a:lnTo>
                      <a:pt x="101" y="252"/>
                    </a:lnTo>
                    <a:lnTo>
                      <a:pt x="100" y="252"/>
                    </a:lnTo>
                    <a:lnTo>
                      <a:pt x="98" y="251"/>
                    </a:lnTo>
                    <a:lnTo>
                      <a:pt x="97" y="251"/>
                    </a:lnTo>
                    <a:lnTo>
                      <a:pt x="95" y="250"/>
                    </a:lnTo>
                    <a:lnTo>
                      <a:pt x="93" y="250"/>
                    </a:lnTo>
                    <a:lnTo>
                      <a:pt x="92" y="249"/>
                    </a:lnTo>
                    <a:lnTo>
                      <a:pt x="90" y="249"/>
                    </a:lnTo>
                    <a:lnTo>
                      <a:pt x="89" y="249"/>
                    </a:lnTo>
                    <a:lnTo>
                      <a:pt x="87" y="248"/>
                    </a:lnTo>
                    <a:lnTo>
                      <a:pt x="86" y="248"/>
                    </a:lnTo>
                    <a:lnTo>
                      <a:pt x="85" y="247"/>
                    </a:lnTo>
                    <a:lnTo>
                      <a:pt x="83" y="246"/>
                    </a:lnTo>
                    <a:lnTo>
                      <a:pt x="82" y="246"/>
                    </a:lnTo>
                    <a:lnTo>
                      <a:pt x="80" y="245"/>
                    </a:lnTo>
                    <a:lnTo>
                      <a:pt x="79" y="245"/>
                    </a:lnTo>
                    <a:lnTo>
                      <a:pt x="77" y="244"/>
                    </a:lnTo>
                    <a:lnTo>
                      <a:pt x="76" y="244"/>
                    </a:lnTo>
                    <a:lnTo>
                      <a:pt x="74" y="243"/>
                    </a:lnTo>
                    <a:lnTo>
                      <a:pt x="73" y="242"/>
                    </a:lnTo>
                    <a:lnTo>
                      <a:pt x="72" y="242"/>
                    </a:lnTo>
                    <a:lnTo>
                      <a:pt x="70" y="241"/>
                    </a:lnTo>
                    <a:lnTo>
                      <a:pt x="69" y="240"/>
                    </a:lnTo>
                    <a:lnTo>
                      <a:pt x="67" y="240"/>
                    </a:lnTo>
                    <a:lnTo>
                      <a:pt x="66" y="239"/>
                    </a:lnTo>
                    <a:lnTo>
                      <a:pt x="65" y="238"/>
                    </a:lnTo>
                    <a:lnTo>
                      <a:pt x="63" y="237"/>
                    </a:lnTo>
                    <a:lnTo>
                      <a:pt x="62" y="237"/>
                    </a:lnTo>
                    <a:lnTo>
                      <a:pt x="61" y="236"/>
                    </a:lnTo>
                    <a:lnTo>
                      <a:pt x="59" y="235"/>
                    </a:lnTo>
                    <a:lnTo>
                      <a:pt x="58" y="234"/>
                    </a:lnTo>
                    <a:lnTo>
                      <a:pt x="57" y="233"/>
                    </a:lnTo>
                    <a:lnTo>
                      <a:pt x="55" y="232"/>
                    </a:lnTo>
                    <a:lnTo>
                      <a:pt x="54" y="231"/>
                    </a:lnTo>
                    <a:lnTo>
                      <a:pt x="53" y="230"/>
                    </a:lnTo>
                    <a:lnTo>
                      <a:pt x="52" y="230"/>
                    </a:lnTo>
                    <a:lnTo>
                      <a:pt x="50" y="228"/>
                    </a:lnTo>
                    <a:lnTo>
                      <a:pt x="49" y="228"/>
                    </a:lnTo>
                    <a:lnTo>
                      <a:pt x="48" y="227"/>
                    </a:lnTo>
                    <a:lnTo>
                      <a:pt x="47" y="226"/>
                    </a:lnTo>
                    <a:lnTo>
                      <a:pt x="45" y="225"/>
                    </a:lnTo>
                    <a:lnTo>
                      <a:pt x="44" y="224"/>
                    </a:lnTo>
                    <a:lnTo>
                      <a:pt x="43" y="223"/>
                    </a:lnTo>
                    <a:lnTo>
                      <a:pt x="42" y="221"/>
                    </a:lnTo>
                    <a:lnTo>
                      <a:pt x="41" y="220"/>
                    </a:lnTo>
                    <a:lnTo>
                      <a:pt x="40" y="220"/>
                    </a:lnTo>
                    <a:lnTo>
                      <a:pt x="38" y="218"/>
                    </a:lnTo>
                    <a:lnTo>
                      <a:pt x="37" y="217"/>
                    </a:lnTo>
                    <a:lnTo>
                      <a:pt x="36" y="216"/>
                    </a:lnTo>
                    <a:lnTo>
                      <a:pt x="35" y="215"/>
                    </a:lnTo>
                    <a:lnTo>
                      <a:pt x="34" y="214"/>
                    </a:lnTo>
                    <a:lnTo>
                      <a:pt x="33" y="213"/>
                    </a:lnTo>
                    <a:lnTo>
                      <a:pt x="32" y="212"/>
                    </a:lnTo>
                    <a:lnTo>
                      <a:pt x="31" y="210"/>
                    </a:lnTo>
                    <a:lnTo>
                      <a:pt x="30" y="209"/>
                    </a:lnTo>
                    <a:lnTo>
                      <a:pt x="29" y="208"/>
                    </a:lnTo>
                    <a:lnTo>
                      <a:pt x="28" y="207"/>
                    </a:lnTo>
                    <a:lnTo>
                      <a:pt x="27" y="206"/>
                    </a:lnTo>
                    <a:lnTo>
                      <a:pt x="26" y="204"/>
                    </a:lnTo>
                    <a:lnTo>
                      <a:pt x="25" y="203"/>
                    </a:lnTo>
                    <a:lnTo>
                      <a:pt x="24" y="202"/>
                    </a:lnTo>
                    <a:lnTo>
                      <a:pt x="23" y="201"/>
                    </a:lnTo>
                    <a:lnTo>
                      <a:pt x="22" y="199"/>
                    </a:lnTo>
                    <a:lnTo>
                      <a:pt x="21" y="198"/>
                    </a:lnTo>
                    <a:lnTo>
                      <a:pt x="21" y="197"/>
                    </a:lnTo>
                    <a:lnTo>
                      <a:pt x="20" y="195"/>
                    </a:lnTo>
                    <a:lnTo>
                      <a:pt x="19" y="194"/>
                    </a:lnTo>
                    <a:lnTo>
                      <a:pt x="18" y="193"/>
                    </a:lnTo>
                    <a:lnTo>
                      <a:pt x="17" y="191"/>
                    </a:lnTo>
                    <a:lnTo>
                      <a:pt x="17" y="190"/>
                    </a:lnTo>
                    <a:lnTo>
                      <a:pt x="16" y="189"/>
                    </a:lnTo>
                    <a:lnTo>
                      <a:pt x="15" y="187"/>
                    </a:lnTo>
                    <a:lnTo>
                      <a:pt x="14" y="186"/>
                    </a:lnTo>
                    <a:lnTo>
                      <a:pt x="14" y="185"/>
                    </a:lnTo>
                    <a:lnTo>
                      <a:pt x="13" y="183"/>
                    </a:lnTo>
                    <a:lnTo>
                      <a:pt x="12" y="182"/>
                    </a:lnTo>
                    <a:lnTo>
                      <a:pt x="11" y="180"/>
                    </a:lnTo>
                    <a:lnTo>
                      <a:pt x="11" y="179"/>
                    </a:lnTo>
                    <a:lnTo>
                      <a:pt x="10" y="177"/>
                    </a:lnTo>
                    <a:lnTo>
                      <a:pt x="10" y="176"/>
                    </a:lnTo>
                    <a:lnTo>
                      <a:pt x="9" y="174"/>
                    </a:lnTo>
                    <a:lnTo>
                      <a:pt x="9" y="173"/>
                    </a:lnTo>
                    <a:lnTo>
                      <a:pt x="8" y="172"/>
                    </a:lnTo>
                    <a:lnTo>
                      <a:pt x="7" y="170"/>
                    </a:lnTo>
                    <a:lnTo>
                      <a:pt x="7" y="169"/>
                    </a:lnTo>
                    <a:lnTo>
                      <a:pt x="6" y="167"/>
                    </a:lnTo>
                    <a:lnTo>
                      <a:pt x="6" y="166"/>
                    </a:lnTo>
                    <a:lnTo>
                      <a:pt x="5" y="164"/>
                    </a:lnTo>
                    <a:lnTo>
                      <a:pt x="5" y="163"/>
                    </a:lnTo>
                    <a:lnTo>
                      <a:pt x="4" y="161"/>
                    </a:lnTo>
                    <a:lnTo>
                      <a:pt x="4" y="160"/>
                    </a:lnTo>
                    <a:lnTo>
                      <a:pt x="4" y="158"/>
                    </a:lnTo>
                    <a:lnTo>
                      <a:pt x="3" y="157"/>
                    </a:lnTo>
                    <a:lnTo>
                      <a:pt x="3" y="155"/>
                    </a:lnTo>
                    <a:lnTo>
                      <a:pt x="3" y="154"/>
                    </a:lnTo>
                    <a:lnTo>
                      <a:pt x="2" y="152"/>
                    </a:lnTo>
                    <a:lnTo>
                      <a:pt x="2" y="150"/>
                    </a:lnTo>
                    <a:lnTo>
                      <a:pt x="2" y="149"/>
                    </a:lnTo>
                    <a:lnTo>
                      <a:pt x="2" y="148"/>
                    </a:lnTo>
                    <a:lnTo>
                      <a:pt x="1" y="146"/>
                    </a:lnTo>
                    <a:lnTo>
                      <a:pt x="1" y="144"/>
                    </a:lnTo>
                    <a:lnTo>
                      <a:pt x="1" y="143"/>
                    </a:lnTo>
                    <a:lnTo>
                      <a:pt x="1" y="141"/>
                    </a:lnTo>
                    <a:lnTo>
                      <a:pt x="0" y="140"/>
                    </a:lnTo>
                    <a:lnTo>
                      <a:pt x="0" y="138"/>
                    </a:lnTo>
                    <a:lnTo>
                      <a:pt x="0" y="136"/>
                    </a:lnTo>
                    <a:lnTo>
                      <a:pt x="0" y="135"/>
                    </a:lnTo>
                    <a:lnTo>
                      <a:pt x="0" y="134"/>
                    </a:lnTo>
                    <a:lnTo>
                      <a:pt x="0" y="132"/>
                    </a:lnTo>
                    <a:lnTo>
                      <a:pt x="0" y="130"/>
                    </a:lnTo>
                    <a:lnTo>
                      <a:pt x="0" y="129"/>
                    </a:lnTo>
                    <a:lnTo>
                      <a:pt x="0" y="127"/>
                    </a:lnTo>
                    <a:lnTo>
                      <a:pt x="0" y="126"/>
                    </a:lnTo>
                    <a:lnTo>
                      <a:pt x="0" y="124"/>
                    </a:lnTo>
                    <a:lnTo>
                      <a:pt x="0" y="122"/>
                    </a:lnTo>
                    <a:lnTo>
                      <a:pt x="0" y="121"/>
                    </a:lnTo>
                    <a:lnTo>
                      <a:pt x="0" y="120"/>
                    </a:lnTo>
                    <a:lnTo>
                      <a:pt x="0" y="118"/>
                    </a:lnTo>
                    <a:lnTo>
                      <a:pt x="0" y="116"/>
                    </a:lnTo>
                    <a:lnTo>
                      <a:pt x="0" y="115"/>
                    </a:lnTo>
                    <a:lnTo>
                      <a:pt x="1" y="113"/>
                    </a:lnTo>
                    <a:lnTo>
                      <a:pt x="1" y="112"/>
                    </a:lnTo>
                    <a:lnTo>
                      <a:pt x="1" y="110"/>
                    </a:lnTo>
                    <a:lnTo>
                      <a:pt x="1" y="109"/>
                    </a:lnTo>
                    <a:lnTo>
                      <a:pt x="2" y="107"/>
                    </a:lnTo>
                    <a:lnTo>
                      <a:pt x="2" y="106"/>
                    </a:lnTo>
                    <a:lnTo>
                      <a:pt x="2" y="104"/>
                    </a:lnTo>
                    <a:lnTo>
                      <a:pt x="2" y="102"/>
                    </a:lnTo>
                    <a:lnTo>
                      <a:pt x="3" y="101"/>
                    </a:lnTo>
                    <a:lnTo>
                      <a:pt x="3" y="99"/>
                    </a:lnTo>
                    <a:lnTo>
                      <a:pt x="3" y="98"/>
                    </a:lnTo>
                    <a:lnTo>
                      <a:pt x="4" y="96"/>
                    </a:lnTo>
                    <a:lnTo>
                      <a:pt x="4" y="95"/>
                    </a:lnTo>
                    <a:lnTo>
                      <a:pt x="4" y="93"/>
                    </a:lnTo>
                    <a:lnTo>
                      <a:pt x="5" y="92"/>
                    </a:lnTo>
                    <a:lnTo>
                      <a:pt x="5" y="90"/>
                    </a:lnTo>
                    <a:lnTo>
                      <a:pt x="6" y="89"/>
                    </a:lnTo>
                    <a:lnTo>
                      <a:pt x="6" y="87"/>
                    </a:lnTo>
                    <a:lnTo>
                      <a:pt x="7" y="86"/>
                    </a:lnTo>
                    <a:lnTo>
                      <a:pt x="7" y="84"/>
                    </a:lnTo>
                    <a:lnTo>
                      <a:pt x="8" y="83"/>
                    </a:lnTo>
                    <a:lnTo>
                      <a:pt x="9" y="81"/>
                    </a:lnTo>
                    <a:lnTo>
                      <a:pt x="9" y="80"/>
                    </a:lnTo>
                    <a:lnTo>
                      <a:pt x="10" y="78"/>
                    </a:lnTo>
                    <a:lnTo>
                      <a:pt x="10" y="77"/>
                    </a:lnTo>
                    <a:lnTo>
                      <a:pt x="11" y="76"/>
                    </a:lnTo>
                    <a:lnTo>
                      <a:pt x="11" y="74"/>
                    </a:lnTo>
                    <a:lnTo>
                      <a:pt x="12" y="73"/>
                    </a:lnTo>
                    <a:lnTo>
                      <a:pt x="13" y="71"/>
                    </a:lnTo>
                    <a:lnTo>
                      <a:pt x="14" y="70"/>
                    </a:lnTo>
                    <a:lnTo>
                      <a:pt x="14" y="69"/>
                    </a:lnTo>
                    <a:lnTo>
                      <a:pt x="15" y="67"/>
                    </a:lnTo>
                    <a:lnTo>
                      <a:pt x="16" y="66"/>
                    </a:lnTo>
                    <a:lnTo>
                      <a:pt x="16" y="64"/>
                    </a:lnTo>
                    <a:lnTo>
                      <a:pt x="17" y="63"/>
                    </a:lnTo>
                    <a:lnTo>
                      <a:pt x="18" y="62"/>
                    </a:lnTo>
                    <a:lnTo>
                      <a:pt x="19" y="60"/>
                    </a:lnTo>
                    <a:lnTo>
                      <a:pt x="20" y="59"/>
                    </a:lnTo>
                    <a:lnTo>
                      <a:pt x="21" y="58"/>
                    </a:lnTo>
                    <a:lnTo>
                      <a:pt x="21" y="57"/>
                    </a:lnTo>
                    <a:lnTo>
                      <a:pt x="22" y="55"/>
                    </a:lnTo>
                    <a:lnTo>
                      <a:pt x="23" y="54"/>
                    </a:lnTo>
                    <a:lnTo>
                      <a:pt x="24" y="53"/>
                    </a:lnTo>
                    <a:lnTo>
                      <a:pt x="25" y="51"/>
                    </a:lnTo>
                    <a:lnTo>
                      <a:pt x="26" y="50"/>
                    </a:lnTo>
                    <a:lnTo>
                      <a:pt x="27" y="49"/>
                    </a:lnTo>
                    <a:lnTo>
                      <a:pt x="28" y="48"/>
                    </a:lnTo>
                    <a:lnTo>
                      <a:pt x="29" y="46"/>
                    </a:lnTo>
                    <a:lnTo>
                      <a:pt x="30" y="45"/>
                    </a:lnTo>
                    <a:lnTo>
                      <a:pt x="31" y="44"/>
                    </a:lnTo>
                    <a:lnTo>
                      <a:pt x="32" y="43"/>
                    </a:lnTo>
                    <a:lnTo>
                      <a:pt x="33" y="42"/>
                    </a:lnTo>
                    <a:lnTo>
                      <a:pt x="34" y="40"/>
                    </a:lnTo>
                    <a:lnTo>
                      <a:pt x="35" y="39"/>
                    </a:lnTo>
                    <a:lnTo>
                      <a:pt x="36" y="38"/>
                    </a:lnTo>
                    <a:lnTo>
                      <a:pt x="37" y="37"/>
                    </a:lnTo>
                    <a:lnTo>
                      <a:pt x="38" y="36"/>
                    </a:lnTo>
                    <a:lnTo>
                      <a:pt x="40" y="35"/>
                    </a:lnTo>
                    <a:lnTo>
                      <a:pt x="41" y="34"/>
                    </a:lnTo>
                    <a:lnTo>
                      <a:pt x="42" y="33"/>
                    </a:lnTo>
                    <a:lnTo>
                      <a:pt x="43" y="32"/>
                    </a:lnTo>
                    <a:lnTo>
                      <a:pt x="44" y="31"/>
                    </a:lnTo>
                    <a:lnTo>
                      <a:pt x="45" y="30"/>
                    </a:lnTo>
                    <a:lnTo>
                      <a:pt x="47" y="29"/>
                    </a:lnTo>
                    <a:lnTo>
                      <a:pt x="48" y="28"/>
                    </a:lnTo>
                    <a:lnTo>
                      <a:pt x="49" y="27"/>
                    </a:lnTo>
                    <a:lnTo>
                      <a:pt x="50" y="26"/>
                    </a:lnTo>
                    <a:lnTo>
                      <a:pt x="51" y="25"/>
                    </a:lnTo>
                    <a:lnTo>
                      <a:pt x="53" y="24"/>
                    </a:lnTo>
                    <a:lnTo>
                      <a:pt x="54" y="23"/>
                    </a:lnTo>
                    <a:lnTo>
                      <a:pt x="55" y="22"/>
                    </a:lnTo>
                    <a:lnTo>
                      <a:pt x="56" y="21"/>
                    </a:lnTo>
                    <a:lnTo>
                      <a:pt x="58" y="21"/>
                    </a:lnTo>
                    <a:lnTo>
                      <a:pt x="59" y="20"/>
                    </a:lnTo>
                    <a:lnTo>
                      <a:pt x="61" y="19"/>
                    </a:lnTo>
                    <a:lnTo>
                      <a:pt x="62" y="18"/>
                    </a:lnTo>
                    <a:lnTo>
                      <a:pt x="63" y="17"/>
                    </a:lnTo>
                    <a:lnTo>
                      <a:pt x="65" y="17"/>
                    </a:lnTo>
                    <a:lnTo>
                      <a:pt x="66" y="16"/>
                    </a:lnTo>
                    <a:lnTo>
                      <a:pt x="67" y="15"/>
                    </a:lnTo>
                    <a:lnTo>
                      <a:pt x="69" y="14"/>
                    </a:lnTo>
                    <a:lnTo>
                      <a:pt x="70" y="14"/>
                    </a:lnTo>
                    <a:lnTo>
                      <a:pt x="72" y="13"/>
                    </a:lnTo>
                    <a:lnTo>
                      <a:pt x="73" y="12"/>
                    </a:lnTo>
                    <a:lnTo>
                      <a:pt x="74" y="11"/>
                    </a:lnTo>
                    <a:lnTo>
                      <a:pt x="76" y="11"/>
                    </a:lnTo>
                    <a:lnTo>
                      <a:pt x="77" y="10"/>
                    </a:lnTo>
                    <a:lnTo>
                      <a:pt x="79" y="10"/>
                    </a:lnTo>
                    <a:lnTo>
                      <a:pt x="80" y="9"/>
                    </a:lnTo>
                    <a:lnTo>
                      <a:pt x="82" y="8"/>
                    </a:lnTo>
                    <a:lnTo>
                      <a:pt x="83" y="8"/>
                    </a:lnTo>
                    <a:lnTo>
                      <a:pt x="85" y="7"/>
                    </a:lnTo>
                    <a:lnTo>
                      <a:pt x="86" y="7"/>
                    </a:lnTo>
                    <a:lnTo>
                      <a:pt x="87" y="6"/>
                    </a:lnTo>
                    <a:lnTo>
                      <a:pt x="89" y="6"/>
                    </a:lnTo>
                    <a:lnTo>
                      <a:pt x="90" y="5"/>
                    </a:lnTo>
                    <a:lnTo>
                      <a:pt x="92" y="5"/>
                    </a:lnTo>
                    <a:lnTo>
                      <a:pt x="93" y="4"/>
                    </a:lnTo>
                    <a:lnTo>
                      <a:pt x="95" y="4"/>
                    </a:lnTo>
                    <a:lnTo>
                      <a:pt x="96" y="4"/>
                    </a:lnTo>
                    <a:lnTo>
                      <a:pt x="98" y="3"/>
                    </a:lnTo>
                    <a:lnTo>
                      <a:pt x="100" y="3"/>
                    </a:lnTo>
                    <a:lnTo>
                      <a:pt x="101" y="3"/>
                    </a:lnTo>
                    <a:lnTo>
                      <a:pt x="103" y="2"/>
                    </a:lnTo>
                    <a:lnTo>
                      <a:pt x="104" y="2"/>
                    </a:lnTo>
                    <a:lnTo>
                      <a:pt x="106" y="2"/>
                    </a:lnTo>
                    <a:lnTo>
                      <a:pt x="107" y="1"/>
                    </a:lnTo>
                    <a:lnTo>
                      <a:pt x="109" y="1"/>
                    </a:lnTo>
                    <a:lnTo>
                      <a:pt x="110" y="1"/>
                    </a:lnTo>
                    <a:lnTo>
                      <a:pt x="112" y="1"/>
                    </a:lnTo>
                    <a:lnTo>
                      <a:pt x="113" y="1"/>
                    </a:lnTo>
                    <a:lnTo>
                      <a:pt x="115" y="0"/>
                    </a:lnTo>
                    <a:lnTo>
                      <a:pt x="117" y="0"/>
                    </a:lnTo>
                    <a:lnTo>
                      <a:pt x="118" y="0"/>
                    </a:lnTo>
                    <a:lnTo>
                      <a:pt x="120" y="0"/>
                    </a:lnTo>
                    <a:lnTo>
                      <a:pt x="121" y="0"/>
                    </a:lnTo>
                    <a:lnTo>
                      <a:pt x="123" y="0"/>
                    </a:lnTo>
                    <a:lnTo>
                      <a:pt x="124" y="0"/>
                    </a:lnTo>
                    <a:lnTo>
                      <a:pt x="126" y="0"/>
                    </a:lnTo>
                    <a:lnTo>
                      <a:pt x="127" y="0"/>
                    </a:lnTo>
                    <a:lnTo>
                      <a:pt x="129" y="0"/>
                    </a:lnTo>
                    <a:lnTo>
                      <a:pt x="131" y="0"/>
                    </a:lnTo>
                    <a:lnTo>
                      <a:pt x="132" y="0"/>
                    </a:lnTo>
                    <a:lnTo>
                      <a:pt x="134" y="0"/>
                    </a:lnTo>
                    <a:lnTo>
                      <a:pt x="135" y="0"/>
                    </a:lnTo>
                    <a:lnTo>
                      <a:pt x="137" y="0"/>
                    </a:lnTo>
                    <a:lnTo>
                      <a:pt x="138" y="0"/>
                    </a:lnTo>
                    <a:lnTo>
                      <a:pt x="140" y="0"/>
                    </a:lnTo>
                    <a:lnTo>
                      <a:pt x="142" y="1"/>
                    </a:lnTo>
                    <a:lnTo>
                      <a:pt x="143" y="1"/>
                    </a:lnTo>
                    <a:lnTo>
                      <a:pt x="145" y="1"/>
                    </a:lnTo>
                    <a:lnTo>
                      <a:pt x="146" y="1"/>
                    </a:lnTo>
                    <a:lnTo>
                      <a:pt x="148" y="1"/>
                    </a:lnTo>
                    <a:lnTo>
                      <a:pt x="149" y="2"/>
                    </a:lnTo>
                    <a:lnTo>
                      <a:pt x="151" y="2"/>
                    </a:lnTo>
                    <a:lnTo>
                      <a:pt x="152" y="2"/>
                    </a:lnTo>
                    <a:lnTo>
                      <a:pt x="154" y="3"/>
                    </a:lnTo>
                    <a:lnTo>
                      <a:pt x="155" y="3"/>
                    </a:lnTo>
                    <a:lnTo>
                      <a:pt x="157" y="3"/>
                    </a:lnTo>
                    <a:lnTo>
                      <a:pt x="158" y="4"/>
                    </a:lnTo>
                    <a:lnTo>
                      <a:pt x="160" y="4"/>
                    </a:lnTo>
                    <a:lnTo>
                      <a:pt x="162" y="4"/>
                    </a:lnTo>
                    <a:lnTo>
                      <a:pt x="163" y="5"/>
                    </a:lnTo>
                    <a:lnTo>
                      <a:pt x="165" y="5"/>
                    </a:lnTo>
                    <a:lnTo>
                      <a:pt x="166" y="6"/>
                    </a:lnTo>
                    <a:lnTo>
                      <a:pt x="168" y="6"/>
                    </a:lnTo>
                    <a:lnTo>
                      <a:pt x="169" y="7"/>
                    </a:lnTo>
                    <a:lnTo>
                      <a:pt x="170" y="7"/>
                    </a:lnTo>
                    <a:lnTo>
                      <a:pt x="172" y="8"/>
                    </a:lnTo>
                    <a:lnTo>
                      <a:pt x="173" y="8"/>
                    </a:lnTo>
                    <a:lnTo>
                      <a:pt x="175" y="9"/>
                    </a:lnTo>
                    <a:lnTo>
                      <a:pt x="176" y="10"/>
                    </a:lnTo>
                    <a:lnTo>
                      <a:pt x="178" y="10"/>
                    </a:lnTo>
                    <a:lnTo>
                      <a:pt x="179" y="11"/>
                    </a:lnTo>
                    <a:lnTo>
                      <a:pt x="181" y="11"/>
                    </a:lnTo>
                    <a:lnTo>
                      <a:pt x="182" y="12"/>
                    </a:lnTo>
                    <a:lnTo>
                      <a:pt x="183" y="13"/>
                    </a:lnTo>
                    <a:lnTo>
                      <a:pt x="185" y="14"/>
                    </a:lnTo>
                    <a:lnTo>
                      <a:pt x="186" y="14"/>
                    </a:lnTo>
                    <a:lnTo>
                      <a:pt x="188" y="15"/>
                    </a:lnTo>
                    <a:lnTo>
                      <a:pt x="189" y="16"/>
                    </a:lnTo>
                    <a:lnTo>
                      <a:pt x="190" y="16"/>
                    </a:lnTo>
                    <a:lnTo>
                      <a:pt x="192" y="17"/>
                    </a:lnTo>
                    <a:lnTo>
                      <a:pt x="193" y="18"/>
                    </a:lnTo>
                    <a:lnTo>
                      <a:pt x="194" y="19"/>
                    </a:lnTo>
                    <a:lnTo>
                      <a:pt x="196" y="19"/>
                    </a:lnTo>
                    <a:lnTo>
                      <a:pt x="197" y="21"/>
                    </a:lnTo>
                    <a:lnTo>
                      <a:pt x="198" y="21"/>
                    </a:lnTo>
                    <a:lnTo>
                      <a:pt x="200" y="22"/>
                    </a:lnTo>
                    <a:lnTo>
                      <a:pt x="201" y="23"/>
                    </a:lnTo>
                    <a:lnTo>
                      <a:pt x="202" y="24"/>
                    </a:lnTo>
                    <a:lnTo>
                      <a:pt x="203" y="25"/>
                    </a:lnTo>
                    <a:lnTo>
                      <a:pt x="205" y="26"/>
                    </a:lnTo>
                    <a:lnTo>
                      <a:pt x="206" y="27"/>
                    </a:lnTo>
                    <a:lnTo>
                      <a:pt x="207" y="28"/>
                    </a:lnTo>
                    <a:lnTo>
                      <a:pt x="208" y="29"/>
                    </a:lnTo>
                    <a:lnTo>
                      <a:pt x="210" y="30"/>
                    </a:lnTo>
                    <a:lnTo>
                      <a:pt x="211" y="31"/>
                    </a:lnTo>
                    <a:lnTo>
                      <a:pt x="212" y="32"/>
                    </a:lnTo>
                    <a:lnTo>
                      <a:pt x="213" y="33"/>
                    </a:lnTo>
                    <a:lnTo>
                      <a:pt x="214" y="34"/>
                    </a:lnTo>
                    <a:lnTo>
                      <a:pt x="215" y="35"/>
                    </a:lnTo>
                    <a:lnTo>
                      <a:pt x="217" y="36"/>
                    </a:lnTo>
                    <a:lnTo>
                      <a:pt x="218" y="37"/>
                    </a:lnTo>
                    <a:lnTo>
                      <a:pt x="219" y="38"/>
                    </a:lnTo>
                    <a:lnTo>
                      <a:pt x="220" y="39"/>
                    </a:lnTo>
                    <a:lnTo>
                      <a:pt x="221" y="40"/>
                    </a:lnTo>
                    <a:lnTo>
                      <a:pt x="222" y="4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0" name="Rectangle 178"/>
              <p:cNvSpPr>
                <a:spLocks noChangeArrowheads="1"/>
              </p:cNvSpPr>
              <p:nvPr/>
            </p:nvSpPr>
            <p:spPr bwMode="auto">
              <a:xfrm flipH="1">
                <a:off x="1126" y="3878"/>
                <a:ext cx="14"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1" name="Freeform 179"/>
              <p:cNvSpPr>
                <a:spLocks/>
              </p:cNvSpPr>
              <p:nvPr/>
            </p:nvSpPr>
            <p:spPr bwMode="auto">
              <a:xfrm flipH="1">
                <a:off x="1076" y="3868"/>
                <a:ext cx="134" cy="80"/>
              </a:xfrm>
              <a:custGeom>
                <a:avLst/>
                <a:gdLst>
                  <a:gd name="T0" fmla="*/ 465 w 465"/>
                  <a:gd name="T1" fmla="*/ 138 h 290"/>
                  <a:gd name="T2" fmla="*/ 327 w 465"/>
                  <a:gd name="T3" fmla="*/ 89 h 290"/>
                  <a:gd name="T4" fmla="*/ 227 w 465"/>
                  <a:gd name="T5" fmla="*/ 89 h 290"/>
                  <a:gd name="T6" fmla="*/ 191 w 465"/>
                  <a:gd name="T7" fmla="*/ 38 h 290"/>
                  <a:gd name="T8" fmla="*/ 100 w 465"/>
                  <a:gd name="T9" fmla="*/ 0 h 290"/>
                  <a:gd name="T10" fmla="*/ 12 w 465"/>
                  <a:gd name="T11" fmla="*/ 0 h 290"/>
                  <a:gd name="T12" fmla="*/ 0 w 465"/>
                  <a:gd name="T13" fmla="*/ 12 h 290"/>
                  <a:gd name="T14" fmla="*/ 0 w 465"/>
                  <a:gd name="T15" fmla="*/ 238 h 290"/>
                  <a:gd name="T16" fmla="*/ 64 w 465"/>
                  <a:gd name="T17" fmla="*/ 290 h 290"/>
                  <a:gd name="T18" fmla="*/ 191 w 465"/>
                  <a:gd name="T19" fmla="*/ 290 h 290"/>
                  <a:gd name="T20" fmla="*/ 227 w 465"/>
                  <a:gd name="T21" fmla="*/ 214 h 290"/>
                  <a:gd name="T22" fmla="*/ 353 w 465"/>
                  <a:gd name="T23" fmla="*/ 214 h 290"/>
                  <a:gd name="T24" fmla="*/ 465 w 465"/>
                  <a:gd name="T25" fmla="*/ 27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5" h="290">
                    <a:moveTo>
                      <a:pt x="465" y="138"/>
                    </a:moveTo>
                    <a:lnTo>
                      <a:pt x="327" y="89"/>
                    </a:lnTo>
                    <a:lnTo>
                      <a:pt x="227" y="89"/>
                    </a:lnTo>
                    <a:lnTo>
                      <a:pt x="191" y="38"/>
                    </a:lnTo>
                    <a:lnTo>
                      <a:pt x="100" y="0"/>
                    </a:lnTo>
                    <a:lnTo>
                      <a:pt x="12" y="0"/>
                    </a:lnTo>
                    <a:lnTo>
                      <a:pt x="0" y="12"/>
                    </a:lnTo>
                    <a:lnTo>
                      <a:pt x="0" y="238"/>
                    </a:lnTo>
                    <a:lnTo>
                      <a:pt x="64" y="290"/>
                    </a:lnTo>
                    <a:lnTo>
                      <a:pt x="191" y="290"/>
                    </a:lnTo>
                    <a:lnTo>
                      <a:pt x="227" y="214"/>
                    </a:lnTo>
                    <a:lnTo>
                      <a:pt x="353" y="214"/>
                    </a:lnTo>
                    <a:lnTo>
                      <a:pt x="465" y="27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2" name="Line 180"/>
              <p:cNvSpPr>
                <a:spLocks noChangeShapeType="1"/>
              </p:cNvSpPr>
              <p:nvPr/>
            </p:nvSpPr>
            <p:spPr bwMode="auto">
              <a:xfrm flipH="1">
                <a:off x="1152" y="3943"/>
                <a:ext cx="4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3" name="Line 181"/>
              <p:cNvSpPr>
                <a:spLocks noChangeShapeType="1"/>
              </p:cNvSpPr>
              <p:nvPr/>
            </p:nvSpPr>
            <p:spPr bwMode="auto">
              <a:xfrm flipH="1" flipV="1">
                <a:off x="1093" y="3900"/>
                <a:ext cx="15"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4" name="Freeform 182"/>
              <p:cNvSpPr>
                <a:spLocks/>
              </p:cNvSpPr>
              <p:nvPr/>
            </p:nvSpPr>
            <p:spPr bwMode="auto">
              <a:xfrm flipH="1">
                <a:off x="1083" y="3904"/>
                <a:ext cx="4" cy="35"/>
              </a:xfrm>
              <a:custGeom>
                <a:avLst/>
                <a:gdLst>
                  <a:gd name="T0" fmla="*/ 0 w 13"/>
                  <a:gd name="T1" fmla="*/ 125 h 125"/>
                  <a:gd name="T2" fmla="*/ 13 w 13"/>
                  <a:gd name="T3" fmla="*/ 111 h 125"/>
                  <a:gd name="T4" fmla="*/ 13 w 13"/>
                  <a:gd name="T5" fmla="*/ 0 h 125"/>
                </a:gdLst>
                <a:ahLst/>
                <a:cxnLst>
                  <a:cxn ang="0">
                    <a:pos x="T0" y="T1"/>
                  </a:cxn>
                  <a:cxn ang="0">
                    <a:pos x="T2" y="T3"/>
                  </a:cxn>
                  <a:cxn ang="0">
                    <a:pos x="T4" y="T5"/>
                  </a:cxn>
                </a:cxnLst>
                <a:rect l="0" t="0" r="r" b="b"/>
                <a:pathLst>
                  <a:path w="13" h="125">
                    <a:moveTo>
                      <a:pt x="0" y="125"/>
                    </a:moveTo>
                    <a:lnTo>
                      <a:pt x="13" y="111"/>
                    </a:lnTo>
                    <a:lnTo>
                      <a:pt x="1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5" name="Line 183"/>
              <p:cNvSpPr>
                <a:spLocks noChangeShapeType="1"/>
              </p:cNvSpPr>
              <p:nvPr/>
            </p:nvSpPr>
            <p:spPr bwMode="auto">
              <a:xfrm flipH="1" flipV="1">
                <a:off x="1140" y="3886"/>
                <a:ext cx="4" cy="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6" name="Line 184"/>
              <p:cNvSpPr>
                <a:spLocks noChangeShapeType="1"/>
              </p:cNvSpPr>
              <p:nvPr/>
            </p:nvSpPr>
            <p:spPr bwMode="auto">
              <a:xfrm flipV="1">
                <a:off x="1122" y="3886"/>
                <a:ext cx="4"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7" name="Freeform 185"/>
              <p:cNvSpPr>
                <a:spLocks/>
              </p:cNvSpPr>
              <p:nvPr/>
            </p:nvSpPr>
            <p:spPr bwMode="auto">
              <a:xfrm flipH="1">
                <a:off x="1128" y="3690"/>
                <a:ext cx="20" cy="14"/>
              </a:xfrm>
              <a:custGeom>
                <a:avLst/>
                <a:gdLst>
                  <a:gd name="T0" fmla="*/ 66 w 68"/>
                  <a:gd name="T1" fmla="*/ 48 h 51"/>
                  <a:gd name="T2" fmla="*/ 65 w 68"/>
                  <a:gd name="T3" fmla="*/ 49 h 51"/>
                  <a:gd name="T4" fmla="*/ 63 w 68"/>
                  <a:gd name="T5" fmla="*/ 49 h 51"/>
                  <a:gd name="T6" fmla="*/ 61 w 68"/>
                  <a:gd name="T7" fmla="*/ 50 h 51"/>
                  <a:gd name="T8" fmla="*/ 59 w 68"/>
                  <a:gd name="T9" fmla="*/ 50 h 51"/>
                  <a:gd name="T10" fmla="*/ 58 w 68"/>
                  <a:gd name="T11" fmla="*/ 51 h 51"/>
                  <a:gd name="T12" fmla="*/ 56 w 68"/>
                  <a:gd name="T13" fmla="*/ 51 h 51"/>
                  <a:gd name="T14" fmla="*/ 54 w 68"/>
                  <a:gd name="T15" fmla="*/ 51 h 51"/>
                  <a:gd name="T16" fmla="*/ 52 w 68"/>
                  <a:gd name="T17" fmla="*/ 51 h 51"/>
                  <a:gd name="T18" fmla="*/ 50 w 68"/>
                  <a:gd name="T19" fmla="*/ 51 h 51"/>
                  <a:gd name="T20" fmla="*/ 49 w 68"/>
                  <a:gd name="T21" fmla="*/ 51 h 51"/>
                  <a:gd name="T22" fmla="*/ 47 w 68"/>
                  <a:gd name="T23" fmla="*/ 51 h 51"/>
                  <a:gd name="T24" fmla="*/ 45 w 68"/>
                  <a:gd name="T25" fmla="*/ 51 h 51"/>
                  <a:gd name="T26" fmla="*/ 43 w 68"/>
                  <a:gd name="T27" fmla="*/ 51 h 51"/>
                  <a:gd name="T28" fmla="*/ 41 w 68"/>
                  <a:gd name="T29" fmla="*/ 50 h 51"/>
                  <a:gd name="T30" fmla="*/ 40 w 68"/>
                  <a:gd name="T31" fmla="*/ 50 h 51"/>
                  <a:gd name="T32" fmla="*/ 38 w 68"/>
                  <a:gd name="T33" fmla="*/ 50 h 51"/>
                  <a:gd name="T34" fmla="*/ 36 w 68"/>
                  <a:gd name="T35" fmla="*/ 49 h 51"/>
                  <a:gd name="T36" fmla="*/ 34 w 68"/>
                  <a:gd name="T37" fmla="*/ 49 h 51"/>
                  <a:gd name="T38" fmla="*/ 33 w 68"/>
                  <a:gd name="T39" fmla="*/ 48 h 51"/>
                  <a:gd name="T40" fmla="*/ 31 w 68"/>
                  <a:gd name="T41" fmla="*/ 47 h 51"/>
                  <a:gd name="T42" fmla="*/ 29 w 68"/>
                  <a:gd name="T43" fmla="*/ 47 h 51"/>
                  <a:gd name="T44" fmla="*/ 28 w 68"/>
                  <a:gd name="T45" fmla="*/ 46 h 51"/>
                  <a:gd name="T46" fmla="*/ 26 w 68"/>
                  <a:gd name="T47" fmla="*/ 45 h 51"/>
                  <a:gd name="T48" fmla="*/ 24 w 68"/>
                  <a:gd name="T49" fmla="*/ 44 h 51"/>
                  <a:gd name="T50" fmla="*/ 23 w 68"/>
                  <a:gd name="T51" fmla="*/ 43 h 51"/>
                  <a:gd name="T52" fmla="*/ 21 w 68"/>
                  <a:gd name="T53" fmla="*/ 42 h 51"/>
                  <a:gd name="T54" fmla="*/ 20 w 68"/>
                  <a:gd name="T55" fmla="*/ 41 h 51"/>
                  <a:gd name="T56" fmla="*/ 18 w 68"/>
                  <a:gd name="T57" fmla="*/ 40 h 51"/>
                  <a:gd name="T58" fmla="*/ 17 w 68"/>
                  <a:gd name="T59" fmla="*/ 39 h 51"/>
                  <a:gd name="T60" fmla="*/ 16 w 68"/>
                  <a:gd name="T61" fmla="*/ 38 h 51"/>
                  <a:gd name="T62" fmla="*/ 14 w 68"/>
                  <a:gd name="T63" fmla="*/ 36 h 51"/>
                  <a:gd name="T64" fmla="*/ 13 w 68"/>
                  <a:gd name="T65" fmla="*/ 35 h 51"/>
                  <a:gd name="T66" fmla="*/ 12 w 68"/>
                  <a:gd name="T67" fmla="*/ 34 h 51"/>
                  <a:gd name="T68" fmla="*/ 11 w 68"/>
                  <a:gd name="T69" fmla="*/ 32 h 51"/>
                  <a:gd name="T70" fmla="*/ 10 w 68"/>
                  <a:gd name="T71" fmla="*/ 31 h 51"/>
                  <a:gd name="T72" fmla="*/ 9 w 68"/>
                  <a:gd name="T73" fmla="*/ 29 h 51"/>
                  <a:gd name="T74" fmla="*/ 8 w 68"/>
                  <a:gd name="T75" fmla="*/ 28 h 51"/>
                  <a:gd name="T76" fmla="*/ 7 w 68"/>
                  <a:gd name="T77" fmla="*/ 26 h 51"/>
                  <a:gd name="T78" fmla="*/ 6 w 68"/>
                  <a:gd name="T79" fmla="*/ 25 h 51"/>
                  <a:gd name="T80" fmla="*/ 5 w 68"/>
                  <a:gd name="T81" fmla="*/ 23 h 51"/>
                  <a:gd name="T82" fmla="*/ 4 w 68"/>
                  <a:gd name="T83" fmla="*/ 21 h 51"/>
                  <a:gd name="T84" fmla="*/ 4 w 68"/>
                  <a:gd name="T85" fmla="*/ 20 h 51"/>
                  <a:gd name="T86" fmla="*/ 3 w 68"/>
                  <a:gd name="T87" fmla="*/ 18 h 51"/>
                  <a:gd name="T88" fmla="*/ 3 w 68"/>
                  <a:gd name="T89" fmla="*/ 16 h 51"/>
                  <a:gd name="T90" fmla="*/ 2 w 68"/>
                  <a:gd name="T91" fmla="*/ 15 h 51"/>
                  <a:gd name="T92" fmla="*/ 2 w 68"/>
                  <a:gd name="T93" fmla="*/ 13 h 51"/>
                  <a:gd name="T94" fmla="*/ 1 w 68"/>
                  <a:gd name="T95" fmla="*/ 11 h 51"/>
                  <a:gd name="T96" fmla="*/ 1 w 68"/>
                  <a:gd name="T97" fmla="*/ 9 h 51"/>
                  <a:gd name="T98" fmla="*/ 1 w 68"/>
                  <a:gd name="T99" fmla="*/ 7 h 51"/>
                  <a:gd name="T100" fmla="*/ 0 w 68"/>
                  <a:gd name="T101" fmla="*/ 6 h 51"/>
                  <a:gd name="T102" fmla="*/ 0 w 68"/>
                  <a:gd name="T103" fmla="*/ 4 h 51"/>
                  <a:gd name="T104" fmla="*/ 0 w 68"/>
                  <a:gd name="T105" fmla="*/ 2 h 51"/>
                  <a:gd name="T106" fmla="*/ 0 w 68"/>
                  <a:gd name="T10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1">
                    <a:moveTo>
                      <a:pt x="68" y="48"/>
                    </a:moveTo>
                    <a:lnTo>
                      <a:pt x="67" y="48"/>
                    </a:lnTo>
                    <a:lnTo>
                      <a:pt x="66" y="48"/>
                    </a:lnTo>
                    <a:lnTo>
                      <a:pt x="66" y="49"/>
                    </a:lnTo>
                    <a:lnTo>
                      <a:pt x="65" y="49"/>
                    </a:lnTo>
                    <a:lnTo>
                      <a:pt x="65" y="49"/>
                    </a:lnTo>
                    <a:lnTo>
                      <a:pt x="64" y="49"/>
                    </a:lnTo>
                    <a:lnTo>
                      <a:pt x="63" y="49"/>
                    </a:lnTo>
                    <a:lnTo>
                      <a:pt x="63" y="49"/>
                    </a:lnTo>
                    <a:lnTo>
                      <a:pt x="62" y="50"/>
                    </a:lnTo>
                    <a:lnTo>
                      <a:pt x="62" y="50"/>
                    </a:lnTo>
                    <a:lnTo>
                      <a:pt x="61" y="50"/>
                    </a:lnTo>
                    <a:lnTo>
                      <a:pt x="61" y="50"/>
                    </a:lnTo>
                    <a:lnTo>
                      <a:pt x="60" y="50"/>
                    </a:lnTo>
                    <a:lnTo>
                      <a:pt x="59" y="50"/>
                    </a:lnTo>
                    <a:lnTo>
                      <a:pt x="59" y="50"/>
                    </a:lnTo>
                    <a:lnTo>
                      <a:pt x="58" y="50"/>
                    </a:lnTo>
                    <a:lnTo>
                      <a:pt x="58" y="51"/>
                    </a:lnTo>
                    <a:lnTo>
                      <a:pt x="57" y="51"/>
                    </a:lnTo>
                    <a:lnTo>
                      <a:pt x="56" y="51"/>
                    </a:lnTo>
                    <a:lnTo>
                      <a:pt x="56" y="51"/>
                    </a:lnTo>
                    <a:lnTo>
                      <a:pt x="55" y="51"/>
                    </a:lnTo>
                    <a:lnTo>
                      <a:pt x="55" y="51"/>
                    </a:lnTo>
                    <a:lnTo>
                      <a:pt x="54" y="51"/>
                    </a:lnTo>
                    <a:lnTo>
                      <a:pt x="54" y="51"/>
                    </a:lnTo>
                    <a:lnTo>
                      <a:pt x="53" y="51"/>
                    </a:lnTo>
                    <a:lnTo>
                      <a:pt x="52" y="51"/>
                    </a:lnTo>
                    <a:lnTo>
                      <a:pt x="52" y="51"/>
                    </a:lnTo>
                    <a:lnTo>
                      <a:pt x="51" y="51"/>
                    </a:lnTo>
                    <a:lnTo>
                      <a:pt x="50" y="51"/>
                    </a:lnTo>
                    <a:lnTo>
                      <a:pt x="50" y="51"/>
                    </a:lnTo>
                    <a:lnTo>
                      <a:pt x="49" y="51"/>
                    </a:lnTo>
                    <a:lnTo>
                      <a:pt x="49" y="51"/>
                    </a:lnTo>
                    <a:lnTo>
                      <a:pt x="48" y="51"/>
                    </a:lnTo>
                    <a:lnTo>
                      <a:pt x="47" y="51"/>
                    </a:lnTo>
                    <a:lnTo>
                      <a:pt x="47" y="51"/>
                    </a:lnTo>
                    <a:lnTo>
                      <a:pt x="46" y="51"/>
                    </a:lnTo>
                    <a:lnTo>
                      <a:pt x="45" y="51"/>
                    </a:lnTo>
                    <a:lnTo>
                      <a:pt x="45" y="51"/>
                    </a:lnTo>
                    <a:lnTo>
                      <a:pt x="44" y="51"/>
                    </a:lnTo>
                    <a:lnTo>
                      <a:pt x="44" y="51"/>
                    </a:lnTo>
                    <a:lnTo>
                      <a:pt x="43" y="51"/>
                    </a:lnTo>
                    <a:lnTo>
                      <a:pt x="42" y="51"/>
                    </a:lnTo>
                    <a:lnTo>
                      <a:pt x="42" y="51"/>
                    </a:lnTo>
                    <a:lnTo>
                      <a:pt x="41" y="50"/>
                    </a:lnTo>
                    <a:lnTo>
                      <a:pt x="41" y="50"/>
                    </a:lnTo>
                    <a:lnTo>
                      <a:pt x="40" y="50"/>
                    </a:lnTo>
                    <a:lnTo>
                      <a:pt x="40" y="50"/>
                    </a:lnTo>
                    <a:lnTo>
                      <a:pt x="39" y="50"/>
                    </a:lnTo>
                    <a:lnTo>
                      <a:pt x="38" y="50"/>
                    </a:lnTo>
                    <a:lnTo>
                      <a:pt x="38" y="50"/>
                    </a:lnTo>
                    <a:lnTo>
                      <a:pt x="37" y="50"/>
                    </a:lnTo>
                    <a:lnTo>
                      <a:pt x="37" y="49"/>
                    </a:lnTo>
                    <a:lnTo>
                      <a:pt x="36" y="49"/>
                    </a:lnTo>
                    <a:lnTo>
                      <a:pt x="35" y="49"/>
                    </a:lnTo>
                    <a:lnTo>
                      <a:pt x="35" y="49"/>
                    </a:lnTo>
                    <a:lnTo>
                      <a:pt x="34" y="49"/>
                    </a:lnTo>
                    <a:lnTo>
                      <a:pt x="34" y="49"/>
                    </a:lnTo>
                    <a:lnTo>
                      <a:pt x="33" y="48"/>
                    </a:lnTo>
                    <a:lnTo>
                      <a:pt x="33" y="48"/>
                    </a:lnTo>
                    <a:lnTo>
                      <a:pt x="32" y="48"/>
                    </a:lnTo>
                    <a:lnTo>
                      <a:pt x="31" y="48"/>
                    </a:lnTo>
                    <a:lnTo>
                      <a:pt x="31" y="47"/>
                    </a:lnTo>
                    <a:lnTo>
                      <a:pt x="30" y="47"/>
                    </a:lnTo>
                    <a:lnTo>
                      <a:pt x="30" y="47"/>
                    </a:lnTo>
                    <a:lnTo>
                      <a:pt x="29" y="47"/>
                    </a:lnTo>
                    <a:lnTo>
                      <a:pt x="29" y="46"/>
                    </a:lnTo>
                    <a:lnTo>
                      <a:pt x="28" y="46"/>
                    </a:lnTo>
                    <a:lnTo>
                      <a:pt x="28" y="46"/>
                    </a:lnTo>
                    <a:lnTo>
                      <a:pt x="27" y="46"/>
                    </a:lnTo>
                    <a:lnTo>
                      <a:pt x="27" y="45"/>
                    </a:lnTo>
                    <a:lnTo>
                      <a:pt x="26" y="45"/>
                    </a:lnTo>
                    <a:lnTo>
                      <a:pt x="25" y="45"/>
                    </a:lnTo>
                    <a:lnTo>
                      <a:pt x="25" y="44"/>
                    </a:lnTo>
                    <a:lnTo>
                      <a:pt x="24" y="44"/>
                    </a:lnTo>
                    <a:lnTo>
                      <a:pt x="24" y="44"/>
                    </a:lnTo>
                    <a:lnTo>
                      <a:pt x="23" y="44"/>
                    </a:lnTo>
                    <a:lnTo>
                      <a:pt x="23" y="43"/>
                    </a:lnTo>
                    <a:lnTo>
                      <a:pt x="22" y="43"/>
                    </a:lnTo>
                    <a:lnTo>
                      <a:pt x="22" y="43"/>
                    </a:lnTo>
                    <a:lnTo>
                      <a:pt x="21" y="42"/>
                    </a:lnTo>
                    <a:lnTo>
                      <a:pt x="21" y="42"/>
                    </a:lnTo>
                    <a:lnTo>
                      <a:pt x="20" y="42"/>
                    </a:lnTo>
                    <a:lnTo>
                      <a:pt x="20" y="41"/>
                    </a:lnTo>
                    <a:lnTo>
                      <a:pt x="19" y="41"/>
                    </a:lnTo>
                    <a:lnTo>
                      <a:pt x="19" y="40"/>
                    </a:lnTo>
                    <a:lnTo>
                      <a:pt x="18" y="40"/>
                    </a:lnTo>
                    <a:lnTo>
                      <a:pt x="18" y="40"/>
                    </a:lnTo>
                    <a:lnTo>
                      <a:pt x="18" y="39"/>
                    </a:lnTo>
                    <a:lnTo>
                      <a:pt x="17" y="39"/>
                    </a:lnTo>
                    <a:lnTo>
                      <a:pt x="17" y="39"/>
                    </a:lnTo>
                    <a:lnTo>
                      <a:pt x="16" y="38"/>
                    </a:lnTo>
                    <a:lnTo>
                      <a:pt x="16" y="38"/>
                    </a:lnTo>
                    <a:lnTo>
                      <a:pt x="15" y="37"/>
                    </a:lnTo>
                    <a:lnTo>
                      <a:pt x="15" y="37"/>
                    </a:lnTo>
                    <a:lnTo>
                      <a:pt x="14" y="36"/>
                    </a:lnTo>
                    <a:lnTo>
                      <a:pt x="14" y="36"/>
                    </a:lnTo>
                    <a:lnTo>
                      <a:pt x="14" y="36"/>
                    </a:lnTo>
                    <a:lnTo>
                      <a:pt x="13" y="35"/>
                    </a:lnTo>
                    <a:lnTo>
                      <a:pt x="13" y="35"/>
                    </a:lnTo>
                    <a:lnTo>
                      <a:pt x="12" y="34"/>
                    </a:lnTo>
                    <a:lnTo>
                      <a:pt x="12" y="34"/>
                    </a:lnTo>
                    <a:lnTo>
                      <a:pt x="12" y="33"/>
                    </a:lnTo>
                    <a:lnTo>
                      <a:pt x="11" y="33"/>
                    </a:lnTo>
                    <a:lnTo>
                      <a:pt x="11" y="32"/>
                    </a:lnTo>
                    <a:lnTo>
                      <a:pt x="10" y="32"/>
                    </a:lnTo>
                    <a:lnTo>
                      <a:pt x="10" y="31"/>
                    </a:lnTo>
                    <a:lnTo>
                      <a:pt x="10" y="31"/>
                    </a:lnTo>
                    <a:lnTo>
                      <a:pt x="9" y="30"/>
                    </a:lnTo>
                    <a:lnTo>
                      <a:pt x="9" y="30"/>
                    </a:lnTo>
                    <a:lnTo>
                      <a:pt x="9" y="29"/>
                    </a:lnTo>
                    <a:lnTo>
                      <a:pt x="9" y="29"/>
                    </a:lnTo>
                    <a:lnTo>
                      <a:pt x="8" y="28"/>
                    </a:lnTo>
                    <a:lnTo>
                      <a:pt x="8" y="28"/>
                    </a:lnTo>
                    <a:lnTo>
                      <a:pt x="7" y="27"/>
                    </a:lnTo>
                    <a:lnTo>
                      <a:pt x="7" y="27"/>
                    </a:lnTo>
                    <a:lnTo>
                      <a:pt x="7" y="26"/>
                    </a:lnTo>
                    <a:lnTo>
                      <a:pt x="7" y="26"/>
                    </a:lnTo>
                    <a:lnTo>
                      <a:pt x="6" y="25"/>
                    </a:lnTo>
                    <a:lnTo>
                      <a:pt x="6" y="25"/>
                    </a:lnTo>
                    <a:lnTo>
                      <a:pt x="6" y="24"/>
                    </a:lnTo>
                    <a:lnTo>
                      <a:pt x="6" y="24"/>
                    </a:lnTo>
                    <a:lnTo>
                      <a:pt x="5" y="23"/>
                    </a:lnTo>
                    <a:lnTo>
                      <a:pt x="5" y="22"/>
                    </a:lnTo>
                    <a:lnTo>
                      <a:pt x="5" y="22"/>
                    </a:lnTo>
                    <a:lnTo>
                      <a:pt x="4" y="21"/>
                    </a:lnTo>
                    <a:lnTo>
                      <a:pt x="4" y="21"/>
                    </a:lnTo>
                    <a:lnTo>
                      <a:pt x="4" y="20"/>
                    </a:lnTo>
                    <a:lnTo>
                      <a:pt x="4" y="20"/>
                    </a:lnTo>
                    <a:lnTo>
                      <a:pt x="3" y="19"/>
                    </a:lnTo>
                    <a:lnTo>
                      <a:pt x="3" y="19"/>
                    </a:lnTo>
                    <a:lnTo>
                      <a:pt x="3" y="18"/>
                    </a:lnTo>
                    <a:lnTo>
                      <a:pt x="3" y="17"/>
                    </a:lnTo>
                    <a:lnTo>
                      <a:pt x="3" y="17"/>
                    </a:lnTo>
                    <a:lnTo>
                      <a:pt x="3" y="16"/>
                    </a:lnTo>
                    <a:lnTo>
                      <a:pt x="2" y="16"/>
                    </a:lnTo>
                    <a:lnTo>
                      <a:pt x="2" y="15"/>
                    </a:lnTo>
                    <a:lnTo>
                      <a:pt x="2" y="15"/>
                    </a:lnTo>
                    <a:lnTo>
                      <a:pt x="2" y="14"/>
                    </a:lnTo>
                    <a:lnTo>
                      <a:pt x="2" y="13"/>
                    </a:lnTo>
                    <a:lnTo>
                      <a:pt x="2" y="13"/>
                    </a:lnTo>
                    <a:lnTo>
                      <a:pt x="2" y="12"/>
                    </a:lnTo>
                    <a:lnTo>
                      <a:pt x="2" y="12"/>
                    </a:lnTo>
                    <a:lnTo>
                      <a:pt x="1" y="11"/>
                    </a:lnTo>
                    <a:lnTo>
                      <a:pt x="1" y="10"/>
                    </a:lnTo>
                    <a:lnTo>
                      <a:pt x="1" y="10"/>
                    </a:lnTo>
                    <a:lnTo>
                      <a:pt x="1" y="9"/>
                    </a:lnTo>
                    <a:lnTo>
                      <a:pt x="1" y="9"/>
                    </a:lnTo>
                    <a:lnTo>
                      <a:pt x="1" y="8"/>
                    </a:lnTo>
                    <a:lnTo>
                      <a:pt x="1" y="7"/>
                    </a:lnTo>
                    <a:lnTo>
                      <a:pt x="1" y="7"/>
                    </a:lnTo>
                    <a:lnTo>
                      <a:pt x="1" y="6"/>
                    </a:lnTo>
                    <a:lnTo>
                      <a:pt x="0" y="6"/>
                    </a:lnTo>
                    <a:lnTo>
                      <a:pt x="0" y="5"/>
                    </a:lnTo>
                    <a:lnTo>
                      <a:pt x="0" y="4"/>
                    </a:lnTo>
                    <a:lnTo>
                      <a:pt x="0" y="4"/>
                    </a:lnTo>
                    <a:lnTo>
                      <a:pt x="0" y="3"/>
                    </a:lnTo>
                    <a:lnTo>
                      <a:pt x="0" y="3"/>
                    </a:lnTo>
                    <a:lnTo>
                      <a:pt x="0" y="2"/>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8" name="Freeform 186"/>
              <p:cNvSpPr>
                <a:spLocks/>
              </p:cNvSpPr>
              <p:nvPr/>
            </p:nvSpPr>
            <p:spPr bwMode="auto">
              <a:xfrm flipH="1">
                <a:off x="1128" y="3703"/>
                <a:ext cx="11" cy="175"/>
              </a:xfrm>
              <a:custGeom>
                <a:avLst/>
                <a:gdLst>
                  <a:gd name="T0" fmla="*/ 37 w 37"/>
                  <a:gd name="T1" fmla="*/ 0 h 632"/>
                  <a:gd name="T2" fmla="*/ 37 w 37"/>
                  <a:gd name="T3" fmla="*/ 632 h 632"/>
                  <a:gd name="T4" fmla="*/ 0 w 37"/>
                  <a:gd name="T5" fmla="*/ 632 h 632"/>
                  <a:gd name="T6" fmla="*/ 0 w 37"/>
                  <a:gd name="T7" fmla="*/ 632 h 632"/>
                  <a:gd name="T8" fmla="*/ 0 w 37"/>
                  <a:gd name="T9" fmla="*/ 0 h 632"/>
                </a:gdLst>
                <a:ahLst/>
                <a:cxnLst>
                  <a:cxn ang="0">
                    <a:pos x="T0" y="T1"/>
                  </a:cxn>
                  <a:cxn ang="0">
                    <a:pos x="T2" y="T3"/>
                  </a:cxn>
                  <a:cxn ang="0">
                    <a:pos x="T4" y="T5"/>
                  </a:cxn>
                  <a:cxn ang="0">
                    <a:pos x="T6" y="T7"/>
                  </a:cxn>
                  <a:cxn ang="0">
                    <a:pos x="T8" y="T9"/>
                  </a:cxn>
                </a:cxnLst>
                <a:rect l="0" t="0" r="r" b="b"/>
                <a:pathLst>
                  <a:path w="37" h="632">
                    <a:moveTo>
                      <a:pt x="37" y="0"/>
                    </a:moveTo>
                    <a:lnTo>
                      <a:pt x="37" y="632"/>
                    </a:lnTo>
                    <a:lnTo>
                      <a:pt x="0" y="632"/>
                    </a:lnTo>
                    <a:lnTo>
                      <a:pt x="0" y="63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9" name="Freeform 187"/>
              <p:cNvSpPr>
                <a:spLocks/>
              </p:cNvSpPr>
              <p:nvPr/>
            </p:nvSpPr>
            <p:spPr bwMode="auto">
              <a:xfrm flipH="1">
                <a:off x="1114" y="3692"/>
                <a:ext cx="5" cy="4"/>
              </a:xfrm>
              <a:custGeom>
                <a:avLst/>
                <a:gdLst>
                  <a:gd name="T0" fmla="*/ 17 w 17"/>
                  <a:gd name="T1" fmla="*/ 17 h 17"/>
                  <a:gd name="T2" fmla="*/ 17 w 17"/>
                  <a:gd name="T3" fmla="*/ 17 h 17"/>
                  <a:gd name="T4" fmla="*/ 16 w 17"/>
                  <a:gd name="T5" fmla="*/ 17 h 17"/>
                  <a:gd name="T6" fmla="*/ 16 w 17"/>
                  <a:gd name="T7" fmla="*/ 17 h 17"/>
                  <a:gd name="T8" fmla="*/ 15 w 17"/>
                  <a:gd name="T9" fmla="*/ 17 h 17"/>
                  <a:gd name="T10" fmla="*/ 15 w 17"/>
                  <a:gd name="T11" fmla="*/ 17 h 17"/>
                  <a:gd name="T12" fmla="*/ 14 w 17"/>
                  <a:gd name="T13" fmla="*/ 17 h 17"/>
                  <a:gd name="T14" fmla="*/ 14 w 17"/>
                  <a:gd name="T15" fmla="*/ 16 h 17"/>
                  <a:gd name="T16" fmla="*/ 13 w 17"/>
                  <a:gd name="T17" fmla="*/ 16 h 17"/>
                  <a:gd name="T18" fmla="*/ 13 w 17"/>
                  <a:gd name="T19" fmla="*/ 16 h 17"/>
                  <a:gd name="T20" fmla="*/ 12 w 17"/>
                  <a:gd name="T21" fmla="*/ 16 h 17"/>
                  <a:gd name="T22" fmla="*/ 11 w 17"/>
                  <a:gd name="T23" fmla="*/ 16 h 17"/>
                  <a:gd name="T24" fmla="*/ 11 w 17"/>
                  <a:gd name="T25" fmla="*/ 16 h 17"/>
                  <a:gd name="T26" fmla="*/ 10 w 17"/>
                  <a:gd name="T27" fmla="*/ 15 h 17"/>
                  <a:gd name="T28" fmla="*/ 10 w 17"/>
                  <a:gd name="T29" fmla="*/ 15 h 17"/>
                  <a:gd name="T30" fmla="*/ 10 w 17"/>
                  <a:gd name="T31" fmla="*/ 15 h 17"/>
                  <a:gd name="T32" fmla="*/ 9 w 17"/>
                  <a:gd name="T33" fmla="*/ 15 h 17"/>
                  <a:gd name="T34" fmla="*/ 9 w 17"/>
                  <a:gd name="T35" fmla="*/ 14 h 17"/>
                  <a:gd name="T36" fmla="*/ 8 w 17"/>
                  <a:gd name="T37" fmla="*/ 14 h 17"/>
                  <a:gd name="T38" fmla="*/ 8 w 17"/>
                  <a:gd name="T39" fmla="*/ 14 h 17"/>
                  <a:gd name="T40" fmla="*/ 7 w 17"/>
                  <a:gd name="T41" fmla="*/ 14 h 17"/>
                  <a:gd name="T42" fmla="*/ 7 w 17"/>
                  <a:gd name="T43" fmla="*/ 13 h 17"/>
                  <a:gd name="T44" fmla="*/ 6 w 17"/>
                  <a:gd name="T45" fmla="*/ 13 h 17"/>
                  <a:gd name="T46" fmla="*/ 6 w 17"/>
                  <a:gd name="T47" fmla="*/ 13 h 17"/>
                  <a:gd name="T48" fmla="*/ 6 w 17"/>
                  <a:gd name="T49" fmla="*/ 12 h 17"/>
                  <a:gd name="T50" fmla="*/ 5 w 17"/>
                  <a:gd name="T51" fmla="*/ 12 h 17"/>
                  <a:gd name="T52" fmla="*/ 5 w 17"/>
                  <a:gd name="T53" fmla="*/ 11 h 17"/>
                  <a:gd name="T54" fmla="*/ 5 w 17"/>
                  <a:gd name="T55" fmla="*/ 11 h 17"/>
                  <a:gd name="T56" fmla="*/ 4 w 17"/>
                  <a:gd name="T57" fmla="*/ 11 h 17"/>
                  <a:gd name="T58" fmla="*/ 4 w 17"/>
                  <a:gd name="T59" fmla="*/ 10 h 17"/>
                  <a:gd name="T60" fmla="*/ 3 w 17"/>
                  <a:gd name="T61" fmla="*/ 10 h 17"/>
                  <a:gd name="T62" fmla="*/ 3 w 17"/>
                  <a:gd name="T63" fmla="*/ 10 h 17"/>
                  <a:gd name="T64" fmla="*/ 3 w 17"/>
                  <a:gd name="T65" fmla="*/ 9 h 17"/>
                  <a:gd name="T66" fmla="*/ 3 w 17"/>
                  <a:gd name="T67" fmla="*/ 9 h 17"/>
                  <a:gd name="T68" fmla="*/ 2 w 17"/>
                  <a:gd name="T69" fmla="*/ 8 h 17"/>
                  <a:gd name="T70" fmla="*/ 2 w 17"/>
                  <a:gd name="T71" fmla="*/ 7 h 17"/>
                  <a:gd name="T72" fmla="*/ 2 w 17"/>
                  <a:gd name="T73" fmla="*/ 7 h 17"/>
                  <a:gd name="T74" fmla="*/ 1 w 17"/>
                  <a:gd name="T75" fmla="*/ 6 h 17"/>
                  <a:gd name="T76" fmla="*/ 1 w 17"/>
                  <a:gd name="T77" fmla="*/ 6 h 17"/>
                  <a:gd name="T78" fmla="*/ 1 w 17"/>
                  <a:gd name="T79" fmla="*/ 5 h 17"/>
                  <a:gd name="T80" fmla="*/ 1 w 17"/>
                  <a:gd name="T81" fmla="*/ 5 h 17"/>
                  <a:gd name="T82" fmla="*/ 1 w 17"/>
                  <a:gd name="T83" fmla="*/ 4 h 17"/>
                  <a:gd name="T84" fmla="*/ 1 w 17"/>
                  <a:gd name="T85" fmla="*/ 4 h 17"/>
                  <a:gd name="T86" fmla="*/ 0 w 17"/>
                  <a:gd name="T87" fmla="*/ 4 h 17"/>
                  <a:gd name="T88" fmla="*/ 0 w 17"/>
                  <a:gd name="T89" fmla="*/ 3 h 17"/>
                  <a:gd name="T90" fmla="*/ 0 w 17"/>
                  <a:gd name="T91" fmla="*/ 3 h 17"/>
                  <a:gd name="T92" fmla="*/ 0 w 17"/>
                  <a:gd name="T93" fmla="*/ 2 h 17"/>
                  <a:gd name="T94" fmla="*/ 0 w 17"/>
                  <a:gd name="T95" fmla="*/ 2 h 17"/>
                  <a:gd name="T96" fmla="*/ 0 w 17"/>
                  <a:gd name="T97" fmla="*/ 1 h 17"/>
                  <a:gd name="T98" fmla="*/ 0 w 17"/>
                  <a:gd name="T99" fmla="*/ 1 h 17"/>
                  <a:gd name="T100" fmla="*/ 0 w 17"/>
                  <a:gd name="T10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 h="17">
                    <a:moveTo>
                      <a:pt x="17" y="17"/>
                    </a:moveTo>
                    <a:lnTo>
                      <a:pt x="17" y="17"/>
                    </a:lnTo>
                    <a:lnTo>
                      <a:pt x="17" y="17"/>
                    </a:lnTo>
                    <a:lnTo>
                      <a:pt x="17" y="17"/>
                    </a:lnTo>
                    <a:lnTo>
                      <a:pt x="16" y="17"/>
                    </a:lnTo>
                    <a:lnTo>
                      <a:pt x="16" y="17"/>
                    </a:lnTo>
                    <a:lnTo>
                      <a:pt x="16" y="17"/>
                    </a:lnTo>
                    <a:lnTo>
                      <a:pt x="16" y="17"/>
                    </a:lnTo>
                    <a:lnTo>
                      <a:pt x="15" y="17"/>
                    </a:lnTo>
                    <a:lnTo>
                      <a:pt x="15" y="17"/>
                    </a:lnTo>
                    <a:lnTo>
                      <a:pt x="15" y="17"/>
                    </a:lnTo>
                    <a:lnTo>
                      <a:pt x="15" y="17"/>
                    </a:lnTo>
                    <a:lnTo>
                      <a:pt x="14" y="17"/>
                    </a:lnTo>
                    <a:lnTo>
                      <a:pt x="14" y="17"/>
                    </a:lnTo>
                    <a:lnTo>
                      <a:pt x="14" y="17"/>
                    </a:lnTo>
                    <a:lnTo>
                      <a:pt x="14" y="16"/>
                    </a:lnTo>
                    <a:lnTo>
                      <a:pt x="13" y="16"/>
                    </a:lnTo>
                    <a:lnTo>
                      <a:pt x="13" y="16"/>
                    </a:lnTo>
                    <a:lnTo>
                      <a:pt x="13" y="16"/>
                    </a:lnTo>
                    <a:lnTo>
                      <a:pt x="13" y="16"/>
                    </a:lnTo>
                    <a:lnTo>
                      <a:pt x="12" y="16"/>
                    </a:lnTo>
                    <a:lnTo>
                      <a:pt x="12" y="16"/>
                    </a:lnTo>
                    <a:lnTo>
                      <a:pt x="12" y="16"/>
                    </a:lnTo>
                    <a:lnTo>
                      <a:pt x="11" y="16"/>
                    </a:lnTo>
                    <a:lnTo>
                      <a:pt x="11" y="16"/>
                    </a:lnTo>
                    <a:lnTo>
                      <a:pt x="11" y="16"/>
                    </a:lnTo>
                    <a:lnTo>
                      <a:pt x="11" y="16"/>
                    </a:lnTo>
                    <a:lnTo>
                      <a:pt x="10" y="15"/>
                    </a:lnTo>
                    <a:lnTo>
                      <a:pt x="10" y="15"/>
                    </a:lnTo>
                    <a:lnTo>
                      <a:pt x="10" y="15"/>
                    </a:lnTo>
                    <a:lnTo>
                      <a:pt x="10" y="15"/>
                    </a:lnTo>
                    <a:lnTo>
                      <a:pt x="10" y="15"/>
                    </a:lnTo>
                    <a:lnTo>
                      <a:pt x="9" y="15"/>
                    </a:lnTo>
                    <a:lnTo>
                      <a:pt x="9" y="15"/>
                    </a:lnTo>
                    <a:lnTo>
                      <a:pt x="9" y="15"/>
                    </a:lnTo>
                    <a:lnTo>
                      <a:pt x="9" y="14"/>
                    </a:lnTo>
                    <a:lnTo>
                      <a:pt x="8" y="14"/>
                    </a:lnTo>
                    <a:lnTo>
                      <a:pt x="8" y="14"/>
                    </a:lnTo>
                    <a:lnTo>
                      <a:pt x="8" y="14"/>
                    </a:lnTo>
                    <a:lnTo>
                      <a:pt x="8" y="14"/>
                    </a:lnTo>
                    <a:lnTo>
                      <a:pt x="8" y="14"/>
                    </a:lnTo>
                    <a:lnTo>
                      <a:pt x="7" y="14"/>
                    </a:lnTo>
                    <a:lnTo>
                      <a:pt x="7" y="13"/>
                    </a:lnTo>
                    <a:lnTo>
                      <a:pt x="7" y="13"/>
                    </a:lnTo>
                    <a:lnTo>
                      <a:pt x="7" y="13"/>
                    </a:lnTo>
                    <a:lnTo>
                      <a:pt x="6" y="13"/>
                    </a:lnTo>
                    <a:lnTo>
                      <a:pt x="6" y="13"/>
                    </a:lnTo>
                    <a:lnTo>
                      <a:pt x="6" y="13"/>
                    </a:lnTo>
                    <a:lnTo>
                      <a:pt x="6" y="12"/>
                    </a:lnTo>
                    <a:lnTo>
                      <a:pt x="6" y="12"/>
                    </a:lnTo>
                    <a:lnTo>
                      <a:pt x="5" y="12"/>
                    </a:lnTo>
                    <a:lnTo>
                      <a:pt x="5" y="12"/>
                    </a:lnTo>
                    <a:lnTo>
                      <a:pt x="5" y="12"/>
                    </a:lnTo>
                    <a:lnTo>
                      <a:pt x="5" y="11"/>
                    </a:lnTo>
                    <a:lnTo>
                      <a:pt x="5" y="11"/>
                    </a:lnTo>
                    <a:lnTo>
                      <a:pt x="5" y="11"/>
                    </a:lnTo>
                    <a:lnTo>
                      <a:pt x="4" y="11"/>
                    </a:lnTo>
                    <a:lnTo>
                      <a:pt x="4" y="11"/>
                    </a:lnTo>
                    <a:lnTo>
                      <a:pt x="4" y="11"/>
                    </a:lnTo>
                    <a:lnTo>
                      <a:pt x="4" y="10"/>
                    </a:lnTo>
                    <a:lnTo>
                      <a:pt x="4" y="10"/>
                    </a:lnTo>
                    <a:lnTo>
                      <a:pt x="3" y="10"/>
                    </a:lnTo>
                    <a:lnTo>
                      <a:pt x="3" y="10"/>
                    </a:lnTo>
                    <a:lnTo>
                      <a:pt x="3" y="10"/>
                    </a:lnTo>
                    <a:lnTo>
                      <a:pt x="3" y="9"/>
                    </a:lnTo>
                    <a:lnTo>
                      <a:pt x="3" y="9"/>
                    </a:lnTo>
                    <a:lnTo>
                      <a:pt x="3" y="9"/>
                    </a:lnTo>
                    <a:lnTo>
                      <a:pt x="3" y="9"/>
                    </a:lnTo>
                    <a:lnTo>
                      <a:pt x="2" y="8"/>
                    </a:lnTo>
                    <a:lnTo>
                      <a:pt x="2" y="8"/>
                    </a:lnTo>
                    <a:lnTo>
                      <a:pt x="2" y="8"/>
                    </a:lnTo>
                    <a:lnTo>
                      <a:pt x="2" y="7"/>
                    </a:lnTo>
                    <a:lnTo>
                      <a:pt x="2" y="7"/>
                    </a:lnTo>
                    <a:lnTo>
                      <a:pt x="2" y="7"/>
                    </a:lnTo>
                    <a:lnTo>
                      <a:pt x="1" y="7"/>
                    </a:lnTo>
                    <a:lnTo>
                      <a:pt x="1" y="6"/>
                    </a:lnTo>
                    <a:lnTo>
                      <a:pt x="1" y="6"/>
                    </a:lnTo>
                    <a:lnTo>
                      <a:pt x="1" y="6"/>
                    </a:lnTo>
                    <a:lnTo>
                      <a:pt x="1" y="6"/>
                    </a:lnTo>
                    <a:lnTo>
                      <a:pt x="1" y="5"/>
                    </a:lnTo>
                    <a:lnTo>
                      <a:pt x="1" y="5"/>
                    </a:lnTo>
                    <a:lnTo>
                      <a:pt x="1" y="5"/>
                    </a:lnTo>
                    <a:lnTo>
                      <a:pt x="1" y="5"/>
                    </a:lnTo>
                    <a:lnTo>
                      <a:pt x="1" y="4"/>
                    </a:lnTo>
                    <a:lnTo>
                      <a:pt x="1" y="4"/>
                    </a:lnTo>
                    <a:lnTo>
                      <a:pt x="1" y="4"/>
                    </a:lnTo>
                    <a:lnTo>
                      <a:pt x="0" y="4"/>
                    </a:lnTo>
                    <a:lnTo>
                      <a:pt x="0" y="4"/>
                    </a:lnTo>
                    <a:lnTo>
                      <a:pt x="0" y="3"/>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0" name="Line 188"/>
              <p:cNvSpPr>
                <a:spLocks noChangeShapeType="1"/>
              </p:cNvSpPr>
              <p:nvPr/>
            </p:nvSpPr>
            <p:spPr bwMode="auto">
              <a:xfrm flipH="1" flipV="1">
                <a:off x="1119" y="3655"/>
                <a:ext cx="1" cy="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1" name="Line 189"/>
              <p:cNvSpPr>
                <a:spLocks noChangeShapeType="1"/>
              </p:cNvSpPr>
              <p:nvPr/>
            </p:nvSpPr>
            <p:spPr bwMode="auto">
              <a:xfrm flipH="1">
                <a:off x="1030" y="3696"/>
                <a:ext cx="8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2" name="Line 190"/>
              <p:cNvSpPr>
                <a:spLocks noChangeShapeType="1"/>
              </p:cNvSpPr>
              <p:nvPr/>
            </p:nvSpPr>
            <p:spPr bwMode="auto">
              <a:xfrm flipH="1" flipV="1">
                <a:off x="1118" y="3696"/>
                <a:ext cx="1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3" name="Oval 191"/>
              <p:cNvSpPr>
                <a:spLocks noChangeArrowheads="1"/>
              </p:cNvSpPr>
              <p:nvPr/>
            </p:nvSpPr>
            <p:spPr bwMode="auto">
              <a:xfrm flipH="1">
                <a:off x="1003" y="3852"/>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4" name="Freeform 192"/>
              <p:cNvSpPr>
                <a:spLocks/>
              </p:cNvSpPr>
              <p:nvPr/>
            </p:nvSpPr>
            <p:spPr bwMode="auto">
              <a:xfrm flipH="1">
                <a:off x="999" y="3858"/>
                <a:ext cx="15" cy="6"/>
              </a:xfrm>
              <a:custGeom>
                <a:avLst/>
                <a:gdLst>
                  <a:gd name="T0" fmla="*/ 51 w 51"/>
                  <a:gd name="T1" fmla="*/ 1 h 25"/>
                  <a:gd name="T2" fmla="*/ 51 w 51"/>
                  <a:gd name="T3" fmla="*/ 2 h 25"/>
                  <a:gd name="T4" fmla="*/ 51 w 51"/>
                  <a:gd name="T5" fmla="*/ 3 h 25"/>
                  <a:gd name="T6" fmla="*/ 51 w 51"/>
                  <a:gd name="T7" fmla="*/ 4 h 25"/>
                  <a:gd name="T8" fmla="*/ 50 w 51"/>
                  <a:gd name="T9" fmla="*/ 6 h 25"/>
                  <a:gd name="T10" fmla="*/ 50 w 51"/>
                  <a:gd name="T11" fmla="*/ 7 h 25"/>
                  <a:gd name="T12" fmla="*/ 50 w 51"/>
                  <a:gd name="T13" fmla="*/ 8 h 25"/>
                  <a:gd name="T14" fmla="*/ 49 w 51"/>
                  <a:gd name="T15" fmla="*/ 9 h 25"/>
                  <a:gd name="T16" fmla="*/ 49 w 51"/>
                  <a:gd name="T17" fmla="*/ 11 h 25"/>
                  <a:gd name="T18" fmla="*/ 48 w 51"/>
                  <a:gd name="T19" fmla="*/ 12 h 25"/>
                  <a:gd name="T20" fmla="*/ 48 w 51"/>
                  <a:gd name="T21" fmla="*/ 13 h 25"/>
                  <a:gd name="T22" fmla="*/ 47 w 51"/>
                  <a:gd name="T23" fmla="*/ 14 h 25"/>
                  <a:gd name="T24" fmla="*/ 46 w 51"/>
                  <a:gd name="T25" fmla="*/ 15 h 25"/>
                  <a:gd name="T26" fmla="*/ 46 w 51"/>
                  <a:gd name="T27" fmla="*/ 16 h 25"/>
                  <a:gd name="T28" fmla="*/ 45 w 51"/>
                  <a:gd name="T29" fmla="*/ 17 h 25"/>
                  <a:gd name="T30" fmla="*/ 44 w 51"/>
                  <a:gd name="T31" fmla="*/ 18 h 25"/>
                  <a:gd name="T32" fmla="*/ 43 w 51"/>
                  <a:gd name="T33" fmla="*/ 19 h 25"/>
                  <a:gd name="T34" fmla="*/ 42 w 51"/>
                  <a:gd name="T35" fmla="*/ 19 h 25"/>
                  <a:gd name="T36" fmla="*/ 41 w 51"/>
                  <a:gd name="T37" fmla="*/ 20 h 25"/>
                  <a:gd name="T38" fmla="*/ 40 w 51"/>
                  <a:gd name="T39" fmla="*/ 21 h 25"/>
                  <a:gd name="T40" fmla="*/ 39 w 51"/>
                  <a:gd name="T41" fmla="*/ 22 h 25"/>
                  <a:gd name="T42" fmla="*/ 37 w 51"/>
                  <a:gd name="T43" fmla="*/ 22 h 25"/>
                  <a:gd name="T44" fmla="*/ 36 w 51"/>
                  <a:gd name="T45" fmla="*/ 23 h 25"/>
                  <a:gd name="T46" fmla="*/ 35 w 51"/>
                  <a:gd name="T47" fmla="*/ 23 h 25"/>
                  <a:gd name="T48" fmla="*/ 34 w 51"/>
                  <a:gd name="T49" fmla="*/ 24 h 25"/>
                  <a:gd name="T50" fmla="*/ 33 w 51"/>
                  <a:gd name="T51" fmla="*/ 24 h 25"/>
                  <a:gd name="T52" fmla="*/ 32 w 51"/>
                  <a:gd name="T53" fmla="*/ 25 h 25"/>
                  <a:gd name="T54" fmla="*/ 30 w 51"/>
                  <a:gd name="T55" fmla="*/ 25 h 25"/>
                  <a:gd name="T56" fmla="*/ 29 w 51"/>
                  <a:gd name="T57" fmla="*/ 25 h 25"/>
                  <a:gd name="T58" fmla="*/ 28 w 51"/>
                  <a:gd name="T59" fmla="*/ 25 h 25"/>
                  <a:gd name="T60" fmla="*/ 26 w 51"/>
                  <a:gd name="T61" fmla="*/ 25 h 25"/>
                  <a:gd name="T62" fmla="*/ 25 w 51"/>
                  <a:gd name="T63" fmla="*/ 25 h 25"/>
                  <a:gd name="T64" fmla="*/ 24 w 51"/>
                  <a:gd name="T65" fmla="*/ 25 h 25"/>
                  <a:gd name="T66" fmla="*/ 23 w 51"/>
                  <a:gd name="T67" fmla="*/ 25 h 25"/>
                  <a:gd name="T68" fmla="*/ 21 w 51"/>
                  <a:gd name="T69" fmla="*/ 25 h 25"/>
                  <a:gd name="T70" fmla="*/ 20 w 51"/>
                  <a:gd name="T71" fmla="*/ 25 h 25"/>
                  <a:gd name="T72" fmla="*/ 19 w 51"/>
                  <a:gd name="T73" fmla="*/ 25 h 25"/>
                  <a:gd name="T74" fmla="*/ 18 w 51"/>
                  <a:gd name="T75" fmla="*/ 24 h 25"/>
                  <a:gd name="T76" fmla="*/ 16 w 51"/>
                  <a:gd name="T77" fmla="*/ 24 h 25"/>
                  <a:gd name="T78" fmla="*/ 15 w 51"/>
                  <a:gd name="T79" fmla="*/ 23 h 25"/>
                  <a:gd name="T80" fmla="*/ 14 w 51"/>
                  <a:gd name="T81" fmla="*/ 23 h 25"/>
                  <a:gd name="T82" fmla="*/ 13 w 51"/>
                  <a:gd name="T83" fmla="*/ 22 h 25"/>
                  <a:gd name="T84" fmla="*/ 12 w 51"/>
                  <a:gd name="T85" fmla="*/ 22 h 25"/>
                  <a:gd name="T86" fmla="*/ 11 w 51"/>
                  <a:gd name="T87" fmla="*/ 21 h 25"/>
                  <a:gd name="T88" fmla="*/ 10 w 51"/>
                  <a:gd name="T89" fmla="*/ 20 h 25"/>
                  <a:gd name="T90" fmla="*/ 9 w 51"/>
                  <a:gd name="T91" fmla="*/ 19 h 25"/>
                  <a:gd name="T92" fmla="*/ 8 w 51"/>
                  <a:gd name="T93" fmla="*/ 18 h 25"/>
                  <a:gd name="T94" fmla="*/ 7 w 51"/>
                  <a:gd name="T95" fmla="*/ 17 h 25"/>
                  <a:gd name="T96" fmla="*/ 6 w 51"/>
                  <a:gd name="T97" fmla="*/ 16 h 25"/>
                  <a:gd name="T98" fmla="*/ 5 w 51"/>
                  <a:gd name="T99" fmla="*/ 15 h 25"/>
                  <a:gd name="T100" fmla="*/ 4 w 51"/>
                  <a:gd name="T101" fmla="*/ 14 h 25"/>
                  <a:gd name="T102" fmla="*/ 4 w 51"/>
                  <a:gd name="T103" fmla="*/ 13 h 25"/>
                  <a:gd name="T104" fmla="*/ 3 w 51"/>
                  <a:gd name="T105" fmla="*/ 12 h 25"/>
                  <a:gd name="T106" fmla="*/ 2 w 51"/>
                  <a:gd name="T107" fmla="*/ 11 h 25"/>
                  <a:gd name="T108" fmla="*/ 2 w 51"/>
                  <a:gd name="T109" fmla="*/ 10 h 25"/>
                  <a:gd name="T110" fmla="*/ 1 w 51"/>
                  <a:gd name="T111" fmla="*/ 9 h 25"/>
                  <a:gd name="T112" fmla="*/ 1 w 51"/>
                  <a:gd name="T113" fmla="*/ 8 h 25"/>
                  <a:gd name="T114" fmla="*/ 1 w 51"/>
                  <a:gd name="T115" fmla="*/ 6 h 25"/>
                  <a:gd name="T116" fmla="*/ 0 w 51"/>
                  <a:gd name="T117" fmla="*/ 5 h 25"/>
                  <a:gd name="T118" fmla="*/ 0 w 51"/>
                  <a:gd name="T119" fmla="*/ 4 h 25"/>
                  <a:gd name="T120" fmla="*/ 0 w 51"/>
                  <a:gd name="T121" fmla="*/ 2 h 25"/>
                  <a:gd name="T122" fmla="*/ 0 w 51"/>
                  <a:gd name="T123" fmla="*/ 1 h 25"/>
                  <a:gd name="T124" fmla="*/ 0 w 51"/>
                  <a:gd name="T1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51" y="0"/>
                    </a:moveTo>
                    <a:lnTo>
                      <a:pt x="51" y="0"/>
                    </a:lnTo>
                    <a:lnTo>
                      <a:pt x="51" y="0"/>
                    </a:lnTo>
                    <a:lnTo>
                      <a:pt x="51" y="1"/>
                    </a:lnTo>
                    <a:lnTo>
                      <a:pt x="51" y="1"/>
                    </a:lnTo>
                    <a:lnTo>
                      <a:pt x="51" y="1"/>
                    </a:lnTo>
                    <a:lnTo>
                      <a:pt x="51" y="2"/>
                    </a:lnTo>
                    <a:lnTo>
                      <a:pt x="51" y="2"/>
                    </a:lnTo>
                    <a:lnTo>
                      <a:pt x="51" y="2"/>
                    </a:lnTo>
                    <a:lnTo>
                      <a:pt x="51" y="2"/>
                    </a:lnTo>
                    <a:lnTo>
                      <a:pt x="51" y="3"/>
                    </a:lnTo>
                    <a:lnTo>
                      <a:pt x="51" y="3"/>
                    </a:lnTo>
                    <a:lnTo>
                      <a:pt x="51" y="4"/>
                    </a:lnTo>
                    <a:lnTo>
                      <a:pt x="51" y="4"/>
                    </a:lnTo>
                    <a:lnTo>
                      <a:pt x="51" y="4"/>
                    </a:lnTo>
                    <a:lnTo>
                      <a:pt x="51" y="4"/>
                    </a:lnTo>
                    <a:lnTo>
                      <a:pt x="51" y="5"/>
                    </a:lnTo>
                    <a:lnTo>
                      <a:pt x="51" y="5"/>
                    </a:lnTo>
                    <a:lnTo>
                      <a:pt x="51" y="5"/>
                    </a:lnTo>
                    <a:lnTo>
                      <a:pt x="50" y="6"/>
                    </a:lnTo>
                    <a:lnTo>
                      <a:pt x="50" y="6"/>
                    </a:lnTo>
                    <a:lnTo>
                      <a:pt x="50" y="6"/>
                    </a:lnTo>
                    <a:lnTo>
                      <a:pt x="50" y="7"/>
                    </a:lnTo>
                    <a:lnTo>
                      <a:pt x="50" y="7"/>
                    </a:lnTo>
                    <a:lnTo>
                      <a:pt x="50" y="7"/>
                    </a:lnTo>
                    <a:lnTo>
                      <a:pt x="50" y="8"/>
                    </a:lnTo>
                    <a:lnTo>
                      <a:pt x="50" y="8"/>
                    </a:lnTo>
                    <a:lnTo>
                      <a:pt x="50" y="8"/>
                    </a:lnTo>
                    <a:lnTo>
                      <a:pt x="50" y="8"/>
                    </a:lnTo>
                    <a:lnTo>
                      <a:pt x="50" y="9"/>
                    </a:lnTo>
                    <a:lnTo>
                      <a:pt x="50" y="9"/>
                    </a:lnTo>
                    <a:lnTo>
                      <a:pt x="49" y="9"/>
                    </a:lnTo>
                    <a:lnTo>
                      <a:pt x="49" y="9"/>
                    </a:lnTo>
                    <a:lnTo>
                      <a:pt x="49" y="10"/>
                    </a:lnTo>
                    <a:lnTo>
                      <a:pt x="49" y="10"/>
                    </a:lnTo>
                    <a:lnTo>
                      <a:pt x="49" y="11"/>
                    </a:lnTo>
                    <a:lnTo>
                      <a:pt x="49" y="11"/>
                    </a:lnTo>
                    <a:lnTo>
                      <a:pt x="49" y="11"/>
                    </a:lnTo>
                    <a:lnTo>
                      <a:pt x="49" y="11"/>
                    </a:lnTo>
                    <a:lnTo>
                      <a:pt x="48" y="12"/>
                    </a:lnTo>
                    <a:lnTo>
                      <a:pt x="48" y="12"/>
                    </a:lnTo>
                    <a:lnTo>
                      <a:pt x="48" y="12"/>
                    </a:lnTo>
                    <a:lnTo>
                      <a:pt x="48" y="12"/>
                    </a:lnTo>
                    <a:lnTo>
                      <a:pt x="48" y="13"/>
                    </a:lnTo>
                    <a:lnTo>
                      <a:pt x="47" y="13"/>
                    </a:lnTo>
                    <a:lnTo>
                      <a:pt x="47" y="13"/>
                    </a:lnTo>
                    <a:lnTo>
                      <a:pt x="47" y="13"/>
                    </a:lnTo>
                    <a:lnTo>
                      <a:pt x="47" y="14"/>
                    </a:lnTo>
                    <a:lnTo>
                      <a:pt x="47" y="14"/>
                    </a:lnTo>
                    <a:lnTo>
                      <a:pt x="47" y="14"/>
                    </a:lnTo>
                    <a:lnTo>
                      <a:pt x="47" y="15"/>
                    </a:lnTo>
                    <a:lnTo>
                      <a:pt x="46" y="15"/>
                    </a:lnTo>
                    <a:lnTo>
                      <a:pt x="46" y="15"/>
                    </a:lnTo>
                    <a:lnTo>
                      <a:pt x="46" y="15"/>
                    </a:lnTo>
                    <a:lnTo>
                      <a:pt x="46" y="15"/>
                    </a:lnTo>
                    <a:lnTo>
                      <a:pt x="46" y="16"/>
                    </a:lnTo>
                    <a:lnTo>
                      <a:pt x="45" y="16"/>
                    </a:lnTo>
                    <a:lnTo>
                      <a:pt x="45" y="16"/>
                    </a:lnTo>
                    <a:lnTo>
                      <a:pt x="45" y="16"/>
                    </a:lnTo>
                    <a:lnTo>
                      <a:pt x="45" y="17"/>
                    </a:lnTo>
                    <a:lnTo>
                      <a:pt x="44" y="17"/>
                    </a:lnTo>
                    <a:lnTo>
                      <a:pt x="44" y="17"/>
                    </a:lnTo>
                    <a:lnTo>
                      <a:pt x="44" y="18"/>
                    </a:lnTo>
                    <a:lnTo>
                      <a:pt x="44" y="18"/>
                    </a:lnTo>
                    <a:lnTo>
                      <a:pt x="44" y="18"/>
                    </a:lnTo>
                    <a:lnTo>
                      <a:pt x="43" y="18"/>
                    </a:lnTo>
                    <a:lnTo>
                      <a:pt x="43" y="18"/>
                    </a:lnTo>
                    <a:lnTo>
                      <a:pt x="43" y="19"/>
                    </a:lnTo>
                    <a:lnTo>
                      <a:pt x="43" y="19"/>
                    </a:lnTo>
                    <a:lnTo>
                      <a:pt x="42" y="19"/>
                    </a:lnTo>
                    <a:lnTo>
                      <a:pt x="42" y="19"/>
                    </a:lnTo>
                    <a:lnTo>
                      <a:pt x="42" y="19"/>
                    </a:lnTo>
                    <a:lnTo>
                      <a:pt x="42" y="20"/>
                    </a:lnTo>
                    <a:lnTo>
                      <a:pt x="41" y="20"/>
                    </a:lnTo>
                    <a:lnTo>
                      <a:pt x="41" y="20"/>
                    </a:lnTo>
                    <a:lnTo>
                      <a:pt x="41" y="20"/>
                    </a:lnTo>
                    <a:lnTo>
                      <a:pt x="40" y="20"/>
                    </a:lnTo>
                    <a:lnTo>
                      <a:pt x="40" y="21"/>
                    </a:lnTo>
                    <a:lnTo>
                      <a:pt x="40" y="21"/>
                    </a:lnTo>
                    <a:lnTo>
                      <a:pt x="40" y="21"/>
                    </a:lnTo>
                    <a:lnTo>
                      <a:pt x="39" y="21"/>
                    </a:lnTo>
                    <a:lnTo>
                      <a:pt x="39" y="22"/>
                    </a:lnTo>
                    <a:lnTo>
                      <a:pt x="39" y="22"/>
                    </a:lnTo>
                    <a:lnTo>
                      <a:pt x="39" y="22"/>
                    </a:lnTo>
                    <a:lnTo>
                      <a:pt x="38" y="22"/>
                    </a:lnTo>
                    <a:lnTo>
                      <a:pt x="38" y="22"/>
                    </a:lnTo>
                    <a:lnTo>
                      <a:pt x="38" y="22"/>
                    </a:lnTo>
                    <a:lnTo>
                      <a:pt x="37" y="22"/>
                    </a:lnTo>
                    <a:lnTo>
                      <a:pt x="37" y="23"/>
                    </a:lnTo>
                    <a:lnTo>
                      <a:pt x="37" y="23"/>
                    </a:lnTo>
                    <a:lnTo>
                      <a:pt x="36" y="23"/>
                    </a:lnTo>
                    <a:lnTo>
                      <a:pt x="36" y="23"/>
                    </a:lnTo>
                    <a:lnTo>
                      <a:pt x="36" y="23"/>
                    </a:lnTo>
                    <a:lnTo>
                      <a:pt x="36" y="23"/>
                    </a:lnTo>
                    <a:lnTo>
                      <a:pt x="35" y="23"/>
                    </a:lnTo>
                    <a:lnTo>
                      <a:pt x="35" y="23"/>
                    </a:lnTo>
                    <a:lnTo>
                      <a:pt x="35" y="24"/>
                    </a:lnTo>
                    <a:lnTo>
                      <a:pt x="35" y="24"/>
                    </a:lnTo>
                    <a:lnTo>
                      <a:pt x="34" y="24"/>
                    </a:lnTo>
                    <a:lnTo>
                      <a:pt x="34" y="24"/>
                    </a:lnTo>
                    <a:lnTo>
                      <a:pt x="33" y="24"/>
                    </a:lnTo>
                    <a:lnTo>
                      <a:pt x="33" y="24"/>
                    </a:lnTo>
                    <a:lnTo>
                      <a:pt x="33" y="24"/>
                    </a:lnTo>
                    <a:lnTo>
                      <a:pt x="33" y="24"/>
                    </a:lnTo>
                    <a:lnTo>
                      <a:pt x="32" y="25"/>
                    </a:lnTo>
                    <a:lnTo>
                      <a:pt x="32" y="25"/>
                    </a:lnTo>
                    <a:lnTo>
                      <a:pt x="32" y="25"/>
                    </a:lnTo>
                    <a:lnTo>
                      <a:pt x="32" y="25"/>
                    </a:lnTo>
                    <a:lnTo>
                      <a:pt x="31" y="25"/>
                    </a:lnTo>
                    <a:lnTo>
                      <a:pt x="31" y="25"/>
                    </a:lnTo>
                    <a:lnTo>
                      <a:pt x="30" y="25"/>
                    </a:lnTo>
                    <a:lnTo>
                      <a:pt x="30" y="25"/>
                    </a:lnTo>
                    <a:lnTo>
                      <a:pt x="30" y="25"/>
                    </a:lnTo>
                    <a:lnTo>
                      <a:pt x="30" y="25"/>
                    </a:lnTo>
                    <a:lnTo>
                      <a:pt x="29" y="25"/>
                    </a:lnTo>
                    <a:lnTo>
                      <a:pt x="29" y="25"/>
                    </a:lnTo>
                    <a:lnTo>
                      <a:pt x="29" y="25"/>
                    </a:lnTo>
                    <a:lnTo>
                      <a:pt x="28" y="25"/>
                    </a:lnTo>
                    <a:lnTo>
                      <a:pt x="28" y="25"/>
                    </a:lnTo>
                    <a:lnTo>
                      <a:pt x="28" y="25"/>
                    </a:lnTo>
                    <a:lnTo>
                      <a:pt x="28" y="25"/>
                    </a:lnTo>
                    <a:lnTo>
                      <a:pt x="27" y="25"/>
                    </a:lnTo>
                    <a:lnTo>
                      <a:pt x="27" y="25"/>
                    </a:lnTo>
                    <a:lnTo>
                      <a:pt x="26" y="25"/>
                    </a:lnTo>
                    <a:lnTo>
                      <a:pt x="26" y="25"/>
                    </a:lnTo>
                    <a:lnTo>
                      <a:pt x="26" y="25"/>
                    </a:lnTo>
                    <a:lnTo>
                      <a:pt x="25" y="25"/>
                    </a:lnTo>
                    <a:lnTo>
                      <a:pt x="25" y="25"/>
                    </a:lnTo>
                    <a:lnTo>
                      <a:pt x="25" y="25"/>
                    </a:lnTo>
                    <a:lnTo>
                      <a:pt x="25" y="25"/>
                    </a:lnTo>
                    <a:lnTo>
                      <a:pt x="24" y="25"/>
                    </a:lnTo>
                    <a:lnTo>
                      <a:pt x="24" y="25"/>
                    </a:lnTo>
                    <a:lnTo>
                      <a:pt x="23" y="25"/>
                    </a:lnTo>
                    <a:lnTo>
                      <a:pt x="23" y="25"/>
                    </a:lnTo>
                    <a:lnTo>
                      <a:pt x="23" y="25"/>
                    </a:lnTo>
                    <a:lnTo>
                      <a:pt x="23" y="25"/>
                    </a:lnTo>
                    <a:lnTo>
                      <a:pt x="22" y="25"/>
                    </a:lnTo>
                    <a:lnTo>
                      <a:pt x="22" y="25"/>
                    </a:lnTo>
                    <a:lnTo>
                      <a:pt x="22" y="25"/>
                    </a:lnTo>
                    <a:lnTo>
                      <a:pt x="21" y="25"/>
                    </a:lnTo>
                    <a:lnTo>
                      <a:pt x="21" y="25"/>
                    </a:lnTo>
                    <a:lnTo>
                      <a:pt x="21" y="25"/>
                    </a:lnTo>
                    <a:lnTo>
                      <a:pt x="21" y="25"/>
                    </a:lnTo>
                    <a:lnTo>
                      <a:pt x="20" y="25"/>
                    </a:lnTo>
                    <a:lnTo>
                      <a:pt x="20" y="25"/>
                    </a:lnTo>
                    <a:lnTo>
                      <a:pt x="19" y="25"/>
                    </a:lnTo>
                    <a:lnTo>
                      <a:pt x="19" y="25"/>
                    </a:lnTo>
                    <a:lnTo>
                      <a:pt x="19" y="25"/>
                    </a:lnTo>
                    <a:lnTo>
                      <a:pt x="19" y="25"/>
                    </a:lnTo>
                    <a:lnTo>
                      <a:pt x="18" y="24"/>
                    </a:lnTo>
                    <a:lnTo>
                      <a:pt x="18" y="24"/>
                    </a:lnTo>
                    <a:lnTo>
                      <a:pt x="18" y="24"/>
                    </a:lnTo>
                    <a:lnTo>
                      <a:pt x="18" y="24"/>
                    </a:lnTo>
                    <a:lnTo>
                      <a:pt x="17" y="24"/>
                    </a:lnTo>
                    <a:lnTo>
                      <a:pt x="17" y="24"/>
                    </a:lnTo>
                    <a:lnTo>
                      <a:pt x="16" y="24"/>
                    </a:lnTo>
                    <a:lnTo>
                      <a:pt x="16" y="24"/>
                    </a:lnTo>
                    <a:lnTo>
                      <a:pt x="16" y="23"/>
                    </a:lnTo>
                    <a:lnTo>
                      <a:pt x="16" y="23"/>
                    </a:lnTo>
                    <a:lnTo>
                      <a:pt x="15" y="23"/>
                    </a:lnTo>
                    <a:lnTo>
                      <a:pt x="15" y="23"/>
                    </a:lnTo>
                    <a:lnTo>
                      <a:pt x="15" y="23"/>
                    </a:lnTo>
                    <a:lnTo>
                      <a:pt x="15" y="23"/>
                    </a:lnTo>
                    <a:lnTo>
                      <a:pt x="14" y="23"/>
                    </a:lnTo>
                    <a:lnTo>
                      <a:pt x="14" y="23"/>
                    </a:lnTo>
                    <a:lnTo>
                      <a:pt x="14" y="22"/>
                    </a:lnTo>
                    <a:lnTo>
                      <a:pt x="13" y="22"/>
                    </a:lnTo>
                    <a:lnTo>
                      <a:pt x="13" y="22"/>
                    </a:lnTo>
                    <a:lnTo>
                      <a:pt x="13" y="22"/>
                    </a:lnTo>
                    <a:lnTo>
                      <a:pt x="12" y="22"/>
                    </a:lnTo>
                    <a:lnTo>
                      <a:pt x="12" y="22"/>
                    </a:lnTo>
                    <a:lnTo>
                      <a:pt x="12" y="22"/>
                    </a:lnTo>
                    <a:lnTo>
                      <a:pt x="12" y="21"/>
                    </a:lnTo>
                    <a:lnTo>
                      <a:pt x="11" y="21"/>
                    </a:lnTo>
                    <a:lnTo>
                      <a:pt x="11" y="21"/>
                    </a:lnTo>
                    <a:lnTo>
                      <a:pt x="11" y="21"/>
                    </a:lnTo>
                    <a:lnTo>
                      <a:pt x="11" y="20"/>
                    </a:lnTo>
                    <a:lnTo>
                      <a:pt x="10" y="20"/>
                    </a:lnTo>
                    <a:lnTo>
                      <a:pt x="10" y="20"/>
                    </a:lnTo>
                    <a:lnTo>
                      <a:pt x="10" y="20"/>
                    </a:lnTo>
                    <a:lnTo>
                      <a:pt x="9" y="20"/>
                    </a:lnTo>
                    <a:lnTo>
                      <a:pt x="9" y="19"/>
                    </a:lnTo>
                    <a:lnTo>
                      <a:pt x="9" y="19"/>
                    </a:lnTo>
                    <a:lnTo>
                      <a:pt x="9" y="19"/>
                    </a:lnTo>
                    <a:lnTo>
                      <a:pt x="8" y="19"/>
                    </a:lnTo>
                    <a:lnTo>
                      <a:pt x="8" y="19"/>
                    </a:lnTo>
                    <a:lnTo>
                      <a:pt x="8" y="18"/>
                    </a:lnTo>
                    <a:lnTo>
                      <a:pt x="8" y="18"/>
                    </a:lnTo>
                    <a:lnTo>
                      <a:pt x="7" y="18"/>
                    </a:lnTo>
                    <a:lnTo>
                      <a:pt x="7" y="18"/>
                    </a:lnTo>
                    <a:lnTo>
                      <a:pt x="7" y="18"/>
                    </a:lnTo>
                    <a:lnTo>
                      <a:pt x="7" y="17"/>
                    </a:lnTo>
                    <a:lnTo>
                      <a:pt x="7" y="17"/>
                    </a:lnTo>
                    <a:lnTo>
                      <a:pt x="6" y="17"/>
                    </a:lnTo>
                    <a:lnTo>
                      <a:pt x="6" y="16"/>
                    </a:lnTo>
                    <a:lnTo>
                      <a:pt x="6" y="16"/>
                    </a:lnTo>
                    <a:lnTo>
                      <a:pt x="6" y="16"/>
                    </a:lnTo>
                    <a:lnTo>
                      <a:pt x="5" y="16"/>
                    </a:lnTo>
                    <a:lnTo>
                      <a:pt x="5" y="15"/>
                    </a:lnTo>
                    <a:lnTo>
                      <a:pt x="5" y="15"/>
                    </a:lnTo>
                    <a:lnTo>
                      <a:pt x="5" y="15"/>
                    </a:lnTo>
                    <a:lnTo>
                      <a:pt x="5" y="15"/>
                    </a:lnTo>
                    <a:lnTo>
                      <a:pt x="4" y="15"/>
                    </a:lnTo>
                    <a:lnTo>
                      <a:pt x="4" y="14"/>
                    </a:lnTo>
                    <a:lnTo>
                      <a:pt x="4" y="14"/>
                    </a:lnTo>
                    <a:lnTo>
                      <a:pt x="4" y="14"/>
                    </a:lnTo>
                    <a:lnTo>
                      <a:pt x="4" y="13"/>
                    </a:lnTo>
                    <a:lnTo>
                      <a:pt x="4" y="13"/>
                    </a:lnTo>
                    <a:lnTo>
                      <a:pt x="4" y="13"/>
                    </a:lnTo>
                    <a:lnTo>
                      <a:pt x="3" y="13"/>
                    </a:lnTo>
                    <a:lnTo>
                      <a:pt x="3" y="12"/>
                    </a:lnTo>
                    <a:lnTo>
                      <a:pt x="3" y="12"/>
                    </a:lnTo>
                    <a:lnTo>
                      <a:pt x="3" y="12"/>
                    </a:lnTo>
                    <a:lnTo>
                      <a:pt x="3" y="12"/>
                    </a:lnTo>
                    <a:lnTo>
                      <a:pt x="2" y="11"/>
                    </a:lnTo>
                    <a:lnTo>
                      <a:pt x="2" y="11"/>
                    </a:lnTo>
                    <a:lnTo>
                      <a:pt x="2" y="11"/>
                    </a:lnTo>
                    <a:lnTo>
                      <a:pt x="2" y="11"/>
                    </a:lnTo>
                    <a:lnTo>
                      <a:pt x="2" y="10"/>
                    </a:lnTo>
                    <a:lnTo>
                      <a:pt x="2" y="10"/>
                    </a:lnTo>
                    <a:lnTo>
                      <a:pt x="2" y="9"/>
                    </a:lnTo>
                    <a:lnTo>
                      <a:pt x="2" y="9"/>
                    </a:lnTo>
                    <a:lnTo>
                      <a:pt x="1" y="9"/>
                    </a:lnTo>
                    <a:lnTo>
                      <a:pt x="1" y="9"/>
                    </a:lnTo>
                    <a:lnTo>
                      <a:pt x="1" y="8"/>
                    </a:lnTo>
                    <a:lnTo>
                      <a:pt x="1" y="8"/>
                    </a:lnTo>
                    <a:lnTo>
                      <a:pt x="1" y="8"/>
                    </a:lnTo>
                    <a:lnTo>
                      <a:pt x="1" y="8"/>
                    </a:lnTo>
                    <a:lnTo>
                      <a:pt x="1" y="7"/>
                    </a:lnTo>
                    <a:lnTo>
                      <a:pt x="1" y="7"/>
                    </a:lnTo>
                    <a:lnTo>
                      <a:pt x="1" y="7"/>
                    </a:lnTo>
                    <a:lnTo>
                      <a:pt x="1" y="6"/>
                    </a:lnTo>
                    <a:lnTo>
                      <a:pt x="1" y="6"/>
                    </a:lnTo>
                    <a:lnTo>
                      <a:pt x="1" y="6"/>
                    </a:lnTo>
                    <a:lnTo>
                      <a:pt x="0" y="5"/>
                    </a:lnTo>
                    <a:lnTo>
                      <a:pt x="0" y="5"/>
                    </a:lnTo>
                    <a:lnTo>
                      <a:pt x="0" y="5"/>
                    </a:lnTo>
                    <a:lnTo>
                      <a:pt x="0" y="4"/>
                    </a:lnTo>
                    <a:lnTo>
                      <a:pt x="0" y="4"/>
                    </a:lnTo>
                    <a:lnTo>
                      <a:pt x="0" y="4"/>
                    </a:lnTo>
                    <a:lnTo>
                      <a:pt x="0" y="4"/>
                    </a:lnTo>
                    <a:lnTo>
                      <a:pt x="0" y="3"/>
                    </a:lnTo>
                    <a:lnTo>
                      <a:pt x="0" y="3"/>
                    </a:lnTo>
                    <a:lnTo>
                      <a:pt x="0" y="2"/>
                    </a:lnTo>
                    <a:lnTo>
                      <a:pt x="0" y="2"/>
                    </a:lnTo>
                    <a:lnTo>
                      <a:pt x="0" y="2"/>
                    </a:lnTo>
                    <a:lnTo>
                      <a:pt x="0" y="2"/>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5" name="Freeform 193"/>
              <p:cNvSpPr>
                <a:spLocks/>
              </p:cNvSpPr>
              <p:nvPr/>
            </p:nvSpPr>
            <p:spPr bwMode="auto">
              <a:xfrm flipH="1">
                <a:off x="999" y="3843"/>
                <a:ext cx="15" cy="15"/>
              </a:xfrm>
              <a:custGeom>
                <a:avLst/>
                <a:gdLst>
                  <a:gd name="T0" fmla="*/ 0 w 51"/>
                  <a:gd name="T1" fmla="*/ 52 h 52"/>
                  <a:gd name="T2" fmla="*/ 0 w 51"/>
                  <a:gd name="T3" fmla="*/ 52 h 52"/>
                  <a:gd name="T4" fmla="*/ 0 w 51"/>
                  <a:gd name="T5" fmla="*/ 0 h 52"/>
                  <a:gd name="T6" fmla="*/ 51 w 51"/>
                  <a:gd name="T7" fmla="*/ 0 h 52"/>
                  <a:gd name="T8" fmla="*/ 51 w 51"/>
                  <a:gd name="T9" fmla="*/ 52 h 52"/>
                </a:gdLst>
                <a:ahLst/>
                <a:cxnLst>
                  <a:cxn ang="0">
                    <a:pos x="T0" y="T1"/>
                  </a:cxn>
                  <a:cxn ang="0">
                    <a:pos x="T2" y="T3"/>
                  </a:cxn>
                  <a:cxn ang="0">
                    <a:pos x="T4" y="T5"/>
                  </a:cxn>
                  <a:cxn ang="0">
                    <a:pos x="T6" y="T7"/>
                  </a:cxn>
                  <a:cxn ang="0">
                    <a:pos x="T8" y="T9"/>
                  </a:cxn>
                </a:cxnLst>
                <a:rect l="0" t="0" r="r" b="b"/>
                <a:pathLst>
                  <a:path w="51" h="52">
                    <a:moveTo>
                      <a:pt x="0" y="52"/>
                    </a:moveTo>
                    <a:lnTo>
                      <a:pt x="0" y="52"/>
                    </a:lnTo>
                    <a:lnTo>
                      <a:pt x="0" y="0"/>
                    </a:lnTo>
                    <a:lnTo>
                      <a:pt x="51" y="0"/>
                    </a:lnTo>
                    <a:lnTo>
                      <a:pt x="51" y="5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6" name="Freeform 194"/>
              <p:cNvSpPr>
                <a:spLocks/>
              </p:cNvSpPr>
              <p:nvPr/>
            </p:nvSpPr>
            <p:spPr bwMode="auto">
              <a:xfrm flipH="1">
                <a:off x="999" y="3726"/>
                <a:ext cx="15" cy="14"/>
              </a:xfrm>
              <a:custGeom>
                <a:avLst/>
                <a:gdLst>
                  <a:gd name="T0" fmla="*/ 51 w 51"/>
                  <a:gd name="T1" fmla="*/ 0 h 52"/>
                  <a:gd name="T2" fmla="*/ 51 w 51"/>
                  <a:gd name="T3" fmla="*/ 52 h 52"/>
                  <a:gd name="T4" fmla="*/ 0 w 51"/>
                  <a:gd name="T5" fmla="*/ 52 h 52"/>
                  <a:gd name="T6" fmla="*/ 0 w 51"/>
                  <a:gd name="T7" fmla="*/ 52 h 52"/>
                  <a:gd name="T8" fmla="*/ 0 w 51"/>
                  <a:gd name="T9" fmla="*/ 0 h 52"/>
                </a:gdLst>
                <a:ahLst/>
                <a:cxnLst>
                  <a:cxn ang="0">
                    <a:pos x="T0" y="T1"/>
                  </a:cxn>
                  <a:cxn ang="0">
                    <a:pos x="T2" y="T3"/>
                  </a:cxn>
                  <a:cxn ang="0">
                    <a:pos x="T4" y="T5"/>
                  </a:cxn>
                  <a:cxn ang="0">
                    <a:pos x="T6" y="T7"/>
                  </a:cxn>
                  <a:cxn ang="0">
                    <a:pos x="T8" y="T9"/>
                  </a:cxn>
                </a:cxnLst>
                <a:rect l="0" t="0" r="r" b="b"/>
                <a:pathLst>
                  <a:path w="51" h="52">
                    <a:moveTo>
                      <a:pt x="51" y="0"/>
                    </a:moveTo>
                    <a:lnTo>
                      <a:pt x="51" y="52"/>
                    </a:lnTo>
                    <a:lnTo>
                      <a:pt x="0" y="52"/>
                    </a:lnTo>
                    <a:lnTo>
                      <a:pt x="0" y="5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7" name="Freeform 195"/>
              <p:cNvSpPr>
                <a:spLocks/>
              </p:cNvSpPr>
              <p:nvPr/>
            </p:nvSpPr>
            <p:spPr bwMode="auto">
              <a:xfrm flipH="1">
                <a:off x="999" y="3718"/>
                <a:ext cx="15" cy="7"/>
              </a:xfrm>
              <a:custGeom>
                <a:avLst/>
                <a:gdLst>
                  <a:gd name="T0" fmla="*/ 0 w 51"/>
                  <a:gd name="T1" fmla="*/ 25 h 25"/>
                  <a:gd name="T2" fmla="*/ 0 w 51"/>
                  <a:gd name="T3" fmla="*/ 23 h 25"/>
                  <a:gd name="T4" fmla="*/ 0 w 51"/>
                  <a:gd name="T5" fmla="*/ 22 h 25"/>
                  <a:gd name="T6" fmla="*/ 0 w 51"/>
                  <a:gd name="T7" fmla="*/ 21 h 25"/>
                  <a:gd name="T8" fmla="*/ 1 w 51"/>
                  <a:gd name="T9" fmla="*/ 19 h 25"/>
                  <a:gd name="T10" fmla="*/ 1 w 51"/>
                  <a:gd name="T11" fmla="*/ 18 h 25"/>
                  <a:gd name="T12" fmla="*/ 1 w 51"/>
                  <a:gd name="T13" fmla="*/ 17 h 25"/>
                  <a:gd name="T14" fmla="*/ 2 w 51"/>
                  <a:gd name="T15" fmla="*/ 16 h 25"/>
                  <a:gd name="T16" fmla="*/ 2 w 51"/>
                  <a:gd name="T17" fmla="*/ 15 h 25"/>
                  <a:gd name="T18" fmla="*/ 3 w 51"/>
                  <a:gd name="T19" fmla="*/ 13 h 25"/>
                  <a:gd name="T20" fmla="*/ 3 w 51"/>
                  <a:gd name="T21" fmla="*/ 12 h 25"/>
                  <a:gd name="T22" fmla="*/ 4 w 51"/>
                  <a:gd name="T23" fmla="*/ 11 h 25"/>
                  <a:gd name="T24" fmla="*/ 5 w 51"/>
                  <a:gd name="T25" fmla="*/ 10 h 25"/>
                  <a:gd name="T26" fmla="*/ 5 w 51"/>
                  <a:gd name="T27" fmla="*/ 9 h 25"/>
                  <a:gd name="T28" fmla="*/ 6 w 51"/>
                  <a:gd name="T29" fmla="*/ 8 h 25"/>
                  <a:gd name="T30" fmla="*/ 7 w 51"/>
                  <a:gd name="T31" fmla="*/ 8 h 25"/>
                  <a:gd name="T32" fmla="*/ 8 w 51"/>
                  <a:gd name="T33" fmla="*/ 7 h 25"/>
                  <a:gd name="T34" fmla="*/ 9 w 51"/>
                  <a:gd name="T35" fmla="*/ 6 h 25"/>
                  <a:gd name="T36" fmla="*/ 10 w 51"/>
                  <a:gd name="T37" fmla="*/ 5 h 25"/>
                  <a:gd name="T38" fmla="*/ 11 w 51"/>
                  <a:gd name="T39" fmla="*/ 4 h 25"/>
                  <a:gd name="T40" fmla="*/ 12 w 51"/>
                  <a:gd name="T41" fmla="*/ 3 h 25"/>
                  <a:gd name="T42" fmla="*/ 14 w 51"/>
                  <a:gd name="T43" fmla="*/ 3 h 25"/>
                  <a:gd name="T44" fmla="*/ 15 w 51"/>
                  <a:gd name="T45" fmla="*/ 2 h 25"/>
                  <a:gd name="T46" fmla="*/ 16 w 51"/>
                  <a:gd name="T47" fmla="*/ 2 h 25"/>
                  <a:gd name="T48" fmla="*/ 17 w 51"/>
                  <a:gd name="T49" fmla="*/ 1 h 25"/>
                  <a:gd name="T50" fmla="*/ 18 w 51"/>
                  <a:gd name="T51" fmla="*/ 1 h 25"/>
                  <a:gd name="T52" fmla="*/ 19 w 51"/>
                  <a:gd name="T53" fmla="*/ 1 h 25"/>
                  <a:gd name="T54" fmla="*/ 21 w 51"/>
                  <a:gd name="T55" fmla="*/ 0 h 25"/>
                  <a:gd name="T56" fmla="*/ 22 w 51"/>
                  <a:gd name="T57" fmla="*/ 0 h 25"/>
                  <a:gd name="T58" fmla="*/ 23 w 51"/>
                  <a:gd name="T59" fmla="*/ 0 h 25"/>
                  <a:gd name="T60" fmla="*/ 25 w 51"/>
                  <a:gd name="T61" fmla="*/ 0 h 25"/>
                  <a:gd name="T62" fmla="*/ 26 w 51"/>
                  <a:gd name="T63" fmla="*/ 0 h 25"/>
                  <a:gd name="T64" fmla="*/ 27 w 51"/>
                  <a:gd name="T65" fmla="*/ 0 h 25"/>
                  <a:gd name="T66" fmla="*/ 28 w 51"/>
                  <a:gd name="T67" fmla="*/ 0 h 25"/>
                  <a:gd name="T68" fmla="*/ 30 w 51"/>
                  <a:gd name="T69" fmla="*/ 0 h 25"/>
                  <a:gd name="T70" fmla="*/ 31 w 51"/>
                  <a:gd name="T71" fmla="*/ 0 h 25"/>
                  <a:gd name="T72" fmla="*/ 32 w 51"/>
                  <a:gd name="T73" fmla="*/ 1 h 25"/>
                  <a:gd name="T74" fmla="*/ 33 w 51"/>
                  <a:gd name="T75" fmla="*/ 1 h 25"/>
                  <a:gd name="T76" fmla="*/ 35 w 51"/>
                  <a:gd name="T77" fmla="*/ 1 h 25"/>
                  <a:gd name="T78" fmla="*/ 36 w 51"/>
                  <a:gd name="T79" fmla="*/ 2 h 25"/>
                  <a:gd name="T80" fmla="*/ 37 w 51"/>
                  <a:gd name="T81" fmla="*/ 2 h 25"/>
                  <a:gd name="T82" fmla="*/ 38 w 51"/>
                  <a:gd name="T83" fmla="*/ 3 h 25"/>
                  <a:gd name="T84" fmla="*/ 39 w 51"/>
                  <a:gd name="T85" fmla="*/ 4 h 25"/>
                  <a:gd name="T86" fmla="*/ 40 w 51"/>
                  <a:gd name="T87" fmla="*/ 4 h 25"/>
                  <a:gd name="T88" fmla="*/ 41 w 51"/>
                  <a:gd name="T89" fmla="*/ 5 h 25"/>
                  <a:gd name="T90" fmla="*/ 42 w 51"/>
                  <a:gd name="T91" fmla="*/ 6 h 25"/>
                  <a:gd name="T92" fmla="*/ 43 w 51"/>
                  <a:gd name="T93" fmla="*/ 7 h 25"/>
                  <a:gd name="T94" fmla="*/ 44 w 51"/>
                  <a:gd name="T95" fmla="*/ 8 h 25"/>
                  <a:gd name="T96" fmla="*/ 45 w 51"/>
                  <a:gd name="T97" fmla="*/ 9 h 25"/>
                  <a:gd name="T98" fmla="*/ 46 w 51"/>
                  <a:gd name="T99" fmla="*/ 10 h 25"/>
                  <a:gd name="T100" fmla="*/ 47 w 51"/>
                  <a:gd name="T101" fmla="*/ 11 h 25"/>
                  <a:gd name="T102" fmla="*/ 47 w 51"/>
                  <a:gd name="T103" fmla="*/ 12 h 25"/>
                  <a:gd name="T104" fmla="*/ 48 w 51"/>
                  <a:gd name="T105" fmla="*/ 13 h 25"/>
                  <a:gd name="T106" fmla="*/ 49 w 51"/>
                  <a:gd name="T107" fmla="*/ 14 h 25"/>
                  <a:gd name="T108" fmla="*/ 49 w 51"/>
                  <a:gd name="T109" fmla="*/ 15 h 25"/>
                  <a:gd name="T110" fmla="*/ 50 w 51"/>
                  <a:gd name="T111" fmla="*/ 16 h 25"/>
                  <a:gd name="T112" fmla="*/ 50 w 51"/>
                  <a:gd name="T113" fmla="*/ 18 h 25"/>
                  <a:gd name="T114" fmla="*/ 50 w 51"/>
                  <a:gd name="T115" fmla="*/ 19 h 25"/>
                  <a:gd name="T116" fmla="*/ 51 w 51"/>
                  <a:gd name="T117" fmla="*/ 20 h 25"/>
                  <a:gd name="T118" fmla="*/ 51 w 51"/>
                  <a:gd name="T119" fmla="*/ 21 h 25"/>
                  <a:gd name="T120" fmla="*/ 51 w 51"/>
                  <a:gd name="T121" fmla="*/ 23 h 25"/>
                  <a:gd name="T122" fmla="*/ 51 w 51"/>
                  <a:gd name="T123" fmla="*/ 24 h 25"/>
                  <a:gd name="T124" fmla="*/ 51 w 51"/>
                  <a:gd name="T12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5">
                    <a:moveTo>
                      <a:pt x="0" y="25"/>
                    </a:moveTo>
                    <a:lnTo>
                      <a:pt x="0" y="25"/>
                    </a:lnTo>
                    <a:lnTo>
                      <a:pt x="0" y="25"/>
                    </a:lnTo>
                    <a:lnTo>
                      <a:pt x="0" y="25"/>
                    </a:lnTo>
                    <a:lnTo>
                      <a:pt x="0" y="24"/>
                    </a:lnTo>
                    <a:lnTo>
                      <a:pt x="0" y="24"/>
                    </a:lnTo>
                    <a:lnTo>
                      <a:pt x="0" y="23"/>
                    </a:lnTo>
                    <a:lnTo>
                      <a:pt x="0" y="23"/>
                    </a:lnTo>
                    <a:lnTo>
                      <a:pt x="0" y="23"/>
                    </a:lnTo>
                    <a:lnTo>
                      <a:pt x="0" y="23"/>
                    </a:lnTo>
                    <a:lnTo>
                      <a:pt x="0" y="22"/>
                    </a:lnTo>
                    <a:lnTo>
                      <a:pt x="0" y="22"/>
                    </a:lnTo>
                    <a:lnTo>
                      <a:pt x="0" y="22"/>
                    </a:lnTo>
                    <a:lnTo>
                      <a:pt x="0" y="21"/>
                    </a:lnTo>
                    <a:lnTo>
                      <a:pt x="0" y="21"/>
                    </a:lnTo>
                    <a:lnTo>
                      <a:pt x="0" y="21"/>
                    </a:lnTo>
                    <a:lnTo>
                      <a:pt x="0" y="20"/>
                    </a:lnTo>
                    <a:lnTo>
                      <a:pt x="0" y="20"/>
                    </a:lnTo>
                    <a:lnTo>
                      <a:pt x="0" y="20"/>
                    </a:lnTo>
                    <a:lnTo>
                      <a:pt x="1" y="19"/>
                    </a:lnTo>
                    <a:lnTo>
                      <a:pt x="1" y="19"/>
                    </a:lnTo>
                    <a:lnTo>
                      <a:pt x="1" y="19"/>
                    </a:lnTo>
                    <a:lnTo>
                      <a:pt x="1" y="19"/>
                    </a:lnTo>
                    <a:lnTo>
                      <a:pt x="1" y="18"/>
                    </a:lnTo>
                    <a:lnTo>
                      <a:pt x="1" y="18"/>
                    </a:lnTo>
                    <a:lnTo>
                      <a:pt x="1" y="18"/>
                    </a:lnTo>
                    <a:lnTo>
                      <a:pt x="1" y="17"/>
                    </a:lnTo>
                    <a:lnTo>
                      <a:pt x="1" y="17"/>
                    </a:lnTo>
                    <a:lnTo>
                      <a:pt x="1" y="17"/>
                    </a:lnTo>
                    <a:lnTo>
                      <a:pt x="1" y="16"/>
                    </a:lnTo>
                    <a:lnTo>
                      <a:pt x="1" y="16"/>
                    </a:lnTo>
                    <a:lnTo>
                      <a:pt x="2" y="16"/>
                    </a:lnTo>
                    <a:lnTo>
                      <a:pt x="2" y="16"/>
                    </a:lnTo>
                    <a:lnTo>
                      <a:pt x="2" y="15"/>
                    </a:lnTo>
                    <a:lnTo>
                      <a:pt x="2" y="15"/>
                    </a:lnTo>
                    <a:lnTo>
                      <a:pt x="2" y="15"/>
                    </a:lnTo>
                    <a:lnTo>
                      <a:pt x="2" y="14"/>
                    </a:lnTo>
                    <a:lnTo>
                      <a:pt x="2" y="14"/>
                    </a:lnTo>
                    <a:lnTo>
                      <a:pt x="2" y="14"/>
                    </a:lnTo>
                    <a:lnTo>
                      <a:pt x="3" y="13"/>
                    </a:lnTo>
                    <a:lnTo>
                      <a:pt x="3" y="13"/>
                    </a:lnTo>
                    <a:lnTo>
                      <a:pt x="3" y="13"/>
                    </a:lnTo>
                    <a:lnTo>
                      <a:pt x="3" y="13"/>
                    </a:lnTo>
                    <a:lnTo>
                      <a:pt x="3" y="12"/>
                    </a:lnTo>
                    <a:lnTo>
                      <a:pt x="4" y="12"/>
                    </a:lnTo>
                    <a:lnTo>
                      <a:pt x="4" y="12"/>
                    </a:lnTo>
                    <a:lnTo>
                      <a:pt x="4" y="12"/>
                    </a:lnTo>
                    <a:lnTo>
                      <a:pt x="4" y="11"/>
                    </a:lnTo>
                    <a:lnTo>
                      <a:pt x="4" y="11"/>
                    </a:lnTo>
                    <a:lnTo>
                      <a:pt x="4" y="11"/>
                    </a:lnTo>
                    <a:lnTo>
                      <a:pt x="4" y="11"/>
                    </a:lnTo>
                    <a:lnTo>
                      <a:pt x="5" y="10"/>
                    </a:lnTo>
                    <a:lnTo>
                      <a:pt x="5" y="10"/>
                    </a:lnTo>
                    <a:lnTo>
                      <a:pt x="5" y="10"/>
                    </a:lnTo>
                    <a:lnTo>
                      <a:pt x="5" y="10"/>
                    </a:lnTo>
                    <a:lnTo>
                      <a:pt x="5" y="9"/>
                    </a:lnTo>
                    <a:lnTo>
                      <a:pt x="6" y="9"/>
                    </a:lnTo>
                    <a:lnTo>
                      <a:pt x="6" y="9"/>
                    </a:lnTo>
                    <a:lnTo>
                      <a:pt x="6" y="9"/>
                    </a:lnTo>
                    <a:lnTo>
                      <a:pt x="6" y="8"/>
                    </a:lnTo>
                    <a:lnTo>
                      <a:pt x="7" y="8"/>
                    </a:lnTo>
                    <a:lnTo>
                      <a:pt x="7" y="8"/>
                    </a:lnTo>
                    <a:lnTo>
                      <a:pt x="7" y="8"/>
                    </a:lnTo>
                    <a:lnTo>
                      <a:pt x="7" y="8"/>
                    </a:lnTo>
                    <a:lnTo>
                      <a:pt x="7" y="7"/>
                    </a:lnTo>
                    <a:lnTo>
                      <a:pt x="8" y="7"/>
                    </a:lnTo>
                    <a:lnTo>
                      <a:pt x="8" y="7"/>
                    </a:lnTo>
                    <a:lnTo>
                      <a:pt x="8" y="7"/>
                    </a:lnTo>
                    <a:lnTo>
                      <a:pt x="8" y="6"/>
                    </a:lnTo>
                    <a:lnTo>
                      <a:pt x="9" y="6"/>
                    </a:lnTo>
                    <a:lnTo>
                      <a:pt x="9" y="6"/>
                    </a:lnTo>
                    <a:lnTo>
                      <a:pt x="9" y="6"/>
                    </a:lnTo>
                    <a:lnTo>
                      <a:pt x="9" y="5"/>
                    </a:lnTo>
                    <a:lnTo>
                      <a:pt x="10" y="5"/>
                    </a:lnTo>
                    <a:lnTo>
                      <a:pt x="10" y="5"/>
                    </a:lnTo>
                    <a:lnTo>
                      <a:pt x="10" y="5"/>
                    </a:lnTo>
                    <a:lnTo>
                      <a:pt x="11" y="5"/>
                    </a:lnTo>
                    <a:lnTo>
                      <a:pt x="11" y="4"/>
                    </a:lnTo>
                    <a:lnTo>
                      <a:pt x="11" y="4"/>
                    </a:lnTo>
                    <a:lnTo>
                      <a:pt x="11" y="4"/>
                    </a:lnTo>
                    <a:lnTo>
                      <a:pt x="12" y="4"/>
                    </a:lnTo>
                    <a:lnTo>
                      <a:pt x="12" y="4"/>
                    </a:lnTo>
                    <a:lnTo>
                      <a:pt x="12" y="4"/>
                    </a:lnTo>
                    <a:lnTo>
                      <a:pt x="12" y="3"/>
                    </a:lnTo>
                    <a:lnTo>
                      <a:pt x="13" y="3"/>
                    </a:lnTo>
                    <a:lnTo>
                      <a:pt x="13" y="3"/>
                    </a:lnTo>
                    <a:lnTo>
                      <a:pt x="13" y="3"/>
                    </a:lnTo>
                    <a:lnTo>
                      <a:pt x="14" y="3"/>
                    </a:lnTo>
                    <a:lnTo>
                      <a:pt x="14" y="2"/>
                    </a:lnTo>
                    <a:lnTo>
                      <a:pt x="14" y="2"/>
                    </a:lnTo>
                    <a:lnTo>
                      <a:pt x="15" y="2"/>
                    </a:lnTo>
                    <a:lnTo>
                      <a:pt x="15" y="2"/>
                    </a:lnTo>
                    <a:lnTo>
                      <a:pt x="15" y="2"/>
                    </a:lnTo>
                    <a:lnTo>
                      <a:pt x="15" y="2"/>
                    </a:lnTo>
                    <a:lnTo>
                      <a:pt x="16" y="2"/>
                    </a:lnTo>
                    <a:lnTo>
                      <a:pt x="16" y="2"/>
                    </a:lnTo>
                    <a:lnTo>
                      <a:pt x="16" y="1"/>
                    </a:lnTo>
                    <a:lnTo>
                      <a:pt x="16" y="1"/>
                    </a:lnTo>
                    <a:lnTo>
                      <a:pt x="17" y="1"/>
                    </a:lnTo>
                    <a:lnTo>
                      <a:pt x="17" y="1"/>
                    </a:lnTo>
                    <a:lnTo>
                      <a:pt x="18" y="1"/>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6" y="0"/>
                    </a:lnTo>
                    <a:lnTo>
                      <a:pt x="26" y="0"/>
                    </a:lnTo>
                    <a:lnTo>
                      <a:pt x="26" y="0"/>
                    </a:lnTo>
                    <a:lnTo>
                      <a:pt x="26"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0" y="0"/>
                    </a:lnTo>
                    <a:lnTo>
                      <a:pt x="31" y="0"/>
                    </a:lnTo>
                    <a:lnTo>
                      <a:pt x="31" y="0"/>
                    </a:lnTo>
                    <a:lnTo>
                      <a:pt x="32" y="1"/>
                    </a:lnTo>
                    <a:lnTo>
                      <a:pt x="32" y="1"/>
                    </a:lnTo>
                    <a:lnTo>
                      <a:pt x="32" y="1"/>
                    </a:lnTo>
                    <a:lnTo>
                      <a:pt x="32" y="1"/>
                    </a:lnTo>
                    <a:lnTo>
                      <a:pt x="33" y="1"/>
                    </a:lnTo>
                    <a:lnTo>
                      <a:pt x="33" y="1"/>
                    </a:lnTo>
                    <a:lnTo>
                      <a:pt x="33" y="1"/>
                    </a:lnTo>
                    <a:lnTo>
                      <a:pt x="33" y="1"/>
                    </a:lnTo>
                    <a:lnTo>
                      <a:pt x="34" y="1"/>
                    </a:lnTo>
                    <a:lnTo>
                      <a:pt x="34" y="1"/>
                    </a:lnTo>
                    <a:lnTo>
                      <a:pt x="35" y="1"/>
                    </a:lnTo>
                    <a:lnTo>
                      <a:pt x="35" y="1"/>
                    </a:lnTo>
                    <a:lnTo>
                      <a:pt x="35" y="2"/>
                    </a:lnTo>
                    <a:lnTo>
                      <a:pt x="35" y="2"/>
                    </a:lnTo>
                    <a:lnTo>
                      <a:pt x="36" y="2"/>
                    </a:lnTo>
                    <a:lnTo>
                      <a:pt x="36" y="2"/>
                    </a:lnTo>
                    <a:lnTo>
                      <a:pt x="36" y="2"/>
                    </a:lnTo>
                    <a:lnTo>
                      <a:pt x="36" y="2"/>
                    </a:lnTo>
                    <a:lnTo>
                      <a:pt x="37" y="2"/>
                    </a:lnTo>
                    <a:lnTo>
                      <a:pt x="37" y="2"/>
                    </a:lnTo>
                    <a:lnTo>
                      <a:pt x="37" y="3"/>
                    </a:lnTo>
                    <a:lnTo>
                      <a:pt x="38" y="3"/>
                    </a:lnTo>
                    <a:lnTo>
                      <a:pt x="38" y="3"/>
                    </a:lnTo>
                    <a:lnTo>
                      <a:pt x="38" y="3"/>
                    </a:lnTo>
                    <a:lnTo>
                      <a:pt x="39" y="3"/>
                    </a:lnTo>
                    <a:lnTo>
                      <a:pt x="39" y="4"/>
                    </a:lnTo>
                    <a:lnTo>
                      <a:pt x="39" y="4"/>
                    </a:lnTo>
                    <a:lnTo>
                      <a:pt x="39" y="4"/>
                    </a:lnTo>
                    <a:lnTo>
                      <a:pt x="40" y="4"/>
                    </a:lnTo>
                    <a:lnTo>
                      <a:pt x="40" y="4"/>
                    </a:lnTo>
                    <a:lnTo>
                      <a:pt x="40" y="4"/>
                    </a:lnTo>
                    <a:lnTo>
                      <a:pt x="40" y="5"/>
                    </a:lnTo>
                    <a:lnTo>
                      <a:pt x="41" y="5"/>
                    </a:lnTo>
                    <a:lnTo>
                      <a:pt x="41" y="5"/>
                    </a:lnTo>
                    <a:lnTo>
                      <a:pt x="41" y="5"/>
                    </a:lnTo>
                    <a:lnTo>
                      <a:pt x="42" y="5"/>
                    </a:lnTo>
                    <a:lnTo>
                      <a:pt x="42" y="6"/>
                    </a:lnTo>
                    <a:lnTo>
                      <a:pt x="42" y="6"/>
                    </a:lnTo>
                    <a:lnTo>
                      <a:pt x="42" y="6"/>
                    </a:lnTo>
                    <a:lnTo>
                      <a:pt x="43" y="6"/>
                    </a:lnTo>
                    <a:lnTo>
                      <a:pt x="43" y="7"/>
                    </a:lnTo>
                    <a:lnTo>
                      <a:pt x="43" y="7"/>
                    </a:lnTo>
                    <a:lnTo>
                      <a:pt x="43" y="7"/>
                    </a:lnTo>
                    <a:lnTo>
                      <a:pt x="44" y="7"/>
                    </a:lnTo>
                    <a:lnTo>
                      <a:pt x="44" y="8"/>
                    </a:lnTo>
                    <a:lnTo>
                      <a:pt x="44" y="8"/>
                    </a:lnTo>
                    <a:lnTo>
                      <a:pt x="44" y="8"/>
                    </a:lnTo>
                    <a:lnTo>
                      <a:pt x="44" y="8"/>
                    </a:lnTo>
                    <a:lnTo>
                      <a:pt x="45" y="8"/>
                    </a:lnTo>
                    <a:lnTo>
                      <a:pt x="45" y="9"/>
                    </a:lnTo>
                    <a:lnTo>
                      <a:pt x="45" y="9"/>
                    </a:lnTo>
                    <a:lnTo>
                      <a:pt x="45" y="9"/>
                    </a:lnTo>
                    <a:lnTo>
                      <a:pt x="46" y="9"/>
                    </a:lnTo>
                    <a:lnTo>
                      <a:pt x="46" y="10"/>
                    </a:lnTo>
                    <a:lnTo>
                      <a:pt x="46" y="10"/>
                    </a:lnTo>
                    <a:lnTo>
                      <a:pt x="46" y="10"/>
                    </a:lnTo>
                    <a:lnTo>
                      <a:pt x="46" y="10"/>
                    </a:lnTo>
                    <a:lnTo>
                      <a:pt x="47" y="11"/>
                    </a:lnTo>
                    <a:lnTo>
                      <a:pt x="47" y="11"/>
                    </a:lnTo>
                    <a:lnTo>
                      <a:pt x="47" y="11"/>
                    </a:lnTo>
                    <a:lnTo>
                      <a:pt x="47" y="11"/>
                    </a:lnTo>
                    <a:lnTo>
                      <a:pt x="47" y="12"/>
                    </a:lnTo>
                    <a:lnTo>
                      <a:pt x="47" y="12"/>
                    </a:lnTo>
                    <a:lnTo>
                      <a:pt x="47" y="12"/>
                    </a:lnTo>
                    <a:lnTo>
                      <a:pt x="48" y="12"/>
                    </a:lnTo>
                    <a:lnTo>
                      <a:pt x="48" y="13"/>
                    </a:lnTo>
                    <a:lnTo>
                      <a:pt x="48" y="13"/>
                    </a:lnTo>
                    <a:lnTo>
                      <a:pt x="48" y="13"/>
                    </a:lnTo>
                    <a:lnTo>
                      <a:pt x="48" y="13"/>
                    </a:lnTo>
                    <a:lnTo>
                      <a:pt x="49" y="14"/>
                    </a:lnTo>
                    <a:lnTo>
                      <a:pt x="49" y="14"/>
                    </a:lnTo>
                    <a:lnTo>
                      <a:pt x="49" y="14"/>
                    </a:lnTo>
                    <a:lnTo>
                      <a:pt x="49" y="15"/>
                    </a:lnTo>
                    <a:lnTo>
                      <a:pt x="49" y="15"/>
                    </a:lnTo>
                    <a:lnTo>
                      <a:pt x="49" y="15"/>
                    </a:lnTo>
                    <a:lnTo>
                      <a:pt x="49" y="16"/>
                    </a:lnTo>
                    <a:lnTo>
                      <a:pt x="49" y="16"/>
                    </a:lnTo>
                    <a:lnTo>
                      <a:pt x="50" y="16"/>
                    </a:lnTo>
                    <a:lnTo>
                      <a:pt x="50" y="16"/>
                    </a:lnTo>
                    <a:lnTo>
                      <a:pt x="50" y="17"/>
                    </a:lnTo>
                    <a:lnTo>
                      <a:pt x="50" y="17"/>
                    </a:lnTo>
                    <a:lnTo>
                      <a:pt x="50" y="17"/>
                    </a:lnTo>
                    <a:lnTo>
                      <a:pt x="50" y="18"/>
                    </a:lnTo>
                    <a:lnTo>
                      <a:pt x="50" y="18"/>
                    </a:lnTo>
                    <a:lnTo>
                      <a:pt x="50" y="18"/>
                    </a:lnTo>
                    <a:lnTo>
                      <a:pt x="50" y="19"/>
                    </a:lnTo>
                    <a:lnTo>
                      <a:pt x="50" y="19"/>
                    </a:lnTo>
                    <a:lnTo>
                      <a:pt x="50" y="19"/>
                    </a:lnTo>
                    <a:lnTo>
                      <a:pt x="50" y="19"/>
                    </a:lnTo>
                    <a:lnTo>
                      <a:pt x="51" y="20"/>
                    </a:lnTo>
                    <a:lnTo>
                      <a:pt x="51" y="20"/>
                    </a:lnTo>
                    <a:lnTo>
                      <a:pt x="51" y="20"/>
                    </a:lnTo>
                    <a:lnTo>
                      <a:pt x="51" y="21"/>
                    </a:lnTo>
                    <a:lnTo>
                      <a:pt x="51" y="21"/>
                    </a:lnTo>
                    <a:lnTo>
                      <a:pt x="51" y="21"/>
                    </a:lnTo>
                    <a:lnTo>
                      <a:pt x="51" y="22"/>
                    </a:lnTo>
                    <a:lnTo>
                      <a:pt x="51" y="22"/>
                    </a:lnTo>
                    <a:lnTo>
                      <a:pt x="51" y="22"/>
                    </a:lnTo>
                    <a:lnTo>
                      <a:pt x="51" y="23"/>
                    </a:lnTo>
                    <a:lnTo>
                      <a:pt x="51" y="23"/>
                    </a:lnTo>
                    <a:lnTo>
                      <a:pt x="51" y="23"/>
                    </a:lnTo>
                    <a:lnTo>
                      <a:pt x="51" y="23"/>
                    </a:lnTo>
                    <a:lnTo>
                      <a:pt x="51" y="24"/>
                    </a:lnTo>
                    <a:lnTo>
                      <a:pt x="51" y="24"/>
                    </a:lnTo>
                    <a:lnTo>
                      <a:pt x="51" y="25"/>
                    </a:lnTo>
                    <a:lnTo>
                      <a:pt x="51" y="25"/>
                    </a:lnTo>
                    <a:lnTo>
                      <a:pt x="51" y="25"/>
                    </a:lnTo>
                    <a:lnTo>
                      <a:pt x="51"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8" name="Oval 196"/>
              <p:cNvSpPr>
                <a:spLocks noChangeArrowheads="1"/>
              </p:cNvSpPr>
              <p:nvPr/>
            </p:nvSpPr>
            <p:spPr bwMode="auto">
              <a:xfrm flipH="1">
                <a:off x="1003" y="3719"/>
                <a:ext cx="9"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9" name="Line 197"/>
              <p:cNvSpPr>
                <a:spLocks noChangeShapeType="1"/>
              </p:cNvSpPr>
              <p:nvPr/>
            </p:nvSpPr>
            <p:spPr bwMode="auto">
              <a:xfrm flipH="1" flipV="1">
                <a:off x="1014" y="3850"/>
                <a:ext cx="10"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0" name="Line 198"/>
              <p:cNvSpPr>
                <a:spLocks noChangeShapeType="1"/>
              </p:cNvSpPr>
              <p:nvPr/>
            </p:nvSpPr>
            <p:spPr bwMode="auto">
              <a:xfrm flipV="1">
                <a:off x="991" y="3850"/>
                <a:ext cx="8" cy="2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1" name="Rectangle 199"/>
              <p:cNvSpPr>
                <a:spLocks noChangeArrowheads="1"/>
              </p:cNvSpPr>
              <p:nvPr/>
            </p:nvSpPr>
            <p:spPr bwMode="auto">
              <a:xfrm flipH="1">
                <a:off x="985" y="3740"/>
                <a:ext cx="43" cy="9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2" name="Line 200"/>
              <p:cNvSpPr>
                <a:spLocks noChangeShapeType="1"/>
              </p:cNvSpPr>
              <p:nvPr/>
            </p:nvSpPr>
            <p:spPr bwMode="auto">
              <a:xfrm flipH="1">
                <a:off x="985" y="3742"/>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3" name="Line 201"/>
              <p:cNvSpPr>
                <a:spLocks noChangeShapeType="1"/>
              </p:cNvSpPr>
              <p:nvPr/>
            </p:nvSpPr>
            <p:spPr bwMode="auto">
              <a:xfrm flipH="1">
                <a:off x="985" y="3837"/>
                <a:ext cx="4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4" name="Line 202"/>
              <p:cNvSpPr>
                <a:spLocks noChangeShapeType="1"/>
              </p:cNvSpPr>
              <p:nvPr/>
            </p:nvSpPr>
            <p:spPr bwMode="auto">
              <a:xfrm flipH="1" flipV="1">
                <a:off x="986" y="383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5" name="Line 203"/>
              <p:cNvSpPr>
                <a:spLocks noChangeShapeType="1"/>
              </p:cNvSpPr>
              <p:nvPr/>
            </p:nvSpPr>
            <p:spPr bwMode="auto">
              <a:xfrm flipH="1">
                <a:off x="1019" y="371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6" name="Line 204"/>
              <p:cNvSpPr>
                <a:spLocks noChangeShapeType="1"/>
              </p:cNvSpPr>
              <p:nvPr/>
            </p:nvSpPr>
            <p:spPr bwMode="auto">
              <a:xfrm flipH="1">
                <a:off x="1015"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7" name="Line 205"/>
              <p:cNvSpPr>
                <a:spLocks noChangeShapeType="1"/>
              </p:cNvSpPr>
              <p:nvPr/>
            </p:nvSpPr>
            <p:spPr bwMode="auto">
              <a:xfrm>
                <a:off x="1019" y="3732"/>
                <a:ext cx="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8" name="Line 206"/>
              <p:cNvSpPr>
                <a:spLocks noChangeShapeType="1"/>
              </p:cNvSpPr>
              <p:nvPr/>
            </p:nvSpPr>
            <p:spPr bwMode="auto">
              <a:xfrm flipH="1" flipV="1">
                <a:off x="1023"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9" name="Freeform 207"/>
              <p:cNvSpPr>
                <a:spLocks/>
              </p:cNvSpPr>
              <p:nvPr/>
            </p:nvSpPr>
            <p:spPr bwMode="auto">
              <a:xfrm flipH="1">
                <a:off x="1020" y="3712"/>
                <a:ext cx="3"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1 w 9"/>
                  <a:gd name="T23" fmla="*/ 5 h 10"/>
                  <a:gd name="T24" fmla="*/ 2 w 9"/>
                  <a:gd name="T25" fmla="*/ 4 h 10"/>
                  <a:gd name="T26" fmla="*/ 2 w 9"/>
                  <a:gd name="T27" fmla="*/ 4 h 10"/>
                  <a:gd name="T28" fmla="*/ 2 w 9"/>
                  <a:gd name="T29" fmla="*/ 4 h 10"/>
                  <a:gd name="T30" fmla="*/ 2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5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8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1" y="5"/>
                    </a:lnTo>
                    <a:lnTo>
                      <a:pt x="1" y="4"/>
                    </a:lnTo>
                    <a:lnTo>
                      <a:pt x="2" y="4"/>
                    </a:lnTo>
                    <a:lnTo>
                      <a:pt x="2" y="4"/>
                    </a:lnTo>
                    <a:lnTo>
                      <a:pt x="2" y="4"/>
                    </a:lnTo>
                    <a:lnTo>
                      <a:pt x="2" y="4"/>
                    </a:lnTo>
                    <a:lnTo>
                      <a:pt x="2" y="4"/>
                    </a:lnTo>
                    <a:lnTo>
                      <a:pt x="2" y="3"/>
                    </a:lnTo>
                    <a:lnTo>
                      <a:pt x="2" y="3"/>
                    </a:lnTo>
                    <a:lnTo>
                      <a:pt x="2"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8"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0" name="Freeform 208"/>
              <p:cNvSpPr>
                <a:spLocks/>
              </p:cNvSpPr>
              <p:nvPr/>
            </p:nvSpPr>
            <p:spPr bwMode="auto">
              <a:xfrm flipH="1">
                <a:off x="1016" y="3712"/>
                <a:ext cx="3"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3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6 w 9"/>
                  <a:gd name="T33" fmla="*/ 3 h 10"/>
                  <a:gd name="T34" fmla="*/ 7 w 9"/>
                  <a:gd name="T35" fmla="*/ 3 h 10"/>
                  <a:gd name="T36" fmla="*/ 7 w 9"/>
                  <a:gd name="T37" fmla="*/ 4 h 10"/>
                  <a:gd name="T38" fmla="*/ 7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3"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6" y="3"/>
                    </a:lnTo>
                    <a:lnTo>
                      <a:pt x="6" y="3"/>
                    </a:lnTo>
                    <a:lnTo>
                      <a:pt x="7" y="3"/>
                    </a:lnTo>
                    <a:lnTo>
                      <a:pt x="7" y="3"/>
                    </a:lnTo>
                    <a:lnTo>
                      <a:pt x="7" y="4"/>
                    </a:lnTo>
                    <a:lnTo>
                      <a:pt x="7" y="4"/>
                    </a:lnTo>
                    <a:lnTo>
                      <a:pt x="7" y="4"/>
                    </a:lnTo>
                    <a:lnTo>
                      <a:pt x="7" y="4"/>
                    </a:lnTo>
                    <a:lnTo>
                      <a:pt x="7"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1" name="Freeform 209"/>
              <p:cNvSpPr>
                <a:spLocks/>
              </p:cNvSpPr>
              <p:nvPr/>
            </p:nvSpPr>
            <p:spPr bwMode="auto">
              <a:xfrm flipH="1">
                <a:off x="1016" y="3729"/>
                <a:ext cx="3"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7 w 9"/>
                  <a:gd name="T37" fmla="*/ 5 h 9"/>
                  <a:gd name="T38" fmla="*/ 7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6 w 9"/>
                  <a:gd name="T53" fmla="*/ 6 h 9"/>
                  <a:gd name="T54" fmla="*/ 6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3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0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7" y="5"/>
                    </a:lnTo>
                    <a:lnTo>
                      <a:pt x="7" y="6"/>
                    </a:lnTo>
                    <a:lnTo>
                      <a:pt x="7" y="6"/>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3" y="9"/>
                    </a:lnTo>
                    <a:lnTo>
                      <a:pt x="3" y="9"/>
                    </a:lnTo>
                    <a:lnTo>
                      <a:pt x="3" y="9"/>
                    </a:lnTo>
                    <a:lnTo>
                      <a:pt x="3" y="9"/>
                    </a:lnTo>
                    <a:lnTo>
                      <a:pt x="3" y="9"/>
                    </a:lnTo>
                    <a:lnTo>
                      <a:pt x="2" y="9"/>
                    </a:lnTo>
                    <a:lnTo>
                      <a:pt x="2" y="9"/>
                    </a:lnTo>
                    <a:lnTo>
                      <a:pt x="2" y="9"/>
                    </a:lnTo>
                    <a:lnTo>
                      <a:pt x="2" y="9"/>
                    </a:lnTo>
                    <a:lnTo>
                      <a:pt x="1" y="9"/>
                    </a:lnTo>
                    <a:lnTo>
                      <a:pt x="1" y="9"/>
                    </a:lnTo>
                    <a:lnTo>
                      <a:pt x="1" y="9"/>
                    </a:lnTo>
                    <a:lnTo>
                      <a:pt x="0"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2" name="Freeform 210"/>
              <p:cNvSpPr>
                <a:spLocks/>
              </p:cNvSpPr>
              <p:nvPr/>
            </p:nvSpPr>
            <p:spPr bwMode="auto">
              <a:xfrm flipH="1">
                <a:off x="1020" y="3730"/>
                <a:ext cx="3" cy="2"/>
              </a:xfrm>
              <a:custGeom>
                <a:avLst/>
                <a:gdLst>
                  <a:gd name="T0" fmla="*/ 9 w 9"/>
                  <a:gd name="T1" fmla="*/ 8 h 8"/>
                  <a:gd name="T2" fmla="*/ 9 w 9"/>
                  <a:gd name="T3" fmla="*/ 8 h 8"/>
                  <a:gd name="T4" fmla="*/ 9 w 9"/>
                  <a:gd name="T5" fmla="*/ 8 h 8"/>
                  <a:gd name="T6" fmla="*/ 8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5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2 w 9"/>
                  <a:gd name="T65" fmla="*/ 5 h 8"/>
                  <a:gd name="T66" fmla="*/ 2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1 w 9"/>
                  <a:gd name="T83" fmla="*/ 4 h 8"/>
                  <a:gd name="T84" fmla="*/ 1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8"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5"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2" y="5"/>
                    </a:lnTo>
                    <a:lnTo>
                      <a:pt x="2" y="5"/>
                    </a:lnTo>
                    <a:lnTo>
                      <a:pt x="2" y="5"/>
                    </a:lnTo>
                    <a:lnTo>
                      <a:pt x="2" y="5"/>
                    </a:lnTo>
                    <a:lnTo>
                      <a:pt x="2" y="5"/>
                    </a:lnTo>
                    <a:lnTo>
                      <a:pt x="2" y="5"/>
                    </a:lnTo>
                    <a:lnTo>
                      <a:pt x="2" y="5"/>
                    </a:lnTo>
                    <a:lnTo>
                      <a:pt x="2" y="4"/>
                    </a:lnTo>
                    <a:lnTo>
                      <a:pt x="2" y="4"/>
                    </a:lnTo>
                    <a:lnTo>
                      <a:pt x="1" y="4"/>
                    </a:lnTo>
                    <a:lnTo>
                      <a:pt x="1"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3" name="Line 211"/>
              <p:cNvSpPr>
                <a:spLocks noChangeShapeType="1"/>
              </p:cNvSpPr>
              <p:nvPr/>
            </p:nvSpPr>
            <p:spPr bwMode="auto">
              <a:xfrm flipH="1">
                <a:off x="993" y="371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4" name="Line 212"/>
              <p:cNvSpPr>
                <a:spLocks noChangeShapeType="1"/>
              </p:cNvSpPr>
              <p:nvPr/>
            </p:nvSpPr>
            <p:spPr bwMode="auto">
              <a:xfrm flipH="1">
                <a:off x="990" y="3714"/>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5" name="Line 213"/>
              <p:cNvSpPr>
                <a:spLocks noChangeShapeType="1"/>
              </p:cNvSpPr>
              <p:nvPr/>
            </p:nvSpPr>
            <p:spPr bwMode="auto">
              <a:xfrm>
                <a:off x="993" y="3732"/>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6" name="Line 214"/>
              <p:cNvSpPr>
                <a:spLocks noChangeShapeType="1"/>
              </p:cNvSpPr>
              <p:nvPr/>
            </p:nvSpPr>
            <p:spPr bwMode="auto">
              <a:xfrm flipH="1" flipV="1">
                <a:off x="998" y="3714"/>
                <a:ext cx="0"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7" name="Freeform 215"/>
              <p:cNvSpPr>
                <a:spLocks/>
              </p:cNvSpPr>
              <p:nvPr/>
            </p:nvSpPr>
            <p:spPr bwMode="auto">
              <a:xfrm flipH="1">
                <a:off x="996" y="3712"/>
                <a:ext cx="2" cy="2"/>
              </a:xfrm>
              <a:custGeom>
                <a:avLst/>
                <a:gdLst>
                  <a:gd name="T0" fmla="*/ 0 w 9"/>
                  <a:gd name="T1" fmla="*/ 10 h 10"/>
                  <a:gd name="T2" fmla="*/ 0 w 9"/>
                  <a:gd name="T3" fmla="*/ 9 h 10"/>
                  <a:gd name="T4" fmla="*/ 0 w 9"/>
                  <a:gd name="T5" fmla="*/ 8 h 10"/>
                  <a:gd name="T6" fmla="*/ 0 w 9"/>
                  <a:gd name="T7" fmla="*/ 8 h 10"/>
                  <a:gd name="T8" fmla="*/ 0 w 9"/>
                  <a:gd name="T9" fmla="*/ 7 h 10"/>
                  <a:gd name="T10" fmla="*/ 0 w 9"/>
                  <a:gd name="T11" fmla="*/ 7 h 10"/>
                  <a:gd name="T12" fmla="*/ 1 w 9"/>
                  <a:gd name="T13" fmla="*/ 7 h 10"/>
                  <a:gd name="T14" fmla="*/ 1 w 9"/>
                  <a:gd name="T15" fmla="*/ 6 h 10"/>
                  <a:gd name="T16" fmla="*/ 1 w 9"/>
                  <a:gd name="T17" fmla="*/ 6 h 10"/>
                  <a:gd name="T18" fmla="*/ 1 w 9"/>
                  <a:gd name="T19" fmla="*/ 5 h 10"/>
                  <a:gd name="T20" fmla="*/ 1 w 9"/>
                  <a:gd name="T21" fmla="*/ 5 h 10"/>
                  <a:gd name="T22" fmla="*/ 2 w 9"/>
                  <a:gd name="T23" fmla="*/ 5 h 10"/>
                  <a:gd name="T24" fmla="*/ 2 w 9"/>
                  <a:gd name="T25" fmla="*/ 4 h 10"/>
                  <a:gd name="T26" fmla="*/ 2 w 9"/>
                  <a:gd name="T27" fmla="*/ 4 h 10"/>
                  <a:gd name="T28" fmla="*/ 2 w 9"/>
                  <a:gd name="T29" fmla="*/ 4 h 10"/>
                  <a:gd name="T30" fmla="*/ 3 w 9"/>
                  <a:gd name="T31" fmla="*/ 3 h 10"/>
                  <a:gd name="T32" fmla="*/ 3 w 9"/>
                  <a:gd name="T33" fmla="*/ 3 h 10"/>
                  <a:gd name="T34" fmla="*/ 3 w 9"/>
                  <a:gd name="T35" fmla="*/ 2 h 10"/>
                  <a:gd name="T36" fmla="*/ 4 w 9"/>
                  <a:gd name="T37" fmla="*/ 2 h 10"/>
                  <a:gd name="T38" fmla="*/ 4 w 9"/>
                  <a:gd name="T39" fmla="*/ 2 h 10"/>
                  <a:gd name="T40" fmla="*/ 4 w 9"/>
                  <a:gd name="T41" fmla="*/ 1 h 10"/>
                  <a:gd name="T42" fmla="*/ 5 w 9"/>
                  <a:gd name="T43" fmla="*/ 1 h 10"/>
                  <a:gd name="T44" fmla="*/ 5 w 9"/>
                  <a:gd name="T45" fmla="*/ 1 h 10"/>
                  <a:gd name="T46" fmla="*/ 6 w 9"/>
                  <a:gd name="T47" fmla="*/ 1 h 10"/>
                  <a:gd name="T48" fmla="*/ 6 w 9"/>
                  <a:gd name="T49" fmla="*/ 1 h 10"/>
                  <a:gd name="T50" fmla="*/ 6 w 9"/>
                  <a:gd name="T51" fmla="*/ 1 h 10"/>
                  <a:gd name="T52" fmla="*/ 7 w 9"/>
                  <a:gd name="T53" fmla="*/ 0 h 10"/>
                  <a:gd name="T54" fmla="*/ 7 w 9"/>
                  <a:gd name="T55" fmla="*/ 0 h 10"/>
                  <a:gd name="T56" fmla="*/ 8 w 9"/>
                  <a:gd name="T57" fmla="*/ 0 h 10"/>
                  <a:gd name="T58" fmla="*/ 8 w 9"/>
                  <a:gd name="T59" fmla="*/ 0 h 10"/>
                  <a:gd name="T60" fmla="*/ 9 w 9"/>
                  <a:gd name="T61" fmla="*/ 0 h 10"/>
                  <a:gd name="T62" fmla="*/ 9 w 9"/>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0">
                    <a:moveTo>
                      <a:pt x="0" y="10"/>
                    </a:moveTo>
                    <a:lnTo>
                      <a:pt x="0" y="10"/>
                    </a:lnTo>
                    <a:lnTo>
                      <a:pt x="0" y="9"/>
                    </a:lnTo>
                    <a:lnTo>
                      <a:pt x="0" y="9"/>
                    </a:lnTo>
                    <a:lnTo>
                      <a:pt x="0" y="9"/>
                    </a:lnTo>
                    <a:lnTo>
                      <a:pt x="0" y="8"/>
                    </a:lnTo>
                    <a:lnTo>
                      <a:pt x="0" y="8"/>
                    </a:lnTo>
                    <a:lnTo>
                      <a:pt x="0" y="8"/>
                    </a:lnTo>
                    <a:lnTo>
                      <a:pt x="0" y="8"/>
                    </a:lnTo>
                    <a:lnTo>
                      <a:pt x="0" y="7"/>
                    </a:lnTo>
                    <a:lnTo>
                      <a:pt x="0" y="7"/>
                    </a:lnTo>
                    <a:lnTo>
                      <a:pt x="0" y="7"/>
                    </a:lnTo>
                    <a:lnTo>
                      <a:pt x="0" y="7"/>
                    </a:lnTo>
                    <a:lnTo>
                      <a:pt x="1" y="7"/>
                    </a:lnTo>
                    <a:lnTo>
                      <a:pt x="1" y="6"/>
                    </a:lnTo>
                    <a:lnTo>
                      <a:pt x="1" y="6"/>
                    </a:lnTo>
                    <a:lnTo>
                      <a:pt x="1" y="6"/>
                    </a:lnTo>
                    <a:lnTo>
                      <a:pt x="1" y="6"/>
                    </a:lnTo>
                    <a:lnTo>
                      <a:pt x="1" y="5"/>
                    </a:lnTo>
                    <a:lnTo>
                      <a:pt x="1" y="5"/>
                    </a:lnTo>
                    <a:lnTo>
                      <a:pt x="1" y="5"/>
                    </a:lnTo>
                    <a:lnTo>
                      <a:pt x="1" y="5"/>
                    </a:lnTo>
                    <a:lnTo>
                      <a:pt x="1" y="5"/>
                    </a:lnTo>
                    <a:lnTo>
                      <a:pt x="2" y="5"/>
                    </a:lnTo>
                    <a:lnTo>
                      <a:pt x="2" y="4"/>
                    </a:lnTo>
                    <a:lnTo>
                      <a:pt x="2" y="4"/>
                    </a:lnTo>
                    <a:lnTo>
                      <a:pt x="2" y="4"/>
                    </a:lnTo>
                    <a:lnTo>
                      <a:pt x="2" y="4"/>
                    </a:lnTo>
                    <a:lnTo>
                      <a:pt x="2" y="4"/>
                    </a:lnTo>
                    <a:lnTo>
                      <a:pt x="2" y="4"/>
                    </a:lnTo>
                    <a:lnTo>
                      <a:pt x="2" y="3"/>
                    </a:lnTo>
                    <a:lnTo>
                      <a:pt x="3" y="3"/>
                    </a:lnTo>
                    <a:lnTo>
                      <a:pt x="3" y="3"/>
                    </a:lnTo>
                    <a:lnTo>
                      <a:pt x="3" y="3"/>
                    </a:lnTo>
                    <a:lnTo>
                      <a:pt x="3" y="3"/>
                    </a:lnTo>
                    <a:lnTo>
                      <a:pt x="3" y="2"/>
                    </a:lnTo>
                    <a:lnTo>
                      <a:pt x="4" y="2"/>
                    </a:lnTo>
                    <a:lnTo>
                      <a:pt x="4" y="2"/>
                    </a:lnTo>
                    <a:lnTo>
                      <a:pt x="4" y="2"/>
                    </a:lnTo>
                    <a:lnTo>
                      <a:pt x="4" y="2"/>
                    </a:lnTo>
                    <a:lnTo>
                      <a:pt x="4" y="2"/>
                    </a:lnTo>
                    <a:lnTo>
                      <a:pt x="4" y="1"/>
                    </a:lnTo>
                    <a:lnTo>
                      <a:pt x="5" y="1"/>
                    </a:lnTo>
                    <a:lnTo>
                      <a:pt x="5" y="1"/>
                    </a:lnTo>
                    <a:lnTo>
                      <a:pt x="5" y="1"/>
                    </a:lnTo>
                    <a:lnTo>
                      <a:pt x="5" y="1"/>
                    </a:lnTo>
                    <a:lnTo>
                      <a:pt x="5" y="1"/>
                    </a:lnTo>
                    <a:lnTo>
                      <a:pt x="6" y="1"/>
                    </a:lnTo>
                    <a:lnTo>
                      <a:pt x="6" y="1"/>
                    </a:lnTo>
                    <a:lnTo>
                      <a:pt x="6" y="1"/>
                    </a:lnTo>
                    <a:lnTo>
                      <a:pt x="6" y="1"/>
                    </a:lnTo>
                    <a:lnTo>
                      <a:pt x="6" y="1"/>
                    </a:lnTo>
                    <a:lnTo>
                      <a:pt x="7" y="1"/>
                    </a:lnTo>
                    <a:lnTo>
                      <a:pt x="7" y="0"/>
                    </a:lnTo>
                    <a:lnTo>
                      <a:pt x="7" y="0"/>
                    </a:lnTo>
                    <a:lnTo>
                      <a:pt x="7" y="0"/>
                    </a:lnTo>
                    <a:lnTo>
                      <a:pt x="7"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8" name="Freeform 216"/>
              <p:cNvSpPr>
                <a:spLocks/>
              </p:cNvSpPr>
              <p:nvPr/>
            </p:nvSpPr>
            <p:spPr bwMode="auto">
              <a:xfrm flipH="1">
                <a:off x="991" y="3712"/>
                <a:ext cx="2" cy="2"/>
              </a:xfrm>
              <a:custGeom>
                <a:avLst/>
                <a:gdLst>
                  <a:gd name="T0" fmla="*/ 0 w 9"/>
                  <a:gd name="T1" fmla="*/ 0 h 10"/>
                  <a:gd name="T2" fmla="*/ 1 w 9"/>
                  <a:gd name="T3" fmla="*/ 0 h 10"/>
                  <a:gd name="T4" fmla="*/ 1 w 9"/>
                  <a:gd name="T5" fmla="*/ 0 h 10"/>
                  <a:gd name="T6" fmla="*/ 2 w 9"/>
                  <a:gd name="T7" fmla="*/ 0 h 10"/>
                  <a:gd name="T8" fmla="*/ 2 w 9"/>
                  <a:gd name="T9" fmla="*/ 0 h 10"/>
                  <a:gd name="T10" fmla="*/ 3 w 9"/>
                  <a:gd name="T11" fmla="*/ 0 h 10"/>
                  <a:gd name="T12" fmla="*/ 3 w 9"/>
                  <a:gd name="T13" fmla="*/ 1 h 10"/>
                  <a:gd name="T14" fmla="*/ 4 w 9"/>
                  <a:gd name="T15" fmla="*/ 1 h 10"/>
                  <a:gd name="T16" fmla="*/ 4 w 9"/>
                  <a:gd name="T17" fmla="*/ 1 h 10"/>
                  <a:gd name="T18" fmla="*/ 4 w 9"/>
                  <a:gd name="T19" fmla="*/ 1 h 10"/>
                  <a:gd name="T20" fmla="*/ 5 w 9"/>
                  <a:gd name="T21" fmla="*/ 1 h 10"/>
                  <a:gd name="T22" fmla="*/ 5 w 9"/>
                  <a:gd name="T23" fmla="*/ 2 h 10"/>
                  <a:gd name="T24" fmla="*/ 5 w 9"/>
                  <a:gd name="T25" fmla="*/ 2 h 10"/>
                  <a:gd name="T26" fmla="*/ 6 w 9"/>
                  <a:gd name="T27" fmla="*/ 2 h 10"/>
                  <a:gd name="T28" fmla="*/ 6 w 9"/>
                  <a:gd name="T29" fmla="*/ 2 h 10"/>
                  <a:gd name="T30" fmla="*/ 6 w 9"/>
                  <a:gd name="T31" fmla="*/ 3 h 10"/>
                  <a:gd name="T32" fmla="*/ 7 w 9"/>
                  <a:gd name="T33" fmla="*/ 3 h 10"/>
                  <a:gd name="T34" fmla="*/ 7 w 9"/>
                  <a:gd name="T35" fmla="*/ 3 h 10"/>
                  <a:gd name="T36" fmla="*/ 7 w 9"/>
                  <a:gd name="T37" fmla="*/ 4 h 10"/>
                  <a:gd name="T38" fmla="*/ 8 w 9"/>
                  <a:gd name="T39" fmla="*/ 4 h 10"/>
                  <a:gd name="T40" fmla="*/ 8 w 9"/>
                  <a:gd name="T41" fmla="*/ 4 h 10"/>
                  <a:gd name="T42" fmla="*/ 8 w 9"/>
                  <a:gd name="T43" fmla="*/ 5 h 10"/>
                  <a:gd name="T44" fmla="*/ 8 w 9"/>
                  <a:gd name="T45" fmla="*/ 5 h 10"/>
                  <a:gd name="T46" fmla="*/ 8 w 9"/>
                  <a:gd name="T47" fmla="*/ 5 h 10"/>
                  <a:gd name="T48" fmla="*/ 9 w 9"/>
                  <a:gd name="T49" fmla="*/ 6 h 10"/>
                  <a:gd name="T50" fmla="*/ 9 w 9"/>
                  <a:gd name="T51" fmla="*/ 6 h 10"/>
                  <a:gd name="T52" fmla="*/ 9 w 9"/>
                  <a:gd name="T53" fmla="*/ 7 h 10"/>
                  <a:gd name="T54" fmla="*/ 9 w 9"/>
                  <a:gd name="T55" fmla="*/ 7 h 10"/>
                  <a:gd name="T56" fmla="*/ 9 w 9"/>
                  <a:gd name="T57" fmla="*/ 8 h 10"/>
                  <a:gd name="T58" fmla="*/ 9 w 9"/>
                  <a:gd name="T59" fmla="*/ 8 h 10"/>
                  <a:gd name="T60" fmla="*/ 9 w 9"/>
                  <a:gd name="T61" fmla="*/ 9 h 10"/>
                  <a:gd name="T62" fmla="*/ 9 w 9"/>
                  <a:gd name="T63" fmla="*/ 9 h 10"/>
                  <a:gd name="T64" fmla="*/ 9 w 9"/>
                  <a:gd name="T6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0">
                    <a:moveTo>
                      <a:pt x="0" y="0"/>
                    </a:moveTo>
                    <a:lnTo>
                      <a:pt x="0" y="0"/>
                    </a:lnTo>
                    <a:lnTo>
                      <a:pt x="1" y="0"/>
                    </a:lnTo>
                    <a:lnTo>
                      <a:pt x="1" y="0"/>
                    </a:lnTo>
                    <a:lnTo>
                      <a:pt x="1" y="0"/>
                    </a:lnTo>
                    <a:lnTo>
                      <a:pt x="1" y="0"/>
                    </a:lnTo>
                    <a:lnTo>
                      <a:pt x="1" y="0"/>
                    </a:lnTo>
                    <a:lnTo>
                      <a:pt x="2" y="0"/>
                    </a:lnTo>
                    <a:lnTo>
                      <a:pt x="2" y="0"/>
                    </a:lnTo>
                    <a:lnTo>
                      <a:pt x="2" y="0"/>
                    </a:lnTo>
                    <a:lnTo>
                      <a:pt x="2" y="0"/>
                    </a:lnTo>
                    <a:lnTo>
                      <a:pt x="3" y="0"/>
                    </a:lnTo>
                    <a:lnTo>
                      <a:pt x="3" y="1"/>
                    </a:lnTo>
                    <a:lnTo>
                      <a:pt x="3" y="1"/>
                    </a:lnTo>
                    <a:lnTo>
                      <a:pt x="3" y="1"/>
                    </a:lnTo>
                    <a:lnTo>
                      <a:pt x="4" y="1"/>
                    </a:lnTo>
                    <a:lnTo>
                      <a:pt x="4" y="1"/>
                    </a:lnTo>
                    <a:lnTo>
                      <a:pt x="4" y="1"/>
                    </a:lnTo>
                    <a:lnTo>
                      <a:pt x="4" y="1"/>
                    </a:lnTo>
                    <a:lnTo>
                      <a:pt x="4" y="1"/>
                    </a:lnTo>
                    <a:lnTo>
                      <a:pt x="5" y="1"/>
                    </a:lnTo>
                    <a:lnTo>
                      <a:pt x="5" y="1"/>
                    </a:lnTo>
                    <a:lnTo>
                      <a:pt x="5" y="1"/>
                    </a:lnTo>
                    <a:lnTo>
                      <a:pt x="5" y="2"/>
                    </a:lnTo>
                    <a:lnTo>
                      <a:pt x="5" y="2"/>
                    </a:lnTo>
                    <a:lnTo>
                      <a:pt x="5" y="2"/>
                    </a:lnTo>
                    <a:lnTo>
                      <a:pt x="5" y="2"/>
                    </a:lnTo>
                    <a:lnTo>
                      <a:pt x="6" y="2"/>
                    </a:lnTo>
                    <a:lnTo>
                      <a:pt x="6" y="2"/>
                    </a:lnTo>
                    <a:lnTo>
                      <a:pt x="6" y="2"/>
                    </a:lnTo>
                    <a:lnTo>
                      <a:pt x="6" y="3"/>
                    </a:lnTo>
                    <a:lnTo>
                      <a:pt x="6" y="3"/>
                    </a:lnTo>
                    <a:lnTo>
                      <a:pt x="7" y="3"/>
                    </a:lnTo>
                    <a:lnTo>
                      <a:pt x="7" y="3"/>
                    </a:lnTo>
                    <a:lnTo>
                      <a:pt x="7" y="3"/>
                    </a:lnTo>
                    <a:lnTo>
                      <a:pt x="7" y="3"/>
                    </a:lnTo>
                    <a:lnTo>
                      <a:pt x="7" y="4"/>
                    </a:lnTo>
                    <a:lnTo>
                      <a:pt x="7" y="4"/>
                    </a:lnTo>
                    <a:lnTo>
                      <a:pt x="7" y="4"/>
                    </a:lnTo>
                    <a:lnTo>
                      <a:pt x="8" y="4"/>
                    </a:lnTo>
                    <a:lnTo>
                      <a:pt x="8" y="4"/>
                    </a:lnTo>
                    <a:lnTo>
                      <a:pt x="8" y="4"/>
                    </a:lnTo>
                    <a:lnTo>
                      <a:pt x="8" y="5"/>
                    </a:lnTo>
                    <a:lnTo>
                      <a:pt x="8" y="5"/>
                    </a:lnTo>
                    <a:lnTo>
                      <a:pt x="8" y="5"/>
                    </a:lnTo>
                    <a:lnTo>
                      <a:pt x="8" y="5"/>
                    </a:lnTo>
                    <a:lnTo>
                      <a:pt x="8" y="5"/>
                    </a:lnTo>
                    <a:lnTo>
                      <a:pt x="8" y="5"/>
                    </a:lnTo>
                    <a:lnTo>
                      <a:pt x="8" y="6"/>
                    </a:lnTo>
                    <a:lnTo>
                      <a:pt x="9" y="6"/>
                    </a:lnTo>
                    <a:lnTo>
                      <a:pt x="9" y="6"/>
                    </a:lnTo>
                    <a:lnTo>
                      <a:pt x="9" y="6"/>
                    </a:lnTo>
                    <a:lnTo>
                      <a:pt x="9" y="7"/>
                    </a:lnTo>
                    <a:lnTo>
                      <a:pt x="9" y="7"/>
                    </a:lnTo>
                    <a:lnTo>
                      <a:pt x="9" y="7"/>
                    </a:lnTo>
                    <a:lnTo>
                      <a:pt x="9" y="7"/>
                    </a:lnTo>
                    <a:lnTo>
                      <a:pt x="9" y="7"/>
                    </a:lnTo>
                    <a:lnTo>
                      <a:pt x="9" y="8"/>
                    </a:lnTo>
                    <a:lnTo>
                      <a:pt x="9" y="8"/>
                    </a:lnTo>
                    <a:lnTo>
                      <a:pt x="9" y="8"/>
                    </a:lnTo>
                    <a:lnTo>
                      <a:pt x="9" y="8"/>
                    </a:lnTo>
                    <a:lnTo>
                      <a:pt x="9" y="9"/>
                    </a:lnTo>
                    <a:lnTo>
                      <a:pt x="9" y="9"/>
                    </a:lnTo>
                    <a:lnTo>
                      <a:pt x="9" y="9"/>
                    </a:lnTo>
                    <a:lnTo>
                      <a:pt x="9" y="10"/>
                    </a:lnTo>
                    <a:lnTo>
                      <a:pt x="9"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9" name="Freeform 217"/>
              <p:cNvSpPr>
                <a:spLocks/>
              </p:cNvSpPr>
              <p:nvPr/>
            </p:nvSpPr>
            <p:spPr bwMode="auto">
              <a:xfrm flipH="1">
                <a:off x="991" y="3729"/>
                <a:ext cx="2" cy="3"/>
              </a:xfrm>
              <a:custGeom>
                <a:avLst/>
                <a:gdLst>
                  <a:gd name="T0" fmla="*/ 9 w 9"/>
                  <a:gd name="T1" fmla="*/ 0 h 9"/>
                  <a:gd name="T2" fmla="*/ 9 w 9"/>
                  <a:gd name="T3" fmla="*/ 1 h 9"/>
                  <a:gd name="T4" fmla="*/ 9 w 9"/>
                  <a:gd name="T5" fmla="*/ 1 h 9"/>
                  <a:gd name="T6" fmla="*/ 9 w 9"/>
                  <a:gd name="T7" fmla="*/ 1 h 9"/>
                  <a:gd name="T8" fmla="*/ 9 w 9"/>
                  <a:gd name="T9" fmla="*/ 2 h 9"/>
                  <a:gd name="T10" fmla="*/ 9 w 9"/>
                  <a:gd name="T11" fmla="*/ 2 h 9"/>
                  <a:gd name="T12" fmla="*/ 9 w 9"/>
                  <a:gd name="T13" fmla="*/ 2 h 9"/>
                  <a:gd name="T14" fmla="*/ 9 w 9"/>
                  <a:gd name="T15" fmla="*/ 2 h 9"/>
                  <a:gd name="T16" fmla="*/ 9 w 9"/>
                  <a:gd name="T17" fmla="*/ 3 h 9"/>
                  <a:gd name="T18" fmla="*/ 9 w 9"/>
                  <a:gd name="T19" fmla="*/ 3 h 9"/>
                  <a:gd name="T20" fmla="*/ 9 w 9"/>
                  <a:gd name="T21" fmla="*/ 3 h 9"/>
                  <a:gd name="T22" fmla="*/ 9 w 9"/>
                  <a:gd name="T23" fmla="*/ 3 h 9"/>
                  <a:gd name="T24" fmla="*/ 8 w 9"/>
                  <a:gd name="T25" fmla="*/ 4 h 9"/>
                  <a:gd name="T26" fmla="*/ 8 w 9"/>
                  <a:gd name="T27" fmla="*/ 4 h 9"/>
                  <a:gd name="T28" fmla="*/ 8 w 9"/>
                  <a:gd name="T29" fmla="*/ 4 h 9"/>
                  <a:gd name="T30" fmla="*/ 8 w 9"/>
                  <a:gd name="T31" fmla="*/ 5 h 9"/>
                  <a:gd name="T32" fmla="*/ 8 w 9"/>
                  <a:gd name="T33" fmla="*/ 5 h 9"/>
                  <a:gd name="T34" fmla="*/ 8 w 9"/>
                  <a:gd name="T35" fmla="*/ 5 h 9"/>
                  <a:gd name="T36" fmla="*/ 8 w 9"/>
                  <a:gd name="T37" fmla="*/ 5 h 9"/>
                  <a:gd name="T38" fmla="*/ 8 w 9"/>
                  <a:gd name="T39" fmla="*/ 6 h 9"/>
                  <a:gd name="T40" fmla="*/ 7 w 9"/>
                  <a:gd name="T41" fmla="*/ 6 h 9"/>
                  <a:gd name="T42" fmla="*/ 7 w 9"/>
                  <a:gd name="T43" fmla="*/ 6 h 9"/>
                  <a:gd name="T44" fmla="*/ 7 w 9"/>
                  <a:gd name="T45" fmla="*/ 6 h 9"/>
                  <a:gd name="T46" fmla="*/ 7 w 9"/>
                  <a:gd name="T47" fmla="*/ 6 h 9"/>
                  <a:gd name="T48" fmla="*/ 7 w 9"/>
                  <a:gd name="T49" fmla="*/ 6 h 9"/>
                  <a:gd name="T50" fmla="*/ 7 w 9"/>
                  <a:gd name="T51" fmla="*/ 6 h 9"/>
                  <a:gd name="T52" fmla="*/ 7 w 9"/>
                  <a:gd name="T53" fmla="*/ 6 h 9"/>
                  <a:gd name="T54" fmla="*/ 7 w 9"/>
                  <a:gd name="T55" fmla="*/ 7 h 9"/>
                  <a:gd name="T56" fmla="*/ 6 w 9"/>
                  <a:gd name="T57" fmla="*/ 7 h 9"/>
                  <a:gd name="T58" fmla="*/ 6 w 9"/>
                  <a:gd name="T59" fmla="*/ 7 h 9"/>
                  <a:gd name="T60" fmla="*/ 6 w 9"/>
                  <a:gd name="T61" fmla="*/ 7 h 9"/>
                  <a:gd name="T62" fmla="*/ 6 w 9"/>
                  <a:gd name="T63" fmla="*/ 7 h 9"/>
                  <a:gd name="T64" fmla="*/ 6 w 9"/>
                  <a:gd name="T65" fmla="*/ 7 h 9"/>
                  <a:gd name="T66" fmla="*/ 6 w 9"/>
                  <a:gd name="T67" fmla="*/ 7 h 9"/>
                  <a:gd name="T68" fmla="*/ 5 w 9"/>
                  <a:gd name="T69" fmla="*/ 7 h 9"/>
                  <a:gd name="T70" fmla="*/ 5 w 9"/>
                  <a:gd name="T71" fmla="*/ 8 h 9"/>
                  <a:gd name="T72" fmla="*/ 5 w 9"/>
                  <a:gd name="T73" fmla="*/ 8 h 9"/>
                  <a:gd name="T74" fmla="*/ 5 w 9"/>
                  <a:gd name="T75" fmla="*/ 8 h 9"/>
                  <a:gd name="T76" fmla="*/ 5 w 9"/>
                  <a:gd name="T77" fmla="*/ 8 h 9"/>
                  <a:gd name="T78" fmla="*/ 4 w 9"/>
                  <a:gd name="T79" fmla="*/ 8 h 9"/>
                  <a:gd name="T80" fmla="*/ 4 w 9"/>
                  <a:gd name="T81" fmla="*/ 8 h 9"/>
                  <a:gd name="T82" fmla="*/ 4 w 9"/>
                  <a:gd name="T83" fmla="*/ 9 h 9"/>
                  <a:gd name="T84" fmla="*/ 4 w 9"/>
                  <a:gd name="T85" fmla="*/ 9 h 9"/>
                  <a:gd name="T86" fmla="*/ 3 w 9"/>
                  <a:gd name="T87" fmla="*/ 9 h 9"/>
                  <a:gd name="T88" fmla="*/ 3 w 9"/>
                  <a:gd name="T89" fmla="*/ 9 h 9"/>
                  <a:gd name="T90" fmla="*/ 3 w 9"/>
                  <a:gd name="T91" fmla="*/ 9 h 9"/>
                  <a:gd name="T92" fmla="*/ 3 w 9"/>
                  <a:gd name="T93" fmla="*/ 9 h 9"/>
                  <a:gd name="T94" fmla="*/ 2 w 9"/>
                  <a:gd name="T95" fmla="*/ 9 h 9"/>
                  <a:gd name="T96" fmla="*/ 2 w 9"/>
                  <a:gd name="T97" fmla="*/ 9 h 9"/>
                  <a:gd name="T98" fmla="*/ 2 w 9"/>
                  <a:gd name="T99" fmla="*/ 9 h 9"/>
                  <a:gd name="T100" fmla="*/ 2 w 9"/>
                  <a:gd name="T101" fmla="*/ 9 h 9"/>
                  <a:gd name="T102" fmla="*/ 1 w 9"/>
                  <a:gd name="T103" fmla="*/ 9 h 9"/>
                  <a:gd name="T104" fmla="*/ 1 w 9"/>
                  <a:gd name="T105" fmla="*/ 9 h 9"/>
                  <a:gd name="T106" fmla="*/ 1 w 9"/>
                  <a:gd name="T107" fmla="*/ 9 h 9"/>
                  <a:gd name="T108" fmla="*/ 1 w 9"/>
                  <a:gd name="T109" fmla="*/ 9 h 9"/>
                  <a:gd name="T110" fmla="*/ 0 w 9"/>
                  <a:gd name="T111" fmla="*/ 9 h 9"/>
                  <a:gd name="T112" fmla="*/ 0 w 9"/>
                  <a:gd name="T113" fmla="*/ 9 h 9"/>
                  <a:gd name="T114" fmla="*/ 0 w 9"/>
                  <a:gd name="T11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9">
                    <a:moveTo>
                      <a:pt x="9" y="0"/>
                    </a:move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5"/>
                    </a:lnTo>
                    <a:lnTo>
                      <a:pt x="8" y="5"/>
                    </a:lnTo>
                    <a:lnTo>
                      <a:pt x="8" y="5"/>
                    </a:lnTo>
                    <a:lnTo>
                      <a:pt x="8" y="5"/>
                    </a:lnTo>
                    <a:lnTo>
                      <a:pt x="8" y="6"/>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5" y="8"/>
                    </a:lnTo>
                    <a:lnTo>
                      <a:pt x="4" y="8"/>
                    </a:lnTo>
                    <a:lnTo>
                      <a:pt x="4" y="8"/>
                    </a:lnTo>
                    <a:lnTo>
                      <a:pt x="4" y="9"/>
                    </a:lnTo>
                    <a:lnTo>
                      <a:pt x="4" y="9"/>
                    </a:lnTo>
                    <a:lnTo>
                      <a:pt x="3" y="9"/>
                    </a:lnTo>
                    <a:lnTo>
                      <a:pt x="3" y="9"/>
                    </a:lnTo>
                    <a:lnTo>
                      <a:pt x="3" y="9"/>
                    </a:lnTo>
                    <a:lnTo>
                      <a:pt x="3" y="9"/>
                    </a:lnTo>
                    <a:lnTo>
                      <a:pt x="2" y="9"/>
                    </a:lnTo>
                    <a:lnTo>
                      <a:pt x="2" y="9"/>
                    </a:lnTo>
                    <a:lnTo>
                      <a:pt x="2" y="9"/>
                    </a:lnTo>
                    <a:lnTo>
                      <a:pt x="2" y="9"/>
                    </a:lnTo>
                    <a:lnTo>
                      <a:pt x="1" y="9"/>
                    </a:lnTo>
                    <a:lnTo>
                      <a:pt x="1" y="9"/>
                    </a:lnTo>
                    <a:lnTo>
                      <a:pt x="1" y="9"/>
                    </a:lnTo>
                    <a:lnTo>
                      <a:pt x="1" y="9"/>
                    </a:lnTo>
                    <a:lnTo>
                      <a:pt x="0" y="9"/>
                    </a:lnTo>
                    <a:lnTo>
                      <a:pt x="0"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0" name="Freeform 218"/>
              <p:cNvSpPr>
                <a:spLocks/>
              </p:cNvSpPr>
              <p:nvPr/>
            </p:nvSpPr>
            <p:spPr bwMode="auto">
              <a:xfrm flipH="1">
                <a:off x="996" y="3730"/>
                <a:ext cx="2" cy="2"/>
              </a:xfrm>
              <a:custGeom>
                <a:avLst/>
                <a:gdLst>
                  <a:gd name="T0" fmla="*/ 9 w 9"/>
                  <a:gd name="T1" fmla="*/ 8 h 8"/>
                  <a:gd name="T2" fmla="*/ 9 w 9"/>
                  <a:gd name="T3" fmla="*/ 8 h 8"/>
                  <a:gd name="T4" fmla="*/ 9 w 9"/>
                  <a:gd name="T5" fmla="*/ 8 h 8"/>
                  <a:gd name="T6" fmla="*/ 9 w 9"/>
                  <a:gd name="T7" fmla="*/ 8 h 8"/>
                  <a:gd name="T8" fmla="*/ 8 w 9"/>
                  <a:gd name="T9" fmla="*/ 8 h 8"/>
                  <a:gd name="T10" fmla="*/ 8 w 9"/>
                  <a:gd name="T11" fmla="*/ 8 h 8"/>
                  <a:gd name="T12" fmla="*/ 8 w 9"/>
                  <a:gd name="T13" fmla="*/ 8 h 8"/>
                  <a:gd name="T14" fmla="*/ 7 w 9"/>
                  <a:gd name="T15" fmla="*/ 8 h 8"/>
                  <a:gd name="T16" fmla="*/ 7 w 9"/>
                  <a:gd name="T17" fmla="*/ 8 h 8"/>
                  <a:gd name="T18" fmla="*/ 7 w 9"/>
                  <a:gd name="T19" fmla="*/ 8 h 8"/>
                  <a:gd name="T20" fmla="*/ 7 w 9"/>
                  <a:gd name="T21" fmla="*/ 8 h 8"/>
                  <a:gd name="T22" fmla="*/ 7 w 9"/>
                  <a:gd name="T23" fmla="*/ 8 h 8"/>
                  <a:gd name="T24" fmla="*/ 6 w 9"/>
                  <a:gd name="T25" fmla="*/ 8 h 8"/>
                  <a:gd name="T26" fmla="*/ 6 w 9"/>
                  <a:gd name="T27" fmla="*/ 8 h 8"/>
                  <a:gd name="T28" fmla="*/ 6 w 9"/>
                  <a:gd name="T29" fmla="*/ 8 h 8"/>
                  <a:gd name="T30" fmla="*/ 6 w 9"/>
                  <a:gd name="T31" fmla="*/ 8 h 8"/>
                  <a:gd name="T32" fmla="*/ 6 w 9"/>
                  <a:gd name="T33" fmla="*/ 8 h 8"/>
                  <a:gd name="T34" fmla="*/ 5 w 9"/>
                  <a:gd name="T35" fmla="*/ 8 h 8"/>
                  <a:gd name="T36" fmla="*/ 5 w 9"/>
                  <a:gd name="T37" fmla="*/ 7 h 8"/>
                  <a:gd name="T38" fmla="*/ 5 w 9"/>
                  <a:gd name="T39" fmla="*/ 7 h 8"/>
                  <a:gd name="T40" fmla="*/ 5 w 9"/>
                  <a:gd name="T41" fmla="*/ 7 h 8"/>
                  <a:gd name="T42" fmla="*/ 5 w 9"/>
                  <a:gd name="T43" fmla="*/ 7 h 8"/>
                  <a:gd name="T44" fmla="*/ 4 w 9"/>
                  <a:gd name="T45" fmla="*/ 7 h 8"/>
                  <a:gd name="T46" fmla="*/ 4 w 9"/>
                  <a:gd name="T47" fmla="*/ 7 h 8"/>
                  <a:gd name="T48" fmla="*/ 4 w 9"/>
                  <a:gd name="T49" fmla="*/ 7 h 8"/>
                  <a:gd name="T50" fmla="*/ 4 w 9"/>
                  <a:gd name="T51" fmla="*/ 6 h 8"/>
                  <a:gd name="T52" fmla="*/ 4 w 9"/>
                  <a:gd name="T53" fmla="*/ 6 h 8"/>
                  <a:gd name="T54" fmla="*/ 4 w 9"/>
                  <a:gd name="T55" fmla="*/ 6 h 8"/>
                  <a:gd name="T56" fmla="*/ 3 w 9"/>
                  <a:gd name="T57" fmla="*/ 6 h 8"/>
                  <a:gd name="T58" fmla="*/ 3 w 9"/>
                  <a:gd name="T59" fmla="*/ 6 h 8"/>
                  <a:gd name="T60" fmla="*/ 3 w 9"/>
                  <a:gd name="T61" fmla="*/ 6 h 8"/>
                  <a:gd name="T62" fmla="*/ 3 w 9"/>
                  <a:gd name="T63" fmla="*/ 6 h 8"/>
                  <a:gd name="T64" fmla="*/ 3 w 9"/>
                  <a:gd name="T65" fmla="*/ 5 h 8"/>
                  <a:gd name="T66" fmla="*/ 3 w 9"/>
                  <a:gd name="T67" fmla="*/ 5 h 8"/>
                  <a:gd name="T68" fmla="*/ 2 w 9"/>
                  <a:gd name="T69" fmla="*/ 5 h 8"/>
                  <a:gd name="T70" fmla="*/ 2 w 9"/>
                  <a:gd name="T71" fmla="*/ 5 h 8"/>
                  <a:gd name="T72" fmla="*/ 2 w 9"/>
                  <a:gd name="T73" fmla="*/ 5 h 8"/>
                  <a:gd name="T74" fmla="*/ 2 w 9"/>
                  <a:gd name="T75" fmla="*/ 5 h 8"/>
                  <a:gd name="T76" fmla="*/ 2 w 9"/>
                  <a:gd name="T77" fmla="*/ 5 h 8"/>
                  <a:gd name="T78" fmla="*/ 2 w 9"/>
                  <a:gd name="T79" fmla="*/ 4 h 8"/>
                  <a:gd name="T80" fmla="*/ 2 w 9"/>
                  <a:gd name="T81" fmla="*/ 4 h 8"/>
                  <a:gd name="T82" fmla="*/ 2 w 9"/>
                  <a:gd name="T83" fmla="*/ 4 h 8"/>
                  <a:gd name="T84" fmla="*/ 2 w 9"/>
                  <a:gd name="T85" fmla="*/ 4 h 8"/>
                  <a:gd name="T86" fmla="*/ 1 w 9"/>
                  <a:gd name="T87" fmla="*/ 4 h 8"/>
                  <a:gd name="T88" fmla="*/ 1 w 9"/>
                  <a:gd name="T89" fmla="*/ 4 h 8"/>
                  <a:gd name="T90" fmla="*/ 1 w 9"/>
                  <a:gd name="T91" fmla="*/ 3 h 8"/>
                  <a:gd name="T92" fmla="*/ 1 w 9"/>
                  <a:gd name="T93" fmla="*/ 3 h 8"/>
                  <a:gd name="T94" fmla="*/ 1 w 9"/>
                  <a:gd name="T95" fmla="*/ 3 h 8"/>
                  <a:gd name="T96" fmla="*/ 1 w 9"/>
                  <a:gd name="T97" fmla="*/ 3 h 8"/>
                  <a:gd name="T98" fmla="*/ 1 w 9"/>
                  <a:gd name="T99" fmla="*/ 2 h 8"/>
                  <a:gd name="T100" fmla="*/ 1 w 9"/>
                  <a:gd name="T101" fmla="*/ 2 h 8"/>
                  <a:gd name="T102" fmla="*/ 1 w 9"/>
                  <a:gd name="T103" fmla="*/ 2 h 8"/>
                  <a:gd name="T104" fmla="*/ 0 w 9"/>
                  <a:gd name="T105" fmla="*/ 2 h 8"/>
                  <a:gd name="T106" fmla="*/ 0 w 9"/>
                  <a:gd name="T107" fmla="*/ 2 h 8"/>
                  <a:gd name="T108" fmla="*/ 0 w 9"/>
                  <a:gd name="T109" fmla="*/ 1 h 8"/>
                  <a:gd name="T110" fmla="*/ 0 w 9"/>
                  <a:gd name="T111" fmla="*/ 1 h 8"/>
                  <a:gd name="T112" fmla="*/ 0 w 9"/>
                  <a:gd name="T113" fmla="*/ 1 h 8"/>
                  <a:gd name="T114" fmla="*/ 0 w 9"/>
                  <a:gd name="T115" fmla="*/ 1 h 8"/>
                  <a:gd name="T116" fmla="*/ 0 w 9"/>
                  <a:gd name="T117" fmla="*/ 1 h 8"/>
                  <a:gd name="T118" fmla="*/ 0 w 9"/>
                  <a:gd name="T119" fmla="*/ 0 h 8"/>
                  <a:gd name="T120" fmla="*/ 0 w 9"/>
                  <a:gd name="T121" fmla="*/ 0 h 8"/>
                  <a:gd name="T122" fmla="*/ 0 w 9"/>
                  <a:gd name="T1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 h="8">
                    <a:moveTo>
                      <a:pt x="9" y="8"/>
                    </a:moveTo>
                    <a:lnTo>
                      <a:pt x="9" y="8"/>
                    </a:lnTo>
                    <a:lnTo>
                      <a:pt x="9" y="8"/>
                    </a:lnTo>
                    <a:lnTo>
                      <a:pt x="9" y="8"/>
                    </a:lnTo>
                    <a:lnTo>
                      <a:pt x="8" y="8"/>
                    </a:lnTo>
                    <a:lnTo>
                      <a:pt x="8" y="8"/>
                    </a:lnTo>
                    <a:lnTo>
                      <a:pt x="8" y="8"/>
                    </a:lnTo>
                    <a:lnTo>
                      <a:pt x="7" y="8"/>
                    </a:lnTo>
                    <a:lnTo>
                      <a:pt x="7"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4" y="7"/>
                    </a:lnTo>
                    <a:lnTo>
                      <a:pt x="4" y="7"/>
                    </a:lnTo>
                    <a:lnTo>
                      <a:pt x="4" y="7"/>
                    </a:lnTo>
                    <a:lnTo>
                      <a:pt x="4" y="6"/>
                    </a:lnTo>
                    <a:lnTo>
                      <a:pt x="4" y="6"/>
                    </a:lnTo>
                    <a:lnTo>
                      <a:pt x="4" y="6"/>
                    </a:lnTo>
                    <a:lnTo>
                      <a:pt x="3" y="6"/>
                    </a:lnTo>
                    <a:lnTo>
                      <a:pt x="3" y="6"/>
                    </a:lnTo>
                    <a:lnTo>
                      <a:pt x="3" y="6"/>
                    </a:lnTo>
                    <a:lnTo>
                      <a:pt x="3" y="6"/>
                    </a:lnTo>
                    <a:lnTo>
                      <a:pt x="3" y="5"/>
                    </a:lnTo>
                    <a:lnTo>
                      <a:pt x="3" y="5"/>
                    </a:lnTo>
                    <a:lnTo>
                      <a:pt x="2" y="5"/>
                    </a:lnTo>
                    <a:lnTo>
                      <a:pt x="2" y="5"/>
                    </a:lnTo>
                    <a:lnTo>
                      <a:pt x="2" y="5"/>
                    </a:lnTo>
                    <a:lnTo>
                      <a:pt x="2" y="5"/>
                    </a:lnTo>
                    <a:lnTo>
                      <a:pt x="2" y="5"/>
                    </a:lnTo>
                    <a:lnTo>
                      <a:pt x="2" y="4"/>
                    </a:lnTo>
                    <a:lnTo>
                      <a:pt x="2" y="4"/>
                    </a:lnTo>
                    <a:lnTo>
                      <a:pt x="2" y="4"/>
                    </a:lnTo>
                    <a:lnTo>
                      <a:pt x="2" y="4"/>
                    </a:lnTo>
                    <a:lnTo>
                      <a:pt x="1" y="4"/>
                    </a:lnTo>
                    <a:lnTo>
                      <a:pt x="1" y="4"/>
                    </a:lnTo>
                    <a:lnTo>
                      <a:pt x="1" y="3"/>
                    </a:lnTo>
                    <a:lnTo>
                      <a:pt x="1" y="3"/>
                    </a:lnTo>
                    <a:lnTo>
                      <a:pt x="1" y="3"/>
                    </a:lnTo>
                    <a:lnTo>
                      <a:pt x="1" y="3"/>
                    </a:lnTo>
                    <a:lnTo>
                      <a:pt x="1" y="2"/>
                    </a:lnTo>
                    <a:lnTo>
                      <a:pt x="1" y="2"/>
                    </a:lnTo>
                    <a:lnTo>
                      <a:pt x="1" y="2"/>
                    </a:lnTo>
                    <a:lnTo>
                      <a:pt x="0" y="2"/>
                    </a:lnTo>
                    <a:lnTo>
                      <a:pt x="0" y="2"/>
                    </a:lnTo>
                    <a:lnTo>
                      <a:pt x="0" y="1"/>
                    </a:lnTo>
                    <a:lnTo>
                      <a:pt x="0" y="1"/>
                    </a:lnTo>
                    <a:lnTo>
                      <a:pt x="0" y="1"/>
                    </a:lnTo>
                    <a:lnTo>
                      <a:pt x="0" y="1"/>
                    </a:lnTo>
                    <a:lnTo>
                      <a:pt x="0" y="1"/>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1" name="Freeform 219"/>
              <p:cNvSpPr>
                <a:spLocks/>
              </p:cNvSpPr>
              <p:nvPr/>
            </p:nvSpPr>
            <p:spPr bwMode="auto">
              <a:xfrm flipH="1">
                <a:off x="1025" y="3704"/>
                <a:ext cx="0" cy="36"/>
              </a:xfrm>
              <a:custGeom>
                <a:avLst/>
                <a:gdLst>
                  <a:gd name="T0" fmla="*/ 128 h 128"/>
                  <a:gd name="T1" fmla="*/ 35 h 128"/>
                  <a:gd name="T2" fmla="*/ 0 h 128"/>
                </a:gdLst>
                <a:ahLst/>
                <a:cxnLst>
                  <a:cxn ang="0">
                    <a:pos x="0" y="T0"/>
                  </a:cxn>
                  <a:cxn ang="0">
                    <a:pos x="0" y="T1"/>
                  </a:cxn>
                  <a:cxn ang="0">
                    <a:pos x="0" y="T2"/>
                  </a:cxn>
                </a:cxnLst>
                <a:rect l="0" t="0" r="r" b="b"/>
                <a:pathLst>
                  <a:path h="128">
                    <a:moveTo>
                      <a:pt x="0" y="128"/>
                    </a:moveTo>
                    <a:lnTo>
                      <a:pt x="0" y="35"/>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2" name="Freeform 220"/>
              <p:cNvSpPr>
                <a:spLocks/>
              </p:cNvSpPr>
              <p:nvPr/>
            </p:nvSpPr>
            <p:spPr bwMode="auto">
              <a:xfrm flipH="1">
                <a:off x="988" y="3707"/>
                <a:ext cx="1" cy="33"/>
              </a:xfrm>
              <a:custGeom>
                <a:avLst/>
                <a:gdLst>
                  <a:gd name="T0" fmla="*/ 117 h 117"/>
                  <a:gd name="T1" fmla="*/ 24 h 117"/>
                  <a:gd name="T2" fmla="*/ 0 h 117"/>
                </a:gdLst>
                <a:ahLst/>
                <a:cxnLst>
                  <a:cxn ang="0">
                    <a:pos x="0" y="T0"/>
                  </a:cxn>
                  <a:cxn ang="0">
                    <a:pos x="0" y="T1"/>
                  </a:cxn>
                  <a:cxn ang="0">
                    <a:pos x="0" y="T2"/>
                  </a:cxn>
                </a:cxnLst>
                <a:rect l="0" t="0" r="r" b="b"/>
                <a:pathLst>
                  <a:path h="117">
                    <a:moveTo>
                      <a:pt x="0" y="117"/>
                    </a:moveTo>
                    <a:lnTo>
                      <a:pt x="0" y="2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3" name="Rectangle 221"/>
              <p:cNvSpPr>
                <a:spLocks noChangeArrowheads="1"/>
              </p:cNvSpPr>
              <p:nvPr/>
            </p:nvSpPr>
            <p:spPr bwMode="auto">
              <a:xfrm flipH="1">
                <a:off x="1003" y="3838"/>
                <a:ext cx="7"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4" name="Line 222"/>
              <p:cNvSpPr>
                <a:spLocks noChangeShapeType="1"/>
              </p:cNvSpPr>
              <p:nvPr/>
            </p:nvSpPr>
            <p:spPr bwMode="auto">
              <a:xfrm flipV="1">
                <a:off x="1014" y="3732"/>
                <a:ext cx="11"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5" name="Line 223"/>
              <p:cNvSpPr>
                <a:spLocks noChangeShapeType="1"/>
              </p:cNvSpPr>
              <p:nvPr/>
            </p:nvSpPr>
            <p:spPr bwMode="auto">
              <a:xfrm flipH="1" flipV="1">
                <a:off x="989" y="3732"/>
                <a:ext cx="1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6" name="Oval 224"/>
              <p:cNvSpPr>
                <a:spLocks noChangeArrowheads="1"/>
              </p:cNvSpPr>
              <p:nvPr/>
            </p:nvSpPr>
            <p:spPr bwMode="auto">
              <a:xfrm flipH="1">
                <a:off x="993" y="3714"/>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7" name="Oval 225"/>
              <p:cNvSpPr>
                <a:spLocks noChangeArrowheads="1"/>
              </p:cNvSpPr>
              <p:nvPr/>
            </p:nvSpPr>
            <p:spPr bwMode="auto">
              <a:xfrm flipH="1">
                <a:off x="993" y="372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8" name="Oval 226"/>
              <p:cNvSpPr>
                <a:spLocks noChangeArrowheads="1"/>
              </p:cNvSpPr>
              <p:nvPr/>
            </p:nvSpPr>
            <p:spPr bwMode="auto">
              <a:xfrm flipH="1">
                <a:off x="1019" y="3714"/>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9" name="Oval 227"/>
              <p:cNvSpPr>
                <a:spLocks noChangeArrowheads="1"/>
              </p:cNvSpPr>
              <p:nvPr/>
            </p:nvSpPr>
            <p:spPr bwMode="auto">
              <a:xfrm flipH="1">
                <a:off x="1019" y="3727"/>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0" name="Freeform 228"/>
              <p:cNvSpPr>
                <a:spLocks/>
              </p:cNvSpPr>
              <p:nvPr/>
            </p:nvSpPr>
            <p:spPr bwMode="auto">
              <a:xfrm flipH="1">
                <a:off x="987" y="3721"/>
                <a:ext cx="2" cy="19"/>
              </a:xfrm>
              <a:custGeom>
                <a:avLst/>
                <a:gdLst>
                  <a:gd name="T0" fmla="*/ 8 w 8"/>
                  <a:gd name="T1" fmla="*/ 68 h 68"/>
                  <a:gd name="T2" fmla="*/ 8 w 8"/>
                  <a:gd name="T3" fmla="*/ 11 h 68"/>
                  <a:gd name="T4" fmla="*/ 0 w 8"/>
                  <a:gd name="T5" fmla="*/ 0 h 68"/>
                </a:gdLst>
                <a:ahLst/>
                <a:cxnLst>
                  <a:cxn ang="0">
                    <a:pos x="T0" y="T1"/>
                  </a:cxn>
                  <a:cxn ang="0">
                    <a:pos x="T2" y="T3"/>
                  </a:cxn>
                  <a:cxn ang="0">
                    <a:pos x="T4" y="T5"/>
                  </a:cxn>
                </a:cxnLst>
                <a:rect l="0" t="0" r="r" b="b"/>
                <a:pathLst>
                  <a:path w="8" h="68">
                    <a:moveTo>
                      <a:pt x="8" y="68"/>
                    </a:moveTo>
                    <a:lnTo>
                      <a:pt x="8" y="1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1" name="Freeform 229"/>
              <p:cNvSpPr>
                <a:spLocks/>
              </p:cNvSpPr>
              <p:nvPr/>
            </p:nvSpPr>
            <p:spPr bwMode="auto">
              <a:xfrm flipH="1">
                <a:off x="987" y="3714"/>
                <a:ext cx="2" cy="6"/>
              </a:xfrm>
              <a:custGeom>
                <a:avLst/>
                <a:gdLst>
                  <a:gd name="T0" fmla="*/ 0 w 8"/>
                  <a:gd name="T1" fmla="*/ 20 h 20"/>
                  <a:gd name="T2" fmla="*/ 8 w 8"/>
                  <a:gd name="T3" fmla="*/ 18 h 20"/>
                  <a:gd name="T4" fmla="*/ 8 w 8"/>
                  <a:gd name="T5" fmla="*/ 2 h 20"/>
                  <a:gd name="T6" fmla="*/ 2 w 8"/>
                  <a:gd name="T7" fmla="*/ 0 h 20"/>
                </a:gdLst>
                <a:ahLst/>
                <a:cxnLst>
                  <a:cxn ang="0">
                    <a:pos x="T0" y="T1"/>
                  </a:cxn>
                  <a:cxn ang="0">
                    <a:pos x="T2" y="T3"/>
                  </a:cxn>
                  <a:cxn ang="0">
                    <a:pos x="T4" y="T5"/>
                  </a:cxn>
                  <a:cxn ang="0">
                    <a:pos x="T6" y="T7"/>
                  </a:cxn>
                </a:cxnLst>
                <a:rect l="0" t="0" r="r" b="b"/>
                <a:pathLst>
                  <a:path w="8" h="20">
                    <a:moveTo>
                      <a:pt x="0" y="20"/>
                    </a:moveTo>
                    <a:lnTo>
                      <a:pt x="8" y="18"/>
                    </a:lnTo>
                    <a:lnTo>
                      <a:pt x="8" y="2"/>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2" name="Freeform 230"/>
              <p:cNvSpPr>
                <a:spLocks/>
              </p:cNvSpPr>
              <p:nvPr/>
            </p:nvSpPr>
            <p:spPr bwMode="auto">
              <a:xfrm flipH="1">
                <a:off x="1025" y="3714"/>
                <a:ext cx="2" cy="5"/>
              </a:xfrm>
              <a:custGeom>
                <a:avLst/>
                <a:gdLst>
                  <a:gd name="T0" fmla="*/ 8 w 8"/>
                  <a:gd name="T1" fmla="*/ 0 h 20"/>
                  <a:gd name="T2" fmla="*/ 0 w 8"/>
                  <a:gd name="T3" fmla="*/ 2 h 20"/>
                  <a:gd name="T4" fmla="*/ 0 w 8"/>
                  <a:gd name="T5" fmla="*/ 18 h 20"/>
                  <a:gd name="T6" fmla="*/ 6 w 8"/>
                  <a:gd name="T7" fmla="*/ 20 h 20"/>
                </a:gdLst>
                <a:ahLst/>
                <a:cxnLst>
                  <a:cxn ang="0">
                    <a:pos x="T0" y="T1"/>
                  </a:cxn>
                  <a:cxn ang="0">
                    <a:pos x="T2" y="T3"/>
                  </a:cxn>
                  <a:cxn ang="0">
                    <a:pos x="T4" y="T5"/>
                  </a:cxn>
                  <a:cxn ang="0">
                    <a:pos x="T6" y="T7"/>
                  </a:cxn>
                </a:cxnLst>
                <a:rect l="0" t="0" r="r" b="b"/>
                <a:pathLst>
                  <a:path w="8" h="20">
                    <a:moveTo>
                      <a:pt x="8" y="0"/>
                    </a:moveTo>
                    <a:lnTo>
                      <a:pt x="0" y="2"/>
                    </a:lnTo>
                    <a:lnTo>
                      <a:pt x="0" y="18"/>
                    </a:lnTo>
                    <a:lnTo>
                      <a:pt x="6" y="2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3" name="Freeform 231"/>
              <p:cNvSpPr>
                <a:spLocks/>
              </p:cNvSpPr>
              <p:nvPr/>
            </p:nvSpPr>
            <p:spPr bwMode="auto">
              <a:xfrm flipH="1">
                <a:off x="1121" y="3868"/>
                <a:ext cx="78" cy="59"/>
              </a:xfrm>
              <a:custGeom>
                <a:avLst/>
                <a:gdLst>
                  <a:gd name="T0" fmla="*/ 259 w 271"/>
                  <a:gd name="T1" fmla="*/ 214 h 214"/>
                  <a:gd name="T2" fmla="*/ 271 w 271"/>
                  <a:gd name="T3" fmla="*/ 207 h 214"/>
                  <a:gd name="T4" fmla="*/ 271 w 271"/>
                  <a:gd name="T5" fmla="*/ 184 h 214"/>
                  <a:gd name="T6" fmla="*/ 0 w 271"/>
                  <a:gd name="T7" fmla="*/ 0 h 214"/>
                </a:gdLst>
                <a:ahLst/>
                <a:cxnLst>
                  <a:cxn ang="0">
                    <a:pos x="T0" y="T1"/>
                  </a:cxn>
                  <a:cxn ang="0">
                    <a:pos x="T2" y="T3"/>
                  </a:cxn>
                  <a:cxn ang="0">
                    <a:pos x="T4" y="T5"/>
                  </a:cxn>
                  <a:cxn ang="0">
                    <a:pos x="T6" y="T7"/>
                  </a:cxn>
                </a:cxnLst>
                <a:rect l="0" t="0" r="r" b="b"/>
                <a:pathLst>
                  <a:path w="271" h="214">
                    <a:moveTo>
                      <a:pt x="259" y="214"/>
                    </a:moveTo>
                    <a:lnTo>
                      <a:pt x="271" y="207"/>
                    </a:lnTo>
                    <a:lnTo>
                      <a:pt x="271" y="184"/>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4" name="Freeform 232"/>
              <p:cNvSpPr>
                <a:spLocks/>
              </p:cNvSpPr>
              <p:nvPr/>
            </p:nvSpPr>
            <p:spPr bwMode="auto">
              <a:xfrm flipH="1">
                <a:off x="1028" y="3763"/>
                <a:ext cx="8" cy="28"/>
              </a:xfrm>
              <a:custGeom>
                <a:avLst/>
                <a:gdLst>
                  <a:gd name="T0" fmla="*/ 25 w 25"/>
                  <a:gd name="T1" fmla="*/ 0 h 100"/>
                  <a:gd name="T2" fmla="*/ 0 w 25"/>
                  <a:gd name="T3" fmla="*/ 50 h 100"/>
                  <a:gd name="T4" fmla="*/ 25 w 25"/>
                  <a:gd name="T5" fmla="*/ 100 h 100"/>
                </a:gdLst>
                <a:ahLst/>
                <a:cxnLst>
                  <a:cxn ang="0">
                    <a:pos x="T0" y="T1"/>
                  </a:cxn>
                  <a:cxn ang="0">
                    <a:pos x="T2" y="T3"/>
                  </a:cxn>
                  <a:cxn ang="0">
                    <a:pos x="T4" y="T5"/>
                  </a:cxn>
                </a:cxnLst>
                <a:rect l="0" t="0" r="r" b="b"/>
                <a:pathLst>
                  <a:path w="25" h="100">
                    <a:moveTo>
                      <a:pt x="25" y="0"/>
                    </a:moveTo>
                    <a:lnTo>
                      <a:pt x="0" y="50"/>
                    </a:lnTo>
                    <a:lnTo>
                      <a:pt x="25" y="10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5" name="Oval 233"/>
              <p:cNvSpPr>
                <a:spLocks noChangeArrowheads="1"/>
              </p:cNvSpPr>
              <p:nvPr/>
            </p:nvSpPr>
            <p:spPr bwMode="auto">
              <a:xfrm flipH="1">
                <a:off x="1001" y="396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6" name="Oval 234"/>
              <p:cNvSpPr>
                <a:spLocks noChangeArrowheads="1"/>
              </p:cNvSpPr>
              <p:nvPr/>
            </p:nvSpPr>
            <p:spPr bwMode="auto">
              <a:xfrm flipH="1">
                <a:off x="1001" y="3981"/>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7" name="Rectangle 235"/>
              <p:cNvSpPr>
                <a:spLocks noChangeArrowheads="1"/>
              </p:cNvSpPr>
              <p:nvPr/>
            </p:nvSpPr>
            <p:spPr bwMode="auto">
              <a:xfrm flipH="1">
                <a:off x="996" y="3965"/>
                <a:ext cx="10"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8" name="Rectangle 236"/>
              <p:cNvSpPr>
                <a:spLocks noChangeArrowheads="1"/>
              </p:cNvSpPr>
              <p:nvPr/>
            </p:nvSpPr>
            <p:spPr bwMode="auto">
              <a:xfrm flipH="1">
                <a:off x="989" y="3997"/>
                <a:ext cx="29"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9" name="Line 237"/>
              <p:cNvSpPr>
                <a:spLocks noChangeShapeType="1"/>
              </p:cNvSpPr>
              <p:nvPr/>
            </p:nvSpPr>
            <p:spPr bwMode="auto">
              <a:xfrm flipH="1">
                <a:off x="989" y="4004"/>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0" name="Line 238"/>
              <p:cNvSpPr>
                <a:spLocks noChangeShapeType="1"/>
              </p:cNvSpPr>
              <p:nvPr/>
            </p:nvSpPr>
            <p:spPr bwMode="auto">
              <a:xfrm flipH="1">
                <a:off x="989" y="402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1" name="Freeform 239"/>
              <p:cNvSpPr>
                <a:spLocks/>
              </p:cNvSpPr>
              <p:nvPr/>
            </p:nvSpPr>
            <p:spPr bwMode="auto">
              <a:xfrm flipH="1">
                <a:off x="989" y="4004"/>
                <a:ext cx="29" cy="23"/>
              </a:xfrm>
              <a:custGeom>
                <a:avLst/>
                <a:gdLst>
                  <a:gd name="T0" fmla="*/ 13 w 101"/>
                  <a:gd name="T1" fmla="*/ 0 h 84"/>
                  <a:gd name="T2" fmla="*/ 88 w 101"/>
                  <a:gd name="T3" fmla="*/ 0 h 84"/>
                  <a:gd name="T4" fmla="*/ 101 w 101"/>
                  <a:gd name="T5" fmla="*/ 12 h 84"/>
                  <a:gd name="T6" fmla="*/ 101 w 101"/>
                  <a:gd name="T7" fmla="*/ 71 h 84"/>
                  <a:gd name="T8" fmla="*/ 88 w 101"/>
                  <a:gd name="T9" fmla="*/ 84 h 84"/>
                  <a:gd name="T10" fmla="*/ 13 w 101"/>
                  <a:gd name="T11" fmla="*/ 84 h 84"/>
                  <a:gd name="T12" fmla="*/ 0 w 101"/>
                  <a:gd name="T13" fmla="*/ 71 h 84"/>
                  <a:gd name="T14" fmla="*/ 0 w 101"/>
                  <a:gd name="T15" fmla="*/ 12 h 84"/>
                  <a:gd name="T16" fmla="*/ 13 w 101"/>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84">
                    <a:moveTo>
                      <a:pt x="13" y="0"/>
                    </a:moveTo>
                    <a:lnTo>
                      <a:pt x="88" y="0"/>
                    </a:lnTo>
                    <a:lnTo>
                      <a:pt x="101" y="12"/>
                    </a:lnTo>
                    <a:lnTo>
                      <a:pt x="101" y="71"/>
                    </a:lnTo>
                    <a:lnTo>
                      <a:pt x="88" y="84"/>
                    </a:lnTo>
                    <a:lnTo>
                      <a:pt x="13" y="84"/>
                    </a:lnTo>
                    <a:lnTo>
                      <a:pt x="0" y="71"/>
                    </a:lnTo>
                    <a:lnTo>
                      <a:pt x="0" y="12"/>
                    </a:lnTo>
                    <a:lnTo>
                      <a:pt x="13"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2" name="Line 240"/>
              <p:cNvSpPr>
                <a:spLocks noChangeShapeType="1"/>
              </p:cNvSpPr>
              <p:nvPr/>
            </p:nvSpPr>
            <p:spPr bwMode="auto">
              <a:xfrm flipH="1">
                <a:off x="989" y="4007"/>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3" name="Line 241"/>
              <p:cNvSpPr>
                <a:spLocks noChangeShapeType="1"/>
              </p:cNvSpPr>
              <p:nvPr/>
            </p:nvSpPr>
            <p:spPr bwMode="auto">
              <a:xfrm flipH="1">
                <a:off x="989" y="4023"/>
                <a:ext cx="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4" name="Line 242"/>
              <p:cNvSpPr>
                <a:spLocks noChangeShapeType="1"/>
              </p:cNvSpPr>
              <p:nvPr/>
            </p:nvSpPr>
            <p:spPr bwMode="auto">
              <a:xfrm flipH="1" flipV="1">
                <a:off x="1123" y="3699"/>
                <a:ext cx="5"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5" name="Line 243"/>
              <p:cNvSpPr>
                <a:spLocks noChangeShapeType="1"/>
              </p:cNvSpPr>
              <p:nvPr/>
            </p:nvSpPr>
            <p:spPr bwMode="auto">
              <a:xfrm flipV="1">
                <a:off x="1139" y="3699"/>
                <a:ext cx="5"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6" name="Rectangle 244"/>
              <p:cNvSpPr>
                <a:spLocks noChangeArrowheads="1"/>
              </p:cNvSpPr>
              <p:nvPr/>
            </p:nvSpPr>
            <p:spPr bwMode="auto">
              <a:xfrm flipH="1">
                <a:off x="1054" y="3899"/>
                <a:ext cx="18" cy="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7" name="Oval 245"/>
              <p:cNvSpPr>
                <a:spLocks noChangeArrowheads="1"/>
              </p:cNvSpPr>
              <p:nvPr/>
            </p:nvSpPr>
            <p:spPr bwMode="auto">
              <a:xfrm flipH="1">
                <a:off x="1067"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8" name="Oval 246"/>
              <p:cNvSpPr>
                <a:spLocks noChangeArrowheads="1"/>
              </p:cNvSpPr>
              <p:nvPr/>
            </p:nvSpPr>
            <p:spPr bwMode="auto">
              <a:xfrm flipH="1">
                <a:off x="1058" y="3902"/>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9" name="Line 247"/>
              <p:cNvSpPr>
                <a:spLocks noChangeShapeType="1"/>
              </p:cNvSpPr>
              <p:nvPr/>
            </p:nvSpPr>
            <p:spPr bwMode="auto">
              <a:xfrm flipH="1" flipV="1">
                <a:off x="1006" y="4042"/>
                <a:ext cx="0"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0" name="Freeform 248"/>
              <p:cNvSpPr>
                <a:spLocks/>
              </p:cNvSpPr>
              <p:nvPr/>
            </p:nvSpPr>
            <p:spPr bwMode="auto">
              <a:xfrm flipH="1">
                <a:off x="970" y="4150"/>
                <a:ext cx="211" cy="7"/>
              </a:xfrm>
              <a:custGeom>
                <a:avLst/>
                <a:gdLst>
                  <a:gd name="T0" fmla="*/ 0 w 732"/>
                  <a:gd name="T1" fmla="*/ 0 h 25"/>
                  <a:gd name="T2" fmla="*/ 0 w 732"/>
                  <a:gd name="T3" fmla="*/ 25 h 25"/>
                  <a:gd name="T4" fmla="*/ 228 w 732"/>
                  <a:gd name="T5" fmla="*/ 25 h 25"/>
                  <a:gd name="T6" fmla="*/ 230 w 732"/>
                  <a:gd name="T7" fmla="*/ 19 h 25"/>
                  <a:gd name="T8" fmla="*/ 498 w 732"/>
                  <a:gd name="T9" fmla="*/ 19 h 25"/>
                  <a:gd name="T10" fmla="*/ 502 w 732"/>
                  <a:gd name="T11" fmla="*/ 25 h 25"/>
                  <a:gd name="T12" fmla="*/ 732 w 732"/>
                  <a:gd name="T13" fmla="*/ 25 h 25"/>
                  <a:gd name="T14" fmla="*/ 732 w 732"/>
                  <a:gd name="T15" fmla="*/ 0 h 25"/>
                  <a:gd name="T16" fmla="*/ 0 w 73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2" h="25">
                    <a:moveTo>
                      <a:pt x="0" y="0"/>
                    </a:moveTo>
                    <a:lnTo>
                      <a:pt x="0" y="25"/>
                    </a:lnTo>
                    <a:lnTo>
                      <a:pt x="228" y="25"/>
                    </a:lnTo>
                    <a:lnTo>
                      <a:pt x="230" y="19"/>
                    </a:lnTo>
                    <a:lnTo>
                      <a:pt x="498" y="19"/>
                    </a:lnTo>
                    <a:lnTo>
                      <a:pt x="502" y="25"/>
                    </a:lnTo>
                    <a:lnTo>
                      <a:pt x="732" y="25"/>
                    </a:lnTo>
                    <a:lnTo>
                      <a:pt x="732" y="0"/>
                    </a:lnTo>
                    <a:lnTo>
                      <a:pt x="0"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1" name="Line 249"/>
              <p:cNvSpPr>
                <a:spLocks noChangeShapeType="1"/>
              </p:cNvSpPr>
              <p:nvPr/>
            </p:nvSpPr>
            <p:spPr bwMode="auto">
              <a:xfrm flipH="1" flipV="1">
                <a:off x="1153" y="4150"/>
                <a:ext cx="0"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2" name="Line 250"/>
              <p:cNvSpPr>
                <a:spLocks noChangeShapeType="1"/>
              </p:cNvSpPr>
              <p:nvPr/>
            </p:nvSpPr>
            <p:spPr bwMode="auto">
              <a:xfrm flipH="1" flipV="1">
                <a:off x="1000" y="4150"/>
                <a:ext cx="1" cy="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3" name="Rectangle 251"/>
              <p:cNvSpPr>
                <a:spLocks noChangeArrowheads="1"/>
              </p:cNvSpPr>
              <p:nvPr/>
            </p:nvSpPr>
            <p:spPr bwMode="auto">
              <a:xfrm flipH="1">
                <a:off x="1054" y="3927"/>
                <a:ext cx="22" cy="1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4" name="Oval 252"/>
              <p:cNvSpPr>
                <a:spLocks noChangeArrowheads="1"/>
              </p:cNvSpPr>
              <p:nvPr/>
            </p:nvSpPr>
            <p:spPr bwMode="auto">
              <a:xfrm flipH="1">
                <a:off x="1073" y="39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5" name="Oval 253"/>
              <p:cNvSpPr>
                <a:spLocks noChangeArrowheads="1"/>
              </p:cNvSpPr>
              <p:nvPr/>
            </p:nvSpPr>
            <p:spPr bwMode="auto">
              <a:xfrm flipH="1">
                <a:off x="1057" y="392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6" name="Oval 254"/>
              <p:cNvSpPr>
                <a:spLocks noChangeArrowheads="1"/>
              </p:cNvSpPr>
              <p:nvPr/>
            </p:nvSpPr>
            <p:spPr bwMode="auto">
              <a:xfrm flipH="1">
                <a:off x="1073" y="3941"/>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7" name="Oval 255"/>
              <p:cNvSpPr>
                <a:spLocks noChangeArrowheads="1"/>
              </p:cNvSpPr>
              <p:nvPr/>
            </p:nvSpPr>
            <p:spPr bwMode="auto">
              <a:xfrm flipH="1">
                <a:off x="1057" y="3941"/>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8" name="Rectangle 256"/>
              <p:cNvSpPr>
                <a:spLocks noChangeArrowheads="1"/>
              </p:cNvSpPr>
              <p:nvPr/>
            </p:nvSpPr>
            <p:spPr bwMode="auto">
              <a:xfrm flipH="1">
                <a:off x="1077" y="3662"/>
                <a:ext cx="29" cy="3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9" name="Rectangle 257"/>
              <p:cNvSpPr>
                <a:spLocks noChangeArrowheads="1"/>
              </p:cNvSpPr>
              <p:nvPr/>
            </p:nvSpPr>
            <p:spPr bwMode="auto">
              <a:xfrm flipH="1">
                <a:off x="1106" y="3683"/>
                <a:ext cx="3"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0" name="Rectangle 258"/>
              <p:cNvSpPr>
                <a:spLocks noChangeArrowheads="1"/>
              </p:cNvSpPr>
              <p:nvPr/>
            </p:nvSpPr>
            <p:spPr bwMode="auto">
              <a:xfrm flipH="1">
                <a:off x="1080" y="3698"/>
                <a:ext cx="23" cy="1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1" name="Rectangle 259"/>
              <p:cNvSpPr>
                <a:spLocks noChangeArrowheads="1"/>
              </p:cNvSpPr>
              <p:nvPr/>
            </p:nvSpPr>
            <p:spPr bwMode="auto">
              <a:xfrm flipH="1">
                <a:off x="977" y="3972"/>
                <a:ext cx="1" cy="6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2" name="Rectangle 260"/>
              <p:cNvSpPr>
                <a:spLocks noChangeArrowheads="1"/>
              </p:cNvSpPr>
              <p:nvPr/>
            </p:nvSpPr>
            <p:spPr bwMode="auto">
              <a:xfrm flipH="1">
                <a:off x="1117" y="4044"/>
                <a:ext cx="23"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3" name="Rectangle 261"/>
              <p:cNvSpPr>
                <a:spLocks noChangeArrowheads="1"/>
              </p:cNvSpPr>
              <p:nvPr/>
            </p:nvSpPr>
            <p:spPr bwMode="auto">
              <a:xfrm flipH="1">
                <a:off x="975" y="403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4" name="Rectangle 262"/>
              <p:cNvSpPr>
                <a:spLocks noChangeArrowheads="1"/>
              </p:cNvSpPr>
              <p:nvPr/>
            </p:nvSpPr>
            <p:spPr bwMode="auto">
              <a:xfrm flipH="1">
                <a:off x="975" y="3973"/>
                <a:ext cx="2"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5" name="Rectangle 263"/>
              <p:cNvSpPr>
                <a:spLocks noChangeArrowheads="1"/>
              </p:cNvSpPr>
              <p:nvPr/>
            </p:nvSpPr>
            <p:spPr bwMode="auto">
              <a:xfrm flipH="1">
                <a:off x="1118" y="4042"/>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6" name="Rectangle 264"/>
              <p:cNvSpPr>
                <a:spLocks noChangeArrowheads="1"/>
              </p:cNvSpPr>
              <p:nvPr/>
            </p:nvSpPr>
            <p:spPr bwMode="auto">
              <a:xfrm flipH="1">
                <a:off x="1137" y="4042"/>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7" name="Rectangle 265"/>
              <p:cNvSpPr>
                <a:spLocks noChangeArrowheads="1"/>
              </p:cNvSpPr>
              <p:nvPr/>
            </p:nvSpPr>
            <p:spPr bwMode="auto">
              <a:xfrm flipH="1">
                <a:off x="1159" y="3948"/>
                <a:ext cx="20"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8" name="Rectangle 266"/>
              <p:cNvSpPr>
                <a:spLocks noChangeArrowheads="1"/>
              </p:cNvSpPr>
              <p:nvPr/>
            </p:nvSpPr>
            <p:spPr bwMode="auto">
              <a:xfrm flipH="1">
                <a:off x="1077" y="4013"/>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9" name="Rectangle 267"/>
              <p:cNvSpPr>
                <a:spLocks noChangeArrowheads="1"/>
              </p:cNvSpPr>
              <p:nvPr/>
            </p:nvSpPr>
            <p:spPr bwMode="auto">
              <a:xfrm flipH="1">
                <a:off x="1076" y="3910"/>
                <a:ext cx="1" cy="4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0" name="Rectangle 268"/>
              <p:cNvSpPr>
                <a:spLocks noChangeArrowheads="1"/>
              </p:cNvSpPr>
              <p:nvPr/>
            </p:nvSpPr>
            <p:spPr bwMode="auto">
              <a:xfrm flipH="1">
                <a:off x="1077" y="3965"/>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1" name="Rectangle 269"/>
              <p:cNvSpPr>
                <a:spLocks noChangeArrowheads="1"/>
              </p:cNvSpPr>
              <p:nvPr/>
            </p:nvSpPr>
            <p:spPr bwMode="auto">
              <a:xfrm flipH="1">
                <a:off x="1077" y="399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2" name="Rectangle 270"/>
              <p:cNvSpPr>
                <a:spLocks noChangeArrowheads="1"/>
              </p:cNvSpPr>
              <p:nvPr/>
            </p:nvSpPr>
            <p:spPr bwMode="auto">
              <a:xfrm flipH="1">
                <a:off x="1077" y="3952"/>
                <a:ext cx="1"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3" name="Rectangle 271"/>
              <p:cNvSpPr>
                <a:spLocks noChangeArrowheads="1"/>
              </p:cNvSpPr>
              <p:nvPr/>
            </p:nvSpPr>
            <p:spPr bwMode="auto">
              <a:xfrm flipH="1">
                <a:off x="1077" y="3912"/>
                <a:ext cx="1"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4" name="Freeform 272"/>
              <p:cNvSpPr>
                <a:spLocks/>
              </p:cNvSpPr>
              <p:nvPr/>
            </p:nvSpPr>
            <p:spPr bwMode="auto">
              <a:xfrm flipH="1">
                <a:off x="1046" y="3955"/>
                <a:ext cx="30" cy="87"/>
              </a:xfrm>
              <a:custGeom>
                <a:avLst/>
                <a:gdLst>
                  <a:gd name="T0" fmla="*/ 0 w 102"/>
                  <a:gd name="T1" fmla="*/ 0 h 316"/>
                  <a:gd name="T2" fmla="*/ 102 w 102"/>
                  <a:gd name="T3" fmla="*/ 0 h 316"/>
                  <a:gd name="T4" fmla="*/ 102 w 102"/>
                  <a:gd name="T5" fmla="*/ 316 h 316"/>
                </a:gdLst>
                <a:ahLst/>
                <a:cxnLst>
                  <a:cxn ang="0">
                    <a:pos x="T0" y="T1"/>
                  </a:cxn>
                  <a:cxn ang="0">
                    <a:pos x="T2" y="T3"/>
                  </a:cxn>
                  <a:cxn ang="0">
                    <a:pos x="T4" y="T5"/>
                  </a:cxn>
                </a:cxnLst>
                <a:rect l="0" t="0" r="r" b="b"/>
                <a:pathLst>
                  <a:path w="102" h="316">
                    <a:moveTo>
                      <a:pt x="0" y="0"/>
                    </a:moveTo>
                    <a:lnTo>
                      <a:pt x="102" y="0"/>
                    </a:lnTo>
                    <a:lnTo>
                      <a:pt x="102" y="31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5" name="Freeform 273"/>
              <p:cNvSpPr>
                <a:spLocks/>
              </p:cNvSpPr>
              <p:nvPr/>
            </p:nvSpPr>
            <p:spPr bwMode="auto">
              <a:xfrm flipH="1">
                <a:off x="1011" y="3876"/>
                <a:ext cx="5" cy="3"/>
              </a:xfrm>
              <a:custGeom>
                <a:avLst/>
                <a:gdLst>
                  <a:gd name="T0" fmla="*/ 0 w 20"/>
                  <a:gd name="T1" fmla="*/ 10 h 11"/>
                  <a:gd name="T2" fmla="*/ 0 w 20"/>
                  <a:gd name="T3" fmla="*/ 9 h 11"/>
                  <a:gd name="T4" fmla="*/ 0 w 20"/>
                  <a:gd name="T5" fmla="*/ 8 h 11"/>
                  <a:gd name="T6" fmla="*/ 0 w 20"/>
                  <a:gd name="T7" fmla="*/ 8 h 11"/>
                  <a:gd name="T8" fmla="*/ 0 w 20"/>
                  <a:gd name="T9" fmla="*/ 7 h 11"/>
                  <a:gd name="T10" fmla="*/ 1 w 20"/>
                  <a:gd name="T11" fmla="*/ 6 h 11"/>
                  <a:gd name="T12" fmla="*/ 1 w 20"/>
                  <a:gd name="T13" fmla="*/ 5 h 11"/>
                  <a:gd name="T14" fmla="*/ 2 w 20"/>
                  <a:gd name="T15" fmla="*/ 5 h 11"/>
                  <a:gd name="T16" fmla="*/ 2 w 20"/>
                  <a:gd name="T17" fmla="*/ 4 h 11"/>
                  <a:gd name="T18" fmla="*/ 2 w 20"/>
                  <a:gd name="T19" fmla="*/ 4 h 11"/>
                  <a:gd name="T20" fmla="*/ 3 w 20"/>
                  <a:gd name="T21" fmla="*/ 3 h 11"/>
                  <a:gd name="T22" fmla="*/ 3 w 20"/>
                  <a:gd name="T23" fmla="*/ 3 h 11"/>
                  <a:gd name="T24" fmla="*/ 3 w 20"/>
                  <a:gd name="T25" fmla="*/ 2 h 11"/>
                  <a:gd name="T26" fmla="*/ 4 w 20"/>
                  <a:gd name="T27" fmla="*/ 2 h 11"/>
                  <a:gd name="T28" fmla="*/ 5 w 20"/>
                  <a:gd name="T29" fmla="*/ 2 h 11"/>
                  <a:gd name="T30" fmla="*/ 5 w 20"/>
                  <a:gd name="T31" fmla="*/ 1 h 11"/>
                  <a:gd name="T32" fmla="*/ 6 w 20"/>
                  <a:gd name="T33" fmla="*/ 1 h 11"/>
                  <a:gd name="T34" fmla="*/ 7 w 20"/>
                  <a:gd name="T35" fmla="*/ 1 h 11"/>
                  <a:gd name="T36" fmla="*/ 7 w 20"/>
                  <a:gd name="T37" fmla="*/ 1 h 11"/>
                  <a:gd name="T38" fmla="*/ 8 w 20"/>
                  <a:gd name="T39" fmla="*/ 1 h 11"/>
                  <a:gd name="T40" fmla="*/ 9 w 20"/>
                  <a:gd name="T41" fmla="*/ 0 h 11"/>
                  <a:gd name="T42" fmla="*/ 10 w 20"/>
                  <a:gd name="T43" fmla="*/ 0 h 11"/>
                  <a:gd name="T44" fmla="*/ 10 w 20"/>
                  <a:gd name="T45" fmla="*/ 0 h 11"/>
                  <a:gd name="T46" fmla="*/ 11 w 20"/>
                  <a:gd name="T47" fmla="*/ 0 h 11"/>
                  <a:gd name="T48" fmla="*/ 12 w 20"/>
                  <a:gd name="T49" fmla="*/ 1 h 11"/>
                  <a:gd name="T50" fmla="*/ 13 w 20"/>
                  <a:gd name="T51" fmla="*/ 1 h 11"/>
                  <a:gd name="T52" fmla="*/ 14 w 20"/>
                  <a:gd name="T53" fmla="*/ 1 h 11"/>
                  <a:gd name="T54" fmla="*/ 14 w 20"/>
                  <a:gd name="T55" fmla="*/ 1 h 11"/>
                  <a:gd name="T56" fmla="*/ 15 w 20"/>
                  <a:gd name="T57" fmla="*/ 2 h 11"/>
                  <a:gd name="T58" fmla="*/ 15 w 20"/>
                  <a:gd name="T59" fmla="*/ 2 h 11"/>
                  <a:gd name="T60" fmla="*/ 16 w 20"/>
                  <a:gd name="T61" fmla="*/ 2 h 11"/>
                  <a:gd name="T62" fmla="*/ 16 w 20"/>
                  <a:gd name="T63" fmla="*/ 3 h 11"/>
                  <a:gd name="T64" fmla="*/ 17 w 20"/>
                  <a:gd name="T65" fmla="*/ 3 h 11"/>
                  <a:gd name="T66" fmla="*/ 17 w 20"/>
                  <a:gd name="T67" fmla="*/ 4 h 11"/>
                  <a:gd name="T68" fmla="*/ 18 w 20"/>
                  <a:gd name="T69" fmla="*/ 4 h 11"/>
                  <a:gd name="T70" fmla="*/ 18 w 20"/>
                  <a:gd name="T71" fmla="*/ 5 h 11"/>
                  <a:gd name="T72" fmla="*/ 19 w 20"/>
                  <a:gd name="T73" fmla="*/ 5 h 11"/>
                  <a:gd name="T74" fmla="*/ 19 w 20"/>
                  <a:gd name="T75" fmla="*/ 6 h 11"/>
                  <a:gd name="T76" fmla="*/ 19 w 20"/>
                  <a:gd name="T77" fmla="*/ 7 h 11"/>
                  <a:gd name="T78" fmla="*/ 19 w 20"/>
                  <a:gd name="T79" fmla="*/ 7 h 11"/>
                  <a:gd name="T80" fmla="*/ 19 w 20"/>
                  <a:gd name="T81" fmla="*/ 8 h 11"/>
                  <a:gd name="T82" fmla="*/ 20 w 20"/>
                  <a:gd name="T83" fmla="*/ 9 h 11"/>
                  <a:gd name="T84" fmla="*/ 20 w 20"/>
                  <a:gd name="T85" fmla="*/ 10 h 11"/>
                  <a:gd name="T86" fmla="*/ 20 w 20"/>
                  <a:gd name="T8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1">
                    <a:moveTo>
                      <a:pt x="0" y="11"/>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1" y="6"/>
                    </a:lnTo>
                    <a:lnTo>
                      <a:pt x="1" y="6"/>
                    </a:lnTo>
                    <a:lnTo>
                      <a:pt x="1" y="6"/>
                    </a:lnTo>
                    <a:lnTo>
                      <a:pt x="1" y="6"/>
                    </a:lnTo>
                    <a:lnTo>
                      <a:pt x="1" y="6"/>
                    </a:lnTo>
                    <a:lnTo>
                      <a:pt x="1" y="5"/>
                    </a:lnTo>
                    <a:lnTo>
                      <a:pt x="1" y="5"/>
                    </a:lnTo>
                    <a:lnTo>
                      <a:pt x="1"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5" y="2"/>
                    </a:lnTo>
                    <a:lnTo>
                      <a:pt x="5" y="2"/>
                    </a:lnTo>
                    <a:lnTo>
                      <a:pt x="5" y="2"/>
                    </a:lnTo>
                    <a:lnTo>
                      <a:pt x="5" y="1"/>
                    </a:lnTo>
                    <a:lnTo>
                      <a:pt x="5" y="1"/>
                    </a:lnTo>
                    <a:lnTo>
                      <a:pt x="6" y="1"/>
                    </a:lnTo>
                    <a:lnTo>
                      <a:pt x="6" y="1"/>
                    </a:lnTo>
                    <a:lnTo>
                      <a:pt x="6" y="1"/>
                    </a:lnTo>
                    <a:lnTo>
                      <a:pt x="6" y="1"/>
                    </a:lnTo>
                    <a:lnTo>
                      <a:pt x="6" y="1"/>
                    </a:lnTo>
                    <a:lnTo>
                      <a:pt x="7" y="1"/>
                    </a:lnTo>
                    <a:lnTo>
                      <a:pt x="7" y="1"/>
                    </a:lnTo>
                    <a:lnTo>
                      <a:pt x="7" y="1"/>
                    </a:lnTo>
                    <a:lnTo>
                      <a:pt x="7" y="1"/>
                    </a:lnTo>
                    <a:lnTo>
                      <a:pt x="7" y="1"/>
                    </a:lnTo>
                    <a:lnTo>
                      <a:pt x="8" y="1"/>
                    </a:lnTo>
                    <a:lnTo>
                      <a:pt x="8" y="1"/>
                    </a:lnTo>
                    <a:lnTo>
                      <a:pt x="8" y="0"/>
                    </a:lnTo>
                    <a:lnTo>
                      <a:pt x="9" y="0"/>
                    </a:lnTo>
                    <a:lnTo>
                      <a:pt x="9" y="0"/>
                    </a:lnTo>
                    <a:lnTo>
                      <a:pt x="9" y="0"/>
                    </a:lnTo>
                    <a:lnTo>
                      <a:pt x="9" y="0"/>
                    </a:lnTo>
                    <a:lnTo>
                      <a:pt x="10" y="0"/>
                    </a:lnTo>
                    <a:lnTo>
                      <a:pt x="10" y="0"/>
                    </a:lnTo>
                    <a:lnTo>
                      <a:pt x="10" y="0"/>
                    </a:lnTo>
                    <a:lnTo>
                      <a:pt x="10" y="0"/>
                    </a:lnTo>
                    <a:lnTo>
                      <a:pt x="11" y="0"/>
                    </a:lnTo>
                    <a:lnTo>
                      <a:pt x="11" y="0"/>
                    </a:lnTo>
                    <a:lnTo>
                      <a:pt x="11" y="0"/>
                    </a:lnTo>
                    <a:lnTo>
                      <a:pt x="12" y="1"/>
                    </a:lnTo>
                    <a:lnTo>
                      <a:pt x="12" y="1"/>
                    </a:lnTo>
                    <a:lnTo>
                      <a:pt x="12" y="1"/>
                    </a:lnTo>
                    <a:lnTo>
                      <a:pt x="12" y="1"/>
                    </a:lnTo>
                    <a:lnTo>
                      <a:pt x="13" y="1"/>
                    </a:lnTo>
                    <a:lnTo>
                      <a:pt x="13" y="1"/>
                    </a:lnTo>
                    <a:lnTo>
                      <a:pt x="13" y="1"/>
                    </a:lnTo>
                    <a:lnTo>
                      <a:pt x="13" y="1"/>
                    </a:lnTo>
                    <a:lnTo>
                      <a:pt x="14" y="1"/>
                    </a:lnTo>
                    <a:lnTo>
                      <a:pt x="14" y="1"/>
                    </a:lnTo>
                    <a:lnTo>
                      <a:pt x="14" y="1"/>
                    </a:lnTo>
                    <a:lnTo>
                      <a:pt x="14" y="1"/>
                    </a:lnTo>
                    <a:lnTo>
                      <a:pt x="15" y="1"/>
                    </a:lnTo>
                    <a:lnTo>
                      <a:pt x="15" y="2"/>
                    </a:lnTo>
                    <a:lnTo>
                      <a:pt x="15" y="2"/>
                    </a:lnTo>
                    <a:lnTo>
                      <a:pt x="15" y="2"/>
                    </a:lnTo>
                    <a:lnTo>
                      <a:pt x="15" y="2"/>
                    </a:lnTo>
                    <a:lnTo>
                      <a:pt x="15" y="2"/>
                    </a:lnTo>
                    <a:lnTo>
                      <a:pt x="16" y="2"/>
                    </a:lnTo>
                    <a:lnTo>
                      <a:pt x="16" y="2"/>
                    </a:lnTo>
                    <a:lnTo>
                      <a:pt x="16" y="2"/>
                    </a:lnTo>
                    <a:lnTo>
                      <a:pt x="16" y="3"/>
                    </a:lnTo>
                    <a:lnTo>
                      <a:pt x="16" y="3"/>
                    </a:lnTo>
                    <a:lnTo>
                      <a:pt x="16" y="3"/>
                    </a:lnTo>
                    <a:lnTo>
                      <a:pt x="17" y="3"/>
                    </a:lnTo>
                    <a:lnTo>
                      <a:pt x="17" y="3"/>
                    </a:lnTo>
                    <a:lnTo>
                      <a:pt x="17" y="3"/>
                    </a:lnTo>
                    <a:lnTo>
                      <a:pt x="17" y="4"/>
                    </a:lnTo>
                    <a:lnTo>
                      <a:pt x="17" y="4"/>
                    </a:lnTo>
                    <a:lnTo>
                      <a:pt x="17" y="4"/>
                    </a:lnTo>
                    <a:lnTo>
                      <a:pt x="17" y="4"/>
                    </a:lnTo>
                    <a:lnTo>
                      <a:pt x="17" y="4"/>
                    </a:lnTo>
                    <a:lnTo>
                      <a:pt x="18" y="4"/>
                    </a:lnTo>
                    <a:lnTo>
                      <a:pt x="18" y="5"/>
                    </a:lnTo>
                    <a:lnTo>
                      <a:pt x="18" y="5"/>
                    </a:lnTo>
                    <a:lnTo>
                      <a:pt x="18" y="5"/>
                    </a:lnTo>
                    <a:lnTo>
                      <a:pt x="18" y="5"/>
                    </a:lnTo>
                    <a:lnTo>
                      <a:pt x="18" y="5"/>
                    </a:lnTo>
                    <a:lnTo>
                      <a:pt x="19" y="5"/>
                    </a:lnTo>
                    <a:lnTo>
                      <a:pt x="19" y="6"/>
                    </a:lnTo>
                    <a:lnTo>
                      <a:pt x="19" y="6"/>
                    </a:lnTo>
                    <a:lnTo>
                      <a:pt x="19" y="6"/>
                    </a:lnTo>
                    <a:lnTo>
                      <a:pt x="19" y="6"/>
                    </a:lnTo>
                    <a:lnTo>
                      <a:pt x="19" y="6"/>
                    </a:lnTo>
                    <a:lnTo>
                      <a:pt x="19" y="7"/>
                    </a:lnTo>
                    <a:lnTo>
                      <a:pt x="19" y="7"/>
                    </a:lnTo>
                    <a:lnTo>
                      <a:pt x="19" y="7"/>
                    </a:lnTo>
                    <a:lnTo>
                      <a:pt x="19" y="7"/>
                    </a:lnTo>
                    <a:lnTo>
                      <a:pt x="19" y="8"/>
                    </a:lnTo>
                    <a:lnTo>
                      <a:pt x="19" y="8"/>
                    </a:lnTo>
                    <a:lnTo>
                      <a:pt x="19" y="8"/>
                    </a:lnTo>
                    <a:lnTo>
                      <a:pt x="19" y="8"/>
                    </a:lnTo>
                    <a:lnTo>
                      <a:pt x="20" y="9"/>
                    </a:lnTo>
                    <a:lnTo>
                      <a:pt x="20" y="9"/>
                    </a:lnTo>
                    <a:lnTo>
                      <a:pt x="20" y="9"/>
                    </a:lnTo>
                    <a:lnTo>
                      <a:pt x="20" y="9"/>
                    </a:lnTo>
                    <a:lnTo>
                      <a:pt x="20" y="10"/>
                    </a:lnTo>
                    <a:lnTo>
                      <a:pt x="20" y="10"/>
                    </a:lnTo>
                    <a:lnTo>
                      <a:pt x="20" y="10"/>
                    </a:lnTo>
                    <a:lnTo>
                      <a:pt x="20" y="11"/>
                    </a:lnTo>
                    <a:lnTo>
                      <a:pt x="2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6" name="Freeform 274"/>
              <p:cNvSpPr>
                <a:spLocks/>
              </p:cNvSpPr>
              <p:nvPr/>
            </p:nvSpPr>
            <p:spPr bwMode="auto">
              <a:xfrm flipH="1">
                <a:off x="1039" y="3914"/>
                <a:ext cx="2" cy="6"/>
              </a:xfrm>
              <a:custGeom>
                <a:avLst/>
                <a:gdLst>
                  <a:gd name="T0" fmla="*/ 9 w 10"/>
                  <a:gd name="T1" fmla="*/ 20 h 20"/>
                  <a:gd name="T2" fmla="*/ 9 w 10"/>
                  <a:gd name="T3" fmla="*/ 20 h 20"/>
                  <a:gd name="T4" fmla="*/ 8 w 10"/>
                  <a:gd name="T5" fmla="*/ 19 h 20"/>
                  <a:gd name="T6" fmla="*/ 7 w 10"/>
                  <a:gd name="T7" fmla="*/ 19 h 20"/>
                  <a:gd name="T8" fmla="*/ 6 w 10"/>
                  <a:gd name="T9" fmla="*/ 19 h 20"/>
                  <a:gd name="T10" fmla="*/ 6 w 10"/>
                  <a:gd name="T11" fmla="*/ 19 h 20"/>
                  <a:gd name="T12" fmla="*/ 5 w 10"/>
                  <a:gd name="T13" fmla="*/ 19 h 20"/>
                  <a:gd name="T14" fmla="*/ 5 w 10"/>
                  <a:gd name="T15" fmla="*/ 18 h 20"/>
                  <a:gd name="T16" fmla="*/ 4 w 10"/>
                  <a:gd name="T17" fmla="*/ 18 h 20"/>
                  <a:gd name="T18" fmla="*/ 4 w 10"/>
                  <a:gd name="T19" fmla="*/ 18 h 20"/>
                  <a:gd name="T20" fmla="*/ 3 w 10"/>
                  <a:gd name="T21" fmla="*/ 17 h 20"/>
                  <a:gd name="T22" fmla="*/ 3 w 10"/>
                  <a:gd name="T23" fmla="*/ 17 h 20"/>
                  <a:gd name="T24" fmla="*/ 3 w 10"/>
                  <a:gd name="T25" fmla="*/ 16 h 20"/>
                  <a:gd name="T26" fmla="*/ 2 w 10"/>
                  <a:gd name="T27" fmla="*/ 16 h 20"/>
                  <a:gd name="T28" fmla="*/ 2 w 10"/>
                  <a:gd name="T29" fmla="*/ 15 h 20"/>
                  <a:gd name="T30" fmla="*/ 2 w 10"/>
                  <a:gd name="T31" fmla="*/ 15 h 20"/>
                  <a:gd name="T32" fmla="*/ 1 w 10"/>
                  <a:gd name="T33" fmla="*/ 14 h 20"/>
                  <a:gd name="T34" fmla="*/ 1 w 10"/>
                  <a:gd name="T35" fmla="*/ 14 h 20"/>
                  <a:gd name="T36" fmla="*/ 1 w 10"/>
                  <a:gd name="T37" fmla="*/ 13 h 20"/>
                  <a:gd name="T38" fmla="*/ 0 w 10"/>
                  <a:gd name="T39" fmla="*/ 12 h 20"/>
                  <a:gd name="T40" fmla="*/ 0 w 10"/>
                  <a:gd name="T41" fmla="*/ 12 h 20"/>
                  <a:gd name="T42" fmla="*/ 0 w 10"/>
                  <a:gd name="T43" fmla="*/ 11 h 20"/>
                  <a:gd name="T44" fmla="*/ 0 w 10"/>
                  <a:gd name="T45" fmla="*/ 10 h 20"/>
                  <a:gd name="T46" fmla="*/ 0 w 10"/>
                  <a:gd name="T47" fmla="*/ 9 h 20"/>
                  <a:gd name="T48" fmla="*/ 0 w 10"/>
                  <a:gd name="T49" fmla="*/ 8 h 20"/>
                  <a:gd name="T50" fmla="*/ 0 w 10"/>
                  <a:gd name="T51" fmla="*/ 8 h 20"/>
                  <a:gd name="T52" fmla="*/ 1 w 10"/>
                  <a:gd name="T53" fmla="*/ 7 h 20"/>
                  <a:gd name="T54" fmla="*/ 1 w 10"/>
                  <a:gd name="T55" fmla="*/ 6 h 20"/>
                  <a:gd name="T56" fmla="*/ 1 w 10"/>
                  <a:gd name="T57" fmla="*/ 6 h 20"/>
                  <a:gd name="T58" fmla="*/ 1 w 10"/>
                  <a:gd name="T59" fmla="*/ 5 h 20"/>
                  <a:gd name="T60" fmla="*/ 2 w 10"/>
                  <a:gd name="T61" fmla="*/ 5 h 20"/>
                  <a:gd name="T62" fmla="*/ 2 w 10"/>
                  <a:gd name="T63" fmla="*/ 4 h 20"/>
                  <a:gd name="T64" fmla="*/ 2 w 10"/>
                  <a:gd name="T65" fmla="*/ 4 h 20"/>
                  <a:gd name="T66" fmla="*/ 3 w 10"/>
                  <a:gd name="T67" fmla="*/ 3 h 20"/>
                  <a:gd name="T68" fmla="*/ 3 w 10"/>
                  <a:gd name="T69" fmla="*/ 3 h 20"/>
                  <a:gd name="T70" fmla="*/ 4 w 10"/>
                  <a:gd name="T71" fmla="*/ 2 h 20"/>
                  <a:gd name="T72" fmla="*/ 4 w 10"/>
                  <a:gd name="T73" fmla="*/ 2 h 20"/>
                  <a:gd name="T74" fmla="*/ 5 w 10"/>
                  <a:gd name="T75" fmla="*/ 2 h 20"/>
                  <a:gd name="T76" fmla="*/ 5 w 10"/>
                  <a:gd name="T77" fmla="*/ 1 h 20"/>
                  <a:gd name="T78" fmla="*/ 6 w 10"/>
                  <a:gd name="T79" fmla="*/ 1 h 20"/>
                  <a:gd name="T80" fmla="*/ 6 w 10"/>
                  <a:gd name="T81" fmla="*/ 1 h 20"/>
                  <a:gd name="T82" fmla="*/ 7 w 10"/>
                  <a:gd name="T83" fmla="*/ 1 h 20"/>
                  <a:gd name="T84" fmla="*/ 7 w 10"/>
                  <a:gd name="T85" fmla="*/ 0 h 20"/>
                  <a:gd name="T86" fmla="*/ 8 w 10"/>
                  <a:gd name="T87" fmla="*/ 0 h 20"/>
                  <a:gd name="T88" fmla="*/ 9 w 10"/>
                  <a:gd name="T89" fmla="*/ 0 h 20"/>
                  <a:gd name="T90" fmla="*/ 10 w 10"/>
                  <a:gd name="T9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20">
                    <a:moveTo>
                      <a:pt x="10" y="20"/>
                    </a:moveTo>
                    <a:lnTo>
                      <a:pt x="10" y="20"/>
                    </a:lnTo>
                    <a:lnTo>
                      <a:pt x="9" y="20"/>
                    </a:lnTo>
                    <a:lnTo>
                      <a:pt x="9" y="20"/>
                    </a:lnTo>
                    <a:lnTo>
                      <a:pt x="9" y="20"/>
                    </a:lnTo>
                    <a:lnTo>
                      <a:pt x="9" y="20"/>
                    </a:lnTo>
                    <a:lnTo>
                      <a:pt x="8" y="19"/>
                    </a:lnTo>
                    <a:lnTo>
                      <a:pt x="8" y="19"/>
                    </a:lnTo>
                    <a:lnTo>
                      <a:pt x="8" y="19"/>
                    </a:lnTo>
                    <a:lnTo>
                      <a:pt x="7" y="19"/>
                    </a:lnTo>
                    <a:lnTo>
                      <a:pt x="7" y="19"/>
                    </a:lnTo>
                    <a:lnTo>
                      <a:pt x="7" y="19"/>
                    </a:lnTo>
                    <a:lnTo>
                      <a:pt x="7" y="19"/>
                    </a:lnTo>
                    <a:lnTo>
                      <a:pt x="7" y="19"/>
                    </a:lnTo>
                    <a:lnTo>
                      <a:pt x="6" y="19"/>
                    </a:lnTo>
                    <a:lnTo>
                      <a:pt x="6" y="19"/>
                    </a:lnTo>
                    <a:lnTo>
                      <a:pt x="6" y="19"/>
                    </a:lnTo>
                    <a:lnTo>
                      <a:pt x="6" y="19"/>
                    </a:lnTo>
                    <a:lnTo>
                      <a:pt x="6" y="19"/>
                    </a:lnTo>
                    <a:lnTo>
                      <a:pt x="6" y="19"/>
                    </a:lnTo>
                    <a:lnTo>
                      <a:pt x="5" y="19"/>
                    </a:lnTo>
                    <a:lnTo>
                      <a:pt x="5" y="18"/>
                    </a:lnTo>
                    <a:lnTo>
                      <a:pt x="5" y="18"/>
                    </a:lnTo>
                    <a:lnTo>
                      <a:pt x="5" y="18"/>
                    </a:lnTo>
                    <a:lnTo>
                      <a:pt x="5" y="18"/>
                    </a:lnTo>
                    <a:lnTo>
                      <a:pt x="4" y="18"/>
                    </a:lnTo>
                    <a:lnTo>
                      <a:pt x="4" y="18"/>
                    </a:lnTo>
                    <a:lnTo>
                      <a:pt x="4" y="18"/>
                    </a:lnTo>
                    <a:lnTo>
                      <a:pt x="4" y="18"/>
                    </a:lnTo>
                    <a:lnTo>
                      <a:pt x="4" y="18"/>
                    </a:lnTo>
                    <a:lnTo>
                      <a:pt x="4" y="17"/>
                    </a:lnTo>
                    <a:lnTo>
                      <a:pt x="3" y="17"/>
                    </a:lnTo>
                    <a:lnTo>
                      <a:pt x="3" y="17"/>
                    </a:lnTo>
                    <a:lnTo>
                      <a:pt x="3" y="17"/>
                    </a:lnTo>
                    <a:lnTo>
                      <a:pt x="3" y="17"/>
                    </a:lnTo>
                    <a:lnTo>
                      <a:pt x="3" y="17"/>
                    </a:lnTo>
                    <a:lnTo>
                      <a:pt x="3" y="16"/>
                    </a:lnTo>
                    <a:lnTo>
                      <a:pt x="3" y="16"/>
                    </a:lnTo>
                    <a:lnTo>
                      <a:pt x="3" y="16"/>
                    </a:lnTo>
                    <a:lnTo>
                      <a:pt x="2" y="16"/>
                    </a:lnTo>
                    <a:lnTo>
                      <a:pt x="2" y="16"/>
                    </a:lnTo>
                    <a:lnTo>
                      <a:pt x="2" y="16"/>
                    </a:lnTo>
                    <a:lnTo>
                      <a:pt x="2" y="16"/>
                    </a:lnTo>
                    <a:lnTo>
                      <a:pt x="2" y="15"/>
                    </a:lnTo>
                    <a:lnTo>
                      <a:pt x="2" y="15"/>
                    </a:lnTo>
                    <a:lnTo>
                      <a:pt x="2" y="15"/>
                    </a:lnTo>
                    <a:lnTo>
                      <a:pt x="2" y="15"/>
                    </a:lnTo>
                    <a:lnTo>
                      <a:pt x="2" y="15"/>
                    </a:lnTo>
                    <a:lnTo>
                      <a:pt x="1" y="15"/>
                    </a:lnTo>
                    <a:lnTo>
                      <a:pt x="1" y="14"/>
                    </a:lnTo>
                    <a:lnTo>
                      <a:pt x="1" y="14"/>
                    </a:lnTo>
                    <a:lnTo>
                      <a:pt x="1" y="14"/>
                    </a:lnTo>
                    <a:lnTo>
                      <a:pt x="1" y="14"/>
                    </a:lnTo>
                    <a:lnTo>
                      <a:pt x="1" y="14"/>
                    </a:lnTo>
                    <a:lnTo>
                      <a:pt x="1" y="14"/>
                    </a:lnTo>
                    <a:lnTo>
                      <a:pt x="1" y="13"/>
                    </a:lnTo>
                    <a:lnTo>
                      <a:pt x="1" y="13"/>
                    </a:lnTo>
                    <a:lnTo>
                      <a:pt x="1" y="13"/>
                    </a:lnTo>
                    <a:lnTo>
                      <a:pt x="0" y="13"/>
                    </a:lnTo>
                    <a:lnTo>
                      <a:pt x="0" y="12"/>
                    </a:lnTo>
                    <a:lnTo>
                      <a:pt x="0" y="12"/>
                    </a:lnTo>
                    <a:lnTo>
                      <a:pt x="0" y="12"/>
                    </a:lnTo>
                    <a:lnTo>
                      <a:pt x="0" y="12"/>
                    </a:lnTo>
                    <a:lnTo>
                      <a:pt x="0" y="11"/>
                    </a:lnTo>
                    <a:lnTo>
                      <a:pt x="0" y="11"/>
                    </a:lnTo>
                    <a:lnTo>
                      <a:pt x="0" y="11"/>
                    </a:lnTo>
                    <a:lnTo>
                      <a:pt x="0" y="11"/>
                    </a:ln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1" y="7"/>
                    </a:lnTo>
                    <a:lnTo>
                      <a:pt x="1" y="7"/>
                    </a:lnTo>
                    <a:lnTo>
                      <a:pt x="1" y="7"/>
                    </a:lnTo>
                    <a:lnTo>
                      <a:pt x="1" y="6"/>
                    </a:lnTo>
                    <a:lnTo>
                      <a:pt x="1" y="6"/>
                    </a:lnTo>
                    <a:lnTo>
                      <a:pt x="1" y="6"/>
                    </a:lnTo>
                    <a:lnTo>
                      <a:pt x="1" y="6"/>
                    </a:lnTo>
                    <a:lnTo>
                      <a:pt x="1" y="6"/>
                    </a:lnTo>
                    <a:lnTo>
                      <a:pt x="1" y="5"/>
                    </a:lnTo>
                    <a:lnTo>
                      <a:pt x="1" y="5"/>
                    </a:lnTo>
                    <a:lnTo>
                      <a:pt x="2" y="5"/>
                    </a:lnTo>
                    <a:lnTo>
                      <a:pt x="2" y="5"/>
                    </a:lnTo>
                    <a:lnTo>
                      <a:pt x="2" y="5"/>
                    </a:lnTo>
                    <a:lnTo>
                      <a:pt x="2" y="5"/>
                    </a:lnTo>
                    <a:lnTo>
                      <a:pt x="2" y="4"/>
                    </a:lnTo>
                    <a:lnTo>
                      <a:pt x="2" y="4"/>
                    </a:lnTo>
                    <a:lnTo>
                      <a:pt x="2" y="4"/>
                    </a:lnTo>
                    <a:lnTo>
                      <a:pt x="2" y="4"/>
                    </a:lnTo>
                    <a:lnTo>
                      <a:pt x="2" y="4"/>
                    </a:lnTo>
                    <a:lnTo>
                      <a:pt x="3" y="4"/>
                    </a:lnTo>
                    <a:lnTo>
                      <a:pt x="3" y="3"/>
                    </a:lnTo>
                    <a:lnTo>
                      <a:pt x="3" y="3"/>
                    </a:lnTo>
                    <a:lnTo>
                      <a:pt x="3" y="3"/>
                    </a:lnTo>
                    <a:lnTo>
                      <a:pt x="3" y="3"/>
                    </a:lnTo>
                    <a:lnTo>
                      <a:pt x="3" y="3"/>
                    </a:lnTo>
                    <a:lnTo>
                      <a:pt x="3" y="3"/>
                    </a:lnTo>
                    <a:lnTo>
                      <a:pt x="3" y="2"/>
                    </a:lnTo>
                    <a:lnTo>
                      <a:pt x="4" y="2"/>
                    </a:lnTo>
                    <a:lnTo>
                      <a:pt x="4" y="2"/>
                    </a:lnTo>
                    <a:lnTo>
                      <a:pt x="4" y="2"/>
                    </a:lnTo>
                    <a:lnTo>
                      <a:pt x="4" y="2"/>
                    </a:lnTo>
                    <a:lnTo>
                      <a:pt x="4" y="2"/>
                    </a:lnTo>
                    <a:lnTo>
                      <a:pt x="4" y="2"/>
                    </a:lnTo>
                    <a:lnTo>
                      <a:pt x="5" y="2"/>
                    </a:lnTo>
                    <a:lnTo>
                      <a:pt x="5" y="1"/>
                    </a:lnTo>
                    <a:lnTo>
                      <a:pt x="5" y="1"/>
                    </a:lnTo>
                    <a:lnTo>
                      <a:pt x="5" y="1"/>
                    </a:lnTo>
                    <a:lnTo>
                      <a:pt x="5" y="1"/>
                    </a:lnTo>
                    <a:lnTo>
                      <a:pt x="6" y="1"/>
                    </a:lnTo>
                    <a:lnTo>
                      <a:pt x="6" y="1"/>
                    </a:lnTo>
                    <a:lnTo>
                      <a:pt x="6" y="1"/>
                    </a:lnTo>
                    <a:lnTo>
                      <a:pt x="6" y="1"/>
                    </a:lnTo>
                    <a:lnTo>
                      <a:pt x="6" y="1"/>
                    </a:lnTo>
                    <a:lnTo>
                      <a:pt x="6" y="1"/>
                    </a:lnTo>
                    <a:lnTo>
                      <a:pt x="7" y="1"/>
                    </a:lnTo>
                    <a:lnTo>
                      <a:pt x="7" y="1"/>
                    </a:lnTo>
                    <a:lnTo>
                      <a:pt x="7" y="1"/>
                    </a:lnTo>
                    <a:lnTo>
                      <a:pt x="7" y="0"/>
                    </a:lnTo>
                    <a:lnTo>
                      <a:pt x="7" y="0"/>
                    </a:lnTo>
                    <a:lnTo>
                      <a:pt x="8" y="0"/>
                    </a:lnTo>
                    <a:lnTo>
                      <a:pt x="8" y="0"/>
                    </a:lnTo>
                    <a:lnTo>
                      <a:pt x="8" y="0"/>
                    </a:lnTo>
                    <a:lnTo>
                      <a:pt x="9" y="0"/>
                    </a:lnTo>
                    <a:lnTo>
                      <a:pt x="9" y="0"/>
                    </a:lnTo>
                    <a:lnTo>
                      <a:pt x="9" y="0"/>
                    </a:lnTo>
                    <a:lnTo>
                      <a:pt x="9" y="0"/>
                    </a:lnTo>
                    <a:lnTo>
                      <a:pt x="10"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7" name="Oval 275"/>
              <p:cNvSpPr>
                <a:spLocks noChangeArrowheads="1"/>
              </p:cNvSpPr>
              <p:nvPr/>
            </p:nvSpPr>
            <p:spPr bwMode="auto">
              <a:xfrm flipH="1">
                <a:off x="1014" y="387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8" name="Oval 276"/>
              <p:cNvSpPr>
                <a:spLocks noChangeArrowheads="1"/>
              </p:cNvSpPr>
              <p:nvPr/>
            </p:nvSpPr>
            <p:spPr bwMode="auto">
              <a:xfrm flipH="1">
                <a:off x="1039" y="391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9" name="Line 277"/>
              <p:cNvSpPr>
                <a:spLocks noChangeShapeType="1"/>
              </p:cNvSpPr>
              <p:nvPr/>
            </p:nvSpPr>
            <p:spPr bwMode="auto">
              <a:xfrm flipH="1">
                <a:off x="1016" y="3880"/>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0" name="Line 278"/>
              <p:cNvSpPr>
                <a:spLocks noChangeShapeType="1"/>
              </p:cNvSpPr>
              <p:nvPr/>
            </p:nvSpPr>
            <p:spPr bwMode="auto">
              <a:xfrm flipH="1">
                <a:off x="1010" y="3879"/>
                <a:ext cx="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1" name="Line 279"/>
              <p:cNvSpPr>
                <a:spLocks noChangeShapeType="1"/>
              </p:cNvSpPr>
              <p:nvPr/>
            </p:nvSpPr>
            <p:spPr bwMode="auto">
              <a:xfrm flipH="1">
                <a:off x="1033" y="3914"/>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2" name="Line 280"/>
              <p:cNvSpPr>
                <a:spLocks noChangeShapeType="1"/>
              </p:cNvSpPr>
              <p:nvPr/>
            </p:nvSpPr>
            <p:spPr bwMode="auto">
              <a:xfrm flipH="1">
                <a:off x="1033" y="3919"/>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3" name="Freeform 281"/>
              <p:cNvSpPr>
                <a:spLocks/>
              </p:cNvSpPr>
              <p:nvPr/>
            </p:nvSpPr>
            <p:spPr bwMode="auto">
              <a:xfrm flipH="1">
                <a:off x="997" y="3941"/>
                <a:ext cx="6" cy="2"/>
              </a:xfrm>
              <a:custGeom>
                <a:avLst/>
                <a:gdLst>
                  <a:gd name="T0" fmla="*/ 20 w 20"/>
                  <a:gd name="T1" fmla="*/ 0 h 9"/>
                  <a:gd name="T2" fmla="*/ 20 w 20"/>
                  <a:gd name="T3" fmla="*/ 0 h 9"/>
                  <a:gd name="T4" fmla="*/ 20 w 20"/>
                  <a:gd name="T5" fmla="*/ 1 h 9"/>
                  <a:gd name="T6" fmla="*/ 20 w 20"/>
                  <a:gd name="T7" fmla="*/ 1 h 9"/>
                  <a:gd name="T8" fmla="*/ 20 w 20"/>
                  <a:gd name="T9" fmla="*/ 2 h 9"/>
                  <a:gd name="T10" fmla="*/ 20 w 20"/>
                  <a:gd name="T11" fmla="*/ 2 h 9"/>
                  <a:gd name="T12" fmla="*/ 19 w 20"/>
                  <a:gd name="T13" fmla="*/ 3 h 9"/>
                  <a:gd name="T14" fmla="*/ 19 w 20"/>
                  <a:gd name="T15" fmla="*/ 3 h 9"/>
                  <a:gd name="T16" fmla="*/ 19 w 20"/>
                  <a:gd name="T17" fmla="*/ 4 h 9"/>
                  <a:gd name="T18" fmla="*/ 19 w 20"/>
                  <a:gd name="T19" fmla="*/ 4 h 9"/>
                  <a:gd name="T20" fmla="*/ 19 w 20"/>
                  <a:gd name="T21" fmla="*/ 4 h 9"/>
                  <a:gd name="T22" fmla="*/ 18 w 20"/>
                  <a:gd name="T23" fmla="*/ 5 h 9"/>
                  <a:gd name="T24" fmla="*/ 18 w 20"/>
                  <a:gd name="T25" fmla="*/ 5 h 9"/>
                  <a:gd name="T26" fmla="*/ 18 w 20"/>
                  <a:gd name="T27" fmla="*/ 6 h 9"/>
                  <a:gd name="T28" fmla="*/ 17 w 20"/>
                  <a:gd name="T29" fmla="*/ 6 h 9"/>
                  <a:gd name="T30" fmla="*/ 17 w 20"/>
                  <a:gd name="T31" fmla="*/ 6 h 9"/>
                  <a:gd name="T32" fmla="*/ 17 w 20"/>
                  <a:gd name="T33" fmla="*/ 6 h 9"/>
                  <a:gd name="T34" fmla="*/ 16 w 20"/>
                  <a:gd name="T35" fmla="*/ 7 h 9"/>
                  <a:gd name="T36" fmla="*/ 16 w 20"/>
                  <a:gd name="T37" fmla="*/ 7 h 9"/>
                  <a:gd name="T38" fmla="*/ 15 w 20"/>
                  <a:gd name="T39" fmla="*/ 7 h 9"/>
                  <a:gd name="T40" fmla="*/ 15 w 20"/>
                  <a:gd name="T41" fmla="*/ 8 h 9"/>
                  <a:gd name="T42" fmla="*/ 15 w 20"/>
                  <a:gd name="T43" fmla="*/ 8 h 9"/>
                  <a:gd name="T44" fmla="*/ 14 w 20"/>
                  <a:gd name="T45" fmla="*/ 8 h 9"/>
                  <a:gd name="T46" fmla="*/ 14 w 20"/>
                  <a:gd name="T47" fmla="*/ 8 h 9"/>
                  <a:gd name="T48" fmla="*/ 13 w 20"/>
                  <a:gd name="T49" fmla="*/ 8 h 9"/>
                  <a:gd name="T50" fmla="*/ 13 w 20"/>
                  <a:gd name="T51" fmla="*/ 8 h 9"/>
                  <a:gd name="T52" fmla="*/ 13 w 20"/>
                  <a:gd name="T53" fmla="*/ 8 h 9"/>
                  <a:gd name="T54" fmla="*/ 12 w 20"/>
                  <a:gd name="T55" fmla="*/ 8 h 9"/>
                  <a:gd name="T56" fmla="*/ 12 w 20"/>
                  <a:gd name="T57" fmla="*/ 9 h 9"/>
                  <a:gd name="T58" fmla="*/ 11 w 20"/>
                  <a:gd name="T59" fmla="*/ 9 h 9"/>
                  <a:gd name="T60" fmla="*/ 11 w 20"/>
                  <a:gd name="T61" fmla="*/ 9 h 9"/>
                  <a:gd name="T62" fmla="*/ 10 w 20"/>
                  <a:gd name="T63" fmla="*/ 9 h 9"/>
                  <a:gd name="T64" fmla="*/ 9 w 20"/>
                  <a:gd name="T65" fmla="*/ 9 h 9"/>
                  <a:gd name="T66" fmla="*/ 9 w 20"/>
                  <a:gd name="T67" fmla="*/ 9 h 9"/>
                  <a:gd name="T68" fmla="*/ 9 w 20"/>
                  <a:gd name="T69" fmla="*/ 8 h 9"/>
                  <a:gd name="T70" fmla="*/ 8 w 20"/>
                  <a:gd name="T71" fmla="*/ 8 h 9"/>
                  <a:gd name="T72" fmla="*/ 8 w 20"/>
                  <a:gd name="T73" fmla="*/ 8 h 9"/>
                  <a:gd name="T74" fmla="*/ 7 w 20"/>
                  <a:gd name="T75" fmla="*/ 8 h 9"/>
                  <a:gd name="T76" fmla="*/ 6 w 20"/>
                  <a:gd name="T77" fmla="*/ 8 h 9"/>
                  <a:gd name="T78" fmla="*/ 6 w 20"/>
                  <a:gd name="T79" fmla="*/ 8 h 9"/>
                  <a:gd name="T80" fmla="*/ 6 w 20"/>
                  <a:gd name="T81" fmla="*/ 8 h 9"/>
                  <a:gd name="T82" fmla="*/ 5 w 20"/>
                  <a:gd name="T83" fmla="*/ 7 h 9"/>
                  <a:gd name="T84" fmla="*/ 5 w 20"/>
                  <a:gd name="T85" fmla="*/ 7 h 9"/>
                  <a:gd name="T86" fmla="*/ 5 w 20"/>
                  <a:gd name="T87" fmla="*/ 7 h 9"/>
                  <a:gd name="T88" fmla="*/ 4 w 20"/>
                  <a:gd name="T89" fmla="*/ 7 h 9"/>
                  <a:gd name="T90" fmla="*/ 3 w 20"/>
                  <a:gd name="T91" fmla="*/ 6 h 9"/>
                  <a:gd name="T92" fmla="*/ 3 w 20"/>
                  <a:gd name="T93" fmla="*/ 6 h 9"/>
                  <a:gd name="T94" fmla="*/ 3 w 20"/>
                  <a:gd name="T95" fmla="*/ 6 h 9"/>
                  <a:gd name="T96" fmla="*/ 3 w 20"/>
                  <a:gd name="T97" fmla="*/ 6 h 9"/>
                  <a:gd name="T98" fmla="*/ 2 w 20"/>
                  <a:gd name="T99" fmla="*/ 5 h 9"/>
                  <a:gd name="T100" fmla="*/ 2 w 20"/>
                  <a:gd name="T101" fmla="*/ 4 h 9"/>
                  <a:gd name="T102" fmla="*/ 2 w 20"/>
                  <a:gd name="T103" fmla="*/ 4 h 9"/>
                  <a:gd name="T104" fmla="*/ 2 w 20"/>
                  <a:gd name="T105" fmla="*/ 4 h 9"/>
                  <a:gd name="T106" fmla="*/ 1 w 20"/>
                  <a:gd name="T107" fmla="*/ 3 h 9"/>
                  <a:gd name="T108" fmla="*/ 1 w 20"/>
                  <a:gd name="T109" fmla="*/ 3 h 9"/>
                  <a:gd name="T110" fmla="*/ 1 w 20"/>
                  <a:gd name="T111" fmla="*/ 3 h 9"/>
                  <a:gd name="T112" fmla="*/ 1 w 20"/>
                  <a:gd name="T113" fmla="*/ 2 h 9"/>
                  <a:gd name="T114" fmla="*/ 1 w 20"/>
                  <a:gd name="T115" fmla="*/ 2 h 9"/>
                  <a:gd name="T116" fmla="*/ 1 w 20"/>
                  <a:gd name="T117" fmla="*/ 2 h 9"/>
                  <a:gd name="T118" fmla="*/ 1 w 20"/>
                  <a:gd name="T119" fmla="*/ 1 h 9"/>
                  <a:gd name="T120" fmla="*/ 0 w 20"/>
                  <a:gd name="T121" fmla="*/ 0 h 9"/>
                  <a:gd name="T122" fmla="*/ 0 w 2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 h="9">
                    <a:moveTo>
                      <a:pt x="20" y="0"/>
                    </a:moveTo>
                    <a:lnTo>
                      <a:pt x="20" y="0"/>
                    </a:lnTo>
                    <a:lnTo>
                      <a:pt x="20" y="0"/>
                    </a:lnTo>
                    <a:lnTo>
                      <a:pt x="20" y="0"/>
                    </a:lnTo>
                    <a:lnTo>
                      <a:pt x="20" y="0"/>
                    </a:lnTo>
                    <a:lnTo>
                      <a:pt x="20" y="1"/>
                    </a:lnTo>
                    <a:lnTo>
                      <a:pt x="20" y="1"/>
                    </a:lnTo>
                    <a:lnTo>
                      <a:pt x="20" y="1"/>
                    </a:lnTo>
                    <a:lnTo>
                      <a:pt x="20" y="2"/>
                    </a:lnTo>
                    <a:lnTo>
                      <a:pt x="20" y="2"/>
                    </a:lnTo>
                    <a:lnTo>
                      <a:pt x="20" y="2"/>
                    </a:lnTo>
                    <a:lnTo>
                      <a:pt x="20" y="2"/>
                    </a:lnTo>
                    <a:lnTo>
                      <a:pt x="19" y="3"/>
                    </a:lnTo>
                    <a:lnTo>
                      <a:pt x="19" y="3"/>
                    </a:lnTo>
                    <a:lnTo>
                      <a:pt x="19" y="3"/>
                    </a:lnTo>
                    <a:lnTo>
                      <a:pt x="19" y="3"/>
                    </a:lnTo>
                    <a:lnTo>
                      <a:pt x="19" y="3"/>
                    </a:lnTo>
                    <a:lnTo>
                      <a:pt x="19" y="4"/>
                    </a:lnTo>
                    <a:lnTo>
                      <a:pt x="19" y="4"/>
                    </a:lnTo>
                    <a:lnTo>
                      <a:pt x="19" y="4"/>
                    </a:lnTo>
                    <a:lnTo>
                      <a:pt x="19" y="4"/>
                    </a:lnTo>
                    <a:lnTo>
                      <a:pt x="19" y="4"/>
                    </a:lnTo>
                    <a:lnTo>
                      <a:pt x="18" y="4"/>
                    </a:lnTo>
                    <a:lnTo>
                      <a:pt x="18" y="5"/>
                    </a:lnTo>
                    <a:lnTo>
                      <a:pt x="18" y="5"/>
                    </a:lnTo>
                    <a:lnTo>
                      <a:pt x="18" y="5"/>
                    </a:lnTo>
                    <a:lnTo>
                      <a:pt x="18" y="6"/>
                    </a:lnTo>
                    <a:lnTo>
                      <a:pt x="18" y="6"/>
                    </a:lnTo>
                    <a:lnTo>
                      <a:pt x="18" y="6"/>
                    </a:lnTo>
                    <a:lnTo>
                      <a:pt x="17" y="6"/>
                    </a:lnTo>
                    <a:lnTo>
                      <a:pt x="17" y="6"/>
                    </a:lnTo>
                    <a:lnTo>
                      <a:pt x="17" y="6"/>
                    </a:lnTo>
                    <a:lnTo>
                      <a:pt x="17" y="6"/>
                    </a:lnTo>
                    <a:lnTo>
                      <a:pt x="17" y="6"/>
                    </a:lnTo>
                    <a:lnTo>
                      <a:pt x="16" y="7"/>
                    </a:lnTo>
                    <a:lnTo>
                      <a:pt x="16" y="7"/>
                    </a:lnTo>
                    <a:lnTo>
                      <a:pt x="16" y="7"/>
                    </a:lnTo>
                    <a:lnTo>
                      <a:pt x="16" y="7"/>
                    </a:lnTo>
                    <a:lnTo>
                      <a:pt x="16" y="7"/>
                    </a:lnTo>
                    <a:lnTo>
                      <a:pt x="15" y="7"/>
                    </a:lnTo>
                    <a:lnTo>
                      <a:pt x="15" y="7"/>
                    </a:lnTo>
                    <a:lnTo>
                      <a:pt x="15" y="8"/>
                    </a:lnTo>
                    <a:lnTo>
                      <a:pt x="15" y="8"/>
                    </a:lnTo>
                    <a:lnTo>
                      <a:pt x="15" y="8"/>
                    </a:lnTo>
                    <a:lnTo>
                      <a:pt x="15" y="8"/>
                    </a:lnTo>
                    <a:lnTo>
                      <a:pt x="14" y="8"/>
                    </a:lnTo>
                    <a:lnTo>
                      <a:pt x="14" y="8"/>
                    </a:lnTo>
                    <a:lnTo>
                      <a:pt x="14" y="8"/>
                    </a:lnTo>
                    <a:lnTo>
                      <a:pt x="14" y="8"/>
                    </a:lnTo>
                    <a:lnTo>
                      <a:pt x="13" y="8"/>
                    </a:lnTo>
                    <a:lnTo>
                      <a:pt x="13" y="8"/>
                    </a:lnTo>
                    <a:lnTo>
                      <a:pt x="13" y="8"/>
                    </a:lnTo>
                    <a:lnTo>
                      <a:pt x="13" y="8"/>
                    </a:lnTo>
                    <a:lnTo>
                      <a:pt x="13" y="8"/>
                    </a:lnTo>
                    <a:lnTo>
                      <a:pt x="12" y="8"/>
                    </a:lnTo>
                    <a:lnTo>
                      <a:pt x="12" y="8"/>
                    </a:lnTo>
                    <a:lnTo>
                      <a:pt x="12" y="9"/>
                    </a:lnTo>
                    <a:lnTo>
                      <a:pt x="12" y="9"/>
                    </a:lnTo>
                    <a:lnTo>
                      <a:pt x="11" y="9"/>
                    </a:lnTo>
                    <a:lnTo>
                      <a:pt x="11" y="9"/>
                    </a:lnTo>
                    <a:lnTo>
                      <a:pt x="11" y="9"/>
                    </a:lnTo>
                    <a:lnTo>
                      <a:pt x="11" y="9"/>
                    </a:lnTo>
                    <a:lnTo>
                      <a:pt x="10" y="9"/>
                    </a:lnTo>
                    <a:lnTo>
                      <a:pt x="10" y="9"/>
                    </a:lnTo>
                    <a:lnTo>
                      <a:pt x="10" y="9"/>
                    </a:lnTo>
                    <a:lnTo>
                      <a:pt x="9" y="9"/>
                    </a:lnTo>
                    <a:lnTo>
                      <a:pt x="9" y="9"/>
                    </a:lnTo>
                    <a:lnTo>
                      <a:pt x="9" y="9"/>
                    </a:lnTo>
                    <a:lnTo>
                      <a:pt x="9" y="9"/>
                    </a:lnTo>
                    <a:lnTo>
                      <a:pt x="9" y="8"/>
                    </a:lnTo>
                    <a:lnTo>
                      <a:pt x="8" y="8"/>
                    </a:lnTo>
                    <a:lnTo>
                      <a:pt x="8" y="8"/>
                    </a:lnTo>
                    <a:lnTo>
                      <a:pt x="8" y="8"/>
                    </a:lnTo>
                    <a:lnTo>
                      <a:pt x="8" y="8"/>
                    </a:lnTo>
                    <a:lnTo>
                      <a:pt x="7" y="8"/>
                    </a:lnTo>
                    <a:lnTo>
                      <a:pt x="7" y="8"/>
                    </a:lnTo>
                    <a:lnTo>
                      <a:pt x="7" y="8"/>
                    </a:lnTo>
                    <a:lnTo>
                      <a:pt x="6" y="8"/>
                    </a:lnTo>
                    <a:lnTo>
                      <a:pt x="6" y="8"/>
                    </a:lnTo>
                    <a:lnTo>
                      <a:pt x="6" y="8"/>
                    </a:lnTo>
                    <a:lnTo>
                      <a:pt x="6" y="8"/>
                    </a:lnTo>
                    <a:lnTo>
                      <a:pt x="6" y="8"/>
                    </a:lnTo>
                    <a:lnTo>
                      <a:pt x="5" y="8"/>
                    </a:lnTo>
                    <a:lnTo>
                      <a:pt x="5" y="7"/>
                    </a:lnTo>
                    <a:lnTo>
                      <a:pt x="5" y="7"/>
                    </a:lnTo>
                    <a:lnTo>
                      <a:pt x="5" y="7"/>
                    </a:lnTo>
                    <a:lnTo>
                      <a:pt x="5" y="7"/>
                    </a:lnTo>
                    <a:lnTo>
                      <a:pt x="5" y="7"/>
                    </a:lnTo>
                    <a:lnTo>
                      <a:pt x="4" y="7"/>
                    </a:lnTo>
                    <a:lnTo>
                      <a:pt x="4" y="7"/>
                    </a:lnTo>
                    <a:lnTo>
                      <a:pt x="4" y="6"/>
                    </a:lnTo>
                    <a:lnTo>
                      <a:pt x="3" y="6"/>
                    </a:lnTo>
                    <a:lnTo>
                      <a:pt x="3" y="6"/>
                    </a:lnTo>
                    <a:lnTo>
                      <a:pt x="3" y="6"/>
                    </a:lnTo>
                    <a:lnTo>
                      <a:pt x="3" y="6"/>
                    </a:lnTo>
                    <a:lnTo>
                      <a:pt x="3" y="6"/>
                    </a:lnTo>
                    <a:lnTo>
                      <a:pt x="3" y="6"/>
                    </a:lnTo>
                    <a:lnTo>
                      <a:pt x="3" y="6"/>
                    </a:lnTo>
                    <a:lnTo>
                      <a:pt x="3" y="5"/>
                    </a:lnTo>
                    <a:lnTo>
                      <a:pt x="2" y="5"/>
                    </a:lnTo>
                    <a:lnTo>
                      <a:pt x="2" y="5"/>
                    </a:lnTo>
                    <a:lnTo>
                      <a:pt x="2" y="4"/>
                    </a:lnTo>
                    <a:lnTo>
                      <a:pt x="2" y="4"/>
                    </a:lnTo>
                    <a:lnTo>
                      <a:pt x="2" y="4"/>
                    </a:lnTo>
                    <a:lnTo>
                      <a:pt x="2" y="4"/>
                    </a:lnTo>
                    <a:lnTo>
                      <a:pt x="2" y="4"/>
                    </a:lnTo>
                    <a:lnTo>
                      <a:pt x="1" y="4"/>
                    </a:lnTo>
                    <a:lnTo>
                      <a:pt x="1" y="3"/>
                    </a:lnTo>
                    <a:lnTo>
                      <a:pt x="1" y="3"/>
                    </a:lnTo>
                    <a:lnTo>
                      <a:pt x="1" y="3"/>
                    </a:lnTo>
                    <a:lnTo>
                      <a:pt x="1" y="3"/>
                    </a:lnTo>
                    <a:lnTo>
                      <a:pt x="1" y="3"/>
                    </a:lnTo>
                    <a:lnTo>
                      <a:pt x="1" y="2"/>
                    </a:lnTo>
                    <a:lnTo>
                      <a:pt x="1" y="2"/>
                    </a:lnTo>
                    <a:lnTo>
                      <a:pt x="1" y="2"/>
                    </a:lnTo>
                    <a:lnTo>
                      <a:pt x="1" y="2"/>
                    </a:lnTo>
                    <a:lnTo>
                      <a:pt x="1" y="2"/>
                    </a:lnTo>
                    <a:lnTo>
                      <a:pt x="1" y="2"/>
                    </a:lnTo>
                    <a:lnTo>
                      <a:pt x="1" y="1"/>
                    </a:lnTo>
                    <a:lnTo>
                      <a:pt x="1" y="1"/>
                    </a:lnTo>
                    <a:lnTo>
                      <a:pt x="1" y="1"/>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4" name="Oval 282"/>
              <p:cNvSpPr>
                <a:spLocks noChangeArrowheads="1"/>
              </p:cNvSpPr>
              <p:nvPr/>
            </p:nvSpPr>
            <p:spPr bwMode="auto">
              <a:xfrm flipH="1">
                <a:off x="999" y="3939"/>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5" name="Line 283"/>
              <p:cNvSpPr>
                <a:spLocks noChangeShapeType="1"/>
              </p:cNvSpPr>
              <p:nvPr/>
            </p:nvSpPr>
            <p:spPr bwMode="auto">
              <a:xfrm flipH="1" flipV="1">
                <a:off x="997"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6" name="Line 284"/>
              <p:cNvSpPr>
                <a:spLocks noChangeShapeType="1"/>
              </p:cNvSpPr>
              <p:nvPr/>
            </p:nvSpPr>
            <p:spPr bwMode="auto">
              <a:xfrm flipH="1" flipV="1">
                <a:off x="1002" y="3936"/>
                <a:ext cx="0"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7" name="Rectangle 285"/>
              <p:cNvSpPr>
                <a:spLocks noChangeArrowheads="1"/>
              </p:cNvSpPr>
              <p:nvPr/>
            </p:nvSpPr>
            <p:spPr bwMode="auto">
              <a:xfrm flipH="1">
                <a:off x="1003" y="3936"/>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8" name="Rectangle 286"/>
              <p:cNvSpPr>
                <a:spLocks noChangeArrowheads="1"/>
              </p:cNvSpPr>
              <p:nvPr/>
            </p:nvSpPr>
            <p:spPr bwMode="auto">
              <a:xfrm flipH="1">
                <a:off x="1003" y="3934"/>
                <a:ext cx="8"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9" name="Rectangle 287"/>
              <p:cNvSpPr>
                <a:spLocks noChangeArrowheads="1"/>
              </p:cNvSpPr>
              <p:nvPr/>
            </p:nvSpPr>
            <p:spPr bwMode="auto">
              <a:xfrm flipH="1">
                <a:off x="1161" y="3948"/>
                <a:ext cx="16" cy="9"/>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0" name="Oval 288"/>
              <p:cNvSpPr>
                <a:spLocks noChangeArrowheads="1"/>
              </p:cNvSpPr>
              <p:nvPr/>
            </p:nvSpPr>
            <p:spPr bwMode="auto">
              <a:xfrm flipH="1">
                <a:off x="1014" y="4014"/>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1" name="Oval 289"/>
              <p:cNvSpPr>
                <a:spLocks noChangeArrowheads="1"/>
              </p:cNvSpPr>
              <p:nvPr/>
            </p:nvSpPr>
            <p:spPr bwMode="auto">
              <a:xfrm flipH="1">
                <a:off x="991" y="401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2" name="Oval 290"/>
              <p:cNvSpPr>
                <a:spLocks noChangeArrowheads="1"/>
              </p:cNvSpPr>
              <p:nvPr/>
            </p:nvSpPr>
            <p:spPr bwMode="auto">
              <a:xfrm flipH="1">
                <a:off x="1014"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3" name="Oval 291"/>
              <p:cNvSpPr>
                <a:spLocks noChangeArrowheads="1"/>
              </p:cNvSpPr>
              <p:nvPr/>
            </p:nvSpPr>
            <p:spPr bwMode="auto">
              <a:xfrm flipH="1">
                <a:off x="993" y="399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4" name="Oval 292"/>
              <p:cNvSpPr>
                <a:spLocks noChangeArrowheads="1"/>
              </p:cNvSpPr>
              <p:nvPr/>
            </p:nvSpPr>
            <p:spPr bwMode="auto">
              <a:xfrm flipH="1">
                <a:off x="1014"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5" name="Oval 293"/>
              <p:cNvSpPr>
                <a:spLocks noChangeArrowheads="1"/>
              </p:cNvSpPr>
              <p:nvPr/>
            </p:nvSpPr>
            <p:spPr bwMode="auto">
              <a:xfrm flipH="1">
                <a:off x="993" y="4028"/>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6" name="Line 294"/>
              <p:cNvSpPr>
                <a:spLocks noChangeShapeType="1"/>
              </p:cNvSpPr>
              <p:nvPr/>
            </p:nvSpPr>
            <p:spPr bwMode="auto">
              <a:xfrm flipH="1" flipV="1">
                <a:off x="1012"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7" name="Line 295"/>
              <p:cNvSpPr>
                <a:spLocks noChangeShapeType="1"/>
              </p:cNvSpPr>
              <p:nvPr/>
            </p:nvSpPr>
            <p:spPr bwMode="auto">
              <a:xfrm flipH="1" flipV="1">
                <a:off x="990" y="4015"/>
                <a:ext cx="3"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8" name="Rectangle 296"/>
              <p:cNvSpPr>
                <a:spLocks noChangeArrowheads="1"/>
              </p:cNvSpPr>
              <p:nvPr/>
            </p:nvSpPr>
            <p:spPr bwMode="auto">
              <a:xfrm flipH="1">
                <a:off x="1076" y="3962"/>
                <a:ext cx="1"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09" name="Rectangle 297"/>
              <p:cNvSpPr>
                <a:spLocks noChangeArrowheads="1"/>
              </p:cNvSpPr>
              <p:nvPr/>
            </p:nvSpPr>
            <p:spPr bwMode="auto">
              <a:xfrm flipH="1">
                <a:off x="1041" y="3696"/>
                <a:ext cx="15"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0" name="Rectangle 298"/>
              <p:cNvSpPr>
                <a:spLocks noChangeArrowheads="1"/>
              </p:cNvSpPr>
              <p:nvPr/>
            </p:nvSpPr>
            <p:spPr bwMode="auto">
              <a:xfrm flipH="1">
                <a:off x="1043" y="3698"/>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1" name="Rectangle 299"/>
              <p:cNvSpPr>
                <a:spLocks noChangeArrowheads="1"/>
              </p:cNvSpPr>
              <p:nvPr/>
            </p:nvSpPr>
            <p:spPr bwMode="auto">
              <a:xfrm flipH="1">
                <a:off x="1052"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2" name="Rectangle 300"/>
              <p:cNvSpPr>
                <a:spLocks noChangeArrowheads="1"/>
              </p:cNvSpPr>
              <p:nvPr/>
            </p:nvSpPr>
            <p:spPr bwMode="auto">
              <a:xfrm flipH="1">
                <a:off x="970" y="4103"/>
                <a:ext cx="0"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3" name="Rectangle 301"/>
              <p:cNvSpPr>
                <a:spLocks noChangeArrowheads="1"/>
              </p:cNvSpPr>
              <p:nvPr/>
            </p:nvSpPr>
            <p:spPr bwMode="auto">
              <a:xfrm flipH="1">
                <a:off x="1181" y="4103"/>
                <a:ext cx="1" cy="4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4" name="Rectangle 302"/>
              <p:cNvSpPr>
                <a:spLocks noChangeArrowheads="1"/>
              </p:cNvSpPr>
              <p:nvPr/>
            </p:nvSpPr>
            <p:spPr bwMode="auto">
              <a:xfrm flipH="1">
                <a:off x="968"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5" name="Rectangle 303"/>
              <p:cNvSpPr>
                <a:spLocks noChangeArrowheads="1"/>
              </p:cNvSpPr>
              <p:nvPr/>
            </p:nvSpPr>
            <p:spPr bwMode="auto">
              <a:xfrm flipH="1">
                <a:off x="968"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6" name="Rectangle 304"/>
              <p:cNvSpPr>
                <a:spLocks noChangeArrowheads="1"/>
              </p:cNvSpPr>
              <p:nvPr/>
            </p:nvSpPr>
            <p:spPr bwMode="auto">
              <a:xfrm flipH="1">
                <a:off x="1182" y="4104"/>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7" name="Rectangle 305"/>
              <p:cNvSpPr>
                <a:spLocks noChangeArrowheads="1"/>
              </p:cNvSpPr>
              <p:nvPr/>
            </p:nvSpPr>
            <p:spPr bwMode="auto">
              <a:xfrm flipH="1">
                <a:off x="1182" y="4145"/>
                <a:ext cx="2"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8" name="Rectangle 306"/>
              <p:cNvSpPr>
                <a:spLocks noChangeArrowheads="1"/>
              </p:cNvSpPr>
              <p:nvPr/>
            </p:nvSpPr>
            <p:spPr bwMode="auto">
              <a:xfrm flipH="1">
                <a:off x="1182" y="4111"/>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19" name="Rectangle 307"/>
              <p:cNvSpPr>
                <a:spLocks noChangeArrowheads="1"/>
              </p:cNvSpPr>
              <p:nvPr/>
            </p:nvSpPr>
            <p:spPr bwMode="auto">
              <a:xfrm flipH="1">
                <a:off x="1182" y="4125"/>
                <a:ext cx="1"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0" name="Rectangle 308"/>
              <p:cNvSpPr>
                <a:spLocks noChangeArrowheads="1"/>
              </p:cNvSpPr>
              <p:nvPr/>
            </p:nvSpPr>
            <p:spPr bwMode="auto">
              <a:xfrm flipH="1">
                <a:off x="1183" y="4113"/>
                <a:ext cx="6"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1" name="Rectangle 309"/>
              <p:cNvSpPr>
                <a:spLocks noChangeArrowheads="1"/>
              </p:cNvSpPr>
              <p:nvPr/>
            </p:nvSpPr>
            <p:spPr bwMode="auto">
              <a:xfrm flipH="1">
                <a:off x="1183" y="4128"/>
                <a:ext cx="6"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2" name="Line 310"/>
              <p:cNvSpPr>
                <a:spLocks noChangeShapeType="1"/>
              </p:cNvSpPr>
              <p:nvPr/>
            </p:nvSpPr>
            <p:spPr bwMode="auto">
              <a:xfrm flipH="1" flipV="1">
                <a:off x="1099"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3" name="Line 311"/>
              <p:cNvSpPr>
                <a:spLocks noChangeShapeType="1"/>
              </p:cNvSpPr>
              <p:nvPr/>
            </p:nvSpPr>
            <p:spPr bwMode="auto">
              <a:xfrm flipH="1" flipV="1">
                <a:off x="1083" y="3698"/>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4" name="Rectangle 312"/>
              <p:cNvSpPr>
                <a:spLocks noChangeArrowheads="1"/>
              </p:cNvSpPr>
              <p:nvPr/>
            </p:nvSpPr>
            <p:spPr bwMode="auto">
              <a:xfrm flipH="1">
                <a:off x="1072" y="3696"/>
                <a:ext cx="39" cy="2"/>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5" name="Rectangle 313"/>
              <p:cNvSpPr>
                <a:spLocks noChangeArrowheads="1"/>
              </p:cNvSpPr>
              <p:nvPr/>
            </p:nvSpPr>
            <p:spPr bwMode="auto">
              <a:xfrm flipH="1">
                <a:off x="1073"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6" name="Rectangle 314"/>
              <p:cNvSpPr>
                <a:spLocks noChangeArrowheads="1"/>
              </p:cNvSpPr>
              <p:nvPr/>
            </p:nvSpPr>
            <p:spPr bwMode="auto">
              <a:xfrm flipH="1">
                <a:off x="1107" y="3698"/>
                <a:ext cx="3" cy="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7" name="Rectangle 315"/>
              <p:cNvSpPr>
                <a:spLocks noChangeArrowheads="1"/>
              </p:cNvSpPr>
              <p:nvPr/>
            </p:nvSpPr>
            <p:spPr bwMode="auto">
              <a:xfrm flipH="1">
                <a:off x="1111" y="3683"/>
                <a:ext cx="2"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8" name="Rectangle 316"/>
              <p:cNvSpPr>
                <a:spLocks noChangeArrowheads="1"/>
              </p:cNvSpPr>
              <p:nvPr/>
            </p:nvSpPr>
            <p:spPr bwMode="auto">
              <a:xfrm flipH="1">
                <a:off x="1109" y="3686"/>
                <a:ext cx="2"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29" name="Freeform 317"/>
              <p:cNvSpPr>
                <a:spLocks/>
              </p:cNvSpPr>
              <p:nvPr/>
            </p:nvSpPr>
            <p:spPr bwMode="auto">
              <a:xfrm flipH="1">
                <a:off x="1047" y="3955"/>
                <a:ext cx="30" cy="9"/>
              </a:xfrm>
              <a:custGeom>
                <a:avLst/>
                <a:gdLst>
                  <a:gd name="T0" fmla="*/ 102 w 104"/>
                  <a:gd name="T1" fmla="*/ 1 h 35"/>
                  <a:gd name="T2" fmla="*/ 100 w 104"/>
                  <a:gd name="T3" fmla="*/ 3 h 35"/>
                  <a:gd name="T4" fmla="*/ 98 w 104"/>
                  <a:gd name="T5" fmla="*/ 5 h 35"/>
                  <a:gd name="T6" fmla="*/ 95 w 104"/>
                  <a:gd name="T7" fmla="*/ 7 h 35"/>
                  <a:gd name="T8" fmla="*/ 93 w 104"/>
                  <a:gd name="T9" fmla="*/ 9 h 35"/>
                  <a:gd name="T10" fmla="*/ 90 w 104"/>
                  <a:gd name="T11" fmla="*/ 11 h 35"/>
                  <a:gd name="T12" fmla="*/ 88 w 104"/>
                  <a:gd name="T13" fmla="*/ 12 h 35"/>
                  <a:gd name="T14" fmla="*/ 85 w 104"/>
                  <a:gd name="T15" fmla="*/ 14 h 35"/>
                  <a:gd name="T16" fmla="*/ 82 w 104"/>
                  <a:gd name="T17" fmla="*/ 16 h 35"/>
                  <a:gd name="T18" fmla="*/ 80 w 104"/>
                  <a:gd name="T19" fmla="*/ 17 h 35"/>
                  <a:gd name="T20" fmla="*/ 77 w 104"/>
                  <a:gd name="T21" fmla="*/ 19 h 35"/>
                  <a:gd name="T22" fmla="*/ 74 w 104"/>
                  <a:gd name="T23" fmla="*/ 20 h 35"/>
                  <a:gd name="T24" fmla="*/ 71 w 104"/>
                  <a:gd name="T25" fmla="*/ 22 h 35"/>
                  <a:gd name="T26" fmla="*/ 69 w 104"/>
                  <a:gd name="T27" fmla="*/ 23 h 35"/>
                  <a:gd name="T28" fmla="*/ 66 w 104"/>
                  <a:gd name="T29" fmla="*/ 24 h 35"/>
                  <a:gd name="T30" fmla="*/ 63 w 104"/>
                  <a:gd name="T31" fmla="*/ 26 h 35"/>
                  <a:gd name="T32" fmla="*/ 60 w 104"/>
                  <a:gd name="T33" fmla="*/ 27 h 35"/>
                  <a:gd name="T34" fmla="*/ 57 w 104"/>
                  <a:gd name="T35" fmla="*/ 28 h 35"/>
                  <a:gd name="T36" fmla="*/ 54 w 104"/>
                  <a:gd name="T37" fmla="*/ 29 h 35"/>
                  <a:gd name="T38" fmla="*/ 51 w 104"/>
                  <a:gd name="T39" fmla="*/ 30 h 35"/>
                  <a:gd name="T40" fmla="*/ 48 w 104"/>
                  <a:gd name="T41" fmla="*/ 31 h 35"/>
                  <a:gd name="T42" fmla="*/ 45 w 104"/>
                  <a:gd name="T43" fmla="*/ 31 h 35"/>
                  <a:gd name="T44" fmla="*/ 42 w 104"/>
                  <a:gd name="T45" fmla="*/ 32 h 35"/>
                  <a:gd name="T46" fmla="*/ 39 w 104"/>
                  <a:gd name="T47" fmla="*/ 33 h 35"/>
                  <a:gd name="T48" fmla="*/ 36 w 104"/>
                  <a:gd name="T49" fmla="*/ 33 h 35"/>
                  <a:gd name="T50" fmla="*/ 33 w 104"/>
                  <a:gd name="T51" fmla="*/ 34 h 35"/>
                  <a:gd name="T52" fmla="*/ 30 w 104"/>
                  <a:gd name="T53" fmla="*/ 34 h 35"/>
                  <a:gd name="T54" fmla="*/ 26 w 104"/>
                  <a:gd name="T55" fmla="*/ 34 h 35"/>
                  <a:gd name="T56" fmla="*/ 23 w 104"/>
                  <a:gd name="T57" fmla="*/ 35 h 35"/>
                  <a:gd name="T58" fmla="*/ 20 w 104"/>
                  <a:gd name="T59" fmla="*/ 35 h 35"/>
                  <a:gd name="T60" fmla="*/ 17 w 104"/>
                  <a:gd name="T61" fmla="*/ 35 h 35"/>
                  <a:gd name="T62" fmla="*/ 14 w 104"/>
                  <a:gd name="T63" fmla="*/ 35 h 35"/>
                  <a:gd name="T64" fmla="*/ 11 w 104"/>
                  <a:gd name="T65" fmla="*/ 35 h 35"/>
                  <a:gd name="T66" fmla="*/ 8 w 104"/>
                  <a:gd name="T67" fmla="*/ 35 h 35"/>
                  <a:gd name="T68" fmla="*/ 5 w 104"/>
                  <a:gd name="T69" fmla="*/ 34 h 35"/>
                  <a:gd name="T70" fmla="*/ 1 w 104"/>
                  <a:gd name="T7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35">
                    <a:moveTo>
                      <a:pt x="104" y="0"/>
                    </a:moveTo>
                    <a:lnTo>
                      <a:pt x="102" y="1"/>
                    </a:lnTo>
                    <a:lnTo>
                      <a:pt x="101" y="2"/>
                    </a:lnTo>
                    <a:lnTo>
                      <a:pt x="100" y="3"/>
                    </a:lnTo>
                    <a:lnTo>
                      <a:pt x="99" y="4"/>
                    </a:lnTo>
                    <a:lnTo>
                      <a:pt x="98" y="5"/>
                    </a:lnTo>
                    <a:lnTo>
                      <a:pt x="96" y="6"/>
                    </a:lnTo>
                    <a:lnTo>
                      <a:pt x="95" y="7"/>
                    </a:lnTo>
                    <a:lnTo>
                      <a:pt x="94" y="8"/>
                    </a:lnTo>
                    <a:lnTo>
                      <a:pt x="93" y="9"/>
                    </a:lnTo>
                    <a:lnTo>
                      <a:pt x="91" y="10"/>
                    </a:lnTo>
                    <a:lnTo>
                      <a:pt x="90" y="11"/>
                    </a:lnTo>
                    <a:lnTo>
                      <a:pt x="89" y="11"/>
                    </a:lnTo>
                    <a:lnTo>
                      <a:pt x="88" y="12"/>
                    </a:lnTo>
                    <a:lnTo>
                      <a:pt x="86" y="13"/>
                    </a:lnTo>
                    <a:lnTo>
                      <a:pt x="85" y="14"/>
                    </a:lnTo>
                    <a:lnTo>
                      <a:pt x="84" y="15"/>
                    </a:lnTo>
                    <a:lnTo>
                      <a:pt x="82" y="16"/>
                    </a:lnTo>
                    <a:lnTo>
                      <a:pt x="81" y="17"/>
                    </a:lnTo>
                    <a:lnTo>
                      <a:pt x="80" y="17"/>
                    </a:lnTo>
                    <a:lnTo>
                      <a:pt x="78" y="18"/>
                    </a:lnTo>
                    <a:lnTo>
                      <a:pt x="77" y="19"/>
                    </a:lnTo>
                    <a:lnTo>
                      <a:pt x="76" y="20"/>
                    </a:lnTo>
                    <a:lnTo>
                      <a:pt x="74" y="20"/>
                    </a:lnTo>
                    <a:lnTo>
                      <a:pt x="73" y="21"/>
                    </a:lnTo>
                    <a:lnTo>
                      <a:pt x="71" y="22"/>
                    </a:lnTo>
                    <a:lnTo>
                      <a:pt x="70" y="23"/>
                    </a:lnTo>
                    <a:lnTo>
                      <a:pt x="69" y="23"/>
                    </a:lnTo>
                    <a:lnTo>
                      <a:pt x="67" y="24"/>
                    </a:lnTo>
                    <a:lnTo>
                      <a:pt x="66" y="24"/>
                    </a:lnTo>
                    <a:lnTo>
                      <a:pt x="64" y="25"/>
                    </a:lnTo>
                    <a:lnTo>
                      <a:pt x="63" y="26"/>
                    </a:lnTo>
                    <a:lnTo>
                      <a:pt x="61" y="26"/>
                    </a:lnTo>
                    <a:lnTo>
                      <a:pt x="60" y="27"/>
                    </a:lnTo>
                    <a:lnTo>
                      <a:pt x="58" y="27"/>
                    </a:lnTo>
                    <a:lnTo>
                      <a:pt x="57" y="28"/>
                    </a:lnTo>
                    <a:lnTo>
                      <a:pt x="56" y="28"/>
                    </a:lnTo>
                    <a:lnTo>
                      <a:pt x="54" y="29"/>
                    </a:lnTo>
                    <a:lnTo>
                      <a:pt x="53" y="29"/>
                    </a:lnTo>
                    <a:lnTo>
                      <a:pt x="51" y="30"/>
                    </a:lnTo>
                    <a:lnTo>
                      <a:pt x="50" y="30"/>
                    </a:lnTo>
                    <a:lnTo>
                      <a:pt x="48" y="31"/>
                    </a:lnTo>
                    <a:lnTo>
                      <a:pt x="47" y="31"/>
                    </a:lnTo>
                    <a:lnTo>
                      <a:pt x="45" y="31"/>
                    </a:lnTo>
                    <a:lnTo>
                      <a:pt x="43" y="32"/>
                    </a:lnTo>
                    <a:lnTo>
                      <a:pt x="42" y="32"/>
                    </a:lnTo>
                    <a:lnTo>
                      <a:pt x="40" y="32"/>
                    </a:lnTo>
                    <a:lnTo>
                      <a:pt x="39" y="33"/>
                    </a:lnTo>
                    <a:lnTo>
                      <a:pt x="37" y="33"/>
                    </a:lnTo>
                    <a:lnTo>
                      <a:pt x="36" y="33"/>
                    </a:lnTo>
                    <a:lnTo>
                      <a:pt x="34" y="34"/>
                    </a:lnTo>
                    <a:lnTo>
                      <a:pt x="33" y="34"/>
                    </a:lnTo>
                    <a:lnTo>
                      <a:pt x="31" y="34"/>
                    </a:lnTo>
                    <a:lnTo>
                      <a:pt x="30" y="34"/>
                    </a:lnTo>
                    <a:lnTo>
                      <a:pt x="28" y="34"/>
                    </a:lnTo>
                    <a:lnTo>
                      <a:pt x="26" y="34"/>
                    </a:lnTo>
                    <a:lnTo>
                      <a:pt x="25" y="35"/>
                    </a:lnTo>
                    <a:lnTo>
                      <a:pt x="23" y="35"/>
                    </a:lnTo>
                    <a:lnTo>
                      <a:pt x="22" y="35"/>
                    </a:lnTo>
                    <a:lnTo>
                      <a:pt x="20" y="35"/>
                    </a:lnTo>
                    <a:lnTo>
                      <a:pt x="19" y="35"/>
                    </a:lnTo>
                    <a:lnTo>
                      <a:pt x="17" y="35"/>
                    </a:lnTo>
                    <a:lnTo>
                      <a:pt x="16" y="35"/>
                    </a:lnTo>
                    <a:lnTo>
                      <a:pt x="14" y="35"/>
                    </a:lnTo>
                    <a:lnTo>
                      <a:pt x="12" y="35"/>
                    </a:lnTo>
                    <a:lnTo>
                      <a:pt x="11" y="35"/>
                    </a:lnTo>
                    <a:lnTo>
                      <a:pt x="9" y="35"/>
                    </a:lnTo>
                    <a:lnTo>
                      <a:pt x="8" y="35"/>
                    </a:lnTo>
                    <a:lnTo>
                      <a:pt x="6" y="35"/>
                    </a:lnTo>
                    <a:lnTo>
                      <a:pt x="5" y="34"/>
                    </a:lnTo>
                    <a:lnTo>
                      <a:pt x="3" y="34"/>
                    </a:lnTo>
                    <a:lnTo>
                      <a:pt x="1" y="34"/>
                    </a:lnTo>
                    <a:lnTo>
                      <a:pt x="0" y="3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0" name="Freeform 318"/>
              <p:cNvSpPr>
                <a:spLocks/>
              </p:cNvSpPr>
              <p:nvPr/>
            </p:nvSpPr>
            <p:spPr bwMode="auto">
              <a:xfrm flipH="1">
                <a:off x="1010" y="4013"/>
                <a:ext cx="3" cy="5"/>
              </a:xfrm>
              <a:custGeom>
                <a:avLst/>
                <a:gdLst>
                  <a:gd name="T0" fmla="*/ 1 w 10"/>
                  <a:gd name="T1" fmla="*/ 0 h 18"/>
                  <a:gd name="T2" fmla="*/ 2 w 10"/>
                  <a:gd name="T3" fmla="*/ 0 h 18"/>
                  <a:gd name="T4" fmla="*/ 3 w 10"/>
                  <a:gd name="T5" fmla="*/ 0 h 18"/>
                  <a:gd name="T6" fmla="*/ 3 w 10"/>
                  <a:gd name="T7" fmla="*/ 0 h 18"/>
                  <a:gd name="T8" fmla="*/ 4 w 10"/>
                  <a:gd name="T9" fmla="*/ 0 h 18"/>
                  <a:gd name="T10" fmla="*/ 5 w 10"/>
                  <a:gd name="T11" fmla="*/ 1 h 18"/>
                  <a:gd name="T12" fmla="*/ 5 w 10"/>
                  <a:gd name="T13" fmla="*/ 1 h 18"/>
                  <a:gd name="T14" fmla="*/ 5 w 10"/>
                  <a:gd name="T15" fmla="*/ 1 h 18"/>
                  <a:gd name="T16" fmla="*/ 6 w 10"/>
                  <a:gd name="T17" fmla="*/ 2 h 18"/>
                  <a:gd name="T18" fmla="*/ 7 w 10"/>
                  <a:gd name="T19" fmla="*/ 2 h 18"/>
                  <a:gd name="T20" fmla="*/ 7 w 10"/>
                  <a:gd name="T21" fmla="*/ 2 h 18"/>
                  <a:gd name="T22" fmla="*/ 7 w 10"/>
                  <a:gd name="T23" fmla="*/ 3 h 18"/>
                  <a:gd name="T24" fmla="*/ 8 w 10"/>
                  <a:gd name="T25" fmla="*/ 3 h 18"/>
                  <a:gd name="T26" fmla="*/ 8 w 10"/>
                  <a:gd name="T27" fmla="*/ 4 h 18"/>
                  <a:gd name="T28" fmla="*/ 9 w 10"/>
                  <a:gd name="T29" fmla="*/ 4 h 18"/>
                  <a:gd name="T30" fmla="*/ 9 w 10"/>
                  <a:gd name="T31" fmla="*/ 5 h 18"/>
                  <a:gd name="T32" fmla="*/ 9 w 10"/>
                  <a:gd name="T33" fmla="*/ 6 h 18"/>
                  <a:gd name="T34" fmla="*/ 10 w 10"/>
                  <a:gd name="T35" fmla="*/ 6 h 18"/>
                  <a:gd name="T36" fmla="*/ 10 w 10"/>
                  <a:gd name="T37" fmla="*/ 7 h 18"/>
                  <a:gd name="T38" fmla="*/ 10 w 10"/>
                  <a:gd name="T39" fmla="*/ 8 h 18"/>
                  <a:gd name="T40" fmla="*/ 10 w 10"/>
                  <a:gd name="T41" fmla="*/ 8 h 18"/>
                  <a:gd name="T42" fmla="*/ 10 w 10"/>
                  <a:gd name="T43" fmla="*/ 9 h 18"/>
                  <a:gd name="T44" fmla="*/ 10 w 10"/>
                  <a:gd name="T45" fmla="*/ 10 h 18"/>
                  <a:gd name="T46" fmla="*/ 10 w 10"/>
                  <a:gd name="T47" fmla="*/ 11 h 18"/>
                  <a:gd name="T48" fmla="*/ 10 w 10"/>
                  <a:gd name="T49" fmla="*/ 11 h 18"/>
                  <a:gd name="T50" fmla="*/ 9 w 10"/>
                  <a:gd name="T51" fmla="*/ 12 h 18"/>
                  <a:gd name="T52" fmla="*/ 9 w 10"/>
                  <a:gd name="T53" fmla="*/ 13 h 18"/>
                  <a:gd name="T54" fmla="*/ 9 w 10"/>
                  <a:gd name="T55" fmla="*/ 13 h 18"/>
                  <a:gd name="T56" fmla="*/ 8 w 10"/>
                  <a:gd name="T57" fmla="*/ 14 h 18"/>
                  <a:gd name="T58" fmla="*/ 8 w 10"/>
                  <a:gd name="T59" fmla="*/ 14 h 18"/>
                  <a:gd name="T60" fmla="*/ 8 w 10"/>
                  <a:gd name="T61" fmla="*/ 15 h 18"/>
                  <a:gd name="T62" fmla="*/ 7 w 10"/>
                  <a:gd name="T63" fmla="*/ 15 h 18"/>
                  <a:gd name="T64" fmla="*/ 7 w 10"/>
                  <a:gd name="T65" fmla="*/ 16 h 18"/>
                  <a:gd name="T66" fmla="*/ 7 w 10"/>
                  <a:gd name="T67" fmla="*/ 16 h 18"/>
                  <a:gd name="T68" fmla="*/ 6 w 10"/>
                  <a:gd name="T69" fmla="*/ 16 h 18"/>
                  <a:gd name="T70" fmla="*/ 5 w 10"/>
                  <a:gd name="T71" fmla="*/ 17 h 18"/>
                  <a:gd name="T72" fmla="*/ 5 w 10"/>
                  <a:gd name="T73" fmla="*/ 17 h 18"/>
                  <a:gd name="T74" fmla="*/ 4 w 10"/>
                  <a:gd name="T75" fmla="*/ 18 h 18"/>
                  <a:gd name="T76" fmla="*/ 4 w 10"/>
                  <a:gd name="T77" fmla="*/ 18 h 18"/>
                  <a:gd name="T78" fmla="*/ 3 w 10"/>
                  <a:gd name="T79" fmla="*/ 18 h 18"/>
                  <a:gd name="T80" fmla="*/ 2 w 10"/>
                  <a:gd name="T81" fmla="*/ 18 h 18"/>
                  <a:gd name="T82" fmla="*/ 2 w 10"/>
                  <a:gd name="T83" fmla="*/ 18 h 18"/>
                  <a:gd name="T84" fmla="*/ 1 w 10"/>
                  <a:gd name="T8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18">
                    <a:moveTo>
                      <a:pt x="1" y="0"/>
                    </a:moveTo>
                    <a:lnTo>
                      <a:pt x="1" y="0"/>
                    </a:lnTo>
                    <a:lnTo>
                      <a:pt x="1" y="0"/>
                    </a:lnTo>
                    <a:lnTo>
                      <a:pt x="1" y="0"/>
                    </a:lnTo>
                    <a:lnTo>
                      <a:pt x="2" y="0"/>
                    </a:lnTo>
                    <a:lnTo>
                      <a:pt x="2" y="0"/>
                    </a:lnTo>
                    <a:lnTo>
                      <a:pt x="2" y="0"/>
                    </a:lnTo>
                    <a:lnTo>
                      <a:pt x="2" y="0"/>
                    </a:lnTo>
                    <a:lnTo>
                      <a:pt x="3" y="0"/>
                    </a:lnTo>
                    <a:lnTo>
                      <a:pt x="3" y="0"/>
                    </a:lnTo>
                    <a:lnTo>
                      <a:pt x="3" y="0"/>
                    </a:lnTo>
                    <a:lnTo>
                      <a:pt x="3" y="0"/>
                    </a:lnTo>
                    <a:lnTo>
                      <a:pt x="3" y="0"/>
                    </a:lnTo>
                    <a:lnTo>
                      <a:pt x="4" y="0"/>
                    </a:lnTo>
                    <a:lnTo>
                      <a:pt x="4" y="0"/>
                    </a:lnTo>
                    <a:lnTo>
                      <a:pt x="4" y="1"/>
                    </a:lnTo>
                    <a:lnTo>
                      <a:pt x="4" y="1"/>
                    </a:lnTo>
                    <a:lnTo>
                      <a:pt x="5" y="1"/>
                    </a:lnTo>
                    <a:lnTo>
                      <a:pt x="5" y="1"/>
                    </a:lnTo>
                    <a:lnTo>
                      <a:pt x="5" y="1"/>
                    </a:lnTo>
                    <a:lnTo>
                      <a:pt x="5" y="1"/>
                    </a:lnTo>
                    <a:lnTo>
                      <a:pt x="5" y="1"/>
                    </a:lnTo>
                    <a:lnTo>
                      <a:pt x="5" y="1"/>
                    </a:lnTo>
                    <a:lnTo>
                      <a:pt x="5" y="1"/>
                    </a:lnTo>
                    <a:lnTo>
                      <a:pt x="6" y="1"/>
                    </a:lnTo>
                    <a:lnTo>
                      <a:pt x="6" y="2"/>
                    </a:lnTo>
                    <a:lnTo>
                      <a:pt x="6" y="2"/>
                    </a:lnTo>
                    <a:lnTo>
                      <a:pt x="6" y="2"/>
                    </a:lnTo>
                    <a:lnTo>
                      <a:pt x="7" y="2"/>
                    </a:lnTo>
                    <a:lnTo>
                      <a:pt x="7" y="2"/>
                    </a:lnTo>
                    <a:lnTo>
                      <a:pt x="7" y="2"/>
                    </a:lnTo>
                    <a:lnTo>
                      <a:pt x="7" y="2"/>
                    </a:lnTo>
                    <a:lnTo>
                      <a:pt x="7" y="2"/>
                    </a:lnTo>
                    <a:lnTo>
                      <a:pt x="7" y="3"/>
                    </a:lnTo>
                    <a:lnTo>
                      <a:pt x="7" y="3"/>
                    </a:lnTo>
                    <a:lnTo>
                      <a:pt x="7" y="3"/>
                    </a:lnTo>
                    <a:lnTo>
                      <a:pt x="8" y="3"/>
                    </a:lnTo>
                    <a:lnTo>
                      <a:pt x="8" y="3"/>
                    </a:lnTo>
                    <a:lnTo>
                      <a:pt x="8" y="3"/>
                    </a:lnTo>
                    <a:lnTo>
                      <a:pt x="8" y="4"/>
                    </a:lnTo>
                    <a:lnTo>
                      <a:pt x="8" y="4"/>
                    </a:lnTo>
                    <a:lnTo>
                      <a:pt x="8" y="4"/>
                    </a:lnTo>
                    <a:lnTo>
                      <a:pt x="8" y="4"/>
                    </a:lnTo>
                    <a:lnTo>
                      <a:pt x="8" y="4"/>
                    </a:lnTo>
                    <a:lnTo>
                      <a:pt x="9" y="4"/>
                    </a:lnTo>
                    <a:lnTo>
                      <a:pt x="9" y="5"/>
                    </a:lnTo>
                    <a:lnTo>
                      <a:pt x="9" y="5"/>
                    </a:lnTo>
                    <a:lnTo>
                      <a:pt x="9" y="5"/>
                    </a:lnTo>
                    <a:lnTo>
                      <a:pt x="9" y="5"/>
                    </a:lnTo>
                    <a:lnTo>
                      <a:pt x="9" y="5"/>
                    </a:lnTo>
                    <a:lnTo>
                      <a:pt x="9" y="6"/>
                    </a:lnTo>
                    <a:lnTo>
                      <a:pt x="9" y="6"/>
                    </a:lnTo>
                    <a:lnTo>
                      <a:pt x="9" y="6"/>
                    </a:lnTo>
                    <a:lnTo>
                      <a:pt x="10" y="6"/>
                    </a:lnTo>
                    <a:lnTo>
                      <a:pt x="10" y="7"/>
                    </a:lnTo>
                    <a:lnTo>
                      <a:pt x="10" y="7"/>
                    </a:lnTo>
                    <a:lnTo>
                      <a:pt x="10" y="7"/>
                    </a:lnTo>
                    <a:lnTo>
                      <a:pt x="10" y="7"/>
                    </a:lnTo>
                    <a:lnTo>
                      <a:pt x="10" y="8"/>
                    </a:lnTo>
                    <a:lnTo>
                      <a:pt x="10" y="8"/>
                    </a:lnTo>
                    <a:lnTo>
                      <a:pt x="10" y="8"/>
                    </a:lnTo>
                    <a:lnTo>
                      <a:pt x="10" y="8"/>
                    </a:lnTo>
                    <a:lnTo>
                      <a:pt x="10" y="8"/>
                    </a:lnTo>
                    <a:lnTo>
                      <a:pt x="10" y="9"/>
                    </a:lnTo>
                    <a:lnTo>
                      <a:pt x="10" y="9"/>
                    </a:lnTo>
                    <a:lnTo>
                      <a:pt x="10" y="9"/>
                    </a:lnTo>
                    <a:lnTo>
                      <a:pt x="10" y="9"/>
                    </a:lnTo>
                    <a:lnTo>
                      <a:pt x="10" y="10"/>
                    </a:lnTo>
                    <a:lnTo>
                      <a:pt x="10" y="10"/>
                    </a:lnTo>
                    <a:lnTo>
                      <a:pt x="10" y="10"/>
                    </a:lnTo>
                    <a:lnTo>
                      <a:pt x="10" y="11"/>
                    </a:lnTo>
                    <a:lnTo>
                      <a:pt x="10" y="11"/>
                    </a:lnTo>
                    <a:lnTo>
                      <a:pt x="10" y="11"/>
                    </a:lnTo>
                    <a:lnTo>
                      <a:pt x="10" y="11"/>
                    </a:lnTo>
                    <a:lnTo>
                      <a:pt x="10" y="11"/>
                    </a:lnTo>
                    <a:lnTo>
                      <a:pt x="10" y="12"/>
                    </a:lnTo>
                    <a:lnTo>
                      <a:pt x="10" y="12"/>
                    </a:lnTo>
                    <a:lnTo>
                      <a:pt x="9" y="12"/>
                    </a:lnTo>
                    <a:lnTo>
                      <a:pt x="9" y="12"/>
                    </a:lnTo>
                    <a:lnTo>
                      <a:pt x="9" y="12"/>
                    </a:lnTo>
                    <a:lnTo>
                      <a:pt x="9" y="13"/>
                    </a:lnTo>
                    <a:lnTo>
                      <a:pt x="9" y="13"/>
                    </a:lnTo>
                    <a:lnTo>
                      <a:pt x="9" y="13"/>
                    </a:lnTo>
                    <a:lnTo>
                      <a:pt x="9" y="13"/>
                    </a:lnTo>
                    <a:lnTo>
                      <a:pt x="9" y="14"/>
                    </a:lnTo>
                    <a:lnTo>
                      <a:pt x="9" y="14"/>
                    </a:lnTo>
                    <a:lnTo>
                      <a:pt x="8" y="14"/>
                    </a:lnTo>
                    <a:lnTo>
                      <a:pt x="8" y="14"/>
                    </a:lnTo>
                    <a:lnTo>
                      <a:pt x="8" y="14"/>
                    </a:lnTo>
                    <a:lnTo>
                      <a:pt x="8" y="14"/>
                    </a:lnTo>
                    <a:lnTo>
                      <a:pt x="8" y="15"/>
                    </a:lnTo>
                    <a:lnTo>
                      <a:pt x="8" y="15"/>
                    </a:lnTo>
                    <a:lnTo>
                      <a:pt x="8" y="15"/>
                    </a:lnTo>
                    <a:lnTo>
                      <a:pt x="8" y="15"/>
                    </a:lnTo>
                    <a:lnTo>
                      <a:pt x="7" y="15"/>
                    </a:lnTo>
                    <a:lnTo>
                      <a:pt x="7" y="15"/>
                    </a:lnTo>
                    <a:lnTo>
                      <a:pt x="7" y="15"/>
                    </a:lnTo>
                    <a:lnTo>
                      <a:pt x="7" y="16"/>
                    </a:lnTo>
                    <a:lnTo>
                      <a:pt x="7" y="16"/>
                    </a:lnTo>
                    <a:lnTo>
                      <a:pt x="7" y="16"/>
                    </a:lnTo>
                    <a:lnTo>
                      <a:pt x="7" y="16"/>
                    </a:lnTo>
                    <a:lnTo>
                      <a:pt x="7" y="16"/>
                    </a:lnTo>
                    <a:lnTo>
                      <a:pt x="6" y="16"/>
                    </a:lnTo>
                    <a:lnTo>
                      <a:pt x="6" y="16"/>
                    </a:lnTo>
                    <a:lnTo>
                      <a:pt x="6" y="16"/>
                    </a:lnTo>
                    <a:lnTo>
                      <a:pt x="6" y="17"/>
                    </a:lnTo>
                    <a:lnTo>
                      <a:pt x="5" y="17"/>
                    </a:lnTo>
                    <a:lnTo>
                      <a:pt x="5" y="17"/>
                    </a:lnTo>
                    <a:lnTo>
                      <a:pt x="5" y="17"/>
                    </a:lnTo>
                    <a:lnTo>
                      <a:pt x="5" y="17"/>
                    </a:lnTo>
                    <a:lnTo>
                      <a:pt x="5" y="17"/>
                    </a:lnTo>
                    <a:lnTo>
                      <a:pt x="5" y="17"/>
                    </a:lnTo>
                    <a:lnTo>
                      <a:pt x="5" y="18"/>
                    </a:lnTo>
                    <a:lnTo>
                      <a:pt x="4" y="18"/>
                    </a:lnTo>
                    <a:lnTo>
                      <a:pt x="4" y="18"/>
                    </a:lnTo>
                    <a:lnTo>
                      <a:pt x="4" y="18"/>
                    </a:lnTo>
                    <a:lnTo>
                      <a:pt x="4" y="18"/>
                    </a:lnTo>
                    <a:lnTo>
                      <a:pt x="3" y="18"/>
                    </a:lnTo>
                    <a:lnTo>
                      <a:pt x="3" y="18"/>
                    </a:lnTo>
                    <a:lnTo>
                      <a:pt x="3" y="18"/>
                    </a:lnTo>
                    <a:lnTo>
                      <a:pt x="3" y="18"/>
                    </a:lnTo>
                    <a:lnTo>
                      <a:pt x="3" y="18"/>
                    </a:lnTo>
                    <a:lnTo>
                      <a:pt x="2" y="18"/>
                    </a:lnTo>
                    <a:lnTo>
                      <a:pt x="2" y="18"/>
                    </a:lnTo>
                    <a:lnTo>
                      <a:pt x="2" y="18"/>
                    </a:lnTo>
                    <a:lnTo>
                      <a:pt x="2" y="18"/>
                    </a:lnTo>
                    <a:lnTo>
                      <a:pt x="1" y="18"/>
                    </a:lnTo>
                    <a:lnTo>
                      <a:pt x="1" y="18"/>
                    </a:lnTo>
                    <a:lnTo>
                      <a:pt x="1" y="18"/>
                    </a:lnTo>
                    <a:lnTo>
                      <a:pt x="1"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1" name="Freeform 319"/>
              <p:cNvSpPr>
                <a:spLocks/>
              </p:cNvSpPr>
              <p:nvPr/>
            </p:nvSpPr>
            <p:spPr bwMode="auto">
              <a:xfrm flipH="1">
                <a:off x="993" y="4014"/>
                <a:ext cx="3" cy="4"/>
              </a:xfrm>
              <a:custGeom>
                <a:avLst/>
                <a:gdLst>
                  <a:gd name="T0" fmla="*/ 9 w 9"/>
                  <a:gd name="T1" fmla="*/ 18 h 18"/>
                  <a:gd name="T2" fmla="*/ 8 w 9"/>
                  <a:gd name="T3" fmla="*/ 18 h 18"/>
                  <a:gd name="T4" fmla="*/ 7 w 9"/>
                  <a:gd name="T5" fmla="*/ 18 h 18"/>
                  <a:gd name="T6" fmla="*/ 6 w 9"/>
                  <a:gd name="T7" fmla="*/ 18 h 18"/>
                  <a:gd name="T8" fmla="*/ 6 w 9"/>
                  <a:gd name="T9" fmla="*/ 17 h 18"/>
                  <a:gd name="T10" fmla="*/ 5 w 9"/>
                  <a:gd name="T11" fmla="*/ 17 h 18"/>
                  <a:gd name="T12" fmla="*/ 5 w 9"/>
                  <a:gd name="T13" fmla="*/ 17 h 18"/>
                  <a:gd name="T14" fmla="*/ 4 w 9"/>
                  <a:gd name="T15" fmla="*/ 16 h 18"/>
                  <a:gd name="T16" fmla="*/ 4 w 9"/>
                  <a:gd name="T17" fmla="*/ 16 h 18"/>
                  <a:gd name="T18" fmla="*/ 3 w 9"/>
                  <a:gd name="T19" fmla="*/ 16 h 18"/>
                  <a:gd name="T20" fmla="*/ 3 w 9"/>
                  <a:gd name="T21" fmla="*/ 15 h 18"/>
                  <a:gd name="T22" fmla="*/ 2 w 9"/>
                  <a:gd name="T23" fmla="*/ 15 h 18"/>
                  <a:gd name="T24" fmla="*/ 2 w 9"/>
                  <a:gd name="T25" fmla="*/ 14 h 18"/>
                  <a:gd name="T26" fmla="*/ 1 w 9"/>
                  <a:gd name="T27" fmla="*/ 14 h 18"/>
                  <a:gd name="T28" fmla="*/ 1 w 9"/>
                  <a:gd name="T29" fmla="*/ 13 h 18"/>
                  <a:gd name="T30" fmla="*/ 1 w 9"/>
                  <a:gd name="T31" fmla="*/ 13 h 18"/>
                  <a:gd name="T32" fmla="*/ 1 w 9"/>
                  <a:gd name="T33" fmla="*/ 12 h 18"/>
                  <a:gd name="T34" fmla="*/ 0 w 9"/>
                  <a:gd name="T35" fmla="*/ 11 h 18"/>
                  <a:gd name="T36" fmla="*/ 0 w 9"/>
                  <a:gd name="T37" fmla="*/ 11 h 18"/>
                  <a:gd name="T38" fmla="*/ 0 w 9"/>
                  <a:gd name="T39" fmla="*/ 10 h 18"/>
                  <a:gd name="T40" fmla="*/ 0 w 9"/>
                  <a:gd name="T41" fmla="*/ 9 h 18"/>
                  <a:gd name="T42" fmla="*/ 0 w 9"/>
                  <a:gd name="T43" fmla="*/ 8 h 18"/>
                  <a:gd name="T44" fmla="*/ 0 w 9"/>
                  <a:gd name="T45" fmla="*/ 7 h 18"/>
                  <a:gd name="T46" fmla="*/ 0 w 9"/>
                  <a:gd name="T47" fmla="*/ 7 h 18"/>
                  <a:gd name="T48" fmla="*/ 1 w 9"/>
                  <a:gd name="T49" fmla="*/ 6 h 18"/>
                  <a:gd name="T50" fmla="*/ 1 w 9"/>
                  <a:gd name="T51" fmla="*/ 5 h 18"/>
                  <a:gd name="T52" fmla="*/ 1 w 9"/>
                  <a:gd name="T53" fmla="*/ 5 h 18"/>
                  <a:gd name="T54" fmla="*/ 1 w 9"/>
                  <a:gd name="T55" fmla="*/ 4 h 18"/>
                  <a:gd name="T56" fmla="*/ 2 w 9"/>
                  <a:gd name="T57" fmla="*/ 4 h 18"/>
                  <a:gd name="T58" fmla="*/ 2 w 9"/>
                  <a:gd name="T59" fmla="*/ 3 h 18"/>
                  <a:gd name="T60" fmla="*/ 2 w 9"/>
                  <a:gd name="T61" fmla="*/ 3 h 18"/>
                  <a:gd name="T62" fmla="*/ 3 w 9"/>
                  <a:gd name="T63" fmla="*/ 2 h 18"/>
                  <a:gd name="T64" fmla="*/ 3 w 9"/>
                  <a:gd name="T65" fmla="*/ 2 h 18"/>
                  <a:gd name="T66" fmla="*/ 4 w 9"/>
                  <a:gd name="T67" fmla="*/ 1 h 18"/>
                  <a:gd name="T68" fmla="*/ 4 w 9"/>
                  <a:gd name="T69" fmla="*/ 1 h 18"/>
                  <a:gd name="T70" fmla="*/ 5 w 9"/>
                  <a:gd name="T71" fmla="*/ 1 h 18"/>
                  <a:gd name="T72" fmla="*/ 5 w 9"/>
                  <a:gd name="T73" fmla="*/ 0 h 18"/>
                  <a:gd name="T74" fmla="*/ 6 w 9"/>
                  <a:gd name="T75" fmla="*/ 0 h 18"/>
                  <a:gd name="T76" fmla="*/ 7 w 9"/>
                  <a:gd name="T77" fmla="*/ 0 h 18"/>
                  <a:gd name="T78" fmla="*/ 8 w 9"/>
                  <a:gd name="T79" fmla="*/ 0 h 18"/>
                  <a:gd name="T80" fmla="*/ 8 w 9"/>
                  <a:gd name="T81" fmla="*/ 0 h 18"/>
                  <a:gd name="T82" fmla="*/ 9 w 9"/>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8">
                    <a:moveTo>
                      <a:pt x="9" y="18"/>
                    </a:moveTo>
                    <a:lnTo>
                      <a:pt x="9" y="18"/>
                    </a:lnTo>
                    <a:lnTo>
                      <a:pt x="9" y="18"/>
                    </a:lnTo>
                    <a:lnTo>
                      <a:pt x="8" y="18"/>
                    </a:lnTo>
                    <a:lnTo>
                      <a:pt x="8" y="18"/>
                    </a:lnTo>
                    <a:lnTo>
                      <a:pt x="8" y="18"/>
                    </a:lnTo>
                    <a:lnTo>
                      <a:pt x="8" y="18"/>
                    </a:lnTo>
                    <a:lnTo>
                      <a:pt x="8" y="18"/>
                    </a:lnTo>
                    <a:lnTo>
                      <a:pt x="7" y="18"/>
                    </a:lnTo>
                    <a:lnTo>
                      <a:pt x="7" y="18"/>
                    </a:lnTo>
                    <a:lnTo>
                      <a:pt x="7" y="18"/>
                    </a:lnTo>
                    <a:lnTo>
                      <a:pt x="6" y="18"/>
                    </a:lnTo>
                    <a:lnTo>
                      <a:pt x="6" y="17"/>
                    </a:lnTo>
                    <a:lnTo>
                      <a:pt x="6" y="17"/>
                    </a:lnTo>
                    <a:lnTo>
                      <a:pt x="6" y="17"/>
                    </a:lnTo>
                    <a:lnTo>
                      <a:pt x="6" y="17"/>
                    </a:lnTo>
                    <a:lnTo>
                      <a:pt x="5" y="17"/>
                    </a:lnTo>
                    <a:lnTo>
                      <a:pt x="5" y="17"/>
                    </a:lnTo>
                    <a:lnTo>
                      <a:pt x="5" y="17"/>
                    </a:lnTo>
                    <a:lnTo>
                      <a:pt x="5" y="17"/>
                    </a:lnTo>
                    <a:lnTo>
                      <a:pt x="5" y="17"/>
                    </a:lnTo>
                    <a:lnTo>
                      <a:pt x="5" y="17"/>
                    </a:lnTo>
                    <a:lnTo>
                      <a:pt x="4" y="17"/>
                    </a:lnTo>
                    <a:lnTo>
                      <a:pt x="4" y="16"/>
                    </a:lnTo>
                    <a:lnTo>
                      <a:pt x="4" y="16"/>
                    </a:lnTo>
                    <a:lnTo>
                      <a:pt x="4" y="16"/>
                    </a:lnTo>
                    <a:lnTo>
                      <a:pt x="4" y="16"/>
                    </a:lnTo>
                    <a:lnTo>
                      <a:pt x="3" y="16"/>
                    </a:lnTo>
                    <a:lnTo>
                      <a:pt x="3" y="16"/>
                    </a:lnTo>
                    <a:lnTo>
                      <a:pt x="3" y="16"/>
                    </a:lnTo>
                    <a:lnTo>
                      <a:pt x="3" y="15"/>
                    </a:lnTo>
                    <a:lnTo>
                      <a:pt x="3" y="15"/>
                    </a:lnTo>
                    <a:lnTo>
                      <a:pt x="3" y="15"/>
                    </a:lnTo>
                    <a:lnTo>
                      <a:pt x="3" y="15"/>
                    </a:lnTo>
                    <a:lnTo>
                      <a:pt x="2" y="15"/>
                    </a:lnTo>
                    <a:lnTo>
                      <a:pt x="2" y="15"/>
                    </a:lnTo>
                    <a:lnTo>
                      <a:pt x="2" y="14"/>
                    </a:lnTo>
                    <a:lnTo>
                      <a:pt x="2" y="14"/>
                    </a:lnTo>
                    <a:lnTo>
                      <a:pt x="2" y="14"/>
                    </a:lnTo>
                    <a:lnTo>
                      <a:pt x="2" y="14"/>
                    </a:lnTo>
                    <a:lnTo>
                      <a:pt x="2" y="14"/>
                    </a:lnTo>
                    <a:lnTo>
                      <a:pt x="1" y="14"/>
                    </a:lnTo>
                    <a:lnTo>
                      <a:pt x="1" y="13"/>
                    </a:lnTo>
                    <a:lnTo>
                      <a:pt x="1" y="13"/>
                    </a:lnTo>
                    <a:lnTo>
                      <a:pt x="1" y="13"/>
                    </a:lnTo>
                    <a:lnTo>
                      <a:pt x="1" y="13"/>
                    </a:lnTo>
                    <a:lnTo>
                      <a:pt x="1" y="13"/>
                    </a:lnTo>
                    <a:lnTo>
                      <a:pt x="1" y="13"/>
                    </a:lnTo>
                    <a:lnTo>
                      <a:pt x="1" y="12"/>
                    </a:lnTo>
                    <a:lnTo>
                      <a:pt x="1" y="12"/>
                    </a:lnTo>
                    <a:lnTo>
                      <a:pt x="1" y="12"/>
                    </a:lnTo>
                    <a:lnTo>
                      <a:pt x="1" y="12"/>
                    </a:lnTo>
                    <a:lnTo>
                      <a:pt x="1" y="11"/>
                    </a:lnTo>
                    <a:lnTo>
                      <a:pt x="0" y="11"/>
                    </a:lnTo>
                    <a:lnTo>
                      <a:pt x="0" y="11"/>
                    </a:lnTo>
                    <a:lnTo>
                      <a:pt x="0" y="11"/>
                    </a:lnTo>
                    <a:lnTo>
                      <a:pt x="0" y="11"/>
                    </a:lnTo>
                    <a:lnTo>
                      <a:pt x="0" y="10"/>
                    </a:lnTo>
                    <a:lnTo>
                      <a:pt x="0" y="10"/>
                    </a:lnTo>
                    <a:lnTo>
                      <a:pt x="0" y="10"/>
                    </a:lnTo>
                    <a:lnTo>
                      <a:pt x="0" y="10"/>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1" y="6"/>
                    </a:lnTo>
                    <a:lnTo>
                      <a:pt x="1" y="6"/>
                    </a:lnTo>
                    <a:lnTo>
                      <a:pt x="1" y="6"/>
                    </a:lnTo>
                    <a:lnTo>
                      <a:pt x="1" y="5"/>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2" y="3"/>
                    </a:lnTo>
                    <a:lnTo>
                      <a:pt x="3" y="3"/>
                    </a:lnTo>
                    <a:lnTo>
                      <a:pt x="3" y="2"/>
                    </a:lnTo>
                    <a:lnTo>
                      <a:pt x="3" y="2"/>
                    </a:lnTo>
                    <a:lnTo>
                      <a:pt x="3" y="2"/>
                    </a:lnTo>
                    <a:lnTo>
                      <a:pt x="3" y="2"/>
                    </a:lnTo>
                    <a:lnTo>
                      <a:pt x="3" y="2"/>
                    </a:lnTo>
                    <a:lnTo>
                      <a:pt x="3" y="1"/>
                    </a:lnTo>
                    <a:lnTo>
                      <a:pt x="4" y="1"/>
                    </a:lnTo>
                    <a:lnTo>
                      <a:pt x="4" y="1"/>
                    </a:lnTo>
                    <a:lnTo>
                      <a:pt x="4" y="1"/>
                    </a:lnTo>
                    <a:lnTo>
                      <a:pt x="4" y="1"/>
                    </a:lnTo>
                    <a:lnTo>
                      <a:pt x="4" y="1"/>
                    </a:lnTo>
                    <a:lnTo>
                      <a:pt x="5" y="1"/>
                    </a:lnTo>
                    <a:lnTo>
                      <a:pt x="5" y="1"/>
                    </a:lnTo>
                    <a:lnTo>
                      <a:pt x="5" y="1"/>
                    </a:lnTo>
                    <a:lnTo>
                      <a:pt x="5" y="1"/>
                    </a:lnTo>
                    <a:lnTo>
                      <a:pt x="5" y="0"/>
                    </a:lnTo>
                    <a:lnTo>
                      <a:pt x="5" y="0"/>
                    </a:lnTo>
                    <a:lnTo>
                      <a:pt x="6" y="0"/>
                    </a:lnTo>
                    <a:lnTo>
                      <a:pt x="6" y="0"/>
                    </a:lnTo>
                    <a:lnTo>
                      <a:pt x="6" y="0"/>
                    </a:lnTo>
                    <a:lnTo>
                      <a:pt x="6" y="0"/>
                    </a:lnTo>
                    <a:lnTo>
                      <a:pt x="6" y="0"/>
                    </a:lnTo>
                    <a:lnTo>
                      <a:pt x="7" y="0"/>
                    </a:lnTo>
                    <a:lnTo>
                      <a:pt x="7" y="0"/>
                    </a:lnTo>
                    <a:lnTo>
                      <a:pt x="7" y="0"/>
                    </a:lnTo>
                    <a:lnTo>
                      <a:pt x="8" y="0"/>
                    </a:lnTo>
                    <a:lnTo>
                      <a:pt x="8" y="0"/>
                    </a:lnTo>
                    <a:lnTo>
                      <a:pt x="8" y="0"/>
                    </a:lnTo>
                    <a:lnTo>
                      <a:pt x="8" y="0"/>
                    </a:lnTo>
                    <a:lnTo>
                      <a:pt x="8" y="0"/>
                    </a:lnTo>
                    <a:lnTo>
                      <a:pt x="9" y="0"/>
                    </a:lnTo>
                    <a:lnTo>
                      <a:pt x="9" y="0"/>
                    </a:lnTo>
                    <a:lnTo>
                      <a:pt x="9" y="0"/>
                    </a:lnTo>
                    <a:lnTo>
                      <a:pt x="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2" name="Line 320"/>
              <p:cNvSpPr>
                <a:spLocks noChangeShapeType="1"/>
              </p:cNvSpPr>
              <p:nvPr/>
            </p:nvSpPr>
            <p:spPr bwMode="auto">
              <a:xfrm>
                <a:off x="1013"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3" name="Line 321"/>
              <p:cNvSpPr>
                <a:spLocks noChangeShapeType="1"/>
              </p:cNvSpPr>
              <p:nvPr/>
            </p:nvSpPr>
            <p:spPr bwMode="auto">
              <a:xfrm flipV="1">
                <a:off x="1012" y="4011"/>
                <a:ext cx="6"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4" name="Line 322"/>
              <p:cNvSpPr>
                <a:spLocks noChangeShapeType="1"/>
              </p:cNvSpPr>
              <p:nvPr/>
            </p:nvSpPr>
            <p:spPr bwMode="auto">
              <a:xfrm>
                <a:off x="989" y="4011"/>
                <a:ext cx="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5" name="Line 323"/>
              <p:cNvSpPr>
                <a:spLocks noChangeShapeType="1"/>
              </p:cNvSpPr>
              <p:nvPr/>
            </p:nvSpPr>
            <p:spPr bwMode="auto">
              <a:xfrm flipV="1">
                <a:off x="989" y="4018"/>
                <a:ext cx="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6" name="Oval 324"/>
              <p:cNvSpPr>
                <a:spLocks noChangeArrowheads="1"/>
              </p:cNvSpPr>
              <p:nvPr/>
            </p:nvSpPr>
            <p:spPr bwMode="auto">
              <a:xfrm flipH="1">
                <a:off x="966" y="3891"/>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7" name="Oval 325"/>
              <p:cNvSpPr>
                <a:spLocks noChangeArrowheads="1"/>
              </p:cNvSpPr>
              <p:nvPr/>
            </p:nvSpPr>
            <p:spPr bwMode="auto">
              <a:xfrm flipH="1">
                <a:off x="962" y="3887"/>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8" name="Freeform 326"/>
              <p:cNvSpPr>
                <a:spLocks/>
              </p:cNvSpPr>
              <p:nvPr/>
            </p:nvSpPr>
            <p:spPr bwMode="auto">
              <a:xfrm flipH="1">
                <a:off x="959" y="3892"/>
                <a:ext cx="15" cy="8"/>
              </a:xfrm>
              <a:custGeom>
                <a:avLst/>
                <a:gdLst>
                  <a:gd name="T0" fmla="*/ 51 w 51"/>
                  <a:gd name="T1" fmla="*/ 5 h 28"/>
                  <a:gd name="T2" fmla="*/ 50 w 51"/>
                  <a:gd name="T3" fmla="*/ 7 h 28"/>
                  <a:gd name="T4" fmla="*/ 50 w 51"/>
                  <a:gd name="T5" fmla="*/ 8 h 28"/>
                  <a:gd name="T6" fmla="*/ 50 w 51"/>
                  <a:gd name="T7" fmla="*/ 10 h 28"/>
                  <a:gd name="T8" fmla="*/ 49 w 51"/>
                  <a:gd name="T9" fmla="*/ 11 h 28"/>
                  <a:gd name="T10" fmla="*/ 49 w 51"/>
                  <a:gd name="T11" fmla="*/ 13 h 28"/>
                  <a:gd name="T12" fmla="*/ 48 w 51"/>
                  <a:gd name="T13" fmla="*/ 14 h 28"/>
                  <a:gd name="T14" fmla="*/ 47 w 51"/>
                  <a:gd name="T15" fmla="*/ 16 h 28"/>
                  <a:gd name="T16" fmla="*/ 46 w 51"/>
                  <a:gd name="T17" fmla="*/ 17 h 28"/>
                  <a:gd name="T18" fmla="*/ 45 w 51"/>
                  <a:gd name="T19" fmla="*/ 18 h 28"/>
                  <a:gd name="T20" fmla="*/ 44 w 51"/>
                  <a:gd name="T21" fmla="*/ 19 h 28"/>
                  <a:gd name="T22" fmla="*/ 43 w 51"/>
                  <a:gd name="T23" fmla="*/ 20 h 28"/>
                  <a:gd name="T24" fmla="*/ 42 w 51"/>
                  <a:gd name="T25" fmla="*/ 21 h 28"/>
                  <a:gd name="T26" fmla="*/ 41 w 51"/>
                  <a:gd name="T27" fmla="*/ 23 h 28"/>
                  <a:gd name="T28" fmla="*/ 40 w 51"/>
                  <a:gd name="T29" fmla="*/ 23 h 28"/>
                  <a:gd name="T30" fmla="*/ 38 w 51"/>
                  <a:gd name="T31" fmla="*/ 24 h 28"/>
                  <a:gd name="T32" fmla="*/ 37 w 51"/>
                  <a:gd name="T33" fmla="*/ 25 h 28"/>
                  <a:gd name="T34" fmla="*/ 35 w 51"/>
                  <a:gd name="T35" fmla="*/ 26 h 28"/>
                  <a:gd name="T36" fmla="*/ 34 w 51"/>
                  <a:gd name="T37" fmla="*/ 26 h 28"/>
                  <a:gd name="T38" fmla="*/ 32 w 51"/>
                  <a:gd name="T39" fmla="*/ 27 h 28"/>
                  <a:gd name="T40" fmla="*/ 31 w 51"/>
                  <a:gd name="T41" fmla="*/ 27 h 28"/>
                  <a:gd name="T42" fmla="*/ 29 w 51"/>
                  <a:gd name="T43" fmla="*/ 27 h 28"/>
                  <a:gd name="T44" fmla="*/ 28 w 51"/>
                  <a:gd name="T45" fmla="*/ 28 h 28"/>
                  <a:gd name="T46" fmla="*/ 26 w 51"/>
                  <a:gd name="T47" fmla="*/ 28 h 28"/>
                  <a:gd name="T48" fmla="*/ 25 w 51"/>
                  <a:gd name="T49" fmla="*/ 28 h 28"/>
                  <a:gd name="T50" fmla="*/ 23 w 51"/>
                  <a:gd name="T51" fmla="*/ 28 h 28"/>
                  <a:gd name="T52" fmla="*/ 22 w 51"/>
                  <a:gd name="T53" fmla="*/ 27 h 28"/>
                  <a:gd name="T54" fmla="*/ 20 w 51"/>
                  <a:gd name="T55" fmla="*/ 27 h 28"/>
                  <a:gd name="T56" fmla="*/ 19 w 51"/>
                  <a:gd name="T57" fmla="*/ 27 h 28"/>
                  <a:gd name="T58" fmla="*/ 17 w 51"/>
                  <a:gd name="T59" fmla="*/ 26 h 28"/>
                  <a:gd name="T60" fmla="*/ 16 w 51"/>
                  <a:gd name="T61" fmla="*/ 26 h 28"/>
                  <a:gd name="T62" fmla="*/ 14 w 51"/>
                  <a:gd name="T63" fmla="*/ 25 h 28"/>
                  <a:gd name="T64" fmla="*/ 13 w 51"/>
                  <a:gd name="T65" fmla="*/ 24 h 28"/>
                  <a:gd name="T66" fmla="*/ 11 w 51"/>
                  <a:gd name="T67" fmla="*/ 24 h 28"/>
                  <a:gd name="T68" fmla="*/ 10 w 51"/>
                  <a:gd name="T69" fmla="*/ 23 h 28"/>
                  <a:gd name="T70" fmla="*/ 9 w 51"/>
                  <a:gd name="T71" fmla="*/ 22 h 28"/>
                  <a:gd name="T72" fmla="*/ 8 w 51"/>
                  <a:gd name="T73" fmla="*/ 21 h 28"/>
                  <a:gd name="T74" fmla="*/ 7 w 51"/>
                  <a:gd name="T75" fmla="*/ 20 h 28"/>
                  <a:gd name="T76" fmla="*/ 6 w 51"/>
                  <a:gd name="T77" fmla="*/ 18 h 28"/>
                  <a:gd name="T78" fmla="*/ 5 w 51"/>
                  <a:gd name="T79" fmla="*/ 17 h 28"/>
                  <a:gd name="T80" fmla="*/ 4 w 51"/>
                  <a:gd name="T81" fmla="*/ 16 h 28"/>
                  <a:gd name="T82" fmla="*/ 3 w 51"/>
                  <a:gd name="T83" fmla="*/ 15 h 28"/>
                  <a:gd name="T84" fmla="*/ 2 w 51"/>
                  <a:gd name="T85" fmla="*/ 13 h 28"/>
                  <a:gd name="T86" fmla="*/ 2 w 51"/>
                  <a:gd name="T87" fmla="*/ 12 h 28"/>
                  <a:gd name="T88" fmla="*/ 1 w 51"/>
                  <a:gd name="T89" fmla="*/ 10 h 28"/>
                  <a:gd name="T90" fmla="*/ 1 w 51"/>
                  <a:gd name="T91" fmla="*/ 9 h 28"/>
                  <a:gd name="T92" fmla="*/ 0 w 51"/>
                  <a:gd name="T93" fmla="*/ 7 h 28"/>
                  <a:gd name="T94" fmla="*/ 0 w 51"/>
                  <a:gd name="T95" fmla="*/ 6 h 28"/>
                  <a:gd name="T96" fmla="*/ 0 w 51"/>
                  <a:gd name="T97" fmla="*/ 4 h 28"/>
                  <a:gd name="T98" fmla="*/ 0 w 51"/>
                  <a:gd name="T99" fmla="*/ 2 h 28"/>
                  <a:gd name="T100" fmla="*/ 0 w 51"/>
                  <a:gd name="T10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 h="28">
                    <a:moveTo>
                      <a:pt x="51" y="4"/>
                    </a:moveTo>
                    <a:lnTo>
                      <a:pt x="51" y="4"/>
                    </a:lnTo>
                    <a:lnTo>
                      <a:pt x="51" y="5"/>
                    </a:lnTo>
                    <a:lnTo>
                      <a:pt x="51" y="5"/>
                    </a:lnTo>
                    <a:lnTo>
                      <a:pt x="51" y="5"/>
                    </a:lnTo>
                    <a:lnTo>
                      <a:pt x="51" y="6"/>
                    </a:lnTo>
                    <a:lnTo>
                      <a:pt x="51" y="6"/>
                    </a:lnTo>
                    <a:lnTo>
                      <a:pt x="51" y="6"/>
                    </a:lnTo>
                    <a:lnTo>
                      <a:pt x="51" y="6"/>
                    </a:lnTo>
                    <a:lnTo>
                      <a:pt x="50" y="7"/>
                    </a:lnTo>
                    <a:lnTo>
                      <a:pt x="50" y="7"/>
                    </a:lnTo>
                    <a:lnTo>
                      <a:pt x="50" y="8"/>
                    </a:lnTo>
                    <a:lnTo>
                      <a:pt x="50" y="8"/>
                    </a:lnTo>
                    <a:lnTo>
                      <a:pt x="50" y="8"/>
                    </a:lnTo>
                    <a:lnTo>
                      <a:pt x="50" y="8"/>
                    </a:lnTo>
                    <a:lnTo>
                      <a:pt x="50" y="9"/>
                    </a:lnTo>
                    <a:lnTo>
                      <a:pt x="50" y="9"/>
                    </a:lnTo>
                    <a:lnTo>
                      <a:pt x="50" y="9"/>
                    </a:lnTo>
                    <a:lnTo>
                      <a:pt x="50" y="10"/>
                    </a:lnTo>
                    <a:lnTo>
                      <a:pt x="50" y="10"/>
                    </a:lnTo>
                    <a:lnTo>
                      <a:pt x="50" y="10"/>
                    </a:lnTo>
                    <a:lnTo>
                      <a:pt x="50" y="10"/>
                    </a:lnTo>
                    <a:lnTo>
                      <a:pt x="49" y="11"/>
                    </a:lnTo>
                    <a:lnTo>
                      <a:pt x="49" y="11"/>
                    </a:lnTo>
                    <a:lnTo>
                      <a:pt x="49" y="11"/>
                    </a:lnTo>
                    <a:lnTo>
                      <a:pt x="49" y="12"/>
                    </a:lnTo>
                    <a:lnTo>
                      <a:pt x="49" y="12"/>
                    </a:lnTo>
                    <a:lnTo>
                      <a:pt x="49" y="12"/>
                    </a:lnTo>
                    <a:lnTo>
                      <a:pt x="49" y="12"/>
                    </a:lnTo>
                    <a:lnTo>
                      <a:pt x="49" y="13"/>
                    </a:lnTo>
                    <a:lnTo>
                      <a:pt x="49" y="13"/>
                    </a:lnTo>
                    <a:lnTo>
                      <a:pt x="48" y="13"/>
                    </a:lnTo>
                    <a:lnTo>
                      <a:pt x="48" y="14"/>
                    </a:lnTo>
                    <a:lnTo>
                      <a:pt x="48" y="14"/>
                    </a:lnTo>
                    <a:lnTo>
                      <a:pt x="48" y="14"/>
                    </a:lnTo>
                    <a:lnTo>
                      <a:pt x="48" y="15"/>
                    </a:lnTo>
                    <a:lnTo>
                      <a:pt x="48" y="15"/>
                    </a:lnTo>
                    <a:lnTo>
                      <a:pt x="48" y="15"/>
                    </a:lnTo>
                    <a:lnTo>
                      <a:pt x="47" y="15"/>
                    </a:lnTo>
                    <a:lnTo>
                      <a:pt x="47" y="16"/>
                    </a:lnTo>
                    <a:lnTo>
                      <a:pt x="47" y="16"/>
                    </a:lnTo>
                    <a:lnTo>
                      <a:pt x="47" y="16"/>
                    </a:lnTo>
                    <a:lnTo>
                      <a:pt x="47" y="16"/>
                    </a:lnTo>
                    <a:lnTo>
                      <a:pt x="46" y="17"/>
                    </a:lnTo>
                    <a:lnTo>
                      <a:pt x="46" y="17"/>
                    </a:lnTo>
                    <a:lnTo>
                      <a:pt x="46" y="17"/>
                    </a:lnTo>
                    <a:lnTo>
                      <a:pt x="46" y="17"/>
                    </a:lnTo>
                    <a:lnTo>
                      <a:pt x="46" y="18"/>
                    </a:lnTo>
                    <a:lnTo>
                      <a:pt x="46" y="18"/>
                    </a:lnTo>
                    <a:lnTo>
                      <a:pt x="45" y="18"/>
                    </a:lnTo>
                    <a:lnTo>
                      <a:pt x="45" y="18"/>
                    </a:lnTo>
                    <a:lnTo>
                      <a:pt x="45" y="19"/>
                    </a:lnTo>
                    <a:lnTo>
                      <a:pt x="45" y="19"/>
                    </a:lnTo>
                    <a:lnTo>
                      <a:pt x="45" y="19"/>
                    </a:lnTo>
                    <a:lnTo>
                      <a:pt x="44" y="19"/>
                    </a:lnTo>
                    <a:lnTo>
                      <a:pt x="44" y="20"/>
                    </a:lnTo>
                    <a:lnTo>
                      <a:pt x="44" y="20"/>
                    </a:lnTo>
                    <a:lnTo>
                      <a:pt x="44" y="20"/>
                    </a:lnTo>
                    <a:lnTo>
                      <a:pt x="43" y="20"/>
                    </a:lnTo>
                    <a:lnTo>
                      <a:pt x="43" y="20"/>
                    </a:lnTo>
                    <a:lnTo>
                      <a:pt x="43" y="21"/>
                    </a:lnTo>
                    <a:lnTo>
                      <a:pt x="43" y="21"/>
                    </a:lnTo>
                    <a:lnTo>
                      <a:pt x="43" y="21"/>
                    </a:lnTo>
                    <a:lnTo>
                      <a:pt x="42" y="21"/>
                    </a:lnTo>
                    <a:lnTo>
                      <a:pt x="42" y="21"/>
                    </a:lnTo>
                    <a:lnTo>
                      <a:pt x="42" y="22"/>
                    </a:lnTo>
                    <a:lnTo>
                      <a:pt x="42" y="22"/>
                    </a:lnTo>
                    <a:lnTo>
                      <a:pt x="41" y="22"/>
                    </a:lnTo>
                    <a:lnTo>
                      <a:pt x="41" y="22"/>
                    </a:lnTo>
                    <a:lnTo>
                      <a:pt x="41" y="23"/>
                    </a:lnTo>
                    <a:lnTo>
                      <a:pt x="41" y="23"/>
                    </a:lnTo>
                    <a:lnTo>
                      <a:pt x="41" y="23"/>
                    </a:lnTo>
                    <a:lnTo>
                      <a:pt x="40" y="23"/>
                    </a:lnTo>
                    <a:lnTo>
                      <a:pt x="40" y="23"/>
                    </a:lnTo>
                    <a:lnTo>
                      <a:pt x="40" y="23"/>
                    </a:lnTo>
                    <a:lnTo>
                      <a:pt x="39" y="24"/>
                    </a:lnTo>
                    <a:lnTo>
                      <a:pt x="39" y="24"/>
                    </a:lnTo>
                    <a:lnTo>
                      <a:pt x="39" y="24"/>
                    </a:lnTo>
                    <a:lnTo>
                      <a:pt x="39" y="24"/>
                    </a:lnTo>
                    <a:lnTo>
                      <a:pt x="38" y="24"/>
                    </a:lnTo>
                    <a:lnTo>
                      <a:pt x="38" y="24"/>
                    </a:lnTo>
                    <a:lnTo>
                      <a:pt x="38" y="24"/>
                    </a:lnTo>
                    <a:lnTo>
                      <a:pt x="38" y="25"/>
                    </a:lnTo>
                    <a:lnTo>
                      <a:pt x="37" y="25"/>
                    </a:lnTo>
                    <a:lnTo>
                      <a:pt x="37" y="25"/>
                    </a:lnTo>
                    <a:lnTo>
                      <a:pt x="37" y="25"/>
                    </a:lnTo>
                    <a:lnTo>
                      <a:pt x="36" y="25"/>
                    </a:lnTo>
                    <a:lnTo>
                      <a:pt x="36" y="25"/>
                    </a:lnTo>
                    <a:lnTo>
                      <a:pt x="36" y="26"/>
                    </a:lnTo>
                    <a:lnTo>
                      <a:pt x="35" y="26"/>
                    </a:lnTo>
                    <a:lnTo>
                      <a:pt x="35" y="26"/>
                    </a:lnTo>
                    <a:lnTo>
                      <a:pt x="35" y="26"/>
                    </a:lnTo>
                    <a:lnTo>
                      <a:pt x="35" y="26"/>
                    </a:lnTo>
                    <a:lnTo>
                      <a:pt x="34" y="26"/>
                    </a:lnTo>
                    <a:lnTo>
                      <a:pt x="34" y="26"/>
                    </a:lnTo>
                    <a:lnTo>
                      <a:pt x="34" y="26"/>
                    </a:lnTo>
                    <a:lnTo>
                      <a:pt x="34" y="26"/>
                    </a:lnTo>
                    <a:lnTo>
                      <a:pt x="33" y="27"/>
                    </a:lnTo>
                    <a:lnTo>
                      <a:pt x="33" y="27"/>
                    </a:lnTo>
                    <a:lnTo>
                      <a:pt x="32" y="27"/>
                    </a:lnTo>
                    <a:lnTo>
                      <a:pt x="32" y="27"/>
                    </a:lnTo>
                    <a:lnTo>
                      <a:pt x="32" y="27"/>
                    </a:lnTo>
                    <a:lnTo>
                      <a:pt x="32" y="27"/>
                    </a:lnTo>
                    <a:lnTo>
                      <a:pt x="31" y="27"/>
                    </a:lnTo>
                    <a:lnTo>
                      <a:pt x="31" y="27"/>
                    </a:lnTo>
                    <a:lnTo>
                      <a:pt x="31" y="27"/>
                    </a:lnTo>
                    <a:lnTo>
                      <a:pt x="31" y="27"/>
                    </a:lnTo>
                    <a:lnTo>
                      <a:pt x="30" y="27"/>
                    </a:lnTo>
                    <a:lnTo>
                      <a:pt x="30" y="27"/>
                    </a:lnTo>
                    <a:lnTo>
                      <a:pt x="29" y="27"/>
                    </a:lnTo>
                    <a:lnTo>
                      <a:pt x="29" y="27"/>
                    </a:lnTo>
                    <a:lnTo>
                      <a:pt x="29" y="27"/>
                    </a:lnTo>
                    <a:lnTo>
                      <a:pt x="29" y="27"/>
                    </a:lnTo>
                    <a:lnTo>
                      <a:pt x="28" y="27"/>
                    </a:lnTo>
                    <a:lnTo>
                      <a:pt x="28" y="28"/>
                    </a:lnTo>
                    <a:lnTo>
                      <a:pt x="28" y="28"/>
                    </a:lnTo>
                    <a:lnTo>
                      <a:pt x="27" y="28"/>
                    </a:lnTo>
                    <a:lnTo>
                      <a:pt x="27" y="28"/>
                    </a:lnTo>
                    <a:lnTo>
                      <a:pt x="27" y="28"/>
                    </a:lnTo>
                    <a:lnTo>
                      <a:pt x="26" y="28"/>
                    </a:lnTo>
                    <a:lnTo>
                      <a:pt x="26" y="28"/>
                    </a:lnTo>
                    <a:lnTo>
                      <a:pt x="26" y="28"/>
                    </a:lnTo>
                    <a:lnTo>
                      <a:pt x="25" y="28"/>
                    </a:lnTo>
                    <a:lnTo>
                      <a:pt x="25" y="28"/>
                    </a:lnTo>
                    <a:lnTo>
                      <a:pt x="25" y="28"/>
                    </a:lnTo>
                    <a:lnTo>
                      <a:pt x="25" y="28"/>
                    </a:lnTo>
                    <a:lnTo>
                      <a:pt x="24" y="28"/>
                    </a:lnTo>
                    <a:lnTo>
                      <a:pt x="24" y="28"/>
                    </a:lnTo>
                    <a:lnTo>
                      <a:pt x="24" y="28"/>
                    </a:lnTo>
                    <a:lnTo>
                      <a:pt x="23" y="28"/>
                    </a:lnTo>
                    <a:lnTo>
                      <a:pt x="23" y="28"/>
                    </a:lnTo>
                    <a:lnTo>
                      <a:pt x="23" y="27"/>
                    </a:lnTo>
                    <a:lnTo>
                      <a:pt x="22" y="27"/>
                    </a:lnTo>
                    <a:lnTo>
                      <a:pt x="22" y="27"/>
                    </a:lnTo>
                    <a:lnTo>
                      <a:pt x="22" y="27"/>
                    </a:lnTo>
                    <a:lnTo>
                      <a:pt x="21" y="27"/>
                    </a:lnTo>
                    <a:lnTo>
                      <a:pt x="21" y="27"/>
                    </a:lnTo>
                    <a:lnTo>
                      <a:pt x="21" y="27"/>
                    </a:lnTo>
                    <a:lnTo>
                      <a:pt x="20" y="27"/>
                    </a:lnTo>
                    <a:lnTo>
                      <a:pt x="20" y="27"/>
                    </a:lnTo>
                    <a:lnTo>
                      <a:pt x="20" y="27"/>
                    </a:lnTo>
                    <a:lnTo>
                      <a:pt x="19" y="27"/>
                    </a:lnTo>
                    <a:lnTo>
                      <a:pt x="19" y="27"/>
                    </a:lnTo>
                    <a:lnTo>
                      <a:pt x="19" y="27"/>
                    </a:lnTo>
                    <a:lnTo>
                      <a:pt x="19" y="27"/>
                    </a:lnTo>
                    <a:lnTo>
                      <a:pt x="18" y="27"/>
                    </a:lnTo>
                    <a:lnTo>
                      <a:pt x="18" y="27"/>
                    </a:lnTo>
                    <a:lnTo>
                      <a:pt x="18" y="27"/>
                    </a:lnTo>
                    <a:lnTo>
                      <a:pt x="17" y="26"/>
                    </a:lnTo>
                    <a:lnTo>
                      <a:pt x="17" y="26"/>
                    </a:lnTo>
                    <a:lnTo>
                      <a:pt x="17" y="26"/>
                    </a:lnTo>
                    <a:lnTo>
                      <a:pt x="17" y="26"/>
                    </a:lnTo>
                    <a:lnTo>
                      <a:pt x="16" y="26"/>
                    </a:lnTo>
                    <a:lnTo>
                      <a:pt x="16" y="26"/>
                    </a:lnTo>
                    <a:lnTo>
                      <a:pt x="16" y="26"/>
                    </a:lnTo>
                    <a:lnTo>
                      <a:pt x="15" y="26"/>
                    </a:lnTo>
                    <a:lnTo>
                      <a:pt x="15" y="26"/>
                    </a:lnTo>
                    <a:lnTo>
                      <a:pt x="15" y="25"/>
                    </a:lnTo>
                    <a:lnTo>
                      <a:pt x="14" y="25"/>
                    </a:lnTo>
                    <a:lnTo>
                      <a:pt x="14" y="25"/>
                    </a:lnTo>
                    <a:lnTo>
                      <a:pt x="14" y="25"/>
                    </a:lnTo>
                    <a:lnTo>
                      <a:pt x="14" y="25"/>
                    </a:lnTo>
                    <a:lnTo>
                      <a:pt x="13" y="25"/>
                    </a:lnTo>
                    <a:lnTo>
                      <a:pt x="13" y="24"/>
                    </a:lnTo>
                    <a:lnTo>
                      <a:pt x="13" y="24"/>
                    </a:lnTo>
                    <a:lnTo>
                      <a:pt x="12" y="24"/>
                    </a:lnTo>
                    <a:lnTo>
                      <a:pt x="12" y="24"/>
                    </a:lnTo>
                    <a:lnTo>
                      <a:pt x="12" y="24"/>
                    </a:lnTo>
                    <a:lnTo>
                      <a:pt x="12" y="24"/>
                    </a:lnTo>
                    <a:lnTo>
                      <a:pt x="11" y="24"/>
                    </a:lnTo>
                    <a:lnTo>
                      <a:pt x="11" y="23"/>
                    </a:lnTo>
                    <a:lnTo>
                      <a:pt x="11" y="23"/>
                    </a:lnTo>
                    <a:lnTo>
                      <a:pt x="11" y="23"/>
                    </a:lnTo>
                    <a:lnTo>
                      <a:pt x="10" y="23"/>
                    </a:lnTo>
                    <a:lnTo>
                      <a:pt x="10" y="23"/>
                    </a:lnTo>
                    <a:lnTo>
                      <a:pt x="10" y="23"/>
                    </a:lnTo>
                    <a:lnTo>
                      <a:pt x="10" y="22"/>
                    </a:lnTo>
                    <a:lnTo>
                      <a:pt x="10" y="22"/>
                    </a:lnTo>
                    <a:lnTo>
                      <a:pt x="9" y="22"/>
                    </a:lnTo>
                    <a:lnTo>
                      <a:pt x="9" y="22"/>
                    </a:lnTo>
                    <a:lnTo>
                      <a:pt x="9" y="21"/>
                    </a:lnTo>
                    <a:lnTo>
                      <a:pt x="8" y="21"/>
                    </a:lnTo>
                    <a:lnTo>
                      <a:pt x="8" y="21"/>
                    </a:lnTo>
                    <a:lnTo>
                      <a:pt x="8" y="21"/>
                    </a:lnTo>
                    <a:lnTo>
                      <a:pt x="8" y="21"/>
                    </a:lnTo>
                    <a:lnTo>
                      <a:pt x="8" y="20"/>
                    </a:lnTo>
                    <a:lnTo>
                      <a:pt x="7" y="20"/>
                    </a:lnTo>
                    <a:lnTo>
                      <a:pt x="7" y="20"/>
                    </a:lnTo>
                    <a:lnTo>
                      <a:pt x="7" y="20"/>
                    </a:lnTo>
                    <a:lnTo>
                      <a:pt x="7" y="20"/>
                    </a:lnTo>
                    <a:lnTo>
                      <a:pt x="7" y="19"/>
                    </a:lnTo>
                    <a:lnTo>
                      <a:pt x="6" y="19"/>
                    </a:lnTo>
                    <a:lnTo>
                      <a:pt x="6" y="19"/>
                    </a:lnTo>
                    <a:lnTo>
                      <a:pt x="6" y="19"/>
                    </a:lnTo>
                    <a:lnTo>
                      <a:pt x="6" y="18"/>
                    </a:lnTo>
                    <a:lnTo>
                      <a:pt x="5" y="18"/>
                    </a:lnTo>
                    <a:lnTo>
                      <a:pt x="5" y="18"/>
                    </a:lnTo>
                    <a:lnTo>
                      <a:pt x="5" y="18"/>
                    </a:lnTo>
                    <a:lnTo>
                      <a:pt x="5" y="17"/>
                    </a:lnTo>
                    <a:lnTo>
                      <a:pt x="5" y="17"/>
                    </a:lnTo>
                    <a:lnTo>
                      <a:pt x="4" y="17"/>
                    </a:lnTo>
                    <a:lnTo>
                      <a:pt x="4" y="17"/>
                    </a:lnTo>
                    <a:lnTo>
                      <a:pt x="4" y="16"/>
                    </a:lnTo>
                    <a:lnTo>
                      <a:pt x="4" y="16"/>
                    </a:lnTo>
                    <a:lnTo>
                      <a:pt x="4" y="16"/>
                    </a:lnTo>
                    <a:lnTo>
                      <a:pt x="4" y="16"/>
                    </a:lnTo>
                    <a:lnTo>
                      <a:pt x="4" y="15"/>
                    </a:lnTo>
                    <a:lnTo>
                      <a:pt x="3" y="15"/>
                    </a:lnTo>
                    <a:lnTo>
                      <a:pt x="3" y="15"/>
                    </a:lnTo>
                    <a:lnTo>
                      <a:pt x="3" y="15"/>
                    </a:lnTo>
                    <a:lnTo>
                      <a:pt x="3" y="14"/>
                    </a:lnTo>
                    <a:lnTo>
                      <a:pt x="3" y="14"/>
                    </a:lnTo>
                    <a:lnTo>
                      <a:pt x="3" y="14"/>
                    </a:lnTo>
                    <a:lnTo>
                      <a:pt x="3" y="13"/>
                    </a:lnTo>
                    <a:lnTo>
                      <a:pt x="2" y="13"/>
                    </a:lnTo>
                    <a:lnTo>
                      <a:pt x="2" y="13"/>
                    </a:lnTo>
                    <a:lnTo>
                      <a:pt x="2" y="12"/>
                    </a:lnTo>
                    <a:lnTo>
                      <a:pt x="2" y="12"/>
                    </a:lnTo>
                    <a:lnTo>
                      <a:pt x="2" y="12"/>
                    </a:lnTo>
                    <a:lnTo>
                      <a:pt x="2" y="12"/>
                    </a:lnTo>
                    <a:lnTo>
                      <a:pt x="1" y="11"/>
                    </a:lnTo>
                    <a:lnTo>
                      <a:pt x="1" y="11"/>
                    </a:lnTo>
                    <a:lnTo>
                      <a:pt x="1" y="11"/>
                    </a:lnTo>
                    <a:lnTo>
                      <a:pt x="1" y="10"/>
                    </a:lnTo>
                    <a:lnTo>
                      <a:pt x="1" y="10"/>
                    </a:lnTo>
                    <a:lnTo>
                      <a:pt x="1" y="10"/>
                    </a:lnTo>
                    <a:lnTo>
                      <a:pt x="1" y="10"/>
                    </a:lnTo>
                    <a:lnTo>
                      <a:pt x="1" y="9"/>
                    </a:lnTo>
                    <a:lnTo>
                      <a:pt x="1" y="9"/>
                    </a:lnTo>
                    <a:lnTo>
                      <a:pt x="1" y="9"/>
                    </a:lnTo>
                    <a:lnTo>
                      <a:pt x="1" y="8"/>
                    </a:lnTo>
                    <a:lnTo>
                      <a:pt x="1" y="8"/>
                    </a:lnTo>
                    <a:lnTo>
                      <a:pt x="0" y="8"/>
                    </a:lnTo>
                    <a:lnTo>
                      <a:pt x="0" y="8"/>
                    </a:lnTo>
                    <a:lnTo>
                      <a:pt x="0" y="7"/>
                    </a:lnTo>
                    <a:lnTo>
                      <a:pt x="0" y="7"/>
                    </a:lnTo>
                    <a:lnTo>
                      <a:pt x="0" y="6"/>
                    </a:lnTo>
                    <a:lnTo>
                      <a:pt x="0" y="6"/>
                    </a:lnTo>
                    <a:lnTo>
                      <a:pt x="0" y="6"/>
                    </a:lnTo>
                    <a:lnTo>
                      <a:pt x="0" y="6"/>
                    </a:lnTo>
                    <a:lnTo>
                      <a:pt x="0" y="5"/>
                    </a:lnTo>
                    <a:lnTo>
                      <a:pt x="0" y="5"/>
                    </a:lnTo>
                    <a:lnTo>
                      <a:pt x="0" y="5"/>
                    </a:lnTo>
                    <a:lnTo>
                      <a:pt x="0" y="4"/>
                    </a:lnTo>
                    <a:lnTo>
                      <a:pt x="0" y="4"/>
                    </a:lnTo>
                    <a:lnTo>
                      <a:pt x="0" y="4"/>
                    </a:lnTo>
                    <a:lnTo>
                      <a:pt x="0" y="3"/>
                    </a:lnTo>
                    <a:lnTo>
                      <a:pt x="0" y="3"/>
                    </a:lnTo>
                    <a:lnTo>
                      <a:pt x="0" y="3"/>
                    </a:lnTo>
                    <a:lnTo>
                      <a:pt x="0" y="2"/>
                    </a:lnTo>
                    <a:lnTo>
                      <a:pt x="0" y="2"/>
                    </a:lnTo>
                    <a:lnTo>
                      <a:pt x="0" y="2"/>
                    </a:lnTo>
                    <a:lnTo>
                      <a:pt x="0" y="2"/>
                    </a:lnTo>
                    <a:lnTo>
                      <a:pt x="0" y="1"/>
                    </a:lnTo>
                    <a:lnTo>
                      <a:pt x="0" y="1"/>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39" name="Freeform 327"/>
              <p:cNvSpPr>
                <a:spLocks/>
              </p:cNvSpPr>
              <p:nvPr/>
            </p:nvSpPr>
            <p:spPr bwMode="auto">
              <a:xfrm flipH="1">
                <a:off x="958" y="3878"/>
                <a:ext cx="16" cy="15"/>
              </a:xfrm>
              <a:custGeom>
                <a:avLst/>
                <a:gdLst>
                  <a:gd name="T0" fmla="*/ 0 w 54"/>
                  <a:gd name="T1" fmla="*/ 51 h 54"/>
                  <a:gd name="T2" fmla="*/ 0 w 54"/>
                  <a:gd name="T3" fmla="*/ 51 h 54"/>
                  <a:gd name="T4" fmla="*/ 4 w 54"/>
                  <a:gd name="T5" fmla="*/ 0 h 54"/>
                  <a:gd name="T6" fmla="*/ 54 w 54"/>
                  <a:gd name="T7" fmla="*/ 3 h 54"/>
                  <a:gd name="T8" fmla="*/ 50 w 54"/>
                  <a:gd name="T9" fmla="*/ 54 h 54"/>
                </a:gdLst>
                <a:ahLst/>
                <a:cxnLst>
                  <a:cxn ang="0">
                    <a:pos x="T0" y="T1"/>
                  </a:cxn>
                  <a:cxn ang="0">
                    <a:pos x="T2" y="T3"/>
                  </a:cxn>
                  <a:cxn ang="0">
                    <a:pos x="T4" y="T5"/>
                  </a:cxn>
                  <a:cxn ang="0">
                    <a:pos x="T6" y="T7"/>
                  </a:cxn>
                  <a:cxn ang="0">
                    <a:pos x="T8" y="T9"/>
                  </a:cxn>
                </a:cxnLst>
                <a:rect l="0" t="0" r="r" b="b"/>
                <a:pathLst>
                  <a:path w="54" h="54">
                    <a:moveTo>
                      <a:pt x="0" y="51"/>
                    </a:moveTo>
                    <a:lnTo>
                      <a:pt x="0" y="51"/>
                    </a:lnTo>
                    <a:lnTo>
                      <a:pt x="4" y="0"/>
                    </a:lnTo>
                    <a:lnTo>
                      <a:pt x="54" y="3"/>
                    </a:lnTo>
                    <a:lnTo>
                      <a:pt x="50" y="5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0" name="Freeform 328"/>
              <p:cNvSpPr>
                <a:spLocks/>
              </p:cNvSpPr>
              <p:nvPr/>
            </p:nvSpPr>
            <p:spPr bwMode="auto">
              <a:xfrm flipH="1">
                <a:off x="945" y="3686"/>
                <a:ext cx="16" cy="16"/>
              </a:xfrm>
              <a:custGeom>
                <a:avLst/>
                <a:gdLst>
                  <a:gd name="T0" fmla="*/ 54 w 54"/>
                  <a:gd name="T1" fmla="*/ 4 h 55"/>
                  <a:gd name="T2" fmla="*/ 51 w 54"/>
                  <a:gd name="T3" fmla="*/ 55 h 55"/>
                  <a:gd name="T4" fmla="*/ 0 w 54"/>
                  <a:gd name="T5" fmla="*/ 52 h 55"/>
                  <a:gd name="T6" fmla="*/ 0 w 54"/>
                  <a:gd name="T7" fmla="*/ 52 h 55"/>
                  <a:gd name="T8" fmla="*/ 4 w 54"/>
                  <a:gd name="T9" fmla="*/ 0 h 55"/>
                </a:gdLst>
                <a:ahLst/>
                <a:cxnLst>
                  <a:cxn ang="0">
                    <a:pos x="T0" y="T1"/>
                  </a:cxn>
                  <a:cxn ang="0">
                    <a:pos x="T2" y="T3"/>
                  </a:cxn>
                  <a:cxn ang="0">
                    <a:pos x="T4" y="T5"/>
                  </a:cxn>
                  <a:cxn ang="0">
                    <a:pos x="T6" y="T7"/>
                  </a:cxn>
                  <a:cxn ang="0">
                    <a:pos x="T8" y="T9"/>
                  </a:cxn>
                </a:cxnLst>
                <a:rect l="0" t="0" r="r" b="b"/>
                <a:pathLst>
                  <a:path w="54" h="55">
                    <a:moveTo>
                      <a:pt x="54" y="4"/>
                    </a:moveTo>
                    <a:lnTo>
                      <a:pt x="51" y="55"/>
                    </a:lnTo>
                    <a:lnTo>
                      <a:pt x="0" y="52"/>
                    </a:lnTo>
                    <a:lnTo>
                      <a:pt x="0" y="52"/>
                    </a:lnTo>
                    <a:lnTo>
                      <a:pt x="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1" name="Oval 329"/>
              <p:cNvSpPr>
                <a:spLocks noChangeArrowheads="1"/>
              </p:cNvSpPr>
              <p:nvPr/>
            </p:nvSpPr>
            <p:spPr bwMode="auto">
              <a:xfrm flipH="1">
                <a:off x="948" y="3680"/>
                <a:ext cx="10" cy="10"/>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2" name="Freeform 330"/>
              <p:cNvSpPr>
                <a:spLocks/>
              </p:cNvSpPr>
              <p:nvPr/>
            </p:nvSpPr>
            <p:spPr bwMode="auto">
              <a:xfrm flipH="1">
                <a:off x="931" y="3700"/>
                <a:ext cx="55" cy="156"/>
              </a:xfrm>
              <a:custGeom>
                <a:avLst/>
                <a:gdLst>
                  <a:gd name="T0" fmla="*/ 0 w 188"/>
                  <a:gd name="T1" fmla="*/ 553 h 563"/>
                  <a:gd name="T2" fmla="*/ 39 w 188"/>
                  <a:gd name="T3" fmla="*/ 0 h 563"/>
                  <a:gd name="T4" fmla="*/ 188 w 188"/>
                  <a:gd name="T5" fmla="*/ 11 h 563"/>
                  <a:gd name="T6" fmla="*/ 150 w 188"/>
                  <a:gd name="T7" fmla="*/ 563 h 563"/>
                  <a:gd name="T8" fmla="*/ 0 w 188"/>
                  <a:gd name="T9" fmla="*/ 553 h 563"/>
                </a:gdLst>
                <a:ahLst/>
                <a:cxnLst>
                  <a:cxn ang="0">
                    <a:pos x="T0" y="T1"/>
                  </a:cxn>
                  <a:cxn ang="0">
                    <a:pos x="T2" y="T3"/>
                  </a:cxn>
                  <a:cxn ang="0">
                    <a:pos x="T4" y="T5"/>
                  </a:cxn>
                  <a:cxn ang="0">
                    <a:pos x="T6" y="T7"/>
                  </a:cxn>
                  <a:cxn ang="0">
                    <a:pos x="T8" y="T9"/>
                  </a:cxn>
                </a:cxnLst>
                <a:rect l="0" t="0" r="r" b="b"/>
                <a:pathLst>
                  <a:path w="188" h="563">
                    <a:moveTo>
                      <a:pt x="0" y="553"/>
                    </a:moveTo>
                    <a:lnTo>
                      <a:pt x="39" y="0"/>
                    </a:lnTo>
                    <a:lnTo>
                      <a:pt x="188" y="11"/>
                    </a:lnTo>
                    <a:lnTo>
                      <a:pt x="150" y="563"/>
                    </a:lnTo>
                    <a:lnTo>
                      <a:pt x="0" y="553"/>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3" name="Line 331"/>
              <p:cNvSpPr>
                <a:spLocks noChangeShapeType="1"/>
              </p:cNvSpPr>
              <p:nvPr/>
            </p:nvSpPr>
            <p:spPr bwMode="auto">
              <a:xfrm flipH="1">
                <a:off x="931" y="3700"/>
                <a:ext cx="4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4" name="Line 332"/>
              <p:cNvSpPr>
                <a:spLocks noChangeShapeType="1"/>
              </p:cNvSpPr>
              <p:nvPr/>
            </p:nvSpPr>
            <p:spPr bwMode="auto">
              <a:xfrm flipH="1">
                <a:off x="943" y="3852"/>
                <a:ext cx="42"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5" name="Freeform 333"/>
              <p:cNvSpPr>
                <a:spLocks/>
              </p:cNvSpPr>
              <p:nvPr/>
            </p:nvSpPr>
            <p:spPr bwMode="auto">
              <a:xfrm flipH="1">
                <a:off x="961" y="3854"/>
                <a:ext cx="9" cy="24"/>
              </a:xfrm>
              <a:custGeom>
                <a:avLst/>
                <a:gdLst>
                  <a:gd name="T0" fmla="*/ 0 w 29"/>
                  <a:gd name="T1" fmla="*/ 86 h 88"/>
                  <a:gd name="T2" fmla="*/ 7 w 29"/>
                  <a:gd name="T3" fmla="*/ 0 h 88"/>
                  <a:gd name="T4" fmla="*/ 29 w 29"/>
                  <a:gd name="T5" fmla="*/ 1 h 88"/>
                  <a:gd name="T6" fmla="*/ 24 w 29"/>
                  <a:gd name="T7" fmla="*/ 88 h 88"/>
                  <a:gd name="T8" fmla="*/ 0 w 29"/>
                  <a:gd name="T9" fmla="*/ 86 h 88"/>
                </a:gdLst>
                <a:ahLst/>
                <a:cxnLst>
                  <a:cxn ang="0">
                    <a:pos x="T0" y="T1"/>
                  </a:cxn>
                  <a:cxn ang="0">
                    <a:pos x="T2" y="T3"/>
                  </a:cxn>
                  <a:cxn ang="0">
                    <a:pos x="T4" y="T5"/>
                  </a:cxn>
                  <a:cxn ang="0">
                    <a:pos x="T6" y="T7"/>
                  </a:cxn>
                  <a:cxn ang="0">
                    <a:pos x="T8" y="T9"/>
                  </a:cxn>
                </a:cxnLst>
                <a:rect l="0" t="0" r="r" b="b"/>
                <a:pathLst>
                  <a:path w="29" h="88">
                    <a:moveTo>
                      <a:pt x="0" y="86"/>
                    </a:moveTo>
                    <a:lnTo>
                      <a:pt x="7" y="0"/>
                    </a:lnTo>
                    <a:lnTo>
                      <a:pt x="29" y="1"/>
                    </a:lnTo>
                    <a:lnTo>
                      <a:pt x="24" y="88"/>
                    </a:lnTo>
                    <a:lnTo>
                      <a:pt x="0" y="86"/>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6" name="Line 334"/>
              <p:cNvSpPr>
                <a:spLocks noChangeShapeType="1"/>
              </p:cNvSpPr>
              <p:nvPr/>
            </p:nvSpPr>
            <p:spPr bwMode="auto">
              <a:xfrm flipH="1">
                <a:off x="970" y="3872"/>
                <a:ext cx="1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7" name="Freeform 335"/>
              <p:cNvSpPr>
                <a:spLocks/>
              </p:cNvSpPr>
              <p:nvPr/>
            </p:nvSpPr>
            <p:spPr bwMode="auto">
              <a:xfrm flipH="1">
                <a:off x="941" y="3872"/>
                <a:ext cx="105" cy="170"/>
              </a:xfrm>
              <a:custGeom>
                <a:avLst/>
                <a:gdLst>
                  <a:gd name="T0" fmla="*/ 295 w 364"/>
                  <a:gd name="T1" fmla="*/ 0 h 613"/>
                  <a:gd name="T2" fmla="*/ 326 w 364"/>
                  <a:gd name="T3" fmla="*/ 0 h 613"/>
                  <a:gd name="T4" fmla="*/ 364 w 364"/>
                  <a:gd name="T5" fmla="*/ 38 h 613"/>
                  <a:gd name="T6" fmla="*/ 364 w 364"/>
                  <a:gd name="T7" fmla="*/ 198 h 613"/>
                  <a:gd name="T8" fmla="*/ 289 w 364"/>
                  <a:gd name="T9" fmla="*/ 297 h 613"/>
                  <a:gd name="T10" fmla="*/ 238 w 364"/>
                  <a:gd name="T11" fmla="*/ 297 h 613"/>
                  <a:gd name="T12" fmla="*/ 238 w 364"/>
                  <a:gd name="T13" fmla="*/ 585 h 613"/>
                  <a:gd name="T14" fmla="*/ 211 w 364"/>
                  <a:gd name="T15" fmla="*/ 613 h 613"/>
                  <a:gd name="T16" fmla="*/ 0 w 364"/>
                  <a:gd name="T17"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613">
                    <a:moveTo>
                      <a:pt x="295" y="0"/>
                    </a:moveTo>
                    <a:lnTo>
                      <a:pt x="326" y="0"/>
                    </a:lnTo>
                    <a:lnTo>
                      <a:pt x="364" y="38"/>
                    </a:lnTo>
                    <a:lnTo>
                      <a:pt x="364" y="198"/>
                    </a:lnTo>
                    <a:lnTo>
                      <a:pt x="289" y="297"/>
                    </a:lnTo>
                    <a:lnTo>
                      <a:pt x="238" y="297"/>
                    </a:lnTo>
                    <a:lnTo>
                      <a:pt x="238" y="585"/>
                    </a:lnTo>
                    <a:lnTo>
                      <a:pt x="211" y="613"/>
                    </a:lnTo>
                    <a:lnTo>
                      <a:pt x="0" y="61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8" name="Freeform 336"/>
              <p:cNvSpPr>
                <a:spLocks/>
              </p:cNvSpPr>
              <p:nvPr/>
            </p:nvSpPr>
            <p:spPr bwMode="auto">
              <a:xfrm flipH="1">
                <a:off x="947" y="3875"/>
                <a:ext cx="33" cy="70"/>
              </a:xfrm>
              <a:custGeom>
                <a:avLst/>
                <a:gdLst>
                  <a:gd name="T0" fmla="*/ 36 w 114"/>
                  <a:gd name="T1" fmla="*/ 0 h 252"/>
                  <a:gd name="T2" fmla="*/ 0 w 114"/>
                  <a:gd name="T3" fmla="*/ 0 h 252"/>
                  <a:gd name="T4" fmla="*/ 0 w 114"/>
                  <a:gd name="T5" fmla="*/ 252 h 252"/>
                  <a:gd name="T6" fmla="*/ 69 w 114"/>
                  <a:gd name="T7" fmla="*/ 252 h 252"/>
                  <a:gd name="T8" fmla="*/ 114 w 114"/>
                  <a:gd name="T9" fmla="*/ 193 h 252"/>
                  <a:gd name="T10" fmla="*/ 114 w 114"/>
                  <a:gd name="T11" fmla="*/ 20 h 252"/>
                  <a:gd name="T12" fmla="*/ 94 w 114"/>
                  <a:gd name="T13" fmla="*/ 0 h 252"/>
                  <a:gd name="T14" fmla="*/ 60 w 114"/>
                  <a:gd name="T15" fmla="*/ 0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252">
                    <a:moveTo>
                      <a:pt x="36" y="0"/>
                    </a:moveTo>
                    <a:lnTo>
                      <a:pt x="0" y="0"/>
                    </a:lnTo>
                    <a:lnTo>
                      <a:pt x="0" y="252"/>
                    </a:lnTo>
                    <a:lnTo>
                      <a:pt x="69" y="252"/>
                    </a:lnTo>
                    <a:lnTo>
                      <a:pt x="114" y="193"/>
                    </a:lnTo>
                    <a:lnTo>
                      <a:pt x="114" y="20"/>
                    </a:lnTo>
                    <a:lnTo>
                      <a:pt x="94" y="0"/>
                    </a:lnTo>
                    <a:lnTo>
                      <a:pt x="6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49" name="Freeform 337"/>
              <p:cNvSpPr>
                <a:spLocks/>
              </p:cNvSpPr>
              <p:nvPr/>
            </p:nvSpPr>
            <p:spPr bwMode="auto">
              <a:xfrm flipH="1">
                <a:off x="980" y="3868"/>
                <a:ext cx="70" cy="84"/>
              </a:xfrm>
              <a:custGeom>
                <a:avLst/>
                <a:gdLst>
                  <a:gd name="T0" fmla="*/ 238 w 246"/>
                  <a:gd name="T1" fmla="*/ 275 h 302"/>
                  <a:gd name="T2" fmla="*/ 229 w 246"/>
                  <a:gd name="T3" fmla="*/ 281 h 302"/>
                  <a:gd name="T4" fmla="*/ 219 w 246"/>
                  <a:gd name="T5" fmla="*/ 286 h 302"/>
                  <a:gd name="T6" fmla="*/ 209 w 246"/>
                  <a:gd name="T7" fmla="*/ 291 h 302"/>
                  <a:gd name="T8" fmla="*/ 199 w 246"/>
                  <a:gd name="T9" fmla="*/ 295 h 302"/>
                  <a:gd name="T10" fmla="*/ 188 w 246"/>
                  <a:gd name="T11" fmla="*/ 298 h 302"/>
                  <a:gd name="T12" fmla="*/ 177 w 246"/>
                  <a:gd name="T13" fmla="*/ 300 h 302"/>
                  <a:gd name="T14" fmla="*/ 166 w 246"/>
                  <a:gd name="T15" fmla="*/ 301 h 302"/>
                  <a:gd name="T16" fmla="*/ 155 w 246"/>
                  <a:gd name="T17" fmla="*/ 302 h 302"/>
                  <a:gd name="T18" fmla="*/ 144 w 246"/>
                  <a:gd name="T19" fmla="*/ 302 h 302"/>
                  <a:gd name="T20" fmla="*/ 133 w 246"/>
                  <a:gd name="T21" fmla="*/ 301 h 302"/>
                  <a:gd name="T22" fmla="*/ 122 w 246"/>
                  <a:gd name="T23" fmla="*/ 299 h 302"/>
                  <a:gd name="T24" fmla="*/ 111 w 246"/>
                  <a:gd name="T25" fmla="*/ 297 h 302"/>
                  <a:gd name="T26" fmla="*/ 100 w 246"/>
                  <a:gd name="T27" fmla="*/ 293 h 302"/>
                  <a:gd name="T28" fmla="*/ 90 w 246"/>
                  <a:gd name="T29" fmla="*/ 289 h 302"/>
                  <a:gd name="T30" fmla="*/ 80 w 246"/>
                  <a:gd name="T31" fmla="*/ 284 h 302"/>
                  <a:gd name="T32" fmla="*/ 70 w 246"/>
                  <a:gd name="T33" fmla="*/ 279 h 302"/>
                  <a:gd name="T34" fmla="*/ 61 w 246"/>
                  <a:gd name="T35" fmla="*/ 272 h 302"/>
                  <a:gd name="T36" fmla="*/ 52 w 246"/>
                  <a:gd name="T37" fmla="*/ 265 h 302"/>
                  <a:gd name="T38" fmla="*/ 44 w 246"/>
                  <a:gd name="T39" fmla="*/ 258 h 302"/>
                  <a:gd name="T40" fmla="*/ 37 w 246"/>
                  <a:gd name="T41" fmla="*/ 250 h 302"/>
                  <a:gd name="T42" fmla="*/ 30 w 246"/>
                  <a:gd name="T43" fmla="*/ 241 h 302"/>
                  <a:gd name="T44" fmla="*/ 24 w 246"/>
                  <a:gd name="T45" fmla="*/ 232 h 302"/>
                  <a:gd name="T46" fmla="*/ 18 w 246"/>
                  <a:gd name="T47" fmla="*/ 222 h 302"/>
                  <a:gd name="T48" fmla="*/ 13 w 246"/>
                  <a:gd name="T49" fmla="*/ 212 h 302"/>
                  <a:gd name="T50" fmla="*/ 9 w 246"/>
                  <a:gd name="T51" fmla="*/ 202 h 302"/>
                  <a:gd name="T52" fmla="*/ 6 w 246"/>
                  <a:gd name="T53" fmla="*/ 191 h 302"/>
                  <a:gd name="T54" fmla="*/ 3 w 246"/>
                  <a:gd name="T55" fmla="*/ 180 h 302"/>
                  <a:gd name="T56" fmla="*/ 1 w 246"/>
                  <a:gd name="T57" fmla="*/ 169 h 302"/>
                  <a:gd name="T58" fmla="*/ 0 w 246"/>
                  <a:gd name="T59" fmla="*/ 158 h 302"/>
                  <a:gd name="T60" fmla="*/ 0 w 246"/>
                  <a:gd name="T61" fmla="*/ 147 h 302"/>
                  <a:gd name="T62" fmla="*/ 1 w 246"/>
                  <a:gd name="T63" fmla="*/ 136 h 302"/>
                  <a:gd name="T64" fmla="*/ 2 w 246"/>
                  <a:gd name="T65" fmla="*/ 125 h 302"/>
                  <a:gd name="T66" fmla="*/ 5 w 246"/>
                  <a:gd name="T67" fmla="*/ 114 h 302"/>
                  <a:gd name="T68" fmla="*/ 8 w 246"/>
                  <a:gd name="T69" fmla="*/ 103 h 302"/>
                  <a:gd name="T70" fmla="*/ 12 w 246"/>
                  <a:gd name="T71" fmla="*/ 93 h 302"/>
                  <a:gd name="T72" fmla="*/ 16 w 246"/>
                  <a:gd name="T73" fmla="*/ 83 h 302"/>
                  <a:gd name="T74" fmla="*/ 22 w 246"/>
                  <a:gd name="T75" fmla="*/ 73 h 302"/>
                  <a:gd name="T76" fmla="*/ 28 w 246"/>
                  <a:gd name="T77" fmla="*/ 64 h 302"/>
                  <a:gd name="T78" fmla="*/ 35 w 246"/>
                  <a:gd name="T79" fmla="*/ 55 h 302"/>
                  <a:gd name="T80" fmla="*/ 42 w 246"/>
                  <a:gd name="T81" fmla="*/ 47 h 302"/>
                  <a:gd name="T82" fmla="*/ 50 w 246"/>
                  <a:gd name="T83" fmla="*/ 39 h 302"/>
                  <a:gd name="T84" fmla="*/ 59 w 246"/>
                  <a:gd name="T85" fmla="*/ 32 h 302"/>
                  <a:gd name="T86" fmla="*/ 68 w 246"/>
                  <a:gd name="T87" fmla="*/ 25 h 302"/>
                  <a:gd name="T88" fmla="*/ 77 w 246"/>
                  <a:gd name="T89" fmla="*/ 20 h 302"/>
                  <a:gd name="T90" fmla="*/ 87 w 246"/>
                  <a:gd name="T91" fmla="*/ 15 h 302"/>
                  <a:gd name="T92" fmla="*/ 97 w 246"/>
                  <a:gd name="T93" fmla="*/ 10 h 302"/>
                  <a:gd name="T94" fmla="*/ 108 w 246"/>
                  <a:gd name="T95" fmla="*/ 7 h 302"/>
                  <a:gd name="T96" fmla="*/ 118 w 246"/>
                  <a:gd name="T97" fmla="*/ 4 h 302"/>
                  <a:gd name="T98" fmla="*/ 130 w 246"/>
                  <a:gd name="T99" fmla="*/ 2 h 302"/>
                  <a:gd name="T100" fmla="*/ 141 w 246"/>
                  <a:gd name="T101" fmla="*/ 0 h 302"/>
                  <a:gd name="T102" fmla="*/ 152 w 246"/>
                  <a:gd name="T103" fmla="*/ 0 h 302"/>
                  <a:gd name="T104" fmla="*/ 163 w 246"/>
                  <a:gd name="T105" fmla="*/ 1 h 302"/>
                  <a:gd name="T106" fmla="*/ 174 w 246"/>
                  <a:gd name="T107" fmla="*/ 2 h 302"/>
                  <a:gd name="T108" fmla="*/ 185 w 246"/>
                  <a:gd name="T109" fmla="*/ 4 h 302"/>
                  <a:gd name="T110" fmla="*/ 196 w 246"/>
                  <a:gd name="T111" fmla="*/ 7 h 302"/>
                  <a:gd name="T112" fmla="*/ 206 w 246"/>
                  <a:gd name="T113" fmla="*/ 10 h 302"/>
                  <a:gd name="T114" fmla="*/ 216 w 246"/>
                  <a:gd name="T115" fmla="*/ 15 h 302"/>
                  <a:gd name="T116" fmla="*/ 226 w 246"/>
                  <a:gd name="T117" fmla="*/ 20 h 302"/>
                  <a:gd name="T118" fmla="*/ 236 w 246"/>
                  <a:gd name="T119" fmla="*/ 26 h 302"/>
                  <a:gd name="T120" fmla="*/ 245 w 246"/>
                  <a:gd name="T121" fmla="*/ 3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02">
                    <a:moveTo>
                      <a:pt x="246" y="269"/>
                    </a:moveTo>
                    <a:lnTo>
                      <a:pt x="244" y="270"/>
                    </a:lnTo>
                    <a:lnTo>
                      <a:pt x="243" y="272"/>
                    </a:lnTo>
                    <a:lnTo>
                      <a:pt x="241" y="273"/>
                    </a:lnTo>
                    <a:lnTo>
                      <a:pt x="240" y="274"/>
                    </a:lnTo>
                    <a:lnTo>
                      <a:pt x="238" y="275"/>
                    </a:lnTo>
                    <a:lnTo>
                      <a:pt x="237" y="276"/>
                    </a:lnTo>
                    <a:lnTo>
                      <a:pt x="235" y="277"/>
                    </a:lnTo>
                    <a:lnTo>
                      <a:pt x="234" y="278"/>
                    </a:lnTo>
                    <a:lnTo>
                      <a:pt x="232" y="279"/>
                    </a:lnTo>
                    <a:lnTo>
                      <a:pt x="231" y="280"/>
                    </a:lnTo>
                    <a:lnTo>
                      <a:pt x="229" y="281"/>
                    </a:lnTo>
                    <a:lnTo>
                      <a:pt x="227" y="282"/>
                    </a:lnTo>
                    <a:lnTo>
                      <a:pt x="226" y="283"/>
                    </a:lnTo>
                    <a:lnTo>
                      <a:pt x="224" y="284"/>
                    </a:lnTo>
                    <a:lnTo>
                      <a:pt x="223" y="284"/>
                    </a:lnTo>
                    <a:lnTo>
                      <a:pt x="221" y="285"/>
                    </a:lnTo>
                    <a:lnTo>
                      <a:pt x="219" y="286"/>
                    </a:lnTo>
                    <a:lnTo>
                      <a:pt x="218" y="287"/>
                    </a:lnTo>
                    <a:lnTo>
                      <a:pt x="216" y="288"/>
                    </a:lnTo>
                    <a:lnTo>
                      <a:pt x="214" y="289"/>
                    </a:lnTo>
                    <a:lnTo>
                      <a:pt x="213" y="289"/>
                    </a:lnTo>
                    <a:lnTo>
                      <a:pt x="211" y="290"/>
                    </a:lnTo>
                    <a:lnTo>
                      <a:pt x="209" y="291"/>
                    </a:lnTo>
                    <a:lnTo>
                      <a:pt x="207" y="291"/>
                    </a:lnTo>
                    <a:lnTo>
                      <a:pt x="206" y="292"/>
                    </a:lnTo>
                    <a:lnTo>
                      <a:pt x="204" y="293"/>
                    </a:lnTo>
                    <a:lnTo>
                      <a:pt x="202" y="293"/>
                    </a:lnTo>
                    <a:lnTo>
                      <a:pt x="200" y="294"/>
                    </a:lnTo>
                    <a:lnTo>
                      <a:pt x="199" y="295"/>
                    </a:lnTo>
                    <a:lnTo>
                      <a:pt x="197" y="295"/>
                    </a:lnTo>
                    <a:lnTo>
                      <a:pt x="195" y="296"/>
                    </a:lnTo>
                    <a:lnTo>
                      <a:pt x="193" y="296"/>
                    </a:lnTo>
                    <a:lnTo>
                      <a:pt x="192" y="297"/>
                    </a:lnTo>
                    <a:lnTo>
                      <a:pt x="190" y="297"/>
                    </a:lnTo>
                    <a:lnTo>
                      <a:pt x="188" y="298"/>
                    </a:lnTo>
                    <a:lnTo>
                      <a:pt x="186" y="298"/>
                    </a:lnTo>
                    <a:lnTo>
                      <a:pt x="185" y="299"/>
                    </a:lnTo>
                    <a:lnTo>
                      <a:pt x="183" y="299"/>
                    </a:lnTo>
                    <a:lnTo>
                      <a:pt x="181" y="299"/>
                    </a:lnTo>
                    <a:lnTo>
                      <a:pt x="179" y="300"/>
                    </a:lnTo>
                    <a:lnTo>
                      <a:pt x="177" y="300"/>
                    </a:lnTo>
                    <a:lnTo>
                      <a:pt x="175" y="300"/>
                    </a:lnTo>
                    <a:lnTo>
                      <a:pt x="173" y="301"/>
                    </a:lnTo>
                    <a:lnTo>
                      <a:pt x="172" y="301"/>
                    </a:lnTo>
                    <a:lnTo>
                      <a:pt x="170" y="301"/>
                    </a:lnTo>
                    <a:lnTo>
                      <a:pt x="168" y="301"/>
                    </a:lnTo>
                    <a:lnTo>
                      <a:pt x="166" y="301"/>
                    </a:lnTo>
                    <a:lnTo>
                      <a:pt x="164" y="302"/>
                    </a:lnTo>
                    <a:lnTo>
                      <a:pt x="162" y="302"/>
                    </a:lnTo>
                    <a:lnTo>
                      <a:pt x="161" y="302"/>
                    </a:lnTo>
                    <a:lnTo>
                      <a:pt x="159" y="302"/>
                    </a:lnTo>
                    <a:lnTo>
                      <a:pt x="157" y="302"/>
                    </a:lnTo>
                    <a:lnTo>
                      <a:pt x="155" y="302"/>
                    </a:lnTo>
                    <a:lnTo>
                      <a:pt x="153" y="302"/>
                    </a:lnTo>
                    <a:lnTo>
                      <a:pt x="151" y="302"/>
                    </a:lnTo>
                    <a:lnTo>
                      <a:pt x="149" y="302"/>
                    </a:lnTo>
                    <a:lnTo>
                      <a:pt x="148" y="302"/>
                    </a:lnTo>
                    <a:lnTo>
                      <a:pt x="146" y="302"/>
                    </a:lnTo>
                    <a:lnTo>
                      <a:pt x="144" y="302"/>
                    </a:lnTo>
                    <a:lnTo>
                      <a:pt x="142" y="302"/>
                    </a:lnTo>
                    <a:lnTo>
                      <a:pt x="140" y="302"/>
                    </a:lnTo>
                    <a:lnTo>
                      <a:pt x="138" y="302"/>
                    </a:lnTo>
                    <a:lnTo>
                      <a:pt x="137" y="301"/>
                    </a:lnTo>
                    <a:lnTo>
                      <a:pt x="135" y="301"/>
                    </a:lnTo>
                    <a:lnTo>
                      <a:pt x="133" y="301"/>
                    </a:lnTo>
                    <a:lnTo>
                      <a:pt x="131" y="301"/>
                    </a:lnTo>
                    <a:lnTo>
                      <a:pt x="129" y="301"/>
                    </a:lnTo>
                    <a:lnTo>
                      <a:pt x="127" y="300"/>
                    </a:lnTo>
                    <a:lnTo>
                      <a:pt x="125" y="300"/>
                    </a:lnTo>
                    <a:lnTo>
                      <a:pt x="124" y="300"/>
                    </a:lnTo>
                    <a:lnTo>
                      <a:pt x="122" y="299"/>
                    </a:lnTo>
                    <a:lnTo>
                      <a:pt x="120" y="299"/>
                    </a:lnTo>
                    <a:lnTo>
                      <a:pt x="118" y="298"/>
                    </a:lnTo>
                    <a:lnTo>
                      <a:pt x="116" y="298"/>
                    </a:lnTo>
                    <a:lnTo>
                      <a:pt x="114" y="298"/>
                    </a:lnTo>
                    <a:lnTo>
                      <a:pt x="113" y="297"/>
                    </a:lnTo>
                    <a:lnTo>
                      <a:pt x="111" y="297"/>
                    </a:lnTo>
                    <a:lnTo>
                      <a:pt x="109" y="296"/>
                    </a:lnTo>
                    <a:lnTo>
                      <a:pt x="107" y="296"/>
                    </a:lnTo>
                    <a:lnTo>
                      <a:pt x="106" y="295"/>
                    </a:lnTo>
                    <a:lnTo>
                      <a:pt x="104" y="294"/>
                    </a:lnTo>
                    <a:lnTo>
                      <a:pt x="102" y="294"/>
                    </a:lnTo>
                    <a:lnTo>
                      <a:pt x="100" y="293"/>
                    </a:lnTo>
                    <a:lnTo>
                      <a:pt x="99" y="293"/>
                    </a:lnTo>
                    <a:lnTo>
                      <a:pt x="97" y="292"/>
                    </a:lnTo>
                    <a:lnTo>
                      <a:pt x="95" y="291"/>
                    </a:lnTo>
                    <a:lnTo>
                      <a:pt x="93" y="291"/>
                    </a:lnTo>
                    <a:lnTo>
                      <a:pt x="92" y="290"/>
                    </a:lnTo>
                    <a:lnTo>
                      <a:pt x="90" y="289"/>
                    </a:lnTo>
                    <a:lnTo>
                      <a:pt x="88" y="289"/>
                    </a:lnTo>
                    <a:lnTo>
                      <a:pt x="87" y="288"/>
                    </a:lnTo>
                    <a:lnTo>
                      <a:pt x="85" y="287"/>
                    </a:lnTo>
                    <a:lnTo>
                      <a:pt x="83" y="286"/>
                    </a:lnTo>
                    <a:lnTo>
                      <a:pt x="82" y="285"/>
                    </a:lnTo>
                    <a:lnTo>
                      <a:pt x="80" y="284"/>
                    </a:lnTo>
                    <a:lnTo>
                      <a:pt x="78" y="283"/>
                    </a:lnTo>
                    <a:lnTo>
                      <a:pt x="77" y="283"/>
                    </a:lnTo>
                    <a:lnTo>
                      <a:pt x="75" y="282"/>
                    </a:lnTo>
                    <a:lnTo>
                      <a:pt x="73" y="281"/>
                    </a:lnTo>
                    <a:lnTo>
                      <a:pt x="72" y="280"/>
                    </a:lnTo>
                    <a:lnTo>
                      <a:pt x="70" y="279"/>
                    </a:lnTo>
                    <a:lnTo>
                      <a:pt x="69" y="278"/>
                    </a:lnTo>
                    <a:lnTo>
                      <a:pt x="67" y="277"/>
                    </a:lnTo>
                    <a:lnTo>
                      <a:pt x="66" y="276"/>
                    </a:lnTo>
                    <a:lnTo>
                      <a:pt x="64" y="275"/>
                    </a:lnTo>
                    <a:lnTo>
                      <a:pt x="63" y="273"/>
                    </a:lnTo>
                    <a:lnTo>
                      <a:pt x="61" y="272"/>
                    </a:lnTo>
                    <a:lnTo>
                      <a:pt x="60" y="271"/>
                    </a:lnTo>
                    <a:lnTo>
                      <a:pt x="58" y="270"/>
                    </a:lnTo>
                    <a:lnTo>
                      <a:pt x="57" y="269"/>
                    </a:lnTo>
                    <a:lnTo>
                      <a:pt x="55" y="268"/>
                    </a:lnTo>
                    <a:lnTo>
                      <a:pt x="54" y="267"/>
                    </a:lnTo>
                    <a:lnTo>
                      <a:pt x="52" y="265"/>
                    </a:lnTo>
                    <a:lnTo>
                      <a:pt x="51" y="264"/>
                    </a:lnTo>
                    <a:lnTo>
                      <a:pt x="50" y="263"/>
                    </a:lnTo>
                    <a:lnTo>
                      <a:pt x="48" y="262"/>
                    </a:lnTo>
                    <a:lnTo>
                      <a:pt x="47" y="261"/>
                    </a:lnTo>
                    <a:lnTo>
                      <a:pt x="46" y="259"/>
                    </a:lnTo>
                    <a:lnTo>
                      <a:pt x="44" y="258"/>
                    </a:lnTo>
                    <a:lnTo>
                      <a:pt x="43" y="257"/>
                    </a:lnTo>
                    <a:lnTo>
                      <a:pt x="42" y="255"/>
                    </a:lnTo>
                    <a:lnTo>
                      <a:pt x="40" y="254"/>
                    </a:lnTo>
                    <a:lnTo>
                      <a:pt x="39" y="252"/>
                    </a:lnTo>
                    <a:lnTo>
                      <a:pt x="38" y="251"/>
                    </a:lnTo>
                    <a:lnTo>
                      <a:pt x="37" y="250"/>
                    </a:lnTo>
                    <a:lnTo>
                      <a:pt x="35" y="248"/>
                    </a:lnTo>
                    <a:lnTo>
                      <a:pt x="34" y="247"/>
                    </a:lnTo>
                    <a:lnTo>
                      <a:pt x="33" y="245"/>
                    </a:lnTo>
                    <a:lnTo>
                      <a:pt x="32" y="244"/>
                    </a:lnTo>
                    <a:lnTo>
                      <a:pt x="31" y="243"/>
                    </a:lnTo>
                    <a:lnTo>
                      <a:pt x="30" y="241"/>
                    </a:lnTo>
                    <a:lnTo>
                      <a:pt x="29" y="240"/>
                    </a:lnTo>
                    <a:lnTo>
                      <a:pt x="28" y="238"/>
                    </a:lnTo>
                    <a:lnTo>
                      <a:pt x="27" y="236"/>
                    </a:lnTo>
                    <a:lnTo>
                      <a:pt x="26" y="235"/>
                    </a:lnTo>
                    <a:lnTo>
                      <a:pt x="24" y="233"/>
                    </a:lnTo>
                    <a:lnTo>
                      <a:pt x="24" y="232"/>
                    </a:lnTo>
                    <a:lnTo>
                      <a:pt x="23" y="230"/>
                    </a:lnTo>
                    <a:lnTo>
                      <a:pt x="21" y="229"/>
                    </a:lnTo>
                    <a:lnTo>
                      <a:pt x="21" y="227"/>
                    </a:lnTo>
                    <a:lnTo>
                      <a:pt x="20" y="225"/>
                    </a:lnTo>
                    <a:lnTo>
                      <a:pt x="19" y="224"/>
                    </a:lnTo>
                    <a:lnTo>
                      <a:pt x="18" y="222"/>
                    </a:lnTo>
                    <a:lnTo>
                      <a:pt x="17" y="220"/>
                    </a:lnTo>
                    <a:lnTo>
                      <a:pt x="16" y="219"/>
                    </a:lnTo>
                    <a:lnTo>
                      <a:pt x="15" y="217"/>
                    </a:lnTo>
                    <a:lnTo>
                      <a:pt x="15" y="216"/>
                    </a:lnTo>
                    <a:lnTo>
                      <a:pt x="14" y="214"/>
                    </a:lnTo>
                    <a:lnTo>
                      <a:pt x="13" y="212"/>
                    </a:lnTo>
                    <a:lnTo>
                      <a:pt x="12" y="211"/>
                    </a:lnTo>
                    <a:lnTo>
                      <a:pt x="12" y="209"/>
                    </a:lnTo>
                    <a:lnTo>
                      <a:pt x="11" y="207"/>
                    </a:lnTo>
                    <a:lnTo>
                      <a:pt x="10" y="205"/>
                    </a:lnTo>
                    <a:lnTo>
                      <a:pt x="10" y="204"/>
                    </a:lnTo>
                    <a:lnTo>
                      <a:pt x="9" y="202"/>
                    </a:lnTo>
                    <a:lnTo>
                      <a:pt x="8" y="200"/>
                    </a:lnTo>
                    <a:lnTo>
                      <a:pt x="8" y="198"/>
                    </a:lnTo>
                    <a:lnTo>
                      <a:pt x="7" y="197"/>
                    </a:lnTo>
                    <a:lnTo>
                      <a:pt x="7" y="195"/>
                    </a:lnTo>
                    <a:lnTo>
                      <a:pt x="6" y="193"/>
                    </a:lnTo>
                    <a:lnTo>
                      <a:pt x="6" y="191"/>
                    </a:lnTo>
                    <a:lnTo>
                      <a:pt x="5" y="190"/>
                    </a:lnTo>
                    <a:lnTo>
                      <a:pt x="5" y="188"/>
                    </a:lnTo>
                    <a:lnTo>
                      <a:pt x="4" y="186"/>
                    </a:lnTo>
                    <a:lnTo>
                      <a:pt x="4" y="184"/>
                    </a:lnTo>
                    <a:lnTo>
                      <a:pt x="3" y="182"/>
                    </a:lnTo>
                    <a:lnTo>
                      <a:pt x="3" y="180"/>
                    </a:lnTo>
                    <a:lnTo>
                      <a:pt x="3" y="179"/>
                    </a:lnTo>
                    <a:lnTo>
                      <a:pt x="2" y="177"/>
                    </a:lnTo>
                    <a:lnTo>
                      <a:pt x="2" y="175"/>
                    </a:lnTo>
                    <a:lnTo>
                      <a:pt x="2" y="173"/>
                    </a:lnTo>
                    <a:lnTo>
                      <a:pt x="2" y="171"/>
                    </a:lnTo>
                    <a:lnTo>
                      <a:pt x="1" y="169"/>
                    </a:lnTo>
                    <a:lnTo>
                      <a:pt x="1" y="167"/>
                    </a:lnTo>
                    <a:lnTo>
                      <a:pt x="1" y="166"/>
                    </a:lnTo>
                    <a:lnTo>
                      <a:pt x="1" y="164"/>
                    </a:lnTo>
                    <a:lnTo>
                      <a:pt x="0" y="162"/>
                    </a:lnTo>
                    <a:lnTo>
                      <a:pt x="0" y="160"/>
                    </a:lnTo>
                    <a:lnTo>
                      <a:pt x="0" y="158"/>
                    </a:lnTo>
                    <a:lnTo>
                      <a:pt x="0" y="156"/>
                    </a:lnTo>
                    <a:lnTo>
                      <a:pt x="0" y="155"/>
                    </a:lnTo>
                    <a:lnTo>
                      <a:pt x="0" y="153"/>
                    </a:lnTo>
                    <a:lnTo>
                      <a:pt x="0" y="151"/>
                    </a:lnTo>
                    <a:lnTo>
                      <a:pt x="0" y="149"/>
                    </a:lnTo>
                    <a:lnTo>
                      <a:pt x="0" y="147"/>
                    </a:lnTo>
                    <a:lnTo>
                      <a:pt x="0" y="145"/>
                    </a:lnTo>
                    <a:lnTo>
                      <a:pt x="0" y="144"/>
                    </a:lnTo>
                    <a:lnTo>
                      <a:pt x="0" y="142"/>
                    </a:lnTo>
                    <a:lnTo>
                      <a:pt x="1" y="140"/>
                    </a:lnTo>
                    <a:lnTo>
                      <a:pt x="1" y="138"/>
                    </a:lnTo>
                    <a:lnTo>
                      <a:pt x="1" y="136"/>
                    </a:lnTo>
                    <a:lnTo>
                      <a:pt x="1" y="134"/>
                    </a:lnTo>
                    <a:lnTo>
                      <a:pt x="1" y="133"/>
                    </a:lnTo>
                    <a:lnTo>
                      <a:pt x="2" y="131"/>
                    </a:lnTo>
                    <a:lnTo>
                      <a:pt x="2" y="129"/>
                    </a:lnTo>
                    <a:lnTo>
                      <a:pt x="2" y="127"/>
                    </a:lnTo>
                    <a:lnTo>
                      <a:pt x="2" y="125"/>
                    </a:lnTo>
                    <a:lnTo>
                      <a:pt x="3" y="123"/>
                    </a:lnTo>
                    <a:lnTo>
                      <a:pt x="3" y="121"/>
                    </a:lnTo>
                    <a:lnTo>
                      <a:pt x="3" y="120"/>
                    </a:lnTo>
                    <a:lnTo>
                      <a:pt x="4" y="118"/>
                    </a:lnTo>
                    <a:lnTo>
                      <a:pt x="4" y="116"/>
                    </a:lnTo>
                    <a:lnTo>
                      <a:pt x="5" y="114"/>
                    </a:lnTo>
                    <a:lnTo>
                      <a:pt x="5" y="113"/>
                    </a:lnTo>
                    <a:lnTo>
                      <a:pt x="6" y="111"/>
                    </a:lnTo>
                    <a:lnTo>
                      <a:pt x="6" y="109"/>
                    </a:lnTo>
                    <a:lnTo>
                      <a:pt x="7" y="107"/>
                    </a:lnTo>
                    <a:lnTo>
                      <a:pt x="7" y="105"/>
                    </a:lnTo>
                    <a:lnTo>
                      <a:pt x="8" y="103"/>
                    </a:lnTo>
                    <a:lnTo>
                      <a:pt x="9" y="102"/>
                    </a:lnTo>
                    <a:lnTo>
                      <a:pt x="9" y="100"/>
                    </a:lnTo>
                    <a:lnTo>
                      <a:pt x="10" y="98"/>
                    </a:lnTo>
                    <a:lnTo>
                      <a:pt x="10" y="97"/>
                    </a:lnTo>
                    <a:lnTo>
                      <a:pt x="11" y="95"/>
                    </a:lnTo>
                    <a:lnTo>
                      <a:pt x="12" y="93"/>
                    </a:lnTo>
                    <a:lnTo>
                      <a:pt x="13" y="91"/>
                    </a:lnTo>
                    <a:lnTo>
                      <a:pt x="13" y="90"/>
                    </a:lnTo>
                    <a:lnTo>
                      <a:pt x="14" y="88"/>
                    </a:lnTo>
                    <a:lnTo>
                      <a:pt x="15" y="87"/>
                    </a:lnTo>
                    <a:lnTo>
                      <a:pt x="16" y="85"/>
                    </a:lnTo>
                    <a:lnTo>
                      <a:pt x="16" y="83"/>
                    </a:lnTo>
                    <a:lnTo>
                      <a:pt x="17" y="81"/>
                    </a:lnTo>
                    <a:lnTo>
                      <a:pt x="18" y="80"/>
                    </a:lnTo>
                    <a:lnTo>
                      <a:pt x="19" y="78"/>
                    </a:lnTo>
                    <a:lnTo>
                      <a:pt x="20" y="77"/>
                    </a:lnTo>
                    <a:lnTo>
                      <a:pt x="21" y="75"/>
                    </a:lnTo>
                    <a:lnTo>
                      <a:pt x="22" y="73"/>
                    </a:lnTo>
                    <a:lnTo>
                      <a:pt x="23" y="72"/>
                    </a:lnTo>
                    <a:lnTo>
                      <a:pt x="24" y="70"/>
                    </a:lnTo>
                    <a:lnTo>
                      <a:pt x="25" y="69"/>
                    </a:lnTo>
                    <a:lnTo>
                      <a:pt x="26" y="67"/>
                    </a:lnTo>
                    <a:lnTo>
                      <a:pt x="27" y="66"/>
                    </a:lnTo>
                    <a:lnTo>
                      <a:pt x="28" y="64"/>
                    </a:lnTo>
                    <a:lnTo>
                      <a:pt x="29" y="63"/>
                    </a:lnTo>
                    <a:lnTo>
                      <a:pt x="30" y="61"/>
                    </a:lnTo>
                    <a:lnTo>
                      <a:pt x="31" y="60"/>
                    </a:lnTo>
                    <a:lnTo>
                      <a:pt x="32" y="58"/>
                    </a:lnTo>
                    <a:lnTo>
                      <a:pt x="34" y="57"/>
                    </a:lnTo>
                    <a:lnTo>
                      <a:pt x="35" y="55"/>
                    </a:lnTo>
                    <a:lnTo>
                      <a:pt x="36" y="54"/>
                    </a:lnTo>
                    <a:lnTo>
                      <a:pt x="37" y="52"/>
                    </a:lnTo>
                    <a:lnTo>
                      <a:pt x="38" y="51"/>
                    </a:lnTo>
                    <a:lnTo>
                      <a:pt x="40" y="50"/>
                    </a:lnTo>
                    <a:lnTo>
                      <a:pt x="41" y="48"/>
                    </a:lnTo>
                    <a:lnTo>
                      <a:pt x="42" y="47"/>
                    </a:lnTo>
                    <a:lnTo>
                      <a:pt x="43" y="46"/>
                    </a:lnTo>
                    <a:lnTo>
                      <a:pt x="45" y="44"/>
                    </a:lnTo>
                    <a:lnTo>
                      <a:pt x="46" y="43"/>
                    </a:lnTo>
                    <a:lnTo>
                      <a:pt x="47" y="42"/>
                    </a:lnTo>
                    <a:lnTo>
                      <a:pt x="49" y="40"/>
                    </a:lnTo>
                    <a:lnTo>
                      <a:pt x="50" y="39"/>
                    </a:lnTo>
                    <a:lnTo>
                      <a:pt x="51" y="38"/>
                    </a:lnTo>
                    <a:lnTo>
                      <a:pt x="53" y="37"/>
                    </a:lnTo>
                    <a:lnTo>
                      <a:pt x="54" y="35"/>
                    </a:lnTo>
                    <a:lnTo>
                      <a:pt x="56" y="34"/>
                    </a:lnTo>
                    <a:lnTo>
                      <a:pt x="57" y="33"/>
                    </a:lnTo>
                    <a:lnTo>
                      <a:pt x="59" y="32"/>
                    </a:lnTo>
                    <a:lnTo>
                      <a:pt x="60" y="31"/>
                    </a:lnTo>
                    <a:lnTo>
                      <a:pt x="62" y="30"/>
                    </a:lnTo>
                    <a:lnTo>
                      <a:pt x="63" y="29"/>
                    </a:lnTo>
                    <a:lnTo>
                      <a:pt x="65" y="28"/>
                    </a:lnTo>
                    <a:lnTo>
                      <a:pt x="66" y="27"/>
                    </a:lnTo>
                    <a:lnTo>
                      <a:pt x="68" y="25"/>
                    </a:lnTo>
                    <a:lnTo>
                      <a:pt x="69" y="24"/>
                    </a:lnTo>
                    <a:lnTo>
                      <a:pt x="71" y="24"/>
                    </a:lnTo>
                    <a:lnTo>
                      <a:pt x="72" y="22"/>
                    </a:lnTo>
                    <a:lnTo>
                      <a:pt x="74" y="21"/>
                    </a:lnTo>
                    <a:lnTo>
                      <a:pt x="76" y="21"/>
                    </a:lnTo>
                    <a:lnTo>
                      <a:pt x="77" y="20"/>
                    </a:lnTo>
                    <a:lnTo>
                      <a:pt x="79" y="19"/>
                    </a:lnTo>
                    <a:lnTo>
                      <a:pt x="80" y="18"/>
                    </a:lnTo>
                    <a:lnTo>
                      <a:pt x="82" y="17"/>
                    </a:lnTo>
                    <a:lnTo>
                      <a:pt x="84" y="16"/>
                    </a:lnTo>
                    <a:lnTo>
                      <a:pt x="85" y="15"/>
                    </a:lnTo>
                    <a:lnTo>
                      <a:pt x="87" y="15"/>
                    </a:lnTo>
                    <a:lnTo>
                      <a:pt x="89" y="14"/>
                    </a:lnTo>
                    <a:lnTo>
                      <a:pt x="90" y="13"/>
                    </a:lnTo>
                    <a:lnTo>
                      <a:pt x="92" y="12"/>
                    </a:lnTo>
                    <a:lnTo>
                      <a:pt x="94" y="11"/>
                    </a:lnTo>
                    <a:lnTo>
                      <a:pt x="96" y="11"/>
                    </a:lnTo>
                    <a:lnTo>
                      <a:pt x="97" y="10"/>
                    </a:lnTo>
                    <a:lnTo>
                      <a:pt x="99" y="10"/>
                    </a:lnTo>
                    <a:lnTo>
                      <a:pt x="101" y="9"/>
                    </a:lnTo>
                    <a:lnTo>
                      <a:pt x="103" y="8"/>
                    </a:lnTo>
                    <a:lnTo>
                      <a:pt x="104" y="8"/>
                    </a:lnTo>
                    <a:lnTo>
                      <a:pt x="106" y="7"/>
                    </a:lnTo>
                    <a:lnTo>
                      <a:pt x="108" y="7"/>
                    </a:lnTo>
                    <a:lnTo>
                      <a:pt x="110" y="6"/>
                    </a:lnTo>
                    <a:lnTo>
                      <a:pt x="111" y="6"/>
                    </a:lnTo>
                    <a:lnTo>
                      <a:pt x="113" y="5"/>
                    </a:lnTo>
                    <a:lnTo>
                      <a:pt x="115" y="5"/>
                    </a:lnTo>
                    <a:lnTo>
                      <a:pt x="117" y="4"/>
                    </a:lnTo>
                    <a:lnTo>
                      <a:pt x="118" y="4"/>
                    </a:lnTo>
                    <a:lnTo>
                      <a:pt x="120" y="3"/>
                    </a:lnTo>
                    <a:lnTo>
                      <a:pt x="122" y="3"/>
                    </a:lnTo>
                    <a:lnTo>
                      <a:pt x="124" y="3"/>
                    </a:lnTo>
                    <a:lnTo>
                      <a:pt x="126" y="2"/>
                    </a:lnTo>
                    <a:lnTo>
                      <a:pt x="128" y="2"/>
                    </a:lnTo>
                    <a:lnTo>
                      <a:pt x="130" y="2"/>
                    </a:lnTo>
                    <a:lnTo>
                      <a:pt x="131" y="2"/>
                    </a:lnTo>
                    <a:lnTo>
                      <a:pt x="133" y="1"/>
                    </a:lnTo>
                    <a:lnTo>
                      <a:pt x="135" y="1"/>
                    </a:lnTo>
                    <a:lnTo>
                      <a:pt x="137" y="1"/>
                    </a:lnTo>
                    <a:lnTo>
                      <a:pt x="139" y="1"/>
                    </a:lnTo>
                    <a:lnTo>
                      <a:pt x="141" y="0"/>
                    </a:lnTo>
                    <a:lnTo>
                      <a:pt x="142" y="0"/>
                    </a:lnTo>
                    <a:lnTo>
                      <a:pt x="144" y="0"/>
                    </a:lnTo>
                    <a:lnTo>
                      <a:pt x="146" y="0"/>
                    </a:lnTo>
                    <a:lnTo>
                      <a:pt x="148" y="0"/>
                    </a:lnTo>
                    <a:lnTo>
                      <a:pt x="150" y="0"/>
                    </a:lnTo>
                    <a:lnTo>
                      <a:pt x="152" y="0"/>
                    </a:lnTo>
                    <a:lnTo>
                      <a:pt x="154" y="0"/>
                    </a:lnTo>
                    <a:lnTo>
                      <a:pt x="155" y="0"/>
                    </a:lnTo>
                    <a:lnTo>
                      <a:pt x="157" y="0"/>
                    </a:lnTo>
                    <a:lnTo>
                      <a:pt x="159" y="0"/>
                    </a:lnTo>
                    <a:lnTo>
                      <a:pt x="161" y="0"/>
                    </a:lnTo>
                    <a:lnTo>
                      <a:pt x="163" y="1"/>
                    </a:lnTo>
                    <a:lnTo>
                      <a:pt x="165" y="1"/>
                    </a:lnTo>
                    <a:lnTo>
                      <a:pt x="166" y="1"/>
                    </a:lnTo>
                    <a:lnTo>
                      <a:pt x="168" y="1"/>
                    </a:lnTo>
                    <a:lnTo>
                      <a:pt x="170" y="1"/>
                    </a:lnTo>
                    <a:lnTo>
                      <a:pt x="172" y="2"/>
                    </a:lnTo>
                    <a:lnTo>
                      <a:pt x="174" y="2"/>
                    </a:lnTo>
                    <a:lnTo>
                      <a:pt x="176" y="2"/>
                    </a:lnTo>
                    <a:lnTo>
                      <a:pt x="178" y="2"/>
                    </a:lnTo>
                    <a:lnTo>
                      <a:pt x="179" y="3"/>
                    </a:lnTo>
                    <a:lnTo>
                      <a:pt x="181" y="3"/>
                    </a:lnTo>
                    <a:lnTo>
                      <a:pt x="183" y="3"/>
                    </a:lnTo>
                    <a:lnTo>
                      <a:pt x="185" y="4"/>
                    </a:lnTo>
                    <a:lnTo>
                      <a:pt x="187" y="4"/>
                    </a:lnTo>
                    <a:lnTo>
                      <a:pt x="189" y="5"/>
                    </a:lnTo>
                    <a:lnTo>
                      <a:pt x="190" y="5"/>
                    </a:lnTo>
                    <a:lnTo>
                      <a:pt x="192" y="6"/>
                    </a:lnTo>
                    <a:lnTo>
                      <a:pt x="194" y="6"/>
                    </a:lnTo>
                    <a:lnTo>
                      <a:pt x="196" y="7"/>
                    </a:lnTo>
                    <a:lnTo>
                      <a:pt x="197" y="7"/>
                    </a:lnTo>
                    <a:lnTo>
                      <a:pt x="199" y="8"/>
                    </a:lnTo>
                    <a:lnTo>
                      <a:pt x="201" y="9"/>
                    </a:lnTo>
                    <a:lnTo>
                      <a:pt x="203" y="9"/>
                    </a:lnTo>
                    <a:lnTo>
                      <a:pt x="204" y="10"/>
                    </a:lnTo>
                    <a:lnTo>
                      <a:pt x="206" y="10"/>
                    </a:lnTo>
                    <a:lnTo>
                      <a:pt x="208" y="11"/>
                    </a:lnTo>
                    <a:lnTo>
                      <a:pt x="210" y="12"/>
                    </a:lnTo>
                    <a:lnTo>
                      <a:pt x="211" y="13"/>
                    </a:lnTo>
                    <a:lnTo>
                      <a:pt x="213" y="13"/>
                    </a:lnTo>
                    <a:lnTo>
                      <a:pt x="215" y="14"/>
                    </a:lnTo>
                    <a:lnTo>
                      <a:pt x="216" y="15"/>
                    </a:lnTo>
                    <a:lnTo>
                      <a:pt x="218" y="16"/>
                    </a:lnTo>
                    <a:lnTo>
                      <a:pt x="220" y="16"/>
                    </a:lnTo>
                    <a:lnTo>
                      <a:pt x="221" y="17"/>
                    </a:lnTo>
                    <a:lnTo>
                      <a:pt x="223" y="18"/>
                    </a:lnTo>
                    <a:lnTo>
                      <a:pt x="225" y="19"/>
                    </a:lnTo>
                    <a:lnTo>
                      <a:pt x="226" y="20"/>
                    </a:lnTo>
                    <a:lnTo>
                      <a:pt x="228" y="21"/>
                    </a:lnTo>
                    <a:lnTo>
                      <a:pt x="230" y="22"/>
                    </a:lnTo>
                    <a:lnTo>
                      <a:pt x="231" y="23"/>
                    </a:lnTo>
                    <a:lnTo>
                      <a:pt x="233" y="24"/>
                    </a:lnTo>
                    <a:lnTo>
                      <a:pt x="234" y="25"/>
                    </a:lnTo>
                    <a:lnTo>
                      <a:pt x="236" y="26"/>
                    </a:lnTo>
                    <a:lnTo>
                      <a:pt x="237" y="27"/>
                    </a:lnTo>
                    <a:lnTo>
                      <a:pt x="239" y="28"/>
                    </a:lnTo>
                    <a:lnTo>
                      <a:pt x="240" y="29"/>
                    </a:lnTo>
                    <a:lnTo>
                      <a:pt x="242" y="30"/>
                    </a:lnTo>
                    <a:lnTo>
                      <a:pt x="243" y="31"/>
                    </a:lnTo>
                    <a:lnTo>
                      <a:pt x="245" y="32"/>
                    </a:lnTo>
                    <a:lnTo>
                      <a:pt x="246" y="3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0" name="Freeform 338"/>
              <p:cNvSpPr>
                <a:spLocks/>
              </p:cNvSpPr>
              <p:nvPr/>
            </p:nvSpPr>
            <p:spPr bwMode="auto">
              <a:xfrm flipH="1">
                <a:off x="955" y="3882"/>
                <a:ext cx="24" cy="22"/>
              </a:xfrm>
              <a:custGeom>
                <a:avLst/>
                <a:gdLst>
                  <a:gd name="T0" fmla="*/ 72 w 83"/>
                  <a:gd name="T1" fmla="*/ 7 h 77"/>
                  <a:gd name="T2" fmla="*/ 74 w 83"/>
                  <a:gd name="T3" fmla="*/ 10 h 77"/>
                  <a:gd name="T4" fmla="*/ 77 w 83"/>
                  <a:gd name="T5" fmla="*/ 13 h 77"/>
                  <a:gd name="T6" fmla="*/ 78 w 83"/>
                  <a:gd name="T7" fmla="*/ 16 h 77"/>
                  <a:gd name="T8" fmla="*/ 80 w 83"/>
                  <a:gd name="T9" fmla="*/ 19 h 77"/>
                  <a:gd name="T10" fmla="*/ 81 w 83"/>
                  <a:gd name="T11" fmla="*/ 22 h 77"/>
                  <a:gd name="T12" fmla="*/ 82 w 83"/>
                  <a:gd name="T13" fmla="*/ 26 h 77"/>
                  <a:gd name="T14" fmla="*/ 83 w 83"/>
                  <a:gd name="T15" fmla="*/ 29 h 77"/>
                  <a:gd name="T16" fmla="*/ 83 w 83"/>
                  <a:gd name="T17" fmla="*/ 33 h 77"/>
                  <a:gd name="T18" fmla="*/ 83 w 83"/>
                  <a:gd name="T19" fmla="*/ 36 h 77"/>
                  <a:gd name="T20" fmla="*/ 83 w 83"/>
                  <a:gd name="T21" fmla="*/ 40 h 77"/>
                  <a:gd name="T22" fmla="*/ 82 w 83"/>
                  <a:gd name="T23" fmla="*/ 43 h 77"/>
                  <a:gd name="T24" fmla="*/ 81 w 83"/>
                  <a:gd name="T25" fmla="*/ 47 h 77"/>
                  <a:gd name="T26" fmla="*/ 80 w 83"/>
                  <a:gd name="T27" fmla="*/ 50 h 77"/>
                  <a:gd name="T28" fmla="*/ 79 w 83"/>
                  <a:gd name="T29" fmla="*/ 53 h 77"/>
                  <a:gd name="T30" fmla="*/ 77 w 83"/>
                  <a:gd name="T31" fmla="*/ 57 h 77"/>
                  <a:gd name="T32" fmla="*/ 75 w 83"/>
                  <a:gd name="T33" fmla="*/ 60 h 77"/>
                  <a:gd name="T34" fmla="*/ 73 w 83"/>
                  <a:gd name="T35" fmla="*/ 62 h 77"/>
                  <a:gd name="T36" fmla="*/ 70 w 83"/>
                  <a:gd name="T37" fmla="*/ 65 h 77"/>
                  <a:gd name="T38" fmla="*/ 68 w 83"/>
                  <a:gd name="T39" fmla="*/ 67 h 77"/>
                  <a:gd name="T40" fmla="*/ 65 w 83"/>
                  <a:gd name="T41" fmla="*/ 69 h 77"/>
                  <a:gd name="T42" fmla="*/ 62 w 83"/>
                  <a:gd name="T43" fmla="*/ 71 h 77"/>
                  <a:gd name="T44" fmla="*/ 59 w 83"/>
                  <a:gd name="T45" fmla="*/ 73 h 77"/>
                  <a:gd name="T46" fmla="*/ 56 w 83"/>
                  <a:gd name="T47" fmla="*/ 74 h 77"/>
                  <a:gd name="T48" fmla="*/ 52 w 83"/>
                  <a:gd name="T49" fmla="*/ 75 h 77"/>
                  <a:gd name="T50" fmla="*/ 49 w 83"/>
                  <a:gd name="T51" fmla="*/ 76 h 77"/>
                  <a:gd name="T52" fmla="*/ 45 w 83"/>
                  <a:gd name="T53" fmla="*/ 76 h 77"/>
                  <a:gd name="T54" fmla="*/ 42 w 83"/>
                  <a:gd name="T55" fmla="*/ 77 h 77"/>
                  <a:gd name="T56" fmla="*/ 38 w 83"/>
                  <a:gd name="T57" fmla="*/ 76 h 77"/>
                  <a:gd name="T58" fmla="*/ 35 w 83"/>
                  <a:gd name="T59" fmla="*/ 76 h 77"/>
                  <a:gd name="T60" fmla="*/ 31 w 83"/>
                  <a:gd name="T61" fmla="*/ 75 h 77"/>
                  <a:gd name="T62" fmla="*/ 28 w 83"/>
                  <a:gd name="T63" fmla="*/ 74 h 77"/>
                  <a:gd name="T64" fmla="*/ 24 w 83"/>
                  <a:gd name="T65" fmla="*/ 73 h 77"/>
                  <a:gd name="T66" fmla="*/ 21 w 83"/>
                  <a:gd name="T67" fmla="*/ 71 h 77"/>
                  <a:gd name="T68" fmla="*/ 18 w 83"/>
                  <a:gd name="T69" fmla="*/ 69 h 77"/>
                  <a:gd name="T70" fmla="*/ 15 w 83"/>
                  <a:gd name="T71" fmla="*/ 67 h 77"/>
                  <a:gd name="T72" fmla="*/ 13 w 83"/>
                  <a:gd name="T73" fmla="*/ 65 h 77"/>
                  <a:gd name="T74" fmla="*/ 10 w 83"/>
                  <a:gd name="T75" fmla="*/ 62 h 77"/>
                  <a:gd name="T76" fmla="*/ 8 w 83"/>
                  <a:gd name="T77" fmla="*/ 59 h 77"/>
                  <a:gd name="T78" fmla="*/ 6 w 83"/>
                  <a:gd name="T79" fmla="*/ 56 h 77"/>
                  <a:gd name="T80" fmla="*/ 4 w 83"/>
                  <a:gd name="T81" fmla="*/ 53 h 77"/>
                  <a:gd name="T82" fmla="*/ 3 w 83"/>
                  <a:gd name="T83" fmla="*/ 50 h 77"/>
                  <a:gd name="T84" fmla="*/ 2 w 83"/>
                  <a:gd name="T85" fmla="*/ 46 h 77"/>
                  <a:gd name="T86" fmla="*/ 1 w 83"/>
                  <a:gd name="T87" fmla="*/ 43 h 77"/>
                  <a:gd name="T88" fmla="*/ 1 w 83"/>
                  <a:gd name="T89" fmla="*/ 39 h 77"/>
                  <a:gd name="T90" fmla="*/ 0 w 83"/>
                  <a:gd name="T91" fmla="*/ 36 h 77"/>
                  <a:gd name="T92" fmla="*/ 0 w 83"/>
                  <a:gd name="T93" fmla="*/ 32 h 77"/>
                  <a:gd name="T94" fmla="*/ 1 w 83"/>
                  <a:gd name="T95" fmla="*/ 29 h 77"/>
                  <a:gd name="T96" fmla="*/ 1 w 83"/>
                  <a:gd name="T97" fmla="*/ 25 h 77"/>
                  <a:gd name="T98" fmla="*/ 3 w 83"/>
                  <a:gd name="T99" fmla="*/ 22 h 77"/>
                  <a:gd name="T100" fmla="*/ 4 w 83"/>
                  <a:gd name="T101" fmla="*/ 19 h 77"/>
                  <a:gd name="T102" fmla="*/ 5 w 83"/>
                  <a:gd name="T103" fmla="*/ 15 h 77"/>
                  <a:gd name="T104" fmla="*/ 7 w 83"/>
                  <a:gd name="T105" fmla="*/ 12 h 77"/>
                  <a:gd name="T106" fmla="*/ 9 w 83"/>
                  <a:gd name="T107" fmla="*/ 10 h 77"/>
                  <a:gd name="T108" fmla="*/ 12 w 83"/>
                  <a:gd name="T109" fmla="*/ 7 h 77"/>
                  <a:gd name="T110" fmla="*/ 14 w 83"/>
                  <a:gd name="T111" fmla="*/ 4 h 77"/>
                  <a:gd name="T112" fmla="*/ 17 w 83"/>
                  <a:gd name="T113" fmla="*/ 2 h 77"/>
                  <a:gd name="T114" fmla="*/ 19 w 83"/>
                  <a:gd name="T11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77">
                    <a:moveTo>
                      <a:pt x="70" y="5"/>
                    </a:moveTo>
                    <a:lnTo>
                      <a:pt x="70" y="5"/>
                    </a:lnTo>
                    <a:lnTo>
                      <a:pt x="71" y="6"/>
                    </a:lnTo>
                    <a:lnTo>
                      <a:pt x="71" y="6"/>
                    </a:lnTo>
                    <a:lnTo>
                      <a:pt x="72" y="6"/>
                    </a:lnTo>
                    <a:lnTo>
                      <a:pt x="72" y="7"/>
                    </a:lnTo>
                    <a:lnTo>
                      <a:pt x="72" y="7"/>
                    </a:lnTo>
                    <a:lnTo>
                      <a:pt x="73" y="7"/>
                    </a:lnTo>
                    <a:lnTo>
                      <a:pt x="73" y="8"/>
                    </a:lnTo>
                    <a:lnTo>
                      <a:pt x="73" y="8"/>
                    </a:lnTo>
                    <a:lnTo>
                      <a:pt x="73" y="8"/>
                    </a:lnTo>
                    <a:lnTo>
                      <a:pt x="74" y="9"/>
                    </a:lnTo>
                    <a:lnTo>
                      <a:pt x="74" y="9"/>
                    </a:lnTo>
                    <a:lnTo>
                      <a:pt x="74" y="10"/>
                    </a:lnTo>
                    <a:lnTo>
                      <a:pt x="75" y="10"/>
                    </a:lnTo>
                    <a:lnTo>
                      <a:pt x="75" y="11"/>
                    </a:lnTo>
                    <a:lnTo>
                      <a:pt x="75" y="11"/>
                    </a:lnTo>
                    <a:lnTo>
                      <a:pt x="76" y="11"/>
                    </a:lnTo>
                    <a:lnTo>
                      <a:pt x="76" y="12"/>
                    </a:lnTo>
                    <a:lnTo>
                      <a:pt x="76" y="12"/>
                    </a:lnTo>
                    <a:lnTo>
                      <a:pt x="77" y="13"/>
                    </a:lnTo>
                    <a:lnTo>
                      <a:pt x="77" y="13"/>
                    </a:lnTo>
                    <a:lnTo>
                      <a:pt x="77" y="14"/>
                    </a:lnTo>
                    <a:lnTo>
                      <a:pt x="77" y="14"/>
                    </a:lnTo>
                    <a:lnTo>
                      <a:pt x="77" y="14"/>
                    </a:lnTo>
                    <a:lnTo>
                      <a:pt x="78" y="15"/>
                    </a:lnTo>
                    <a:lnTo>
                      <a:pt x="78" y="15"/>
                    </a:lnTo>
                    <a:lnTo>
                      <a:pt x="78" y="16"/>
                    </a:lnTo>
                    <a:lnTo>
                      <a:pt x="79" y="16"/>
                    </a:lnTo>
                    <a:lnTo>
                      <a:pt x="79" y="17"/>
                    </a:lnTo>
                    <a:lnTo>
                      <a:pt x="79" y="17"/>
                    </a:lnTo>
                    <a:lnTo>
                      <a:pt x="79" y="18"/>
                    </a:lnTo>
                    <a:lnTo>
                      <a:pt x="79" y="18"/>
                    </a:lnTo>
                    <a:lnTo>
                      <a:pt x="80" y="18"/>
                    </a:lnTo>
                    <a:lnTo>
                      <a:pt x="80" y="19"/>
                    </a:lnTo>
                    <a:lnTo>
                      <a:pt x="80" y="20"/>
                    </a:lnTo>
                    <a:lnTo>
                      <a:pt x="80" y="20"/>
                    </a:lnTo>
                    <a:lnTo>
                      <a:pt x="80" y="20"/>
                    </a:lnTo>
                    <a:lnTo>
                      <a:pt x="81" y="21"/>
                    </a:lnTo>
                    <a:lnTo>
                      <a:pt x="81" y="21"/>
                    </a:lnTo>
                    <a:lnTo>
                      <a:pt x="81" y="22"/>
                    </a:lnTo>
                    <a:lnTo>
                      <a:pt x="81" y="22"/>
                    </a:lnTo>
                    <a:lnTo>
                      <a:pt x="81" y="23"/>
                    </a:lnTo>
                    <a:lnTo>
                      <a:pt x="81" y="23"/>
                    </a:lnTo>
                    <a:lnTo>
                      <a:pt x="81" y="24"/>
                    </a:lnTo>
                    <a:lnTo>
                      <a:pt x="82" y="24"/>
                    </a:lnTo>
                    <a:lnTo>
                      <a:pt x="82" y="25"/>
                    </a:lnTo>
                    <a:lnTo>
                      <a:pt x="82" y="25"/>
                    </a:lnTo>
                    <a:lnTo>
                      <a:pt x="82" y="26"/>
                    </a:lnTo>
                    <a:lnTo>
                      <a:pt x="82" y="26"/>
                    </a:lnTo>
                    <a:lnTo>
                      <a:pt x="82" y="27"/>
                    </a:lnTo>
                    <a:lnTo>
                      <a:pt x="82" y="27"/>
                    </a:lnTo>
                    <a:lnTo>
                      <a:pt x="83" y="28"/>
                    </a:lnTo>
                    <a:lnTo>
                      <a:pt x="83" y="28"/>
                    </a:lnTo>
                    <a:lnTo>
                      <a:pt x="83" y="29"/>
                    </a:lnTo>
                    <a:lnTo>
                      <a:pt x="83" y="29"/>
                    </a:lnTo>
                    <a:lnTo>
                      <a:pt x="83" y="30"/>
                    </a:lnTo>
                    <a:lnTo>
                      <a:pt x="83" y="30"/>
                    </a:lnTo>
                    <a:lnTo>
                      <a:pt x="83" y="31"/>
                    </a:lnTo>
                    <a:lnTo>
                      <a:pt x="83" y="31"/>
                    </a:lnTo>
                    <a:lnTo>
                      <a:pt x="83" y="32"/>
                    </a:lnTo>
                    <a:lnTo>
                      <a:pt x="83" y="32"/>
                    </a:lnTo>
                    <a:lnTo>
                      <a:pt x="83" y="33"/>
                    </a:lnTo>
                    <a:lnTo>
                      <a:pt x="83" y="33"/>
                    </a:lnTo>
                    <a:lnTo>
                      <a:pt x="83" y="34"/>
                    </a:lnTo>
                    <a:lnTo>
                      <a:pt x="83" y="34"/>
                    </a:lnTo>
                    <a:lnTo>
                      <a:pt x="83" y="35"/>
                    </a:lnTo>
                    <a:lnTo>
                      <a:pt x="83" y="35"/>
                    </a:lnTo>
                    <a:lnTo>
                      <a:pt x="83" y="36"/>
                    </a:lnTo>
                    <a:lnTo>
                      <a:pt x="83" y="36"/>
                    </a:lnTo>
                    <a:lnTo>
                      <a:pt x="83" y="37"/>
                    </a:lnTo>
                    <a:lnTo>
                      <a:pt x="83" y="37"/>
                    </a:lnTo>
                    <a:lnTo>
                      <a:pt x="83" y="38"/>
                    </a:lnTo>
                    <a:lnTo>
                      <a:pt x="83" y="38"/>
                    </a:lnTo>
                    <a:lnTo>
                      <a:pt x="83" y="39"/>
                    </a:lnTo>
                    <a:lnTo>
                      <a:pt x="83" y="39"/>
                    </a:lnTo>
                    <a:lnTo>
                      <a:pt x="83" y="40"/>
                    </a:lnTo>
                    <a:lnTo>
                      <a:pt x="83" y="41"/>
                    </a:lnTo>
                    <a:lnTo>
                      <a:pt x="83" y="41"/>
                    </a:lnTo>
                    <a:lnTo>
                      <a:pt x="83" y="41"/>
                    </a:lnTo>
                    <a:lnTo>
                      <a:pt x="83" y="42"/>
                    </a:lnTo>
                    <a:lnTo>
                      <a:pt x="83" y="42"/>
                    </a:lnTo>
                    <a:lnTo>
                      <a:pt x="82" y="43"/>
                    </a:lnTo>
                    <a:lnTo>
                      <a:pt x="82" y="43"/>
                    </a:lnTo>
                    <a:lnTo>
                      <a:pt x="82" y="44"/>
                    </a:lnTo>
                    <a:lnTo>
                      <a:pt x="82" y="44"/>
                    </a:lnTo>
                    <a:lnTo>
                      <a:pt x="82" y="45"/>
                    </a:lnTo>
                    <a:lnTo>
                      <a:pt x="82" y="45"/>
                    </a:lnTo>
                    <a:lnTo>
                      <a:pt x="82" y="46"/>
                    </a:lnTo>
                    <a:lnTo>
                      <a:pt x="81" y="46"/>
                    </a:lnTo>
                    <a:lnTo>
                      <a:pt x="81" y="47"/>
                    </a:lnTo>
                    <a:lnTo>
                      <a:pt x="81" y="47"/>
                    </a:lnTo>
                    <a:lnTo>
                      <a:pt x="81" y="48"/>
                    </a:lnTo>
                    <a:lnTo>
                      <a:pt x="81" y="48"/>
                    </a:lnTo>
                    <a:lnTo>
                      <a:pt x="81" y="49"/>
                    </a:lnTo>
                    <a:lnTo>
                      <a:pt x="81" y="49"/>
                    </a:lnTo>
                    <a:lnTo>
                      <a:pt x="80" y="50"/>
                    </a:lnTo>
                    <a:lnTo>
                      <a:pt x="80" y="50"/>
                    </a:lnTo>
                    <a:lnTo>
                      <a:pt x="80" y="51"/>
                    </a:lnTo>
                    <a:lnTo>
                      <a:pt x="80" y="51"/>
                    </a:lnTo>
                    <a:lnTo>
                      <a:pt x="80" y="52"/>
                    </a:lnTo>
                    <a:lnTo>
                      <a:pt x="80" y="52"/>
                    </a:lnTo>
                    <a:lnTo>
                      <a:pt x="79" y="53"/>
                    </a:lnTo>
                    <a:lnTo>
                      <a:pt x="79" y="53"/>
                    </a:lnTo>
                    <a:lnTo>
                      <a:pt x="79" y="53"/>
                    </a:lnTo>
                    <a:lnTo>
                      <a:pt x="79" y="54"/>
                    </a:lnTo>
                    <a:lnTo>
                      <a:pt x="78" y="54"/>
                    </a:lnTo>
                    <a:lnTo>
                      <a:pt x="78" y="55"/>
                    </a:lnTo>
                    <a:lnTo>
                      <a:pt x="78" y="55"/>
                    </a:lnTo>
                    <a:lnTo>
                      <a:pt x="78" y="56"/>
                    </a:lnTo>
                    <a:lnTo>
                      <a:pt x="77" y="56"/>
                    </a:lnTo>
                    <a:lnTo>
                      <a:pt x="77" y="57"/>
                    </a:lnTo>
                    <a:lnTo>
                      <a:pt x="77" y="57"/>
                    </a:lnTo>
                    <a:lnTo>
                      <a:pt x="77" y="57"/>
                    </a:lnTo>
                    <a:lnTo>
                      <a:pt x="76" y="58"/>
                    </a:lnTo>
                    <a:lnTo>
                      <a:pt x="76" y="58"/>
                    </a:lnTo>
                    <a:lnTo>
                      <a:pt x="76" y="59"/>
                    </a:lnTo>
                    <a:lnTo>
                      <a:pt x="76" y="59"/>
                    </a:lnTo>
                    <a:lnTo>
                      <a:pt x="75" y="60"/>
                    </a:lnTo>
                    <a:lnTo>
                      <a:pt x="75" y="60"/>
                    </a:lnTo>
                    <a:lnTo>
                      <a:pt x="74" y="60"/>
                    </a:lnTo>
                    <a:lnTo>
                      <a:pt x="74" y="61"/>
                    </a:lnTo>
                    <a:lnTo>
                      <a:pt x="74" y="61"/>
                    </a:lnTo>
                    <a:lnTo>
                      <a:pt x="74" y="61"/>
                    </a:lnTo>
                    <a:lnTo>
                      <a:pt x="73" y="62"/>
                    </a:lnTo>
                    <a:lnTo>
                      <a:pt x="73" y="62"/>
                    </a:lnTo>
                    <a:lnTo>
                      <a:pt x="73" y="63"/>
                    </a:lnTo>
                    <a:lnTo>
                      <a:pt x="72" y="63"/>
                    </a:lnTo>
                    <a:lnTo>
                      <a:pt x="72" y="63"/>
                    </a:lnTo>
                    <a:lnTo>
                      <a:pt x="72" y="64"/>
                    </a:lnTo>
                    <a:lnTo>
                      <a:pt x="71" y="64"/>
                    </a:lnTo>
                    <a:lnTo>
                      <a:pt x="71" y="64"/>
                    </a:lnTo>
                    <a:lnTo>
                      <a:pt x="70" y="65"/>
                    </a:lnTo>
                    <a:lnTo>
                      <a:pt x="70" y="65"/>
                    </a:lnTo>
                    <a:lnTo>
                      <a:pt x="70" y="66"/>
                    </a:lnTo>
                    <a:lnTo>
                      <a:pt x="69" y="66"/>
                    </a:lnTo>
                    <a:lnTo>
                      <a:pt x="69" y="66"/>
                    </a:lnTo>
                    <a:lnTo>
                      <a:pt x="69" y="67"/>
                    </a:lnTo>
                    <a:lnTo>
                      <a:pt x="68" y="67"/>
                    </a:lnTo>
                    <a:lnTo>
                      <a:pt x="68" y="67"/>
                    </a:lnTo>
                    <a:lnTo>
                      <a:pt x="67" y="68"/>
                    </a:lnTo>
                    <a:lnTo>
                      <a:pt x="67" y="68"/>
                    </a:lnTo>
                    <a:lnTo>
                      <a:pt x="67" y="68"/>
                    </a:lnTo>
                    <a:lnTo>
                      <a:pt x="66" y="68"/>
                    </a:lnTo>
                    <a:lnTo>
                      <a:pt x="66" y="69"/>
                    </a:lnTo>
                    <a:lnTo>
                      <a:pt x="65" y="69"/>
                    </a:lnTo>
                    <a:lnTo>
                      <a:pt x="65" y="69"/>
                    </a:lnTo>
                    <a:lnTo>
                      <a:pt x="65" y="70"/>
                    </a:lnTo>
                    <a:lnTo>
                      <a:pt x="64" y="70"/>
                    </a:lnTo>
                    <a:lnTo>
                      <a:pt x="64" y="70"/>
                    </a:lnTo>
                    <a:lnTo>
                      <a:pt x="63" y="70"/>
                    </a:lnTo>
                    <a:lnTo>
                      <a:pt x="63" y="71"/>
                    </a:lnTo>
                    <a:lnTo>
                      <a:pt x="62" y="71"/>
                    </a:lnTo>
                    <a:lnTo>
                      <a:pt x="62" y="71"/>
                    </a:lnTo>
                    <a:lnTo>
                      <a:pt x="62" y="71"/>
                    </a:lnTo>
                    <a:lnTo>
                      <a:pt x="61" y="72"/>
                    </a:lnTo>
                    <a:lnTo>
                      <a:pt x="61" y="72"/>
                    </a:lnTo>
                    <a:lnTo>
                      <a:pt x="60" y="72"/>
                    </a:lnTo>
                    <a:lnTo>
                      <a:pt x="60" y="73"/>
                    </a:lnTo>
                    <a:lnTo>
                      <a:pt x="59" y="73"/>
                    </a:lnTo>
                    <a:lnTo>
                      <a:pt x="59" y="73"/>
                    </a:lnTo>
                    <a:lnTo>
                      <a:pt x="58" y="73"/>
                    </a:lnTo>
                    <a:lnTo>
                      <a:pt x="58" y="73"/>
                    </a:lnTo>
                    <a:lnTo>
                      <a:pt x="58" y="74"/>
                    </a:lnTo>
                    <a:lnTo>
                      <a:pt x="57" y="74"/>
                    </a:lnTo>
                    <a:lnTo>
                      <a:pt x="56" y="74"/>
                    </a:lnTo>
                    <a:lnTo>
                      <a:pt x="56" y="74"/>
                    </a:lnTo>
                    <a:lnTo>
                      <a:pt x="56" y="74"/>
                    </a:lnTo>
                    <a:lnTo>
                      <a:pt x="55" y="74"/>
                    </a:lnTo>
                    <a:lnTo>
                      <a:pt x="55" y="74"/>
                    </a:lnTo>
                    <a:lnTo>
                      <a:pt x="54" y="75"/>
                    </a:lnTo>
                    <a:lnTo>
                      <a:pt x="53" y="75"/>
                    </a:lnTo>
                    <a:lnTo>
                      <a:pt x="53" y="75"/>
                    </a:lnTo>
                    <a:lnTo>
                      <a:pt x="53" y="75"/>
                    </a:lnTo>
                    <a:lnTo>
                      <a:pt x="52" y="75"/>
                    </a:lnTo>
                    <a:lnTo>
                      <a:pt x="52" y="75"/>
                    </a:lnTo>
                    <a:lnTo>
                      <a:pt x="51" y="75"/>
                    </a:lnTo>
                    <a:lnTo>
                      <a:pt x="51" y="75"/>
                    </a:lnTo>
                    <a:lnTo>
                      <a:pt x="50" y="76"/>
                    </a:lnTo>
                    <a:lnTo>
                      <a:pt x="50" y="76"/>
                    </a:lnTo>
                    <a:lnTo>
                      <a:pt x="49" y="76"/>
                    </a:lnTo>
                    <a:lnTo>
                      <a:pt x="49" y="76"/>
                    </a:lnTo>
                    <a:lnTo>
                      <a:pt x="48" y="76"/>
                    </a:lnTo>
                    <a:lnTo>
                      <a:pt x="48" y="76"/>
                    </a:lnTo>
                    <a:lnTo>
                      <a:pt x="47" y="76"/>
                    </a:lnTo>
                    <a:lnTo>
                      <a:pt x="47" y="76"/>
                    </a:lnTo>
                    <a:lnTo>
                      <a:pt x="46" y="76"/>
                    </a:lnTo>
                    <a:lnTo>
                      <a:pt x="46" y="76"/>
                    </a:lnTo>
                    <a:lnTo>
                      <a:pt x="45" y="76"/>
                    </a:lnTo>
                    <a:lnTo>
                      <a:pt x="45" y="77"/>
                    </a:lnTo>
                    <a:lnTo>
                      <a:pt x="44" y="77"/>
                    </a:lnTo>
                    <a:lnTo>
                      <a:pt x="44" y="77"/>
                    </a:lnTo>
                    <a:lnTo>
                      <a:pt x="43" y="77"/>
                    </a:lnTo>
                    <a:lnTo>
                      <a:pt x="43" y="77"/>
                    </a:lnTo>
                    <a:lnTo>
                      <a:pt x="42" y="77"/>
                    </a:lnTo>
                    <a:lnTo>
                      <a:pt x="42" y="77"/>
                    </a:lnTo>
                    <a:lnTo>
                      <a:pt x="41" y="77"/>
                    </a:lnTo>
                    <a:lnTo>
                      <a:pt x="41" y="77"/>
                    </a:lnTo>
                    <a:lnTo>
                      <a:pt x="40" y="77"/>
                    </a:lnTo>
                    <a:lnTo>
                      <a:pt x="39" y="77"/>
                    </a:lnTo>
                    <a:lnTo>
                      <a:pt x="39" y="77"/>
                    </a:lnTo>
                    <a:lnTo>
                      <a:pt x="38" y="77"/>
                    </a:lnTo>
                    <a:lnTo>
                      <a:pt x="38" y="76"/>
                    </a:lnTo>
                    <a:lnTo>
                      <a:pt x="38" y="76"/>
                    </a:lnTo>
                    <a:lnTo>
                      <a:pt x="37" y="76"/>
                    </a:lnTo>
                    <a:lnTo>
                      <a:pt x="36" y="76"/>
                    </a:lnTo>
                    <a:lnTo>
                      <a:pt x="36" y="76"/>
                    </a:lnTo>
                    <a:lnTo>
                      <a:pt x="35" y="76"/>
                    </a:lnTo>
                    <a:lnTo>
                      <a:pt x="35" y="76"/>
                    </a:lnTo>
                    <a:lnTo>
                      <a:pt x="35" y="76"/>
                    </a:lnTo>
                    <a:lnTo>
                      <a:pt x="34" y="76"/>
                    </a:lnTo>
                    <a:lnTo>
                      <a:pt x="34" y="76"/>
                    </a:lnTo>
                    <a:lnTo>
                      <a:pt x="33" y="76"/>
                    </a:lnTo>
                    <a:lnTo>
                      <a:pt x="32" y="75"/>
                    </a:lnTo>
                    <a:lnTo>
                      <a:pt x="32" y="75"/>
                    </a:lnTo>
                    <a:lnTo>
                      <a:pt x="32" y="75"/>
                    </a:lnTo>
                    <a:lnTo>
                      <a:pt x="31" y="75"/>
                    </a:lnTo>
                    <a:lnTo>
                      <a:pt x="31" y="75"/>
                    </a:lnTo>
                    <a:lnTo>
                      <a:pt x="30" y="75"/>
                    </a:lnTo>
                    <a:lnTo>
                      <a:pt x="29" y="75"/>
                    </a:lnTo>
                    <a:lnTo>
                      <a:pt x="29" y="75"/>
                    </a:lnTo>
                    <a:lnTo>
                      <a:pt x="29" y="74"/>
                    </a:lnTo>
                    <a:lnTo>
                      <a:pt x="28" y="74"/>
                    </a:lnTo>
                    <a:lnTo>
                      <a:pt x="28" y="74"/>
                    </a:lnTo>
                    <a:lnTo>
                      <a:pt x="27" y="74"/>
                    </a:lnTo>
                    <a:lnTo>
                      <a:pt x="27" y="74"/>
                    </a:lnTo>
                    <a:lnTo>
                      <a:pt x="26" y="74"/>
                    </a:lnTo>
                    <a:lnTo>
                      <a:pt x="26" y="73"/>
                    </a:lnTo>
                    <a:lnTo>
                      <a:pt x="25" y="73"/>
                    </a:lnTo>
                    <a:lnTo>
                      <a:pt x="25" y="73"/>
                    </a:lnTo>
                    <a:lnTo>
                      <a:pt x="24" y="73"/>
                    </a:lnTo>
                    <a:lnTo>
                      <a:pt x="24" y="73"/>
                    </a:lnTo>
                    <a:lnTo>
                      <a:pt x="24" y="72"/>
                    </a:lnTo>
                    <a:lnTo>
                      <a:pt x="23" y="72"/>
                    </a:lnTo>
                    <a:lnTo>
                      <a:pt x="22" y="72"/>
                    </a:lnTo>
                    <a:lnTo>
                      <a:pt x="22" y="71"/>
                    </a:lnTo>
                    <a:lnTo>
                      <a:pt x="22" y="71"/>
                    </a:lnTo>
                    <a:lnTo>
                      <a:pt x="21" y="71"/>
                    </a:lnTo>
                    <a:lnTo>
                      <a:pt x="21" y="71"/>
                    </a:lnTo>
                    <a:lnTo>
                      <a:pt x="20" y="71"/>
                    </a:lnTo>
                    <a:lnTo>
                      <a:pt x="20" y="70"/>
                    </a:lnTo>
                    <a:lnTo>
                      <a:pt x="20" y="70"/>
                    </a:lnTo>
                    <a:lnTo>
                      <a:pt x="19" y="70"/>
                    </a:lnTo>
                    <a:lnTo>
                      <a:pt x="19" y="70"/>
                    </a:lnTo>
                    <a:lnTo>
                      <a:pt x="18" y="69"/>
                    </a:lnTo>
                    <a:lnTo>
                      <a:pt x="18" y="69"/>
                    </a:lnTo>
                    <a:lnTo>
                      <a:pt x="17" y="68"/>
                    </a:lnTo>
                    <a:lnTo>
                      <a:pt x="17" y="68"/>
                    </a:lnTo>
                    <a:lnTo>
                      <a:pt x="17" y="68"/>
                    </a:lnTo>
                    <a:lnTo>
                      <a:pt x="16" y="68"/>
                    </a:lnTo>
                    <a:lnTo>
                      <a:pt x="16" y="67"/>
                    </a:lnTo>
                    <a:lnTo>
                      <a:pt x="15" y="67"/>
                    </a:lnTo>
                    <a:lnTo>
                      <a:pt x="15" y="67"/>
                    </a:lnTo>
                    <a:lnTo>
                      <a:pt x="15" y="66"/>
                    </a:lnTo>
                    <a:lnTo>
                      <a:pt x="14" y="66"/>
                    </a:lnTo>
                    <a:lnTo>
                      <a:pt x="14" y="66"/>
                    </a:lnTo>
                    <a:lnTo>
                      <a:pt x="14" y="65"/>
                    </a:lnTo>
                    <a:lnTo>
                      <a:pt x="13" y="65"/>
                    </a:lnTo>
                    <a:lnTo>
                      <a:pt x="13" y="65"/>
                    </a:lnTo>
                    <a:lnTo>
                      <a:pt x="12" y="64"/>
                    </a:lnTo>
                    <a:lnTo>
                      <a:pt x="12" y="64"/>
                    </a:lnTo>
                    <a:lnTo>
                      <a:pt x="12" y="64"/>
                    </a:lnTo>
                    <a:lnTo>
                      <a:pt x="11" y="63"/>
                    </a:lnTo>
                    <a:lnTo>
                      <a:pt x="11" y="63"/>
                    </a:lnTo>
                    <a:lnTo>
                      <a:pt x="11" y="62"/>
                    </a:lnTo>
                    <a:lnTo>
                      <a:pt x="10" y="62"/>
                    </a:lnTo>
                    <a:lnTo>
                      <a:pt x="10" y="62"/>
                    </a:lnTo>
                    <a:lnTo>
                      <a:pt x="10" y="61"/>
                    </a:lnTo>
                    <a:lnTo>
                      <a:pt x="9" y="61"/>
                    </a:lnTo>
                    <a:lnTo>
                      <a:pt x="9" y="60"/>
                    </a:lnTo>
                    <a:lnTo>
                      <a:pt x="9" y="60"/>
                    </a:lnTo>
                    <a:lnTo>
                      <a:pt x="8" y="60"/>
                    </a:lnTo>
                    <a:lnTo>
                      <a:pt x="8" y="59"/>
                    </a:lnTo>
                    <a:lnTo>
                      <a:pt x="8" y="59"/>
                    </a:lnTo>
                    <a:lnTo>
                      <a:pt x="8" y="59"/>
                    </a:lnTo>
                    <a:lnTo>
                      <a:pt x="7" y="58"/>
                    </a:lnTo>
                    <a:lnTo>
                      <a:pt x="7" y="57"/>
                    </a:lnTo>
                    <a:lnTo>
                      <a:pt x="7" y="57"/>
                    </a:lnTo>
                    <a:lnTo>
                      <a:pt x="6" y="57"/>
                    </a:lnTo>
                    <a:lnTo>
                      <a:pt x="6" y="56"/>
                    </a:lnTo>
                    <a:lnTo>
                      <a:pt x="6" y="56"/>
                    </a:lnTo>
                    <a:lnTo>
                      <a:pt x="6" y="55"/>
                    </a:lnTo>
                    <a:lnTo>
                      <a:pt x="6" y="55"/>
                    </a:lnTo>
                    <a:lnTo>
                      <a:pt x="5" y="54"/>
                    </a:lnTo>
                    <a:lnTo>
                      <a:pt x="5" y="54"/>
                    </a:lnTo>
                    <a:lnTo>
                      <a:pt x="5" y="54"/>
                    </a:lnTo>
                    <a:lnTo>
                      <a:pt x="4" y="53"/>
                    </a:lnTo>
                    <a:lnTo>
                      <a:pt x="4" y="53"/>
                    </a:lnTo>
                    <a:lnTo>
                      <a:pt x="4" y="52"/>
                    </a:lnTo>
                    <a:lnTo>
                      <a:pt x="4" y="52"/>
                    </a:lnTo>
                    <a:lnTo>
                      <a:pt x="4" y="51"/>
                    </a:lnTo>
                    <a:lnTo>
                      <a:pt x="3" y="51"/>
                    </a:lnTo>
                    <a:lnTo>
                      <a:pt x="3" y="50"/>
                    </a:lnTo>
                    <a:lnTo>
                      <a:pt x="3" y="50"/>
                    </a:lnTo>
                    <a:lnTo>
                      <a:pt x="3" y="49"/>
                    </a:lnTo>
                    <a:lnTo>
                      <a:pt x="3" y="49"/>
                    </a:lnTo>
                    <a:lnTo>
                      <a:pt x="3" y="48"/>
                    </a:lnTo>
                    <a:lnTo>
                      <a:pt x="3" y="48"/>
                    </a:lnTo>
                    <a:lnTo>
                      <a:pt x="2" y="48"/>
                    </a:lnTo>
                    <a:lnTo>
                      <a:pt x="2" y="47"/>
                    </a:lnTo>
                    <a:lnTo>
                      <a:pt x="2" y="46"/>
                    </a:lnTo>
                    <a:lnTo>
                      <a:pt x="2" y="46"/>
                    </a:lnTo>
                    <a:lnTo>
                      <a:pt x="2" y="46"/>
                    </a:lnTo>
                    <a:lnTo>
                      <a:pt x="1" y="45"/>
                    </a:lnTo>
                    <a:lnTo>
                      <a:pt x="1" y="45"/>
                    </a:lnTo>
                    <a:lnTo>
                      <a:pt x="1" y="44"/>
                    </a:lnTo>
                    <a:lnTo>
                      <a:pt x="1" y="43"/>
                    </a:lnTo>
                    <a:lnTo>
                      <a:pt x="1" y="43"/>
                    </a:lnTo>
                    <a:lnTo>
                      <a:pt x="1" y="42"/>
                    </a:lnTo>
                    <a:lnTo>
                      <a:pt x="1" y="42"/>
                    </a:lnTo>
                    <a:lnTo>
                      <a:pt x="1" y="42"/>
                    </a:lnTo>
                    <a:lnTo>
                      <a:pt x="1" y="41"/>
                    </a:lnTo>
                    <a:lnTo>
                      <a:pt x="1" y="41"/>
                    </a:lnTo>
                    <a:lnTo>
                      <a:pt x="1" y="40"/>
                    </a:lnTo>
                    <a:lnTo>
                      <a:pt x="1" y="39"/>
                    </a:lnTo>
                    <a:lnTo>
                      <a:pt x="1" y="39"/>
                    </a:lnTo>
                    <a:lnTo>
                      <a:pt x="1" y="39"/>
                    </a:lnTo>
                    <a:lnTo>
                      <a:pt x="0" y="38"/>
                    </a:lnTo>
                    <a:lnTo>
                      <a:pt x="0" y="38"/>
                    </a:lnTo>
                    <a:lnTo>
                      <a:pt x="0" y="37"/>
                    </a:lnTo>
                    <a:lnTo>
                      <a:pt x="0" y="36"/>
                    </a:lnTo>
                    <a:lnTo>
                      <a:pt x="0" y="36"/>
                    </a:lnTo>
                    <a:lnTo>
                      <a:pt x="0" y="35"/>
                    </a:lnTo>
                    <a:lnTo>
                      <a:pt x="0" y="35"/>
                    </a:lnTo>
                    <a:lnTo>
                      <a:pt x="0" y="34"/>
                    </a:lnTo>
                    <a:lnTo>
                      <a:pt x="0" y="34"/>
                    </a:lnTo>
                    <a:lnTo>
                      <a:pt x="0" y="34"/>
                    </a:lnTo>
                    <a:lnTo>
                      <a:pt x="0" y="33"/>
                    </a:lnTo>
                    <a:lnTo>
                      <a:pt x="0" y="32"/>
                    </a:lnTo>
                    <a:lnTo>
                      <a:pt x="0" y="32"/>
                    </a:lnTo>
                    <a:lnTo>
                      <a:pt x="1" y="31"/>
                    </a:lnTo>
                    <a:lnTo>
                      <a:pt x="1" y="31"/>
                    </a:lnTo>
                    <a:lnTo>
                      <a:pt x="1" y="30"/>
                    </a:lnTo>
                    <a:lnTo>
                      <a:pt x="1" y="30"/>
                    </a:lnTo>
                    <a:lnTo>
                      <a:pt x="1" y="29"/>
                    </a:lnTo>
                    <a:lnTo>
                      <a:pt x="1" y="29"/>
                    </a:lnTo>
                    <a:lnTo>
                      <a:pt x="1" y="28"/>
                    </a:lnTo>
                    <a:lnTo>
                      <a:pt x="1" y="28"/>
                    </a:lnTo>
                    <a:lnTo>
                      <a:pt x="1" y="27"/>
                    </a:lnTo>
                    <a:lnTo>
                      <a:pt x="1" y="27"/>
                    </a:lnTo>
                    <a:lnTo>
                      <a:pt x="1" y="26"/>
                    </a:lnTo>
                    <a:lnTo>
                      <a:pt x="1" y="26"/>
                    </a:lnTo>
                    <a:lnTo>
                      <a:pt x="1" y="25"/>
                    </a:lnTo>
                    <a:lnTo>
                      <a:pt x="2" y="25"/>
                    </a:lnTo>
                    <a:lnTo>
                      <a:pt x="2" y="24"/>
                    </a:lnTo>
                    <a:lnTo>
                      <a:pt x="2" y="24"/>
                    </a:lnTo>
                    <a:lnTo>
                      <a:pt x="2" y="23"/>
                    </a:lnTo>
                    <a:lnTo>
                      <a:pt x="2" y="23"/>
                    </a:lnTo>
                    <a:lnTo>
                      <a:pt x="2" y="22"/>
                    </a:lnTo>
                    <a:lnTo>
                      <a:pt x="3" y="22"/>
                    </a:lnTo>
                    <a:lnTo>
                      <a:pt x="3" y="21"/>
                    </a:lnTo>
                    <a:lnTo>
                      <a:pt x="3" y="21"/>
                    </a:lnTo>
                    <a:lnTo>
                      <a:pt x="3" y="21"/>
                    </a:lnTo>
                    <a:lnTo>
                      <a:pt x="3" y="20"/>
                    </a:lnTo>
                    <a:lnTo>
                      <a:pt x="3" y="20"/>
                    </a:lnTo>
                    <a:lnTo>
                      <a:pt x="4" y="19"/>
                    </a:lnTo>
                    <a:lnTo>
                      <a:pt x="4" y="19"/>
                    </a:lnTo>
                    <a:lnTo>
                      <a:pt x="4" y="18"/>
                    </a:lnTo>
                    <a:lnTo>
                      <a:pt x="4" y="18"/>
                    </a:lnTo>
                    <a:lnTo>
                      <a:pt x="4" y="17"/>
                    </a:lnTo>
                    <a:lnTo>
                      <a:pt x="5" y="17"/>
                    </a:lnTo>
                    <a:lnTo>
                      <a:pt x="5" y="16"/>
                    </a:lnTo>
                    <a:lnTo>
                      <a:pt x="5" y="16"/>
                    </a:lnTo>
                    <a:lnTo>
                      <a:pt x="5" y="15"/>
                    </a:lnTo>
                    <a:lnTo>
                      <a:pt x="6" y="15"/>
                    </a:lnTo>
                    <a:lnTo>
                      <a:pt x="6" y="14"/>
                    </a:lnTo>
                    <a:lnTo>
                      <a:pt x="6" y="14"/>
                    </a:lnTo>
                    <a:lnTo>
                      <a:pt x="6" y="14"/>
                    </a:lnTo>
                    <a:lnTo>
                      <a:pt x="7" y="13"/>
                    </a:lnTo>
                    <a:lnTo>
                      <a:pt x="7" y="13"/>
                    </a:lnTo>
                    <a:lnTo>
                      <a:pt x="7" y="12"/>
                    </a:lnTo>
                    <a:lnTo>
                      <a:pt x="7" y="12"/>
                    </a:lnTo>
                    <a:lnTo>
                      <a:pt x="8" y="11"/>
                    </a:lnTo>
                    <a:lnTo>
                      <a:pt x="8" y="11"/>
                    </a:lnTo>
                    <a:lnTo>
                      <a:pt x="8" y="11"/>
                    </a:lnTo>
                    <a:lnTo>
                      <a:pt x="9" y="10"/>
                    </a:lnTo>
                    <a:lnTo>
                      <a:pt x="9" y="10"/>
                    </a:lnTo>
                    <a:lnTo>
                      <a:pt x="9" y="10"/>
                    </a:lnTo>
                    <a:lnTo>
                      <a:pt x="10" y="9"/>
                    </a:lnTo>
                    <a:lnTo>
                      <a:pt x="10" y="9"/>
                    </a:lnTo>
                    <a:lnTo>
                      <a:pt x="10" y="8"/>
                    </a:lnTo>
                    <a:lnTo>
                      <a:pt x="11" y="8"/>
                    </a:lnTo>
                    <a:lnTo>
                      <a:pt x="11" y="7"/>
                    </a:lnTo>
                    <a:lnTo>
                      <a:pt x="11" y="7"/>
                    </a:lnTo>
                    <a:lnTo>
                      <a:pt x="12" y="7"/>
                    </a:lnTo>
                    <a:lnTo>
                      <a:pt x="12" y="6"/>
                    </a:lnTo>
                    <a:lnTo>
                      <a:pt x="12" y="6"/>
                    </a:lnTo>
                    <a:lnTo>
                      <a:pt x="13" y="6"/>
                    </a:lnTo>
                    <a:lnTo>
                      <a:pt x="13" y="5"/>
                    </a:lnTo>
                    <a:lnTo>
                      <a:pt x="13" y="5"/>
                    </a:lnTo>
                    <a:lnTo>
                      <a:pt x="14" y="5"/>
                    </a:lnTo>
                    <a:lnTo>
                      <a:pt x="14" y="4"/>
                    </a:lnTo>
                    <a:lnTo>
                      <a:pt x="14" y="4"/>
                    </a:lnTo>
                    <a:lnTo>
                      <a:pt x="15" y="4"/>
                    </a:lnTo>
                    <a:lnTo>
                      <a:pt x="15" y="3"/>
                    </a:lnTo>
                    <a:lnTo>
                      <a:pt x="16" y="3"/>
                    </a:lnTo>
                    <a:lnTo>
                      <a:pt x="16" y="3"/>
                    </a:lnTo>
                    <a:lnTo>
                      <a:pt x="17" y="2"/>
                    </a:lnTo>
                    <a:lnTo>
                      <a:pt x="17" y="2"/>
                    </a:lnTo>
                    <a:lnTo>
                      <a:pt x="17" y="2"/>
                    </a:lnTo>
                    <a:lnTo>
                      <a:pt x="18" y="2"/>
                    </a:lnTo>
                    <a:lnTo>
                      <a:pt x="18" y="1"/>
                    </a:lnTo>
                    <a:lnTo>
                      <a:pt x="18" y="1"/>
                    </a:lnTo>
                    <a:lnTo>
                      <a:pt x="19" y="1"/>
                    </a:lnTo>
                    <a:lnTo>
                      <a:pt x="19"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1" name="Oval 339"/>
              <p:cNvSpPr>
                <a:spLocks noChangeArrowheads="1"/>
              </p:cNvSpPr>
              <p:nvPr/>
            </p:nvSpPr>
            <p:spPr bwMode="auto">
              <a:xfrm flipH="1">
                <a:off x="956" y="3915"/>
                <a:ext cx="24" cy="2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2" name="Freeform 340"/>
              <p:cNvSpPr>
                <a:spLocks/>
              </p:cNvSpPr>
              <p:nvPr/>
            </p:nvSpPr>
            <p:spPr bwMode="auto">
              <a:xfrm flipH="1">
                <a:off x="953" y="3893"/>
                <a:ext cx="3" cy="32"/>
              </a:xfrm>
              <a:custGeom>
                <a:avLst/>
                <a:gdLst>
                  <a:gd name="T0" fmla="*/ 0 w 10"/>
                  <a:gd name="T1" fmla="*/ 0 h 114"/>
                  <a:gd name="T2" fmla="*/ 1 w 10"/>
                  <a:gd name="T3" fmla="*/ 2 h 114"/>
                  <a:gd name="T4" fmla="*/ 1 w 10"/>
                  <a:gd name="T5" fmla="*/ 4 h 114"/>
                  <a:gd name="T6" fmla="*/ 2 w 10"/>
                  <a:gd name="T7" fmla="*/ 7 h 114"/>
                  <a:gd name="T8" fmla="*/ 2 w 10"/>
                  <a:gd name="T9" fmla="*/ 9 h 114"/>
                  <a:gd name="T10" fmla="*/ 3 w 10"/>
                  <a:gd name="T11" fmla="*/ 11 h 114"/>
                  <a:gd name="T12" fmla="*/ 4 w 10"/>
                  <a:gd name="T13" fmla="*/ 13 h 114"/>
                  <a:gd name="T14" fmla="*/ 4 w 10"/>
                  <a:gd name="T15" fmla="*/ 15 h 114"/>
                  <a:gd name="T16" fmla="*/ 5 w 10"/>
                  <a:gd name="T17" fmla="*/ 18 h 114"/>
                  <a:gd name="T18" fmla="*/ 5 w 10"/>
                  <a:gd name="T19" fmla="*/ 20 h 114"/>
                  <a:gd name="T20" fmla="*/ 6 w 10"/>
                  <a:gd name="T21" fmla="*/ 22 h 114"/>
                  <a:gd name="T22" fmla="*/ 6 w 10"/>
                  <a:gd name="T23" fmla="*/ 24 h 114"/>
                  <a:gd name="T24" fmla="*/ 7 w 10"/>
                  <a:gd name="T25" fmla="*/ 27 h 114"/>
                  <a:gd name="T26" fmla="*/ 7 w 10"/>
                  <a:gd name="T27" fmla="*/ 29 h 114"/>
                  <a:gd name="T28" fmla="*/ 8 w 10"/>
                  <a:gd name="T29" fmla="*/ 31 h 114"/>
                  <a:gd name="T30" fmla="*/ 8 w 10"/>
                  <a:gd name="T31" fmla="*/ 33 h 114"/>
                  <a:gd name="T32" fmla="*/ 8 w 10"/>
                  <a:gd name="T33" fmla="*/ 36 h 114"/>
                  <a:gd name="T34" fmla="*/ 8 w 10"/>
                  <a:gd name="T35" fmla="*/ 38 h 114"/>
                  <a:gd name="T36" fmla="*/ 9 w 10"/>
                  <a:gd name="T37" fmla="*/ 40 h 114"/>
                  <a:gd name="T38" fmla="*/ 9 w 10"/>
                  <a:gd name="T39" fmla="*/ 43 h 114"/>
                  <a:gd name="T40" fmla="*/ 9 w 10"/>
                  <a:gd name="T41" fmla="*/ 45 h 114"/>
                  <a:gd name="T42" fmla="*/ 9 w 10"/>
                  <a:gd name="T43" fmla="*/ 47 h 114"/>
                  <a:gd name="T44" fmla="*/ 9 w 10"/>
                  <a:gd name="T45" fmla="*/ 50 h 114"/>
                  <a:gd name="T46" fmla="*/ 9 w 10"/>
                  <a:gd name="T47" fmla="*/ 52 h 114"/>
                  <a:gd name="T48" fmla="*/ 10 w 10"/>
                  <a:gd name="T49" fmla="*/ 54 h 114"/>
                  <a:gd name="T50" fmla="*/ 10 w 10"/>
                  <a:gd name="T51" fmla="*/ 57 h 114"/>
                  <a:gd name="T52" fmla="*/ 10 w 10"/>
                  <a:gd name="T53" fmla="*/ 59 h 114"/>
                  <a:gd name="T54" fmla="*/ 10 w 10"/>
                  <a:gd name="T55" fmla="*/ 61 h 114"/>
                  <a:gd name="T56" fmla="*/ 10 w 10"/>
                  <a:gd name="T57" fmla="*/ 63 h 114"/>
                  <a:gd name="T58" fmla="*/ 10 w 10"/>
                  <a:gd name="T59" fmla="*/ 66 h 114"/>
                  <a:gd name="T60" fmla="*/ 9 w 10"/>
                  <a:gd name="T61" fmla="*/ 68 h 114"/>
                  <a:gd name="T62" fmla="*/ 9 w 10"/>
                  <a:gd name="T63" fmla="*/ 70 h 114"/>
                  <a:gd name="T64" fmla="*/ 9 w 10"/>
                  <a:gd name="T65" fmla="*/ 73 h 114"/>
                  <a:gd name="T66" fmla="*/ 9 w 10"/>
                  <a:gd name="T67" fmla="*/ 75 h 114"/>
                  <a:gd name="T68" fmla="*/ 9 w 10"/>
                  <a:gd name="T69" fmla="*/ 77 h 114"/>
                  <a:gd name="T70" fmla="*/ 9 w 10"/>
                  <a:gd name="T71" fmla="*/ 79 h 114"/>
                  <a:gd name="T72" fmla="*/ 8 w 10"/>
                  <a:gd name="T73" fmla="*/ 82 h 114"/>
                  <a:gd name="T74" fmla="*/ 8 w 10"/>
                  <a:gd name="T75" fmla="*/ 84 h 114"/>
                  <a:gd name="T76" fmla="*/ 8 w 10"/>
                  <a:gd name="T77" fmla="*/ 86 h 114"/>
                  <a:gd name="T78" fmla="*/ 8 w 10"/>
                  <a:gd name="T79" fmla="*/ 89 h 114"/>
                  <a:gd name="T80" fmla="*/ 7 w 10"/>
                  <a:gd name="T81" fmla="*/ 91 h 114"/>
                  <a:gd name="T82" fmla="*/ 7 w 10"/>
                  <a:gd name="T83" fmla="*/ 93 h 114"/>
                  <a:gd name="T84" fmla="*/ 7 w 10"/>
                  <a:gd name="T85" fmla="*/ 96 h 114"/>
                  <a:gd name="T86" fmla="*/ 6 w 10"/>
                  <a:gd name="T87" fmla="*/ 98 h 114"/>
                  <a:gd name="T88" fmla="*/ 5 w 10"/>
                  <a:gd name="T89" fmla="*/ 100 h 114"/>
                  <a:gd name="T90" fmla="*/ 5 w 10"/>
                  <a:gd name="T91" fmla="*/ 102 h 114"/>
                  <a:gd name="T92" fmla="*/ 4 w 10"/>
                  <a:gd name="T93" fmla="*/ 104 h 114"/>
                  <a:gd name="T94" fmla="*/ 4 w 10"/>
                  <a:gd name="T95" fmla="*/ 107 h 114"/>
                  <a:gd name="T96" fmla="*/ 3 w 10"/>
                  <a:gd name="T97" fmla="*/ 109 h 114"/>
                  <a:gd name="T98" fmla="*/ 3 w 10"/>
                  <a:gd name="T99" fmla="*/ 111 h 114"/>
                  <a:gd name="T100" fmla="*/ 2 w 10"/>
                  <a:gd name="T101" fmla="*/ 113 h 114"/>
                  <a:gd name="T102" fmla="*/ 2 w 10"/>
                  <a:gd name="T10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 h="114">
                    <a:moveTo>
                      <a:pt x="0" y="0"/>
                    </a:moveTo>
                    <a:lnTo>
                      <a:pt x="1" y="2"/>
                    </a:lnTo>
                    <a:lnTo>
                      <a:pt x="1" y="4"/>
                    </a:lnTo>
                    <a:lnTo>
                      <a:pt x="2" y="7"/>
                    </a:lnTo>
                    <a:lnTo>
                      <a:pt x="2" y="9"/>
                    </a:lnTo>
                    <a:lnTo>
                      <a:pt x="3" y="11"/>
                    </a:lnTo>
                    <a:lnTo>
                      <a:pt x="4" y="13"/>
                    </a:lnTo>
                    <a:lnTo>
                      <a:pt x="4" y="15"/>
                    </a:lnTo>
                    <a:lnTo>
                      <a:pt x="5" y="18"/>
                    </a:lnTo>
                    <a:lnTo>
                      <a:pt x="5" y="20"/>
                    </a:lnTo>
                    <a:lnTo>
                      <a:pt x="6" y="22"/>
                    </a:lnTo>
                    <a:lnTo>
                      <a:pt x="6" y="24"/>
                    </a:lnTo>
                    <a:lnTo>
                      <a:pt x="7" y="27"/>
                    </a:lnTo>
                    <a:lnTo>
                      <a:pt x="7" y="29"/>
                    </a:lnTo>
                    <a:lnTo>
                      <a:pt x="8" y="31"/>
                    </a:lnTo>
                    <a:lnTo>
                      <a:pt x="8" y="33"/>
                    </a:lnTo>
                    <a:lnTo>
                      <a:pt x="8" y="36"/>
                    </a:lnTo>
                    <a:lnTo>
                      <a:pt x="8" y="38"/>
                    </a:lnTo>
                    <a:lnTo>
                      <a:pt x="9" y="40"/>
                    </a:lnTo>
                    <a:lnTo>
                      <a:pt x="9" y="43"/>
                    </a:lnTo>
                    <a:lnTo>
                      <a:pt x="9" y="45"/>
                    </a:lnTo>
                    <a:lnTo>
                      <a:pt x="9" y="47"/>
                    </a:lnTo>
                    <a:lnTo>
                      <a:pt x="9" y="50"/>
                    </a:lnTo>
                    <a:lnTo>
                      <a:pt x="9" y="52"/>
                    </a:lnTo>
                    <a:lnTo>
                      <a:pt x="10" y="54"/>
                    </a:lnTo>
                    <a:lnTo>
                      <a:pt x="10" y="57"/>
                    </a:lnTo>
                    <a:lnTo>
                      <a:pt x="10" y="59"/>
                    </a:lnTo>
                    <a:lnTo>
                      <a:pt x="10" y="61"/>
                    </a:lnTo>
                    <a:lnTo>
                      <a:pt x="10" y="63"/>
                    </a:lnTo>
                    <a:lnTo>
                      <a:pt x="10" y="66"/>
                    </a:lnTo>
                    <a:lnTo>
                      <a:pt x="9" y="68"/>
                    </a:lnTo>
                    <a:lnTo>
                      <a:pt x="9" y="70"/>
                    </a:lnTo>
                    <a:lnTo>
                      <a:pt x="9" y="73"/>
                    </a:lnTo>
                    <a:lnTo>
                      <a:pt x="9" y="75"/>
                    </a:lnTo>
                    <a:lnTo>
                      <a:pt x="9" y="77"/>
                    </a:lnTo>
                    <a:lnTo>
                      <a:pt x="9" y="79"/>
                    </a:lnTo>
                    <a:lnTo>
                      <a:pt x="8" y="82"/>
                    </a:lnTo>
                    <a:lnTo>
                      <a:pt x="8" y="84"/>
                    </a:lnTo>
                    <a:lnTo>
                      <a:pt x="8" y="86"/>
                    </a:lnTo>
                    <a:lnTo>
                      <a:pt x="8" y="89"/>
                    </a:lnTo>
                    <a:lnTo>
                      <a:pt x="7" y="91"/>
                    </a:lnTo>
                    <a:lnTo>
                      <a:pt x="7" y="93"/>
                    </a:lnTo>
                    <a:lnTo>
                      <a:pt x="7" y="96"/>
                    </a:lnTo>
                    <a:lnTo>
                      <a:pt x="6" y="98"/>
                    </a:lnTo>
                    <a:lnTo>
                      <a:pt x="5" y="100"/>
                    </a:lnTo>
                    <a:lnTo>
                      <a:pt x="5" y="102"/>
                    </a:lnTo>
                    <a:lnTo>
                      <a:pt x="4" y="104"/>
                    </a:lnTo>
                    <a:lnTo>
                      <a:pt x="4" y="107"/>
                    </a:lnTo>
                    <a:lnTo>
                      <a:pt x="3" y="109"/>
                    </a:lnTo>
                    <a:lnTo>
                      <a:pt x="3" y="111"/>
                    </a:lnTo>
                    <a:lnTo>
                      <a:pt x="2" y="113"/>
                    </a:lnTo>
                    <a:lnTo>
                      <a:pt x="2" y="114"/>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3" name="Freeform 341"/>
              <p:cNvSpPr>
                <a:spLocks/>
              </p:cNvSpPr>
              <p:nvPr/>
            </p:nvSpPr>
            <p:spPr bwMode="auto">
              <a:xfrm flipH="1">
                <a:off x="962" y="3938"/>
                <a:ext cx="4" cy="7"/>
              </a:xfrm>
              <a:custGeom>
                <a:avLst/>
                <a:gdLst>
                  <a:gd name="T0" fmla="*/ 18 w 18"/>
                  <a:gd name="T1" fmla="*/ 0 h 25"/>
                  <a:gd name="T2" fmla="*/ 17 w 18"/>
                  <a:gd name="T3" fmla="*/ 2 h 25"/>
                  <a:gd name="T4" fmla="*/ 16 w 18"/>
                  <a:gd name="T5" fmla="*/ 4 h 25"/>
                  <a:gd name="T6" fmla="*/ 14 w 18"/>
                  <a:gd name="T7" fmla="*/ 6 h 25"/>
                  <a:gd name="T8" fmla="*/ 13 w 18"/>
                  <a:gd name="T9" fmla="*/ 8 h 25"/>
                  <a:gd name="T10" fmla="*/ 12 w 18"/>
                  <a:gd name="T11" fmla="*/ 10 h 25"/>
                  <a:gd name="T12" fmla="*/ 10 w 18"/>
                  <a:gd name="T13" fmla="*/ 12 h 25"/>
                  <a:gd name="T14" fmla="*/ 9 w 18"/>
                  <a:gd name="T15" fmla="*/ 14 h 25"/>
                  <a:gd name="T16" fmla="*/ 7 w 18"/>
                  <a:gd name="T17" fmla="*/ 16 h 25"/>
                  <a:gd name="T18" fmla="*/ 6 w 18"/>
                  <a:gd name="T19" fmla="*/ 17 h 25"/>
                  <a:gd name="T20" fmla="*/ 5 w 18"/>
                  <a:gd name="T21" fmla="*/ 19 h 25"/>
                  <a:gd name="T22" fmla="*/ 3 w 18"/>
                  <a:gd name="T23" fmla="*/ 21 h 25"/>
                  <a:gd name="T24" fmla="*/ 1 w 18"/>
                  <a:gd name="T25" fmla="*/ 23 h 25"/>
                  <a:gd name="T26" fmla="*/ 0 w 18"/>
                  <a:gd name="T27" fmla="*/ 24 h 25"/>
                  <a:gd name="T28" fmla="*/ 0 w 1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5">
                    <a:moveTo>
                      <a:pt x="18" y="0"/>
                    </a:moveTo>
                    <a:lnTo>
                      <a:pt x="17" y="2"/>
                    </a:lnTo>
                    <a:lnTo>
                      <a:pt x="16" y="4"/>
                    </a:lnTo>
                    <a:lnTo>
                      <a:pt x="14" y="6"/>
                    </a:lnTo>
                    <a:lnTo>
                      <a:pt x="13" y="8"/>
                    </a:lnTo>
                    <a:lnTo>
                      <a:pt x="12" y="10"/>
                    </a:lnTo>
                    <a:lnTo>
                      <a:pt x="10" y="12"/>
                    </a:lnTo>
                    <a:lnTo>
                      <a:pt x="9" y="14"/>
                    </a:lnTo>
                    <a:lnTo>
                      <a:pt x="7" y="16"/>
                    </a:lnTo>
                    <a:lnTo>
                      <a:pt x="6" y="17"/>
                    </a:lnTo>
                    <a:lnTo>
                      <a:pt x="5" y="19"/>
                    </a:lnTo>
                    <a:lnTo>
                      <a:pt x="3" y="21"/>
                    </a:lnTo>
                    <a:lnTo>
                      <a:pt x="1" y="23"/>
                    </a:lnTo>
                    <a:lnTo>
                      <a:pt x="0" y="24"/>
                    </a:lnTo>
                    <a:lnTo>
                      <a:pt x="0"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4" name="Oval 342"/>
              <p:cNvSpPr>
                <a:spLocks noChangeArrowheads="1"/>
              </p:cNvSpPr>
              <p:nvPr/>
            </p:nvSpPr>
            <p:spPr bwMode="auto">
              <a:xfrm flipH="1">
                <a:off x="967" y="390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5" name="Oval 343"/>
              <p:cNvSpPr>
                <a:spLocks noChangeArrowheads="1"/>
              </p:cNvSpPr>
              <p:nvPr/>
            </p:nvSpPr>
            <p:spPr bwMode="auto">
              <a:xfrm flipH="1">
                <a:off x="977"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6" name="Oval 344"/>
              <p:cNvSpPr>
                <a:spLocks noChangeArrowheads="1"/>
              </p:cNvSpPr>
              <p:nvPr/>
            </p:nvSpPr>
            <p:spPr bwMode="auto">
              <a:xfrm flipH="1">
                <a:off x="960" y="389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7" name="Oval 345"/>
              <p:cNvSpPr>
                <a:spLocks noChangeArrowheads="1"/>
              </p:cNvSpPr>
              <p:nvPr/>
            </p:nvSpPr>
            <p:spPr bwMode="auto">
              <a:xfrm flipH="1">
                <a:off x="975" y="389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8" name="Oval 346"/>
              <p:cNvSpPr>
                <a:spLocks noChangeArrowheads="1"/>
              </p:cNvSpPr>
              <p:nvPr/>
            </p:nvSpPr>
            <p:spPr bwMode="auto">
              <a:xfrm flipH="1">
                <a:off x="958" y="3891"/>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59" name="Oval 347"/>
              <p:cNvSpPr>
                <a:spLocks noChangeArrowheads="1"/>
              </p:cNvSpPr>
              <p:nvPr/>
            </p:nvSpPr>
            <p:spPr bwMode="auto">
              <a:xfrm flipH="1">
                <a:off x="976" y="3885"/>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0" name="Line 348"/>
              <p:cNvSpPr>
                <a:spLocks noChangeShapeType="1"/>
              </p:cNvSpPr>
              <p:nvPr/>
            </p:nvSpPr>
            <p:spPr bwMode="auto">
              <a:xfrm flipH="1" flipV="1">
                <a:off x="975" y="3703"/>
                <a:ext cx="14" cy="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1" name="Freeform 349"/>
              <p:cNvSpPr>
                <a:spLocks/>
              </p:cNvSpPr>
              <p:nvPr/>
            </p:nvSpPr>
            <p:spPr bwMode="auto">
              <a:xfrm flipH="1">
                <a:off x="940" y="3674"/>
                <a:ext cx="24" cy="22"/>
              </a:xfrm>
              <a:custGeom>
                <a:avLst/>
                <a:gdLst>
                  <a:gd name="T0" fmla="*/ 12 w 86"/>
                  <a:gd name="T1" fmla="*/ 74 h 80"/>
                  <a:gd name="T2" fmla="*/ 10 w 86"/>
                  <a:gd name="T3" fmla="*/ 71 h 80"/>
                  <a:gd name="T4" fmla="*/ 7 w 86"/>
                  <a:gd name="T5" fmla="*/ 68 h 80"/>
                  <a:gd name="T6" fmla="*/ 5 w 86"/>
                  <a:gd name="T7" fmla="*/ 65 h 80"/>
                  <a:gd name="T8" fmla="*/ 4 w 86"/>
                  <a:gd name="T9" fmla="*/ 61 h 80"/>
                  <a:gd name="T10" fmla="*/ 2 w 86"/>
                  <a:gd name="T11" fmla="*/ 58 h 80"/>
                  <a:gd name="T12" fmla="*/ 1 w 86"/>
                  <a:gd name="T13" fmla="*/ 54 h 80"/>
                  <a:gd name="T14" fmla="*/ 0 w 86"/>
                  <a:gd name="T15" fmla="*/ 51 h 80"/>
                  <a:gd name="T16" fmla="*/ 0 w 86"/>
                  <a:gd name="T17" fmla="*/ 47 h 80"/>
                  <a:gd name="T18" fmla="*/ 0 w 86"/>
                  <a:gd name="T19" fmla="*/ 43 h 80"/>
                  <a:gd name="T20" fmla="*/ 0 w 86"/>
                  <a:gd name="T21" fmla="*/ 40 h 80"/>
                  <a:gd name="T22" fmla="*/ 0 w 86"/>
                  <a:gd name="T23" fmla="*/ 36 h 80"/>
                  <a:gd name="T24" fmla="*/ 1 w 86"/>
                  <a:gd name="T25" fmla="*/ 32 h 80"/>
                  <a:gd name="T26" fmla="*/ 2 w 86"/>
                  <a:gd name="T27" fmla="*/ 29 h 80"/>
                  <a:gd name="T28" fmla="*/ 3 w 86"/>
                  <a:gd name="T29" fmla="*/ 25 h 80"/>
                  <a:gd name="T30" fmla="*/ 5 w 86"/>
                  <a:gd name="T31" fmla="*/ 22 h 80"/>
                  <a:gd name="T32" fmla="*/ 7 w 86"/>
                  <a:gd name="T33" fmla="*/ 19 h 80"/>
                  <a:gd name="T34" fmla="*/ 9 w 86"/>
                  <a:gd name="T35" fmla="*/ 16 h 80"/>
                  <a:gd name="T36" fmla="*/ 12 w 86"/>
                  <a:gd name="T37" fmla="*/ 13 h 80"/>
                  <a:gd name="T38" fmla="*/ 14 w 86"/>
                  <a:gd name="T39" fmla="*/ 10 h 80"/>
                  <a:gd name="T40" fmla="*/ 17 w 86"/>
                  <a:gd name="T41" fmla="*/ 8 h 80"/>
                  <a:gd name="T42" fmla="*/ 21 w 86"/>
                  <a:gd name="T43" fmla="*/ 6 h 80"/>
                  <a:gd name="T44" fmla="*/ 24 w 86"/>
                  <a:gd name="T45" fmla="*/ 4 h 80"/>
                  <a:gd name="T46" fmla="*/ 27 w 86"/>
                  <a:gd name="T47" fmla="*/ 3 h 80"/>
                  <a:gd name="T48" fmla="*/ 31 w 86"/>
                  <a:gd name="T49" fmla="*/ 2 h 80"/>
                  <a:gd name="T50" fmla="*/ 34 w 86"/>
                  <a:gd name="T51" fmla="*/ 1 h 80"/>
                  <a:gd name="T52" fmla="*/ 38 w 86"/>
                  <a:gd name="T53" fmla="*/ 0 h 80"/>
                  <a:gd name="T54" fmla="*/ 42 w 86"/>
                  <a:gd name="T55" fmla="*/ 0 h 80"/>
                  <a:gd name="T56" fmla="*/ 45 w 86"/>
                  <a:gd name="T57" fmla="*/ 0 h 80"/>
                  <a:gd name="T58" fmla="*/ 49 w 86"/>
                  <a:gd name="T59" fmla="*/ 0 h 80"/>
                  <a:gd name="T60" fmla="*/ 53 w 86"/>
                  <a:gd name="T61" fmla="*/ 1 h 80"/>
                  <a:gd name="T62" fmla="*/ 56 w 86"/>
                  <a:gd name="T63" fmla="*/ 2 h 80"/>
                  <a:gd name="T64" fmla="*/ 60 w 86"/>
                  <a:gd name="T65" fmla="*/ 3 h 80"/>
                  <a:gd name="T66" fmla="*/ 63 w 86"/>
                  <a:gd name="T67" fmla="*/ 5 h 80"/>
                  <a:gd name="T68" fmla="*/ 66 w 86"/>
                  <a:gd name="T69" fmla="*/ 7 h 80"/>
                  <a:gd name="T70" fmla="*/ 70 w 86"/>
                  <a:gd name="T71" fmla="*/ 9 h 80"/>
                  <a:gd name="T72" fmla="*/ 72 w 86"/>
                  <a:gd name="T73" fmla="*/ 11 h 80"/>
                  <a:gd name="T74" fmla="*/ 75 w 86"/>
                  <a:gd name="T75" fmla="*/ 14 h 80"/>
                  <a:gd name="T76" fmla="*/ 77 w 86"/>
                  <a:gd name="T77" fmla="*/ 17 h 80"/>
                  <a:gd name="T78" fmla="*/ 80 w 86"/>
                  <a:gd name="T79" fmla="*/ 20 h 80"/>
                  <a:gd name="T80" fmla="*/ 82 w 86"/>
                  <a:gd name="T81" fmla="*/ 23 h 80"/>
                  <a:gd name="T82" fmla="*/ 83 w 86"/>
                  <a:gd name="T83" fmla="*/ 26 h 80"/>
                  <a:gd name="T84" fmla="*/ 84 w 86"/>
                  <a:gd name="T85" fmla="*/ 30 h 80"/>
                  <a:gd name="T86" fmla="*/ 85 w 86"/>
                  <a:gd name="T87" fmla="*/ 33 h 80"/>
                  <a:gd name="T88" fmla="*/ 86 w 86"/>
                  <a:gd name="T89" fmla="*/ 37 h 80"/>
                  <a:gd name="T90" fmla="*/ 86 w 86"/>
                  <a:gd name="T91" fmla="*/ 41 h 80"/>
                  <a:gd name="T92" fmla="*/ 86 w 86"/>
                  <a:gd name="T93" fmla="*/ 45 h 80"/>
                  <a:gd name="T94" fmla="*/ 86 w 86"/>
                  <a:gd name="T95" fmla="*/ 48 h 80"/>
                  <a:gd name="T96" fmla="*/ 86 w 86"/>
                  <a:gd name="T97" fmla="*/ 52 h 80"/>
                  <a:gd name="T98" fmla="*/ 84 w 86"/>
                  <a:gd name="T99" fmla="*/ 56 h 80"/>
                  <a:gd name="T100" fmla="*/ 83 w 86"/>
                  <a:gd name="T101" fmla="*/ 59 h 80"/>
                  <a:gd name="T102" fmla="*/ 82 w 86"/>
                  <a:gd name="T103" fmla="*/ 63 h 80"/>
                  <a:gd name="T104" fmla="*/ 80 w 86"/>
                  <a:gd name="T105" fmla="*/ 66 h 80"/>
                  <a:gd name="T106" fmla="*/ 78 w 86"/>
                  <a:gd name="T107" fmla="*/ 69 h 80"/>
                  <a:gd name="T108" fmla="*/ 76 w 86"/>
                  <a:gd name="T109" fmla="*/ 72 h 80"/>
                  <a:gd name="T110" fmla="*/ 73 w 86"/>
                  <a:gd name="T111" fmla="*/ 74 h 80"/>
                  <a:gd name="T112" fmla="*/ 70 w 86"/>
                  <a:gd name="T113" fmla="*/ 77 h 80"/>
                  <a:gd name="T114" fmla="*/ 67 w 86"/>
                  <a:gd name="T115"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0">
                    <a:moveTo>
                      <a:pt x="14" y="76"/>
                    </a:moveTo>
                    <a:lnTo>
                      <a:pt x="14" y="76"/>
                    </a:lnTo>
                    <a:lnTo>
                      <a:pt x="14" y="75"/>
                    </a:lnTo>
                    <a:lnTo>
                      <a:pt x="13" y="75"/>
                    </a:lnTo>
                    <a:lnTo>
                      <a:pt x="13" y="74"/>
                    </a:lnTo>
                    <a:lnTo>
                      <a:pt x="13" y="74"/>
                    </a:lnTo>
                    <a:lnTo>
                      <a:pt x="12" y="74"/>
                    </a:lnTo>
                    <a:lnTo>
                      <a:pt x="12" y="73"/>
                    </a:lnTo>
                    <a:lnTo>
                      <a:pt x="11" y="73"/>
                    </a:lnTo>
                    <a:lnTo>
                      <a:pt x="11" y="72"/>
                    </a:lnTo>
                    <a:lnTo>
                      <a:pt x="11" y="72"/>
                    </a:lnTo>
                    <a:lnTo>
                      <a:pt x="10" y="72"/>
                    </a:lnTo>
                    <a:lnTo>
                      <a:pt x="10" y="71"/>
                    </a:lnTo>
                    <a:lnTo>
                      <a:pt x="10" y="71"/>
                    </a:lnTo>
                    <a:lnTo>
                      <a:pt x="9" y="70"/>
                    </a:lnTo>
                    <a:lnTo>
                      <a:pt x="9" y="70"/>
                    </a:lnTo>
                    <a:lnTo>
                      <a:pt x="8" y="70"/>
                    </a:lnTo>
                    <a:lnTo>
                      <a:pt x="8" y="69"/>
                    </a:lnTo>
                    <a:lnTo>
                      <a:pt x="8" y="69"/>
                    </a:lnTo>
                    <a:lnTo>
                      <a:pt x="8" y="68"/>
                    </a:lnTo>
                    <a:lnTo>
                      <a:pt x="7" y="68"/>
                    </a:lnTo>
                    <a:lnTo>
                      <a:pt x="7" y="67"/>
                    </a:lnTo>
                    <a:lnTo>
                      <a:pt x="7" y="67"/>
                    </a:lnTo>
                    <a:lnTo>
                      <a:pt x="6" y="66"/>
                    </a:lnTo>
                    <a:lnTo>
                      <a:pt x="6" y="66"/>
                    </a:lnTo>
                    <a:lnTo>
                      <a:pt x="6" y="66"/>
                    </a:lnTo>
                    <a:lnTo>
                      <a:pt x="6" y="65"/>
                    </a:lnTo>
                    <a:lnTo>
                      <a:pt x="5" y="65"/>
                    </a:lnTo>
                    <a:lnTo>
                      <a:pt x="5" y="64"/>
                    </a:lnTo>
                    <a:lnTo>
                      <a:pt x="5" y="64"/>
                    </a:lnTo>
                    <a:lnTo>
                      <a:pt x="4" y="63"/>
                    </a:lnTo>
                    <a:lnTo>
                      <a:pt x="4" y="63"/>
                    </a:lnTo>
                    <a:lnTo>
                      <a:pt x="4" y="62"/>
                    </a:lnTo>
                    <a:lnTo>
                      <a:pt x="4" y="62"/>
                    </a:lnTo>
                    <a:lnTo>
                      <a:pt x="4" y="61"/>
                    </a:lnTo>
                    <a:lnTo>
                      <a:pt x="3" y="61"/>
                    </a:lnTo>
                    <a:lnTo>
                      <a:pt x="3" y="60"/>
                    </a:lnTo>
                    <a:lnTo>
                      <a:pt x="3" y="60"/>
                    </a:lnTo>
                    <a:lnTo>
                      <a:pt x="3" y="59"/>
                    </a:lnTo>
                    <a:lnTo>
                      <a:pt x="3" y="59"/>
                    </a:lnTo>
                    <a:lnTo>
                      <a:pt x="2" y="58"/>
                    </a:lnTo>
                    <a:lnTo>
                      <a:pt x="2" y="58"/>
                    </a:lnTo>
                    <a:lnTo>
                      <a:pt x="2" y="58"/>
                    </a:lnTo>
                    <a:lnTo>
                      <a:pt x="2" y="57"/>
                    </a:lnTo>
                    <a:lnTo>
                      <a:pt x="2" y="56"/>
                    </a:lnTo>
                    <a:lnTo>
                      <a:pt x="1" y="56"/>
                    </a:lnTo>
                    <a:lnTo>
                      <a:pt x="1" y="55"/>
                    </a:lnTo>
                    <a:lnTo>
                      <a:pt x="1" y="55"/>
                    </a:lnTo>
                    <a:lnTo>
                      <a:pt x="1" y="54"/>
                    </a:lnTo>
                    <a:lnTo>
                      <a:pt x="1" y="54"/>
                    </a:lnTo>
                    <a:lnTo>
                      <a:pt x="1" y="53"/>
                    </a:lnTo>
                    <a:lnTo>
                      <a:pt x="1" y="53"/>
                    </a:lnTo>
                    <a:lnTo>
                      <a:pt x="1" y="52"/>
                    </a:lnTo>
                    <a:lnTo>
                      <a:pt x="0" y="52"/>
                    </a:lnTo>
                    <a:lnTo>
                      <a:pt x="0" y="51"/>
                    </a:lnTo>
                    <a:lnTo>
                      <a:pt x="0" y="51"/>
                    </a:lnTo>
                    <a:lnTo>
                      <a:pt x="0" y="50"/>
                    </a:lnTo>
                    <a:lnTo>
                      <a:pt x="0" y="50"/>
                    </a:lnTo>
                    <a:lnTo>
                      <a:pt x="0" y="49"/>
                    </a:lnTo>
                    <a:lnTo>
                      <a:pt x="0" y="49"/>
                    </a:lnTo>
                    <a:lnTo>
                      <a:pt x="0" y="48"/>
                    </a:lnTo>
                    <a:lnTo>
                      <a:pt x="0" y="48"/>
                    </a:lnTo>
                    <a:lnTo>
                      <a:pt x="0" y="47"/>
                    </a:lnTo>
                    <a:lnTo>
                      <a:pt x="0" y="46"/>
                    </a:lnTo>
                    <a:lnTo>
                      <a:pt x="0" y="46"/>
                    </a:lnTo>
                    <a:lnTo>
                      <a:pt x="0" y="45"/>
                    </a:lnTo>
                    <a:lnTo>
                      <a:pt x="0" y="45"/>
                    </a:lnTo>
                    <a:lnTo>
                      <a:pt x="0" y="44"/>
                    </a:lnTo>
                    <a:lnTo>
                      <a:pt x="0" y="44"/>
                    </a:lnTo>
                    <a:lnTo>
                      <a:pt x="0" y="43"/>
                    </a:lnTo>
                    <a:lnTo>
                      <a:pt x="0" y="43"/>
                    </a:lnTo>
                    <a:lnTo>
                      <a:pt x="0" y="42"/>
                    </a:lnTo>
                    <a:lnTo>
                      <a:pt x="0" y="42"/>
                    </a:lnTo>
                    <a:lnTo>
                      <a:pt x="0" y="41"/>
                    </a:lnTo>
                    <a:lnTo>
                      <a:pt x="0" y="41"/>
                    </a:lnTo>
                    <a:lnTo>
                      <a:pt x="0" y="40"/>
                    </a:lnTo>
                    <a:lnTo>
                      <a:pt x="0" y="40"/>
                    </a:lnTo>
                    <a:lnTo>
                      <a:pt x="0" y="39"/>
                    </a:lnTo>
                    <a:lnTo>
                      <a:pt x="0" y="38"/>
                    </a:lnTo>
                    <a:lnTo>
                      <a:pt x="0" y="38"/>
                    </a:lnTo>
                    <a:lnTo>
                      <a:pt x="0" y="37"/>
                    </a:lnTo>
                    <a:lnTo>
                      <a:pt x="0" y="37"/>
                    </a:lnTo>
                    <a:lnTo>
                      <a:pt x="0" y="36"/>
                    </a:lnTo>
                    <a:lnTo>
                      <a:pt x="0" y="36"/>
                    </a:lnTo>
                    <a:lnTo>
                      <a:pt x="0" y="35"/>
                    </a:lnTo>
                    <a:lnTo>
                      <a:pt x="0" y="35"/>
                    </a:lnTo>
                    <a:lnTo>
                      <a:pt x="0" y="34"/>
                    </a:lnTo>
                    <a:lnTo>
                      <a:pt x="1" y="34"/>
                    </a:lnTo>
                    <a:lnTo>
                      <a:pt x="1" y="33"/>
                    </a:lnTo>
                    <a:lnTo>
                      <a:pt x="1" y="33"/>
                    </a:lnTo>
                    <a:lnTo>
                      <a:pt x="1" y="32"/>
                    </a:lnTo>
                    <a:lnTo>
                      <a:pt x="1" y="32"/>
                    </a:lnTo>
                    <a:lnTo>
                      <a:pt x="1" y="31"/>
                    </a:lnTo>
                    <a:lnTo>
                      <a:pt x="1" y="31"/>
                    </a:lnTo>
                    <a:lnTo>
                      <a:pt x="1" y="30"/>
                    </a:lnTo>
                    <a:lnTo>
                      <a:pt x="2" y="30"/>
                    </a:lnTo>
                    <a:lnTo>
                      <a:pt x="2" y="29"/>
                    </a:lnTo>
                    <a:lnTo>
                      <a:pt x="2" y="29"/>
                    </a:lnTo>
                    <a:lnTo>
                      <a:pt x="2" y="28"/>
                    </a:lnTo>
                    <a:lnTo>
                      <a:pt x="3" y="28"/>
                    </a:lnTo>
                    <a:lnTo>
                      <a:pt x="3" y="27"/>
                    </a:lnTo>
                    <a:lnTo>
                      <a:pt x="3" y="27"/>
                    </a:lnTo>
                    <a:lnTo>
                      <a:pt x="3" y="26"/>
                    </a:lnTo>
                    <a:lnTo>
                      <a:pt x="3" y="26"/>
                    </a:lnTo>
                    <a:lnTo>
                      <a:pt x="3" y="25"/>
                    </a:lnTo>
                    <a:lnTo>
                      <a:pt x="4" y="25"/>
                    </a:lnTo>
                    <a:lnTo>
                      <a:pt x="4" y="24"/>
                    </a:lnTo>
                    <a:lnTo>
                      <a:pt x="4" y="24"/>
                    </a:lnTo>
                    <a:lnTo>
                      <a:pt x="4" y="23"/>
                    </a:lnTo>
                    <a:lnTo>
                      <a:pt x="5" y="23"/>
                    </a:lnTo>
                    <a:lnTo>
                      <a:pt x="5" y="22"/>
                    </a:lnTo>
                    <a:lnTo>
                      <a:pt x="5" y="22"/>
                    </a:lnTo>
                    <a:lnTo>
                      <a:pt x="6" y="21"/>
                    </a:lnTo>
                    <a:lnTo>
                      <a:pt x="6" y="21"/>
                    </a:lnTo>
                    <a:lnTo>
                      <a:pt x="6" y="20"/>
                    </a:lnTo>
                    <a:lnTo>
                      <a:pt x="6" y="20"/>
                    </a:lnTo>
                    <a:lnTo>
                      <a:pt x="7" y="20"/>
                    </a:lnTo>
                    <a:lnTo>
                      <a:pt x="7" y="19"/>
                    </a:lnTo>
                    <a:lnTo>
                      <a:pt x="7" y="19"/>
                    </a:lnTo>
                    <a:lnTo>
                      <a:pt x="7" y="18"/>
                    </a:lnTo>
                    <a:lnTo>
                      <a:pt x="8" y="18"/>
                    </a:lnTo>
                    <a:lnTo>
                      <a:pt x="8" y="17"/>
                    </a:lnTo>
                    <a:lnTo>
                      <a:pt x="8" y="17"/>
                    </a:lnTo>
                    <a:lnTo>
                      <a:pt x="9" y="17"/>
                    </a:lnTo>
                    <a:lnTo>
                      <a:pt x="9" y="16"/>
                    </a:lnTo>
                    <a:lnTo>
                      <a:pt x="9" y="16"/>
                    </a:lnTo>
                    <a:lnTo>
                      <a:pt x="10" y="15"/>
                    </a:lnTo>
                    <a:lnTo>
                      <a:pt x="10" y="15"/>
                    </a:lnTo>
                    <a:lnTo>
                      <a:pt x="10" y="14"/>
                    </a:lnTo>
                    <a:lnTo>
                      <a:pt x="11" y="14"/>
                    </a:lnTo>
                    <a:lnTo>
                      <a:pt x="11" y="14"/>
                    </a:lnTo>
                    <a:lnTo>
                      <a:pt x="11" y="13"/>
                    </a:lnTo>
                    <a:lnTo>
                      <a:pt x="12" y="13"/>
                    </a:lnTo>
                    <a:lnTo>
                      <a:pt x="12" y="13"/>
                    </a:lnTo>
                    <a:lnTo>
                      <a:pt x="13" y="12"/>
                    </a:lnTo>
                    <a:lnTo>
                      <a:pt x="13" y="12"/>
                    </a:lnTo>
                    <a:lnTo>
                      <a:pt x="13" y="12"/>
                    </a:lnTo>
                    <a:lnTo>
                      <a:pt x="14" y="11"/>
                    </a:lnTo>
                    <a:lnTo>
                      <a:pt x="14" y="11"/>
                    </a:lnTo>
                    <a:lnTo>
                      <a:pt x="14" y="10"/>
                    </a:lnTo>
                    <a:lnTo>
                      <a:pt x="15" y="10"/>
                    </a:lnTo>
                    <a:lnTo>
                      <a:pt x="15" y="10"/>
                    </a:lnTo>
                    <a:lnTo>
                      <a:pt x="16" y="9"/>
                    </a:lnTo>
                    <a:lnTo>
                      <a:pt x="16" y="9"/>
                    </a:lnTo>
                    <a:lnTo>
                      <a:pt x="17" y="9"/>
                    </a:lnTo>
                    <a:lnTo>
                      <a:pt x="17" y="8"/>
                    </a:lnTo>
                    <a:lnTo>
                      <a:pt x="17" y="8"/>
                    </a:lnTo>
                    <a:lnTo>
                      <a:pt x="18" y="8"/>
                    </a:lnTo>
                    <a:lnTo>
                      <a:pt x="18" y="7"/>
                    </a:lnTo>
                    <a:lnTo>
                      <a:pt x="19" y="7"/>
                    </a:lnTo>
                    <a:lnTo>
                      <a:pt x="19" y="7"/>
                    </a:lnTo>
                    <a:lnTo>
                      <a:pt x="20" y="6"/>
                    </a:lnTo>
                    <a:lnTo>
                      <a:pt x="20" y="6"/>
                    </a:lnTo>
                    <a:lnTo>
                      <a:pt x="21" y="6"/>
                    </a:lnTo>
                    <a:lnTo>
                      <a:pt x="21" y="6"/>
                    </a:lnTo>
                    <a:lnTo>
                      <a:pt x="21" y="5"/>
                    </a:lnTo>
                    <a:lnTo>
                      <a:pt x="22" y="5"/>
                    </a:lnTo>
                    <a:lnTo>
                      <a:pt x="22" y="5"/>
                    </a:lnTo>
                    <a:lnTo>
                      <a:pt x="23" y="5"/>
                    </a:lnTo>
                    <a:lnTo>
                      <a:pt x="23" y="5"/>
                    </a:lnTo>
                    <a:lnTo>
                      <a:pt x="24" y="4"/>
                    </a:lnTo>
                    <a:lnTo>
                      <a:pt x="24" y="4"/>
                    </a:lnTo>
                    <a:lnTo>
                      <a:pt x="25" y="4"/>
                    </a:lnTo>
                    <a:lnTo>
                      <a:pt x="25" y="3"/>
                    </a:lnTo>
                    <a:lnTo>
                      <a:pt x="26" y="3"/>
                    </a:lnTo>
                    <a:lnTo>
                      <a:pt x="26" y="3"/>
                    </a:lnTo>
                    <a:lnTo>
                      <a:pt x="27" y="3"/>
                    </a:lnTo>
                    <a:lnTo>
                      <a:pt x="27" y="3"/>
                    </a:lnTo>
                    <a:lnTo>
                      <a:pt x="28" y="2"/>
                    </a:lnTo>
                    <a:lnTo>
                      <a:pt x="28" y="2"/>
                    </a:lnTo>
                    <a:lnTo>
                      <a:pt x="29" y="2"/>
                    </a:lnTo>
                    <a:lnTo>
                      <a:pt x="29" y="2"/>
                    </a:lnTo>
                    <a:lnTo>
                      <a:pt x="30" y="2"/>
                    </a:lnTo>
                    <a:lnTo>
                      <a:pt x="30" y="2"/>
                    </a:lnTo>
                    <a:lnTo>
                      <a:pt x="31" y="2"/>
                    </a:lnTo>
                    <a:lnTo>
                      <a:pt x="31" y="1"/>
                    </a:lnTo>
                    <a:lnTo>
                      <a:pt x="32" y="1"/>
                    </a:lnTo>
                    <a:lnTo>
                      <a:pt x="32" y="1"/>
                    </a:lnTo>
                    <a:lnTo>
                      <a:pt x="33" y="1"/>
                    </a:lnTo>
                    <a:lnTo>
                      <a:pt x="33" y="1"/>
                    </a:lnTo>
                    <a:lnTo>
                      <a:pt x="34" y="1"/>
                    </a:lnTo>
                    <a:lnTo>
                      <a:pt x="34" y="1"/>
                    </a:lnTo>
                    <a:lnTo>
                      <a:pt x="35" y="1"/>
                    </a:lnTo>
                    <a:lnTo>
                      <a:pt x="35" y="0"/>
                    </a:lnTo>
                    <a:lnTo>
                      <a:pt x="36" y="0"/>
                    </a:lnTo>
                    <a:lnTo>
                      <a:pt x="37" y="0"/>
                    </a:lnTo>
                    <a:lnTo>
                      <a:pt x="37" y="0"/>
                    </a:lnTo>
                    <a:lnTo>
                      <a:pt x="38" y="0"/>
                    </a:lnTo>
                    <a:lnTo>
                      <a:pt x="38" y="0"/>
                    </a:lnTo>
                    <a:lnTo>
                      <a:pt x="39" y="0"/>
                    </a:lnTo>
                    <a:lnTo>
                      <a:pt x="39" y="0"/>
                    </a:lnTo>
                    <a:lnTo>
                      <a:pt x="39" y="0"/>
                    </a:lnTo>
                    <a:lnTo>
                      <a:pt x="40" y="0"/>
                    </a:lnTo>
                    <a:lnTo>
                      <a:pt x="41" y="0"/>
                    </a:lnTo>
                    <a:lnTo>
                      <a:pt x="41" y="0"/>
                    </a:lnTo>
                    <a:lnTo>
                      <a:pt x="42" y="0"/>
                    </a:lnTo>
                    <a:lnTo>
                      <a:pt x="42" y="0"/>
                    </a:lnTo>
                    <a:lnTo>
                      <a:pt x="43" y="0"/>
                    </a:lnTo>
                    <a:lnTo>
                      <a:pt x="43" y="0"/>
                    </a:lnTo>
                    <a:lnTo>
                      <a:pt x="44" y="0"/>
                    </a:lnTo>
                    <a:lnTo>
                      <a:pt x="44" y="0"/>
                    </a:lnTo>
                    <a:lnTo>
                      <a:pt x="45" y="0"/>
                    </a:lnTo>
                    <a:lnTo>
                      <a:pt x="45" y="0"/>
                    </a:lnTo>
                    <a:lnTo>
                      <a:pt x="46" y="0"/>
                    </a:lnTo>
                    <a:lnTo>
                      <a:pt x="46" y="0"/>
                    </a:lnTo>
                    <a:lnTo>
                      <a:pt x="47" y="0"/>
                    </a:lnTo>
                    <a:lnTo>
                      <a:pt x="48" y="0"/>
                    </a:lnTo>
                    <a:lnTo>
                      <a:pt x="48" y="0"/>
                    </a:lnTo>
                    <a:lnTo>
                      <a:pt x="49" y="0"/>
                    </a:lnTo>
                    <a:lnTo>
                      <a:pt x="49" y="0"/>
                    </a:lnTo>
                    <a:lnTo>
                      <a:pt x="50" y="0"/>
                    </a:lnTo>
                    <a:lnTo>
                      <a:pt x="50" y="0"/>
                    </a:lnTo>
                    <a:lnTo>
                      <a:pt x="51" y="1"/>
                    </a:lnTo>
                    <a:lnTo>
                      <a:pt x="51" y="1"/>
                    </a:lnTo>
                    <a:lnTo>
                      <a:pt x="52" y="1"/>
                    </a:lnTo>
                    <a:lnTo>
                      <a:pt x="52" y="1"/>
                    </a:lnTo>
                    <a:lnTo>
                      <a:pt x="53" y="1"/>
                    </a:lnTo>
                    <a:lnTo>
                      <a:pt x="53" y="1"/>
                    </a:lnTo>
                    <a:lnTo>
                      <a:pt x="54" y="1"/>
                    </a:lnTo>
                    <a:lnTo>
                      <a:pt x="54" y="1"/>
                    </a:lnTo>
                    <a:lnTo>
                      <a:pt x="55" y="1"/>
                    </a:lnTo>
                    <a:lnTo>
                      <a:pt x="55" y="2"/>
                    </a:lnTo>
                    <a:lnTo>
                      <a:pt x="56" y="2"/>
                    </a:lnTo>
                    <a:lnTo>
                      <a:pt x="56" y="2"/>
                    </a:lnTo>
                    <a:lnTo>
                      <a:pt x="57" y="2"/>
                    </a:lnTo>
                    <a:lnTo>
                      <a:pt x="58" y="2"/>
                    </a:lnTo>
                    <a:lnTo>
                      <a:pt x="58" y="2"/>
                    </a:lnTo>
                    <a:lnTo>
                      <a:pt x="58" y="3"/>
                    </a:lnTo>
                    <a:lnTo>
                      <a:pt x="59" y="3"/>
                    </a:lnTo>
                    <a:lnTo>
                      <a:pt x="59" y="3"/>
                    </a:lnTo>
                    <a:lnTo>
                      <a:pt x="60" y="3"/>
                    </a:lnTo>
                    <a:lnTo>
                      <a:pt x="60" y="3"/>
                    </a:lnTo>
                    <a:lnTo>
                      <a:pt x="61" y="3"/>
                    </a:lnTo>
                    <a:lnTo>
                      <a:pt x="61" y="4"/>
                    </a:lnTo>
                    <a:lnTo>
                      <a:pt x="62" y="4"/>
                    </a:lnTo>
                    <a:lnTo>
                      <a:pt x="62" y="4"/>
                    </a:lnTo>
                    <a:lnTo>
                      <a:pt x="63" y="5"/>
                    </a:lnTo>
                    <a:lnTo>
                      <a:pt x="63" y="5"/>
                    </a:lnTo>
                    <a:lnTo>
                      <a:pt x="64" y="5"/>
                    </a:lnTo>
                    <a:lnTo>
                      <a:pt x="64" y="5"/>
                    </a:lnTo>
                    <a:lnTo>
                      <a:pt x="65" y="6"/>
                    </a:lnTo>
                    <a:lnTo>
                      <a:pt x="65" y="6"/>
                    </a:lnTo>
                    <a:lnTo>
                      <a:pt x="66" y="6"/>
                    </a:lnTo>
                    <a:lnTo>
                      <a:pt x="66" y="6"/>
                    </a:lnTo>
                    <a:lnTo>
                      <a:pt x="66" y="7"/>
                    </a:lnTo>
                    <a:lnTo>
                      <a:pt x="67" y="7"/>
                    </a:lnTo>
                    <a:lnTo>
                      <a:pt x="67" y="7"/>
                    </a:lnTo>
                    <a:lnTo>
                      <a:pt x="68" y="7"/>
                    </a:lnTo>
                    <a:lnTo>
                      <a:pt x="68" y="8"/>
                    </a:lnTo>
                    <a:lnTo>
                      <a:pt x="69" y="8"/>
                    </a:lnTo>
                    <a:lnTo>
                      <a:pt x="69" y="9"/>
                    </a:lnTo>
                    <a:lnTo>
                      <a:pt x="70" y="9"/>
                    </a:lnTo>
                    <a:lnTo>
                      <a:pt x="70" y="9"/>
                    </a:lnTo>
                    <a:lnTo>
                      <a:pt x="70" y="9"/>
                    </a:lnTo>
                    <a:lnTo>
                      <a:pt x="71" y="10"/>
                    </a:lnTo>
                    <a:lnTo>
                      <a:pt x="71" y="10"/>
                    </a:lnTo>
                    <a:lnTo>
                      <a:pt x="72" y="10"/>
                    </a:lnTo>
                    <a:lnTo>
                      <a:pt x="72" y="11"/>
                    </a:lnTo>
                    <a:lnTo>
                      <a:pt x="72" y="11"/>
                    </a:lnTo>
                    <a:lnTo>
                      <a:pt x="73" y="12"/>
                    </a:lnTo>
                    <a:lnTo>
                      <a:pt x="73" y="12"/>
                    </a:lnTo>
                    <a:lnTo>
                      <a:pt x="73" y="12"/>
                    </a:lnTo>
                    <a:lnTo>
                      <a:pt x="74" y="13"/>
                    </a:lnTo>
                    <a:lnTo>
                      <a:pt x="74" y="13"/>
                    </a:lnTo>
                    <a:lnTo>
                      <a:pt x="75" y="13"/>
                    </a:lnTo>
                    <a:lnTo>
                      <a:pt x="75" y="14"/>
                    </a:lnTo>
                    <a:lnTo>
                      <a:pt x="75" y="14"/>
                    </a:lnTo>
                    <a:lnTo>
                      <a:pt x="76" y="15"/>
                    </a:lnTo>
                    <a:lnTo>
                      <a:pt x="76" y="15"/>
                    </a:lnTo>
                    <a:lnTo>
                      <a:pt x="76" y="16"/>
                    </a:lnTo>
                    <a:lnTo>
                      <a:pt x="77" y="16"/>
                    </a:lnTo>
                    <a:lnTo>
                      <a:pt x="77" y="16"/>
                    </a:lnTo>
                    <a:lnTo>
                      <a:pt x="77" y="17"/>
                    </a:lnTo>
                    <a:lnTo>
                      <a:pt x="78" y="17"/>
                    </a:lnTo>
                    <a:lnTo>
                      <a:pt x="78" y="17"/>
                    </a:lnTo>
                    <a:lnTo>
                      <a:pt x="78" y="18"/>
                    </a:lnTo>
                    <a:lnTo>
                      <a:pt x="79" y="19"/>
                    </a:lnTo>
                    <a:lnTo>
                      <a:pt x="79" y="19"/>
                    </a:lnTo>
                    <a:lnTo>
                      <a:pt x="79" y="19"/>
                    </a:lnTo>
                    <a:lnTo>
                      <a:pt x="80" y="20"/>
                    </a:lnTo>
                    <a:lnTo>
                      <a:pt x="80" y="20"/>
                    </a:lnTo>
                    <a:lnTo>
                      <a:pt x="80" y="21"/>
                    </a:lnTo>
                    <a:lnTo>
                      <a:pt x="80" y="21"/>
                    </a:lnTo>
                    <a:lnTo>
                      <a:pt x="81" y="21"/>
                    </a:lnTo>
                    <a:lnTo>
                      <a:pt x="81" y="22"/>
                    </a:lnTo>
                    <a:lnTo>
                      <a:pt x="81" y="23"/>
                    </a:lnTo>
                    <a:lnTo>
                      <a:pt x="82" y="23"/>
                    </a:lnTo>
                    <a:lnTo>
                      <a:pt x="82" y="23"/>
                    </a:lnTo>
                    <a:lnTo>
                      <a:pt x="82" y="24"/>
                    </a:lnTo>
                    <a:lnTo>
                      <a:pt x="82" y="24"/>
                    </a:lnTo>
                    <a:lnTo>
                      <a:pt x="82" y="25"/>
                    </a:lnTo>
                    <a:lnTo>
                      <a:pt x="83" y="25"/>
                    </a:lnTo>
                    <a:lnTo>
                      <a:pt x="83" y="26"/>
                    </a:lnTo>
                    <a:lnTo>
                      <a:pt x="83" y="26"/>
                    </a:lnTo>
                    <a:lnTo>
                      <a:pt x="83" y="27"/>
                    </a:lnTo>
                    <a:lnTo>
                      <a:pt x="83" y="27"/>
                    </a:lnTo>
                    <a:lnTo>
                      <a:pt x="84" y="28"/>
                    </a:lnTo>
                    <a:lnTo>
                      <a:pt x="84" y="28"/>
                    </a:lnTo>
                    <a:lnTo>
                      <a:pt x="84" y="29"/>
                    </a:lnTo>
                    <a:lnTo>
                      <a:pt x="84" y="29"/>
                    </a:lnTo>
                    <a:lnTo>
                      <a:pt x="84" y="30"/>
                    </a:lnTo>
                    <a:lnTo>
                      <a:pt x="84" y="30"/>
                    </a:lnTo>
                    <a:lnTo>
                      <a:pt x="84" y="31"/>
                    </a:lnTo>
                    <a:lnTo>
                      <a:pt x="85" y="31"/>
                    </a:lnTo>
                    <a:lnTo>
                      <a:pt x="85" y="32"/>
                    </a:lnTo>
                    <a:lnTo>
                      <a:pt x="85" y="33"/>
                    </a:lnTo>
                    <a:lnTo>
                      <a:pt x="85" y="33"/>
                    </a:lnTo>
                    <a:lnTo>
                      <a:pt x="85" y="33"/>
                    </a:lnTo>
                    <a:lnTo>
                      <a:pt x="85" y="34"/>
                    </a:lnTo>
                    <a:lnTo>
                      <a:pt x="86" y="34"/>
                    </a:lnTo>
                    <a:lnTo>
                      <a:pt x="86" y="35"/>
                    </a:lnTo>
                    <a:lnTo>
                      <a:pt x="86" y="35"/>
                    </a:lnTo>
                    <a:lnTo>
                      <a:pt x="86" y="36"/>
                    </a:lnTo>
                    <a:lnTo>
                      <a:pt x="86" y="37"/>
                    </a:lnTo>
                    <a:lnTo>
                      <a:pt x="86" y="37"/>
                    </a:lnTo>
                    <a:lnTo>
                      <a:pt x="86" y="38"/>
                    </a:lnTo>
                    <a:lnTo>
                      <a:pt x="86" y="38"/>
                    </a:lnTo>
                    <a:lnTo>
                      <a:pt x="86" y="39"/>
                    </a:lnTo>
                    <a:lnTo>
                      <a:pt x="86" y="39"/>
                    </a:lnTo>
                    <a:lnTo>
                      <a:pt x="86" y="40"/>
                    </a:lnTo>
                    <a:lnTo>
                      <a:pt x="86" y="40"/>
                    </a:lnTo>
                    <a:lnTo>
                      <a:pt x="86" y="41"/>
                    </a:lnTo>
                    <a:lnTo>
                      <a:pt x="86" y="41"/>
                    </a:lnTo>
                    <a:lnTo>
                      <a:pt x="86" y="42"/>
                    </a:lnTo>
                    <a:lnTo>
                      <a:pt x="86" y="42"/>
                    </a:lnTo>
                    <a:lnTo>
                      <a:pt x="86" y="43"/>
                    </a:lnTo>
                    <a:lnTo>
                      <a:pt x="86" y="44"/>
                    </a:lnTo>
                    <a:lnTo>
                      <a:pt x="86" y="44"/>
                    </a:lnTo>
                    <a:lnTo>
                      <a:pt x="86" y="45"/>
                    </a:lnTo>
                    <a:lnTo>
                      <a:pt x="86" y="45"/>
                    </a:lnTo>
                    <a:lnTo>
                      <a:pt x="86" y="46"/>
                    </a:lnTo>
                    <a:lnTo>
                      <a:pt x="86" y="46"/>
                    </a:lnTo>
                    <a:lnTo>
                      <a:pt x="86" y="47"/>
                    </a:lnTo>
                    <a:lnTo>
                      <a:pt x="86" y="47"/>
                    </a:lnTo>
                    <a:lnTo>
                      <a:pt x="86" y="48"/>
                    </a:lnTo>
                    <a:lnTo>
                      <a:pt x="86" y="48"/>
                    </a:lnTo>
                    <a:lnTo>
                      <a:pt x="86" y="49"/>
                    </a:lnTo>
                    <a:lnTo>
                      <a:pt x="86" y="49"/>
                    </a:lnTo>
                    <a:lnTo>
                      <a:pt x="86" y="50"/>
                    </a:lnTo>
                    <a:lnTo>
                      <a:pt x="86" y="50"/>
                    </a:lnTo>
                    <a:lnTo>
                      <a:pt x="86" y="51"/>
                    </a:lnTo>
                    <a:lnTo>
                      <a:pt x="86" y="51"/>
                    </a:lnTo>
                    <a:lnTo>
                      <a:pt x="86" y="52"/>
                    </a:lnTo>
                    <a:lnTo>
                      <a:pt x="85" y="52"/>
                    </a:lnTo>
                    <a:lnTo>
                      <a:pt x="85" y="53"/>
                    </a:lnTo>
                    <a:lnTo>
                      <a:pt x="85" y="53"/>
                    </a:lnTo>
                    <a:lnTo>
                      <a:pt x="85" y="54"/>
                    </a:lnTo>
                    <a:lnTo>
                      <a:pt x="85" y="55"/>
                    </a:lnTo>
                    <a:lnTo>
                      <a:pt x="85" y="55"/>
                    </a:lnTo>
                    <a:lnTo>
                      <a:pt x="84" y="56"/>
                    </a:lnTo>
                    <a:lnTo>
                      <a:pt x="84" y="56"/>
                    </a:lnTo>
                    <a:lnTo>
                      <a:pt x="84" y="57"/>
                    </a:lnTo>
                    <a:lnTo>
                      <a:pt x="84" y="57"/>
                    </a:lnTo>
                    <a:lnTo>
                      <a:pt x="84" y="58"/>
                    </a:lnTo>
                    <a:lnTo>
                      <a:pt x="84" y="58"/>
                    </a:lnTo>
                    <a:lnTo>
                      <a:pt x="83" y="59"/>
                    </a:lnTo>
                    <a:lnTo>
                      <a:pt x="83" y="59"/>
                    </a:lnTo>
                    <a:lnTo>
                      <a:pt x="83" y="60"/>
                    </a:lnTo>
                    <a:lnTo>
                      <a:pt x="83" y="60"/>
                    </a:lnTo>
                    <a:lnTo>
                      <a:pt x="83" y="60"/>
                    </a:lnTo>
                    <a:lnTo>
                      <a:pt x="83" y="61"/>
                    </a:lnTo>
                    <a:lnTo>
                      <a:pt x="82" y="62"/>
                    </a:lnTo>
                    <a:lnTo>
                      <a:pt x="82" y="62"/>
                    </a:lnTo>
                    <a:lnTo>
                      <a:pt x="82" y="63"/>
                    </a:lnTo>
                    <a:lnTo>
                      <a:pt x="82" y="63"/>
                    </a:lnTo>
                    <a:lnTo>
                      <a:pt x="81" y="63"/>
                    </a:lnTo>
                    <a:lnTo>
                      <a:pt x="81" y="64"/>
                    </a:lnTo>
                    <a:lnTo>
                      <a:pt x="81" y="65"/>
                    </a:lnTo>
                    <a:lnTo>
                      <a:pt x="80" y="65"/>
                    </a:lnTo>
                    <a:lnTo>
                      <a:pt x="80" y="65"/>
                    </a:lnTo>
                    <a:lnTo>
                      <a:pt x="80" y="66"/>
                    </a:lnTo>
                    <a:lnTo>
                      <a:pt x="80" y="66"/>
                    </a:lnTo>
                    <a:lnTo>
                      <a:pt x="79" y="67"/>
                    </a:lnTo>
                    <a:lnTo>
                      <a:pt x="79" y="67"/>
                    </a:lnTo>
                    <a:lnTo>
                      <a:pt x="79" y="67"/>
                    </a:lnTo>
                    <a:lnTo>
                      <a:pt x="79" y="68"/>
                    </a:lnTo>
                    <a:lnTo>
                      <a:pt x="78" y="69"/>
                    </a:lnTo>
                    <a:lnTo>
                      <a:pt x="78" y="69"/>
                    </a:lnTo>
                    <a:lnTo>
                      <a:pt x="78" y="69"/>
                    </a:lnTo>
                    <a:lnTo>
                      <a:pt x="77" y="70"/>
                    </a:lnTo>
                    <a:lnTo>
                      <a:pt x="77" y="70"/>
                    </a:lnTo>
                    <a:lnTo>
                      <a:pt x="77" y="70"/>
                    </a:lnTo>
                    <a:lnTo>
                      <a:pt x="76" y="71"/>
                    </a:lnTo>
                    <a:lnTo>
                      <a:pt x="76" y="71"/>
                    </a:lnTo>
                    <a:lnTo>
                      <a:pt x="76" y="72"/>
                    </a:lnTo>
                    <a:lnTo>
                      <a:pt x="75" y="72"/>
                    </a:lnTo>
                    <a:lnTo>
                      <a:pt x="75" y="73"/>
                    </a:lnTo>
                    <a:lnTo>
                      <a:pt x="75" y="73"/>
                    </a:lnTo>
                    <a:lnTo>
                      <a:pt x="74" y="73"/>
                    </a:lnTo>
                    <a:lnTo>
                      <a:pt x="74" y="74"/>
                    </a:lnTo>
                    <a:lnTo>
                      <a:pt x="73" y="74"/>
                    </a:lnTo>
                    <a:lnTo>
                      <a:pt x="73" y="74"/>
                    </a:lnTo>
                    <a:lnTo>
                      <a:pt x="73" y="75"/>
                    </a:lnTo>
                    <a:lnTo>
                      <a:pt x="72" y="75"/>
                    </a:lnTo>
                    <a:lnTo>
                      <a:pt x="72" y="76"/>
                    </a:lnTo>
                    <a:lnTo>
                      <a:pt x="72" y="76"/>
                    </a:lnTo>
                    <a:lnTo>
                      <a:pt x="71" y="76"/>
                    </a:lnTo>
                    <a:lnTo>
                      <a:pt x="71" y="77"/>
                    </a:lnTo>
                    <a:lnTo>
                      <a:pt x="70" y="77"/>
                    </a:lnTo>
                    <a:lnTo>
                      <a:pt x="70" y="77"/>
                    </a:lnTo>
                    <a:lnTo>
                      <a:pt x="69" y="78"/>
                    </a:lnTo>
                    <a:lnTo>
                      <a:pt x="69" y="78"/>
                    </a:lnTo>
                    <a:lnTo>
                      <a:pt x="69" y="78"/>
                    </a:lnTo>
                    <a:lnTo>
                      <a:pt x="68" y="79"/>
                    </a:lnTo>
                    <a:lnTo>
                      <a:pt x="68" y="79"/>
                    </a:lnTo>
                    <a:lnTo>
                      <a:pt x="67" y="79"/>
                    </a:lnTo>
                    <a:lnTo>
                      <a:pt x="67" y="80"/>
                    </a:lnTo>
                    <a:lnTo>
                      <a:pt x="66" y="80"/>
                    </a:lnTo>
                    <a:lnTo>
                      <a:pt x="66" y="80"/>
                    </a:lnTo>
                    <a:lnTo>
                      <a:pt x="65" y="80"/>
                    </a:lnTo>
                    <a:lnTo>
                      <a:pt x="65" y="8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2" name="Freeform 350"/>
              <p:cNvSpPr>
                <a:spLocks/>
              </p:cNvSpPr>
              <p:nvPr/>
            </p:nvSpPr>
            <p:spPr bwMode="auto">
              <a:xfrm flipH="1">
                <a:off x="977" y="3854"/>
                <a:ext cx="10" cy="10"/>
              </a:xfrm>
              <a:custGeom>
                <a:avLst/>
                <a:gdLst>
                  <a:gd name="T0" fmla="*/ 0 w 33"/>
                  <a:gd name="T1" fmla="*/ 39 h 39"/>
                  <a:gd name="T2" fmla="*/ 33 w 33"/>
                  <a:gd name="T3" fmla="*/ 39 h 39"/>
                  <a:gd name="T4" fmla="*/ 33 w 33"/>
                  <a:gd name="T5" fmla="*/ 0 h 39"/>
                </a:gdLst>
                <a:ahLst/>
                <a:cxnLst>
                  <a:cxn ang="0">
                    <a:pos x="T0" y="T1"/>
                  </a:cxn>
                  <a:cxn ang="0">
                    <a:pos x="T2" y="T3"/>
                  </a:cxn>
                  <a:cxn ang="0">
                    <a:pos x="T4" y="T5"/>
                  </a:cxn>
                </a:cxnLst>
                <a:rect l="0" t="0" r="r" b="b"/>
                <a:pathLst>
                  <a:path w="33" h="39">
                    <a:moveTo>
                      <a:pt x="0" y="39"/>
                    </a:moveTo>
                    <a:lnTo>
                      <a:pt x="33" y="39"/>
                    </a:lnTo>
                    <a:lnTo>
                      <a:pt x="33"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3" name="Freeform 351"/>
              <p:cNvSpPr>
                <a:spLocks/>
              </p:cNvSpPr>
              <p:nvPr/>
            </p:nvSpPr>
            <p:spPr bwMode="auto">
              <a:xfrm flipH="1">
                <a:off x="987" y="3859"/>
                <a:ext cx="9" cy="3"/>
              </a:xfrm>
              <a:custGeom>
                <a:avLst/>
                <a:gdLst>
                  <a:gd name="T0" fmla="*/ 0 w 33"/>
                  <a:gd name="T1" fmla="*/ 0 h 10"/>
                  <a:gd name="T2" fmla="*/ 2 w 33"/>
                  <a:gd name="T3" fmla="*/ 1 h 10"/>
                  <a:gd name="T4" fmla="*/ 4 w 33"/>
                  <a:gd name="T5" fmla="*/ 1 h 10"/>
                  <a:gd name="T6" fmla="*/ 6 w 33"/>
                  <a:gd name="T7" fmla="*/ 2 h 10"/>
                  <a:gd name="T8" fmla="*/ 9 w 33"/>
                  <a:gd name="T9" fmla="*/ 2 h 10"/>
                  <a:gd name="T10" fmla="*/ 11 w 33"/>
                  <a:gd name="T11" fmla="*/ 3 h 10"/>
                  <a:gd name="T12" fmla="*/ 13 w 33"/>
                  <a:gd name="T13" fmla="*/ 4 h 10"/>
                  <a:gd name="T14" fmla="*/ 15 w 33"/>
                  <a:gd name="T15" fmla="*/ 4 h 10"/>
                  <a:gd name="T16" fmla="*/ 17 w 33"/>
                  <a:gd name="T17" fmla="*/ 5 h 10"/>
                  <a:gd name="T18" fmla="*/ 20 w 33"/>
                  <a:gd name="T19" fmla="*/ 5 h 10"/>
                  <a:gd name="T20" fmla="*/ 22 w 33"/>
                  <a:gd name="T21" fmla="*/ 6 h 10"/>
                  <a:gd name="T22" fmla="*/ 24 w 33"/>
                  <a:gd name="T23" fmla="*/ 7 h 10"/>
                  <a:gd name="T24" fmla="*/ 26 w 33"/>
                  <a:gd name="T25" fmla="*/ 8 h 10"/>
                  <a:gd name="T26" fmla="*/ 28 w 33"/>
                  <a:gd name="T27" fmla="*/ 9 h 10"/>
                  <a:gd name="T28" fmla="*/ 31 w 33"/>
                  <a:gd name="T29" fmla="*/ 9 h 10"/>
                  <a:gd name="T30" fmla="*/ 33 w 33"/>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0">
                    <a:moveTo>
                      <a:pt x="0" y="0"/>
                    </a:moveTo>
                    <a:lnTo>
                      <a:pt x="2" y="1"/>
                    </a:lnTo>
                    <a:lnTo>
                      <a:pt x="4" y="1"/>
                    </a:lnTo>
                    <a:lnTo>
                      <a:pt x="6" y="2"/>
                    </a:lnTo>
                    <a:lnTo>
                      <a:pt x="9" y="2"/>
                    </a:lnTo>
                    <a:lnTo>
                      <a:pt x="11" y="3"/>
                    </a:lnTo>
                    <a:lnTo>
                      <a:pt x="13" y="4"/>
                    </a:lnTo>
                    <a:lnTo>
                      <a:pt x="15" y="4"/>
                    </a:lnTo>
                    <a:lnTo>
                      <a:pt x="17" y="5"/>
                    </a:lnTo>
                    <a:lnTo>
                      <a:pt x="20" y="5"/>
                    </a:lnTo>
                    <a:lnTo>
                      <a:pt x="22" y="6"/>
                    </a:lnTo>
                    <a:lnTo>
                      <a:pt x="24" y="7"/>
                    </a:lnTo>
                    <a:lnTo>
                      <a:pt x="26" y="8"/>
                    </a:lnTo>
                    <a:lnTo>
                      <a:pt x="28" y="9"/>
                    </a:lnTo>
                    <a:lnTo>
                      <a:pt x="31" y="9"/>
                    </a:lnTo>
                    <a:lnTo>
                      <a:pt x="33"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4" name="Freeform 352"/>
              <p:cNvSpPr>
                <a:spLocks/>
              </p:cNvSpPr>
              <p:nvPr/>
            </p:nvSpPr>
            <p:spPr bwMode="auto">
              <a:xfrm flipH="1">
                <a:off x="970" y="3864"/>
                <a:ext cx="10" cy="8"/>
              </a:xfrm>
              <a:custGeom>
                <a:avLst/>
                <a:gdLst>
                  <a:gd name="T0" fmla="*/ 0 w 36"/>
                  <a:gd name="T1" fmla="*/ 0 h 26"/>
                  <a:gd name="T2" fmla="*/ 2 w 36"/>
                  <a:gd name="T3" fmla="*/ 1 h 26"/>
                  <a:gd name="T4" fmla="*/ 4 w 36"/>
                  <a:gd name="T5" fmla="*/ 2 h 26"/>
                  <a:gd name="T6" fmla="*/ 6 w 36"/>
                  <a:gd name="T7" fmla="*/ 4 h 26"/>
                  <a:gd name="T8" fmla="*/ 8 w 36"/>
                  <a:gd name="T9" fmla="*/ 5 h 26"/>
                  <a:gd name="T10" fmla="*/ 10 w 36"/>
                  <a:gd name="T11" fmla="*/ 6 h 26"/>
                  <a:gd name="T12" fmla="*/ 12 w 36"/>
                  <a:gd name="T13" fmla="*/ 7 h 26"/>
                  <a:gd name="T14" fmla="*/ 14 w 36"/>
                  <a:gd name="T15" fmla="*/ 9 h 26"/>
                  <a:gd name="T16" fmla="*/ 16 w 36"/>
                  <a:gd name="T17" fmla="*/ 10 h 26"/>
                  <a:gd name="T18" fmla="*/ 17 w 36"/>
                  <a:gd name="T19" fmla="*/ 11 h 26"/>
                  <a:gd name="T20" fmla="*/ 19 w 36"/>
                  <a:gd name="T21" fmla="*/ 13 h 26"/>
                  <a:gd name="T22" fmla="*/ 21 w 36"/>
                  <a:gd name="T23" fmla="*/ 14 h 26"/>
                  <a:gd name="T24" fmla="*/ 23 w 36"/>
                  <a:gd name="T25" fmla="*/ 16 h 26"/>
                  <a:gd name="T26" fmla="*/ 25 w 36"/>
                  <a:gd name="T27" fmla="*/ 17 h 26"/>
                  <a:gd name="T28" fmla="*/ 27 w 36"/>
                  <a:gd name="T29" fmla="*/ 18 h 26"/>
                  <a:gd name="T30" fmla="*/ 28 w 36"/>
                  <a:gd name="T31" fmla="*/ 20 h 26"/>
                  <a:gd name="T32" fmla="*/ 30 w 36"/>
                  <a:gd name="T33" fmla="*/ 21 h 26"/>
                  <a:gd name="T34" fmla="*/ 32 w 36"/>
                  <a:gd name="T35" fmla="*/ 23 h 26"/>
                  <a:gd name="T36" fmla="*/ 34 w 36"/>
                  <a:gd name="T37" fmla="*/ 25 h 26"/>
                  <a:gd name="T38" fmla="*/ 35 w 36"/>
                  <a:gd name="T39" fmla="*/ 26 h 26"/>
                  <a:gd name="T40" fmla="*/ 36 w 3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6">
                    <a:moveTo>
                      <a:pt x="0" y="0"/>
                    </a:moveTo>
                    <a:lnTo>
                      <a:pt x="2" y="1"/>
                    </a:lnTo>
                    <a:lnTo>
                      <a:pt x="4" y="2"/>
                    </a:lnTo>
                    <a:lnTo>
                      <a:pt x="6" y="4"/>
                    </a:lnTo>
                    <a:lnTo>
                      <a:pt x="8" y="5"/>
                    </a:lnTo>
                    <a:lnTo>
                      <a:pt x="10" y="6"/>
                    </a:lnTo>
                    <a:lnTo>
                      <a:pt x="12" y="7"/>
                    </a:lnTo>
                    <a:lnTo>
                      <a:pt x="14" y="9"/>
                    </a:lnTo>
                    <a:lnTo>
                      <a:pt x="16" y="10"/>
                    </a:lnTo>
                    <a:lnTo>
                      <a:pt x="17" y="11"/>
                    </a:lnTo>
                    <a:lnTo>
                      <a:pt x="19" y="13"/>
                    </a:lnTo>
                    <a:lnTo>
                      <a:pt x="21" y="14"/>
                    </a:lnTo>
                    <a:lnTo>
                      <a:pt x="23" y="16"/>
                    </a:lnTo>
                    <a:lnTo>
                      <a:pt x="25" y="17"/>
                    </a:lnTo>
                    <a:lnTo>
                      <a:pt x="27" y="18"/>
                    </a:lnTo>
                    <a:lnTo>
                      <a:pt x="28" y="20"/>
                    </a:lnTo>
                    <a:lnTo>
                      <a:pt x="30" y="21"/>
                    </a:lnTo>
                    <a:lnTo>
                      <a:pt x="32" y="23"/>
                    </a:lnTo>
                    <a:lnTo>
                      <a:pt x="34" y="25"/>
                    </a:lnTo>
                    <a:lnTo>
                      <a:pt x="35" y="26"/>
                    </a:lnTo>
                    <a:lnTo>
                      <a:pt x="36" y="2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5" name="Line 353"/>
              <p:cNvSpPr>
                <a:spLocks noChangeShapeType="1"/>
              </p:cNvSpPr>
              <p:nvPr/>
            </p:nvSpPr>
            <p:spPr bwMode="auto">
              <a:xfrm flipH="1">
                <a:off x="977" y="3863"/>
                <a:ext cx="1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6" name="Line 354"/>
              <p:cNvSpPr>
                <a:spLocks noChangeShapeType="1"/>
              </p:cNvSpPr>
              <p:nvPr/>
            </p:nvSpPr>
            <p:spPr bwMode="auto">
              <a:xfrm flipH="1" flipV="1">
                <a:off x="1025" y="3838"/>
                <a:ext cx="0" cy="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7" name="Freeform 355"/>
              <p:cNvSpPr>
                <a:spLocks/>
              </p:cNvSpPr>
              <p:nvPr/>
            </p:nvSpPr>
            <p:spPr bwMode="auto">
              <a:xfrm flipH="1">
                <a:off x="1025" y="3861"/>
                <a:ext cx="34" cy="34"/>
              </a:xfrm>
              <a:custGeom>
                <a:avLst/>
                <a:gdLst>
                  <a:gd name="T0" fmla="*/ 0 w 118"/>
                  <a:gd name="T1" fmla="*/ 123 h 125"/>
                  <a:gd name="T2" fmla="*/ 2 w 118"/>
                  <a:gd name="T3" fmla="*/ 118 h 125"/>
                  <a:gd name="T4" fmla="*/ 3 w 118"/>
                  <a:gd name="T5" fmla="*/ 114 h 125"/>
                  <a:gd name="T6" fmla="*/ 5 w 118"/>
                  <a:gd name="T7" fmla="*/ 110 h 125"/>
                  <a:gd name="T8" fmla="*/ 7 w 118"/>
                  <a:gd name="T9" fmla="*/ 105 h 125"/>
                  <a:gd name="T10" fmla="*/ 8 w 118"/>
                  <a:gd name="T11" fmla="*/ 101 h 125"/>
                  <a:gd name="T12" fmla="*/ 10 w 118"/>
                  <a:gd name="T13" fmla="*/ 97 h 125"/>
                  <a:gd name="T14" fmla="*/ 12 w 118"/>
                  <a:gd name="T15" fmla="*/ 93 h 125"/>
                  <a:gd name="T16" fmla="*/ 15 w 118"/>
                  <a:gd name="T17" fmla="*/ 89 h 125"/>
                  <a:gd name="T18" fmla="*/ 17 w 118"/>
                  <a:gd name="T19" fmla="*/ 85 h 125"/>
                  <a:gd name="T20" fmla="*/ 19 w 118"/>
                  <a:gd name="T21" fmla="*/ 81 h 125"/>
                  <a:gd name="T22" fmla="*/ 21 w 118"/>
                  <a:gd name="T23" fmla="*/ 77 h 125"/>
                  <a:gd name="T24" fmla="*/ 24 w 118"/>
                  <a:gd name="T25" fmla="*/ 73 h 125"/>
                  <a:gd name="T26" fmla="*/ 27 w 118"/>
                  <a:gd name="T27" fmla="*/ 69 h 125"/>
                  <a:gd name="T28" fmla="*/ 29 w 118"/>
                  <a:gd name="T29" fmla="*/ 65 h 125"/>
                  <a:gd name="T30" fmla="*/ 32 w 118"/>
                  <a:gd name="T31" fmla="*/ 62 h 125"/>
                  <a:gd name="T32" fmla="*/ 35 w 118"/>
                  <a:gd name="T33" fmla="*/ 58 h 125"/>
                  <a:gd name="T34" fmla="*/ 38 w 118"/>
                  <a:gd name="T35" fmla="*/ 54 h 125"/>
                  <a:gd name="T36" fmla="*/ 41 w 118"/>
                  <a:gd name="T37" fmla="*/ 51 h 125"/>
                  <a:gd name="T38" fmla="*/ 44 w 118"/>
                  <a:gd name="T39" fmla="*/ 48 h 125"/>
                  <a:gd name="T40" fmla="*/ 48 w 118"/>
                  <a:gd name="T41" fmla="*/ 44 h 125"/>
                  <a:gd name="T42" fmla="*/ 51 w 118"/>
                  <a:gd name="T43" fmla="*/ 41 h 125"/>
                  <a:gd name="T44" fmla="*/ 54 w 118"/>
                  <a:gd name="T45" fmla="*/ 38 h 125"/>
                  <a:gd name="T46" fmla="*/ 57 w 118"/>
                  <a:gd name="T47" fmla="*/ 35 h 125"/>
                  <a:gd name="T48" fmla="*/ 61 w 118"/>
                  <a:gd name="T49" fmla="*/ 32 h 125"/>
                  <a:gd name="T50" fmla="*/ 65 w 118"/>
                  <a:gd name="T51" fmla="*/ 29 h 125"/>
                  <a:gd name="T52" fmla="*/ 69 w 118"/>
                  <a:gd name="T53" fmla="*/ 26 h 125"/>
                  <a:gd name="T54" fmla="*/ 72 w 118"/>
                  <a:gd name="T55" fmla="*/ 23 h 125"/>
                  <a:gd name="T56" fmla="*/ 76 w 118"/>
                  <a:gd name="T57" fmla="*/ 21 h 125"/>
                  <a:gd name="T58" fmla="*/ 80 w 118"/>
                  <a:gd name="T59" fmla="*/ 18 h 125"/>
                  <a:gd name="T60" fmla="*/ 84 w 118"/>
                  <a:gd name="T61" fmla="*/ 16 h 125"/>
                  <a:gd name="T62" fmla="*/ 88 w 118"/>
                  <a:gd name="T63" fmla="*/ 14 h 125"/>
                  <a:gd name="T64" fmla="*/ 92 w 118"/>
                  <a:gd name="T65" fmla="*/ 11 h 125"/>
                  <a:gd name="T66" fmla="*/ 96 w 118"/>
                  <a:gd name="T67" fmla="*/ 9 h 125"/>
                  <a:gd name="T68" fmla="*/ 100 w 118"/>
                  <a:gd name="T69" fmla="*/ 7 h 125"/>
                  <a:gd name="T70" fmla="*/ 104 w 118"/>
                  <a:gd name="T71" fmla="*/ 5 h 125"/>
                  <a:gd name="T72" fmla="*/ 108 w 118"/>
                  <a:gd name="T73" fmla="*/ 4 h 125"/>
                  <a:gd name="T74" fmla="*/ 113 w 118"/>
                  <a:gd name="T75" fmla="*/ 2 h 125"/>
                  <a:gd name="T76" fmla="*/ 117 w 118"/>
                  <a:gd name="T7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 h="125">
                    <a:moveTo>
                      <a:pt x="0" y="125"/>
                    </a:moveTo>
                    <a:lnTo>
                      <a:pt x="0" y="123"/>
                    </a:lnTo>
                    <a:lnTo>
                      <a:pt x="1" y="120"/>
                    </a:lnTo>
                    <a:lnTo>
                      <a:pt x="2" y="118"/>
                    </a:lnTo>
                    <a:lnTo>
                      <a:pt x="3" y="116"/>
                    </a:lnTo>
                    <a:lnTo>
                      <a:pt x="3" y="114"/>
                    </a:lnTo>
                    <a:lnTo>
                      <a:pt x="4" y="112"/>
                    </a:lnTo>
                    <a:lnTo>
                      <a:pt x="5" y="110"/>
                    </a:lnTo>
                    <a:lnTo>
                      <a:pt x="6" y="107"/>
                    </a:lnTo>
                    <a:lnTo>
                      <a:pt x="7" y="105"/>
                    </a:lnTo>
                    <a:lnTo>
                      <a:pt x="8" y="103"/>
                    </a:lnTo>
                    <a:lnTo>
                      <a:pt x="8" y="101"/>
                    </a:lnTo>
                    <a:lnTo>
                      <a:pt x="10" y="99"/>
                    </a:lnTo>
                    <a:lnTo>
                      <a:pt x="10" y="97"/>
                    </a:lnTo>
                    <a:lnTo>
                      <a:pt x="11" y="95"/>
                    </a:lnTo>
                    <a:lnTo>
                      <a:pt x="12" y="93"/>
                    </a:lnTo>
                    <a:lnTo>
                      <a:pt x="14" y="91"/>
                    </a:lnTo>
                    <a:lnTo>
                      <a:pt x="15" y="89"/>
                    </a:lnTo>
                    <a:lnTo>
                      <a:pt x="16" y="87"/>
                    </a:lnTo>
                    <a:lnTo>
                      <a:pt x="17" y="85"/>
                    </a:lnTo>
                    <a:lnTo>
                      <a:pt x="18" y="83"/>
                    </a:lnTo>
                    <a:lnTo>
                      <a:pt x="19" y="81"/>
                    </a:lnTo>
                    <a:lnTo>
                      <a:pt x="20" y="79"/>
                    </a:lnTo>
                    <a:lnTo>
                      <a:pt x="21" y="77"/>
                    </a:lnTo>
                    <a:lnTo>
                      <a:pt x="23" y="75"/>
                    </a:lnTo>
                    <a:lnTo>
                      <a:pt x="24" y="73"/>
                    </a:lnTo>
                    <a:lnTo>
                      <a:pt x="25" y="71"/>
                    </a:lnTo>
                    <a:lnTo>
                      <a:pt x="27" y="69"/>
                    </a:lnTo>
                    <a:lnTo>
                      <a:pt x="28" y="67"/>
                    </a:lnTo>
                    <a:lnTo>
                      <a:pt x="29" y="65"/>
                    </a:lnTo>
                    <a:lnTo>
                      <a:pt x="31" y="63"/>
                    </a:lnTo>
                    <a:lnTo>
                      <a:pt x="32" y="62"/>
                    </a:lnTo>
                    <a:lnTo>
                      <a:pt x="33" y="60"/>
                    </a:lnTo>
                    <a:lnTo>
                      <a:pt x="35" y="58"/>
                    </a:lnTo>
                    <a:lnTo>
                      <a:pt x="36" y="56"/>
                    </a:lnTo>
                    <a:lnTo>
                      <a:pt x="38" y="54"/>
                    </a:lnTo>
                    <a:lnTo>
                      <a:pt x="39" y="53"/>
                    </a:lnTo>
                    <a:lnTo>
                      <a:pt x="41" y="51"/>
                    </a:lnTo>
                    <a:lnTo>
                      <a:pt x="43" y="49"/>
                    </a:lnTo>
                    <a:lnTo>
                      <a:pt x="44" y="48"/>
                    </a:lnTo>
                    <a:lnTo>
                      <a:pt x="46" y="46"/>
                    </a:lnTo>
                    <a:lnTo>
                      <a:pt x="48" y="44"/>
                    </a:lnTo>
                    <a:lnTo>
                      <a:pt x="49" y="43"/>
                    </a:lnTo>
                    <a:lnTo>
                      <a:pt x="51" y="41"/>
                    </a:lnTo>
                    <a:lnTo>
                      <a:pt x="52" y="40"/>
                    </a:lnTo>
                    <a:lnTo>
                      <a:pt x="54" y="38"/>
                    </a:lnTo>
                    <a:lnTo>
                      <a:pt x="56" y="36"/>
                    </a:lnTo>
                    <a:lnTo>
                      <a:pt x="57" y="35"/>
                    </a:lnTo>
                    <a:lnTo>
                      <a:pt x="59" y="33"/>
                    </a:lnTo>
                    <a:lnTo>
                      <a:pt x="61" y="32"/>
                    </a:lnTo>
                    <a:lnTo>
                      <a:pt x="63" y="30"/>
                    </a:lnTo>
                    <a:lnTo>
                      <a:pt x="65" y="29"/>
                    </a:lnTo>
                    <a:lnTo>
                      <a:pt x="67" y="28"/>
                    </a:lnTo>
                    <a:lnTo>
                      <a:pt x="69" y="26"/>
                    </a:lnTo>
                    <a:lnTo>
                      <a:pt x="70" y="25"/>
                    </a:lnTo>
                    <a:lnTo>
                      <a:pt x="72" y="23"/>
                    </a:lnTo>
                    <a:lnTo>
                      <a:pt x="74" y="22"/>
                    </a:lnTo>
                    <a:lnTo>
                      <a:pt x="76" y="21"/>
                    </a:lnTo>
                    <a:lnTo>
                      <a:pt x="78" y="20"/>
                    </a:lnTo>
                    <a:lnTo>
                      <a:pt x="80" y="18"/>
                    </a:lnTo>
                    <a:lnTo>
                      <a:pt x="82" y="17"/>
                    </a:lnTo>
                    <a:lnTo>
                      <a:pt x="84" y="16"/>
                    </a:lnTo>
                    <a:lnTo>
                      <a:pt x="86" y="15"/>
                    </a:lnTo>
                    <a:lnTo>
                      <a:pt x="88" y="14"/>
                    </a:lnTo>
                    <a:lnTo>
                      <a:pt x="90" y="12"/>
                    </a:lnTo>
                    <a:lnTo>
                      <a:pt x="92" y="11"/>
                    </a:lnTo>
                    <a:lnTo>
                      <a:pt x="94" y="10"/>
                    </a:lnTo>
                    <a:lnTo>
                      <a:pt x="96" y="9"/>
                    </a:lnTo>
                    <a:lnTo>
                      <a:pt x="98" y="8"/>
                    </a:lnTo>
                    <a:lnTo>
                      <a:pt x="100" y="7"/>
                    </a:lnTo>
                    <a:lnTo>
                      <a:pt x="102" y="6"/>
                    </a:lnTo>
                    <a:lnTo>
                      <a:pt x="104" y="5"/>
                    </a:lnTo>
                    <a:lnTo>
                      <a:pt x="106" y="4"/>
                    </a:lnTo>
                    <a:lnTo>
                      <a:pt x="108" y="4"/>
                    </a:lnTo>
                    <a:lnTo>
                      <a:pt x="111" y="3"/>
                    </a:lnTo>
                    <a:lnTo>
                      <a:pt x="113" y="2"/>
                    </a:lnTo>
                    <a:lnTo>
                      <a:pt x="115" y="1"/>
                    </a:lnTo>
                    <a:lnTo>
                      <a:pt x="117" y="0"/>
                    </a:lnTo>
                    <a:lnTo>
                      <a:pt x="11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8" name="Rectangle 356"/>
              <p:cNvSpPr>
                <a:spLocks noChangeArrowheads="1"/>
              </p:cNvSpPr>
              <p:nvPr/>
            </p:nvSpPr>
            <p:spPr bwMode="auto">
              <a:xfrm flipH="1">
                <a:off x="1025" y="3843"/>
                <a:ext cx="8" cy="1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69" name="Line 357"/>
              <p:cNvSpPr>
                <a:spLocks noChangeShapeType="1"/>
              </p:cNvSpPr>
              <p:nvPr/>
            </p:nvSpPr>
            <p:spPr bwMode="auto">
              <a:xfrm flipH="1">
                <a:off x="1025" y="3856"/>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0" name="Line 358"/>
              <p:cNvSpPr>
                <a:spLocks noChangeShapeType="1"/>
              </p:cNvSpPr>
              <p:nvPr/>
            </p:nvSpPr>
            <p:spPr bwMode="auto">
              <a:xfrm flipH="1">
                <a:off x="1025" y="3844"/>
                <a:ext cx="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1" name="Oval 359"/>
              <p:cNvSpPr>
                <a:spLocks noChangeArrowheads="1"/>
              </p:cNvSpPr>
              <p:nvPr/>
            </p:nvSpPr>
            <p:spPr bwMode="auto">
              <a:xfrm flipH="1">
                <a:off x="960" y="3940"/>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2" name="Oval 360"/>
              <p:cNvSpPr>
                <a:spLocks noChangeArrowheads="1"/>
              </p:cNvSpPr>
              <p:nvPr/>
            </p:nvSpPr>
            <p:spPr bwMode="auto">
              <a:xfrm flipH="1">
                <a:off x="949" y="3925"/>
                <a:ext cx="3"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3" name="Oval 361"/>
              <p:cNvSpPr>
                <a:spLocks noChangeArrowheads="1"/>
              </p:cNvSpPr>
              <p:nvPr/>
            </p:nvSpPr>
            <p:spPr bwMode="auto">
              <a:xfrm flipH="1">
                <a:off x="949" y="3907"/>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4" name="Oval 362"/>
              <p:cNvSpPr>
                <a:spLocks noChangeArrowheads="1"/>
              </p:cNvSpPr>
              <p:nvPr/>
            </p:nvSpPr>
            <p:spPr bwMode="auto">
              <a:xfrm flipH="1">
                <a:off x="949" y="3890"/>
                <a:ext cx="3" cy="3"/>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5" name="Oval 363"/>
              <p:cNvSpPr>
                <a:spLocks noChangeArrowheads="1"/>
              </p:cNvSpPr>
              <p:nvPr/>
            </p:nvSpPr>
            <p:spPr bwMode="auto">
              <a:xfrm flipH="1">
                <a:off x="954" y="387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6" name="Freeform 364"/>
              <p:cNvSpPr>
                <a:spLocks/>
              </p:cNvSpPr>
              <p:nvPr/>
            </p:nvSpPr>
            <p:spPr bwMode="auto">
              <a:xfrm flipH="1">
                <a:off x="1116" y="4094"/>
                <a:ext cx="65" cy="56"/>
              </a:xfrm>
              <a:custGeom>
                <a:avLst/>
                <a:gdLst>
                  <a:gd name="T0" fmla="*/ 0 w 228"/>
                  <a:gd name="T1" fmla="*/ 201 h 201"/>
                  <a:gd name="T2" fmla="*/ 0 w 228"/>
                  <a:gd name="T3" fmla="*/ 0 h 201"/>
                  <a:gd name="T4" fmla="*/ 74 w 228"/>
                  <a:gd name="T5" fmla="*/ 0 h 201"/>
                  <a:gd name="T6" fmla="*/ 74 w 228"/>
                  <a:gd name="T7" fmla="*/ 18 h 201"/>
                  <a:gd name="T8" fmla="*/ 228 w 228"/>
                  <a:gd name="T9" fmla="*/ 18 h 201"/>
                </a:gdLst>
                <a:ahLst/>
                <a:cxnLst>
                  <a:cxn ang="0">
                    <a:pos x="T0" y="T1"/>
                  </a:cxn>
                  <a:cxn ang="0">
                    <a:pos x="T2" y="T3"/>
                  </a:cxn>
                  <a:cxn ang="0">
                    <a:pos x="T4" y="T5"/>
                  </a:cxn>
                  <a:cxn ang="0">
                    <a:pos x="T6" y="T7"/>
                  </a:cxn>
                  <a:cxn ang="0">
                    <a:pos x="T8" y="T9"/>
                  </a:cxn>
                </a:cxnLst>
                <a:rect l="0" t="0" r="r" b="b"/>
                <a:pathLst>
                  <a:path w="228" h="201">
                    <a:moveTo>
                      <a:pt x="0" y="201"/>
                    </a:moveTo>
                    <a:lnTo>
                      <a:pt x="0" y="0"/>
                    </a:lnTo>
                    <a:lnTo>
                      <a:pt x="74" y="0"/>
                    </a:lnTo>
                    <a:lnTo>
                      <a:pt x="74" y="18"/>
                    </a:lnTo>
                    <a:lnTo>
                      <a:pt x="228"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7" name="Freeform 365"/>
              <p:cNvSpPr>
                <a:spLocks/>
              </p:cNvSpPr>
              <p:nvPr/>
            </p:nvSpPr>
            <p:spPr bwMode="auto">
              <a:xfrm flipH="1">
                <a:off x="971" y="4094"/>
                <a:ext cx="65" cy="56"/>
              </a:xfrm>
              <a:custGeom>
                <a:avLst/>
                <a:gdLst>
                  <a:gd name="T0" fmla="*/ 228 w 228"/>
                  <a:gd name="T1" fmla="*/ 201 h 201"/>
                  <a:gd name="T2" fmla="*/ 228 w 228"/>
                  <a:gd name="T3" fmla="*/ 0 h 201"/>
                  <a:gd name="T4" fmla="*/ 153 w 228"/>
                  <a:gd name="T5" fmla="*/ 0 h 201"/>
                  <a:gd name="T6" fmla="*/ 153 w 228"/>
                  <a:gd name="T7" fmla="*/ 18 h 201"/>
                  <a:gd name="T8" fmla="*/ 0 w 228"/>
                  <a:gd name="T9" fmla="*/ 18 h 201"/>
                </a:gdLst>
                <a:ahLst/>
                <a:cxnLst>
                  <a:cxn ang="0">
                    <a:pos x="T0" y="T1"/>
                  </a:cxn>
                  <a:cxn ang="0">
                    <a:pos x="T2" y="T3"/>
                  </a:cxn>
                  <a:cxn ang="0">
                    <a:pos x="T4" y="T5"/>
                  </a:cxn>
                  <a:cxn ang="0">
                    <a:pos x="T6" y="T7"/>
                  </a:cxn>
                  <a:cxn ang="0">
                    <a:pos x="T8" y="T9"/>
                  </a:cxn>
                </a:cxnLst>
                <a:rect l="0" t="0" r="r" b="b"/>
                <a:pathLst>
                  <a:path w="228" h="201">
                    <a:moveTo>
                      <a:pt x="228" y="201"/>
                    </a:moveTo>
                    <a:lnTo>
                      <a:pt x="228" y="0"/>
                    </a:lnTo>
                    <a:lnTo>
                      <a:pt x="153" y="0"/>
                    </a:lnTo>
                    <a:lnTo>
                      <a:pt x="153"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8" name="Oval 366"/>
              <p:cNvSpPr>
                <a:spLocks noChangeArrowheads="1"/>
              </p:cNvSpPr>
              <p:nvPr/>
            </p:nvSpPr>
            <p:spPr bwMode="auto">
              <a:xfrm flipH="1">
                <a:off x="1112"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79" name="Oval 367"/>
              <p:cNvSpPr>
                <a:spLocks noChangeArrowheads="1"/>
              </p:cNvSpPr>
              <p:nvPr/>
            </p:nvSpPr>
            <p:spPr bwMode="auto">
              <a:xfrm flipH="1">
                <a:off x="1040" y="4096"/>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0" name="Oval 368"/>
              <p:cNvSpPr>
                <a:spLocks noChangeArrowheads="1"/>
              </p:cNvSpPr>
              <p:nvPr/>
            </p:nvSpPr>
            <p:spPr bwMode="auto">
              <a:xfrm flipH="1">
                <a:off x="1111" y="4142"/>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1" name="Oval 369"/>
              <p:cNvSpPr>
                <a:spLocks noChangeArrowheads="1"/>
              </p:cNvSpPr>
              <p:nvPr/>
            </p:nvSpPr>
            <p:spPr bwMode="auto">
              <a:xfrm flipH="1">
                <a:off x="1040" y="4142"/>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2" name="Rectangle 370"/>
              <p:cNvSpPr>
                <a:spLocks noChangeArrowheads="1"/>
              </p:cNvSpPr>
              <p:nvPr/>
            </p:nvSpPr>
            <p:spPr bwMode="auto">
              <a:xfrm flipH="1">
                <a:off x="1036" y="4094"/>
                <a:ext cx="80" cy="5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3" name="Freeform 371"/>
              <p:cNvSpPr>
                <a:spLocks/>
              </p:cNvSpPr>
              <p:nvPr/>
            </p:nvSpPr>
            <p:spPr bwMode="auto">
              <a:xfrm flipH="1">
                <a:off x="1036" y="4094"/>
                <a:ext cx="80" cy="53"/>
              </a:xfrm>
              <a:custGeom>
                <a:avLst/>
                <a:gdLst>
                  <a:gd name="T0" fmla="*/ 12 w 275"/>
                  <a:gd name="T1" fmla="*/ 0 h 189"/>
                  <a:gd name="T2" fmla="*/ 263 w 275"/>
                  <a:gd name="T3" fmla="*/ 0 h 189"/>
                  <a:gd name="T4" fmla="*/ 275 w 275"/>
                  <a:gd name="T5" fmla="*/ 13 h 189"/>
                  <a:gd name="T6" fmla="*/ 275 w 275"/>
                  <a:gd name="T7" fmla="*/ 176 h 189"/>
                  <a:gd name="T8" fmla="*/ 263 w 275"/>
                  <a:gd name="T9" fmla="*/ 189 h 189"/>
                  <a:gd name="T10" fmla="*/ 12 w 275"/>
                  <a:gd name="T11" fmla="*/ 189 h 189"/>
                  <a:gd name="T12" fmla="*/ 0 w 275"/>
                  <a:gd name="T13" fmla="*/ 176 h 189"/>
                  <a:gd name="T14" fmla="*/ 0 w 275"/>
                  <a:gd name="T15" fmla="*/ 13 h 189"/>
                  <a:gd name="T16" fmla="*/ 12 w 27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189">
                    <a:moveTo>
                      <a:pt x="12" y="0"/>
                    </a:moveTo>
                    <a:lnTo>
                      <a:pt x="263" y="0"/>
                    </a:lnTo>
                    <a:lnTo>
                      <a:pt x="275" y="13"/>
                    </a:lnTo>
                    <a:lnTo>
                      <a:pt x="275" y="176"/>
                    </a:lnTo>
                    <a:lnTo>
                      <a:pt x="263" y="189"/>
                    </a:lnTo>
                    <a:lnTo>
                      <a:pt x="12" y="189"/>
                    </a:lnTo>
                    <a:lnTo>
                      <a:pt x="0" y="176"/>
                    </a:lnTo>
                    <a:lnTo>
                      <a:pt x="0" y="13"/>
                    </a:lnTo>
                    <a:lnTo>
                      <a:pt x="12" y="0"/>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4" name="Oval 372"/>
              <p:cNvSpPr>
                <a:spLocks noChangeArrowheads="1"/>
              </p:cNvSpPr>
              <p:nvPr/>
            </p:nvSpPr>
            <p:spPr bwMode="auto">
              <a:xfrm flipH="1">
                <a:off x="1155" y="4065"/>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5" name="Oval 373"/>
              <p:cNvSpPr>
                <a:spLocks noChangeArrowheads="1"/>
              </p:cNvSpPr>
              <p:nvPr/>
            </p:nvSpPr>
            <p:spPr bwMode="auto">
              <a:xfrm flipH="1">
                <a:off x="1173" y="4065"/>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6" name="Oval 374"/>
              <p:cNvSpPr>
                <a:spLocks noChangeArrowheads="1"/>
              </p:cNvSpPr>
              <p:nvPr/>
            </p:nvSpPr>
            <p:spPr bwMode="auto">
              <a:xfrm flipH="1">
                <a:off x="1156" y="4047"/>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7" name="Oval 375"/>
              <p:cNvSpPr>
                <a:spLocks noChangeArrowheads="1"/>
              </p:cNvSpPr>
              <p:nvPr/>
            </p:nvSpPr>
            <p:spPr bwMode="auto">
              <a:xfrm flipH="1">
                <a:off x="1173" y="4047"/>
                <a:ext cx="2"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8" name="Rectangle 376"/>
              <p:cNvSpPr>
                <a:spLocks noChangeArrowheads="1"/>
              </p:cNvSpPr>
              <p:nvPr/>
            </p:nvSpPr>
            <p:spPr bwMode="auto">
              <a:xfrm flipH="1">
                <a:off x="1166" y="4072"/>
                <a:ext cx="17" cy="10"/>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89" name="Freeform 377"/>
              <p:cNvSpPr>
                <a:spLocks/>
              </p:cNvSpPr>
              <p:nvPr/>
            </p:nvSpPr>
            <p:spPr bwMode="auto">
              <a:xfrm flipH="1">
                <a:off x="998" y="4079"/>
                <a:ext cx="163" cy="0"/>
              </a:xfrm>
              <a:custGeom>
                <a:avLst/>
                <a:gdLst>
                  <a:gd name="T0" fmla="*/ 466 w 566"/>
                  <a:gd name="T1" fmla="*/ 1 h 1"/>
                  <a:gd name="T2" fmla="*/ 566 w 566"/>
                  <a:gd name="T3" fmla="*/ 0 h 1"/>
                  <a:gd name="T4" fmla="*/ 0 w 566"/>
                  <a:gd name="T5" fmla="*/ 0 h 1"/>
                </a:gdLst>
                <a:ahLst/>
                <a:cxnLst>
                  <a:cxn ang="0">
                    <a:pos x="T0" y="T1"/>
                  </a:cxn>
                  <a:cxn ang="0">
                    <a:pos x="T2" y="T3"/>
                  </a:cxn>
                  <a:cxn ang="0">
                    <a:pos x="T4" y="T5"/>
                  </a:cxn>
                </a:cxnLst>
                <a:rect l="0" t="0" r="r" b="b"/>
                <a:pathLst>
                  <a:path w="566" h="1">
                    <a:moveTo>
                      <a:pt x="466" y="1"/>
                    </a:moveTo>
                    <a:lnTo>
                      <a:pt x="566"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0" name="Oval 378"/>
              <p:cNvSpPr>
                <a:spLocks noChangeArrowheads="1"/>
              </p:cNvSpPr>
              <p:nvPr/>
            </p:nvSpPr>
            <p:spPr bwMode="auto">
              <a:xfrm flipH="1">
                <a:off x="1175" y="4077"/>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1" name="Rectangle 379"/>
              <p:cNvSpPr>
                <a:spLocks noChangeArrowheads="1"/>
              </p:cNvSpPr>
              <p:nvPr/>
            </p:nvSpPr>
            <p:spPr bwMode="auto">
              <a:xfrm flipH="1">
                <a:off x="1153" y="4046"/>
                <a:ext cx="23"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2" name="Oval 380"/>
              <p:cNvSpPr>
                <a:spLocks noChangeArrowheads="1"/>
              </p:cNvSpPr>
              <p:nvPr/>
            </p:nvSpPr>
            <p:spPr bwMode="auto">
              <a:xfrm flipH="1">
                <a:off x="1154" y="4049"/>
                <a:ext cx="13" cy="1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3" name="Freeform 381"/>
              <p:cNvSpPr>
                <a:spLocks/>
              </p:cNvSpPr>
              <p:nvPr/>
            </p:nvSpPr>
            <p:spPr bwMode="auto">
              <a:xfrm flipH="1">
                <a:off x="1166" y="4049"/>
                <a:ext cx="7" cy="18"/>
              </a:xfrm>
              <a:custGeom>
                <a:avLst/>
                <a:gdLst>
                  <a:gd name="T0" fmla="*/ 25 w 26"/>
                  <a:gd name="T1" fmla="*/ 63 h 63"/>
                  <a:gd name="T2" fmla="*/ 23 w 26"/>
                  <a:gd name="T3" fmla="*/ 62 h 63"/>
                  <a:gd name="T4" fmla="*/ 22 w 26"/>
                  <a:gd name="T5" fmla="*/ 62 h 63"/>
                  <a:gd name="T6" fmla="*/ 21 w 26"/>
                  <a:gd name="T7" fmla="*/ 62 h 63"/>
                  <a:gd name="T8" fmla="*/ 19 w 26"/>
                  <a:gd name="T9" fmla="*/ 62 h 63"/>
                  <a:gd name="T10" fmla="*/ 17 w 26"/>
                  <a:gd name="T11" fmla="*/ 61 h 63"/>
                  <a:gd name="T12" fmla="*/ 16 w 26"/>
                  <a:gd name="T13" fmla="*/ 60 h 63"/>
                  <a:gd name="T14" fmla="*/ 15 w 26"/>
                  <a:gd name="T15" fmla="*/ 59 h 63"/>
                  <a:gd name="T16" fmla="*/ 13 w 26"/>
                  <a:gd name="T17" fmla="*/ 58 h 63"/>
                  <a:gd name="T18" fmla="*/ 12 w 26"/>
                  <a:gd name="T19" fmla="*/ 57 h 63"/>
                  <a:gd name="T20" fmla="*/ 11 w 26"/>
                  <a:gd name="T21" fmla="*/ 56 h 63"/>
                  <a:gd name="T22" fmla="*/ 9 w 26"/>
                  <a:gd name="T23" fmla="*/ 55 h 63"/>
                  <a:gd name="T24" fmla="*/ 8 w 26"/>
                  <a:gd name="T25" fmla="*/ 54 h 63"/>
                  <a:gd name="T26" fmla="*/ 7 w 26"/>
                  <a:gd name="T27" fmla="*/ 52 h 63"/>
                  <a:gd name="T28" fmla="*/ 6 w 26"/>
                  <a:gd name="T29" fmla="*/ 51 h 63"/>
                  <a:gd name="T30" fmla="*/ 5 w 26"/>
                  <a:gd name="T31" fmla="*/ 49 h 63"/>
                  <a:gd name="T32" fmla="*/ 4 w 26"/>
                  <a:gd name="T33" fmla="*/ 48 h 63"/>
                  <a:gd name="T34" fmla="*/ 3 w 26"/>
                  <a:gd name="T35" fmla="*/ 46 h 63"/>
                  <a:gd name="T36" fmla="*/ 3 w 26"/>
                  <a:gd name="T37" fmla="*/ 44 h 63"/>
                  <a:gd name="T38" fmla="*/ 2 w 26"/>
                  <a:gd name="T39" fmla="*/ 43 h 63"/>
                  <a:gd name="T40" fmla="*/ 2 w 26"/>
                  <a:gd name="T41" fmla="*/ 41 h 63"/>
                  <a:gd name="T42" fmla="*/ 1 w 26"/>
                  <a:gd name="T43" fmla="*/ 39 h 63"/>
                  <a:gd name="T44" fmla="*/ 1 w 26"/>
                  <a:gd name="T45" fmla="*/ 37 h 63"/>
                  <a:gd name="T46" fmla="*/ 1 w 26"/>
                  <a:gd name="T47" fmla="*/ 35 h 63"/>
                  <a:gd name="T48" fmla="*/ 0 w 26"/>
                  <a:gd name="T49" fmla="*/ 33 h 63"/>
                  <a:gd name="T50" fmla="*/ 0 w 26"/>
                  <a:gd name="T51" fmla="*/ 31 h 63"/>
                  <a:gd name="T52" fmla="*/ 0 w 26"/>
                  <a:gd name="T53" fmla="*/ 29 h 63"/>
                  <a:gd name="T54" fmla="*/ 1 w 26"/>
                  <a:gd name="T55" fmla="*/ 27 h 63"/>
                  <a:gd name="T56" fmla="*/ 1 w 26"/>
                  <a:gd name="T57" fmla="*/ 25 h 63"/>
                  <a:gd name="T58" fmla="*/ 1 w 26"/>
                  <a:gd name="T59" fmla="*/ 24 h 63"/>
                  <a:gd name="T60" fmla="*/ 1 w 26"/>
                  <a:gd name="T61" fmla="*/ 22 h 63"/>
                  <a:gd name="T62" fmla="*/ 2 w 26"/>
                  <a:gd name="T63" fmla="*/ 20 h 63"/>
                  <a:gd name="T64" fmla="*/ 2 w 26"/>
                  <a:gd name="T65" fmla="*/ 18 h 63"/>
                  <a:gd name="T66" fmla="*/ 3 w 26"/>
                  <a:gd name="T67" fmla="*/ 16 h 63"/>
                  <a:gd name="T68" fmla="*/ 4 w 26"/>
                  <a:gd name="T69" fmla="*/ 15 h 63"/>
                  <a:gd name="T70" fmla="*/ 5 w 26"/>
                  <a:gd name="T71" fmla="*/ 13 h 63"/>
                  <a:gd name="T72" fmla="*/ 6 w 26"/>
                  <a:gd name="T73" fmla="*/ 11 h 63"/>
                  <a:gd name="T74" fmla="*/ 7 w 26"/>
                  <a:gd name="T75" fmla="*/ 10 h 63"/>
                  <a:gd name="T76" fmla="*/ 8 w 26"/>
                  <a:gd name="T77" fmla="*/ 9 h 63"/>
                  <a:gd name="T78" fmla="*/ 9 w 26"/>
                  <a:gd name="T79" fmla="*/ 7 h 63"/>
                  <a:gd name="T80" fmla="*/ 10 w 26"/>
                  <a:gd name="T81" fmla="*/ 6 h 63"/>
                  <a:gd name="T82" fmla="*/ 12 w 26"/>
                  <a:gd name="T83" fmla="*/ 5 h 63"/>
                  <a:gd name="T84" fmla="*/ 13 w 26"/>
                  <a:gd name="T85" fmla="*/ 4 h 63"/>
                  <a:gd name="T86" fmla="*/ 14 w 26"/>
                  <a:gd name="T87" fmla="*/ 3 h 63"/>
                  <a:gd name="T88" fmla="*/ 16 w 26"/>
                  <a:gd name="T89" fmla="*/ 2 h 63"/>
                  <a:gd name="T90" fmla="*/ 17 w 26"/>
                  <a:gd name="T91" fmla="*/ 2 h 63"/>
                  <a:gd name="T92" fmla="*/ 19 w 26"/>
                  <a:gd name="T93" fmla="*/ 1 h 63"/>
                  <a:gd name="T94" fmla="*/ 20 w 26"/>
                  <a:gd name="T95" fmla="*/ 0 h 63"/>
                  <a:gd name="T96" fmla="*/ 22 w 26"/>
                  <a:gd name="T97" fmla="*/ 0 h 63"/>
                  <a:gd name="T98" fmla="*/ 23 w 26"/>
                  <a:gd name="T99" fmla="*/ 0 h 63"/>
                  <a:gd name="T100" fmla="*/ 25 w 26"/>
                  <a:gd name="T101" fmla="*/ 0 h 63"/>
                  <a:gd name="T102" fmla="*/ 26 w 26"/>
                  <a:gd name="T10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63">
                    <a:moveTo>
                      <a:pt x="26" y="63"/>
                    </a:moveTo>
                    <a:lnTo>
                      <a:pt x="26" y="63"/>
                    </a:lnTo>
                    <a:lnTo>
                      <a:pt x="26" y="63"/>
                    </a:lnTo>
                    <a:lnTo>
                      <a:pt x="25" y="63"/>
                    </a:lnTo>
                    <a:lnTo>
                      <a:pt x="25" y="63"/>
                    </a:lnTo>
                    <a:lnTo>
                      <a:pt x="25" y="63"/>
                    </a:lnTo>
                    <a:lnTo>
                      <a:pt x="25" y="63"/>
                    </a:lnTo>
                    <a:lnTo>
                      <a:pt x="24" y="63"/>
                    </a:lnTo>
                    <a:lnTo>
                      <a:pt x="24" y="63"/>
                    </a:lnTo>
                    <a:lnTo>
                      <a:pt x="23" y="62"/>
                    </a:lnTo>
                    <a:lnTo>
                      <a:pt x="23" y="62"/>
                    </a:lnTo>
                    <a:lnTo>
                      <a:pt x="23" y="62"/>
                    </a:lnTo>
                    <a:lnTo>
                      <a:pt x="23" y="62"/>
                    </a:lnTo>
                    <a:lnTo>
                      <a:pt x="22" y="62"/>
                    </a:lnTo>
                    <a:lnTo>
                      <a:pt x="22" y="62"/>
                    </a:lnTo>
                    <a:lnTo>
                      <a:pt x="22" y="62"/>
                    </a:lnTo>
                    <a:lnTo>
                      <a:pt x="21" y="62"/>
                    </a:lnTo>
                    <a:lnTo>
                      <a:pt x="21" y="62"/>
                    </a:lnTo>
                    <a:lnTo>
                      <a:pt x="21" y="62"/>
                    </a:lnTo>
                    <a:lnTo>
                      <a:pt x="21" y="62"/>
                    </a:lnTo>
                    <a:lnTo>
                      <a:pt x="20" y="62"/>
                    </a:lnTo>
                    <a:lnTo>
                      <a:pt x="20" y="62"/>
                    </a:lnTo>
                    <a:lnTo>
                      <a:pt x="19" y="62"/>
                    </a:lnTo>
                    <a:lnTo>
                      <a:pt x="19" y="62"/>
                    </a:lnTo>
                    <a:lnTo>
                      <a:pt x="19" y="62"/>
                    </a:lnTo>
                    <a:lnTo>
                      <a:pt x="19" y="61"/>
                    </a:lnTo>
                    <a:lnTo>
                      <a:pt x="18" y="61"/>
                    </a:lnTo>
                    <a:lnTo>
                      <a:pt x="18" y="61"/>
                    </a:lnTo>
                    <a:lnTo>
                      <a:pt x="18" y="61"/>
                    </a:lnTo>
                    <a:lnTo>
                      <a:pt x="17" y="61"/>
                    </a:lnTo>
                    <a:lnTo>
                      <a:pt x="17" y="61"/>
                    </a:lnTo>
                    <a:lnTo>
                      <a:pt x="17" y="60"/>
                    </a:lnTo>
                    <a:lnTo>
                      <a:pt x="16" y="60"/>
                    </a:lnTo>
                    <a:lnTo>
                      <a:pt x="16" y="60"/>
                    </a:lnTo>
                    <a:lnTo>
                      <a:pt x="16" y="60"/>
                    </a:lnTo>
                    <a:lnTo>
                      <a:pt x="16" y="60"/>
                    </a:lnTo>
                    <a:lnTo>
                      <a:pt x="15" y="60"/>
                    </a:lnTo>
                    <a:lnTo>
                      <a:pt x="15" y="60"/>
                    </a:lnTo>
                    <a:lnTo>
                      <a:pt x="15" y="59"/>
                    </a:lnTo>
                    <a:lnTo>
                      <a:pt x="15" y="59"/>
                    </a:lnTo>
                    <a:lnTo>
                      <a:pt x="14" y="59"/>
                    </a:lnTo>
                    <a:lnTo>
                      <a:pt x="14" y="59"/>
                    </a:lnTo>
                    <a:lnTo>
                      <a:pt x="14" y="59"/>
                    </a:lnTo>
                    <a:lnTo>
                      <a:pt x="14" y="59"/>
                    </a:lnTo>
                    <a:lnTo>
                      <a:pt x="13" y="58"/>
                    </a:lnTo>
                    <a:lnTo>
                      <a:pt x="13" y="58"/>
                    </a:lnTo>
                    <a:lnTo>
                      <a:pt x="13" y="58"/>
                    </a:lnTo>
                    <a:lnTo>
                      <a:pt x="12" y="58"/>
                    </a:lnTo>
                    <a:lnTo>
                      <a:pt x="12" y="57"/>
                    </a:lnTo>
                    <a:lnTo>
                      <a:pt x="12" y="57"/>
                    </a:lnTo>
                    <a:lnTo>
                      <a:pt x="12" y="57"/>
                    </a:lnTo>
                    <a:lnTo>
                      <a:pt x="11" y="57"/>
                    </a:lnTo>
                    <a:lnTo>
                      <a:pt x="11" y="57"/>
                    </a:lnTo>
                    <a:lnTo>
                      <a:pt x="11" y="56"/>
                    </a:lnTo>
                    <a:lnTo>
                      <a:pt x="11" y="56"/>
                    </a:lnTo>
                    <a:lnTo>
                      <a:pt x="10" y="56"/>
                    </a:lnTo>
                    <a:lnTo>
                      <a:pt x="10" y="56"/>
                    </a:lnTo>
                    <a:lnTo>
                      <a:pt x="10" y="56"/>
                    </a:lnTo>
                    <a:lnTo>
                      <a:pt x="9" y="55"/>
                    </a:lnTo>
                    <a:lnTo>
                      <a:pt x="9" y="55"/>
                    </a:lnTo>
                    <a:lnTo>
                      <a:pt x="9" y="55"/>
                    </a:lnTo>
                    <a:lnTo>
                      <a:pt x="9" y="55"/>
                    </a:lnTo>
                    <a:lnTo>
                      <a:pt x="9" y="54"/>
                    </a:lnTo>
                    <a:lnTo>
                      <a:pt x="8" y="54"/>
                    </a:lnTo>
                    <a:lnTo>
                      <a:pt x="8" y="54"/>
                    </a:lnTo>
                    <a:lnTo>
                      <a:pt x="8" y="53"/>
                    </a:lnTo>
                    <a:lnTo>
                      <a:pt x="8" y="53"/>
                    </a:lnTo>
                    <a:lnTo>
                      <a:pt x="8" y="53"/>
                    </a:lnTo>
                    <a:lnTo>
                      <a:pt x="7" y="53"/>
                    </a:lnTo>
                    <a:lnTo>
                      <a:pt x="7" y="52"/>
                    </a:lnTo>
                    <a:lnTo>
                      <a:pt x="7" y="52"/>
                    </a:lnTo>
                    <a:lnTo>
                      <a:pt x="7" y="52"/>
                    </a:lnTo>
                    <a:lnTo>
                      <a:pt x="7" y="52"/>
                    </a:lnTo>
                    <a:lnTo>
                      <a:pt x="6" y="51"/>
                    </a:lnTo>
                    <a:lnTo>
                      <a:pt x="6" y="51"/>
                    </a:lnTo>
                    <a:lnTo>
                      <a:pt x="6" y="50"/>
                    </a:lnTo>
                    <a:lnTo>
                      <a:pt x="6" y="50"/>
                    </a:lnTo>
                    <a:lnTo>
                      <a:pt x="5" y="50"/>
                    </a:lnTo>
                    <a:lnTo>
                      <a:pt x="5" y="50"/>
                    </a:lnTo>
                    <a:lnTo>
                      <a:pt x="5" y="49"/>
                    </a:lnTo>
                    <a:lnTo>
                      <a:pt x="5" y="49"/>
                    </a:lnTo>
                    <a:lnTo>
                      <a:pt x="5" y="49"/>
                    </a:lnTo>
                    <a:lnTo>
                      <a:pt x="5" y="48"/>
                    </a:lnTo>
                    <a:lnTo>
                      <a:pt x="4" y="48"/>
                    </a:lnTo>
                    <a:lnTo>
                      <a:pt x="4" y="48"/>
                    </a:lnTo>
                    <a:lnTo>
                      <a:pt x="4" y="48"/>
                    </a:lnTo>
                    <a:lnTo>
                      <a:pt x="4" y="47"/>
                    </a:lnTo>
                    <a:lnTo>
                      <a:pt x="4" y="47"/>
                    </a:lnTo>
                    <a:lnTo>
                      <a:pt x="4" y="46"/>
                    </a:lnTo>
                    <a:lnTo>
                      <a:pt x="3" y="46"/>
                    </a:lnTo>
                    <a:lnTo>
                      <a:pt x="3" y="46"/>
                    </a:lnTo>
                    <a:lnTo>
                      <a:pt x="3" y="45"/>
                    </a:lnTo>
                    <a:lnTo>
                      <a:pt x="3" y="45"/>
                    </a:lnTo>
                    <a:lnTo>
                      <a:pt x="3" y="45"/>
                    </a:lnTo>
                    <a:lnTo>
                      <a:pt x="3" y="44"/>
                    </a:lnTo>
                    <a:lnTo>
                      <a:pt x="2" y="44"/>
                    </a:lnTo>
                    <a:lnTo>
                      <a:pt x="2" y="44"/>
                    </a:lnTo>
                    <a:lnTo>
                      <a:pt x="2" y="43"/>
                    </a:lnTo>
                    <a:lnTo>
                      <a:pt x="2" y="43"/>
                    </a:lnTo>
                    <a:lnTo>
                      <a:pt x="2" y="43"/>
                    </a:lnTo>
                    <a:lnTo>
                      <a:pt x="2" y="42"/>
                    </a:lnTo>
                    <a:lnTo>
                      <a:pt x="2" y="42"/>
                    </a:lnTo>
                    <a:lnTo>
                      <a:pt x="2" y="42"/>
                    </a:lnTo>
                    <a:lnTo>
                      <a:pt x="2" y="41"/>
                    </a:lnTo>
                    <a:lnTo>
                      <a:pt x="2" y="41"/>
                    </a:lnTo>
                    <a:lnTo>
                      <a:pt x="1" y="41"/>
                    </a:lnTo>
                    <a:lnTo>
                      <a:pt x="1" y="40"/>
                    </a:lnTo>
                    <a:lnTo>
                      <a:pt x="1" y="40"/>
                    </a:lnTo>
                    <a:lnTo>
                      <a:pt x="1" y="39"/>
                    </a:lnTo>
                    <a:lnTo>
                      <a:pt x="1" y="39"/>
                    </a:lnTo>
                    <a:lnTo>
                      <a:pt x="1" y="39"/>
                    </a:lnTo>
                    <a:lnTo>
                      <a:pt x="1" y="38"/>
                    </a:lnTo>
                    <a:lnTo>
                      <a:pt x="1" y="38"/>
                    </a:lnTo>
                    <a:lnTo>
                      <a:pt x="1" y="37"/>
                    </a:lnTo>
                    <a:lnTo>
                      <a:pt x="1" y="37"/>
                    </a:lnTo>
                    <a:lnTo>
                      <a:pt x="1" y="37"/>
                    </a:lnTo>
                    <a:lnTo>
                      <a:pt x="1" y="36"/>
                    </a:lnTo>
                    <a:lnTo>
                      <a:pt x="1" y="36"/>
                    </a:lnTo>
                    <a:lnTo>
                      <a:pt x="1" y="35"/>
                    </a:lnTo>
                    <a:lnTo>
                      <a:pt x="1" y="35"/>
                    </a:lnTo>
                    <a:lnTo>
                      <a:pt x="1" y="35"/>
                    </a:lnTo>
                    <a:lnTo>
                      <a:pt x="1" y="34"/>
                    </a:lnTo>
                    <a:lnTo>
                      <a:pt x="0" y="34"/>
                    </a:lnTo>
                    <a:lnTo>
                      <a:pt x="0" y="34"/>
                    </a:lnTo>
                    <a:lnTo>
                      <a:pt x="0" y="33"/>
                    </a:lnTo>
                    <a:lnTo>
                      <a:pt x="0" y="33"/>
                    </a:lnTo>
                    <a:lnTo>
                      <a:pt x="0" y="32"/>
                    </a:lnTo>
                    <a:lnTo>
                      <a:pt x="0" y="32"/>
                    </a:lnTo>
                    <a:lnTo>
                      <a:pt x="0" y="32"/>
                    </a:lnTo>
                    <a:lnTo>
                      <a:pt x="0" y="31"/>
                    </a:lnTo>
                    <a:lnTo>
                      <a:pt x="0" y="31"/>
                    </a:lnTo>
                    <a:lnTo>
                      <a:pt x="0" y="31"/>
                    </a:lnTo>
                    <a:lnTo>
                      <a:pt x="0" y="30"/>
                    </a:lnTo>
                    <a:lnTo>
                      <a:pt x="0" y="30"/>
                    </a:lnTo>
                    <a:lnTo>
                      <a:pt x="0" y="29"/>
                    </a:lnTo>
                    <a:lnTo>
                      <a:pt x="0" y="29"/>
                    </a:lnTo>
                    <a:lnTo>
                      <a:pt x="0" y="29"/>
                    </a:lnTo>
                    <a:lnTo>
                      <a:pt x="0" y="28"/>
                    </a:lnTo>
                    <a:lnTo>
                      <a:pt x="1" y="28"/>
                    </a:lnTo>
                    <a:lnTo>
                      <a:pt x="1" y="27"/>
                    </a:lnTo>
                    <a:lnTo>
                      <a:pt x="1" y="27"/>
                    </a:lnTo>
                    <a:lnTo>
                      <a:pt x="1" y="27"/>
                    </a:lnTo>
                    <a:lnTo>
                      <a:pt x="1" y="26"/>
                    </a:lnTo>
                    <a:lnTo>
                      <a:pt x="1" y="26"/>
                    </a:lnTo>
                    <a:lnTo>
                      <a:pt x="1" y="25"/>
                    </a:lnTo>
                    <a:lnTo>
                      <a:pt x="1" y="25"/>
                    </a:lnTo>
                    <a:lnTo>
                      <a:pt x="1" y="25"/>
                    </a:lnTo>
                    <a:lnTo>
                      <a:pt x="1" y="24"/>
                    </a:lnTo>
                    <a:lnTo>
                      <a:pt x="1" y="24"/>
                    </a:lnTo>
                    <a:lnTo>
                      <a:pt x="1" y="24"/>
                    </a:lnTo>
                    <a:lnTo>
                      <a:pt x="1" y="23"/>
                    </a:lnTo>
                    <a:lnTo>
                      <a:pt x="1" y="23"/>
                    </a:lnTo>
                    <a:lnTo>
                      <a:pt x="1" y="23"/>
                    </a:lnTo>
                    <a:lnTo>
                      <a:pt x="1" y="22"/>
                    </a:lnTo>
                    <a:lnTo>
                      <a:pt x="1" y="22"/>
                    </a:lnTo>
                    <a:lnTo>
                      <a:pt x="2" y="21"/>
                    </a:lnTo>
                    <a:lnTo>
                      <a:pt x="2" y="21"/>
                    </a:lnTo>
                    <a:lnTo>
                      <a:pt x="2" y="21"/>
                    </a:lnTo>
                    <a:lnTo>
                      <a:pt x="2" y="20"/>
                    </a:lnTo>
                    <a:lnTo>
                      <a:pt x="2" y="20"/>
                    </a:lnTo>
                    <a:lnTo>
                      <a:pt x="2" y="20"/>
                    </a:lnTo>
                    <a:lnTo>
                      <a:pt x="2" y="19"/>
                    </a:lnTo>
                    <a:lnTo>
                      <a:pt x="2" y="19"/>
                    </a:lnTo>
                    <a:lnTo>
                      <a:pt x="2" y="18"/>
                    </a:lnTo>
                    <a:lnTo>
                      <a:pt x="2" y="18"/>
                    </a:lnTo>
                    <a:lnTo>
                      <a:pt x="3" y="18"/>
                    </a:lnTo>
                    <a:lnTo>
                      <a:pt x="3" y="17"/>
                    </a:lnTo>
                    <a:lnTo>
                      <a:pt x="3" y="17"/>
                    </a:lnTo>
                    <a:lnTo>
                      <a:pt x="3" y="17"/>
                    </a:lnTo>
                    <a:lnTo>
                      <a:pt x="3" y="16"/>
                    </a:lnTo>
                    <a:lnTo>
                      <a:pt x="4" y="16"/>
                    </a:lnTo>
                    <a:lnTo>
                      <a:pt x="4" y="16"/>
                    </a:lnTo>
                    <a:lnTo>
                      <a:pt x="4" y="16"/>
                    </a:lnTo>
                    <a:lnTo>
                      <a:pt x="4" y="15"/>
                    </a:lnTo>
                    <a:lnTo>
                      <a:pt x="4" y="15"/>
                    </a:lnTo>
                    <a:lnTo>
                      <a:pt x="4" y="14"/>
                    </a:lnTo>
                    <a:lnTo>
                      <a:pt x="4" y="14"/>
                    </a:lnTo>
                    <a:lnTo>
                      <a:pt x="5" y="14"/>
                    </a:lnTo>
                    <a:lnTo>
                      <a:pt x="5" y="13"/>
                    </a:lnTo>
                    <a:lnTo>
                      <a:pt x="5" y="13"/>
                    </a:lnTo>
                    <a:lnTo>
                      <a:pt x="5" y="13"/>
                    </a:lnTo>
                    <a:lnTo>
                      <a:pt x="5" y="13"/>
                    </a:lnTo>
                    <a:lnTo>
                      <a:pt x="5" y="12"/>
                    </a:lnTo>
                    <a:lnTo>
                      <a:pt x="6" y="12"/>
                    </a:lnTo>
                    <a:lnTo>
                      <a:pt x="6" y="11"/>
                    </a:lnTo>
                    <a:lnTo>
                      <a:pt x="6" y="11"/>
                    </a:lnTo>
                    <a:lnTo>
                      <a:pt x="6" y="11"/>
                    </a:lnTo>
                    <a:lnTo>
                      <a:pt x="7" y="11"/>
                    </a:lnTo>
                    <a:lnTo>
                      <a:pt x="7" y="10"/>
                    </a:lnTo>
                    <a:lnTo>
                      <a:pt x="7" y="10"/>
                    </a:lnTo>
                    <a:lnTo>
                      <a:pt x="7" y="10"/>
                    </a:lnTo>
                    <a:lnTo>
                      <a:pt x="7" y="10"/>
                    </a:lnTo>
                    <a:lnTo>
                      <a:pt x="8" y="9"/>
                    </a:lnTo>
                    <a:lnTo>
                      <a:pt x="8" y="9"/>
                    </a:lnTo>
                    <a:lnTo>
                      <a:pt x="8" y="9"/>
                    </a:lnTo>
                    <a:lnTo>
                      <a:pt x="8" y="9"/>
                    </a:lnTo>
                    <a:lnTo>
                      <a:pt x="8" y="8"/>
                    </a:lnTo>
                    <a:lnTo>
                      <a:pt x="9" y="8"/>
                    </a:lnTo>
                    <a:lnTo>
                      <a:pt x="9" y="8"/>
                    </a:lnTo>
                    <a:lnTo>
                      <a:pt x="9" y="7"/>
                    </a:lnTo>
                    <a:lnTo>
                      <a:pt x="9" y="7"/>
                    </a:lnTo>
                    <a:lnTo>
                      <a:pt x="9" y="7"/>
                    </a:lnTo>
                    <a:lnTo>
                      <a:pt x="10" y="7"/>
                    </a:lnTo>
                    <a:lnTo>
                      <a:pt x="10" y="6"/>
                    </a:lnTo>
                    <a:lnTo>
                      <a:pt x="10" y="6"/>
                    </a:lnTo>
                    <a:lnTo>
                      <a:pt x="11" y="6"/>
                    </a:lnTo>
                    <a:lnTo>
                      <a:pt x="11" y="6"/>
                    </a:lnTo>
                    <a:lnTo>
                      <a:pt x="11" y="6"/>
                    </a:lnTo>
                    <a:lnTo>
                      <a:pt x="11" y="5"/>
                    </a:lnTo>
                    <a:lnTo>
                      <a:pt x="12" y="5"/>
                    </a:lnTo>
                    <a:lnTo>
                      <a:pt x="12" y="5"/>
                    </a:lnTo>
                    <a:lnTo>
                      <a:pt x="12" y="4"/>
                    </a:lnTo>
                    <a:lnTo>
                      <a:pt x="12" y="4"/>
                    </a:lnTo>
                    <a:lnTo>
                      <a:pt x="13" y="4"/>
                    </a:lnTo>
                    <a:lnTo>
                      <a:pt x="13" y="4"/>
                    </a:lnTo>
                    <a:lnTo>
                      <a:pt x="13" y="4"/>
                    </a:lnTo>
                    <a:lnTo>
                      <a:pt x="14" y="4"/>
                    </a:lnTo>
                    <a:lnTo>
                      <a:pt x="14" y="3"/>
                    </a:lnTo>
                    <a:lnTo>
                      <a:pt x="14" y="3"/>
                    </a:lnTo>
                    <a:lnTo>
                      <a:pt x="14" y="3"/>
                    </a:lnTo>
                    <a:lnTo>
                      <a:pt x="15" y="3"/>
                    </a:lnTo>
                    <a:lnTo>
                      <a:pt x="15" y="3"/>
                    </a:lnTo>
                    <a:lnTo>
                      <a:pt x="15" y="3"/>
                    </a:lnTo>
                    <a:lnTo>
                      <a:pt x="15" y="2"/>
                    </a:lnTo>
                    <a:lnTo>
                      <a:pt x="16" y="2"/>
                    </a:lnTo>
                    <a:lnTo>
                      <a:pt x="16" y="2"/>
                    </a:lnTo>
                    <a:lnTo>
                      <a:pt x="16" y="2"/>
                    </a:lnTo>
                    <a:lnTo>
                      <a:pt x="16" y="2"/>
                    </a:lnTo>
                    <a:lnTo>
                      <a:pt x="17" y="2"/>
                    </a:lnTo>
                    <a:lnTo>
                      <a:pt x="17" y="2"/>
                    </a:lnTo>
                    <a:lnTo>
                      <a:pt x="18" y="2"/>
                    </a:lnTo>
                    <a:lnTo>
                      <a:pt x="18" y="1"/>
                    </a:lnTo>
                    <a:lnTo>
                      <a:pt x="18" y="1"/>
                    </a:lnTo>
                    <a:lnTo>
                      <a:pt x="18" y="1"/>
                    </a:lnTo>
                    <a:lnTo>
                      <a:pt x="19" y="1"/>
                    </a:lnTo>
                    <a:lnTo>
                      <a:pt x="19" y="1"/>
                    </a:lnTo>
                    <a:lnTo>
                      <a:pt x="19" y="1"/>
                    </a:lnTo>
                    <a:lnTo>
                      <a:pt x="19" y="1"/>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3" y="0"/>
                    </a:lnTo>
                    <a:lnTo>
                      <a:pt x="24" y="0"/>
                    </a:lnTo>
                    <a:lnTo>
                      <a:pt x="24" y="0"/>
                    </a:lnTo>
                    <a:lnTo>
                      <a:pt x="25" y="0"/>
                    </a:lnTo>
                    <a:lnTo>
                      <a:pt x="25" y="0"/>
                    </a:lnTo>
                    <a:lnTo>
                      <a:pt x="25" y="0"/>
                    </a:lnTo>
                    <a:lnTo>
                      <a:pt x="25" y="0"/>
                    </a:lnTo>
                    <a:lnTo>
                      <a:pt x="26" y="0"/>
                    </a:lnTo>
                    <a:lnTo>
                      <a:pt x="26" y="0"/>
                    </a:lnTo>
                    <a:lnTo>
                      <a:pt x="2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4" name="Line 382"/>
              <p:cNvSpPr>
                <a:spLocks noChangeShapeType="1"/>
              </p:cNvSpPr>
              <p:nvPr/>
            </p:nvSpPr>
            <p:spPr bwMode="auto">
              <a:xfrm flipH="1">
                <a:off x="1160" y="4067"/>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5" name="Line 383"/>
              <p:cNvSpPr>
                <a:spLocks noChangeShapeType="1"/>
              </p:cNvSpPr>
              <p:nvPr/>
            </p:nvSpPr>
            <p:spPr bwMode="auto">
              <a:xfrm flipH="1">
                <a:off x="1160" y="404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6" name="Freeform 384"/>
              <p:cNvSpPr>
                <a:spLocks/>
              </p:cNvSpPr>
              <p:nvPr/>
            </p:nvSpPr>
            <p:spPr bwMode="auto">
              <a:xfrm flipH="1">
                <a:off x="974" y="4045"/>
                <a:ext cx="24" cy="37"/>
              </a:xfrm>
              <a:custGeom>
                <a:avLst/>
                <a:gdLst>
                  <a:gd name="T0" fmla="*/ 0 w 84"/>
                  <a:gd name="T1" fmla="*/ 118 h 134"/>
                  <a:gd name="T2" fmla="*/ 0 w 84"/>
                  <a:gd name="T3" fmla="*/ 134 h 134"/>
                  <a:gd name="T4" fmla="*/ 84 w 84"/>
                  <a:gd name="T5" fmla="*/ 134 h 134"/>
                  <a:gd name="T6" fmla="*/ 84 w 84"/>
                  <a:gd name="T7" fmla="*/ 0 h 134"/>
                  <a:gd name="T8" fmla="*/ 1 w 84"/>
                  <a:gd name="T9" fmla="*/ 0 h 134"/>
                  <a:gd name="T10" fmla="*/ 1 w 84"/>
                  <a:gd name="T11" fmla="*/ 47 h 134"/>
                  <a:gd name="T12" fmla="*/ 47 w 84"/>
                  <a:gd name="T13" fmla="*/ 87 h 134"/>
                  <a:gd name="T14" fmla="*/ 44 w 84"/>
                  <a:gd name="T15" fmla="*/ 118 h 134"/>
                  <a:gd name="T16" fmla="*/ 0 w 84"/>
                  <a:gd name="T17"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34">
                    <a:moveTo>
                      <a:pt x="0" y="118"/>
                    </a:moveTo>
                    <a:lnTo>
                      <a:pt x="0" y="134"/>
                    </a:lnTo>
                    <a:lnTo>
                      <a:pt x="84" y="134"/>
                    </a:lnTo>
                    <a:lnTo>
                      <a:pt x="84" y="0"/>
                    </a:lnTo>
                    <a:lnTo>
                      <a:pt x="1" y="0"/>
                    </a:lnTo>
                    <a:lnTo>
                      <a:pt x="1" y="47"/>
                    </a:lnTo>
                    <a:lnTo>
                      <a:pt x="47" y="87"/>
                    </a:lnTo>
                    <a:lnTo>
                      <a:pt x="44" y="118"/>
                    </a:lnTo>
                    <a:lnTo>
                      <a:pt x="0" y="118"/>
                    </a:lnTo>
                    <a:close/>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7" name="Rectangle 385"/>
              <p:cNvSpPr>
                <a:spLocks noChangeArrowheads="1"/>
              </p:cNvSpPr>
              <p:nvPr/>
            </p:nvSpPr>
            <p:spPr bwMode="auto">
              <a:xfrm flipH="1">
                <a:off x="979"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8" name="Rectangle 386"/>
              <p:cNvSpPr>
                <a:spLocks noChangeArrowheads="1"/>
              </p:cNvSpPr>
              <p:nvPr/>
            </p:nvSpPr>
            <p:spPr bwMode="auto">
              <a:xfrm flipH="1">
                <a:off x="993" y="4074"/>
                <a:ext cx="4" cy="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299" name="Freeform 387"/>
              <p:cNvSpPr>
                <a:spLocks/>
              </p:cNvSpPr>
              <p:nvPr/>
            </p:nvSpPr>
            <p:spPr bwMode="auto">
              <a:xfrm flipH="1">
                <a:off x="974" y="4045"/>
                <a:ext cx="11" cy="33"/>
              </a:xfrm>
              <a:custGeom>
                <a:avLst/>
                <a:gdLst>
                  <a:gd name="T0" fmla="*/ 0 w 38"/>
                  <a:gd name="T1" fmla="*/ 118 h 118"/>
                  <a:gd name="T2" fmla="*/ 28 w 38"/>
                  <a:gd name="T3" fmla="*/ 118 h 118"/>
                  <a:gd name="T4" fmla="*/ 38 w 38"/>
                  <a:gd name="T5" fmla="*/ 0 h 118"/>
                </a:gdLst>
                <a:ahLst/>
                <a:cxnLst>
                  <a:cxn ang="0">
                    <a:pos x="T0" y="T1"/>
                  </a:cxn>
                  <a:cxn ang="0">
                    <a:pos x="T2" y="T3"/>
                  </a:cxn>
                  <a:cxn ang="0">
                    <a:pos x="T4" y="T5"/>
                  </a:cxn>
                </a:cxnLst>
                <a:rect l="0" t="0" r="r" b="b"/>
                <a:pathLst>
                  <a:path w="38" h="118">
                    <a:moveTo>
                      <a:pt x="0" y="118"/>
                    </a:moveTo>
                    <a:lnTo>
                      <a:pt x="28" y="118"/>
                    </a:lnTo>
                    <a:lnTo>
                      <a:pt x="38"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0" name="Rectangle 388"/>
              <p:cNvSpPr>
                <a:spLocks noChangeArrowheads="1"/>
              </p:cNvSpPr>
              <p:nvPr/>
            </p:nvSpPr>
            <p:spPr bwMode="auto">
              <a:xfrm flipH="1">
                <a:off x="1176" y="4046"/>
                <a:ext cx="2" cy="24"/>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1" name="Rectangle 389"/>
              <p:cNvSpPr>
                <a:spLocks noChangeArrowheads="1"/>
              </p:cNvSpPr>
              <p:nvPr/>
            </p:nvSpPr>
            <p:spPr bwMode="auto">
              <a:xfrm flipH="1">
                <a:off x="979" y="4082"/>
                <a:ext cx="194"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2" name="Rectangle 390"/>
              <p:cNvSpPr>
                <a:spLocks noChangeArrowheads="1"/>
              </p:cNvSpPr>
              <p:nvPr/>
            </p:nvSpPr>
            <p:spPr bwMode="auto">
              <a:xfrm flipH="1">
                <a:off x="1145" y="4045"/>
                <a:ext cx="8" cy="2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3" name="Rectangle 391"/>
              <p:cNvSpPr>
                <a:spLocks noChangeArrowheads="1"/>
              </p:cNvSpPr>
              <p:nvPr/>
            </p:nvSpPr>
            <p:spPr bwMode="auto">
              <a:xfrm flipH="1">
                <a:off x="999" y="4067"/>
                <a:ext cx="154" cy="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4" name="Freeform 392"/>
              <p:cNvSpPr>
                <a:spLocks/>
              </p:cNvSpPr>
              <p:nvPr/>
            </p:nvSpPr>
            <p:spPr bwMode="auto">
              <a:xfrm flipH="1">
                <a:off x="990" y="4072"/>
                <a:ext cx="171" cy="10"/>
              </a:xfrm>
              <a:custGeom>
                <a:avLst/>
                <a:gdLst>
                  <a:gd name="T0" fmla="*/ 0 w 596"/>
                  <a:gd name="T1" fmla="*/ 38 h 38"/>
                  <a:gd name="T2" fmla="*/ 0 w 596"/>
                  <a:gd name="T3" fmla="*/ 0 h 38"/>
                  <a:gd name="T4" fmla="*/ 596 w 596"/>
                  <a:gd name="T5" fmla="*/ 0 h 38"/>
                  <a:gd name="T6" fmla="*/ 596 w 596"/>
                  <a:gd name="T7" fmla="*/ 22 h 38"/>
                </a:gdLst>
                <a:ahLst/>
                <a:cxnLst>
                  <a:cxn ang="0">
                    <a:pos x="T0" y="T1"/>
                  </a:cxn>
                  <a:cxn ang="0">
                    <a:pos x="T2" y="T3"/>
                  </a:cxn>
                  <a:cxn ang="0">
                    <a:pos x="T4" y="T5"/>
                  </a:cxn>
                  <a:cxn ang="0">
                    <a:pos x="T6" y="T7"/>
                  </a:cxn>
                </a:cxnLst>
                <a:rect l="0" t="0" r="r" b="b"/>
                <a:pathLst>
                  <a:path w="596" h="38">
                    <a:moveTo>
                      <a:pt x="0" y="38"/>
                    </a:moveTo>
                    <a:lnTo>
                      <a:pt x="0" y="0"/>
                    </a:lnTo>
                    <a:lnTo>
                      <a:pt x="596" y="0"/>
                    </a:lnTo>
                    <a:lnTo>
                      <a:pt x="596"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5" name="Line 393"/>
              <p:cNvSpPr>
                <a:spLocks noChangeShapeType="1"/>
              </p:cNvSpPr>
              <p:nvPr/>
            </p:nvSpPr>
            <p:spPr bwMode="auto">
              <a:xfrm flipH="1" flipV="1">
                <a:off x="987" y="4068"/>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6" name="Line 394"/>
              <p:cNvSpPr>
                <a:spLocks noChangeShapeType="1"/>
              </p:cNvSpPr>
              <p:nvPr/>
            </p:nvSpPr>
            <p:spPr bwMode="auto">
              <a:xfrm flipH="1" flipV="1">
                <a:off x="1006" y="4042"/>
                <a:ext cx="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7" name="Line 395"/>
              <p:cNvSpPr>
                <a:spLocks noChangeShapeType="1"/>
              </p:cNvSpPr>
              <p:nvPr/>
            </p:nvSpPr>
            <p:spPr bwMode="auto">
              <a:xfrm flipH="1">
                <a:off x="979" y="4088"/>
                <a:ext cx="19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8" name="Freeform 396"/>
              <p:cNvSpPr>
                <a:spLocks/>
              </p:cNvSpPr>
              <p:nvPr/>
            </p:nvSpPr>
            <p:spPr bwMode="auto">
              <a:xfrm flipH="1">
                <a:off x="1006" y="3894"/>
                <a:ext cx="139" cy="173"/>
              </a:xfrm>
              <a:custGeom>
                <a:avLst/>
                <a:gdLst>
                  <a:gd name="T0" fmla="*/ 342 w 480"/>
                  <a:gd name="T1" fmla="*/ 0 h 623"/>
                  <a:gd name="T2" fmla="*/ 326 w 480"/>
                  <a:gd name="T3" fmla="*/ 8 h 623"/>
                  <a:gd name="T4" fmla="*/ 250 w 480"/>
                  <a:gd name="T5" fmla="*/ 8 h 623"/>
                  <a:gd name="T6" fmla="*/ 240 w 480"/>
                  <a:gd name="T7" fmla="*/ 14 h 623"/>
                  <a:gd name="T8" fmla="*/ 240 w 480"/>
                  <a:gd name="T9" fmla="*/ 448 h 623"/>
                  <a:gd name="T10" fmla="*/ 108 w 480"/>
                  <a:gd name="T11" fmla="*/ 481 h 623"/>
                  <a:gd name="T12" fmla="*/ 108 w 480"/>
                  <a:gd name="T13" fmla="*/ 546 h 623"/>
                  <a:gd name="T14" fmla="*/ 0 w 480"/>
                  <a:gd name="T15" fmla="*/ 546 h 623"/>
                  <a:gd name="T16" fmla="*/ 0 w 480"/>
                  <a:gd name="T17" fmla="*/ 623 h 623"/>
                  <a:gd name="T18" fmla="*/ 480 w 480"/>
                  <a:gd name="T19" fmla="*/ 623 h 623"/>
                  <a:gd name="T20" fmla="*/ 480 w 480"/>
                  <a:gd name="T21" fmla="*/ 53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623">
                    <a:moveTo>
                      <a:pt x="342" y="0"/>
                    </a:moveTo>
                    <a:lnTo>
                      <a:pt x="326" y="8"/>
                    </a:lnTo>
                    <a:lnTo>
                      <a:pt x="250" y="8"/>
                    </a:lnTo>
                    <a:lnTo>
                      <a:pt x="240" y="14"/>
                    </a:lnTo>
                    <a:lnTo>
                      <a:pt x="240" y="448"/>
                    </a:lnTo>
                    <a:lnTo>
                      <a:pt x="108" y="481"/>
                    </a:lnTo>
                    <a:lnTo>
                      <a:pt x="108" y="546"/>
                    </a:lnTo>
                    <a:lnTo>
                      <a:pt x="0" y="546"/>
                    </a:lnTo>
                    <a:lnTo>
                      <a:pt x="0" y="623"/>
                    </a:lnTo>
                    <a:lnTo>
                      <a:pt x="480" y="623"/>
                    </a:lnTo>
                    <a:lnTo>
                      <a:pt x="480" y="536"/>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09" name="Freeform 397"/>
              <p:cNvSpPr>
                <a:spLocks/>
              </p:cNvSpPr>
              <p:nvPr/>
            </p:nvSpPr>
            <p:spPr bwMode="auto">
              <a:xfrm flipH="1">
                <a:off x="1077" y="3997"/>
                <a:ext cx="68" cy="48"/>
              </a:xfrm>
              <a:custGeom>
                <a:avLst/>
                <a:gdLst>
                  <a:gd name="T0" fmla="*/ 0 w 235"/>
                  <a:gd name="T1" fmla="*/ 173 h 173"/>
                  <a:gd name="T2" fmla="*/ 92 w 235"/>
                  <a:gd name="T3" fmla="*/ 120 h 173"/>
                  <a:gd name="T4" fmla="*/ 108 w 235"/>
                  <a:gd name="T5" fmla="*/ 120 h 173"/>
                  <a:gd name="T6" fmla="*/ 108 w 235"/>
                  <a:gd name="T7" fmla="*/ 102 h 173"/>
                  <a:gd name="T8" fmla="*/ 235 w 235"/>
                  <a:gd name="T9" fmla="*/ 71 h 173"/>
                  <a:gd name="T10" fmla="*/ 235 w 235"/>
                  <a:gd name="T11" fmla="*/ 0 h 173"/>
                </a:gdLst>
                <a:ahLst/>
                <a:cxnLst>
                  <a:cxn ang="0">
                    <a:pos x="T0" y="T1"/>
                  </a:cxn>
                  <a:cxn ang="0">
                    <a:pos x="T2" y="T3"/>
                  </a:cxn>
                  <a:cxn ang="0">
                    <a:pos x="T4" y="T5"/>
                  </a:cxn>
                  <a:cxn ang="0">
                    <a:pos x="T6" y="T7"/>
                  </a:cxn>
                  <a:cxn ang="0">
                    <a:pos x="T8" y="T9"/>
                  </a:cxn>
                  <a:cxn ang="0">
                    <a:pos x="T10" y="T11"/>
                  </a:cxn>
                </a:cxnLst>
                <a:rect l="0" t="0" r="r" b="b"/>
                <a:pathLst>
                  <a:path w="235" h="173">
                    <a:moveTo>
                      <a:pt x="0" y="173"/>
                    </a:moveTo>
                    <a:lnTo>
                      <a:pt x="92" y="120"/>
                    </a:lnTo>
                    <a:lnTo>
                      <a:pt x="108" y="120"/>
                    </a:lnTo>
                    <a:lnTo>
                      <a:pt x="108" y="102"/>
                    </a:lnTo>
                    <a:lnTo>
                      <a:pt x="235" y="71"/>
                    </a:lnTo>
                    <a:lnTo>
                      <a:pt x="23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0" name="Oval 398"/>
              <p:cNvSpPr>
                <a:spLocks noChangeArrowheads="1"/>
              </p:cNvSpPr>
              <p:nvPr/>
            </p:nvSpPr>
            <p:spPr bwMode="auto">
              <a:xfrm flipH="1">
                <a:off x="991"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1" name="Oval 399"/>
              <p:cNvSpPr>
                <a:spLocks noChangeArrowheads="1"/>
              </p:cNvSpPr>
              <p:nvPr/>
            </p:nvSpPr>
            <p:spPr bwMode="auto">
              <a:xfrm flipH="1">
                <a:off x="1024" y="3669"/>
                <a:ext cx="1"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2" name="Freeform 400"/>
              <p:cNvSpPr>
                <a:spLocks/>
              </p:cNvSpPr>
              <p:nvPr/>
            </p:nvSpPr>
            <p:spPr bwMode="auto">
              <a:xfrm flipH="1">
                <a:off x="1142" y="3655"/>
                <a:ext cx="6" cy="5"/>
              </a:xfrm>
              <a:custGeom>
                <a:avLst/>
                <a:gdLst>
                  <a:gd name="T0" fmla="*/ 0 w 19"/>
                  <a:gd name="T1" fmla="*/ 17 h 17"/>
                  <a:gd name="T2" fmla="*/ 0 w 19"/>
                  <a:gd name="T3" fmla="*/ 17 h 17"/>
                  <a:gd name="T4" fmla="*/ 0 w 19"/>
                  <a:gd name="T5" fmla="*/ 16 h 17"/>
                  <a:gd name="T6" fmla="*/ 0 w 19"/>
                  <a:gd name="T7" fmla="*/ 16 h 17"/>
                  <a:gd name="T8" fmla="*/ 0 w 19"/>
                  <a:gd name="T9" fmla="*/ 15 h 17"/>
                  <a:gd name="T10" fmla="*/ 0 w 19"/>
                  <a:gd name="T11" fmla="*/ 15 h 17"/>
                  <a:gd name="T12" fmla="*/ 0 w 19"/>
                  <a:gd name="T13" fmla="*/ 14 h 17"/>
                  <a:gd name="T14" fmla="*/ 1 w 19"/>
                  <a:gd name="T15" fmla="*/ 14 h 17"/>
                  <a:gd name="T16" fmla="*/ 1 w 19"/>
                  <a:gd name="T17" fmla="*/ 13 h 17"/>
                  <a:gd name="T18" fmla="*/ 1 w 19"/>
                  <a:gd name="T19" fmla="*/ 13 h 17"/>
                  <a:gd name="T20" fmla="*/ 1 w 19"/>
                  <a:gd name="T21" fmla="*/ 12 h 17"/>
                  <a:gd name="T22" fmla="*/ 1 w 19"/>
                  <a:gd name="T23" fmla="*/ 12 h 17"/>
                  <a:gd name="T24" fmla="*/ 1 w 19"/>
                  <a:gd name="T25" fmla="*/ 11 h 17"/>
                  <a:gd name="T26" fmla="*/ 2 w 19"/>
                  <a:gd name="T27" fmla="*/ 10 h 17"/>
                  <a:gd name="T28" fmla="*/ 2 w 19"/>
                  <a:gd name="T29" fmla="*/ 10 h 17"/>
                  <a:gd name="T30" fmla="*/ 2 w 19"/>
                  <a:gd name="T31" fmla="*/ 10 h 17"/>
                  <a:gd name="T32" fmla="*/ 2 w 19"/>
                  <a:gd name="T33" fmla="*/ 9 h 17"/>
                  <a:gd name="T34" fmla="*/ 2 w 19"/>
                  <a:gd name="T35" fmla="*/ 9 h 17"/>
                  <a:gd name="T36" fmla="*/ 3 w 19"/>
                  <a:gd name="T37" fmla="*/ 8 h 17"/>
                  <a:gd name="T38" fmla="*/ 3 w 19"/>
                  <a:gd name="T39" fmla="*/ 8 h 17"/>
                  <a:gd name="T40" fmla="*/ 3 w 19"/>
                  <a:gd name="T41" fmla="*/ 7 h 17"/>
                  <a:gd name="T42" fmla="*/ 3 w 19"/>
                  <a:gd name="T43" fmla="*/ 7 h 17"/>
                  <a:gd name="T44" fmla="*/ 4 w 19"/>
                  <a:gd name="T45" fmla="*/ 6 h 17"/>
                  <a:gd name="T46" fmla="*/ 4 w 19"/>
                  <a:gd name="T47" fmla="*/ 6 h 17"/>
                  <a:gd name="T48" fmla="*/ 5 w 19"/>
                  <a:gd name="T49" fmla="*/ 6 h 17"/>
                  <a:gd name="T50" fmla="*/ 5 w 19"/>
                  <a:gd name="T51" fmla="*/ 5 h 17"/>
                  <a:gd name="T52" fmla="*/ 5 w 19"/>
                  <a:gd name="T53" fmla="*/ 5 h 17"/>
                  <a:gd name="T54" fmla="*/ 6 w 19"/>
                  <a:gd name="T55" fmla="*/ 5 h 17"/>
                  <a:gd name="T56" fmla="*/ 6 w 19"/>
                  <a:gd name="T57" fmla="*/ 4 h 17"/>
                  <a:gd name="T58" fmla="*/ 6 w 19"/>
                  <a:gd name="T59" fmla="*/ 4 h 17"/>
                  <a:gd name="T60" fmla="*/ 7 w 19"/>
                  <a:gd name="T61" fmla="*/ 3 h 17"/>
                  <a:gd name="T62" fmla="*/ 7 w 19"/>
                  <a:gd name="T63" fmla="*/ 3 h 17"/>
                  <a:gd name="T64" fmla="*/ 8 w 19"/>
                  <a:gd name="T65" fmla="*/ 3 h 17"/>
                  <a:gd name="T66" fmla="*/ 8 w 19"/>
                  <a:gd name="T67" fmla="*/ 3 h 17"/>
                  <a:gd name="T68" fmla="*/ 9 w 19"/>
                  <a:gd name="T69" fmla="*/ 2 h 17"/>
                  <a:gd name="T70" fmla="*/ 9 w 19"/>
                  <a:gd name="T71" fmla="*/ 2 h 17"/>
                  <a:gd name="T72" fmla="*/ 10 w 19"/>
                  <a:gd name="T73" fmla="*/ 2 h 17"/>
                  <a:gd name="T74" fmla="*/ 10 w 19"/>
                  <a:gd name="T75" fmla="*/ 2 h 17"/>
                  <a:gd name="T76" fmla="*/ 11 w 19"/>
                  <a:gd name="T77" fmla="*/ 1 h 17"/>
                  <a:gd name="T78" fmla="*/ 12 w 19"/>
                  <a:gd name="T79" fmla="*/ 1 h 17"/>
                  <a:gd name="T80" fmla="*/ 12 w 19"/>
                  <a:gd name="T81" fmla="*/ 1 h 17"/>
                  <a:gd name="T82" fmla="*/ 12 w 19"/>
                  <a:gd name="T83" fmla="*/ 1 h 17"/>
                  <a:gd name="T84" fmla="*/ 13 w 19"/>
                  <a:gd name="T85" fmla="*/ 1 h 17"/>
                  <a:gd name="T86" fmla="*/ 13 w 19"/>
                  <a:gd name="T87" fmla="*/ 0 h 17"/>
                  <a:gd name="T88" fmla="*/ 14 w 19"/>
                  <a:gd name="T89" fmla="*/ 0 h 17"/>
                  <a:gd name="T90" fmla="*/ 14 w 19"/>
                  <a:gd name="T91" fmla="*/ 0 h 17"/>
                  <a:gd name="T92" fmla="*/ 15 w 19"/>
                  <a:gd name="T93" fmla="*/ 0 h 17"/>
                  <a:gd name="T94" fmla="*/ 15 w 19"/>
                  <a:gd name="T95" fmla="*/ 0 h 17"/>
                  <a:gd name="T96" fmla="*/ 16 w 19"/>
                  <a:gd name="T97" fmla="*/ 0 h 17"/>
                  <a:gd name="T98" fmla="*/ 16 w 19"/>
                  <a:gd name="T99" fmla="*/ 0 h 17"/>
                  <a:gd name="T100" fmla="*/ 17 w 19"/>
                  <a:gd name="T101" fmla="*/ 0 h 17"/>
                  <a:gd name="T102" fmla="*/ 17 w 19"/>
                  <a:gd name="T103" fmla="*/ 0 h 17"/>
                  <a:gd name="T104" fmla="*/ 18 w 19"/>
                  <a:gd name="T105" fmla="*/ 0 h 17"/>
                  <a:gd name="T106" fmla="*/ 18 w 19"/>
                  <a:gd name="T10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 h="17">
                    <a:moveTo>
                      <a:pt x="0" y="17"/>
                    </a:moveTo>
                    <a:lnTo>
                      <a:pt x="0" y="17"/>
                    </a:lnTo>
                    <a:lnTo>
                      <a:pt x="0" y="17"/>
                    </a:lnTo>
                    <a:lnTo>
                      <a:pt x="0" y="17"/>
                    </a:lnTo>
                    <a:lnTo>
                      <a:pt x="0" y="16"/>
                    </a:lnTo>
                    <a:lnTo>
                      <a:pt x="0" y="16"/>
                    </a:lnTo>
                    <a:lnTo>
                      <a:pt x="0" y="16"/>
                    </a:lnTo>
                    <a:lnTo>
                      <a:pt x="0" y="16"/>
                    </a:lnTo>
                    <a:lnTo>
                      <a:pt x="0" y="15"/>
                    </a:lnTo>
                    <a:lnTo>
                      <a:pt x="0" y="15"/>
                    </a:lnTo>
                    <a:lnTo>
                      <a:pt x="0" y="15"/>
                    </a:lnTo>
                    <a:lnTo>
                      <a:pt x="0" y="15"/>
                    </a:lnTo>
                    <a:lnTo>
                      <a:pt x="0" y="14"/>
                    </a:lnTo>
                    <a:lnTo>
                      <a:pt x="0" y="14"/>
                    </a:lnTo>
                    <a:lnTo>
                      <a:pt x="0" y="14"/>
                    </a:lnTo>
                    <a:lnTo>
                      <a:pt x="1" y="14"/>
                    </a:lnTo>
                    <a:lnTo>
                      <a:pt x="1" y="13"/>
                    </a:lnTo>
                    <a:lnTo>
                      <a:pt x="1" y="13"/>
                    </a:lnTo>
                    <a:lnTo>
                      <a:pt x="1" y="13"/>
                    </a:lnTo>
                    <a:lnTo>
                      <a:pt x="1" y="13"/>
                    </a:lnTo>
                    <a:lnTo>
                      <a:pt x="1" y="12"/>
                    </a:lnTo>
                    <a:lnTo>
                      <a:pt x="1" y="12"/>
                    </a:lnTo>
                    <a:lnTo>
                      <a:pt x="1" y="12"/>
                    </a:lnTo>
                    <a:lnTo>
                      <a:pt x="1" y="12"/>
                    </a:lnTo>
                    <a:lnTo>
                      <a:pt x="1" y="11"/>
                    </a:lnTo>
                    <a:lnTo>
                      <a:pt x="1" y="11"/>
                    </a:lnTo>
                    <a:lnTo>
                      <a:pt x="1" y="11"/>
                    </a:lnTo>
                    <a:lnTo>
                      <a:pt x="2" y="10"/>
                    </a:lnTo>
                    <a:lnTo>
                      <a:pt x="2" y="10"/>
                    </a:lnTo>
                    <a:lnTo>
                      <a:pt x="2" y="10"/>
                    </a:lnTo>
                    <a:lnTo>
                      <a:pt x="2" y="10"/>
                    </a:lnTo>
                    <a:lnTo>
                      <a:pt x="2" y="10"/>
                    </a:lnTo>
                    <a:lnTo>
                      <a:pt x="2" y="9"/>
                    </a:lnTo>
                    <a:lnTo>
                      <a:pt x="2" y="9"/>
                    </a:lnTo>
                    <a:lnTo>
                      <a:pt x="2" y="9"/>
                    </a:lnTo>
                    <a:lnTo>
                      <a:pt x="2" y="9"/>
                    </a:lnTo>
                    <a:lnTo>
                      <a:pt x="2" y="9"/>
                    </a:lnTo>
                    <a:lnTo>
                      <a:pt x="3" y="8"/>
                    </a:lnTo>
                    <a:lnTo>
                      <a:pt x="3" y="8"/>
                    </a:lnTo>
                    <a:lnTo>
                      <a:pt x="3" y="8"/>
                    </a:lnTo>
                    <a:lnTo>
                      <a:pt x="3" y="8"/>
                    </a:lnTo>
                    <a:lnTo>
                      <a:pt x="3" y="7"/>
                    </a:lnTo>
                    <a:lnTo>
                      <a:pt x="3" y="7"/>
                    </a:lnTo>
                    <a:lnTo>
                      <a:pt x="3" y="7"/>
                    </a:lnTo>
                    <a:lnTo>
                      <a:pt x="4" y="7"/>
                    </a:lnTo>
                    <a:lnTo>
                      <a:pt x="4" y="6"/>
                    </a:lnTo>
                    <a:lnTo>
                      <a:pt x="4" y="6"/>
                    </a:lnTo>
                    <a:lnTo>
                      <a:pt x="4" y="6"/>
                    </a:lnTo>
                    <a:lnTo>
                      <a:pt x="5" y="6"/>
                    </a:lnTo>
                    <a:lnTo>
                      <a:pt x="5" y="6"/>
                    </a:lnTo>
                    <a:lnTo>
                      <a:pt x="5" y="5"/>
                    </a:lnTo>
                    <a:lnTo>
                      <a:pt x="5" y="5"/>
                    </a:lnTo>
                    <a:lnTo>
                      <a:pt x="5" y="5"/>
                    </a:lnTo>
                    <a:lnTo>
                      <a:pt x="5" y="5"/>
                    </a:lnTo>
                    <a:lnTo>
                      <a:pt x="5" y="5"/>
                    </a:lnTo>
                    <a:lnTo>
                      <a:pt x="6" y="5"/>
                    </a:lnTo>
                    <a:lnTo>
                      <a:pt x="6" y="5"/>
                    </a:lnTo>
                    <a:lnTo>
                      <a:pt x="6" y="4"/>
                    </a:lnTo>
                    <a:lnTo>
                      <a:pt x="6" y="4"/>
                    </a:lnTo>
                    <a:lnTo>
                      <a:pt x="6" y="4"/>
                    </a:lnTo>
                    <a:lnTo>
                      <a:pt x="7" y="4"/>
                    </a:lnTo>
                    <a:lnTo>
                      <a:pt x="7" y="3"/>
                    </a:lnTo>
                    <a:lnTo>
                      <a:pt x="7" y="3"/>
                    </a:lnTo>
                    <a:lnTo>
                      <a:pt x="7" y="3"/>
                    </a:lnTo>
                    <a:lnTo>
                      <a:pt x="8" y="3"/>
                    </a:lnTo>
                    <a:lnTo>
                      <a:pt x="8" y="3"/>
                    </a:lnTo>
                    <a:lnTo>
                      <a:pt x="8" y="3"/>
                    </a:lnTo>
                    <a:lnTo>
                      <a:pt x="8" y="3"/>
                    </a:lnTo>
                    <a:lnTo>
                      <a:pt x="9" y="2"/>
                    </a:lnTo>
                    <a:lnTo>
                      <a:pt x="9" y="2"/>
                    </a:lnTo>
                    <a:lnTo>
                      <a:pt x="9" y="2"/>
                    </a:lnTo>
                    <a:lnTo>
                      <a:pt x="9" y="2"/>
                    </a:lnTo>
                    <a:lnTo>
                      <a:pt x="10" y="2"/>
                    </a:lnTo>
                    <a:lnTo>
                      <a:pt x="10" y="2"/>
                    </a:lnTo>
                    <a:lnTo>
                      <a:pt x="10" y="2"/>
                    </a:lnTo>
                    <a:lnTo>
                      <a:pt x="10" y="2"/>
                    </a:lnTo>
                    <a:lnTo>
                      <a:pt x="11" y="1"/>
                    </a:lnTo>
                    <a:lnTo>
                      <a:pt x="11" y="1"/>
                    </a:lnTo>
                    <a:lnTo>
                      <a:pt x="11" y="1"/>
                    </a:lnTo>
                    <a:lnTo>
                      <a:pt x="12" y="1"/>
                    </a:lnTo>
                    <a:lnTo>
                      <a:pt x="12" y="1"/>
                    </a:lnTo>
                    <a:lnTo>
                      <a:pt x="12" y="1"/>
                    </a:lnTo>
                    <a:lnTo>
                      <a:pt x="12" y="1"/>
                    </a:lnTo>
                    <a:lnTo>
                      <a:pt x="12" y="1"/>
                    </a:lnTo>
                    <a:lnTo>
                      <a:pt x="13" y="1"/>
                    </a:lnTo>
                    <a:lnTo>
                      <a:pt x="13" y="1"/>
                    </a:lnTo>
                    <a:lnTo>
                      <a:pt x="13" y="0"/>
                    </a:lnTo>
                    <a:lnTo>
                      <a:pt x="13" y="0"/>
                    </a:lnTo>
                    <a:lnTo>
                      <a:pt x="13" y="0"/>
                    </a:lnTo>
                    <a:lnTo>
                      <a:pt x="14" y="0"/>
                    </a:lnTo>
                    <a:lnTo>
                      <a:pt x="14" y="0"/>
                    </a:lnTo>
                    <a:lnTo>
                      <a:pt x="14" y="0"/>
                    </a:lnTo>
                    <a:lnTo>
                      <a:pt x="14" y="0"/>
                    </a:lnTo>
                    <a:lnTo>
                      <a:pt x="15" y="0"/>
                    </a:lnTo>
                    <a:lnTo>
                      <a:pt x="15" y="0"/>
                    </a:lnTo>
                    <a:lnTo>
                      <a:pt x="15" y="0"/>
                    </a:lnTo>
                    <a:lnTo>
                      <a:pt x="15" y="0"/>
                    </a:lnTo>
                    <a:lnTo>
                      <a:pt x="16" y="0"/>
                    </a:lnTo>
                    <a:lnTo>
                      <a:pt x="16" y="0"/>
                    </a:lnTo>
                    <a:lnTo>
                      <a:pt x="16" y="0"/>
                    </a:lnTo>
                    <a:lnTo>
                      <a:pt x="16" y="0"/>
                    </a:lnTo>
                    <a:lnTo>
                      <a:pt x="17" y="0"/>
                    </a:lnTo>
                    <a:lnTo>
                      <a:pt x="17" y="0"/>
                    </a:lnTo>
                    <a:lnTo>
                      <a:pt x="17" y="0"/>
                    </a:lnTo>
                    <a:lnTo>
                      <a:pt x="17" y="0"/>
                    </a:lnTo>
                    <a:lnTo>
                      <a:pt x="18" y="0"/>
                    </a:lnTo>
                    <a:lnTo>
                      <a:pt x="18" y="0"/>
                    </a:lnTo>
                    <a:lnTo>
                      <a:pt x="18" y="0"/>
                    </a:lnTo>
                    <a:lnTo>
                      <a:pt x="19"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3" name="Freeform 401"/>
              <p:cNvSpPr>
                <a:spLocks/>
              </p:cNvSpPr>
              <p:nvPr/>
            </p:nvSpPr>
            <p:spPr bwMode="auto">
              <a:xfrm flipH="1">
                <a:off x="1009" y="3649"/>
                <a:ext cx="5" cy="6"/>
              </a:xfrm>
              <a:custGeom>
                <a:avLst/>
                <a:gdLst>
                  <a:gd name="T0" fmla="*/ 17 w 18"/>
                  <a:gd name="T1" fmla="*/ 0 h 22"/>
                  <a:gd name="T2" fmla="*/ 17 w 18"/>
                  <a:gd name="T3" fmla="*/ 1 h 22"/>
                  <a:gd name="T4" fmla="*/ 17 w 18"/>
                  <a:gd name="T5" fmla="*/ 1 h 22"/>
                  <a:gd name="T6" fmla="*/ 17 w 18"/>
                  <a:gd name="T7" fmla="*/ 2 h 22"/>
                  <a:gd name="T8" fmla="*/ 18 w 18"/>
                  <a:gd name="T9" fmla="*/ 2 h 22"/>
                  <a:gd name="T10" fmla="*/ 18 w 18"/>
                  <a:gd name="T11" fmla="*/ 3 h 22"/>
                  <a:gd name="T12" fmla="*/ 18 w 18"/>
                  <a:gd name="T13" fmla="*/ 3 h 22"/>
                  <a:gd name="T14" fmla="*/ 18 w 18"/>
                  <a:gd name="T15" fmla="*/ 4 h 22"/>
                  <a:gd name="T16" fmla="*/ 18 w 18"/>
                  <a:gd name="T17" fmla="*/ 4 h 22"/>
                  <a:gd name="T18" fmla="*/ 18 w 18"/>
                  <a:gd name="T19" fmla="*/ 5 h 22"/>
                  <a:gd name="T20" fmla="*/ 18 w 18"/>
                  <a:gd name="T21" fmla="*/ 6 h 22"/>
                  <a:gd name="T22" fmla="*/ 18 w 18"/>
                  <a:gd name="T23" fmla="*/ 6 h 22"/>
                  <a:gd name="T24" fmla="*/ 17 w 18"/>
                  <a:gd name="T25" fmla="*/ 7 h 22"/>
                  <a:gd name="T26" fmla="*/ 17 w 18"/>
                  <a:gd name="T27" fmla="*/ 7 h 22"/>
                  <a:gd name="T28" fmla="*/ 17 w 18"/>
                  <a:gd name="T29" fmla="*/ 8 h 22"/>
                  <a:gd name="T30" fmla="*/ 17 w 18"/>
                  <a:gd name="T31" fmla="*/ 8 h 22"/>
                  <a:gd name="T32" fmla="*/ 17 w 18"/>
                  <a:gd name="T33" fmla="*/ 9 h 22"/>
                  <a:gd name="T34" fmla="*/ 17 w 18"/>
                  <a:gd name="T35" fmla="*/ 9 h 22"/>
                  <a:gd name="T36" fmla="*/ 17 w 18"/>
                  <a:gd name="T37" fmla="*/ 9 h 22"/>
                  <a:gd name="T38" fmla="*/ 17 w 18"/>
                  <a:gd name="T39" fmla="*/ 10 h 22"/>
                  <a:gd name="T40" fmla="*/ 17 w 18"/>
                  <a:gd name="T41" fmla="*/ 10 h 22"/>
                  <a:gd name="T42" fmla="*/ 17 w 18"/>
                  <a:gd name="T43" fmla="*/ 11 h 22"/>
                  <a:gd name="T44" fmla="*/ 16 w 18"/>
                  <a:gd name="T45" fmla="*/ 11 h 22"/>
                  <a:gd name="T46" fmla="*/ 16 w 18"/>
                  <a:gd name="T47" fmla="*/ 11 h 22"/>
                  <a:gd name="T48" fmla="*/ 16 w 18"/>
                  <a:gd name="T49" fmla="*/ 12 h 22"/>
                  <a:gd name="T50" fmla="*/ 16 w 18"/>
                  <a:gd name="T51" fmla="*/ 13 h 22"/>
                  <a:gd name="T52" fmla="*/ 15 w 18"/>
                  <a:gd name="T53" fmla="*/ 13 h 22"/>
                  <a:gd name="T54" fmla="*/ 15 w 18"/>
                  <a:gd name="T55" fmla="*/ 13 h 22"/>
                  <a:gd name="T56" fmla="*/ 15 w 18"/>
                  <a:gd name="T57" fmla="*/ 14 h 22"/>
                  <a:gd name="T58" fmla="*/ 14 w 18"/>
                  <a:gd name="T59" fmla="*/ 14 h 22"/>
                  <a:gd name="T60" fmla="*/ 14 w 18"/>
                  <a:gd name="T61" fmla="*/ 15 h 22"/>
                  <a:gd name="T62" fmla="*/ 14 w 18"/>
                  <a:gd name="T63" fmla="*/ 15 h 22"/>
                  <a:gd name="T64" fmla="*/ 14 w 18"/>
                  <a:gd name="T65" fmla="*/ 15 h 22"/>
                  <a:gd name="T66" fmla="*/ 13 w 18"/>
                  <a:gd name="T67" fmla="*/ 16 h 22"/>
                  <a:gd name="T68" fmla="*/ 13 w 18"/>
                  <a:gd name="T69" fmla="*/ 17 h 22"/>
                  <a:gd name="T70" fmla="*/ 12 w 18"/>
                  <a:gd name="T71" fmla="*/ 17 h 22"/>
                  <a:gd name="T72" fmla="*/ 12 w 18"/>
                  <a:gd name="T73" fmla="*/ 17 h 22"/>
                  <a:gd name="T74" fmla="*/ 12 w 18"/>
                  <a:gd name="T75" fmla="*/ 18 h 22"/>
                  <a:gd name="T76" fmla="*/ 11 w 18"/>
                  <a:gd name="T77" fmla="*/ 18 h 22"/>
                  <a:gd name="T78" fmla="*/ 10 w 18"/>
                  <a:gd name="T79" fmla="*/ 18 h 22"/>
                  <a:gd name="T80" fmla="*/ 10 w 18"/>
                  <a:gd name="T81" fmla="*/ 19 h 22"/>
                  <a:gd name="T82" fmla="*/ 10 w 18"/>
                  <a:gd name="T83" fmla="*/ 19 h 22"/>
                  <a:gd name="T84" fmla="*/ 9 w 18"/>
                  <a:gd name="T85" fmla="*/ 20 h 22"/>
                  <a:gd name="T86" fmla="*/ 9 w 18"/>
                  <a:gd name="T87" fmla="*/ 20 h 22"/>
                  <a:gd name="T88" fmla="*/ 8 w 18"/>
                  <a:gd name="T89" fmla="*/ 20 h 22"/>
                  <a:gd name="T90" fmla="*/ 7 w 18"/>
                  <a:gd name="T91" fmla="*/ 20 h 22"/>
                  <a:gd name="T92" fmla="*/ 7 w 18"/>
                  <a:gd name="T93" fmla="*/ 21 h 22"/>
                  <a:gd name="T94" fmla="*/ 6 w 18"/>
                  <a:gd name="T95" fmla="*/ 21 h 22"/>
                  <a:gd name="T96" fmla="*/ 6 w 18"/>
                  <a:gd name="T97" fmla="*/ 21 h 22"/>
                  <a:gd name="T98" fmla="*/ 5 w 18"/>
                  <a:gd name="T99" fmla="*/ 21 h 22"/>
                  <a:gd name="T100" fmla="*/ 5 w 18"/>
                  <a:gd name="T101" fmla="*/ 21 h 22"/>
                  <a:gd name="T102" fmla="*/ 5 w 18"/>
                  <a:gd name="T103" fmla="*/ 21 h 22"/>
                  <a:gd name="T104" fmla="*/ 4 w 18"/>
                  <a:gd name="T105" fmla="*/ 21 h 22"/>
                  <a:gd name="T106" fmla="*/ 4 w 18"/>
                  <a:gd name="T107" fmla="*/ 22 h 22"/>
                  <a:gd name="T108" fmla="*/ 3 w 18"/>
                  <a:gd name="T109" fmla="*/ 22 h 22"/>
                  <a:gd name="T110" fmla="*/ 3 w 18"/>
                  <a:gd name="T111" fmla="*/ 22 h 22"/>
                  <a:gd name="T112" fmla="*/ 2 w 18"/>
                  <a:gd name="T113" fmla="*/ 22 h 22"/>
                  <a:gd name="T114" fmla="*/ 2 w 18"/>
                  <a:gd name="T115" fmla="*/ 22 h 22"/>
                  <a:gd name="T116" fmla="*/ 1 w 18"/>
                  <a:gd name="T117" fmla="*/ 22 h 22"/>
                  <a:gd name="T118" fmla="*/ 0 w 18"/>
                  <a:gd name="T1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2">
                    <a:moveTo>
                      <a:pt x="17" y="0"/>
                    </a:moveTo>
                    <a:lnTo>
                      <a:pt x="17" y="0"/>
                    </a:lnTo>
                    <a:lnTo>
                      <a:pt x="17" y="0"/>
                    </a:lnTo>
                    <a:lnTo>
                      <a:pt x="17" y="1"/>
                    </a:lnTo>
                    <a:lnTo>
                      <a:pt x="17" y="1"/>
                    </a:lnTo>
                    <a:lnTo>
                      <a:pt x="17" y="1"/>
                    </a:lnTo>
                    <a:lnTo>
                      <a:pt x="17" y="2"/>
                    </a:lnTo>
                    <a:lnTo>
                      <a:pt x="17" y="2"/>
                    </a:lnTo>
                    <a:lnTo>
                      <a:pt x="17" y="2"/>
                    </a:lnTo>
                    <a:lnTo>
                      <a:pt x="18" y="2"/>
                    </a:lnTo>
                    <a:lnTo>
                      <a:pt x="18" y="3"/>
                    </a:lnTo>
                    <a:lnTo>
                      <a:pt x="18" y="3"/>
                    </a:lnTo>
                    <a:lnTo>
                      <a:pt x="18" y="3"/>
                    </a:lnTo>
                    <a:lnTo>
                      <a:pt x="18" y="3"/>
                    </a:lnTo>
                    <a:lnTo>
                      <a:pt x="18" y="4"/>
                    </a:lnTo>
                    <a:lnTo>
                      <a:pt x="18" y="4"/>
                    </a:lnTo>
                    <a:lnTo>
                      <a:pt x="18" y="4"/>
                    </a:lnTo>
                    <a:lnTo>
                      <a:pt x="18" y="4"/>
                    </a:lnTo>
                    <a:lnTo>
                      <a:pt x="18" y="5"/>
                    </a:lnTo>
                    <a:lnTo>
                      <a:pt x="18" y="5"/>
                    </a:lnTo>
                    <a:lnTo>
                      <a:pt x="18" y="5"/>
                    </a:lnTo>
                    <a:lnTo>
                      <a:pt x="18" y="6"/>
                    </a:lnTo>
                    <a:lnTo>
                      <a:pt x="18" y="6"/>
                    </a:lnTo>
                    <a:lnTo>
                      <a:pt x="18" y="6"/>
                    </a:lnTo>
                    <a:lnTo>
                      <a:pt x="18" y="6"/>
                    </a:lnTo>
                    <a:lnTo>
                      <a:pt x="17" y="7"/>
                    </a:lnTo>
                    <a:lnTo>
                      <a:pt x="17" y="7"/>
                    </a:lnTo>
                    <a:lnTo>
                      <a:pt x="17" y="7"/>
                    </a:lnTo>
                    <a:lnTo>
                      <a:pt x="17" y="7"/>
                    </a:lnTo>
                    <a:lnTo>
                      <a:pt x="17" y="8"/>
                    </a:lnTo>
                    <a:lnTo>
                      <a:pt x="17" y="8"/>
                    </a:lnTo>
                    <a:lnTo>
                      <a:pt x="17" y="8"/>
                    </a:lnTo>
                    <a:lnTo>
                      <a:pt x="17" y="8"/>
                    </a:lnTo>
                    <a:lnTo>
                      <a:pt x="17" y="9"/>
                    </a:lnTo>
                    <a:lnTo>
                      <a:pt x="17" y="9"/>
                    </a:lnTo>
                    <a:lnTo>
                      <a:pt x="17" y="9"/>
                    </a:lnTo>
                    <a:lnTo>
                      <a:pt x="17" y="9"/>
                    </a:lnTo>
                    <a:lnTo>
                      <a:pt x="17" y="9"/>
                    </a:lnTo>
                    <a:lnTo>
                      <a:pt x="17" y="10"/>
                    </a:lnTo>
                    <a:lnTo>
                      <a:pt x="17" y="10"/>
                    </a:lnTo>
                    <a:lnTo>
                      <a:pt x="17" y="10"/>
                    </a:lnTo>
                    <a:lnTo>
                      <a:pt x="17" y="10"/>
                    </a:lnTo>
                    <a:lnTo>
                      <a:pt x="17" y="10"/>
                    </a:lnTo>
                    <a:lnTo>
                      <a:pt x="17" y="11"/>
                    </a:lnTo>
                    <a:lnTo>
                      <a:pt x="16" y="11"/>
                    </a:lnTo>
                    <a:lnTo>
                      <a:pt x="16" y="11"/>
                    </a:lnTo>
                    <a:lnTo>
                      <a:pt x="16" y="11"/>
                    </a:lnTo>
                    <a:lnTo>
                      <a:pt x="16" y="11"/>
                    </a:lnTo>
                    <a:lnTo>
                      <a:pt x="16" y="12"/>
                    </a:lnTo>
                    <a:lnTo>
                      <a:pt x="16" y="12"/>
                    </a:lnTo>
                    <a:lnTo>
                      <a:pt x="16" y="12"/>
                    </a:lnTo>
                    <a:lnTo>
                      <a:pt x="16" y="13"/>
                    </a:lnTo>
                    <a:lnTo>
                      <a:pt x="16" y="13"/>
                    </a:lnTo>
                    <a:lnTo>
                      <a:pt x="15" y="13"/>
                    </a:lnTo>
                    <a:lnTo>
                      <a:pt x="15" y="13"/>
                    </a:lnTo>
                    <a:lnTo>
                      <a:pt x="15" y="13"/>
                    </a:lnTo>
                    <a:lnTo>
                      <a:pt x="15" y="14"/>
                    </a:lnTo>
                    <a:lnTo>
                      <a:pt x="15" y="14"/>
                    </a:lnTo>
                    <a:lnTo>
                      <a:pt x="15" y="14"/>
                    </a:lnTo>
                    <a:lnTo>
                      <a:pt x="14" y="14"/>
                    </a:lnTo>
                    <a:lnTo>
                      <a:pt x="14" y="14"/>
                    </a:lnTo>
                    <a:lnTo>
                      <a:pt x="14" y="15"/>
                    </a:lnTo>
                    <a:lnTo>
                      <a:pt x="14" y="15"/>
                    </a:lnTo>
                    <a:lnTo>
                      <a:pt x="14" y="15"/>
                    </a:lnTo>
                    <a:lnTo>
                      <a:pt x="14" y="15"/>
                    </a:lnTo>
                    <a:lnTo>
                      <a:pt x="14" y="15"/>
                    </a:lnTo>
                    <a:lnTo>
                      <a:pt x="13" y="16"/>
                    </a:lnTo>
                    <a:lnTo>
                      <a:pt x="13" y="16"/>
                    </a:lnTo>
                    <a:lnTo>
                      <a:pt x="13" y="16"/>
                    </a:lnTo>
                    <a:lnTo>
                      <a:pt x="13" y="17"/>
                    </a:lnTo>
                    <a:lnTo>
                      <a:pt x="13" y="17"/>
                    </a:lnTo>
                    <a:lnTo>
                      <a:pt x="12" y="17"/>
                    </a:lnTo>
                    <a:lnTo>
                      <a:pt x="12" y="17"/>
                    </a:lnTo>
                    <a:lnTo>
                      <a:pt x="12" y="17"/>
                    </a:lnTo>
                    <a:lnTo>
                      <a:pt x="12" y="17"/>
                    </a:lnTo>
                    <a:lnTo>
                      <a:pt x="12" y="18"/>
                    </a:lnTo>
                    <a:lnTo>
                      <a:pt x="11" y="18"/>
                    </a:lnTo>
                    <a:lnTo>
                      <a:pt x="11" y="18"/>
                    </a:lnTo>
                    <a:lnTo>
                      <a:pt x="11" y="18"/>
                    </a:lnTo>
                    <a:lnTo>
                      <a:pt x="10" y="18"/>
                    </a:lnTo>
                    <a:lnTo>
                      <a:pt x="10" y="19"/>
                    </a:lnTo>
                    <a:lnTo>
                      <a:pt x="10" y="19"/>
                    </a:lnTo>
                    <a:lnTo>
                      <a:pt x="10" y="19"/>
                    </a:lnTo>
                    <a:lnTo>
                      <a:pt x="10" y="19"/>
                    </a:lnTo>
                    <a:lnTo>
                      <a:pt x="9" y="19"/>
                    </a:lnTo>
                    <a:lnTo>
                      <a:pt x="9" y="20"/>
                    </a:lnTo>
                    <a:lnTo>
                      <a:pt x="9" y="20"/>
                    </a:lnTo>
                    <a:lnTo>
                      <a:pt x="9" y="20"/>
                    </a:lnTo>
                    <a:lnTo>
                      <a:pt x="8" y="20"/>
                    </a:lnTo>
                    <a:lnTo>
                      <a:pt x="8" y="20"/>
                    </a:lnTo>
                    <a:lnTo>
                      <a:pt x="8" y="20"/>
                    </a:lnTo>
                    <a:lnTo>
                      <a:pt x="7" y="20"/>
                    </a:lnTo>
                    <a:lnTo>
                      <a:pt x="7" y="20"/>
                    </a:lnTo>
                    <a:lnTo>
                      <a:pt x="7" y="21"/>
                    </a:lnTo>
                    <a:lnTo>
                      <a:pt x="7" y="21"/>
                    </a:lnTo>
                    <a:lnTo>
                      <a:pt x="6" y="21"/>
                    </a:lnTo>
                    <a:lnTo>
                      <a:pt x="6" y="21"/>
                    </a:lnTo>
                    <a:lnTo>
                      <a:pt x="6" y="21"/>
                    </a:lnTo>
                    <a:lnTo>
                      <a:pt x="6" y="21"/>
                    </a:lnTo>
                    <a:lnTo>
                      <a:pt x="5" y="21"/>
                    </a:lnTo>
                    <a:lnTo>
                      <a:pt x="5" y="21"/>
                    </a:lnTo>
                    <a:lnTo>
                      <a:pt x="5" y="21"/>
                    </a:lnTo>
                    <a:lnTo>
                      <a:pt x="5" y="21"/>
                    </a:lnTo>
                    <a:lnTo>
                      <a:pt x="5" y="21"/>
                    </a:lnTo>
                    <a:lnTo>
                      <a:pt x="4" y="21"/>
                    </a:lnTo>
                    <a:lnTo>
                      <a:pt x="4" y="21"/>
                    </a:lnTo>
                    <a:lnTo>
                      <a:pt x="4" y="21"/>
                    </a:lnTo>
                    <a:lnTo>
                      <a:pt x="4" y="22"/>
                    </a:lnTo>
                    <a:lnTo>
                      <a:pt x="3" y="22"/>
                    </a:lnTo>
                    <a:lnTo>
                      <a:pt x="3" y="22"/>
                    </a:lnTo>
                    <a:lnTo>
                      <a:pt x="3" y="22"/>
                    </a:lnTo>
                    <a:lnTo>
                      <a:pt x="3" y="22"/>
                    </a:lnTo>
                    <a:lnTo>
                      <a:pt x="2" y="22"/>
                    </a:lnTo>
                    <a:lnTo>
                      <a:pt x="2" y="22"/>
                    </a:lnTo>
                    <a:lnTo>
                      <a:pt x="2" y="22"/>
                    </a:lnTo>
                    <a:lnTo>
                      <a:pt x="2" y="22"/>
                    </a:lnTo>
                    <a:lnTo>
                      <a:pt x="1" y="22"/>
                    </a:lnTo>
                    <a:lnTo>
                      <a:pt x="1" y="22"/>
                    </a:lnTo>
                    <a:lnTo>
                      <a:pt x="1" y="22"/>
                    </a:lnTo>
                    <a:lnTo>
                      <a:pt x="0" y="2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4" name="Line 402"/>
              <p:cNvSpPr>
                <a:spLocks noChangeShapeType="1"/>
              </p:cNvSpPr>
              <p:nvPr/>
            </p:nvSpPr>
            <p:spPr bwMode="auto">
              <a:xfrm flipH="1" flipV="1">
                <a:off x="1147" y="3660"/>
                <a:ext cx="1"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5" name="Line 403"/>
              <p:cNvSpPr>
                <a:spLocks noChangeShapeType="1"/>
              </p:cNvSpPr>
              <p:nvPr/>
            </p:nvSpPr>
            <p:spPr bwMode="auto">
              <a:xfrm>
                <a:off x="1014" y="3655"/>
                <a:ext cx="129"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6" name="Rectangle 404"/>
              <p:cNvSpPr>
                <a:spLocks noChangeArrowheads="1"/>
              </p:cNvSpPr>
              <p:nvPr/>
            </p:nvSpPr>
            <p:spPr bwMode="auto">
              <a:xfrm flipH="1">
                <a:off x="1003" y="3582"/>
                <a:ext cx="7"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7" name="Freeform 405"/>
              <p:cNvSpPr>
                <a:spLocks/>
              </p:cNvSpPr>
              <p:nvPr/>
            </p:nvSpPr>
            <p:spPr bwMode="auto">
              <a:xfrm flipH="1">
                <a:off x="963" y="3589"/>
                <a:ext cx="40" cy="97"/>
              </a:xfrm>
              <a:custGeom>
                <a:avLst/>
                <a:gdLst>
                  <a:gd name="T0" fmla="*/ 77 w 140"/>
                  <a:gd name="T1" fmla="*/ 351 h 351"/>
                  <a:gd name="T2" fmla="*/ 140 w 140"/>
                  <a:gd name="T3" fmla="*/ 289 h 351"/>
                  <a:gd name="T4" fmla="*/ 140 w 140"/>
                  <a:gd name="T5" fmla="*/ 0 h 351"/>
                  <a:gd name="T6" fmla="*/ 0 w 140"/>
                  <a:gd name="T7" fmla="*/ 0 h 351"/>
                </a:gdLst>
                <a:ahLst/>
                <a:cxnLst>
                  <a:cxn ang="0">
                    <a:pos x="T0" y="T1"/>
                  </a:cxn>
                  <a:cxn ang="0">
                    <a:pos x="T2" y="T3"/>
                  </a:cxn>
                  <a:cxn ang="0">
                    <a:pos x="T4" y="T5"/>
                  </a:cxn>
                  <a:cxn ang="0">
                    <a:pos x="T6" y="T7"/>
                  </a:cxn>
                </a:cxnLst>
                <a:rect l="0" t="0" r="r" b="b"/>
                <a:pathLst>
                  <a:path w="140" h="351">
                    <a:moveTo>
                      <a:pt x="77" y="351"/>
                    </a:moveTo>
                    <a:lnTo>
                      <a:pt x="140" y="289"/>
                    </a:lnTo>
                    <a:lnTo>
                      <a:pt x="14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8" name="Rectangle 406"/>
              <p:cNvSpPr>
                <a:spLocks noChangeArrowheads="1"/>
              </p:cNvSpPr>
              <p:nvPr/>
            </p:nvSpPr>
            <p:spPr bwMode="auto">
              <a:xfrm flipH="1">
                <a:off x="958" y="3592"/>
                <a:ext cx="5"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19" name="Rectangle 407"/>
              <p:cNvSpPr>
                <a:spLocks noChangeArrowheads="1"/>
              </p:cNvSpPr>
              <p:nvPr/>
            </p:nvSpPr>
            <p:spPr bwMode="auto">
              <a:xfrm flipH="1">
                <a:off x="1036" y="3561"/>
                <a:ext cx="10" cy="8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0" name="Line 408"/>
              <p:cNvSpPr>
                <a:spLocks noChangeShapeType="1"/>
              </p:cNvSpPr>
              <p:nvPr/>
            </p:nvSpPr>
            <p:spPr bwMode="auto">
              <a:xfrm flipH="1" flipV="1">
                <a:off x="1040" y="3561"/>
                <a:ext cx="1" cy="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1" name="Line 409"/>
              <p:cNvSpPr>
                <a:spLocks noChangeShapeType="1"/>
              </p:cNvSpPr>
              <p:nvPr/>
            </p:nvSpPr>
            <p:spPr bwMode="auto">
              <a:xfrm flipH="1">
                <a:off x="1003" y="364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2" name="Line 410"/>
              <p:cNvSpPr>
                <a:spLocks noChangeShapeType="1"/>
              </p:cNvSpPr>
              <p:nvPr/>
            </p:nvSpPr>
            <p:spPr bwMode="auto">
              <a:xfrm flipH="1">
                <a:off x="1024" y="3600"/>
                <a:ext cx="1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3" name="Line 411"/>
              <p:cNvSpPr>
                <a:spLocks noChangeShapeType="1"/>
              </p:cNvSpPr>
              <p:nvPr/>
            </p:nvSpPr>
            <p:spPr bwMode="auto">
              <a:xfrm flipH="1">
                <a:off x="1020" y="3603"/>
                <a:ext cx="0"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4" name="Line 412"/>
              <p:cNvSpPr>
                <a:spLocks noChangeShapeType="1"/>
              </p:cNvSpPr>
              <p:nvPr/>
            </p:nvSpPr>
            <p:spPr bwMode="auto">
              <a:xfrm>
                <a:off x="1024" y="3638"/>
                <a:ext cx="1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5" name="Freeform 413"/>
              <p:cNvSpPr>
                <a:spLocks/>
              </p:cNvSpPr>
              <p:nvPr/>
            </p:nvSpPr>
            <p:spPr bwMode="auto">
              <a:xfrm flipH="1">
                <a:off x="1035" y="3600"/>
                <a:ext cx="1" cy="0"/>
              </a:xfrm>
              <a:custGeom>
                <a:avLst/>
                <a:gdLst>
                  <a:gd name="T0" fmla="*/ 0 w 2"/>
                  <a:gd name="T1" fmla="*/ 0 w 2"/>
                  <a:gd name="T2" fmla="*/ 0 w 2"/>
                  <a:gd name="T3" fmla="*/ 1 w 2"/>
                  <a:gd name="T4" fmla="*/ 1 w 2"/>
                  <a:gd name="T5" fmla="*/ 1 w 2"/>
                  <a:gd name="T6" fmla="*/ 2 w 2"/>
                  <a:gd name="T7" fmla="*/ 2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0" y="0"/>
                    </a:moveTo>
                    <a:lnTo>
                      <a:pt x="0" y="0"/>
                    </a:lnTo>
                    <a:lnTo>
                      <a:pt x="0" y="0"/>
                    </a:lnTo>
                    <a:lnTo>
                      <a:pt x="1" y="0"/>
                    </a:lnTo>
                    <a:lnTo>
                      <a:pt x="1" y="0"/>
                    </a:lnTo>
                    <a:lnTo>
                      <a:pt x="1" y="0"/>
                    </a:lnTo>
                    <a:lnTo>
                      <a:pt x="2" y="0"/>
                    </a:lnTo>
                    <a:lnTo>
                      <a:pt x="2" y="0"/>
                    </a:lnTo>
                    <a:lnTo>
                      <a:pt x="2" y="0"/>
                    </a:lnTo>
                    <a:lnTo>
                      <a:pt x="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6" name="Freeform 414"/>
              <p:cNvSpPr>
                <a:spLocks/>
              </p:cNvSpPr>
              <p:nvPr/>
            </p:nvSpPr>
            <p:spPr bwMode="auto">
              <a:xfrm flipH="1">
                <a:off x="1020" y="3600"/>
                <a:ext cx="4" cy="3"/>
              </a:xfrm>
              <a:custGeom>
                <a:avLst/>
                <a:gdLst>
                  <a:gd name="T0" fmla="*/ 1 w 12"/>
                  <a:gd name="T1" fmla="*/ 0 h 12"/>
                  <a:gd name="T2" fmla="*/ 1 w 12"/>
                  <a:gd name="T3" fmla="*/ 0 h 12"/>
                  <a:gd name="T4" fmla="*/ 2 w 12"/>
                  <a:gd name="T5" fmla="*/ 0 h 12"/>
                  <a:gd name="T6" fmla="*/ 2 w 12"/>
                  <a:gd name="T7" fmla="*/ 0 h 12"/>
                  <a:gd name="T8" fmla="*/ 3 w 12"/>
                  <a:gd name="T9" fmla="*/ 0 h 12"/>
                  <a:gd name="T10" fmla="*/ 3 w 12"/>
                  <a:gd name="T11" fmla="*/ 0 h 12"/>
                  <a:gd name="T12" fmla="*/ 4 w 12"/>
                  <a:gd name="T13" fmla="*/ 0 h 12"/>
                  <a:gd name="T14" fmla="*/ 4 w 12"/>
                  <a:gd name="T15" fmla="*/ 0 h 12"/>
                  <a:gd name="T16" fmla="*/ 5 w 12"/>
                  <a:gd name="T17" fmla="*/ 1 h 12"/>
                  <a:gd name="T18" fmla="*/ 5 w 12"/>
                  <a:gd name="T19" fmla="*/ 1 h 12"/>
                  <a:gd name="T20" fmla="*/ 6 w 12"/>
                  <a:gd name="T21" fmla="*/ 1 h 12"/>
                  <a:gd name="T22" fmla="*/ 7 w 12"/>
                  <a:gd name="T23" fmla="*/ 1 h 12"/>
                  <a:gd name="T24" fmla="*/ 7 w 12"/>
                  <a:gd name="T25" fmla="*/ 2 h 12"/>
                  <a:gd name="T26" fmla="*/ 7 w 12"/>
                  <a:gd name="T27" fmla="*/ 2 h 12"/>
                  <a:gd name="T28" fmla="*/ 8 w 12"/>
                  <a:gd name="T29" fmla="*/ 3 h 12"/>
                  <a:gd name="T30" fmla="*/ 8 w 12"/>
                  <a:gd name="T31" fmla="*/ 3 h 12"/>
                  <a:gd name="T32" fmla="*/ 8 w 12"/>
                  <a:gd name="T33" fmla="*/ 3 h 12"/>
                  <a:gd name="T34" fmla="*/ 9 w 12"/>
                  <a:gd name="T35" fmla="*/ 4 h 12"/>
                  <a:gd name="T36" fmla="*/ 9 w 12"/>
                  <a:gd name="T37" fmla="*/ 4 h 12"/>
                  <a:gd name="T38" fmla="*/ 10 w 12"/>
                  <a:gd name="T39" fmla="*/ 4 h 12"/>
                  <a:gd name="T40" fmla="*/ 10 w 12"/>
                  <a:gd name="T41" fmla="*/ 5 h 12"/>
                  <a:gd name="T42" fmla="*/ 10 w 12"/>
                  <a:gd name="T43" fmla="*/ 5 h 12"/>
                  <a:gd name="T44" fmla="*/ 10 w 12"/>
                  <a:gd name="T45" fmla="*/ 6 h 12"/>
                  <a:gd name="T46" fmla="*/ 11 w 12"/>
                  <a:gd name="T47" fmla="*/ 6 h 12"/>
                  <a:gd name="T48" fmla="*/ 11 w 12"/>
                  <a:gd name="T49" fmla="*/ 7 h 12"/>
                  <a:gd name="T50" fmla="*/ 11 w 12"/>
                  <a:gd name="T51" fmla="*/ 7 h 12"/>
                  <a:gd name="T52" fmla="*/ 11 w 12"/>
                  <a:gd name="T53" fmla="*/ 8 h 12"/>
                  <a:gd name="T54" fmla="*/ 12 w 12"/>
                  <a:gd name="T55" fmla="*/ 8 h 12"/>
                  <a:gd name="T56" fmla="*/ 12 w 12"/>
                  <a:gd name="T57" fmla="*/ 8 h 12"/>
                  <a:gd name="T58" fmla="*/ 12 w 12"/>
                  <a:gd name="T59" fmla="*/ 9 h 12"/>
                  <a:gd name="T60" fmla="*/ 12 w 12"/>
                  <a:gd name="T61" fmla="*/ 10 h 12"/>
                  <a:gd name="T62" fmla="*/ 12 w 12"/>
                  <a:gd name="T63" fmla="*/ 10 h 12"/>
                  <a:gd name="T64" fmla="*/ 12 w 12"/>
                  <a:gd name="T65" fmla="*/ 11 h 12"/>
                  <a:gd name="T66" fmla="*/ 12 w 12"/>
                  <a:gd name="T67" fmla="*/ 11 h 12"/>
                  <a:gd name="T68" fmla="*/ 12 w 12"/>
                  <a:gd name="T6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 h="12">
                    <a:moveTo>
                      <a:pt x="0" y="0"/>
                    </a:moveTo>
                    <a:lnTo>
                      <a:pt x="1" y="0"/>
                    </a:lnTo>
                    <a:lnTo>
                      <a:pt x="1" y="0"/>
                    </a:lnTo>
                    <a:lnTo>
                      <a:pt x="1" y="0"/>
                    </a:lnTo>
                    <a:lnTo>
                      <a:pt x="1" y="0"/>
                    </a:lnTo>
                    <a:lnTo>
                      <a:pt x="2" y="0"/>
                    </a:lnTo>
                    <a:lnTo>
                      <a:pt x="2" y="0"/>
                    </a:lnTo>
                    <a:lnTo>
                      <a:pt x="2" y="0"/>
                    </a:lnTo>
                    <a:lnTo>
                      <a:pt x="3" y="0"/>
                    </a:lnTo>
                    <a:lnTo>
                      <a:pt x="3" y="0"/>
                    </a:lnTo>
                    <a:lnTo>
                      <a:pt x="3" y="0"/>
                    </a:lnTo>
                    <a:lnTo>
                      <a:pt x="3" y="0"/>
                    </a:lnTo>
                    <a:lnTo>
                      <a:pt x="4" y="0"/>
                    </a:lnTo>
                    <a:lnTo>
                      <a:pt x="4" y="0"/>
                    </a:lnTo>
                    <a:lnTo>
                      <a:pt x="4" y="0"/>
                    </a:lnTo>
                    <a:lnTo>
                      <a:pt x="4" y="0"/>
                    </a:lnTo>
                    <a:lnTo>
                      <a:pt x="5" y="1"/>
                    </a:lnTo>
                    <a:lnTo>
                      <a:pt x="5" y="1"/>
                    </a:lnTo>
                    <a:lnTo>
                      <a:pt x="5" y="1"/>
                    </a:lnTo>
                    <a:lnTo>
                      <a:pt x="5" y="1"/>
                    </a:lnTo>
                    <a:lnTo>
                      <a:pt x="6" y="1"/>
                    </a:lnTo>
                    <a:lnTo>
                      <a:pt x="6" y="1"/>
                    </a:lnTo>
                    <a:lnTo>
                      <a:pt x="6" y="1"/>
                    </a:lnTo>
                    <a:lnTo>
                      <a:pt x="7" y="1"/>
                    </a:lnTo>
                    <a:lnTo>
                      <a:pt x="7" y="2"/>
                    </a:lnTo>
                    <a:lnTo>
                      <a:pt x="7" y="2"/>
                    </a:lnTo>
                    <a:lnTo>
                      <a:pt x="7" y="2"/>
                    </a:lnTo>
                    <a:lnTo>
                      <a:pt x="7" y="2"/>
                    </a:lnTo>
                    <a:lnTo>
                      <a:pt x="8" y="2"/>
                    </a:lnTo>
                    <a:lnTo>
                      <a:pt x="8" y="3"/>
                    </a:lnTo>
                    <a:lnTo>
                      <a:pt x="8" y="3"/>
                    </a:lnTo>
                    <a:lnTo>
                      <a:pt x="8" y="3"/>
                    </a:lnTo>
                    <a:lnTo>
                      <a:pt x="8" y="3"/>
                    </a:lnTo>
                    <a:lnTo>
                      <a:pt x="8" y="3"/>
                    </a:lnTo>
                    <a:lnTo>
                      <a:pt x="9" y="3"/>
                    </a:lnTo>
                    <a:lnTo>
                      <a:pt x="9" y="4"/>
                    </a:lnTo>
                    <a:lnTo>
                      <a:pt x="9" y="4"/>
                    </a:lnTo>
                    <a:lnTo>
                      <a:pt x="9" y="4"/>
                    </a:lnTo>
                    <a:lnTo>
                      <a:pt x="10" y="4"/>
                    </a:lnTo>
                    <a:lnTo>
                      <a:pt x="10" y="4"/>
                    </a:lnTo>
                    <a:lnTo>
                      <a:pt x="10" y="4"/>
                    </a:lnTo>
                    <a:lnTo>
                      <a:pt x="10" y="5"/>
                    </a:lnTo>
                    <a:lnTo>
                      <a:pt x="10" y="5"/>
                    </a:lnTo>
                    <a:lnTo>
                      <a:pt x="10" y="5"/>
                    </a:lnTo>
                    <a:lnTo>
                      <a:pt x="10" y="5"/>
                    </a:lnTo>
                    <a:lnTo>
                      <a:pt x="10" y="6"/>
                    </a:lnTo>
                    <a:lnTo>
                      <a:pt x="11" y="6"/>
                    </a:lnTo>
                    <a:lnTo>
                      <a:pt x="11" y="6"/>
                    </a:lnTo>
                    <a:lnTo>
                      <a:pt x="11" y="6"/>
                    </a:lnTo>
                    <a:lnTo>
                      <a:pt x="11" y="7"/>
                    </a:lnTo>
                    <a:lnTo>
                      <a:pt x="11" y="7"/>
                    </a:lnTo>
                    <a:lnTo>
                      <a:pt x="11" y="7"/>
                    </a:lnTo>
                    <a:lnTo>
                      <a:pt x="11" y="7"/>
                    </a:lnTo>
                    <a:lnTo>
                      <a:pt x="11" y="8"/>
                    </a:lnTo>
                    <a:lnTo>
                      <a:pt x="11" y="8"/>
                    </a:lnTo>
                    <a:lnTo>
                      <a:pt x="12" y="8"/>
                    </a:lnTo>
                    <a:lnTo>
                      <a:pt x="12" y="8"/>
                    </a:lnTo>
                    <a:lnTo>
                      <a:pt x="12" y="8"/>
                    </a:lnTo>
                    <a:lnTo>
                      <a:pt x="12" y="9"/>
                    </a:lnTo>
                    <a:lnTo>
                      <a:pt x="12" y="9"/>
                    </a:lnTo>
                    <a:lnTo>
                      <a:pt x="12" y="9"/>
                    </a:lnTo>
                    <a:lnTo>
                      <a:pt x="12" y="10"/>
                    </a:lnTo>
                    <a:lnTo>
                      <a:pt x="12" y="10"/>
                    </a:lnTo>
                    <a:lnTo>
                      <a:pt x="12" y="10"/>
                    </a:lnTo>
                    <a:lnTo>
                      <a:pt x="12" y="10"/>
                    </a:lnTo>
                    <a:lnTo>
                      <a:pt x="12" y="11"/>
                    </a:lnTo>
                    <a:lnTo>
                      <a:pt x="12" y="11"/>
                    </a:lnTo>
                    <a:lnTo>
                      <a:pt x="12" y="11"/>
                    </a:lnTo>
                    <a:lnTo>
                      <a:pt x="12" y="11"/>
                    </a:lnTo>
                    <a:lnTo>
                      <a:pt x="12" y="12"/>
                    </a:lnTo>
                    <a:lnTo>
                      <a:pt x="12"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7" name="Freeform 415"/>
              <p:cNvSpPr>
                <a:spLocks/>
              </p:cNvSpPr>
              <p:nvPr/>
            </p:nvSpPr>
            <p:spPr bwMode="auto">
              <a:xfrm flipH="1">
                <a:off x="1020" y="3635"/>
                <a:ext cx="4" cy="3"/>
              </a:xfrm>
              <a:custGeom>
                <a:avLst/>
                <a:gdLst>
                  <a:gd name="T0" fmla="*/ 12 w 12"/>
                  <a:gd name="T1" fmla="*/ 0 h 12"/>
                  <a:gd name="T2" fmla="*/ 12 w 12"/>
                  <a:gd name="T3" fmla="*/ 1 h 12"/>
                  <a:gd name="T4" fmla="*/ 12 w 12"/>
                  <a:gd name="T5" fmla="*/ 1 h 12"/>
                  <a:gd name="T6" fmla="*/ 12 w 12"/>
                  <a:gd name="T7" fmla="*/ 2 h 12"/>
                  <a:gd name="T8" fmla="*/ 12 w 12"/>
                  <a:gd name="T9" fmla="*/ 2 h 12"/>
                  <a:gd name="T10" fmla="*/ 12 w 12"/>
                  <a:gd name="T11" fmla="*/ 3 h 12"/>
                  <a:gd name="T12" fmla="*/ 11 w 12"/>
                  <a:gd name="T13" fmla="*/ 3 h 12"/>
                  <a:gd name="T14" fmla="*/ 11 w 12"/>
                  <a:gd name="T15" fmla="*/ 4 h 12"/>
                  <a:gd name="T16" fmla="*/ 11 w 12"/>
                  <a:gd name="T17" fmla="*/ 4 h 12"/>
                  <a:gd name="T18" fmla="*/ 11 w 12"/>
                  <a:gd name="T19" fmla="*/ 5 h 12"/>
                  <a:gd name="T20" fmla="*/ 11 w 12"/>
                  <a:gd name="T21" fmla="*/ 5 h 12"/>
                  <a:gd name="T22" fmla="*/ 10 w 12"/>
                  <a:gd name="T23" fmla="*/ 6 h 12"/>
                  <a:gd name="T24" fmla="*/ 10 w 12"/>
                  <a:gd name="T25" fmla="*/ 6 h 12"/>
                  <a:gd name="T26" fmla="*/ 10 w 12"/>
                  <a:gd name="T27" fmla="*/ 6 h 12"/>
                  <a:gd name="T28" fmla="*/ 10 w 12"/>
                  <a:gd name="T29" fmla="*/ 7 h 12"/>
                  <a:gd name="T30" fmla="*/ 9 w 12"/>
                  <a:gd name="T31" fmla="*/ 7 h 12"/>
                  <a:gd name="T32" fmla="*/ 9 w 12"/>
                  <a:gd name="T33" fmla="*/ 7 h 12"/>
                  <a:gd name="T34" fmla="*/ 9 w 12"/>
                  <a:gd name="T35" fmla="*/ 8 h 12"/>
                  <a:gd name="T36" fmla="*/ 8 w 12"/>
                  <a:gd name="T37" fmla="*/ 8 h 12"/>
                  <a:gd name="T38" fmla="*/ 8 w 12"/>
                  <a:gd name="T39" fmla="*/ 9 h 12"/>
                  <a:gd name="T40" fmla="*/ 8 w 12"/>
                  <a:gd name="T41" fmla="*/ 9 h 12"/>
                  <a:gd name="T42" fmla="*/ 8 w 12"/>
                  <a:gd name="T43" fmla="*/ 9 h 12"/>
                  <a:gd name="T44" fmla="*/ 7 w 12"/>
                  <a:gd name="T45" fmla="*/ 9 h 12"/>
                  <a:gd name="T46" fmla="*/ 7 w 12"/>
                  <a:gd name="T47" fmla="*/ 10 h 12"/>
                  <a:gd name="T48" fmla="*/ 7 w 12"/>
                  <a:gd name="T49" fmla="*/ 10 h 12"/>
                  <a:gd name="T50" fmla="*/ 6 w 12"/>
                  <a:gd name="T51" fmla="*/ 10 h 12"/>
                  <a:gd name="T52" fmla="*/ 6 w 12"/>
                  <a:gd name="T53" fmla="*/ 10 h 12"/>
                  <a:gd name="T54" fmla="*/ 5 w 12"/>
                  <a:gd name="T55" fmla="*/ 10 h 12"/>
                  <a:gd name="T56" fmla="*/ 5 w 12"/>
                  <a:gd name="T57" fmla="*/ 11 h 12"/>
                  <a:gd name="T58" fmla="*/ 4 w 12"/>
                  <a:gd name="T59" fmla="*/ 11 h 12"/>
                  <a:gd name="T60" fmla="*/ 4 w 12"/>
                  <a:gd name="T61" fmla="*/ 11 h 12"/>
                  <a:gd name="T62" fmla="*/ 3 w 12"/>
                  <a:gd name="T63" fmla="*/ 11 h 12"/>
                  <a:gd name="T64" fmla="*/ 3 w 12"/>
                  <a:gd name="T65" fmla="*/ 12 h 12"/>
                  <a:gd name="T66" fmla="*/ 2 w 12"/>
                  <a:gd name="T67" fmla="*/ 12 h 12"/>
                  <a:gd name="T68" fmla="*/ 1 w 12"/>
                  <a:gd name="T69" fmla="*/ 12 h 12"/>
                  <a:gd name="T70" fmla="*/ 1 w 12"/>
                  <a:gd name="T71" fmla="*/ 12 h 12"/>
                  <a:gd name="T72" fmla="*/ 0 w 12"/>
                  <a:gd name="T7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2">
                    <a:moveTo>
                      <a:pt x="12" y="0"/>
                    </a:moveTo>
                    <a:lnTo>
                      <a:pt x="12" y="0"/>
                    </a:lnTo>
                    <a:lnTo>
                      <a:pt x="12" y="1"/>
                    </a:lnTo>
                    <a:lnTo>
                      <a:pt x="12" y="1"/>
                    </a:lnTo>
                    <a:lnTo>
                      <a:pt x="12" y="1"/>
                    </a:lnTo>
                    <a:lnTo>
                      <a:pt x="12" y="1"/>
                    </a:lnTo>
                    <a:lnTo>
                      <a:pt x="12" y="2"/>
                    </a:lnTo>
                    <a:lnTo>
                      <a:pt x="12" y="2"/>
                    </a:lnTo>
                    <a:lnTo>
                      <a:pt x="12" y="2"/>
                    </a:lnTo>
                    <a:lnTo>
                      <a:pt x="12" y="2"/>
                    </a:lnTo>
                    <a:lnTo>
                      <a:pt x="12" y="3"/>
                    </a:lnTo>
                    <a:lnTo>
                      <a:pt x="12" y="3"/>
                    </a:lnTo>
                    <a:lnTo>
                      <a:pt x="12" y="3"/>
                    </a:lnTo>
                    <a:lnTo>
                      <a:pt x="11" y="3"/>
                    </a:lnTo>
                    <a:lnTo>
                      <a:pt x="11" y="4"/>
                    </a:lnTo>
                    <a:lnTo>
                      <a:pt x="11" y="4"/>
                    </a:lnTo>
                    <a:lnTo>
                      <a:pt x="11" y="4"/>
                    </a:lnTo>
                    <a:lnTo>
                      <a:pt x="11" y="4"/>
                    </a:lnTo>
                    <a:lnTo>
                      <a:pt x="11" y="5"/>
                    </a:lnTo>
                    <a:lnTo>
                      <a:pt x="11" y="5"/>
                    </a:lnTo>
                    <a:lnTo>
                      <a:pt x="11" y="5"/>
                    </a:lnTo>
                    <a:lnTo>
                      <a:pt x="11" y="5"/>
                    </a:lnTo>
                    <a:lnTo>
                      <a:pt x="11" y="6"/>
                    </a:lnTo>
                    <a:lnTo>
                      <a:pt x="10" y="6"/>
                    </a:lnTo>
                    <a:lnTo>
                      <a:pt x="10" y="6"/>
                    </a:lnTo>
                    <a:lnTo>
                      <a:pt x="10" y="6"/>
                    </a:lnTo>
                    <a:lnTo>
                      <a:pt x="10" y="6"/>
                    </a:lnTo>
                    <a:lnTo>
                      <a:pt x="10" y="6"/>
                    </a:lnTo>
                    <a:lnTo>
                      <a:pt x="10" y="7"/>
                    </a:lnTo>
                    <a:lnTo>
                      <a:pt x="10" y="7"/>
                    </a:lnTo>
                    <a:lnTo>
                      <a:pt x="10" y="7"/>
                    </a:lnTo>
                    <a:lnTo>
                      <a:pt x="9" y="7"/>
                    </a:lnTo>
                    <a:lnTo>
                      <a:pt x="9" y="7"/>
                    </a:lnTo>
                    <a:lnTo>
                      <a:pt x="9" y="7"/>
                    </a:lnTo>
                    <a:lnTo>
                      <a:pt x="9" y="8"/>
                    </a:lnTo>
                    <a:lnTo>
                      <a:pt x="9" y="8"/>
                    </a:lnTo>
                    <a:lnTo>
                      <a:pt x="9" y="8"/>
                    </a:lnTo>
                    <a:lnTo>
                      <a:pt x="8" y="8"/>
                    </a:lnTo>
                    <a:lnTo>
                      <a:pt x="8" y="8"/>
                    </a:lnTo>
                    <a:lnTo>
                      <a:pt x="8" y="9"/>
                    </a:lnTo>
                    <a:lnTo>
                      <a:pt x="8" y="9"/>
                    </a:lnTo>
                    <a:lnTo>
                      <a:pt x="8" y="9"/>
                    </a:lnTo>
                    <a:lnTo>
                      <a:pt x="8" y="9"/>
                    </a:lnTo>
                    <a:lnTo>
                      <a:pt x="8" y="9"/>
                    </a:lnTo>
                    <a:lnTo>
                      <a:pt x="7" y="9"/>
                    </a:lnTo>
                    <a:lnTo>
                      <a:pt x="7" y="9"/>
                    </a:lnTo>
                    <a:lnTo>
                      <a:pt x="7" y="9"/>
                    </a:lnTo>
                    <a:lnTo>
                      <a:pt x="7" y="10"/>
                    </a:lnTo>
                    <a:lnTo>
                      <a:pt x="7" y="10"/>
                    </a:lnTo>
                    <a:lnTo>
                      <a:pt x="7" y="10"/>
                    </a:lnTo>
                    <a:lnTo>
                      <a:pt x="6" y="10"/>
                    </a:lnTo>
                    <a:lnTo>
                      <a:pt x="6" y="10"/>
                    </a:lnTo>
                    <a:lnTo>
                      <a:pt x="6" y="10"/>
                    </a:lnTo>
                    <a:lnTo>
                      <a:pt x="6" y="10"/>
                    </a:lnTo>
                    <a:lnTo>
                      <a:pt x="5" y="10"/>
                    </a:lnTo>
                    <a:lnTo>
                      <a:pt x="5" y="10"/>
                    </a:lnTo>
                    <a:lnTo>
                      <a:pt x="5" y="11"/>
                    </a:lnTo>
                    <a:lnTo>
                      <a:pt x="5" y="11"/>
                    </a:lnTo>
                    <a:lnTo>
                      <a:pt x="4" y="11"/>
                    </a:lnTo>
                    <a:lnTo>
                      <a:pt x="4" y="11"/>
                    </a:lnTo>
                    <a:lnTo>
                      <a:pt x="4" y="11"/>
                    </a:lnTo>
                    <a:lnTo>
                      <a:pt x="4" y="11"/>
                    </a:lnTo>
                    <a:lnTo>
                      <a:pt x="3" y="11"/>
                    </a:lnTo>
                    <a:lnTo>
                      <a:pt x="3" y="11"/>
                    </a:lnTo>
                    <a:lnTo>
                      <a:pt x="3" y="12"/>
                    </a:lnTo>
                    <a:lnTo>
                      <a:pt x="3" y="12"/>
                    </a:lnTo>
                    <a:lnTo>
                      <a:pt x="2" y="12"/>
                    </a:lnTo>
                    <a:lnTo>
                      <a:pt x="2" y="12"/>
                    </a:lnTo>
                    <a:lnTo>
                      <a:pt x="2" y="12"/>
                    </a:lnTo>
                    <a:lnTo>
                      <a:pt x="1" y="12"/>
                    </a:lnTo>
                    <a:lnTo>
                      <a:pt x="1" y="12"/>
                    </a:lnTo>
                    <a:lnTo>
                      <a:pt x="1" y="12"/>
                    </a:lnTo>
                    <a:lnTo>
                      <a:pt x="1" y="12"/>
                    </a:lnTo>
                    <a:lnTo>
                      <a:pt x="0"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8" name="Freeform 416"/>
              <p:cNvSpPr>
                <a:spLocks/>
              </p:cNvSpPr>
              <p:nvPr/>
            </p:nvSpPr>
            <p:spPr bwMode="auto">
              <a:xfrm flipH="1">
                <a:off x="1035" y="3638"/>
                <a:ext cx="1" cy="1"/>
              </a:xfrm>
              <a:custGeom>
                <a:avLst/>
                <a:gdLst>
                  <a:gd name="T0" fmla="*/ 2 w 2"/>
                  <a:gd name="T1" fmla="*/ 2 w 2"/>
                  <a:gd name="T2" fmla="*/ 2 w 2"/>
                  <a:gd name="T3" fmla="*/ 1 w 2"/>
                  <a:gd name="T4" fmla="*/ 1 w 2"/>
                  <a:gd name="T5" fmla="*/ 1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1" y="0"/>
                    </a:lnTo>
                    <a:lnTo>
                      <a:pt x="1" y="0"/>
                    </a:lnTo>
                    <a:lnTo>
                      <a:pt x="1" y="0"/>
                    </a:lnTo>
                    <a:lnTo>
                      <a:pt x="0" y="0"/>
                    </a:lnTo>
                    <a:lnTo>
                      <a:pt x="0" y="0"/>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29" name="Freeform 417"/>
              <p:cNvSpPr>
                <a:spLocks/>
              </p:cNvSpPr>
              <p:nvPr/>
            </p:nvSpPr>
            <p:spPr bwMode="auto">
              <a:xfrm flipH="1">
                <a:off x="1010" y="3628"/>
                <a:ext cx="10" cy="3"/>
              </a:xfrm>
              <a:custGeom>
                <a:avLst/>
                <a:gdLst>
                  <a:gd name="T0" fmla="*/ 0 w 36"/>
                  <a:gd name="T1" fmla="*/ 8 h 8"/>
                  <a:gd name="T2" fmla="*/ 21 w 36"/>
                  <a:gd name="T3" fmla="*/ 8 h 8"/>
                  <a:gd name="T4" fmla="*/ 21 w 36"/>
                  <a:gd name="T5" fmla="*/ 0 h 8"/>
                  <a:gd name="T6" fmla="*/ 36 w 36"/>
                  <a:gd name="T7" fmla="*/ 0 h 8"/>
                </a:gdLst>
                <a:ahLst/>
                <a:cxnLst>
                  <a:cxn ang="0">
                    <a:pos x="T0" y="T1"/>
                  </a:cxn>
                  <a:cxn ang="0">
                    <a:pos x="T2" y="T3"/>
                  </a:cxn>
                  <a:cxn ang="0">
                    <a:pos x="T4" y="T5"/>
                  </a:cxn>
                  <a:cxn ang="0">
                    <a:pos x="T6" y="T7"/>
                  </a:cxn>
                </a:cxnLst>
                <a:rect l="0" t="0" r="r" b="b"/>
                <a:pathLst>
                  <a:path w="36" h="8">
                    <a:moveTo>
                      <a:pt x="0" y="8"/>
                    </a:moveTo>
                    <a:lnTo>
                      <a:pt x="21" y="8"/>
                    </a:lnTo>
                    <a:lnTo>
                      <a:pt x="21" y="0"/>
                    </a:lnTo>
                    <a:lnTo>
                      <a:pt x="36"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0" name="Freeform 418"/>
              <p:cNvSpPr>
                <a:spLocks/>
              </p:cNvSpPr>
              <p:nvPr/>
            </p:nvSpPr>
            <p:spPr bwMode="auto">
              <a:xfrm flipH="1">
                <a:off x="1010" y="3609"/>
                <a:ext cx="10" cy="3"/>
              </a:xfrm>
              <a:custGeom>
                <a:avLst/>
                <a:gdLst>
                  <a:gd name="T0" fmla="*/ 0 w 36"/>
                  <a:gd name="T1" fmla="*/ 0 h 8"/>
                  <a:gd name="T2" fmla="*/ 21 w 36"/>
                  <a:gd name="T3" fmla="*/ 0 h 8"/>
                  <a:gd name="T4" fmla="*/ 21 w 36"/>
                  <a:gd name="T5" fmla="*/ 8 h 8"/>
                  <a:gd name="T6" fmla="*/ 36 w 36"/>
                  <a:gd name="T7" fmla="*/ 8 h 8"/>
                </a:gdLst>
                <a:ahLst/>
                <a:cxnLst>
                  <a:cxn ang="0">
                    <a:pos x="T0" y="T1"/>
                  </a:cxn>
                  <a:cxn ang="0">
                    <a:pos x="T2" y="T3"/>
                  </a:cxn>
                  <a:cxn ang="0">
                    <a:pos x="T4" y="T5"/>
                  </a:cxn>
                  <a:cxn ang="0">
                    <a:pos x="T6" y="T7"/>
                  </a:cxn>
                </a:cxnLst>
                <a:rect l="0" t="0" r="r" b="b"/>
                <a:pathLst>
                  <a:path w="36" h="8">
                    <a:moveTo>
                      <a:pt x="0" y="0"/>
                    </a:moveTo>
                    <a:lnTo>
                      <a:pt x="21" y="0"/>
                    </a:lnTo>
                    <a:lnTo>
                      <a:pt x="21" y="8"/>
                    </a:lnTo>
                    <a:lnTo>
                      <a:pt x="36" y="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1" name="Line 419"/>
              <p:cNvSpPr>
                <a:spLocks noChangeShapeType="1"/>
              </p:cNvSpPr>
              <p:nvPr/>
            </p:nvSpPr>
            <p:spPr bwMode="auto">
              <a:xfrm flipH="1">
                <a:off x="1014" y="3586"/>
                <a:ext cx="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2" name="Freeform 420"/>
              <p:cNvSpPr>
                <a:spLocks/>
              </p:cNvSpPr>
              <p:nvPr/>
            </p:nvSpPr>
            <p:spPr bwMode="auto">
              <a:xfrm flipH="1">
                <a:off x="1014" y="3578"/>
                <a:ext cx="22" cy="15"/>
              </a:xfrm>
              <a:custGeom>
                <a:avLst/>
                <a:gdLst>
                  <a:gd name="T0" fmla="*/ 0 w 73"/>
                  <a:gd name="T1" fmla="*/ 0 h 50"/>
                  <a:gd name="T2" fmla="*/ 73 w 73"/>
                  <a:gd name="T3" fmla="*/ 0 h 50"/>
                  <a:gd name="T4" fmla="*/ 73 w 73"/>
                  <a:gd name="T5" fmla="*/ 18 h 50"/>
                  <a:gd name="T6" fmla="*/ 52 w 73"/>
                  <a:gd name="T7" fmla="*/ 18 h 50"/>
                  <a:gd name="T8" fmla="*/ 52 w 73"/>
                  <a:gd name="T9" fmla="*/ 38 h 50"/>
                  <a:gd name="T10" fmla="*/ 73 w 73"/>
                  <a:gd name="T11" fmla="*/ 38 h 50"/>
                  <a:gd name="T12" fmla="*/ 73 w 73"/>
                  <a:gd name="T13" fmla="*/ 50 h 50"/>
                  <a:gd name="T14" fmla="*/ 0 w 73"/>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0">
                    <a:moveTo>
                      <a:pt x="0" y="0"/>
                    </a:moveTo>
                    <a:lnTo>
                      <a:pt x="73" y="0"/>
                    </a:lnTo>
                    <a:lnTo>
                      <a:pt x="73" y="18"/>
                    </a:lnTo>
                    <a:lnTo>
                      <a:pt x="52" y="18"/>
                    </a:lnTo>
                    <a:lnTo>
                      <a:pt x="52" y="38"/>
                    </a:lnTo>
                    <a:lnTo>
                      <a:pt x="73" y="38"/>
                    </a:lnTo>
                    <a:lnTo>
                      <a:pt x="73" y="50"/>
                    </a:lnTo>
                    <a:lnTo>
                      <a:pt x="0" y="5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3" name="Line 421"/>
              <p:cNvSpPr>
                <a:spLocks noChangeShapeType="1"/>
              </p:cNvSpPr>
              <p:nvPr/>
            </p:nvSpPr>
            <p:spPr bwMode="auto">
              <a:xfrm flipH="1">
                <a:off x="1010" y="3582"/>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4" name="Freeform 422"/>
              <p:cNvSpPr>
                <a:spLocks/>
              </p:cNvSpPr>
              <p:nvPr/>
            </p:nvSpPr>
            <p:spPr bwMode="auto">
              <a:xfrm flipH="1">
                <a:off x="1010" y="3628"/>
                <a:ext cx="4" cy="22"/>
              </a:xfrm>
              <a:custGeom>
                <a:avLst/>
                <a:gdLst>
                  <a:gd name="T0" fmla="*/ 0 w 15"/>
                  <a:gd name="T1" fmla="*/ 0 h 78"/>
                  <a:gd name="T2" fmla="*/ 0 w 15"/>
                  <a:gd name="T3" fmla="*/ 78 h 78"/>
                  <a:gd name="T4" fmla="*/ 15 w 15"/>
                  <a:gd name="T5" fmla="*/ 78 h 78"/>
                  <a:gd name="T6" fmla="*/ 15 w 15"/>
                  <a:gd name="T7" fmla="*/ 70 h 78"/>
                </a:gdLst>
                <a:ahLst/>
                <a:cxnLst>
                  <a:cxn ang="0">
                    <a:pos x="T0" y="T1"/>
                  </a:cxn>
                  <a:cxn ang="0">
                    <a:pos x="T2" y="T3"/>
                  </a:cxn>
                  <a:cxn ang="0">
                    <a:pos x="T4" y="T5"/>
                  </a:cxn>
                  <a:cxn ang="0">
                    <a:pos x="T6" y="T7"/>
                  </a:cxn>
                </a:cxnLst>
                <a:rect l="0" t="0" r="r" b="b"/>
                <a:pathLst>
                  <a:path w="15" h="78">
                    <a:moveTo>
                      <a:pt x="0" y="0"/>
                    </a:moveTo>
                    <a:lnTo>
                      <a:pt x="0" y="78"/>
                    </a:lnTo>
                    <a:lnTo>
                      <a:pt x="15" y="78"/>
                    </a:lnTo>
                    <a:lnTo>
                      <a:pt x="15" y="7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5" name="Rectangle 423"/>
              <p:cNvSpPr>
                <a:spLocks noChangeArrowheads="1"/>
              </p:cNvSpPr>
              <p:nvPr/>
            </p:nvSpPr>
            <p:spPr bwMode="auto">
              <a:xfrm flipH="1">
                <a:off x="736" y="3599"/>
                <a:ext cx="18"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6" name="Line 424"/>
              <p:cNvSpPr>
                <a:spLocks noChangeShapeType="1"/>
              </p:cNvSpPr>
              <p:nvPr/>
            </p:nvSpPr>
            <p:spPr bwMode="auto">
              <a:xfrm flipH="1" flipV="1">
                <a:off x="737"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7" name="Line 425"/>
              <p:cNvSpPr>
                <a:spLocks noChangeShapeType="1"/>
              </p:cNvSpPr>
              <p:nvPr/>
            </p:nvSpPr>
            <p:spPr bwMode="auto">
              <a:xfrm flipV="1">
                <a:off x="754" y="3640"/>
                <a:ext cx="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8" name="Line 426"/>
              <p:cNvSpPr>
                <a:spLocks noChangeShapeType="1"/>
              </p:cNvSpPr>
              <p:nvPr/>
            </p:nvSpPr>
            <p:spPr bwMode="auto">
              <a:xfrm>
                <a:off x="754" y="3599"/>
                <a:ext cx="0"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39" name="Line 427"/>
              <p:cNvSpPr>
                <a:spLocks noChangeShapeType="1"/>
              </p:cNvSpPr>
              <p:nvPr/>
            </p:nvSpPr>
            <p:spPr bwMode="auto">
              <a:xfrm flipH="1">
                <a:off x="945" y="3629"/>
                <a:ext cx="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0" name="Freeform 428"/>
              <p:cNvSpPr>
                <a:spLocks/>
              </p:cNvSpPr>
              <p:nvPr/>
            </p:nvSpPr>
            <p:spPr bwMode="auto">
              <a:xfrm flipH="1">
                <a:off x="943" y="3629"/>
                <a:ext cx="15" cy="9"/>
              </a:xfrm>
              <a:custGeom>
                <a:avLst/>
                <a:gdLst>
                  <a:gd name="T0" fmla="*/ 18 w 54"/>
                  <a:gd name="T1" fmla="*/ 0 h 28"/>
                  <a:gd name="T2" fmla="*/ 54 w 54"/>
                  <a:gd name="T3" fmla="*/ 0 h 28"/>
                  <a:gd name="T4" fmla="*/ 49 w 54"/>
                  <a:gd name="T5" fmla="*/ 9 h 28"/>
                  <a:gd name="T6" fmla="*/ 0 w 54"/>
                  <a:gd name="T7" fmla="*/ 28 h 28"/>
                </a:gdLst>
                <a:ahLst/>
                <a:cxnLst>
                  <a:cxn ang="0">
                    <a:pos x="T0" y="T1"/>
                  </a:cxn>
                  <a:cxn ang="0">
                    <a:pos x="T2" y="T3"/>
                  </a:cxn>
                  <a:cxn ang="0">
                    <a:pos x="T4" y="T5"/>
                  </a:cxn>
                  <a:cxn ang="0">
                    <a:pos x="T6" y="T7"/>
                  </a:cxn>
                </a:cxnLst>
                <a:rect l="0" t="0" r="r" b="b"/>
                <a:pathLst>
                  <a:path w="54" h="28">
                    <a:moveTo>
                      <a:pt x="18" y="0"/>
                    </a:moveTo>
                    <a:lnTo>
                      <a:pt x="54" y="0"/>
                    </a:lnTo>
                    <a:lnTo>
                      <a:pt x="49" y="9"/>
                    </a:lnTo>
                    <a:lnTo>
                      <a:pt x="0" y="2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1" name="Freeform 429"/>
              <p:cNvSpPr>
                <a:spLocks/>
              </p:cNvSpPr>
              <p:nvPr/>
            </p:nvSpPr>
            <p:spPr bwMode="auto">
              <a:xfrm flipH="1">
                <a:off x="942" y="3629"/>
                <a:ext cx="16" cy="11"/>
              </a:xfrm>
              <a:custGeom>
                <a:avLst/>
                <a:gdLst>
                  <a:gd name="T0" fmla="*/ 54 w 57"/>
                  <a:gd name="T1" fmla="*/ 0 h 37"/>
                  <a:gd name="T2" fmla="*/ 57 w 57"/>
                  <a:gd name="T3" fmla="*/ 6 h 37"/>
                  <a:gd name="T4" fmla="*/ 54 w 57"/>
                  <a:gd name="T5" fmla="*/ 15 h 37"/>
                  <a:gd name="T6" fmla="*/ 0 w 57"/>
                  <a:gd name="T7" fmla="*/ 37 h 37"/>
                </a:gdLst>
                <a:ahLst/>
                <a:cxnLst>
                  <a:cxn ang="0">
                    <a:pos x="T0" y="T1"/>
                  </a:cxn>
                  <a:cxn ang="0">
                    <a:pos x="T2" y="T3"/>
                  </a:cxn>
                  <a:cxn ang="0">
                    <a:pos x="T4" y="T5"/>
                  </a:cxn>
                  <a:cxn ang="0">
                    <a:pos x="T6" y="T7"/>
                  </a:cxn>
                </a:cxnLst>
                <a:rect l="0" t="0" r="r" b="b"/>
                <a:pathLst>
                  <a:path w="57" h="37">
                    <a:moveTo>
                      <a:pt x="54" y="0"/>
                    </a:moveTo>
                    <a:lnTo>
                      <a:pt x="57" y="6"/>
                    </a:lnTo>
                    <a:lnTo>
                      <a:pt x="54" y="15"/>
                    </a:lnTo>
                    <a:lnTo>
                      <a:pt x="0" y="3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2" name="Rectangle 430"/>
              <p:cNvSpPr>
                <a:spLocks noChangeArrowheads="1"/>
              </p:cNvSpPr>
              <p:nvPr/>
            </p:nvSpPr>
            <p:spPr bwMode="auto">
              <a:xfrm flipH="1">
                <a:off x="963" y="3601"/>
                <a:ext cx="10"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3" name="Rectangle 431"/>
              <p:cNvSpPr>
                <a:spLocks noChangeArrowheads="1"/>
              </p:cNvSpPr>
              <p:nvPr/>
            </p:nvSpPr>
            <p:spPr bwMode="auto">
              <a:xfrm flipH="1">
                <a:off x="963" y="3590"/>
                <a:ext cx="10"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4" name="Rectangle 432"/>
              <p:cNvSpPr>
                <a:spLocks noChangeArrowheads="1"/>
              </p:cNvSpPr>
              <p:nvPr/>
            </p:nvSpPr>
            <p:spPr bwMode="auto">
              <a:xfrm flipH="1">
                <a:off x="963" y="3633"/>
                <a:ext cx="10"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5" name="Line 433"/>
              <p:cNvSpPr>
                <a:spLocks noChangeShapeType="1"/>
              </p:cNvSpPr>
              <p:nvPr/>
            </p:nvSpPr>
            <p:spPr bwMode="auto">
              <a:xfrm flipH="1">
                <a:off x="973" y="3636"/>
                <a:ext cx="3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6" name="Rectangle 434"/>
              <p:cNvSpPr>
                <a:spLocks noChangeArrowheads="1"/>
              </p:cNvSpPr>
              <p:nvPr/>
            </p:nvSpPr>
            <p:spPr bwMode="auto">
              <a:xfrm flipH="1">
                <a:off x="808" y="3598"/>
                <a:ext cx="3"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7" name="Rectangle 435"/>
              <p:cNvSpPr>
                <a:spLocks noChangeArrowheads="1"/>
              </p:cNvSpPr>
              <p:nvPr/>
            </p:nvSpPr>
            <p:spPr bwMode="auto">
              <a:xfrm flipH="1">
                <a:off x="901" y="3598"/>
                <a:ext cx="4" cy="3"/>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8" name="Rectangle 436"/>
              <p:cNvSpPr>
                <a:spLocks noChangeArrowheads="1"/>
              </p:cNvSpPr>
              <p:nvPr/>
            </p:nvSpPr>
            <p:spPr bwMode="auto">
              <a:xfrm flipH="1">
                <a:off x="1106" y="3667"/>
                <a:ext cx="3"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49" name="Line 437"/>
              <p:cNvSpPr>
                <a:spLocks noChangeShapeType="1"/>
              </p:cNvSpPr>
              <p:nvPr/>
            </p:nvSpPr>
            <p:spPr bwMode="auto">
              <a:xfrm>
                <a:off x="755" y="3640"/>
                <a:ext cx="20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0" name="Line 438"/>
              <p:cNvSpPr>
                <a:spLocks noChangeShapeType="1"/>
              </p:cNvSpPr>
              <p:nvPr/>
            </p:nvSpPr>
            <p:spPr bwMode="auto">
              <a:xfrm flipH="1">
                <a:off x="720" y="3606"/>
                <a:ext cx="1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1" name="Line 439"/>
              <p:cNvSpPr>
                <a:spLocks noChangeShapeType="1"/>
              </p:cNvSpPr>
              <p:nvPr/>
            </p:nvSpPr>
            <p:spPr bwMode="auto">
              <a:xfrm>
                <a:off x="755" y="3601"/>
                <a:ext cx="19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2" name="Line 440"/>
              <p:cNvSpPr>
                <a:spLocks noChangeShapeType="1"/>
              </p:cNvSpPr>
              <p:nvPr/>
            </p:nvSpPr>
            <p:spPr bwMode="auto">
              <a:xfrm flipH="1">
                <a:off x="720" y="3634"/>
                <a:ext cx="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3" name="Rectangle 441"/>
              <p:cNvSpPr>
                <a:spLocks noChangeArrowheads="1"/>
              </p:cNvSpPr>
              <p:nvPr/>
            </p:nvSpPr>
            <p:spPr bwMode="auto">
              <a:xfrm flipH="1">
                <a:off x="622" y="3592"/>
                <a:ext cx="8" cy="5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4" name="Freeform 442"/>
              <p:cNvSpPr>
                <a:spLocks/>
              </p:cNvSpPr>
              <p:nvPr/>
            </p:nvSpPr>
            <p:spPr bwMode="auto">
              <a:xfrm flipH="1">
                <a:off x="673" y="3602"/>
                <a:ext cx="19" cy="36"/>
              </a:xfrm>
              <a:custGeom>
                <a:avLst/>
                <a:gdLst>
                  <a:gd name="T0" fmla="*/ 60 w 64"/>
                  <a:gd name="T1" fmla="*/ 127 h 127"/>
                  <a:gd name="T2" fmla="*/ 57 w 64"/>
                  <a:gd name="T3" fmla="*/ 126 h 127"/>
                  <a:gd name="T4" fmla="*/ 53 w 64"/>
                  <a:gd name="T5" fmla="*/ 126 h 127"/>
                  <a:gd name="T6" fmla="*/ 49 w 64"/>
                  <a:gd name="T7" fmla="*/ 125 h 127"/>
                  <a:gd name="T8" fmla="*/ 45 w 64"/>
                  <a:gd name="T9" fmla="*/ 124 h 127"/>
                  <a:gd name="T10" fmla="*/ 42 w 64"/>
                  <a:gd name="T11" fmla="*/ 123 h 127"/>
                  <a:gd name="T12" fmla="*/ 38 w 64"/>
                  <a:gd name="T13" fmla="*/ 121 h 127"/>
                  <a:gd name="T14" fmla="*/ 35 w 64"/>
                  <a:gd name="T15" fmla="*/ 120 h 127"/>
                  <a:gd name="T16" fmla="*/ 31 w 64"/>
                  <a:gd name="T17" fmla="*/ 118 h 127"/>
                  <a:gd name="T18" fmla="*/ 28 w 64"/>
                  <a:gd name="T19" fmla="*/ 116 h 127"/>
                  <a:gd name="T20" fmla="*/ 25 w 64"/>
                  <a:gd name="T21" fmla="*/ 114 h 127"/>
                  <a:gd name="T22" fmla="*/ 22 w 64"/>
                  <a:gd name="T23" fmla="*/ 111 h 127"/>
                  <a:gd name="T24" fmla="*/ 19 w 64"/>
                  <a:gd name="T25" fmla="*/ 109 h 127"/>
                  <a:gd name="T26" fmla="*/ 16 w 64"/>
                  <a:gd name="T27" fmla="*/ 106 h 127"/>
                  <a:gd name="T28" fmla="*/ 14 w 64"/>
                  <a:gd name="T29" fmla="*/ 103 h 127"/>
                  <a:gd name="T30" fmla="*/ 11 w 64"/>
                  <a:gd name="T31" fmla="*/ 100 h 127"/>
                  <a:gd name="T32" fmla="*/ 9 w 64"/>
                  <a:gd name="T33" fmla="*/ 96 h 127"/>
                  <a:gd name="T34" fmla="*/ 7 w 64"/>
                  <a:gd name="T35" fmla="*/ 93 h 127"/>
                  <a:gd name="T36" fmla="*/ 6 w 64"/>
                  <a:gd name="T37" fmla="*/ 89 h 127"/>
                  <a:gd name="T38" fmla="*/ 4 w 64"/>
                  <a:gd name="T39" fmla="*/ 86 h 127"/>
                  <a:gd name="T40" fmla="*/ 3 w 64"/>
                  <a:gd name="T41" fmla="*/ 82 h 127"/>
                  <a:gd name="T42" fmla="*/ 2 w 64"/>
                  <a:gd name="T43" fmla="*/ 79 h 127"/>
                  <a:gd name="T44" fmla="*/ 1 w 64"/>
                  <a:gd name="T45" fmla="*/ 75 h 127"/>
                  <a:gd name="T46" fmla="*/ 1 w 64"/>
                  <a:gd name="T47" fmla="*/ 71 h 127"/>
                  <a:gd name="T48" fmla="*/ 0 w 64"/>
                  <a:gd name="T49" fmla="*/ 67 h 127"/>
                  <a:gd name="T50" fmla="*/ 0 w 64"/>
                  <a:gd name="T51" fmla="*/ 63 h 127"/>
                  <a:gd name="T52" fmla="*/ 0 w 64"/>
                  <a:gd name="T53" fmla="*/ 59 h 127"/>
                  <a:gd name="T54" fmla="*/ 1 w 64"/>
                  <a:gd name="T55" fmla="*/ 56 h 127"/>
                  <a:gd name="T56" fmla="*/ 1 w 64"/>
                  <a:gd name="T57" fmla="*/ 52 h 127"/>
                  <a:gd name="T58" fmla="*/ 2 w 64"/>
                  <a:gd name="T59" fmla="*/ 48 h 127"/>
                  <a:gd name="T60" fmla="*/ 3 w 64"/>
                  <a:gd name="T61" fmla="*/ 44 h 127"/>
                  <a:gd name="T62" fmla="*/ 4 w 64"/>
                  <a:gd name="T63" fmla="*/ 40 h 127"/>
                  <a:gd name="T64" fmla="*/ 6 w 64"/>
                  <a:gd name="T65" fmla="*/ 37 h 127"/>
                  <a:gd name="T66" fmla="*/ 8 w 64"/>
                  <a:gd name="T67" fmla="*/ 33 h 127"/>
                  <a:gd name="T68" fmla="*/ 10 w 64"/>
                  <a:gd name="T69" fmla="*/ 30 h 127"/>
                  <a:gd name="T70" fmla="*/ 12 w 64"/>
                  <a:gd name="T71" fmla="*/ 27 h 127"/>
                  <a:gd name="T72" fmla="*/ 14 w 64"/>
                  <a:gd name="T73" fmla="*/ 24 h 127"/>
                  <a:gd name="T74" fmla="*/ 17 w 64"/>
                  <a:gd name="T75" fmla="*/ 21 h 127"/>
                  <a:gd name="T76" fmla="*/ 19 w 64"/>
                  <a:gd name="T77" fmla="*/ 18 h 127"/>
                  <a:gd name="T78" fmla="*/ 22 w 64"/>
                  <a:gd name="T79" fmla="*/ 15 h 127"/>
                  <a:gd name="T80" fmla="*/ 25 w 64"/>
                  <a:gd name="T81" fmla="*/ 13 h 127"/>
                  <a:gd name="T82" fmla="*/ 28 w 64"/>
                  <a:gd name="T83" fmla="*/ 11 h 127"/>
                  <a:gd name="T84" fmla="*/ 32 w 64"/>
                  <a:gd name="T85" fmla="*/ 9 h 127"/>
                  <a:gd name="T86" fmla="*/ 35 w 64"/>
                  <a:gd name="T87" fmla="*/ 7 h 127"/>
                  <a:gd name="T88" fmla="*/ 39 w 64"/>
                  <a:gd name="T89" fmla="*/ 6 h 127"/>
                  <a:gd name="T90" fmla="*/ 42 w 64"/>
                  <a:gd name="T91" fmla="*/ 4 h 127"/>
                  <a:gd name="T92" fmla="*/ 46 w 64"/>
                  <a:gd name="T93" fmla="*/ 3 h 127"/>
                  <a:gd name="T94" fmla="*/ 50 w 64"/>
                  <a:gd name="T95" fmla="*/ 2 h 127"/>
                  <a:gd name="T96" fmla="*/ 53 w 64"/>
                  <a:gd name="T97" fmla="*/ 1 h 127"/>
                  <a:gd name="T98" fmla="*/ 57 w 64"/>
                  <a:gd name="T99" fmla="*/ 1 h 127"/>
                  <a:gd name="T100" fmla="*/ 61 w 64"/>
                  <a:gd name="T10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127">
                    <a:moveTo>
                      <a:pt x="64" y="127"/>
                    </a:moveTo>
                    <a:lnTo>
                      <a:pt x="63" y="127"/>
                    </a:lnTo>
                    <a:lnTo>
                      <a:pt x="62" y="127"/>
                    </a:lnTo>
                    <a:lnTo>
                      <a:pt x="61" y="127"/>
                    </a:lnTo>
                    <a:lnTo>
                      <a:pt x="60" y="127"/>
                    </a:lnTo>
                    <a:lnTo>
                      <a:pt x="60" y="127"/>
                    </a:lnTo>
                    <a:lnTo>
                      <a:pt x="59" y="127"/>
                    </a:lnTo>
                    <a:lnTo>
                      <a:pt x="58" y="126"/>
                    </a:lnTo>
                    <a:lnTo>
                      <a:pt x="58" y="126"/>
                    </a:lnTo>
                    <a:lnTo>
                      <a:pt x="57" y="126"/>
                    </a:lnTo>
                    <a:lnTo>
                      <a:pt x="56" y="126"/>
                    </a:lnTo>
                    <a:lnTo>
                      <a:pt x="55" y="126"/>
                    </a:lnTo>
                    <a:lnTo>
                      <a:pt x="55" y="126"/>
                    </a:lnTo>
                    <a:lnTo>
                      <a:pt x="54" y="126"/>
                    </a:lnTo>
                    <a:lnTo>
                      <a:pt x="53" y="126"/>
                    </a:lnTo>
                    <a:lnTo>
                      <a:pt x="52" y="125"/>
                    </a:lnTo>
                    <a:lnTo>
                      <a:pt x="51" y="125"/>
                    </a:lnTo>
                    <a:lnTo>
                      <a:pt x="51" y="125"/>
                    </a:lnTo>
                    <a:lnTo>
                      <a:pt x="50" y="125"/>
                    </a:lnTo>
                    <a:lnTo>
                      <a:pt x="49" y="125"/>
                    </a:lnTo>
                    <a:lnTo>
                      <a:pt x="48" y="125"/>
                    </a:lnTo>
                    <a:lnTo>
                      <a:pt x="48" y="125"/>
                    </a:lnTo>
                    <a:lnTo>
                      <a:pt x="47" y="124"/>
                    </a:lnTo>
                    <a:lnTo>
                      <a:pt x="46" y="124"/>
                    </a:lnTo>
                    <a:lnTo>
                      <a:pt x="45" y="124"/>
                    </a:lnTo>
                    <a:lnTo>
                      <a:pt x="45" y="124"/>
                    </a:lnTo>
                    <a:lnTo>
                      <a:pt x="44" y="124"/>
                    </a:lnTo>
                    <a:lnTo>
                      <a:pt x="43" y="123"/>
                    </a:lnTo>
                    <a:lnTo>
                      <a:pt x="42" y="123"/>
                    </a:lnTo>
                    <a:lnTo>
                      <a:pt x="42" y="123"/>
                    </a:lnTo>
                    <a:lnTo>
                      <a:pt x="41" y="123"/>
                    </a:lnTo>
                    <a:lnTo>
                      <a:pt x="40" y="122"/>
                    </a:lnTo>
                    <a:lnTo>
                      <a:pt x="39" y="122"/>
                    </a:lnTo>
                    <a:lnTo>
                      <a:pt x="39" y="122"/>
                    </a:lnTo>
                    <a:lnTo>
                      <a:pt x="38" y="121"/>
                    </a:lnTo>
                    <a:lnTo>
                      <a:pt x="37" y="121"/>
                    </a:lnTo>
                    <a:lnTo>
                      <a:pt x="37" y="121"/>
                    </a:lnTo>
                    <a:lnTo>
                      <a:pt x="36" y="120"/>
                    </a:lnTo>
                    <a:lnTo>
                      <a:pt x="35" y="120"/>
                    </a:lnTo>
                    <a:lnTo>
                      <a:pt x="35" y="120"/>
                    </a:lnTo>
                    <a:lnTo>
                      <a:pt x="34" y="119"/>
                    </a:lnTo>
                    <a:lnTo>
                      <a:pt x="33" y="119"/>
                    </a:lnTo>
                    <a:lnTo>
                      <a:pt x="32" y="119"/>
                    </a:lnTo>
                    <a:lnTo>
                      <a:pt x="32" y="118"/>
                    </a:lnTo>
                    <a:lnTo>
                      <a:pt x="31" y="118"/>
                    </a:lnTo>
                    <a:lnTo>
                      <a:pt x="31" y="117"/>
                    </a:lnTo>
                    <a:lnTo>
                      <a:pt x="30" y="117"/>
                    </a:lnTo>
                    <a:lnTo>
                      <a:pt x="29" y="117"/>
                    </a:lnTo>
                    <a:lnTo>
                      <a:pt x="29" y="116"/>
                    </a:lnTo>
                    <a:lnTo>
                      <a:pt x="28" y="116"/>
                    </a:lnTo>
                    <a:lnTo>
                      <a:pt x="27" y="115"/>
                    </a:lnTo>
                    <a:lnTo>
                      <a:pt x="27" y="115"/>
                    </a:lnTo>
                    <a:lnTo>
                      <a:pt x="26" y="114"/>
                    </a:lnTo>
                    <a:lnTo>
                      <a:pt x="25" y="114"/>
                    </a:lnTo>
                    <a:lnTo>
                      <a:pt x="25" y="114"/>
                    </a:lnTo>
                    <a:lnTo>
                      <a:pt x="24" y="113"/>
                    </a:lnTo>
                    <a:lnTo>
                      <a:pt x="24" y="113"/>
                    </a:lnTo>
                    <a:lnTo>
                      <a:pt x="23" y="112"/>
                    </a:lnTo>
                    <a:lnTo>
                      <a:pt x="22" y="111"/>
                    </a:lnTo>
                    <a:lnTo>
                      <a:pt x="22" y="111"/>
                    </a:lnTo>
                    <a:lnTo>
                      <a:pt x="21" y="111"/>
                    </a:lnTo>
                    <a:lnTo>
                      <a:pt x="21" y="110"/>
                    </a:lnTo>
                    <a:lnTo>
                      <a:pt x="20" y="110"/>
                    </a:lnTo>
                    <a:lnTo>
                      <a:pt x="20" y="109"/>
                    </a:lnTo>
                    <a:lnTo>
                      <a:pt x="19" y="109"/>
                    </a:lnTo>
                    <a:lnTo>
                      <a:pt x="18" y="108"/>
                    </a:lnTo>
                    <a:lnTo>
                      <a:pt x="18" y="107"/>
                    </a:lnTo>
                    <a:lnTo>
                      <a:pt x="17" y="107"/>
                    </a:lnTo>
                    <a:lnTo>
                      <a:pt x="17" y="106"/>
                    </a:lnTo>
                    <a:lnTo>
                      <a:pt x="16" y="106"/>
                    </a:lnTo>
                    <a:lnTo>
                      <a:pt x="16" y="105"/>
                    </a:lnTo>
                    <a:lnTo>
                      <a:pt x="15" y="104"/>
                    </a:lnTo>
                    <a:lnTo>
                      <a:pt x="15" y="104"/>
                    </a:lnTo>
                    <a:lnTo>
                      <a:pt x="14" y="103"/>
                    </a:lnTo>
                    <a:lnTo>
                      <a:pt x="14" y="103"/>
                    </a:lnTo>
                    <a:lnTo>
                      <a:pt x="13" y="102"/>
                    </a:lnTo>
                    <a:lnTo>
                      <a:pt x="13" y="102"/>
                    </a:lnTo>
                    <a:lnTo>
                      <a:pt x="13" y="101"/>
                    </a:lnTo>
                    <a:lnTo>
                      <a:pt x="12" y="100"/>
                    </a:lnTo>
                    <a:lnTo>
                      <a:pt x="11" y="100"/>
                    </a:lnTo>
                    <a:lnTo>
                      <a:pt x="11" y="99"/>
                    </a:lnTo>
                    <a:lnTo>
                      <a:pt x="11" y="98"/>
                    </a:lnTo>
                    <a:lnTo>
                      <a:pt x="10" y="98"/>
                    </a:lnTo>
                    <a:lnTo>
                      <a:pt x="10" y="97"/>
                    </a:lnTo>
                    <a:lnTo>
                      <a:pt x="9" y="96"/>
                    </a:lnTo>
                    <a:lnTo>
                      <a:pt x="9" y="96"/>
                    </a:lnTo>
                    <a:lnTo>
                      <a:pt x="8" y="95"/>
                    </a:lnTo>
                    <a:lnTo>
                      <a:pt x="8" y="94"/>
                    </a:lnTo>
                    <a:lnTo>
                      <a:pt x="8" y="94"/>
                    </a:lnTo>
                    <a:lnTo>
                      <a:pt x="7" y="93"/>
                    </a:lnTo>
                    <a:lnTo>
                      <a:pt x="7" y="92"/>
                    </a:lnTo>
                    <a:lnTo>
                      <a:pt x="7" y="92"/>
                    </a:lnTo>
                    <a:lnTo>
                      <a:pt x="6" y="91"/>
                    </a:lnTo>
                    <a:lnTo>
                      <a:pt x="6" y="90"/>
                    </a:lnTo>
                    <a:lnTo>
                      <a:pt x="6" y="89"/>
                    </a:lnTo>
                    <a:lnTo>
                      <a:pt x="6" y="89"/>
                    </a:lnTo>
                    <a:lnTo>
                      <a:pt x="5" y="88"/>
                    </a:lnTo>
                    <a:lnTo>
                      <a:pt x="5" y="87"/>
                    </a:lnTo>
                    <a:lnTo>
                      <a:pt x="4" y="87"/>
                    </a:lnTo>
                    <a:lnTo>
                      <a:pt x="4" y="86"/>
                    </a:lnTo>
                    <a:lnTo>
                      <a:pt x="4" y="85"/>
                    </a:lnTo>
                    <a:lnTo>
                      <a:pt x="4" y="85"/>
                    </a:lnTo>
                    <a:lnTo>
                      <a:pt x="3" y="84"/>
                    </a:lnTo>
                    <a:lnTo>
                      <a:pt x="3" y="83"/>
                    </a:lnTo>
                    <a:lnTo>
                      <a:pt x="3" y="82"/>
                    </a:lnTo>
                    <a:lnTo>
                      <a:pt x="3" y="82"/>
                    </a:lnTo>
                    <a:lnTo>
                      <a:pt x="3" y="81"/>
                    </a:lnTo>
                    <a:lnTo>
                      <a:pt x="2" y="80"/>
                    </a:lnTo>
                    <a:lnTo>
                      <a:pt x="2" y="79"/>
                    </a:lnTo>
                    <a:lnTo>
                      <a:pt x="2" y="79"/>
                    </a:lnTo>
                    <a:lnTo>
                      <a:pt x="2" y="78"/>
                    </a:lnTo>
                    <a:lnTo>
                      <a:pt x="1" y="77"/>
                    </a:lnTo>
                    <a:lnTo>
                      <a:pt x="1" y="76"/>
                    </a:lnTo>
                    <a:lnTo>
                      <a:pt x="1" y="75"/>
                    </a:lnTo>
                    <a:lnTo>
                      <a:pt x="1" y="75"/>
                    </a:lnTo>
                    <a:lnTo>
                      <a:pt x="1" y="74"/>
                    </a:lnTo>
                    <a:lnTo>
                      <a:pt x="1" y="73"/>
                    </a:lnTo>
                    <a:lnTo>
                      <a:pt x="1" y="72"/>
                    </a:lnTo>
                    <a:lnTo>
                      <a:pt x="1" y="72"/>
                    </a:lnTo>
                    <a:lnTo>
                      <a:pt x="1" y="71"/>
                    </a:lnTo>
                    <a:lnTo>
                      <a:pt x="0" y="70"/>
                    </a:lnTo>
                    <a:lnTo>
                      <a:pt x="0" y="70"/>
                    </a:lnTo>
                    <a:lnTo>
                      <a:pt x="0" y="69"/>
                    </a:lnTo>
                    <a:lnTo>
                      <a:pt x="0" y="68"/>
                    </a:lnTo>
                    <a:lnTo>
                      <a:pt x="0" y="67"/>
                    </a:lnTo>
                    <a:lnTo>
                      <a:pt x="0" y="66"/>
                    </a:lnTo>
                    <a:lnTo>
                      <a:pt x="0" y="65"/>
                    </a:lnTo>
                    <a:lnTo>
                      <a:pt x="0" y="65"/>
                    </a:lnTo>
                    <a:lnTo>
                      <a:pt x="0" y="64"/>
                    </a:lnTo>
                    <a:lnTo>
                      <a:pt x="0" y="63"/>
                    </a:lnTo>
                    <a:lnTo>
                      <a:pt x="0" y="63"/>
                    </a:lnTo>
                    <a:lnTo>
                      <a:pt x="0" y="62"/>
                    </a:lnTo>
                    <a:lnTo>
                      <a:pt x="0" y="61"/>
                    </a:lnTo>
                    <a:lnTo>
                      <a:pt x="0" y="60"/>
                    </a:lnTo>
                    <a:lnTo>
                      <a:pt x="0" y="59"/>
                    </a:lnTo>
                    <a:lnTo>
                      <a:pt x="0" y="58"/>
                    </a:lnTo>
                    <a:lnTo>
                      <a:pt x="0" y="58"/>
                    </a:lnTo>
                    <a:lnTo>
                      <a:pt x="0" y="57"/>
                    </a:lnTo>
                    <a:lnTo>
                      <a:pt x="1" y="56"/>
                    </a:lnTo>
                    <a:lnTo>
                      <a:pt x="1" y="56"/>
                    </a:lnTo>
                    <a:lnTo>
                      <a:pt x="1" y="55"/>
                    </a:lnTo>
                    <a:lnTo>
                      <a:pt x="1" y="54"/>
                    </a:lnTo>
                    <a:lnTo>
                      <a:pt x="1" y="53"/>
                    </a:lnTo>
                    <a:lnTo>
                      <a:pt x="1" y="53"/>
                    </a:lnTo>
                    <a:lnTo>
                      <a:pt x="1" y="52"/>
                    </a:lnTo>
                    <a:lnTo>
                      <a:pt x="1" y="51"/>
                    </a:lnTo>
                    <a:lnTo>
                      <a:pt x="1" y="50"/>
                    </a:lnTo>
                    <a:lnTo>
                      <a:pt x="2" y="49"/>
                    </a:lnTo>
                    <a:lnTo>
                      <a:pt x="2" y="49"/>
                    </a:lnTo>
                    <a:lnTo>
                      <a:pt x="2" y="48"/>
                    </a:lnTo>
                    <a:lnTo>
                      <a:pt x="2" y="47"/>
                    </a:lnTo>
                    <a:lnTo>
                      <a:pt x="3" y="46"/>
                    </a:lnTo>
                    <a:lnTo>
                      <a:pt x="3" y="46"/>
                    </a:lnTo>
                    <a:lnTo>
                      <a:pt x="3" y="45"/>
                    </a:lnTo>
                    <a:lnTo>
                      <a:pt x="3" y="44"/>
                    </a:lnTo>
                    <a:lnTo>
                      <a:pt x="3" y="43"/>
                    </a:lnTo>
                    <a:lnTo>
                      <a:pt x="4" y="43"/>
                    </a:lnTo>
                    <a:lnTo>
                      <a:pt x="4" y="42"/>
                    </a:lnTo>
                    <a:lnTo>
                      <a:pt x="4" y="41"/>
                    </a:lnTo>
                    <a:lnTo>
                      <a:pt x="4" y="40"/>
                    </a:lnTo>
                    <a:lnTo>
                      <a:pt x="5" y="40"/>
                    </a:lnTo>
                    <a:lnTo>
                      <a:pt x="5" y="39"/>
                    </a:lnTo>
                    <a:lnTo>
                      <a:pt x="5" y="38"/>
                    </a:lnTo>
                    <a:lnTo>
                      <a:pt x="6" y="38"/>
                    </a:lnTo>
                    <a:lnTo>
                      <a:pt x="6" y="37"/>
                    </a:lnTo>
                    <a:lnTo>
                      <a:pt x="6" y="36"/>
                    </a:lnTo>
                    <a:lnTo>
                      <a:pt x="7" y="36"/>
                    </a:lnTo>
                    <a:lnTo>
                      <a:pt x="7" y="35"/>
                    </a:lnTo>
                    <a:lnTo>
                      <a:pt x="7" y="34"/>
                    </a:lnTo>
                    <a:lnTo>
                      <a:pt x="8" y="33"/>
                    </a:lnTo>
                    <a:lnTo>
                      <a:pt x="8" y="33"/>
                    </a:lnTo>
                    <a:lnTo>
                      <a:pt x="8" y="32"/>
                    </a:lnTo>
                    <a:lnTo>
                      <a:pt x="9" y="32"/>
                    </a:lnTo>
                    <a:lnTo>
                      <a:pt x="9" y="31"/>
                    </a:lnTo>
                    <a:lnTo>
                      <a:pt x="10" y="30"/>
                    </a:lnTo>
                    <a:lnTo>
                      <a:pt x="10" y="29"/>
                    </a:lnTo>
                    <a:lnTo>
                      <a:pt x="10" y="29"/>
                    </a:lnTo>
                    <a:lnTo>
                      <a:pt x="11" y="28"/>
                    </a:lnTo>
                    <a:lnTo>
                      <a:pt x="11" y="28"/>
                    </a:lnTo>
                    <a:lnTo>
                      <a:pt x="12" y="27"/>
                    </a:lnTo>
                    <a:lnTo>
                      <a:pt x="12" y="26"/>
                    </a:lnTo>
                    <a:lnTo>
                      <a:pt x="13" y="26"/>
                    </a:lnTo>
                    <a:lnTo>
                      <a:pt x="13" y="25"/>
                    </a:lnTo>
                    <a:lnTo>
                      <a:pt x="14" y="25"/>
                    </a:lnTo>
                    <a:lnTo>
                      <a:pt x="14" y="24"/>
                    </a:lnTo>
                    <a:lnTo>
                      <a:pt x="15" y="23"/>
                    </a:lnTo>
                    <a:lnTo>
                      <a:pt x="15" y="23"/>
                    </a:lnTo>
                    <a:lnTo>
                      <a:pt x="15" y="22"/>
                    </a:lnTo>
                    <a:lnTo>
                      <a:pt x="16" y="21"/>
                    </a:lnTo>
                    <a:lnTo>
                      <a:pt x="17" y="21"/>
                    </a:lnTo>
                    <a:lnTo>
                      <a:pt x="17" y="20"/>
                    </a:lnTo>
                    <a:lnTo>
                      <a:pt x="18" y="20"/>
                    </a:lnTo>
                    <a:lnTo>
                      <a:pt x="18" y="19"/>
                    </a:lnTo>
                    <a:lnTo>
                      <a:pt x="19" y="19"/>
                    </a:lnTo>
                    <a:lnTo>
                      <a:pt x="19" y="18"/>
                    </a:lnTo>
                    <a:lnTo>
                      <a:pt x="20" y="18"/>
                    </a:lnTo>
                    <a:lnTo>
                      <a:pt x="20" y="17"/>
                    </a:lnTo>
                    <a:lnTo>
                      <a:pt x="21" y="17"/>
                    </a:lnTo>
                    <a:lnTo>
                      <a:pt x="22" y="16"/>
                    </a:lnTo>
                    <a:lnTo>
                      <a:pt x="22" y="15"/>
                    </a:lnTo>
                    <a:lnTo>
                      <a:pt x="23" y="15"/>
                    </a:lnTo>
                    <a:lnTo>
                      <a:pt x="23" y="15"/>
                    </a:lnTo>
                    <a:lnTo>
                      <a:pt x="24" y="14"/>
                    </a:lnTo>
                    <a:lnTo>
                      <a:pt x="25" y="14"/>
                    </a:lnTo>
                    <a:lnTo>
                      <a:pt x="25" y="13"/>
                    </a:lnTo>
                    <a:lnTo>
                      <a:pt x="26" y="13"/>
                    </a:lnTo>
                    <a:lnTo>
                      <a:pt x="27" y="12"/>
                    </a:lnTo>
                    <a:lnTo>
                      <a:pt x="27" y="12"/>
                    </a:lnTo>
                    <a:lnTo>
                      <a:pt x="28" y="11"/>
                    </a:lnTo>
                    <a:lnTo>
                      <a:pt x="28" y="11"/>
                    </a:lnTo>
                    <a:lnTo>
                      <a:pt x="29" y="10"/>
                    </a:lnTo>
                    <a:lnTo>
                      <a:pt x="30" y="10"/>
                    </a:lnTo>
                    <a:lnTo>
                      <a:pt x="30" y="10"/>
                    </a:lnTo>
                    <a:lnTo>
                      <a:pt x="31" y="9"/>
                    </a:lnTo>
                    <a:lnTo>
                      <a:pt x="32" y="9"/>
                    </a:lnTo>
                    <a:lnTo>
                      <a:pt x="32" y="8"/>
                    </a:lnTo>
                    <a:lnTo>
                      <a:pt x="33" y="8"/>
                    </a:lnTo>
                    <a:lnTo>
                      <a:pt x="34" y="8"/>
                    </a:lnTo>
                    <a:lnTo>
                      <a:pt x="34" y="7"/>
                    </a:lnTo>
                    <a:lnTo>
                      <a:pt x="35" y="7"/>
                    </a:lnTo>
                    <a:lnTo>
                      <a:pt x="36" y="7"/>
                    </a:lnTo>
                    <a:lnTo>
                      <a:pt x="36" y="6"/>
                    </a:lnTo>
                    <a:lnTo>
                      <a:pt x="37" y="6"/>
                    </a:lnTo>
                    <a:lnTo>
                      <a:pt x="38" y="6"/>
                    </a:lnTo>
                    <a:lnTo>
                      <a:pt x="39" y="6"/>
                    </a:lnTo>
                    <a:lnTo>
                      <a:pt x="39" y="5"/>
                    </a:lnTo>
                    <a:lnTo>
                      <a:pt x="40" y="5"/>
                    </a:lnTo>
                    <a:lnTo>
                      <a:pt x="41" y="4"/>
                    </a:lnTo>
                    <a:lnTo>
                      <a:pt x="41" y="4"/>
                    </a:lnTo>
                    <a:lnTo>
                      <a:pt x="42" y="4"/>
                    </a:lnTo>
                    <a:lnTo>
                      <a:pt x="43" y="4"/>
                    </a:lnTo>
                    <a:lnTo>
                      <a:pt x="44" y="4"/>
                    </a:lnTo>
                    <a:lnTo>
                      <a:pt x="44" y="3"/>
                    </a:lnTo>
                    <a:lnTo>
                      <a:pt x="45" y="3"/>
                    </a:lnTo>
                    <a:lnTo>
                      <a:pt x="46" y="3"/>
                    </a:lnTo>
                    <a:lnTo>
                      <a:pt x="46" y="3"/>
                    </a:lnTo>
                    <a:lnTo>
                      <a:pt x="47" y="3"/>
                    </a:lnTo>
                    <a:lnTo>
                      <a:pt x="48" y="2"/>
                    </a:lnTo>
                    <a:lnTo>
                      <a:pt x="49" y="2"/>
                    </a:lnTo>
                    <a:lnTo>
                      <a:pt x="50" y="2"/>
                    </a:lnTo>
                    <a:lnTo>
                      <a:pt x="50" y="2"/>
                    </a:lnTo>
                    <a:lnTo>
                      <a:pt x="51" y="1"/>
                    </a:lnTo>
                    <a:lnTo>
                      <a:pt x="52" y="1"/>
                    </a:lnTo>
                    <a:lnTo>
                      <a:pt x="53" y="1"/>
                    </a:lnTo>
                    <a:lnTo>
                      <a:pt x="53" y="1"/>
                    </a:lnTo>
                    <a:lnTo>
                      <a:pt x="54" y="1"/>
                    </a:lnTo>
                    <a:lnTo>
                      <a:pt x="55" y="1"/>
                    </a:lnTo>
                    <a:lnTo>
                      <a:pt x="56" y="1"/>
                    </a:lnTo>
                    <a:lnTo>
                      <a:pt x="56" y="1"/>
                    </a:lnTo>
                    <a:lnTo>
                      <a:pt x="57" y="1"/>
                    </a:lnTo>
                    <a:lnTo>
                      <a:pt x="58" y="1"/>
                    </a:lnTo>
                    <a:lnTo>
                      <a:pt x="59" y="1"/>
                    </a:lnTo>
                    <a:lnTo>
                      <a:pt x="60" y="0"/>
                    </a:lnTo>
                    <a:lnTo>
                      <a:pt x="60" y="0"/>
                    </a:lnTo>
                    <a:lnTo>
                      <a:pt x="61" y="0"/>
                    </a:lnTo>
                    <a:lnTo>
                      <a:pt x="62" y="0"/>
                    </a:lnTo>
                    <a:lnTo>
                      <a:pt x="63" y="0"/>
                    </a:lnTo>
                    <a:lnTo>
                      <a:pt x="63" y="0"/>
                    </a:lnTo>
                    <a:lnTo>
                      <a:pt x="64"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5" name="Line 443"/>
              <p:cNvSpPr>
                <a:spLocks noChangeShapeType="1"/>
              </p:cNvSpPr>
              <p:nvPr/>
            </p:nvSpPr>
            <p:spPr bwMode="auto">
              <a:xfrm flipV="1">
                <a:off x="638" y="3602"/>
                <a:ext cx="35"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6" name="Line 444"/>
              <p:cNvSpPr>
                <a:spLocks noChangeShapeType="1"/>
              </p:cNvSpPr>
              <p:nvPr/>
            </p:nvSpPr>
            <p:spPr bwMode="auto">
              <a:xfrm>
                <a:off x="642" y="3633"/>
                <a:ext cx="31" cy="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7" name="Freeform 445"/>
              <p:cNvSpPr>
                <a:spLocks/>
              </p:cNvSpPr>
              <p:nvPr/>
            </p:nvSpPr>
            <p:spPr bwMode="auto">
              <a:xfrm flipH="1">
                <a:off x="638" y="3643"/>
                <a:ext cx="4" cy="2"/>
              </a:xfrm>
              <a:custGeom>
                <a:avLst/>
                <a:gdLst>
                  <a:gd name="T0" fmla="*/ 10 w 10"/>
                  <a:gd name="T1" fmla="*/ 9 h 9"/>
                  <a:gd name="T2" fmla="*/ 9 w 10"/>
                  <a:gd name="T3" fmla="*/ 9 h 9"/>
                  <a:gd name="T4" fmla="*/ 9 w 10"/>
                  <a:gd name="T5" fmla="*/ 9 h 9"/>
                  <a:gd name="T6" fmla="*/ 9 w 10"/>
                  <a:gd name="T7" fmla="*/ 9 h 9"/>
                  <a:gd name="T8" fmla="*/ 8 w 10"/>
                  <a:gd name="T9" fmla="*/ 9 h 9"/>
                  <a:gd name="T10" fmla="*/ 8 w 10"/>
                  <a:gd name="T11" fmla="*/ 9 h 9"/>
                  <a:gd name="T12" fmla="*/ 8 w 10"/>
                  <a:gd name="T13" fmla="*/ 9 h 9"/>
                  <a:gd name="T14" fmla="*/ 8 w 10"/>
                  <a:gd name="T15" fmla="*/ 9 h 9"/>
                  <a:gd name="T16" fmla="*/ 8 w 10"/>
                  <a:gd name="T17" fmla="*/ 9 h 9"/>
                  <a:gd name="T18" fmla="*/ 7 w 10"/>
                  <a:gd name="T19" fmla="*/ 9 h 9"/>
                  <a:gd name="T20" fmla="*/ 7 w 10"/>
                  <a:gd name="T21" fmla="*/ 9 h 9"/>
                  <a:gd name="T22" fmla="*/ 7 w 10"/>
                  <a:gd name="T23" fmla="*/ 9 h 9"/>
                  <a:gd name="T24" fmla="*/ 7 w 10"/>
                  <a:gd name="T25" fmla="*/ 9 h 9"/>
                  <a:gd name="T26" fmla="*/ 6 w 10"/>
                  <a:gd name="T27" fmla="*/ 9 h 9"/>
                  <a:gd name="T28" fmla="*/ 6 w 10"/>
                  <a:gd name="T29" fmla="*/ 9 h 9"/>
                  <a:gd name="T30" fmla="*/ 6 w 10"/>
                  <a:gd name="T31" fmla="*/ 9 h 9"/>
                  <a:gd name="T32" fmla="*/ 5 w 10"/>
                  <a:gd name="T33" fmla="*/ 9 h 9"/>
                  <a:gd name="T34" fmla="*/ 5 w 10"/>
                  <a:gd name="T35" fmla="*/ 8 h 9"/>
                  <a:gd name="T36" fmla="*/ 5 w 10"/>
                  <a:gd name="T37" fmla="*/ 8 h 9"/>
                  <a:gd name="T38" fmla="*/ 5 w 10"/>
                  <a:gd name="T39" fmla="*/ 8 h 9"/>
                  <a:gd name="T40" fmla="*/ 4 w 10"/>
                  <a:gd name="T41" fmla="*/ 8 h 9"/>
                  <a:gd name="T42" fmla="*/ 4 w 10"/>
                  <a:gd name="T43" fmla="*/ 8 h 9"/>
                  <a:gd name="T44" fmla="*/ 4 w 10"/>
                  <a:gd name="T45" fmla="*/ 8 h 9"/>
                  <a:gd name="T46" fmla="*/ 4 w 10"/>
                  <a:gd name="T47" fmla="*/ 7 h 9"/>
                  <a:gd name="T48" fmla="*/ 4 w 10"/>
                  <a:gd name="T49" fmla="*/ 7 h 9"/>
                  <a:gd name="T50" fmla="*/ 3 w 10"/>
                  <a:gd name="T51" fmla="*/ 7 h 9"/>
                  <a:gd name="T52" fmla="*/ 3 w 10"/>
                  <a:gd name="T53" fmla="*/ 7 h 9"/>
                  <a:gd name="T54" fmla="*/ 3 w 10"/>
                  <a:gd name="T55" fmla="*/ 7 h 9"/>
                  <a:gd name="T56" fmla="*/ 3 w 10"/>
                  <a:gd name="T57" fmla="*/ 7 h 9"/>
                  <a:gd name="T58" fmla="*/ 3 w 10"/>
                  <a:gd name="T59" fmla="*/ 7 h 9"/>
                  <a:gd name="T60" fmla="*/ 3 w 10"/>
                  <a:gd name="T61" fmla="*/ 6 h 9"/>
                  <a:gd name="T62" fmla="*/ 2 w 10"/>
                  <a:gd name="T63" fmla="*/ 6 h 9"/>
                  <a:gd name="T64" fmla="*/ 2 w 10"/>
                  <a:gd name="T65" fmla="*/ 6 h 9"/>
                  <a:gd name="T66" fmla="*/ 2 w 10"/>
                  <a:gd name="T67" fmla="*/ 6 h 9"/>
                  <a:gd name="T68" fmla="*/ 2 w 10"/>
                  <a:gd name="T69" fmla="*/ 6 h 9"/>
                  <a:gd name="T70" fmla="*/ 2 w 10"/>
                  <a:gd name="T71" fmla="*/ 6 h 9"/>
                  <a:gd name="T72" fmla="*/ 2 w 10"/>
                  <a:gd name="T73" fmla="*/ 6 h 9"/>
                  <a:gd name="T74" fmla="*/ 1 w 10"/>
                  <a:gd name="T75" fmla="*/ 5 h 9"/>
                  <a:gd name="T76" fmla="*/ 1 w 10"/>
                  <a:gd name="T77" fmla="*/ 5 h 9"/>
                  <a:gd name="T78" fmla="*/ 1 w 10"/>
                  <a:gd name="T79" fmla="*/ 5 h 9"/>
                  <a:gd name="T80" fmla="*/ 1 w 10"/>
                  <a:gd name="T81" fmla="*/ 5 h 9"/>
                  <a:gd name="T82" fmla="*/ 1 w 10"/>
                  <a:gd name="T83" fmla="*/ 4 h 9"/>
                  <a:gd name="T84" fmla="*/ 1 w 10"/>
                  <a:gd name="T85" fmla="*/ 4 h 9"/>
                  <a:gd name="T86" fmla="*/ 1 w 10"/>
                  <a:gd name="T87" fmla="*/ 4 h 9"/>
                  <a:gd name="T88" fmla="*/ 1 w 10"/>
                  <a:gd name="T89" fmla="*/ 4 h 9"/>
                  <a:gd name="T90" fmla="*/ 1 w 10"/>
                  <a:gd name="T91" fmla="*/ 4 h 9"/>
                  <a:gd name="T92" fmla="*/ 0 w 10"/>
                  <a:gd name="T93" fmla="*/ 4 h 9"/>
                  <a:gd name="T94" fmla="*/ 0 w 10"/>
                  <a:gd name="T95" fmla="*/ 3 h 9"/>
                  <a:gd name="T96" fmla="*/ 0 w 10"/>
                  <a:gd name="T97" fmla="*/ 3 h 9"/>
                  <a:gd name="T98" fmla="*/ 0 w 10"/>
                  <a:gd name="T99" fmla="*/ 3 h 9"/>
                  <a:gd name="T100" fmla="*/ 0 w 10"/>
                  <a:gd name="T101" fmla="*/ 3 h 9"/>
                  <a:gd name="T102" fmla="*/ 0 w 10"/>
                  <a:gd name="T103" fmla="*/ 3 h 9"/>
                  <a:gd name="T104" fmla="*/ 0 w 10"/>
                  <a:gd name="T105" fmla="*/ 2 h 9"/>
                  <a:gd name="T106" fmla="*/ 0 w 10"/>
                  <a:gd name="T107" fmla="*/ 2 h 9"/>
                  <a:gd name="T108" fmla="*/ 0 w 10"/>
                  <a:gd name="T109" fmla="*/ 2 h 9"/>
                  <a:gd name="T110" fmla="*/ 0 w 10"/>
                  <a:gd name="T111" fmla="*/ 2 h 9"/>
                  <a:gd name="T112" fmla="*/ 0 w 10"/>
                  <a:gd name="T113" fmla="*/ 2 h 9"/>
                  <a:gd name="T114" fmla="*/ 0 w 10"/>
                  <a:gd name="T115" fmla="*/ 1 h 9"/>
                  <a:gd name="T116" fmla="*/ 0 w 10"/>
                  <a:gd name="T117" fmla="*/ 1 h 9"/>
                  <a:gd name="T118" fmla="*/ 0 w 10"/>
                  <a:gd name="T119" fmla="*/ 1 h 9"/>
                  <a:gd name="T120" fmla="*/ 0 w 10"/>
                  <a:gd name="T121" fmla="*/ 0 h 9"/>
                  <a:gd name="T122" fmla="*/ 0 w 10"/>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 h="9">
                    <a:moveTo>
                      <a:pt x="10" y="9"/>
                    </a:moveTo>
                    <a:lnTo>
                      <a:pt x="9" y="9"/>
                    </a:lnTo>
                    <a:lnTo>
                      <a:pt x="9" y="9"/>
                    </a:lnTo>
                    <a:lnTo>
                      <a:pt x="9" y="9"/>
                    </a:lnTo>
                    <a:lnTo>
                      <a:pt x="8" y="9"/>
                    </a:lnTo>
                    <a:lnTo>
                      <a:pt x="8" y="9"/>
                    </a:lnTo>
                    <a:lnTo>
                      <a:pt x="8" y="9"/>
                    </a:lnTo>
                    <a:lnTo>
                      <a:pt x="8" y="9"/>
                    </a:lnTo>
                    <a:lnTo>
                      <a:pt x="8" y="9"/>
                    </a:lnTo>
                    <a:lnTo>
                      <a:pt x="7" y="9"/>
                    </a:lnTo>
                    <a:lnTo>
                      <a:pt x="7" y="9"/>
                    </a:lnTo>
                    <a:lnTo>
                      <a:pt x="7" y="9"/>
                    </a:lnTo>
                    <a:lnTo>
                      <a:pt x="7" y="9"/>
                    </a:lnTo>
                    <a:lnTo>
                      <a:pt x="6" y="9"/>
                    </a:lnTo>
                    <a:lnTo>
                      <a:pt x="6" y="9"/>
                    </a:lnTo>
                    <a:lnTo>
                      <a:pt x="6" y="9"/>
                    </a:lnTo>
                    <a:lnTo>
                      <a:pt x="5" y="9"/>
                    </a:lnTo>
                    <a:lnTo>
                      <a:pt x="5" y="8"/>
                    </a:lnTo>
                    <a:lnTo>
                      <a:pt x="5" y="8"/>
                    </a:lnTo>
                    <a:lnTo>
                      <a:pt x="5" y="8"/>
                    </a:lnTo>
                    <a:lnTo>
                      <a:pt x="4" y="8"/>
                    </a:lnTo>
                    <a:lnTo>
                      <a:pt x="4" y="8"/>
                    </a:lnTo>
                    <a:lnTo>
                      <a:pt x="4" y="8"/>
                    </a:lnTo>
                    <a:lnTo>
                      <a:pt x="4" y="7"/>
                    </a:lnTo>
                    <a:lnTo>
                      <a:pt x="4" y="7"/>
                    </a:lnTo>
                    <a:lnTo>
                      <a:pt x="3" y="7"/>
                    </a:lnTo>
                    <a:lnTo>
                      <a:pt x="3" y="7"/>
                    </a:lnTo>
                    <a:lnTo>
                      <a:pt x="3" y="7"/>
                    </a:lnTo>
                    <a:lnTo>
                      <a:pt x="3" y="7"/>
                    </a:lnTo>
                    <a:lnTo>
                      <a:pt x="3" y="7"/>
                    </a:lnTo>
                    <a:lnTo>
                      <a:pt x="3" y="6"/>
                    </a:lnTo>
                    <a:lnTo>
                      <a:pt x="2" y="6"/>
                    </a:lnTo>
                    <a:lnTo>
                      <a:pt x="2" y="6"/>
                    </a:lnTo>
                    <a:lnTo>
                      <a:pt x="2" y="6"/>
                    </a:lnTo>
                    <a:lnTo>
                      <a:pt x="2" y="6"/>
                    </a:lnTo>
                    <a:lnTo>
                      <a:pt x="2" y="6"/>
                    </a:lnTo>
                    <a:lnTo>
                      <a:pt x="2" y="6"/>
                    </a:lnTo>
                    <a:lnTo>
                      <a:pt x="1" y="5"/>
                    </a:lnTo>
                    <a:lnTo>
                      <a:pt x="1" y="5"/>
                    </a:lnTo>
                    <a:lnTo>
                      <a:pt x="1" y="5"/>
                    </a:lnTo>
                    <a:lnTo>
                      <a:pt x="1" y="5"/>
                    </a:lnTo>
                    <a:lnTo>
                      <a:pt x="1" y="4"/>
                    </a:lnTo>
                    <a:lnTo>
                      <a:pt x="1" y="4"/>
                    </a:lnTo>
                    <a:lnTo>
                      <a:pt x="1" y="4"/>
                    </a:lnTo>
                    <a:lnTo>
                      <a:pt x="1" y="4"/>
                    </a:lnTo>
                    <a:lnTo>
                      <a:pt x="1" y="4"/>
                    </a:lnTo>
                    <a:lnTo>
                      <a:pt x="0" y="4"/>
                    </a:lnTo>
                    <a:lnTo>
                      <a:pt x="0" y="3"/>
                    </a:lnTo>
                    <a:lnTo>
                      <a:pt x="0" y="3"/>
                    </a:lnTo>
                    <a:lnTo>
                      <a:pt x="0" y="3"/>
                    </a:lnTo>
                    <a:lnTo>
                      <a:pt x="0" y="3"/>
                    </a:lnTo>
                    <a:lnTo>
                      <a:pt x="0" y="3"/>
                    </a:lnTo>
                    <a:lnTo>
                      <a:pt x="0" y="2"/>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8" name="Freeform 446"/>
              <p:cNvSpPr>
                <a:spLocks/>
              </p:cNvSpPr>
              <p:nvPr/>
            </p:nvSpPr>
            <p:spPr bwMode="auto">
              <a:xfrm flipH="1">
                <a:off x="630" y="3645"/>
                <a:ext cx="3" cy="4"/>
              </a:xfrm>
              <a:custGeom>
                <a:avLst/>
                <a:gdLst>
                  <a:gd name="T0" fmla="*/ 0 w 9"/>
                  <a:gd name="T1" fmla="*/ 0 h 11"/>
                  <a:gd name="T2" fmla="*/ 1 w 9"/>
                  <a:gd name="T3" fmla="*/ 0 h 11"/>
                  <a:gd name="T4" fmla="*/ 1 w 9"/>
                  <a:gd name="T5" fmla="*/ 1 h 11"/>
                  <a:gd name="T6" fmla="*/ 2 w 9"/>
                  <a:gd name="T7" fmla="*/ 1 h 11"/>
                  <a:gd name="T8" fmla="*/ 2 w 9"/>
                  <a:gd name="T9" fmla="*/ 1 h 11"/>
                  <a:gd name="T10" fmla="*/ 3 w 9"/>
                  <a:gd name="T11" fmla="*/ 1 h 11"/>
                  <a:gd name="T12" fmla="*/ 4 w 9"/>
                  <a:gd name="T13" fmla="*/ 1 h 11"/>
                  <a:gd name="T14" fmla="*/ 4 w 9"/>
                  <a:gd name="T15" fmla="*/ 1 h 11"/>
                  <a:gd name="T16" fmla="*/ 4 w 9"/>
                  <a:gd name="T17" fmla="*/ 2 h 11"/>
                  <a:gd name="T18" fmla="*/ 5 w 9"/>
                  <a:gd name="T19" fmla="*/ 2 h 11"/>
                  <a:gd name="T20" fmla="*/ 5 w 9"/>
                  <a:gd name="T21" fmla="*/ 2 h 11"/>
                  <a:gd name="T22" fmla="*/ 5 w 9"/>
                  <a:gd name="T23" fmla="*/ 2 h 11"/>
                  <a:gd name="T24" fmla="*/ 6 w 9"/>
                  <a:gd name="T25" fmla="*/ 3 h 11"/>
                  <a:gd name="T26" fmla="*/ 6 w 9"/>
                  <a:gd name="T27" fmla="*/ 3 h 11"/>
                  <a:gd name="T28" fmla="*/ 6 w 9"/>
                  <a:gd name="T29" fmla="*/ 3 h 11"/>
                  <a:gd name="T30" fmla="*/ 6 w 9"/>
                  <a:gd name="T31" fmla="*/ 4 h 11"/>
                  <a:gd name="T32" fmla="*/ 7 w 9"/>
                  <a:gd name="T33" fmla="*/ 4 h 11"/>
                  <a:gd name="T34" fmla="*/ 7 w 9"/>
                  <a:gd name="T35" fmla="*/ 4 h 11"/>
                  <a:gd name="T36" fmla="*/ 7 w 9"/>
                  <a:gd name="T37" fmla="*/ 5 h 11"/>
                  <a:gd name="T38" fmla="*/ 8 w 9"/>
                  <a:gd name="T39" fmla="*/ 5 h 11"/>
                  <a:gd name="T40" fmla="*/ 8 w 9"/>
                  <a:gd name="T41" fmla="*/ 5 h 11"/>
                  <a:gd name="T42" fmla="*/ 8 w 9"/>
                  <a:gd name="T43" fmla="*/ 6 h 11"/>
                  <a:gd name="T44" fmla="*/ 8 w 9"/>
                  <a:gd name="T45" fmla="*/ 6 h 11"/>
                  <a:gd name="T46" fmla="*/ 8 w 9"/>
                  <a:gd name="T47" fmla="*/ 7 h 11"/>
                  <a:gd name="T48" fmla="*/ 9 w 9"/>
                  <a:gd name="T49" fmla="*/ 7 h 11"/>
                  <a:gd name="T50" fmla="*/ 9 w 9"/>
                  <a:gd name="T51" fmla="*/ 7 h 11"/>
                  <a:gd name="T52" fmla="*/ 9 w 9"/>
                  <a:gd name="T53" fmla="*/ 8 h 11"/>
                  <a:gd name="T54" fmla="*/ 9 w 9"/>
                  <a:gd name="T55" fmla="*/ 8 h 11"/>
                  <a:gd name="T56" fmla="*/ 9 w 9"/>
                  <a:gd name="T57" fmla="*/ 9 h 11"/>
                  <a:gd name="T58" fmla="*/ 9 w 9"/>
                  <a:gd name="T59" fmla="*/ 9 h 11"/>
                  <a:gd name="T60" fmla="*/ 9 w 9"/>
                  <a:gd name="T61" fmla="*/ 10 h 11"/>
                  <a:gd name="T62" fmla="*/ 9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0" y="0"/>
                    </a:moveTo>
                    <a:lnTo>
                      <a:pt x="0" y="0"/>
                    </a:lnTo>
                    <a:lnTo>
                      <a:pt x="1" y="0"/>
                    </a:lnTo>
                    <a:lnTo>
                      <a:pt x="1" y="0"/>
                    </a:lnTo>
                    <a:lnTo>
                      <a:pt x="1" y="1"/>
                    </a:lnTo>
                    <a:lnTo>
                      <a:pt x="1" y="1"/>
                    </a:lnTo>
                    <a:lnTo>
                      <a:pt x="2" y="1"/>
                    </a:lnTo>
                    <a:lnTo>
                      <a:pt x="2" y="1"/>
                    </a:lnTo>
                    <a:lnTo>
                      <a:pt x="2" y="1"/>
                    </a:lnTo>
                    <a:lnTo>
                      <a:pt x="2" y="1"/>
                    </a:lnTo>
                    <a:lnTo>
                      <a:pt x="3" y="1"/>
                    </a:lnTo>
                    <a:lnTo>
                      <a:pt x="3" y="1"/>
                    </a:lnTo>
                    <a:lnTo>
                      <a:pt x="3" y="1"/>
                    </a:lnTo>
                    <a:lnTo>
                      <a:pt x="4" y="1"/>
                    </a:lnTo>
                    <a:lnTo>
                      <a:pt x="4" y="1"/>
                    </a:lnTo>
                    <a:lnTo>
                      <a:pt x="4" y="1"/>
                    </a:lnTo>
                    <a:lnTo>
                      <a:pt x="4" y="1"/>
                    </a:lnTo>
                    <a:lnTo>
                      <a:pt x="4" y="2"/>
                    </a:lnTo>
                    <a:lnTo>
                      <a:pt x="4" y="2"/>
                    </a:lnTo>
                    <a:lnTo>
                      <a:pt x="5" y="2"/>
                    </a:lnTo>
                    <a:lnTo>
                      <a:pt x="5" y="2"/>
                    </a:lnTo>
                    <a:lnTo>
                      <a:pt x="5" y="2"/>
                    </a:lnTo>
                    <a:lnTo>
                      <a:pt x="5" y="2"/>
                    </a:lnTo>
                    <a:lnTo>
                      <a:pt x="5" y="2"/>
                    </a:lnTo>
                    <a:lnTo>
                      <a:pt x="6" y="2"/>
                    </a:lnTo>
                    <a:lnTo>
                      <a:pt x="6" y="3"/>
                    </a:lnTo>
                    <a:lnTo>
                      <a:pt x="6" y="3"/>
                    </a:lnTo>
                    <a:lnTo>
                      <a:pt x="6" y="3"/>
                    </a:lnTo>
                    <a:lnTo>
                      <a:pt x="6" y="3"/>
                    </a:lnTo>
                    <a:lnTo>
                      <a:pt x="6" y="3"/>
                    </a:lnTo>
                    <a:lnTo>
                      <a:pt x="6" y="3"/>
                    </a:lnTo>
                    <a:lnTo>
                      <a:pt x="6" y="4"/>
                    </a:lnTo>
                    <a:lnTo>
                      <a:pt x="7" y="4"/>
                    </a:lnTo>
                    <a:lnTo>
                      <a:pt x="7" y="4"/>
                    </a:lnTo>
                    <a:lnTo>
                      <a:pt x="7" y="4"/>
                    </a:lnTo>
                    <a:lnTo>
                      <a:pt x="7" y="4"/>
                    </a:lnTo>
                    <a:lnTo>
                      <a:pt x="7" y="4"/>
                    </a:lnTo>
                    <a:lnTo>
                      <a:pt x="7" y="5"/>
                    </a:lnTo>
                    <a:lnTo>
                      <a:pt x="8" y="5"/>
                    </a:lnTo>
                    <a:lnTo>
                      <a:pt x="8" y="5"/>
                    </a:lnTo>
                    <a:lnTo>
                      <a:pt x="8" y="5"/>
                    </a:lnTo>
                    <a:lnTo>
                      <a:pt x="8" y="5"/>
                    </a:lnTo>
                    <a:lnTo>
                      <a:pt x="8" y="5"/>
                    </a:lnTo>
                    <a:lnTo>
                      <a:pt x="8" y="6"/>
                    </a:lnTo>
                    <a:lnTo>
                      <a:pt x="8" y="6"/>
                    </a:lnTo>
                    <a:lnTo>
                      <a:pt x="8" y="6"/>
                    </a:lnTo>
                    <a:lnTo>
                      <a:pt x="8" y="6"/>
                    </a:lnTo>
                    <a:lnTo>
                      <a:pt x="8" y="7"/>
                    </a:lnTo>
                    <a:lnTo>
                      <a:pt x="9" y="7"/>
                    </a:lnTo>
                    <a:lnTo>
                      <a:pt x="9" y="7"/>
                    </a:lnTo>
                    <a:lnTo>
                      <a:pt x="9" y="7"/>
                    </a:lnTo>
                    <a:lnTo>
                      <a:pt x="9" y="7"/>
                    </a:lnTo>
                    <a:lnTo>
                      <a:pt x="9" y="8"/>
                    </a:lnTo>
                    <a:lnTo>
                      <a:pt x="9" y="8"/>
                    </a:lnTo>
                    <a:lnTo>
                      <a:pt x="9" y="8"/>
                    </a:lnTo>
                    <a:lnTo>
                      <a:pt x="9" y="8"/>
                    </a:lnTo>
                    <a:lnTo>
                      <a:pt x="9" y="9"/>
                    </a:lnTo>
                    <a:lnTo>
                      <a:pt x="9" y="9"/>
                    </a:lnTo>
                    <a:lnTo>
                      <a:pt x="9" y="9"/>
                    </a:lnTo>
                    <a:lnTo>
                      <a:pt x="9" y="9"/>
                    </a:lnTo>
                    <a:lnTo>
                      <a:pt x="9" y="10"/>
                    </a:lnTo>
                    <a:lnTo>
                      <a:pt x="9" y="10"/>
                    </a:lnTo>
                    <a:lnTo>
                      <a:pt x="9" y="10"/>
                    </a:lnTo>
                    <a:lnTo>
                      <a:pt x="9"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59" name="Freeform 447"/>
              <p:cNvSpPr>
                <a:spLocks/>
              </p:cNvSpPr>
              <p:nvPr/>
            </p:nvSpPr>
            <p:spPr bwMode="auto">
              <a:xfrm flipH="1">
                <a:off x="630" y="3592"/>
                <a:ext cx="3" cy="3"/>
              </a:xfrm>
              <a:custGeom>
                <a:avLst/>
                <a:gdLst>
                  <a:gd name="T0" fmla="*/ 9 w 9"/>
                  <a:gd name="T1" fmla="*/ 0 h 10"/>
                  <a:gd name="T2" fmla="*/ 9 w 9"/>
                  <a:gd name="T3" fmla="*/ 1 h 10"/>
                  <a:gd name="T4" fmla="*/ 9 w 9"/>
                  <a:gd name="T5" fmla="*/ 1 h 10"/>
                  <a:gd name="T6" fmla="*/ 9 w 9"/>
                  <a:gd name="T7" fmla="*/ 1 h 10"/>
                  <a:gd name="T8" fmla="*/ 9 w 9"/>
                  <a:gd name="T9" fmla="*/ 1 h 10"/>
                  <a:gd name="T10" fmla="*/ 9 w 9"/>
                  <a:gd name="T11" fmla="*/ 2 h 10"/>
                  <a:gd name="T12" fmla="*/ 9 w 9"/>
                  <a:gd name="T13" fmla="*/ 2 h 10"/>
                  <a:gd name="T14" fmla="*/ 9 w 9"/>
                  <a:gd name="T15" fmla="*/ 2 h 10"/>
                  <a:gd name="T16" fmla="*/ 9 w 9"/>
                  <a:gd name="T17" fmla="*/ 2 h 10"/>
                  <a:gd name="T18" fmla="*/ 9 w 9"/>
                  <a:gd name="T19" fmla="*/ 3 h 10"/>
                  <a:gd name="T20" fmla="*/ 9 w 9"/>
                  <a:gd name="T21" fmla="*/ 3 h 10"/>
                  <a:gd name="T22" fmla="*/ 9 w 9"/>
                  <a:gd name="T23" fmla="*/ 3 h 10"/>
                  <a:gd name="T24" fmla="*/ 9 w 9"/>
                  <a:gd name="T25" fmla="*/ 3 h 10"/>
                  <a:gd name="T26" fmla="*/ 8 w 9"/>
                  <a:gd name="T27" fmla="*/ 4 h 10"/>
                  <a:gd name="T28" fmla="*/ 8 w 9"/>
                  <a:gd name="T29" fmla="*/ 4 h 10"/>
                  <a:gd name="T30" fmla="*/ 8 w 9"/>
                  <a:gd name="T31" fmla="*/ 4 h 10"/>
                  <a:gd name="T32" fmla="*/ 8 w 9"/>
                  <a:gd name="T33" fmla="*/ 4 h 10"/>
                  <a:gd name="T34" fmla="*/ 8 w 9"/>
                  <a:gd name="T35" fmla="*/ 4 h 10"/>
                  <a:gd name="T36" fmla="*/ 8 w 9"/>
                  <a:gd name="T37" fmla="*/ 5 h 10"/>
                  <a:gd name="T38" fmla="*/ 8 w 9"/>
                  <a:gd name="T39" fmla="*/ 5 h 10"/>
                  <a:gd name="T40" fmla="*/ 8 w 9"/>
                  <a:gd name="T41" fmla="*/ 5 h 10"/>
                  <a:gd name="T42" fmla="*/ 8 w 9"/>
                  <a:gd name="T43" fmla="*/ 5 h 10"/>
                  <a:gd name="T44" fmla="*/ 8 w 9"/>
                  <a:gd name="T45" fmla="*/ 5 h 10"/>
                  <a:gd name="T46" fmla="*/ 7 w 9"/>
                  <a:gd name="T47" fmla="*/ 5 h 10"/>
                  <a:gd name="T48" fmla="*/ 7 w 9"/>
                  <a:gd name="T49" fmla="*/ 6 h 10"/>
                  <a:gd name="T50" fmla="*/ 7 w 9"/>
                  <a:gd name="T51" fmla="*/ 6 h 10"/>
                  <a:gd name="T52" fmla="*/ 7 w 9"/>
                  <a:gd name="T53" fmla="*/ 6 h 10"/>
                  <a:gd name="T54" fmla="*/ 7 w 9"/>
                  <a:gd name="T55" fmla="*/ 6 h 10"/>
                  <a:gd name="T56" fmla="*/ 7 w 9"/>
                  <a:gd name="T57" fmla="*/ 6 h 10"/>
                  <a:gd name="T58" fmla="*/ 6 w 9"/>
                  <a:gd name="T59" fmla="*/ 6 h 10"/>
                  <a:gd name="T60" fmla="*/ 6 w 9"/>
                  <a:gd name="T61" fmla="*/ 7 h 10"/>
                  <a:gd name="T62" fmla="*/ 6 w 9"/>
                  <a:gd name="T63" fmla="*/ 7 h 10"/>
                  <a:gd name="T64" fmla="*/ 6 w 9"/>
                  <a:gd name="T65" fmla="*/ 7 h 10"/>
                  <a:gd name="T66" fmla="*/ 6 w 9"/>
                  <a:gd name="T67" fmla="*/ 7 h 10"/>
                  <a:gd name="T68" fmla="*/ 6 w 9"/>
                  <a:gd name="T69" fmla="*/ 7 h 10"/>
                  <a:gd name="T70" fmla="*/ 6 w 9"/>
                  <a:gd name="T71" fmla="*/ 7 h 10"/>
                  <a:gd name="T72" fmla="*/ 6 w 9"/>
                  <a:gd name="T73" fmla="*/ 8 h 10"/>
                  <a:gd name="T74" fmla="*/ 5 w 9"/>
                  <a:gd name="T75" fmla="*/ 8 h 10"/>
                  <a:gd name="T76" fmla="*/ 5 w 9"/>
                  <a:gd name="T77" fmla="*/ 8 h 10"/>
                  <a:gd name="T78" fmla="*/ 5 w 9"/>
                  <a:gd name="T79" fmla="*/ 8 h 10"/>
                  <a:gd name="T80" fmla="*/ 5 w 9"/>
                  <a:gd name="T81" fmla="*/ 8 h 10"/>
                  <a:gd name="T82" fmla="*/ 5 w 9"/>
                  <a:gd name="T83" fmla="*/ 8 h 10"/>
                  <a:gd name="T84" fmla="*/ 4 w 9"/>
                  <a:gd name="T85" fmla="*/ 8 h 10"/>
                  <a:gd name="T86" fmla="*/ 4 w 9"/>
                  <a:gd name="T87" fmla="*/ 8 h 10"/>
                  <a:gd name="T88" fmla="*/ 4 w 9"/>
                  <a:gd name="T89" fmla="*/ 9 h 10"/>
                  <a:gd name="T90" fmla="*/ 4 w 9"/>
                  <a:gd name="T91" fmla="*/ 9 h 10"/>
                  <a:gd name="T92" fmla="*/ 4 w 9"/>
                  <a:gd name="T93" fmla="*/ 9 h 10"/>
                  <a:gd name="T94" fmla="*/ 4 w 9"/>
                  <a:gd name="T95" fmla="*/ 9 h 10"/>
                  <a:gd name="T96" fmla="*/ 3 w 9"/>
                  <a:gd name="T97" fmla="*/ 9 h 10"/>
                  <a:gd name="T98" fmla="*/ 3 w 9"/>
                  <a:gd name="T99" fmla="*/ 9 h 10"/>
                  <a:gd name="T100" fmla="*/ 3 w 9"/>
                  <a:gd name="T101" fmla="*/ 9 h 10"/>
                  <a:gd name="T102" fmla="*/ 2 w 9"/>
                  <a:gd name="T103" fmla="*/ 9 h 10"/>
                  <a:gd name="T104" fmla="*/ 2 w 9"/>
                  <a:gd name="T105" fmla="*/ 9 h 10"/>
                  <a:gd name="T106" fmla="*/ 2 w 9"/>
                  <a:gd name="T107" fmla="*/ 9 h 10"/>
                  <a:gd name="T108" fmla="*/ 2 w 9"/>
                  <a:gd name="T109" fmla="*/ 9 h 10"/>
                  <a:gd name="T110" fmla="*/ 1 w 9"/>
                  <a:gd name="T111" fmla="*/ 9 h 10"/>
                  <a:gd name="T112" fmla="*/ 1 w 9"/>
                  <a:gd name="T113" fmla="*/ 9 h 10"/>
                  <a:gd name="T114" fmla="*/ 1 w 9"/>
                  <a:gd name="T115" fmla="*/ 10 h 10"/>
                  <a:gd name="T116" fmla="*/ 1 w 9"/>
                  <a:gd name="T117" fmla="*/ 10 h 10"/>
                  <a:gd name="T118" fmla="*/ 0 w 9"/>
                  <a:gd name="T1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 h="10">
                    <a:moveTo>
                      <a:pt x="9" y="0"/>
                    </a:moveTo>
                    <a:lnTo>
                      <a:pt x="9" y="1"/>
                    </a:lnTo>
                    <a:lnTo>
                      <a:pt x="9" y="1"/>
                    </a:lnTo>
                    <a:lnTo>
                      <a:pt x="9" y="1"/>
                    </a:lnTo>
                    <a:lnTo>
                      <a:pt x="9" y="1"/>
                    </a:lnTo>
                    <a:lnTo>
                      <a:pt x="9" y="2"/>
                    </a:lnTo>
                    <a:lnTo>
                      <a:pt x="9" y="2"/>
                    </a:lnTo>
                    <a:lnTo>
                      <a:pt x="9" y="2"/>
                    </a:lnTo>
                    <a:lnTo>
                      <a:pt x="9" y="2"/>
                    </a:lnTo>
                    <a:lnTo>
                      <a:pt x="9" y="3"/>
                    </a:lnTo>
                    <a:lnTo>
                      <a:pt x="9" y="3"/>
                    </a:lnTo>
                    <a:lnTo>
                      <a:pt x="9" y="3"/>
                    </a:lnTo>
                    <a:lnTo>
                      <a:pt x="9" y="3"/>
                    </a:lnTo>
                    <a:lnTo>
                      <a:pt x="8" y="4"/>
                    </a:lnTo>
                    <a:lnTo>
                      <a:pt x="8" y="4"/>
                    </a:lnTo>
                    <a:lnTo>
                      <a:pt x="8" y="4"/>
                    </a:lnTo>
                    <a:lnTo>
                      <a:pt x="8" y="4"/>
                    </a:lnTo>
                    <a:lnTo>
                      <a:pt x="8" y="4"/>
                    </a:lnTo>
                    <a:lnTo>
                      <a:pt x="8" y="5"/>
                    </a:lnTo>
                    <a:lnTo>
                      <a:pt x="8" y="5"/>
                    </a:lnTo>
                    <a:lnTo>
                      <a:pt x="8" y="5"/>
                    </a:lnTo>
                    <a:lnTo>
                      <a:pt x="8" y="5"/>
                    </a:lnTo>
                    <a:lnTo>
                      <a:pt x="8" y="5"/>
                    </a:lnTo>
                    <a:lnTo>
                      <a:pt x="7" y="5"/>
                    </a:lnTo>
                    <a:lnTo>
                      <a:pt x="7" y="6"/>
                    </a:lnTo>
                    <a:lnTo>
                      <a:pt x="7" y="6"/>
                    </a:lnTo>
                    <a:lnTo>
                      <a:pt x="7" y="6"/>
                    </a:lnTo>
                    <a:lnTo>
                      <a:pt x="7" y="6"/>
                    </a:lnTo>
                    <a:lnTo>
                      <a:pt x="7" y="6"/>
                    </a:lnTo>
                    <a:lnTo>
                      <a:pt x="6" y="6"/>
                    </a:lnTo>
                    <a:lnTo>
                      <a:pt x="6" y="7"/>
                    </a:lnTo>
                    <a:lnTo>
                      <a:pt x="6" y="7"/>
                    </a:lnTo>
                    <a:lnTo>
                      <a:pt x="6" y="7"/>
                    </a:lnTo>
                    <a:lnTo>
                      <a:pt x="6" y="7"/>
                    </a:lnTo>
                    <a:lnTo>
                      <a:pt x="6" y="7"/>
                    </a:lnTo>
                    <a:lnTo>
                      <a:pt x="6" y="7"/>
                    </a:lnTo>
                    <a:lnTo>
                      <a:pt x="6" y="8"/>
                    </a:lnTo>
                    <a:lnTo>
                      <a:pt x="5" y="8"/>
                    </a:lnTo>
                    <a:lnTo>
                      <a:pt x="5" y="8"/>
                    </a:lnTo>
                    <a:lnTo>
                      <a:pt x="5" y="8"/>
                    </a:lnTo>
                    <a:lnTo>
                      <a:pt x="5" y="8"/>
                    </a:lnTo>
                    <a:lnTo>
                      <a:pt x="5" y="8"/>
                    </a:lnTo>
                    <a:lnTo>
                      <a:pt x="4" y="8"/>
                    </a:lnTo>
                    <a:lnTo>
                      <a:pt x="4" y="8"/>
                    </a:lnTo>
                    <a:lnTo>
                      <a:pt x="4" y="9"/>
                    </a:lnTo>
                    <a:lnTo>
                      <a:pt x="4" y="9"/>
                    </a:lnTo>
                    <a:lnTo>
                      <a:pt x="4" y="9"/>
                    </a:lnTo>
                    <a:lnTo>
                      <a:pt x="4" y="9"/>
                    </a:lnTo>
                    <a:lnTo>
                      <a:pt x="3" y="9"/>
                    </a:lnTo>
                    <a:lnTo>
                      <a:pt x="3" y="9"/>
                    </a:lnTo>
                    <a:lnTo>
                      <a:pt x="3" y="9"/>
                    </a:lnTo>
                    <a:lnTo>
                      <a:pt x="2" y="9"/>
                    </a:lnTo>
                    <a:lnTo>
                      <a:pt x="2" y="9"/>
                    </a:lnTo>
                    <a:lnTo>
                      <a:pt x="2" y="9"/>
                    </a:lnTo>
                    <a:lnTo>
                      <a:pt x="2" y="9"/>
                    </a:lnTo>
                    <a:lnTo>
                      <a:pt x="1" y="9"/>
                    </a:lnTo>
                    <a:lnTo>
                      <a:pt x="1" y="9"/>
                    </a:lnTo>
                    <a:lnTo>
                      <a:pt x="1" y="10"/>
                    </a:lnTo>
                    <a:lnTo>
                      <a:pt x="1" y="10"/>
                    </a:lnTo>
                    <a:lnTo>
                      <a:pt x="0" y="1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0" name="Freeform 448"/>
              <p:cNvSpPr>
                <a:spLocks/>
              </p:cNvSpPr>
              <p:nvPr/>
            </p:nvSpPr>
            <p:spPr bwMode="auto">
              <a:xfrm flipH="1">
                <a:off x="638" y="3595"/>
                <a:ext cx="4" cy="2"/>
              </a:xfrm>
              <a:custGeom>
                <a:avLst/>
                <a:gdLst>
                  <a:gd name="T0" fmla="*/ 0 w 10"/>
                  <a:gd name="T1" fmla="*/ 10 h 10"/>
                  <a:gd name="T2" fmla="*/ 0 w 10"/>
                  <a:gd name="T3" fmla="*/ 9 h 10"/>
                  <a:gd name="T4" fmla="*/ 0 w 10"/>
                  <a:gd name="T5" fmla="*/ 9 h 10"/>
                  <a:gd name="T6" fmla="*/ 0 w 10"/>
                  <a:gd name="T7" fmla="*/ 9 h 10"/>
                  <a:gd name="T8" fmla="*/ 0 w 10"/>
                  <a:gd name="T9" fmla="*/ 9 h 10"/>
                  <a:gd name="T10" fmla="*/ 0 w 10"/>
                  <a:gd name="T11" fmla="*/ 8 h 10"/>
                  <a:gd name="T12" fmla="*/ 0 w 10"/>
                  <a:gd name="T13" fmla="*/ 8 h 10"/>
                  <a:gd name="T14" fmla="*/ 0 w 10"/>
                  <a:gd name="T15" fmla="*/ 8 h 10"/>
                  <a:gd name="T16" fmla="*/ 0 w 10"/>
                  <a:gd name="T17" fmla="*/ 8 h 10"/>
                  <a:gd name="T18" fmla="*/ 0 w 10"/>
                  <a:gd name="T19" fmla="*/ 7 h 10"/>
                  <a:gd name="T20" fmla="*/ 0 w 10"/>
                  <a:gd name="T21" fmla="*/ 7 h 10"/>
                  <a:gd name="T22" fmla="*/ 0 w 10"/>
                  <a:gd name="T23" fmla="*/ 7 h 10"/>
                  <a:gd name="T24" fmla="*/ 0 w 10"/>
                  <a:gd name="T25" fmla="*/ 7 h 10"/>
                  <a:gd name="T26" fmla="*/ 0 w 10"/>
                  <a:gd name="T27" fmla="*/ 6 h 10"/>
                  <a:gd name="T28" fmla="*/ 0 w 10"/>
                  <a:gd name="T29" fmla="*/ 6 h 10"/>
                  <a:gd name="T30" fmla="*/ 0 w 10"/>
                  <a:gd name="T31" fmla="*/ 6 h 10"/>
                  <a:gd name="T32" fmla="*/ 0 w 10"/>
                  <a:gd name="T33" fmla="*/ 6 h 10"/>
                  <a:gd name="T34" fmla="*/ 1 w 10"/>
                  <a:gd name="T35" fmla="*/ 5 h 10"/>
                  <a:gd name="T36" fmla="*/ 1 w 10"/>
                  <a:gd name="T37" fmla="*/ 5 h 10"/>
                  <a:gd name="T38" fmla="*/ 1 w 10"/>
                  <a:gd name="T39" fmla="*/ 5 h 10"/>
                  <a:gd name="T40" fmla="*/ 1 w 10"/>
                  <a:gd name="T41" fmla="*/ 5 h 10"/>
                  <a:gd name="T42" fmla="*/ 1 w 10"/>
                  <a:gd name="T43" fmla="*/ 4 h 10"/>
                  <a:gd name="T44" fmla="*/ 1 w 10"/>
                  <a:gd name="T45" fmla="*/ 4 h 10"/>
                  <a:gd name="T46" fmla="*/ 1 w 10"/>
                  <a:gd name="T47" fmla="*/ 4 h 10"/>
                  <a:gd name="T48" fmla="*/ 1 w 10"/>
                  <a:gd name="T49" fmla="*/ 4 h 10"/>
                  <a:gd name="T50" fmla="*/ 2 w 10"/>
                  <a:gd name="T51" fmla="*/ 4 h 10"/>
                  <a:gd name="T52" fmla="*/ 2 w 10"/>
                  <a:gd name="T53" fmla="*/ 3 h 10"/>
                  <a:gd name="T54" fmla="*/ 2 w 10"/>
                  <a:gd name="T55" fmla="*/ 3 h 10"/>
                  <a:gd name="T56" fmla="*/ 2 w 10"/>
                  <a:gd name="T57" fmla="*/ 3 h 10"/>
                  <a:gd name="T58" fmla="*/ 2 w 10"/>
                  <a:gd name="T59" fmla="*/ 3 h 10"/>
                  <a:gd name="T60" fmla="*/ 2 w 10"/>
                  <a:gd name="T61" fmla="*/ 3 h 10"/>
                  <a:gd name="T62" fmla="*/ 3 w 10"/>
                  <a:gd name="T63" fmla="*/ 3 h 10"/>
                  <a:gd name="T64" fmla="*/ 3 w 10"/>
                  <a:gd name="T65" fmla="*/ 2 h 10"/>
                  <a:gd name="T66" fmla="*/ 3 w 10"/>
                  <a:gd name="T67" fmla="*/ 2 h 10"/>
                  <a:gd name="T68" fmla="*/ 3 w 10"/>
                  <a:gd name="T69" fmla="*/ 2 h 10"/>
                  <a:gd name="T70" fmla="*/ 3 w 10"/>
                  <a:gd name="T71" fmla="*/ 2 h 10"/>
                  <a:gd name="T72" fmla="*/ 3 w 10"/>
                  <a:gd name="T73" fmla="*/ 2 h 10"/>
                  <a:gd name="T74" fmla="*/ 4 w 10"/>
                  <a:gd name="T75" fmla="*/ 2 h 10"/>
                  <a:gd name="T76" fmla="*/ 4 w 10"/>
                  <a:gd name="T77" fmla="*/ 2 h 10"/>
                  <a:gd name="T78" fmla="*/ 4 w 10"/>
                  <a:gd name="T79" fmla="*/ 2 h 10"/>
                  <a:gd name="T80" fmla="*/ 4 w 10"/>
                  <a:gd name="T81" fmla="*/ 1 h 10"/>
                  <a:gd name="T82" fmla="*/ 4 w 10"/>
                  <a:gd name="T83" fmla="*/ 1 h 10"/>
                  <a:gd name="T84" fmla="*/ 4 w 10"/>
                  <a:gd name="T85" fmla="*/ 1 h 10"/>
                  <a:gd name="T86" fmla="*/ 5 w 10"/>
                  <a:gd name="T87" fmla="*/ 1 h 10"/>
                  <a:gd name="T88" fmla="*/ 5 w 10"/>
                  <a:gd name="T89" fmla="*/ 1 h 10"/>
                  <a:gd name="T90" fmla="*/ 5 w 10"/>
                  <a:gd name="T91" fmla="*/ 1 h 10"/>
                  <a:gd name="T92" fmla="*/ 5 w 10"/>
                  <a:gd name="T93" fmla="*/ 0 h 10"/>
                  <a:gd name="T94" fmla="*/ 6 w 10"/>
                  <a:gd name="T95" fmla="*/ 0 h 10"/>
                  <a:gd name="T96" fmla="*/ 6 w 10"/>
                  <a:gd name="T97" fmla="*/ 0 h 10"/>
                  <a:gd name="T98" fmla="*/ 6 w 10"/>
                  <a:gd name="T99" fmla="*/ 0 h 10"/>
                  <a:gd name="T100" fmla="*/ 7 w 10"/>
                  <a:gd name="T101" fmla="*/ 0 h 10"/>
                  <a:gd name="T102" fmla="*/ 7 w 10"/>
                  <a:gd name="T103" fmla="*/ 0 h 10"/>
                  <a:gd name="T104" fmla="*/ 7 w 10"/>
                  <a:gd name="T105" fmla="*/ 0 h 10"/>
                  <a:gd name="T106" fmla="*/ 7 w 10"/>
                  <a:gd name="T107" fmla="*/ 0 h 10"/>
                  <a:gd name="T108" fmla="*/ 8 w 10"/>
                  <a:gd name="T109" fmla="*/ 0 h 10"/>
                  <a:gd name="T110" fmla="*/ 8 w 10"/>
                  <a:gd name="T111" fmla="*/ 0 h 10"/>
                  <a:gd name="T112" fmla="*/ 8 w 10"/>
                  <a:gd name="T113" fmla="*/ 0 h 10"/>
                  <a:gd name="T114" fmla="*/ 8 w 10"/>
                  <a:gd name="T115" fmla="*/ 0 h 10"/>
                  <a:gd name="T116" fmla="*/ 8 w 10"/>
                  <a:gd name="T117" fmla="*/ 0 h 10"/>
                  <a:gd name="T118" fmla="*/ 9 w 10"/>
                  <a:gd name="T119" fmla="*/ 0 h 10"/>
                  <a:gd name="T120" fmla="*/ 9 w 10"/>
                  <a:gd name="T121" fmla="*/ 0 h 10"/>
                  <a:gd name="T122" fmla="*/ 9 w 10"/>
                  <a:gd name="T123" fmla="*/ 0 h 10"/>
                  <a:gd name="T124" fmla="*/ 10 w 10"/>
                  <a:gd name="T1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 h="10">
                    <a:moveTo>
                      <a:pt x="0" y="10"/>
                    </a:move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5"/>
                    </a:lnTo>
                    <a:lnTo>
                      <a:pt x="1" y="5"/>
                    </a:lnTo>
                    <a:lnTo>
                      <a:pt x="1" y="5"/>
                    </a:lnTo>
                    <a:lnTo>
                      <a:pt x="1" y="5"/>
                    </a:lnTo>
                    <a:lnTo>
                      <a:pt x="1" y="4"/>
                    </a:lnTo>
                    <a:lnTo>
                      <a:pt x="1" y="4"/>
                    </a:lnTo>
                    <a:lnTo>
                      <a:pt x="1" y="4"/>
                    </a:lnTo>
                    <a:lnTo>
                      <a:pt x="1" y="4"/>
                    </a:lnTo>
                    <a:lnTo>
                      <a:pt x="2" y="4"/>
                    </a:lnTo>
                    <a:lnTo>
                      <a:pt x="2" y="3"/>
                    </a:lnTo>
                    <a:lnTo>
                      <a:pt x="2" y="3"/>
                    </a:lnTo>
                    <a:lnTo>
                      <a:pt x="2" y="3"/>
                    </a:lnTo>
                    <a:lnTo>
                      <a:pt x="2" y="3"/>
                    </a:lnTo>
                    <a:lnTo>
                      <a:pt x="2" y="3"/>
                    </a:lnTo>
                    <a:lnTo>
                      <a:pt x="3" y="3"/>
                    </a:lnTo>
                    <a:lnTo>
                      <a:pt x="3" y="2"/>
                    </a:lnTo>
                    <a:lnTo>
                      <a:pt x="3" y="2"/>
                    </a:lnTo>
                    <a:lnTo>
                      <a:pt x="3" y="2"/>
                    </a:lnTo>
                    <a:lnTo>
                      <a:pt x="3" y="2"/>
                    </a:lnTo>
                    <a:lnTo>
                      <a:pt x="3" y="2"/>
                    </a:lnTo>
                    <a:lnTo>
                      <a:pt x="4" y="2"/>
                    </a:lnTo>
                    <a:lnTo>
                      <a:pt x="4" y="2"/>
                    </a:lnTo>
                    <a:lnTo>
                      <a:pt x="4" y="2"/>
                    </a:lnTo>
                    <a:lnTo>
                      <a:pt x="4" y="1"/>
                    </a:lnTo>
                    <a:lnTo>
                      <a:pt x="4" y="1"/>
                    </a:lnTo>
                    <a:lnTo>
                      <a:pt x="4" y="1"/>
                    </a:lnTo>
                    <a:lnTo>
                      <a:pt x="5" y="1"/>
                    </a:lnTo>
                    <a:lnTo>
                      <a:pt x="5" y="1"/>
                    </a:lnTo>
                    <a:lnTo>
                      <a:pt x="5" y="1"/>
                    </a:lnTo>
                    <a:lnTo>
                      <a:pt x="5" y="0"/>
                    </a:lnTo>
                    <a:lnTo>
                      <a:pt x="6" y="0"/>
                    </a:lnTo>
                    <a:lnTo>
                      <a:pt x="6" y="0"/>
                    </a:lnTo>
                    <a:lnTo>
                      <a:pt x="6" y="0"/>
                    </a:lnTo>
                    <a:lnTo>
                      <a:pt x="7" y="0"/>
                    </a:lnTo>
                    <a:lnTo>
                      <a:pt x="7" y="0"/>
                    </a:lnTo>
                    <a:lnTo>
                      <a:pt x="7" y="0"/>
                    </a:lnTo>
                    <a:lnTo>
                      <a:pt x="7" y="0"/>
                    </a:lnTo>
                    <a:lnTo>
                      <a:pt x="8" y="0"/>
                    </a:lnTo>
                    <a:lnTo>
                      <a:pt x="8" y="0"/>
                    </a:lnTo>
                    <a:lnTo>
                      <a:pt x="8" y="0"/>
                    </a:lnTo>
                    <a:lnTo>
                      <a:pt x="8" y="0"/>
                    </a:lnTo>
                    <a:lnTo>
                      <a:pt x="8" y="0"/>
                    </a:lnTo>
                    <a:lnTo>
                      <a:pt x="9" y="0"/>
                    </a:lnTo>
                    <a:lnTo>
                      <a:pt x="9" y="0"/>
                    </a:lnTo>
                    <a:lnTo>
                      <a:pt x="9"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1" name="Freeform 449"/>
              <p:cNvSpPr>
                <a:spLocks/>
              </p:cNvSpPr>
              <p:nvPr/>
            </p:nvSpPr>
            <p:spPr bwMode="auto">
              <a:xfrm flipH="1">
                <a:off x="636" y="3628"/>
                <a:ext cx="4" cy="5"/>
              </a:xfrm>
              <a:custGeom>
                <a:avLst/>
                <a:gdLst>
                  <a:gd name="T0" fmla="*/ 17 w 17"/>
                  <a:gd name="T1" fmla="*/ 0 h 18"/>
                  <a:gd name="T2" fmla="*/ 17 w 17"/>
                  <a:gd name="T3" fmla="*/ 1 h 18"/>
                  <a:gd name="T4" fmla="*/ 17 w 17"/>
                  <a:gd name="T5" fmla="*/ 1 h 18"/>
                  <a:gd name="T6" fmla="*/ 17 w 17"/>
                  <a:gd name="T7" fmla="*/ 2 h 18"/>
                  <a:gd name="T8" fmla="*/ 17 w 17"/>
                  <a:gd name="T9" fmla="*/ 2 h 18"/>
                  <a:gd name="T10" fmla="*/ 17 w 17"/>
                  <a:gd name="T11" fmla="*/ 3 h 18"/>
                  <a:gd name="T12" fmla="*/ 17 w 17"/>
                  <a:gd name="T13" fmla="*/ 3 h 18"/>
                  <a:gd name="T14" fmla="*/ 17 w 17"/>
                  <a:gd name="T15" fmla="*/ 4 h 18"/>
                  <a:gd name="T16" fmla="*/ 17 w 17"/>
                  <a:gd name="T17" fmla="*/ 4 h 18"/>
                  <a:gd name="T18" fmla="*/ 17 w 17"/>
                  <a:gd name="T19" fmla="*/ 5 h 18"/>
                  <a:gd name="T20" fmla="*/ 17 w 17"/>
                  <a:gd name="T21" fmla="*/ 5 h 18"/>
                  <a:gd name="T22" fmla="*/ 17 w 17"/>
                  <a:gd name="T23" fmla="*/ 6 h 18"/>
                  <a:gd name="T24" fmla="*/ 16 w 17"/>
                  <a:gd name="T25" fmla="*/ 6 h 18"/>
                  <a:gd name="T26" fmla="*/ 16 w 17"/>
                  <a:gd name="T27" fmla="*/ 6 h 18"/>
                  <a:gd name="T28" fmla="*/ 16 w 17"/>
                  <a:gd name="T29" fmla="*/ 7 h 18"/>
                  <a:gd name="T30" fmla="*/ 16 w 17"/>
                  <a:gd name="T31" fmla="*/ 7 h 18"/>
                  <a:gd name="T32" fmla="*/ 16 w 17"/>
                  <a:gd name="T33" fmla="*/ 8 h 18"/>
                  <a:gd name="T34" fmla="*/ 15 w 17"/>
                  <a:gd name="T35" fmla="*/ 9 h 18"/>
                  <a:gd name="T36" fmla="*/ 15 w 17"/>
                  <a:gd name="T37" fmla="*/ 9 h 18"/>
                  <a:gd name="T38" fmla="*/ 15 w 17"/>
                  <a:gd name="T39" fmla="*/ 10 h 18"/>
                  <a:gd name="T40" fmla="*/ 14 w 17"/>
                  <a:gd name="T41" fmla="*/ 10 h 18"/>
                  <a:gd name="T42" fmla="*/ 14 w 17"/>
                  <a:gd name="T43" fmla="*/ 10 h 18"/>
                  <a:gd name="T44" fmla="*/ 14 w 17"/>
                  <a:gd name="T45" fmla="*/ 11 h 18"/>
                  <a:gd name="T46" fmla="*/ 13 w 17"/>
                  <a:gd name="T47" fmla="*/ 11 h 18"/>
                  <a:gd name="T48" fmla="*/ 13 w 17"/>
                  <a:gd name="T49" fmla="*/ 12 h 18"/>
                  <a:gd name="T50" fmla="*/ 12 w 17"/>
                  <a:gd name="T51" fmla="*/ 12 h 18"/>
                  <a:gd name="T52" fmla="*/ 12 w 17"/>
                  <a:gd name="T53" fmla="*/ 13 h 18"/>
                  <a:gd name="T54" fmla="*/ 12 w 17"/>
                  <a:gd name="T55" fmla="*/ 13 h 18"/>
                  <a:gd name="T56" fmla="*/ 11 w 17"/>
                  <a:gd name="T57" fmla="*/ 13 h 18"/>
                  <a:gd name="T58" fmla="*/ 11 w 17"/>
                  <a:gd name="T59" fmla="*/ 14 h 18"/>
                  <a:gd name="T60" fmla="*/ 10 w 17"/>
                  <a:gd name="T61" fmla="*/ 14 h 18"/>
                  <a:gd name="T62" fmla="*/ 10 w 17"/>
                  <a:gd name="T63" fmla="*/ 14 h 18"/>
                  <a:gd name="T64" fmla="*/ 9 w 17"/>
                  <a:gd name="T65" fmla="*/ 15 h 18"/>
                  <a:gd name="T66" fmla="*/ 9 w 17"/>
                  <a:gd name="T67" fmla="*/ 15 h 18"/>
                  <a:gd name="T68" fmla="*/ 8 w 17"/>
                  <a:gd name="T69" fmla="*/ 16 h 18"/>
                  <a:gd name="T70" fmla="*/ 8 w 17"/>
                  <a:gd name="T71" fmla="*/ 16 h 18"/>
                  <a:gd name="T72" fmla="*/ 7 w 17"/>
                  <a:gd name="T73" fmla="*/ 16 h 18"/>
                  <a:gd name="T74" fmla="*/ 7 w 17"/>
                  <a:gd name="T75" fmla="*/ 16 h 18"/>
                  <a:gd name="T76" fmla="*/ 6 w 17"/>
                  <a:gd name="T77" fmla="*/ 17 h 18"/>
                  <a:gd name="T78" fmla="*/ 6 w 17"/>
                  <a:gd name="T79" fmla="*/ 17 h 18"/>
                  <a:gd name="T80" fmla="*/ 5 w 17"/>
                  <a:gd name="T81" fmla="*/ 17 h 18"/>
                  <a:gd name="T82" fmla="*/ 5 w 17"/>
                  <a:gd name="T83" fmla="*/ 17 h 18"/>
                  <a:gd name="T84" fmla="*/ 5 w 17"/>
                  <a:gd name="T85" fmla="*/ 17 h 18"/>
                  <a:gd name="T86" fmla="*/ 4 w 17"/>
                  <a:gd name="T87" fmla="*/ 17 h 18"/>
                  <a:gd name="T88" fmla="*/ 3 w 17"/>
                  <a:gd name="T89" fmla="*/ 17 h 18"/>
                  <a:gd name="T90" fmla="*/ 3 w 17"/>
                  <a:gd name="T91" fmla="*/ 17 h 18"/>
                  <a:gd name="T92" fmla="*/ 3 w 17"/>
                  <a:gd name="T93" fmla="*/ 17 h 18"/>
                  <a:gd name="T94" fmla="*/ 2 w 17"/>
                  <a:gd name="T95" fmla="*/ 17 h 18"/>
                  <a:gd name="T96" fmla="*/ 2 w 17"/>
                  <a:gd name="T97" fmla="*/ 18 h 18"/>
                  <a:gd name="T98" fmla="*/ 1 w 17"/>
                  <a:gd name="T99" fmla="*/ 18 h 18"/>
                  <a:gd name="T100" fmla="*/ 1 w 17"/>
                  <a:gd name="T101" fmla="*/ 18 h 18"/>
                  <a:gd name="T102" fmla="*/ 0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17" y="0"/>
                    </a:moveTo>
                    <a:lnTo>
                      <a:pt x="17" y="0"/>
                    </a:lnTo>
                    <a:lnTo>
                      <a:pt x="17" y="0"/>
                    </a:lnTo>
                    <a:lnTo>
                      <a:pt x="17" y="1"/>
                    </a:lnTo>
                    <a:lnTo>
                      <a:pt x="17" y="1"/>
                    </a:lnTo>
                    <a:lnTo>
                      <a:pt x="17" y="1"/>
                    </a:lnTo>
                    <a:lnTo>
                      <a:pt x="17" y="2"/>
                    </a:lnTo>
                    <a:lnTo>
                      <a:pt x="17" y="2"/>
                    </a:lnTo>
                    <a:lnTo>
                      <a:pt x="17" y="2"/>
                    </a:lnTo>
                    <a:lnTo>
                      <a:pt x="17" y="2"/>
                    </a:lnTo>
                    <a:lnTo>
                      <a:pt x="17" y="3"/>
                    </a:lnTo>
                    <a:lnTo>
                      <a:pt x="17" y="3"/>
                    </a:lnTo>
                    <a:lnTo>
                      <a:pt x="17" y="3"/>
                    </a:lnTo>
                    <a:lnTo>
                      <a:pt x="17" y="3"/>
                    </a:lnTo>
                    <a:lnTo>
                      <a:pt x="17" y="4"/>
                    </a:lnTo>
                    <a:lnTo>
                      <a:pt x="17" y="4"/>
                    </a:lnTo>
                    <a:lnTo>
                      <a:pt x="17" y="4"/>
                    </a:lnTo>
                    <a:lnTo>
                      <a:pt x="17" y="4"/>
                    </a:lnTo>
                    <a:lnTo>
                      <a:pt x="17" y="4"/>
                    </a:lnTo>
                    <a:lnTo>
                      <a:pt x="17" y="5"/>
                    </a:lnTo>
                    <a:lnTo>
                      <a:pt x="17" y="5"/>
                    </a:lnTo>
                    <a:lnTo>
                      <a:pt x="17" y="5"/>
                    </a:lnTo>
                    <a:lnTo>
                      <a:pt x="17" y="5"/>
                    </a:lnTo>
                    <a:lnTo>
                      <a:pt x="17" y="6"/>
                    </a:lnTo>
                    <a:lnTo>
                      <a:pt x="16" y="6"/>
                    </a:lnTo>
                    <a:lnTo>
                      <a:pt x="16" y="6"/>
                    </a:lnTo>
                    <a:lnTo>
                      <a:pt x="16" y="6"/>
                    </a:lnTo>
                    <a:lnTo>
                      <a:pt x="16" y="6"/>
                    </a:lnTo>
                    <a:lnTo>
                      <a:pt x="16" y="7"/>
                    </a:lnTo>
                    <a:lnTo>
                      <a:pt x="16" y="7"/>
                    </a:lnTo>
                    <a:lnTo>
                      <a:pt x="16" y="7"/>
                    </a:lnTo>
                    <a:lnTo>
                      <a:pt x="16" y="7"/>
                    </a:lnTo>
                    <a:lnTo>
                      <a:pt x="16" y="8"/>
                    </a:lnTo>
                    <a:lnTo>
                      <a:pt x="16" y="8"/>
                    </a:lnTo>
                    <a:lnTo>
                      <a:pt x="15" y="8"/>
                    </a:lnTo>
                    <a:lnTo>
                      <a:pt x="15" y="9"/>
                    </a:lnTo>
                    <a:lnTo>
                      <a:pt x="15" y="9"/>
                    </a:lnTo>
                    <a:lnTo>
                      <a:pt x="15" y="9"/>
                    </a:lnTo>
                    <a:lnTo>
                      <a:pt x="15" y="9"/>
                    </a:lnTo>
                    <a:lnTo>
                      <a:pt x="15" y="10"/>
                    </a:lnTo>
                    <a:lnTo>
                      <a:pt x="15" y="10"/>
                    </a:lnTo>
                    <a:lnTo>
                      <a:pt x="14" y="10"/>
                    </a:lnTo>
                    <a:lnTo>
                      <a:pt x="14" y="10"/>
                    </a:lnTo>
                    <a:lnTo>
                      <a:pt x="14" y="10"/>
                    </a:lnTo>
                    <a:lnTo>
                      <a:pt x="14" y="11"/>
                    </a:lnTo>
                    <a:lnTo>
                      <a:pt x="14" y="11"/>
                    </a:lnTo>
                    <a:lnTo>
                      <a:pt x="13" y="11"/>
                    </a:lnTo>
                    <a:lnTo>
                      <a:pt x="13" y="11"/>
                    </a:lnTo>
                    <a:lnTo>
                      <a:pt x="13" y="12"/>
                    </a:lnTo>
                    <a:lnTo>
                      <a:pt x="13" y="12"/>
                    </a:lnTo>
                    <a:lnTo>
                      <a:pt x="13" y="12"/>
                    </a:lnTo>
                    <a:lnTo>
                      <a:pt x="12" y="12"/>
                    </a:lnTo>
                    <a:lnTo>
                      <a:pt x="12" y="13"/>
                    </a:lnTo>
                    <a:lnTo>
                      <a:pt x="12" y="13"/>
                    </a:lnTo>
                    <a:lnTo>
                      <a:pt x="12" y="13"/>
                    </a:lnTo>
                    <a:lnTo>
                      <a:pt x="12" y="13"/>
                    </a:lnTo>
                    <a:lnTo>
                      <a:pt x="12" y="13"/>
                    </a:lnTo>
                    <a:lnTo>
                      <a:pt x="11" y="13"/>
                    </a:lnTo>
                    <a:lnTo>
                      <a:pt x="11" y="14"/>
                    </a:lnTo>
                    <a:lnTo>
                      <a:pt x="11" y="14"/>
                    </a:lnTo>
                    <a:lnTo>
                      <a:pt x="10" y="14"/>
                    </a:lnTo>
                    <a:lnTo>
                      <a:pt x="10" y="14"/>
                    </a:lnTo>
                    <a:lnTo>
                      <a:pt x="10" y="14"/>
                    </a:lnTo>
                    <a:lnTo>
                      <a:pt x="10" y="14"/>
                    </a:lnTo>
                    <a:lnTo>
                      <a:pt x="10" y="15"/>
                    </a:lnTo>
                    <a:lnTo>
                      <a:pt x="9" y="15"/>
                    </a:lnTo>
                    <a:lnTo>
                      <a:pt x="9" y="15"/>
                    </a:lnTo>
                    <a:lnTo>
                      <a:pt x="9" y="15"/>
                    </a:lnTo>
                    <a:lnTo>
                      <a:pt x="9" y="15"/>
                    </a:lnTo>
                    <a:lnTo>
                      <a:pt x="8" y="16"/>
                    </a:lnTo>
                    <a:lnTo>
                      <a:pt x="8" y="16"/>
                    </a:lnTo>
                    <a:lnTo>
                      <a:pt x="8" y="16"/>
                    </a:lnTo>
                    <a:lnTo>
                      <a:pt x="8" y="16"/>
                    </a:lnTo>
                    <a:lnTo>
                      <a:pt x="7" y="16"/>
                    </a:lnTo>
                    <a:lnTo>
                      <a:pt x="7" y="16"/>
                    </a:lnTo>
                    <a:lnTo>
                      <a:pt x="7" y="16"/>
                    </a:lnTo>
                    <a:lnTo>
                      <a:pt x="6" y="16"/>
                    </a:lnTo>
                    <a:lnTo>
                      <a:pt x="6" y="17"/>
                    </a:lnTo>
                    <a:lnTo>
                      <a:pt x="6" y="17"/>
                    </a:lnTo>
                    <a:lnTo>
                      <a:pt x="6" y="17"/>
                    </a:lnTo>
                    <a:lnTo>
                      <a:pt x="5" y="17"/>
                    </a:lnTo>
                    <a:lnTo>
                      <a:pt x="5" y="17"/>
                    </a:lnTo>
                    <a:lnTo>
                      <a:pt x="5" y="17"/>
                    </a:lnTo>
                    <a:lnTo>
                      <a:pt x="5" y="17"/>
                    </a:lnTo>
                    <a:lnTo>
                      <a:pt x="5" y="17"/>
                    </a:lnTo>
                    <a:lnTo>
                      <a:pt x="5" y="17"/>
                    </a:lnTo>
                    <a:lnTo>
                      <a:pt x="4" y="17"/>
                    </a:lnTo>
                    <a:lnTo>
                      <a:pt x="4" y="17"/>
                    </a:lnTo>
                    <a:lnTo>
                      <a:pt x="4" y="17"/>
                    </a:lnTo>
                    <a:lnTo>
                      <a:pt x="3" y="17"/>
                    </a:lnTo>
                    <a:lnTo>
                      <a:pt x="3" y="17"/>
                    </a:lnTo>
                    <a:lnTo>
                      <a:pt x="3" y="17"/>
                    </a:lnTo>
                    <a:lnTo>
                      <a:pt x="3" y="17"/>
                    </a:lnTo>
                    <a:lnTo>
                      <a:pt x="3" y="17"/>
                    </a:lnTo>
                    <a:lnTo>
                      <a:pt x="2" y="17"/>
                    </a:lnTo>
                    <a:lnTo>
                      <a:pt x="2" y="17"/>
                    </a:lnTo>
                    <a:lnTo>
                      <a:pt x="2" y="18"/>
                    </a:lnTo>
                    <a:lnTo>
                      <a:pt x="2" y="18"/>
                    </a:lnTo>
                    <a:lnTo>
                      <a:pt x="1" y="18"/>
                    </a:lnTo>
                    <a:lnTo>
                      <a:pt x="1" y="18"/>
                    </a:lnTo>
                    <a:lnTo>
                      <a:pt x="1" y="18"/>
                    </a:lnTo>
                    <a:lnTo>
                      <a:pt x="1" y="18"/>
                    </a:lnTo>
                    <a:lnTo>
                      <a:pt x="0" y="18"/>
                    </a:lnTo>
                    <a:lnTo>
                      <a:pt x="0" y="18"/>
                    </a:lnTo>
                    <a:lnTo>
                      <a:pt x="0"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2" name="Freeform 450"/>
              <p:cNvSpPr>
                <a:spLocks/>
              </p:cNvSpPr>
              <p:nvPr/>
            </p:nvSpPr>
            <p:spPr bwMode="auto">
              <a:xfrm flipH="1">
                <a:off x="636" y="3607"/>
                <a:ext cx="4" cy="5"/>
              </a:xfrm>
              <a:custGeom>
                <a:avLst/>
                <a:gdLst>
                  <a:gd name="T0" fmla="*/ 0 w 17"/>
                  <a:gd name="T1" fmla="*/ 0 h 18"/>
                  <a:gd name="T2" fmla="*/ 1 w 17"/>
                  <a:gd name="T3" fmla="*/ 0 h 18"/>
                  <a:gd name="T4" fmla="*/ 1 w 17"/>
                  <a:gd name="T5" fmla="*/ 0 h 18"/>
                  <a:gd name="T6" fmla="*/ 2 w 17"/>
                  <a:gd name="T7" fmla="*/ 0 h 18"/>
                  <a:gd name="T8" fmla="*/ 2 w 17"/>
                  <a:gd name="T9" fmla="*/ 0 h 18"/>
                  <a:gd name="T10" fmla="*/ 3 w 17"/>
                  <a:gd name="T11" fmla="*/ 0 h 18"/>
                  <a:gd name="T12" fmla="*/ 3 w 17"/>
                  <a:gd name="T13" fmla="*/ 0 h 18"/>
                  <a:gd name="T14" fmla="*/ 3 w 17"/>
                  <a:gd name="T15" fmla="*/ 1 h 18"/>
                  <a:gd name="T16" fmla="*/ 4 w 17"/>
                  <a:gd name="T17" fmla="*/ 1 h 18"/>
                  <a:gd name="T18" fmla="*/ 5 w 17"/>
                  <a:gd name="T19" fmla="*/ 1 h 18"/>
                  <a:gd name="T20" fmla="*/ 5 w 17"/>
                  <a:gd name="T21" fmla="*/ 1 h 18"/>
                  <a:gd name="T22" fmla="*/ 5 w 17"/>
                  <a:gd name="T23" fmla="*/ 1 h 18"/>
                  <a:gd name="T24" fmla="*/ 6 w 17"/>
                  <a:gd name="T25" fmla="*/ 1 h 18"/>
                  <a:gd name="T26" fmla="*/ 6 w 17"/>
                  <a:gd name="T27" fmla="*/ 1 h 18"/>
                  <a:gd name="T28" fmla="*/ 7 w 17"/>
                  <a:gd name="T29" fmla="*/ 1 h 18"/>
                  <a:gd name="T30" fmla="*/ 7 w 17"/>
                  <a:gd name="T31" fmla="*/ 2 h 18"/>
                  <a:gd name="T32" fmla="*/ 8 w 17"/>
                  <a:gd name="T33" fmla="*/ 2 h 18"/>
                  <a:gd name="T34" fmla="*/ 8 w 17"/>
                  <a:gd name="T35" fmla="*/ 2 h 18"/>
                  <a:gd name="T36" fmla="*/ 9 w 17"/>
                  <a:gd name="T37" fmla="*/ 3 h 18"/>
                  <a:gd name="T38" fmla="*/ 9 w 17"/>
                  <a:gd name="T39" fmla="*/ 3 h 18"/>
                  <a:gd name="T40" fmla="*/ 10 w 17"/>
                  <a:gd name="T41" fmla="*/ 3 h 18"/>
                  <a:gd name="T42" fmla="*/ 10 w 17"/>
                  <a:gd name="T43" fmla="*/ 4 h 18"/>
                  <a:gd name="T44" fmla="*/ 11 w 17"/>
                  <a:gd name="T45" fmla="*/ 4 h 18"/>
                  <a:gd name="T46" fmla="*/ 11 w 17"/>
                  <a:gd name="T47" fmla="*/ 4 h 18"/>
                  <a:gd name="T48" fmla="*/ 12 w 17"/>
                  <a:gd name="T49" fmla="*/ 5 h 18"/>
                  <a:gd name="T50" fmla="*/ 12 w 17"/>
                  <a:gd name="T51" fmla="*/ 5 h 18"/>
                  <a:gd name="T52" fmla="*/ 12 w 17"/>
                  <a:gd name="T53" fmla="*/ 6 h 18"/>
                  <a:gd name="T54" fmla="*/ 13 w 17"/>
                  <a:gd name="T55" fmla="*/ 6 h 18"/>
                  <a:gd name="T56" fmla="*/ 13 w 17"/>
                  <a:gd name="T57" fmla="*/ 6 h 18"/>
                  <a:gd name="T58" fmla="*/ 14 w 17"/>
                  <a:gd name="T59" fmla="*/ 7 h 18"/>
                  <a:gd name="T60" fmla="*/ 14 w 17"/>
                  <a:gd name="T61" fmla="*/ 7 h 18"/>
                  <a:gd name="T62" fmla="*/ 14 w 17"/>
                  <a:gd name="T63" fmla="*/ 8 h 18"/>
                  <a:gd name="T64" fmla="*/ 15 w 17"/>
                  <a:gd name="T65" fmla="*/ 8 h 18"/>
                  <a:gd name="T66" fmla="*/ 15 w 17"/>
                  <a:gd name="T67" fmla="*/ 9 h 18"/>
                  <a:gd name="T68" fmla="*/ 15 w 17"/>
                  <a:gd name="T69" fmla="*/ 9 h 18"/>
                  <a:gd name="T70" fmla="*/ 16 w 17"/>
                  <a:gd name="T71" fmla="*/ 10 h 18"/>
                  <a:gd name="T72" fmla="*/ 16 w 17"/>
                  <a:gd name="T73" fmla="*/ 10 h 18"/>
                  <a:gd name="T74" fmla="*/ 16 w 17"/>
                  <a:gd name="T75" fmla="*/ 11 h 18"/>
                  <a:gd name="T76" fmla="*/ 16 w 17"/>
                  <a:gd name="T77" fmla="*/ 11 h 18"/>
                  <a:gd name="T78" fmla="*/ 16 w 17"/>
                  <a:gd name="T79" fmla="*/ 12 h 18"/>
                  <a:gd name="T80" fmla="*/ 17 w 17"/>
                  <a:gd name="T81" fmla="*/ 12 h 18"/>
                  <a:gd name="T82" fmla="*/ 17 w 17"/>
                  <a:gd name="T83" fmla="*/ 13 h 18"/>
                  <a:gd name="T84" fmla="*/ 17 w 17"/>
                  <a:gd name="T85" fmla="*/ 13 h 18"/>
                  <a:gd name="T86" fmla="*/ 17 w 17"/>
                  <a:gd name="T87" fmla="*/ 14 h 18"/>
                  <a:gd name="T88" fmla="*/ 17 w 17"/>
                  <a:gd name="T89" fmla="*/ 14 h 18"/>
                  <a:gd name="T90" fmla="*/ 17 w 17"/>
                  <a:gd name="T91" fmla="*/ 14 h 18"/>
                  <a:gd name="T92" fmla="*/ 17 w 17"/>
                  <a:gd name="T93" fmla="*/ 15 h 18"/>
                  <a:gd name="T94" fmla="*/ 17 w 17"/>
                  <a:gd name="T95" fmla="*/ 15 h 18"/>
                  <a:gd name="T96" fmla="*/ 17 w 17"/>
                  <a:gd name="T97" fmla="*/ 16 h 18"/>
                  <a:gd name="T98" fmla="*/ 17 w 17"/>
                  <a:gd name="T99" fmla="*/ 17 h 18"/>
                  <a:gd name="T100" fmla="*/ 17 w 17"/>
                  <a:gd name="T101" fmla="*/ 17 h 18"/>
                  <a:gd name="T102" fmla="*/ 17 w 17"/>
                  <a:gd name="T10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8">
                    <a:moveTo>
                      <a:pt x="0" y="0"/>
                    </a:moveTo>
                    <a:lnTo>
                      <a:pt x="0" y="0"/>
                    </a:lnTo>
                    <a:lnTo>
                      <a:pt x="0" y="0"/>
                    </a:lnTo>
                    <a:lnTo>
                      <a:pt x="1" y="0"/>
                    </a:lnTo>
                    <a:lnTo>
                      <a:pt x="1" y="0"/>
                    </a:lnTo>
                    <a:lnTo>
                      <a:pt x="1" y="0"/>
                    </a:lnTo>
                    <a:lnTo>
                      <a:pt x="1" y="0"/>
                    </a:lnTo>
                    <a:lnTo>
                      <a:pt x="2" y="0"/>
                    </a:lnTo>
                    <a:lnTo>
                      <a:pt x="2" y="0"/>
                    </a:lnTo>
                    <a:lnTo>
                      <a:pt x="2" y="0"/>
                    </a:lnTo>
                    <a:lnTo>
                      <a:pt x="2" y="0"/>
                    </a:lnTo>
                    <a:lnTo>
                      <a:pt x="3" y="0"/>
                    </a:lnTo>
                    <a:lnTo>
                      <a:pt x="3" y="0"/>
                    </a:lnTo>
                    <a:lnTo>
                      <a:pt x="3" y="0"/>
                    </a:lnTo>
                    <a:lnTo>
                      <a:pt x="3" y="0"/>
                    </a:lnTo>
                    <a:lnTo>
                      <a:pt x="3" y="1"/>
                    </a:lnTo>
                    <a:lnTo>
                      <a:pt x="4" y="1"/>
                    </a:lnTo>
                    <a:lnTo>
                      <a:pt x="4" y="1"/>
                    </a:lnTo>
                    <a:lnTo>
                      <a:pt x="4" y="1"/>
                    </a:lnTo>
                    <a:lnTo>
                      <a:pt x="5" y="1"/>
                    </a:lnTo>
                    <a:lnTo>
                      <a:pt x="5" y="1"/>
                    </a:lnTo>
                    <a:lnTo>
                      <a:pt x="5" y="1"/>
                    </a:lnTo>
                    <a:lnTo>
                      <a:pt x="5" y="1"/>
                    </a:lnTo>
                    <a:lnTo>
                      <a:pt x="5" y="1"/>
                    </a:lnTo>
                    <a:lnTo>
                      <a:pt x="5" y="1"/>
                    </a:lnTo>
                    <a:lnTo>
                      <a:pt x="6" y="1"/>
                    </a:lnTo>
                    <a:lnTo>
                      <a:pt x="6" y="1"/>
                    </a:lnTo>
                    <a:lnTo>
                      <a:pt x="6" y="1"/>
                    </a:lnTo>
                    <a:lnTo>
                      <a:pt x="6" y="1"/>
                    </a:lnTo>
                    <a:lnTo>
                      <a:pt x="7" y="1"/>
                    </a:lnTo>
                    <a:lnTo>
                      <a:pt x="7" y="2"/>
                    </a:lnTo>
                    <a:lnTo>
                      <a:pt x="7" y="2"/>
                    </a:lnTo>
                    <a:lnTo>
                      <a:pt x="8" y="2"/>
                    </a:lnTo>
                    <a:lnTo>
                      <a:pt x="8" y="2"/>
                    </a:lnTo>
                    <a:lnTo>
                      <a:pt x="8" y="2"/>
                    </a:lnTo>
                    <a:lnTo>
                      <a:pt x="8" y="2"/>
                    </a:lnTo>
                    <a:lnTo>
                      <a:pt x="9" y="3"/>
                    </a:lnTo>
                    <a:lnTo>
                      <a:pt x="9" y="3"/>
                    </a:lnTo>
                    <a:lnTo>
                      <a:pt x="9" y="3"/>
                    </a:lnTo>
                    <a:lnTo>
                      <a:pt x="9" y="3"/>
                    </a:lnTo>
                    <a:lnTo>
                      <a:pt x="10" y="3"/>
                    </a:lnTo>
                    <a:lnTo>
                      <a:pt x="10" y="3"/>
                    </a:lnTo>
                    <a:lnTo>
                      <a:pt x="10" y="3"/>
                    </a:lnTo>
                    <a:lnTo>
                      <a:pt x="10" y="4"/>
                    </a:lnTo>
                    <a:lnTo>
                      <a:pt x="10" y="4"/>
                    </a:lnTo>
                    <a:lnTo>
                      <a:pt x="11" y="4"/>
                    </a:lnTo>
                    <a:lnTo>
                      <a:pt x="11" y="4"/>
                    </a:lnTo>
                    <a:lnTo>
                      <a:pt x="11" y="4"/>
                    </a:lnTo>
                    <a:lnTo>
                      <a:pt x="12" y="5"/>
                    </a:lnTo>
                    <a:lnTo>
                      <a:pt x="12" y="5"/>
                    </a:lnTo>
                    <a:lnTo>
                      <a:pt x="12" y="5"/>
                    </a:lnTo>
                    <a:lnTo>
                      <a:pt x="12" y="5"/>
                    </a:lnTo>
                    <a:lnTo>
                      <a:pt x="12" y="5"/>
                    </a:lnTo>
                    <a:lnTo>
                      <a:pt x="12" y="6"/>
                    </a:lnTo>
                    <a:lnTo>
                      <a:pt x="13" y="6"/>
                    </a:lnTo>
                    <a:lnTo>
                      <a:pt x="13" y="6"/>
                    </a:lnTo>
                    <a:lnTo>
                      <a:pt x="13" y="6"/>
                    </a:lnTo>
                    <a:lnTo>
                      <a:pt x="13" y="6"/>
                    </a:lnTo>
                    <a:lnTo>
                      <a:pt x="13" y="7"/>
                    </a:lnTo>
                    <a:lnTo>
                      <a:pt x="14" y="7"/>
                    </a:lnTo>
                    <a:lnTo>
                      <a:pt x="14" y="7"/>
                    </a:lnTo>
                    <a:lnTo>
                      <a:pt x="14" y="7"/>
                    </a:lnTo>
                    <a:lnTo>
                      <a:pt x="14" y="8"/>
                    </a:lnTo>
                    <a:lnTo>
                      <a:pt x="14" y="8"/>
                    </a:lnTo>
                    <a:lnTo>
                      <a:pt x="15" y="8"/>
                    </a:lnTo>
                    <a:lnTo>
                      <a:pt x="15" y="8"/>
                    </a:lnTo>
                    <a:lnTo>
                      <a:pt x="15" y="8"/>
                    </a:lnTo>
                    <a:lnTo>
                      <a:pt x="15" y="9"/>
                    </a:lnTo>
                    <a:lnTo>
                      <a:pt x="15" y="9"/>
                    </a:lnTo>
                    <a:lnTo>
                      <a:pt x="15" y="9"/>
                    </a:lnTo>
                    <a:lnTo>
                      <a:pt x="15" y="10"/>
                    </a:lnTo>
                    <a:lnTo>
                      <a:pt x="16" y="10"/>
                    </a:lnTo>
                    <a:lnTo>
                      <a:pt x="16" y="10"/>
                    </a:lnTo>
                    <a:lnTo>
                      <a:pt x="16" y="10"/>
                    </a:lnTo>
                    <a:lnTo>
                      <a:pt x="16" y="11"/>
                    </a:lnTo>
                    <a:lnTo>
                      <a:pt x="16" y="11"/>
                    </a:lnTo>
                    <a:lnTo>
                      <a:pt x="16" y="11"/>
                    </a:lnTo>
                    <a:lnTo>
                      <a:pt x="16" y="11"/>
                    </a:lnTo>
                    <a:lnTo>
                      <a:pt x="16" y="12"/>
                    </a:lnTo>
                    <a:lnTo>
                      <a:pt x="16" y="12"/>
                    </a:lnTo>
                    <a:lnTo>
                      <a:pt x="16" y="12"/>
                    </a:lnTo>
                    <a:lnTo>
                      <a:pt x="17" y="12"/>
                    </a:lnTo>
                    <a:lnTo>
                      <a:pt x="17" y="13"/>
                    </a:lnTo>
                    <a:lnTo>
                      <a:pt x="17" y="13"/>
                    </a:lnTo>
                    <a:lnTo>
                      <a:pt x="17" y="13"/>
                    </a:lnTo>
                    <a:lnTo>
                      <a:pt x="17" y="13"/>
                    </a:lnTo>
                    <a:lnTo>
                      <a:pt x="17" y="13"/>
                    </a:lnTo>
                    <a:lnTo>
                      <a:pt x="17" y="14"/>
                    </a:lnTo>
                    <a:lnTo>
                      <a:pt x="17" y="14"/>
                    </a:lnTo>
                    <a:lnTo>
                      <a:pt x="17" y="14"/>
                    </a:lnTo>
                    <a:lnTo>
                      <a:pt x="17" y="14"/>
                    </a:lnTo>
                    <a:lnTo>
                      <a:pt x="17" y="14"/>
                    </a:lnTo>
                    <a:lnTo>
                      <a:pt x="17" y="15"/>
                    </a:lnTo>
                    <a:lnTo>
                      <a:pt x="17" y="15"/>
                    </a:lnTo>
                    <a:lnTo>
                      <a:pt x="17" y="15"/>
                    </a:lnTo>
                    <a:lnTo>
                      <a:pt x="17" y="15"/>
                    </a:lnTo>
                    <a:lnTo>
                      <a:pt x="17" y="16"/>
                    </a:lnTo>
                    <a:lnTo>
                      <a:pt x="17" y="16"/>
                    </a:lnTo>
                    <a:lnTo>
                      <a:pt x="17" y="16"/>
                    </a:lnTo>
                    <a:lnTo>
                      <a:pt x="17" y="17"/>
                    </a:lnTo>
                    <a:lnTo>
                      <a:pt x="17" y="17"/>
                    </a:lnTo>
                    <a:lnTo>
                      <a:pt x="17" y="17"/>
                    </a:lnTo>
                    <a:lnTo>
                      <a:pt x="17" y="17"/>
                    </a:lnTo>
                    <a:lnTo>
                      <a:pt x="17" y="18"/>
                    </a:lnTo>
                    <a:lnTo>
                      <a:pt x="17" y="18"/>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3" name="Line 451"/>
              <p:cNvSpPr>
                <a:spLocks noChangeShapeType="1"/>
              </p:cNvSpPr>
              <p:nvPr/>
            </p:nvSpPr>
            <p:spPr bwMode="auto">
              <a:xfrm>
                <a:off x="633" y="3595"/>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4" name="Line 452"/>
              <p:cNvSpPr>
                <a:spLocks noChangeShapeType="1"/>
              </p:cNvSpPr>
              <p:nvPr/>
            </p:nvSpPr>
            <p:spPr bwMode="auto">
              <a:xfrm flipH="1">
                <a:off x="641" y="3598"/>
                <a:ext cx="1" cy="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5" name="Line 453"/>
              <p:cNvSpPr>
                <a:spLocks noChangeShapeType="1"/>
              </p:cNvSpPr>
              <p:nvPr/>
            </p:nvSpPr>
            <p:spPr bwMode="auto">
              <a:xfrm flipH="1">
                <a:off x="636" y="361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6" name="Line 454"/>
              <p:cNvSpPr>
                <a:spLocks noChangeShapeType="1"/>
              </p:cNvSpPr>
              <p:nvPr/>
            </p:nvSpPr>
            <p:spPr bwMode="auto">
              <a:xfrm flipH="1">
                <a:off x="641" y="3633"/>
                <a:ext cx="1"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7" name="Line 455"/>
              <p:cNvSpPr>
                <a:spLocks noChangeShapeType="1"/>
              </p:cNvSpPr>
              <p:nvPr/>
            </p:nvSpPr>
            <p:spPr bwMode="auto">
              <a:xfrm flipH="1">
                <a:off x="632" y="3645"/>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8" name="Oval 456"/>
              <p:cNvSpPr>
                <a:spLocks noChangeArrowheads="1"/>
              </p:cNvSpPr>
              <p:nvPr/>
            </p:nvSpPr>
            <p:spPr bwMode="auto">
              <a:xfrm flipH="1">
                <a:off x="685" y="3608"/>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69" name="Oval 457"/>
              <p:cNvSpPr>
                <a:spLocks noChangeArrowheads="1"/>
              </p:cNvSpPr>
              <p:nvPr/>
            </p:nvSpPr>
            <p:spPr bwMode="auto">
              <a:xfrm flipH="1">
                <a:off x="685"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0" name="Oval 458"/>
              <p:cNvSpPr>
                <a:spLocks noChangeArrowheads="1"/>
              </p:cNvSpPr>
              <p:nvPr/>
            </p:nvSpPr>
            <p:spPr bwMode="auto">
              <a:xfrm flipH="1">
                <a:off x="639" y="360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1" name="Oval 459"/>
              <p:cNvSpPr>
                <a:spLocks noChangeArrowheads="1"/>
              </p:cNvSpPr>
              <p:nvPr/>
            </p:nvSpPr>
            <p:spPr bwMode="auto">
              <a:xfrm flipH="1">
                <a:off x="639" y="3629"/>
                <a:ext cx="1" cy="1"/>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2" name="Oval 460"/>
              <p:cNvSpPr>
                <a:spLocks noChangeArrowheads="1"/>
              </p:cNvSpPr>
              <p:nvPr/>
            </p:nvSpPr>
            <p:spPr bwMode="auto">
              <a:xfrm flipH="1">
                <a:off x="672" y="3627"/>
                <a:ext cx="6" cy="6"/>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3" name="Oval 461"/>
              <p:cNvSpPr>
                <a:spLocks noChangeArrowheads="1"/>
              </p:cNvSpPr>
              <p:nvPr/>
            </p:nvSpPr>
            <p:spPr bwMode="auto">
              <a:xfrm flipH="1">
                <a:off x="673" y="3628"/>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4" name="Oval 462"/>
              <p:cNvSpPr>
                <a:spLocks noChangeArrowheads="1"/>
              </p:cNvSpPr>
              <p:nvPr/>
            </p:nvSpPr>
            <p:spPr bwMode="auto">
              <a:xfrm flipH="1">
                <a:off x="671" y="3607"/>
                <a:ext cx="5" cy="5"/>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5" name="Oval 463"/>
              <p:cNvSpPr>
                <a:spLocks noChangeArrowheads="1"/>
              </p:cNvSpPr>
              <p:nvPr/>
            </p:nvSpPr>
            <p:spPr bwMode="auto">
              <a:xfrm flipH="1">
                <a:off x="673" y="3609"/>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6" name="Freeform 464"/>
              <p:cNvSpPr>
                <a:spLocks/>
              </p:cNvSpPr>
              <p:nvPr/>
            </p:nvSpPr>
            <p:spPr bwMode="auto">
              <a:xfrm flipH="1">
                <a:off x="642" y="3599"/>
                <a:ext cx="2" cy="2"/>
              </a:xfrm>
              <a:custGeom>
                <a:avLst/>
                <a:gdLst>
                  <a:gd name="T0" fmla="*/ 10 w 10"/>
                  <a:gd name="T1" fmla="*/ 0 h 9"/>
                  <a:gd name="T2" fmla="*/ 10 w 10"/>
                  <a:gd name="T3" fmla="*/ 0 h 9"/>
                  <a:gd name="T4" fmla="*/ 10 w 10"/>
                  <a:gd name="T5" fmla="*/ 1 h 9"/>
                  <a:gd name="T6" fmla="*/ 10 w 10"/>
                  <a:gd name="T7" fmla="*/ 1 h 9"/>
                  <a:gd name="T8" fmla="*/ 9 w 10"/>
                  <a:gd name="T9" fmla="*/ 1 h 9"/>
                  <a:gd name="T10" fmla="*/ 9 w 10"/>
                  <a:gd name="T11" fmla="*/ 2 h 9"/>
                  <a:gd name="T12" fmla="*/ 9 w 10"/>
                  <a:gd name="T13" fmla="*/ 2 h 9"/>
                  <a:gd name="T14" fmla="*/ 9 w 10"/>
                  <a:gd name="T15" fmla="*/ 2 h 9"/>
                  <a:gd name="T16" fmla="*/ 9 w 10"/>
                  <a:gd name="T17" fmla="*/ 2 h 9"/>
                  <a:gd name="T18" fmla="*/ 9 w 10"/>
                  <a:gd name="T19" fmla="*/ 3 h 9"/>
                  <a:gd name="T20" fmla="*/ 9 w 10"/>
                  <a:gd name="T21" fmla="*/ 3 h 9"/>
                  <a:gd name="T22" fmla="*/ 9 w 10"/>
                  <a:gd name="T23" fmla="*/ 3 h 9"/>
                  <a:gd name="T24" fmla="*/ 9 w 10"/>
                  <a:gd name="T25" fmla="*/ 3 h 9"/>
                  <a:gd name="T26" fmla="*/ 9 w 10"/>
                  <a:gd name="T27" fmla="*/ 4 h 9"/>
                  <a:gd name="T28" fmla="*/ 8 w 10"/>
                  <a:gd name="T29" fmla="*/ 4 h 9"/>
                  <a:gd name="T30" fmla="*/ 8 w 10"/>
                  <a:gd name="T31" fmla="*/ 4 h 9"/>
                  <a:gd name="T32" fmla="*/ 8 w 10"/>
                  <a:gd name="T33" fmla="*/ 4 h 9"/>
                  <a:gd name="T34" fmla="*/ 8 w 10"/>
                  <a:gd name="T35" fmla="*/ 4 h 9"/>
                  <a:gd name="T36" fmla="*/ 8 w 10"/>
                  <a:gd name="T37" fmla="*/ 5 h 9"/>
                  <a:gd name="T38" fmla="*/ 8 w 10"/>
                  <a:gd name="T39" fmla="*/ 5 h 9"/>
                  <a:gd name="T40" fmla="*/ 8 w 10"/>
                  <a:gd name="T41" fmla="*/ 5 h 9"/>
                  <a:gd name="T42" fmla="*/ 8 w 10"/>
                  <a:gd name="T43" fmla="*/ 5 h 9"/>
                  <a:gd name="T44" fmla="*/ 8 w 10"/>
                  <a:gd name="T45" fmla="*/ 5 h 9"/>
                  <a:gd name="T46" fmla="*/ 7 w 10"/>
                  <a:gd name="T47" fmla="*/ 6 h 9"/>
                  <a:gd name="T48" fmla="*/ 7 w 10"/>
                  <a:gd name="T49" fmla="*/ 6 h 9"/>
                  <a:gd name="T50" fmla="*/ 7 w 10"/>
                  <a:gd name="T51" fmla="*/ 6 h 9"/>
                  <a:gd name="T52" fmla="*/ 7 w 10"/>
                  <a:gd name="T53" fmla="*/ 6 h 9"/>
                  <a:gd name="T54" fmla="*/ 7 w 10"/>
                  <a:gd name="T55" fmla="*/ 6 h 9"/>
                  <a:gd name="T56" fmla="*/ 7 w 10"/>
                  <a:gd name="T57" fmla="*/ 6 h 9"/>
                  <a:gd name="T58" fmla="*/ 7 w 10"/>
                  <a:gd name="T59" fmla="*/ 6 h 9"/>
                  <a:gd name="T60" fmla="*/ 7 w 10"/>
                  <a:gd name="T61" fmla="*/ 7 h 9"/>
                  <a:gd name="T62" fmla="*/ 6 w 10"/>
                  <a:gd name="T63" fmla="*/ 7 h 9"/>
                  <a:gd name="T64" fmla="*/ 6 w 10"/>
                  <a:gd name="T65" fmla="*/ 7 h 9"/>
                  <a:gd name="T66" fmla="*/ 6 w 10"/>
                  <a:gd name="T67" fmla="*/ 7 h 9"/>
                  <a:gd name="T68" fmla="*/ 6 w 10"/>
                  <a:gd name="T69" fmla="*/ 7 h 9"/>
                  <a:gd name="T70" fmla="*/ 6 w 10"/>
                  <a:gd name="T71" fmla="*/ 7 h 9"/>
                  <a:gd name="T72" fmla="*/ 6 w 10"/>
                  <a:gd name="T73" fmla="*/ 7 h 9"/>
                  <a:gd name="T74" fmla="*/ 5 w 10"/>
                  <a:gd name="T75" fmla="*/ 7 h 9"/>
                  <a:gd name="T76" fmla="*/ 5 w 10"/>
                  <a:gd name="T77" fmla="*/ 8 h 9"/>
                  <a:gd name="T78" fmla="*/ 5 w 10"/>
                  <a:gd name="T79" fmla="*/ 8 h 9"/>
                  <a:gd name="T80" fmla="*/ 5 w 10"/>
                  <a:gd name="T81" fmla="*/ 8 h 9"/>
                  <a:gd name="T82" fmla="*/ 4 w 10"/>
                  <a:gd name="T83" fmla="*/ 8 h 9"/>
                  <a:gd name="T84" fmla="*/ 4 w 10"/>
                  <a:gd name="T85" fmla="*/ 8 h 9"/>
                  <a:gd name="T86" fmla="*/ 4 w 10"/>
                  <a:gd name="T87" fmla="*/ 8 h 9"/>
                  <a:gd name="T88" fmla="*/ 4 w 10"/>
                  <a:gd name="T89" fmla="*/ 8 h 9"/>
                  <a:gd name="T90" fmla="*/ 4 w 10"/>
                  <a:gd name="T91" fmla="*/ 9 h 9"/>
                  <a:gd name="T92" fmla="*/ 4 w 10"/>
                  <a:gd name="T93" fmla="*/ 9 h 9"/>
                  <a:gd name="T94" fmla="*/ 3 w 10"/>
                  <a:gd name="T95" fmla="*/ 9 h 9"/>
                  <a:gd name="T96" fmla="*/ 3 w 10"/>
                  <a:gd name="T97" fmla="*/ 9 h 9"/>
                  <a:gd name="T98" fmla="*/ 3 w 10"/>
                  <a:gd name="T99" fmla="*/ 9 h 9"/>
                  <a:gd name="T100" fmla="*/ 3 w 10"/>
                  <a:gd name="T101" fmla="*/ 9 h 9"/>
                  <a:gd name="T102" fmla="*/ 2 w 10"/>
                  <a:gd name="T103" fmla="*/ 9 h 9"/>
                  <a:gd name="T104" fmla="*/ 2 w 10"/>
                  <a:gd name="T105" fmla="*/ 9 h 9"/>
                  <a:gd name="T106" fmla="*/ 2 w 10"/>
                  <a:gd name="T107" fmla="*/ 9 h 9"/>
                  <a:gd name="T108" fmla="*/ 1 w 10"/>
                  <a:gd name="T109" fmla="*/ 9 h 9"/>
                  <a:gd name="T110" fmla="*/ 1 w 10"/>
                  <a:gd name="T111" fmla="*/ 9 h 9"/>
                  <a:gd name="T112" fmla="*/ 1 w 10"/>
                  <a:gd name="T113" fmla="*/ 9 h 9"/>
                  <a:gd name="T114" fmla="*/ 1 w 10"/>
                  <a:gd name="T115" fmla="*/ 9 h 9"/>
                  <a:gd name="T116" fmla="*/ 1 w 10"/>
                  <a:gd name="T117" fmla="*/ 9 h 9"/>
                  <a:gd name="T118" fmla="*/ 0 w 10"/>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9">
                    <a:moveTo>
                      <a:pt x="10" y="0"/>
                    </a:moveTo>
                    <a:lnTo>
                      <a:pt x="10" y="0"/>
                    </a:lnTo>
                    <a:lnTo>
                      <a:pt x="10" y="1"/>
                    </a:lnTo>
                    <a:lnTo>
                      <a:pt x="10" y="1"/>
                    </a:lnTo>
                    <a:lnTo>
                      <a:pt x="9" y="1"/>
                    </a:lnTo>
                    <a:lnTo>
                      <a:pt x="9" y="2"/>
                    </a:lnTo>
                    <a:lnTo>
                      <a:pt x="9" y="2"/>
                    </a:lnTo>
                    <a:lnTo>
                      <a:pt x="9" y="2"/>
                    </a:lnTo>
                    <a:lnTo>
                      <a:pt x="9" y="2"/>
                    </a:lnTo>
                    <a:lnTo>
                      <a:pt x="9" y="3"/>
                    </a:lnTo>
                    <a:lnTo>
                      <a:pt x="9" y="3"/>
                    </a:lnTo>
                    <a:lnTo>
                      <a:pt x="9" y="3"/>
                    </a:lnTo>
                    <a:lnTo>
                      <a:pt x="9" y="3"/>
                    </a:lnTo>
                    <a:lnTo>
                      <a:pt x="9" y="4"/>
                    </a:lnTo>
                    <a:lnTo>
                      <a:pt x="8" y="4"/>
                    </a:lnTo>
                    <a:lnTo>
                      <a:pt x="8" y="4"/>
                    </a:lnTo>
                    <a:lnTo>
                      <a:pt x="8" y="4"/>
                    </a:lnTo>
                    <a:lnTo>
                      <a:pt x="8" y="4"/>
                    </a:lnTo>
                    <a:lnTo>
                      <a:pt x="8" y="5"/>
                    </a:lnTo>
                    <a:lnTo>
                      <a:pt x="8" y="5"/>
                    </a:lnTo>
                    <a:lnTo>
                      <a:pt x="8" y="5"/>
                    </a:lnTo>
                    <a:lnTo>
                      <a:pt x="8" y="5"/>
                    </a:lnTo>
                    <a:lnTo>
                      <a:pt x="8" y="5"/>
                    </a:lnTo>
                    <a:lnTo>
                      <a:pt x="7" y="6"/>
                    </a:lnTo>
                    <a:lnTo>
                      <a:pt x="7" y="6"/>
                    </a:lnTo>
                    <a:lnTo>
                      <a:pt x="7" y="6"/>
                    </a:lnTo>
                    <a:lnTo>
                      <a:pt x="7" y="6"/>
                    </a:lnTo>
                    <a:lnTo>
                      <a:pt x="7" y="6"/>
                    </a:lnTo>
                    <a:lnTo>
                      <a:pt x="7" y="6"/>
                    </a:lnTo>
                    <a:lnTo>
                      <a:pt x="7" y="6"/>
                    </a:lnTo>
                    <a:lnTo>
                      <a:pt x="7" y="7"/>
                    </a:lnTo>
                    <a:lnTo>
                      <a:pt x="6" y="7"/>
                    </a:lnTo>
                    <a:lnTo>
                      <a:pt x="6" y="7"/>
                    </a:lnTo>
                    <a:lnTo>
                      <a:pt x="6" y="7"/>
                    </a:lnTo>
                    <a:lnTo>
                      <a:pt x="6" y="7"/>
                    </a:lnTo>
                    <a:lnTo>
                      <a:pt x="6" y="7"/>
                    </a:lnTo>
                    <a:lnTo>
                      <a:pt x="6" y="7"/>
                    </a:lnTo>
                    <a:lnTo>
                      <a:pt x="5" y="7"/>
                    </a:lnTo>
                    <a:lnTo>
                      <a:pt x="5" y="8"/>
                    </a:lnTo>
                    <a:lnTo>
                      <a:pt x="5" y="8"/>
                    </a:lnTo>
                    <a:lnTo>
                      <a:pt x="5" y="8"/>
                    </a:lnTo>
                    <a:lnTo>
                      <a:pt x="4" y="8"/>
                    </a:lnTo>
                    <a:lnTo>
                      <a:pt x="4" y="8"/>
                    </a:lnTo>
                    <a:lnTo>
                      <a:pt x="4" y="8"/>
                    </a:lnTo>
                    <a:lnTo>
                      <a:pt x="4" y="8"/>
                    </a:lnTo>
                    <a:lnTo>
                      <a:pt x="4" y="9"/>
                    </a:lnTo>
                    <a:lnTo>
                      <a:pt x="4" y="9"/>
                    </a:lnTo>
                    <a:lnTo>
                      <a:pt x="3" y="9"/>
                    </a:lnTo>
                    <a:lnTo>
                      <a:pt x="3" y="9"/>
                    </a:lnTo>
                    <a:lnTo>
                      <a:pt x="3" y="9"/>
                    </a:lnTo>
                    <a:lnTo>
                      <a:pt x="3" y="9"/>
                    </a:lnTo>
                    <a:lnTo>
                      <a:pt x="2" y="9"/>
                    </a:lnTo>
                    <a:lnTo>
                      <a:pt x="2" y="9"/>
                    </a:lnTo>
                    <a:lnTo>
                      <a:pt x="2" y="9"/>
                    </a:lnTo>
                    <a:lnTo>
                      <a:pt x="1" y="9"/>
                    </a:lnTo>
                    <a:lnTo>
                      <a:pt x="1" y="9"/>
                    </a:lnTo>
                    <a:lnTo>
                      <a:pt x="1" y="9"/>
                    </a:lnTo>
                    <a:lnTo>
                      <a:pt x="1" y="9"/>
                    </a:lnTo>
                    <a:lnTo>
                      <a:pt x="1" y="9"/>
                    </a:lnTo>
                    <a:lnTo>
                      <a:pt x="0" y="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7" name="Freeform 465"/>
              <p:cNvSpPr>
                <a:spLocks/>
              </p:cNvSpPr>
              <p:nvPr/>
            </p:nvSpPr>
            <p:spPr bwMode="auto">
              <a:xfrm flipH="1">
                <a:off x="642" y="3640"/>
                <a:ext cx="2" cy="2"/>
              </a:xfrm>
              <a:custGeom>
                <a:avLst/>
                <a:gdLst>
                  <a:gd name="T0" fmla="*/ 1 w 10"/>
                  <a:gd name="T1" fmla="*/ 0 h 11"/>
                  <a:gd name="T2" fmla="*/ 1 w 10"/>
                  <a:gd name="T3" fmla="*/ 0 h 11"/>
                  <a:gd name="T4" fmla="*/ 2 w 10"/>
                  <a:gd name="T5" fmla="*/ 0 h 11"/>
                  <a:gd name="T6" fmla="*/ 2 w 10"/>
                  <a:gd name="T7" fmla="*/ 0 h 11"/>
                  <a:gd name="T8" fmla="*/ 3 w 10"/>
                  <a:gd name="T9" fmla="*/ 0 h 11"/>
                  <a:gd name="T10" fmla="*/ 3 w 10"/>
                  <a:gd name="T11" fmla="*/ 1 h 11"/>
                  <a:gd name="T12" fmla="*/ 4 w 10"/>
                  <a:gd name="T13" fmla="*/ 1 h 11"/>
                  <a:gd name="T14" fmla="*/ 4 w 10"/>
                  <a:gd name="T15" fmla="*/ 1 h 11"/>
                  <a:gd name="T16" fmla="*/ 4 w 10"/>
                  <a:gd name="T17" fmla="*/ 1 h 11"/>
                  <a:gd name="T18" fmla="*/ 5 w 10"/>
                  <a:gd name="T19" fmla="*/ 1 h 11"/>
                  <a:gd name="T20" fmla="*/ 5 w 10"/>
                  <a:gd name="T21" fmla="*/ 2 h 11"/>
                  <a:gd name="T22" fmla="*/ 6 w 10"/>
                  <a:gd name="T23" fmla="*/ 2 h 11"/>
                  <a:gd name="T24" fmla="*/ 6 w 10"/>
                  <a:gd name="T25" fmla="*/ 2 h 11"/>
                  <a:gd name="T26" fmla="*/ 6 w 10"/>
                  <a:gd name="T27" fmla="*/ 2 h 11"/>
                  <a:gd name="T28" fmla="*/ 7 w 10"/>
                  <a:gd name="T29" fmla="*/ 3 h 11"/>
                  <a:gd name="T30" fmla="*/ 7 w 10"/>
                  <a:gd name="T31" fmla="*/ 3 h 11"/>
                  <a:gd name="T32" fmla="*/ 7 w 10"/>
                  <a:gd name="T33" fmla="*/ 3 h 11"/>
                  <a:gd name="T34" fmla="*/ 7 w 10"/>
                  <a:gd name="T35" fmla="*/ 4 h 11"/>
                  <a:gd name="T36" fmla="*/ 8 w 10"/>
                  <a:gd name="T37" fmla="*/ 4 h 11"/>
                  <a:gd name="T38" fmla="*/ 8 w 10"/>
                  <a:gd name="T39" fmla="*/ 4 h 11"/>
                  <a:gd name="T40" fmla="*/ 8 w 10"/>
                  <a:gd name="T41" fmla="*/ 5 h 11"/>
                  <a:gd name="T42" fmla="*/ 8 w 10"/>
                  <a:gd name="T43" fmla="*/ 5 h 11"/>
                  <a:gd name="T44" fmla="*/ 9 w 10"/>
                  <a:gd name="T45" fmla="*/ 5 h 11"/>
                  <a:gd name="T46" fmla="*/ 9 w 10"/>
                  <a:gd name="T47" fmla="*/ 6 h 11"/>
                  <a:gd name="T48" fmla="*/ 9 w 10"/>
                  <a:gd name="T49" fmla="*/ 7 h 11"/>
                  <a:gd name="T50" fmla="*/ 9 w 10"/>
                  <a:gd name="T51" fmla="*/ 7 h 11"/>
                  <a:gd name="T52" fmla="*/ 9 w 10"/>
                  <a:gd name="T53" fmla="*/ 8 h 11"/>
                  <a:gd name="T54" fmla="*/ 10 w 10"/>
                  <a:gd name="T55" fmla="*/ 8 h 11"/>
                  <a:gd name="T56" fmla="*/ 10 w 10"/>
                  <a:gd name="T57" fmla="*/ 8 h 11"/>
                  <a:gd name="T58" fmla="*/ 10 w 10"/>
                  <a:gd name="T59" fmla="*/ 9 h 11"/>
                  <a:gd name="T60" fmla="*/ 10 w 10"/>
                  <a:gd name="T61" fmla="*/ 9 h 11"/>
                  <a:gd name="T62" fmla="*/ 10 w 10"/>
                  <a:gd name="T63" fmla="*/ 10 h 11"/>
                  <a:gd name="T64" fmla="*/ 10 w 10"/>
                  <a:gd name="T6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 h="11">
                    <a:moveTo>
                      <a:pt x="0" y="0"/>
                    </a:moveTo>
                    <a:lnTo>
                      <a:pt x="1" y="0"/>
                    </a:lnTo>
                    <a:lnTo>
                      <a:pt x="1" y="0"/>
                    </a:lnTo>
                    <a:lnTo>
                      <a:pt x="1" y="0"/>
                    </a:lnTo>
                    <a:lnTo>
                      <a:pt x="1" y="0"/>
                    </a:lnTo>
                    <a:lnTo>
                      <a:pt x="2" y="0"/>
                    </a:lnTo>
                    <a:lnTo>
                      <a:pt x="2" y="0"/>
                    </a:lnTo>
                    <a:lnTo>
                      <a:pt x="2" y="0"/>
                    </a:lnTo>
                    <a:lnTo>
                      <a:pt x="3" y="0"/>
                    </a:lnTo>
                    <a:lnTo>
                      <a:pt x="3" y="0"/>
                    </a:lnTo>
                    <a:lnTo>
                      <a:pt x="3" y="0"/>
                    </a:lnTo>
                    <a:lnTo>
                      <a:pt x="3" y="1"/>
                    </a:lnTo>
                    <a:lnTo>
                      <a:pt x="4" y="1"/>
                    </a:lnTo>
                    <a:lnTo>
                      <a:pt x="4" y="1"/>
                    </a:lnTo>
                    <a:lnTo>
                      <a:pt x="4" y="1"/>
                    </a:lnTo>
                    <a:lnTo>
                      <a:pt x="4" y="1"/>
                    </a:lnTo>
                    <a:lnTo>
                      <a:pt x="4" y="1"/>
                    </a:lnTo>
                    <a:lnTo>
                      <a:pt x="4" y="1"/>
                    </a:lnTo>
                    <a:lnTo>
                      <a:pt x="5" y="1"/>
                    </a:lnTo>
                    <a:lnTo>
                      <a:pt x="5" y="1"/>
                    </a:lnTo>
                    <a:lnTo>
                      <a:pt x="5" y="1"/>
                    </a:lnTo>
                    <a:lnTo>
                      <a:pt x="5" y="2"/>
                    </a:lnTo>
                    <a:lnTo>
                      <a:pt x="6" y="2"/>
                    </a:lnTo>
                    <a:lnTo>
                      <a:pt x="6" y="2"/>
                    </a:lnTo>
                    <a:lnTo>
                      <a:pt x="6" y="2"/>
                    </a:lnTo>
                    <a:lnTo>
                      <a:pt x="6" y="2"/>
                    </a:lnTo>
                    <a:lnTo>
                      <a:pt x="6" y="2"/>
                    </a:lnTo>
                    <a:lnTo>
                      <a:pt x="6" y="2"/>
                    </a:lnTo>
                    <a:lnTo>
                      <a:pt x="7" y="2"/>
                    </a:lnTo>
                    <a:lnTo>
                      <a:pt x="7" y="3"/>
                    </a:lnTo>
                    <a:lnTo>
                      <a:pt x="7" y="3"/>
                    </a:lnTo>
                    <a:lnTo>
                      <a:pt x="7" y="3"/>
                    </a:lnTo>
                    <a:lnTo>
                      <a:pt x="7" y="3"/>
                    </a:lnTo>
                    <a:lnTo>
                      <a:pt x="7" y="3"/>
                    </a:lnTo>
                    <a:lnTo>
                      <a:pt x="7" y="3"/>
                    </a:lnTo>
                    <a:lnTo>
                      <a:pt x="7" y="4"/>
                    </a:lnTo>
                    <a:lnTo>
                      <a:pt x="8" y="4"/>
                    </a:lnTo>
                    <a:lnTo>
                      <a:pt x="8" y="4"/>
                    </a:lnTo>
                    <a:lnTo>
                      <a:pt x="8" y="4"/>
                    </a:lnTo>
                    <a:lnTo>
                      <a:pt x="8" y="4"/>
                    </a:lnTo>
                    <a:lnTo>
                      <a:pt x="8" y="5"/>
                    </a:lnTo>
                    <a:lnTo>
                      <a:pt x="8" y="5"/>
                    </a:lnTo>
                    <a:lnTo>
                      <a:pt x="8" y="5"/>
                    </a:lnTo>
                    <a:lnTo>
                      <a:pt x="8" y="5"/>
                    </a:lnTo>
                    <a:lnTo>
                      <a:pt x="8" y="5"/>
                    </a:lnTo>
                    <a:lnTo>
                      <a:pt x="9" y="5"/>
                    </a:lnTo>
                    <a:lnTo>
                      <a:pt x="9" y="6"/>
                    </a:lnTo>
                    <a:lnTo>
                      <a:pt x="9" y="6"/>
                    </a:lnTo>
                    <a:lnTo>
                      <a:pt x="9" y="6"/>
                    </a:lnTo>
                    <a:lnTo>
                      <a:pt x="9" y="7"/>
                    </a:lnTo>
                    <a:lnTo>
                      <a:pt x="9" y="7"/>
                    </a:lnTo>
                    <a:lnTo>
                      <a:pt x="9" y="7"/>
                    </a:lnTo>
                    <a:lnTo>
                      <a:pt x="9" y="7"/>
                    </a:lnTo>
                    <a:lnTo>
                      <a:pt x="9" y="8"/>
                    </a:lnTo>
                    <a:lnTo>
                      <a:pt x="9" y="8"/>
                    </a:lnTo>
                    <a:lnTo>
                      <a:pt x="10" y="8"/>
                    </a:lnTo>
                    <a:lnTo>
                      <a:pt x="10" y="8"/>
                    </a:lnTo>
                    <a:lnTo>
                      <a:pt x="10" y="8"/>
                    </a:lnTo>
                    <a:lnTo>
                      <a:pt x="10" y="9"/>
                    </a:lnTo>
                    <a:lnTo>
                      <a:pt x="10" y="9"/>
                    </a:lnTo>
                    <a:lnTo>
                      <a:pt x="10" y="9"/>
                    </a:lnTo>
                    <a:lnTo>
                      <a:pt x="10" y="9"/>
                    </a:lnTo>
                    <a:lnTo>
                      <a:pt x="10" y="10"/>
                    </a:lnTo>
                    <a:lnTo>
                      <a:pt x="10" y="10"/>
                    </a:lnTo>
                    <a:lnTo>
                      <a:pt x="10" y="10"/>
                    </a:lnTo>
                    <a:lnTo>
                      <a:pt x="10" y="11"/>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8" name="Line 466"/>
              <p:cNvSpPr>
                <a:spLocks noChangeShapeType="1"/>
              </p:cNvSpPr>
              <p:nvPr/>
            </p:nvSpPr>
            <p:spPr bwMode="auto">
              <a:xfrm>
                <a:off x="644" y="364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79" name="Line 467"/>
              <p:cNvSpPr>
                <a:spLocks noChangeShapeType="1"/>
              </p:cNvSpPr>
              <p:nvPr/>
            </p:nvSpPr>
            <p:spPr bwMode="auto">
              <a:xfrm>
                <a:off x="644" y="3601"/>
                <a:ext cx="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0" name="Line 468"/>
              <p:cNvSpPr>
                <a:spLocks noChangeShapeType="1"/>
              </p:cNvSpPr>
              <p:nvPr/>
            </p:nvSpPr>
            <p:spPr bwMode="auto">
              <a:xfrm flipH="1">
                <a:off x="642" y="3636"/>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1" name="Line 469"/>
              <p:cNvSpPr>
                <a:spLocks noChangeShapeType="1"/>
              </p:cNvSpPr>
              <p:nvPr/>
            </p:nvSpPr>
            <p:spPr bwMode="auto">
              <a:xfrm flipH="1">
                <a:off x="642" y="3603"/>
                <a:ext cx="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2" name="Freeform 470"/>
              <p:cNvSpPr>
                <a:spLocks/>
              </p:cNvSpPr>
              <p:nvPr/>
            </p:nvSpPr>
            <p:spPr bwMode="auto">
              <a:xfrm flipH="1">
                <a:off x="732" y="3603"/>
                <a:ext cx="4" cy="3"/>
              </a:xfrm>
              <a:custGeom>
                <a:avLst/>
                <a:gdLst>
                  <a:gd name="T0" fmla="*/ 10 w 10"/>
                  <a:gd name="T1" fmla="*/ 10 h 10"/>
                  <a:gd name="T2" fmla="*/ 9 w 10"/>
                  <a:gd name="T3" fmla="*/ 10 h 10"/>
                  <a:gd name="T4" fmla="*/ 9 w 10"/>
                  <a:gd name="T5" fmla="*/ 10 h 10"/>
                  <a:gd name="T6" fmla="*/ 8 w 10"/>
                  <a:gd name="T7" fmla="*/ 10 h 10"/>
                  <a:gd name="T8" fmla="*/ 8 w 10"/>
                  <a:gd name="T9" fmla="*/ 10 h 10"/>
                  <a:gd name="T10" fmla="*/ 7 w 10"/>
                  <a:gd name="T11" fmla="*/ 10 h 10"/>
                  <a:gd name="T12" fmla="*/ 7 w 10"/>
                  <a:gd name="T13" fmla="*/ 10 h 10"/>
                  <a:gd name="T14" fmla="*/ 6 w 10"/>
                  <a:gd name="T15" fmla="*/ 10 h 10"/>
                  <a:gd name="T16" fmla="*/ 6 w 10"/>
                  <a:gd name="T17" fmla="*/ 9 h 10"/>
                  <a:gd name="T18" fmla="*/ 5 w 10"/>
                  <a:gd name="T19" fmla="*/ 9 h 10"/>
                  <a:gd name="T20" fmla="*/ 5 w 10"/>
                  <a:gd name="T21" fmla="*/ 9 h 10"/>
                  <a:gd name="T22" fmla="*/ 5 w 10"/>
                  <a:gd name="T23" fmla="*/ 9 h 10"/>
                  <a:gd name="T24" fmla="*/ 4 w 10"/>
                  <a:gd name="T25" fmla="*/ 8 h 10"/>
                  <a:gd name="T26" fmla="*/ 4 w 10"/>
                  <a:gd name="T27" fmla="*/ 8 h 10"/>
                  <a:gd name="T28" fmla="*/ 3 w 10"/>
                  <a:gd name="T29" fmla="*/ 8 h 10"/>
                  <a:gd name="T30" fmla="*/ 3 w 10"/>
                  <a:gd name="T31" fmla="*/ 8 h 10"/>
                  <a:gd name="T32" fmla="*/ 3 w 10"/>
                  <a:gd name="T33" fmla="*/ 7 h 10"/>
                  <a:gd name="T34" fmla="*/ 3 w 10"/>
                  <a:gd name="T35" fmla="*/ 7 h 10"/>
                  <a:gd name="T36" fmla="*/ 2 w 10"/>
                  <a:gd name="T37" fmla="*/ 7 h 10"/>
                  <a:gd name="T38" fmla="*/ 2 w 10"/>
                  <a:gd name="T39" fmla="*/ 7 h 10"/>
                  <a:gd name="T40" fmla="*/ 2 w 10"/>
                  <a:gd name="T41" fmla="*/ 6 h 10"/>
                  <a:gd name="T42" fmla="*/ 2 w 10"/>
                  <a:gd name="T43" fmla="*/ 6 h 10"/>
                  <a:gd name="T44" fmla="*/ 1 w 10"/>
                  <a:gd name="T45" fmla="*/ 6 h 10"/>
                  <a:gd name="T46" fmla="*/ 1 w 10"/>
                  <a:gd name="T47" fmla="*/ 5 h 10"/>
                  <a:gd name="T48" fmla="*/ 1 w 10"/>
                  <a:gd name="T49" fmla="*/ 5 h 10"/>
                  <a:gd name="T50" fmla="*/ 0 w 10"/>
                  <a:gd name="T51" fmla="*/ 4 h 10"/>
                  <a:gd name="T52" fmla="*/ 0 w 10"/>
                  <a:gd name="T53" fmla="*/ 4 h 10"/>
                  <a:gd name="T54" fmla="*/ 0 w 10"/>
                  <a:gd name="T55" fmla="*/ 3 h 10"/>
                  <a:gd name="T56" fmla="*/ 0 w 10"/>
                  <a:gd name="T57" fmla="*/ 3 h 10"/>
                  <a:gd name="T58" fmla="*/ 0 w 10"/>
                  <a:gd name="T59" fmla="*/ 2 h 10"/>
                  <a:gd name="T60" fmla="*/ 0 w 10"/>
                  <a:gd name="T61" fmla="*/ 2 h 10"/>
                  <a:gd name="T62" fmla="*/ 0 w 10"/>
                  <a:gd name="T63" fmla="*/ 1 h 10"/>
                  <a:gd name="T64" fmla="*/ 0 w 10"/>
                  <a:gd name="T65" fmla="*/ 1 h 10"/>
                  <a:gd name="T66" fmla="*/ 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10" y="10"/>
                    </a:moveTo>
                    <a:lnTo>
                      <a:pt x="10" y="10"/>
                    </a:lnTo>
                    <a:lnTo>
                      <a:pt x="10" y="10"/>
                    </a:lnTo>
                    <a:lnTo>
                      <a:pt x="9" y="10"/>
                    </a:lnTo>
                    <a:lnTo>
                      <a:pt x="9" y="10"/>
                    </a:lnTo>
                    <a:lnTo>
                      <a:pt x="9" y="10"/>
                    </a:lnTo>
                    <a:lnTo>
                      <a:pt x="9" y="10"/>
                    </a:lnTo>
                    <a:lnTo>
                      <a:pt x="8" y="10"/>
                    </a:lnTo>
                    <a:lnTo>
                      <a:pt x="8" y="10"/>
                    </a:lnTo>
                    <a:lnTo>
                      <a:pt x="8" y="10"/>
                    </a:lnTo>
                    <a:lnTo>
                      <a:pt x="8" y="10"/>
                    </a:lnTo>
                    <a:lnTo>
                      <a:pt x="7" y="10"/>
                    </a:lnTo>
                    <a:lnTo>
                      <a:pt x="7" y="10"/>
                    </a:lnTo>
                    <a:lnTo>
                      <a:pt x="7" y="10"/>
                    </a:lnTo>
                    <a:lnTo>
                      <a:pt x="7" y="10"/>
                    </a:lnTo>
                    <a:lnTo>
                      <a:pt x="6" y="10"/>
                    </a:lnTo>
                    <a:lnTo>
                      <a:pt x="6" y="10"/>
                    </a:lnTo>
                    <a:lnTo>
                      <a:pt x="6" y="9"/>
                    </a:lnTo>
                    <a:lnTo>
                      <a:pt x="6" y="9"/>
                    </a:lnTo>
                    <a:lnTo>
                      <a:pt x="5" y="9"/>
                    </a:lnTo>
                    <a:lnTo>
                      <a:pt x="5" y="9"/>
                    </a:lnTo>
                    <a:lnTo>
                      <a:pt x="5" y="9"/>
                    </a:lnTo>
                    <a:lnTo>
                      <a:pt x="5" y="9"/>
                    </a:lnTo>
                    <a:lnTo>
                      <a:pt x="5" y="9"/>
                    </a:lnTo>
                    <a:lnTo>
                      <a:pt x="5" y="9"/>
                    </a:lnTo>
                    <a:lnTo>
                      <a:pt x="4" y="8"/>
                    </a:lnTo>
                    <a:lnTo>
                      <a:pt x="4" y="8"/>
                    </a:lnTo>
                    <a:lnTo>
                      <a:pt x="4" y="8"/>
                    </a:lnTo>
                    <a:lnTo>
                      <a:pt x="4" y="8"/>
                    </a:lnTo>
                    <a:lnTo>
                      <a:pt x="3" y="8"/>
                    </a:lnTo>
                    <a:lnTo>
                      <a:pt x="3" y="8"/>
                    </a:lnTo>
                    <a:lnTo>
                      <a:pt x="3" y="8"/>
                    </a:lnTo>
                    <a:lnTo>
                      <a:pt x="3" y="8"/>
                    </a:lnTo>
                    <a:lnTo>
                      <a:pt x="3" y="7"/>
                    </a:lnTo>
                    <a:lnTo>
                      <a:pt x="3" y="7"/>
                    </a:lnTo>
                    <a:lnTo>
                      <a:pt x="3" y="7"/>
                    </a:lnTo>
                    <a:lnTo>
                      <a:pt x="2" y="7"/>
                    </a:lnTo>
                    <a:lnTo>
                      <a:pt x="2" y="7"/>
                    </a:lnTo>
                    <a:lnTo>
                      <a:pt x="2" y="7"/>
                    </a:lnTo>
                    <a:lnTo>
                      <a:pt x="2" y="7"/>
                    </a:lnTo>
                    <a:lnTo>
                      <a:pt x="2" y="7"/>
                    </a:lnTo>
                    <a:lnTo>
                      <a:pt x="2" y="6"/>
                    </a:lnTo>
                    <a:lnTo>
                      <a:pt x="2" y="6"/>
                    </a:lnTo>
                    <a:lnTo>
                      <a:pt x="2" y="6"/>
                    </a:lnTo>
                    <a:lnTo>
                      <a:pt x="1" y="6"/>
                    </a:lnTo>
                    <a:lnTo>
                      <a:pt x="1" y="6"/>
                    </a:lnTo>
                    <a:lnTo>
                      <a:pt x="1" y="5"/>
                    </a:lnTo>
                    <a:lnTo>
                      <a:pt x="1" y="5"/>
                    </a:lnTo>
                    <a:lnTo>
                      <a:pt x="1" y="5"/>
                    </a:lnTo>
                    <a:lnTo>
                      <a:pt x="1" y="5"/>
                    </a:lnTo>
                    <a:lnTo>
                      <a:pt x="1" y="4"/>
                    </a:lnTo>
                    <a:lnTo>
                      <a:pt x="0" y="4"/>
                    </a:lnTo>
                    <a:lnTo>
                      <a:pt x="0" y="4"/>
                    </a:lnTo>
                    <a:lnTo>
                      <a:pt x="0" y="4"/>
                    </a:lnTo>
                    <a:lnTo>
                      <a:pt x="0" y="4"/>
                    </a:lnTo>
                    <a:lnTo>
                      <a:pt x="0" y="3"/>
                    </a:lnTo>
                    <a:lnTo>
                      <a:pt x="0" y="3"/>
                    </a:lnTo>
                    <a:lnTo>
                      <a:pt x="0" y="3"/>
                    </a:lnTo>
                    <a:lnTo>
                      <a:pt x="0" y="3"/>
                    </a:lnTo>
                    <a:lnTo>
                      <a:pt x="0" y="2"/>
                    </a:lnTo>
                    <a:lnTo>
                      <a:pt x="0" y="2"/>
                    </a:lnTo>
                    <a:lnTo>
                      <a:pt x="0" y="2"/>
                    </a:lnTo>
                    <a:lnTo>
                      <a:pt x="0" y="2"/>
                    </a:lnTo>
                    <a:lnTo>
                      <a:pt x="0" y="1"/>
                    </a:lnTo>
                    <a:lnTo>
                      <a:pt x="0" y="1"/>
                    </a:lnTo>
                    <a:lnTo>
                      <a:pt x="0" y="1"/>
                    </a:lnTo>
                    <a:lnTo>
                      <a:pt x="0" y="0"/>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3" name="Freeform 471"/>
              <p:cNvSpPr>
                <a:spLocks/>
              </p:cNvSpPr>
              <p:nvPr/>
            </p:nvSpPr>
            <p:spPr bwMode="auto">
              <a:xfrm flipH="1">
                <a:off x="732" y="3634"/>
                <a:ext cx="4" cy="3"/>
              </a:xfrm>
              <a:custGeom>
                <a:avLst/>
                <a:gdLst>
                  <a:gd name="T0" fmla="*/ 0 w 10"/>
                  <a:gd name="T1" fmla="*/ 10 h 10"/>
                  <a:gd name="T2" fmla="*/ 0 w 10"/>
                  <a:gd name="T3" fmla="*/ 10 h 10"/>
                  <a:gd name="T4" fmla="*/ 0 w 10"/>
                  <a:gd name="T5" fmla="*/ 9 h 10"/>
                  <a:gd name="T6" fmla="*/ 0 w 10"/>
                  <a:gd name="T7" fmla="*/ 9 h 10"/>
                  <a:gd name="T8" fmla="*/ 0 w 10"/>
                  <a:gd name="T9" fmla="*/ 8 h 10"/>
                  <a:gd name="T10" fmla="*/ 0 w 10"/>
                  <a:gd name="T11" fmla="*/ 8 h 10"/>
                  <a:gd name="T12" fmla="*/ 0 w 10"/>
                  <a:gd name="T13" fmla="*/ 7 h 10"/>
                  <a:gd name="T14" fmla="*/ 0 w 10"/>
                  <a:gd name="T15" fmla="*/ 7 h 10"/>
                  <a:gd name="T16" fmla="*/ 0 w 10"/>
                  <a:gd name="T17" fmla="*/ 6 h 10"/>
                  <a:gd name="T18" fmla="*/ 0 w 10"/>
                  <a:gd name="T19" fmla="*/ 6 h 10"/>
                  <a:gd name="T20" fmla="*/ 1 w 10"/>
                  <a:gd name="T21" fmla="*/ 5 h 10"/>
                  <a:gd name="T22" fmla="*/ 1 w 10"/>
                  <a:gd name="T23" fmla="*/ 5 h 10"/>
                  <a:gd name="T24" fmla="*/ 1 w 10"/>
                  <a:gd name="T25" fmla="*/ 4 h 10"/>
                  <a:gd name="T26" fmla="*/ 2 w 10"/>
                  <a:gd name="T27" fmla="*/ 4 h 10"/>
                  <a:gd name="T28" fmla="*/ 2 w 10"/>
                  <a:gd name="T29" fmla="*/ 4 h 10"/>
                  <a:gd name="T30" fmla="*/ 2 w 10"/>
                  <a:gd name="T31" fmla="*/ 3 h 10"/>
                  <a:gd name="T32" fmla="*/ 2 w 10"/>
                  <a:gd name="T33" fmla="*/ 3 h 10"/>
                  <a:gd name="T34" fmla="*/ 3 w 10"/>
                  <a:gd name="T35" fmla="*/ 3 h 10"/>
                  <a:gd name="T36" fmla="*/ 3 w 10"/>
                  <a:gd name="T37" fmla="*/ 3 h 10"/>
                  <a:gd name="T38" fmla="*/ 3 w 10"/>
                  <a:gd name="T39" fmla="*/ 2 h 10"/>
                  <a:gd name="T40" fmla="*/ 4 w 10"/>
                  <a:gd name="T41" fmla="*/ 2 h 10"/>
                  <a:gd name="T42" fmla="*/ 4 w 10"/>
                  <a:gd name="T43" fmla="*/ 2 h 10"/>
                  <a:gd name="T44" fmla="*/ 5 w 10"/>
                  <a:gd name="T45" fmla="*/ 1 h 10"/>
                  <a:gd name="T46" fmla="*/ 5 w 10"/>
                  <a:gd name="T47" fmla="*/ 1 h 10"/>
                  <a:gd name="T48" fmla="*/ 5 w 10"/>
                  <a:gd name="T49" fmla="*/ 1 h 10"/>
                  <a:gd name="T50" fmla="*/ 6 w 10"/>
                  <a:gd name="T51" fmla="*/ 1 h 10"/>
                  <a:gd name="T52" fmla="*/ 6 w 10"/>
                  <a:gd name="T53" fmla="*/ 0 h 10"/>
                  <a:gd name="T54" fmla="*/ 7 w 10"/>
                  <a:gd name="T55" fmla="*/ 0 h 10"/>
                  <a:gd name="T56" fmla="*/ 7 w 10"/>
                  <a:gd name="T57" fmla="*/ 0 h 10"/>
                  <a:gd name="T58" fmla="*/ 8 w 10"/>
                  <a:gd name="T59" fmla="*/ 0 h 10"/>
                  <a:gd name="T60" fmla="*/ 8 w 10"/>
                  <a:gd name="T61" fmla="*/ 0 h 10"/>
                  <a:gd name="T62" fmla="*/ 9 w 10"/>
                  <a:gd name="T63" fmla="*/ 0 h 10"/>
                  <a:gd name="T64" fmla="*/ 9 w 10"/>
                  <a:gd name="T65" fmla="*/ 0 h 10"/>
                  <a:gd name="T66" fmla="*/ 10 w 10"/>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0">
                    <a:moveTo>
                      <a:pt x="0" y="10"/>
                    </a:moveTo>
                    <a:lnTo>
                      <a:pt x="0" y="10"/>
                    </a:lnTo>
                    <a:lnTo>
                      <a:pt x="0" y="10"/>
                    </a:lnTo>
                    <a:lnTo>
                      <a:pt x="0" y="10"/>
                    </a:lnTo>
                    <a:lnTo>
                      <a:pt x="0" y="9"/>
                    </a:lnTo>
                    <a:lnTo>
                      <a:pt x="0" y="9"/>
                    </a:lnTo>
                    <a:lnTo>
                      <a:pt x="0" y="9"/>
                    </a:lnTo>
                    <a:lnTo>
                      <a:pt x="0" y="9"/>
                    </a:lnTo>
                    <a:lnTo>
                      <a:pt x="0" y="8"/>
                    </a:lnTo>
                    <a:lnTo>
                      <a:pt x="0" y="8"/>
                    </a:lnTo>
                    <a:lnTo>
                      <a:pt x="0" y="8"/>
                    </a:lnTo>
                    <a:lnTo>
                      <a:pt x="0" y="8"/>
                    </a:lnTo>
                    <a:lnTo>
                      <a:pt x="0" y="7"/>
                    </a:lnTo>
                    <a:lnTo>
                      <a:pt x="0" y="7"/>
                    </a:lnTo>
                    <a:lnTo>
                      <a:pt x="0" y="7"/>
                    </a:lnTo>
                    <a:lnTo>
                      <a:pt x="0" y="7"/>
                    </a:lnTo>
                    <a:lnTo>
                      <a:pt x="0" y="6"/>
                    </a:lnTo>
                    <a:lnTo>
                      <a:pt x="0" y="6"/>
                    </a:lnTo>
                    <a:lnTo>
                      <a:pt x="0" y="6"/>
                    </a:lnTo>
                    <a:lnTo>
                      <a:pt x="0" y="6"/>
                    </a:lnTo>
                    <a:lnTo>
                      <a:pt x="1" y="6"/>
                    </a:lnTo>
                    <a:lnTo>
                      <a:pt x="1" y="5"/>
                    </a:lnTo>
                    <a:lnTo>
                      <a:pt x="1" y="5"/>
                    </a:lnTo>
                    <a:lnTo>
                      <a:pt x="1" y="5"/>
                    </a:lnTo>
                    <a:lnTo>
                      <a:pt x="1" y="5"/>
                    </a:lnTo>
                    <a:lnTo>
                      <a:pt x="1" y="4"/>
                    </a:lnTo>
                    <a:lnTo>
                      <a:pt x="1" y="4"/>
                    </a:lnTo>
                    <a:lnTo>
                      <a:pt x="2" y="4"/>
                    </a:lnTo>
                    <a:lnTo>
                      <a:pt x="2" y="4"/>
                    </a:lnTo>
                    <a:lnTo>
                      <a:pt x="2" y="4"/>
                    </a:lnTo>
                    <a:lnTo>
                      <a:pt x="2" y="3"/>
                    </a:lnTo>
                    <a:lnTo>
                      <a:pt x="2" y="3"/>
                    </a:lnTo>
                    <a:lnTo>
                      <a:pt x="2" y="3"/>
                    </a:lnTo>
                    <a:lnTo>
                      <a:pt x="2" y="3"/>
                    </a:lnTo>
                    <a:lnTo>
                      <a:pt x="2" y="3"/>
                    </a:lnTo>
                    <a:lnTo>
                      <a:pt x="3" y="3"/>
                    </a:lnTo>
                    <a:lnTo>
                      <a:pt x="3" y="3"/>
                    </a:lnTo>
                    <a:lnTo>
                      <a:pt x="3" y="3"/>
                    </a:lnTo>
                    <a:lnTo>
                      <a:pt x="3" y="2"/>
                    </a:lnTo>
                    <a:lnTo>
                      <a:pt x="3" y="2"/>
                    </a:lnTo>
                    <a:lnTo>
                      <a:pt x="3" y="2"/>
                    </a:lnTo>
                    <a:lnTo>
                      <a:pt x="4" y="2"/>
                    </a:lnTo>
                    <a:lnTo>
                      <a:pt x="4" y="2"/>
                    </a:lnTo>
                    <a:lnTo>
                      <a:pt x="4" y="2"/>
                    </a:lnTo>
                    <a:lnTo>
                      <a:pt x="4" y="2"/>
                    </a:lnTo>
                    <a:lnTo>
                      <a:pt x="5" y="1"/>
                    </a:lnTo>
                    <a:lnTo>
                      <a:pt x="5" y="1"/>
                    </a:lnTo>
                    <a:lnTo>
                      <a:pt x="5" y="1"/>
                    </a:lnTo>
                    <a:lnTo>
                      <a:pt x="5" y="1"/>
                    </a:lnTo>
                    <a:lnTo>
                      <a:pt x="5" y="1"/>
                    </a:lnTo>
                    <a:lnTo>
                      <a:pt x="5" y="1"/>
                    </a:lnTo>
                    <a:lnTo>
                      <a:pt x="6" y="1"/>
                    </a:lnTo>
                    <a:lnTo>
                      <a:pt x="6" y="1"/>
                    </a:lnTo>
                    <a:lnTo>
                      <a:pt x="6" y="0"/>
                    </a:lnTo>
                    <a:lnTo>
                      <a:pt x="6" y="0"/>
                    </a:lnTo>
                    <a:lnTo>
                      <a:pt x="7" y="0"/>
                    </a:lnTo>
                    <a:lnTo>
                      <a:pt x="7" y="0"/>
                    </a:lnTo>
                    <a:lnTo>
                      <a:pt x="7" y="0"/>
                    </a:lnTo>
                    <a:lnTo>
                      <a:pt x="7" y="0"/>
                    </a:lnTo>
                    <a:lnTo>
                      <a:pt x="8" y="0"/>
                    </a:lnTo>
                    <a:lnTo>
                      <a:pt x="8" y="0"/>
                    </a:lnTo>
                    <a:lnTo>
                      <a:pt x="8" y="0"/>
                    </a:lnTo>
                    <a:lnTo>
                      <a:pt x="9" y="0"/>
                    </a:lnTo>
                    <a:lnTo>
                      <a:pt x="9" y="0"/>
                    </a:lnTo>
                    <a:lnTo>
                      <a:pt x="9" y="0"/>
                    </a:lnTo>
                    <a:lnTo>
                      <a:pt x="9" y="0"/>
                    </a:lnTo>
                    <a:lnTo>
                      <a:pt x="10" y="0"/>
                    </a:lnTo>
                    <a:lnTo>
                      <a:pt x="1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4" name="Rectangle 472"/>
              <p:cNvSpPr>
                <a:spLocks noChangeArrowheads="1"/>
              </p:cNvSpPr>
              <p:nvPr/>
            </p:nvSpPr>
            <p:spPr bwMode="auto">
              <a:xfrm flipH="1">
                <a:off x="710" y="3602"/>
                <a:ext cx="4"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5" name="Rectangle 473"/>
              <p:cNvSpPr>
                <a:spLocks noChangeArrowheads="1"/>
              </p:cNvSpPr>
              <p:nvPr/>
            </p:nvSpPr>
            <p:spPr bwMode="auto">
              <a:xfrm flipH="1">
                <a:off x="714" y="3627"/>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6" name="Line 474"/>
              <p:cNvSpPr>
                <a:spLocks noChangeShapeType="1"/>
              </p:cNvSpPr>
              <p:nvPr/>
            </p:nvSpPr>
            <p:spPr bwMode="auto">
              <a:xfrm flipH="1">
                <a:off x="714" y="3630"/>
                <a:ext cx="6"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7" name="Rectangle 475"/>
              <p:cNvSpPr>
                <a:spLocks noChangeArrowheads="1"/>
              </p:cNvSpPr>
              <p:nvPr/>
            </p:nvSpPr>
            <p:spPr bwMode="auto">
              <a:xfrm flipH="1">
                <a:off x="714" y="3602"/>
                <a:ext cx="6"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8" name="Line 476"/>
              <p:cNvSpPr>
                <a:spLocks noChangeShapeType="1"/>
              </p:cNvSpPr>
              <p:nvPr/>
            </p:nvSpPr>
            <p:spPr bwMode="auto">
              <a:xfrm flipH="1">
                <a:off x="714" y="3609"/>
                <a:ext cx="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89" name="Rectangle 477"/>
              <p:cNvSpPr>
                <a:spLocks noChangeArrowheads="1"/>
              </p:cNvSpPr>
              <p:nvPr/>
            </p:nvSpPr>
            <p:spPr bwMode="auto">
              <a:xfrm flipH="1">
                <a:off x="700" y="3602"/>
                <a:ext cx="10" cy="3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0" name="Freeform 478"/>
              <p:cNvSpPr>
                <a:spLocks/>
              </p:cNvSpPr>
              <p:nvPr/>
            </p:nvSpPr>
            <p:spPr bwMode="auto">
              <a:xfrm flipH="1">
                <a:off x="685" y="3602"/>
                <a:ext cx="15" cy="4"/>
              </a:xfrm>
              <a:custGeom>
                <a:avLst/>
                <a:gdLst>
                  <a:gd name="T0" fmla="*/ 0 w 55"/>
                  <a:gd name="T1" fmla="*/ 0 h 12"/>
                  <a:gd name="T2" fmla="*/ 8 w 55"/>
                  <a:gd name="T3" fmla="*/ 0 h 12"/>
                  <a:gd name="T4" fmla="*/ 55 w 55"/>
                  <a:gd name="T5" fmla="*/ 12 h 12"/>
                </a:gdLst>
                <a:ahLst/>
                <a:cxnLst>
                  <a:cxn ang="0">
                    <a:pos x="T0" y="T1"/>
                  </a:cxn>
                  <a:cxn ang="0">
                    <a:pos x="T2" y="T3"/>
                  </a:cxn>
                  <a:cxn ang="0">
                    <a:pos x="T4" y="T5"/>
                  </a:cxn>
                </a:cxnLst>
                <a:rect l="0" t="0" r="r" b="b"/>
                <a:pathLst>
                  <a:path w="55" h="12">
                    <a:moveTo>
                      <a:pt x="0" y="0"/>
                    </a:moveTo>
                    <a:lnTo>
                      <a:pt x="8" y="0"/>
                    </a:lnTo>
                    <a:lnTo>
                      <a:pt x="55"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1" name="Freeform 479"/>
              <p:cNvSpPr>
                <a:spLocks/>
              </p:cNvSpPr>
              <p:nvPr/>
            </p:nvSpPr>
            <p:spPr bwMode="auto">
              <a:xfrm flipH="1">
                <a:off x="685" y="3634"/>
                <a:ext cx="15" cy="4"/>
              </a:xfrm>
              <a:custGeom>
                <a:avLst/>
                <a:gdLst>
                  <a:gd name="T0" fmla="*/ 0 w 55"/>
                  <a:gd name="T1" fmla="*/ 14 h 14"/>
                  <a:gd name="T2" fmla="*/ 6 w 55"/>
                  <a:gd name="T3" fmla="*/ 14 h 14"/>
                  <a:gd name="T4" fmla="*/ 55 w 55"/>
                  <a:gd name="T5" fmla="*/ 0 h 14"/>
                </a:gdLst>
                <a:ahLst/>
                <a:cxnLst>
                  <a:cxn ang="0">
                    <a:pos x="T0" y="T1"/>
                  </a:cxn>
                  <a:cxn ang="0">
                    <a:pos x="T2" y="T3"/>
                  </a:cxn>
                  <a:cxn ang="0">
                    <a:pos x="T4" y="T5"/>
                  </a:cxn>
                </a:cxnLst>
                <a:rect l="0" t="0" r="r" b="b"/>
                <a:pathLst>
                  <a:path w="55" h="14">
                    <a:moveTo>
                      <a:pt x="0" y="14"/>
                    </a:moveTo>
                    <a:lnTo>
                      <a:pt x="6" y="14"/>
                    </a:lnTo>
                    <a:lnTo>
                      <a:pt x="55"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2" name="Freeform 480"/>
              <p:cNvSpPr>
                <a:spLocks/>
              </p:cNvSpPr>
              <p:nvPr/>
            </p:nvSpPr>
            <p:spPr bwMode="auto">
              <a:xfrm flipH="1">
                <a:off x="646" y="3634"/>
                <a:ext cx="53" cy="16"/>
              </a:xfrm>
              <a:custGeom>
                <a:avLst/>
                <a:gdLst>
                  <a:gd name="T0" fmla="*/ 182 w 184"/>
                  <a:gd name="T1" fmla="*/ 2 h 57"/>
                  <a:gd name="T2" fmla="*/ 180 w 184"/>
                  <a:gd name="T3" fmla="*/ 5 h 57"/>
                  <a:gd name="T4" fmla="*/ 178 w 184"/>
                  <a:gd name="T5" fmla="*/ 9 h 57"/>
                  <a:gd name="T6" fmla="*/ 176 w 184"/>
                  <a:gd name="T7" fmla="*/ 12 h 57"/>
                  <a:gd name="T8" fmla="*/ 174 w 184"/>
                  <a:gd name="T9" fmla="*/ 15 h 57"/>
                  <a:gd name="T10" fmla="*/ 171 w 184"/>
                  <a:gd name="T11" fmla="*/ 18 h 57"/>
                  <a:gd name="T12" fmla="*/ 168 w 184"/>
                  <a:gd name="T13" fmla="*/ 21 h 57"/>
                  <a:gd name="T14" fmla="*/ 166 w 184"/>
                  <a:gd name="T15" fmla="*/ 24 h 57"/>
                  <a:gd name="T16" fmla="*/ 163 w 184"/>
                  <a:gd name="T17" fmla="*/ 27 h 57"/>
                  <a:gd name="T18" fmla="*/ 160 w 184"/>
                  <a:gd name="T19" fmla="*/ 30 h 57"/>
                  <a:gd name="T20" fmla="*/ 157 w 184"/>
                  <a:gd name="T21" fmla="*/ 32 h 57"/>
                  <a:gd name="T22" fmla="*/ 154 w 184"/>
                  <a:gd name="T23" fmla="*/ 35 h 57"/>
                  <a:gd name="T24" fmla="*/ 151 w 184"/>
                  <a:gd name="T25" fmla="*/ 37 h 57"/>
                  <a:gd name="T26" fmla="*/ 148 w 184"/>
                  <a:gd name="T27" fmla="*/ 39 h 57"/>
                  <a:gd name="T28" fmla="*/ 144 w 184"/>
                  <a:gd name="T29" fmla="*/ 42 h 57"/>
                  <a:gd name="T30" fmla="*/ 141 w 184"/>
                  <a:gd name="T31" fmla="*/ 43 h 57"/>
                  <a:gd name="T32" fmla="*/ 137 w 184"/>
                  <a:gd name="T33" fmla="*/ 45 h 57"/>
                  <a:gd name="T34" fmla="*/ 134 w 184"/>
                  <a:gd name="T35" fmla="*/ 47 h 57"/>
                  <a:gd name="T36" fmla="*/ 130 w 184"/>
                  <a:gd name="T37" fmla="*/ 49 h 57"/>
                  <a:gd name="T38" fmla="*/ 126 w 184"/>
                  <a:gd name="T39" fmla="*/ 50 h 57"/>
                  <a:gd name="T40" fmla="*/ 123 w 184"/>
                  <a:gd name="T41" fmla="*/ 52 h 57"/>
                  <a:gd name="T42" fmla="*/ 119 w 184"/>
                  <a:gd name="T43" fmla="*/ 53 h 57"/>
                  <a:gd name="T44" fmla="*/ 115 w 184"/>
                  <a:gd name="T45" fmla="*/ 54 h 57"/>
                  <a:gd name="T46" fmla="*/ 111 w 184"/>
                  <a:gd name="T47" fmla="*/ 55 h 57"/>
                  <a:gd name="T48" fmla="*/ 107 w 184"/>
                  <a:gd name="T49" fmla="*/ 56 h 57"/>
                  <a:gd name="T50" fmla="*/ 104 w 184"/>
                  <a:gd name="T51" fmla="*/ 56 h 57"/>
                  <a:gd name="T52" fmla="*/ 99 w 184"/>
                  <a:gd name="T53" fmla="*/ 57 h 57"/>
                  <a:gd name="T54" fmla="*/ 95 w 184"/>
                  <a:gd name="T55" fmla="*/ 57 h 57"/>
                  <a:gd name="T56" fmla="*/ 92 w 184"/>
                  <a:gd name="T57" fmla="*/ 57 h 57"/>
                  <a:gd name="T58" fmla="*/ 88 w 184"/>
                  <a:gd name="T59" fmla="*/ 57 h 57"/>
                  <a:gd name="T60" fmla="*/ 84 w 184"/>
                  <a:gd name="T61" fmla="*/ 57 h 57"/>
                  <a:gd name="T62" fmla="*/ 80 w 184"/>
                  <a:gd name="T63" fmla="*/ 57 h 57"/>
                  <a:gd name="T64" fmla="*/ 76 w 184"/>
                  <a:gd name="T65" fmla="*/ 56 h 57"/>
                  <a:gd name="T66" fmla="*/ 72 w 184"/>
                  <a:gd name="T67" fmla="*/ 56 h 57"/>
                  <a:gd name="T68" fmla="*/ 68 w 184"/>
                  <a:gd name="T69" fmla="*/ 55 h 57"/>
                  <a:gd name="T70" fmla="*/ 64 w 184"/>
                  <a:gd name="T71" fmla="*/ 55 h 57"/>
                  <a:gd name="T72" fmla="*/ 60 w 184"/>
                  <a:gd name="T73" fmla="*/ 53 h 57"/>
                  <a:gd name="T74" fmla="*/ 56 w 184"/>
                  <a:gd name="T75" fmla="*/ 52 h 57"/>
                  <a:gd name="T76" fmla="*/ 53 w 184"/>
                  <a:gd name="T77" fmla="*/ 51 h 57"/>
                  <a:gd name="T78" fmla="*/ 49 w 184"/>
                  <a:gd name="T79" fmla="*/ 50 h 57"/>
                  <a:gd name="T80" fmla="*/ 45 w 184"/>
                  <a:gd name="T81" fmla="*/ 48 h 57"/>
                  <a:gd name="T82" fmla="*/ 42 w 184"/>
                  <a:gd name="T83" fmla="*/ 47 h 57"/>
                  <a:gd name="T84" fmla="*/ 38 w 184"/>
                  <a:gd name="T85" fmla="*/ 45 h 57"/>
                  <a:gd name="T86" fmla="*/ 35 w 184"/>
                  <a:gd name="T87" fmla="*/ 43 h 57"/>
                  <a:gd name="T88" fmla="*/ 31 w 184"/>
                  <a:gd name="T89" fmla="*/ 41 h 57"/>
                  <a:gd name="T90" fmla="*/ 28 w 184"/>
                  <a:gd name="T91" fmla="*/ 39 h 57"/>
                  <a:gd name="T92" fmla="*/ 25 w 184"/>
                  <a:gd name="T93" fmla="*/ 36 h 57"/>
                  <a:gd name="T94" fmla="*/ 21 w 184"/>
                  <a:gd name="T95" fmla="*/ 34 h 57"/>
                  <a:gd name="T96" fmla="*/ 18 w 184"/>
                  <a:gd name="T97" fmla="*/ 32 h 57"/>
                  <a:gd name="T98" fmla="*/ 15 w 184"/>
                  <a:gd name="T99" fmla="*/ 29 h 57"/>
                  <a:gd name="T100" fmla="*/ 12 w 184"/>
                  <a:gd name="T101" fmla="*/ 26 h 57"/>
                  <a:gd name="T102" fmla="*/ 10 w 184"/>
                  <a:gd name="T103" fmla="*/ 23 h 57"/>
                  <a:gd name="T104" fmla="*/ 7 w 184"/>
                  <a:gd name="T105" fmla="*/ 20 h 57"/>
                  <a:gd name="T106" fmla="*/ 4 w 184"/>
                  <a:gd name="T107" fmla="*/ 17 h 57"/>
                  <a:gd name="T108" fmla="*/ 2 w 184"/>
                  <a:gd name="T109" fmla="*/ 14 h 57"/>
                  <a:gd name="T110" fmla="*/ 0 w 184"/>
                  <a:gd name="T111"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 h="57">
                    <a:moveTo>
                      <a:pt x="184" y="0"/>
                    </a:moveTo>
                    <a:lnTo>
                      <a:pt x="183" y="1"/>
                    </a:lnTo>
                    <a:lnTo>
                      <a:pt x="182" y="2"/>
                    </a:lnTo>
                    <a:lnTo>
                      <a:pt x="182" y="3"/>
                    </a:lnTo>
                    <a:lnTo>
                      <a:pt x="181" y="4"/>
                    </a:lnTo>
                    <a:lnTo>
                      <a:pt x="180" y="5"/>
                    </a:lnTo>
                    <a:lnTo>
                      <a:pt x="180" y="6"/>
                    </a:lnTo>
                    <a:lnTo>
                      <a:pt x="179" y="8"/>
                    </a:lnTo>
                    <a:lnTo>
                      <a:pt x="178" y="9"/>
                    </a:lnTo>
                    <a:lnTo>
                      <a:pt x="177" y="10"/>
                    </a:lnTo>
                    <a:lnTo>
                      <a:pt x="177" y="11"/>
                    </a:lnTo>
                    <a:lnTo>
                      <a:pt x="176" y="12"/>
                    </a:lnTo>
                    <a:lnTo>
                      <a:pt x="175" y="13"/>
                    </a:lnTo>
                    <a:lnTo>
                      <a:pt x="174" y="14"/>
                    </a:lnTo>
                    <a:lnTo>
                      <a:pt x="174" y="15"/>
                    </a:lnTo>
                    <a:lnTo>
                      <a:pt x="173" y="16"/>
                    </a:lnTo>
                    <a:lnTo>
                      <a:pt x="172" y="17"/>
                    </a:lnTo>
                    <a:lnTo>
                      <a:pt x="171" y="18"/>
                    </a:lnTo>
                    <a:lnTo>
                      <a:pt x="170" y="19"/>
                    </a:lnTo>
                    <a:lnTo>
                      <a:pt x="170" y="20"/>
                    </a:lnTo>
                    <a:lnTo>
                      <a:pt x="168" y="21"/>
                    </a:lnTo>
                    <a:lnTo>
                      <a:pt x="168" y="22"/>
                    </a:lnTo>
                    <a:lnTo>
                      <a:pt x="167" y="23"/>
                    </a:lnTo>
                    <a:lnTo>
                      <a:pt x="166" y="24"/>
                    </a:lnTo>
                    <a:lnTo>
                      <a:pt x="165" y="25"/>
                    </a:lnTo>
                    <a:lnTo>
                      <a:pt x="164" y="26"/>
                    </a:lnTo>
                    <a:lnTo>
                      <a:pt x="163" y="27"/>
                    </a:lnTo>
                    <a:lnTo>
                      <a:pt x="162" y="28"/>
                    </a:lnTo>
                    <a:lnTo>
                      <a:pt x="161" y="29"/>
                    </a:lnTo>
                    <a:lnTo>
                      <a:pt x="160" y="30"/>
                    </a:lnTo>
                    <a:lnTo>
                      <a:pt x="159" y="31"/>
                    </a:lnTo>
                    <a:lnTo>
                      <a:pt x="158" y="31"/>
                    </a:lnTo>
                    <a:lnTo>
                      <a:pt x="157" y="32"/>
                    </a:lnTo>
                    <a:lnTo>
                      <a:pt x="156" y="33"/>
                    </a:lnTo>
                    <a:lnTo>
                      <a:pt x="155" y="34"/>
                    </a:lnTo>
                    <a:lnTo>
                      <a:pt x="154" y="35"/>
                    </a:lnTo>
                    <a:lnTo>
                      <a:pt x="153" y="35"/>
                    </a:lnTo>
                    <a:lnTo>
                      <a:pt x="152" y="36"/>
                    </a:lnTo>
                    <a:lnTo>
                      <a:pt x="151" y="37"/>
                    </a:lnTo>
                    <a:lnTo>
                      <a:pt x="150" y="38"/>
                    </a:lnTo>
                    <a:lnTo>
                      <a:pt x="149" y="39"/>
                    </a:lnTo>
                    <a:lnTo>
                      <a:pt x="148" y="39"/>
                    </a:lnTo>
                    <a:lnTo>
                      <a:pt x="146" y="40"/>
                    </a:lnTo>
                    <a:lnTo>
                      <a:pt x="145" y="41"/>
                    </a:lnTo>
                    <a:lnTo>
                      <a:pt x="144" y="42"/>
                    </a:lnTo>
                    <a:lnTo>
                      <a:pt x="143" y="42"/>
                    </a:lnTo>
                    <a:lnTo>
                      <a:pt x="142" y="43"/>
                    </a:lnTo>
                    <a:lnTo>
                      <a:pt x="141" y="43"/>
                    </a:lnTo>
                    <a:lnTo>
                      <a:pt x="140" y="44"/>
                    </a:lnTo>
                    <a:lnTo>
                      <a:pt x="139" y="45"/>
                    </a:lnTo>
                    <a:lnTo>
                      <a:pt x="137" y="45"/>
                    </a:lnTo>
                    <a:lnTo>
                      <a:pt x="136" y="46"/>
                    </a:lnTo>
                    <a:lnTo>
                      <a:pt x="135" y="46"/>
                    </a:lnTo>
                    <a:lnTo>
                      <a:pt x="134" y="47"/>
                    </a:lnTo>
                    <a:lnTo>
                      <a:pt x="133" y="48"/>
                    </a:lnTo>
                    <a:lnTo>
                      <a:pt x="131" y="48"/>
                    </a:lnTo>
                    <a:lnTo>
                      <a:pt x="130" y="49"/>
                    </a:lnTo>
                    <a:lnTo>
                      <a:pt x="129" y="49"/>
                    </a:lnTo>
                    <a:lnTo>
                      <a:pt x="128" y="50"/>
                    </a:lnTo>
                    <a:lnTo>
                      <a:pt x="126" y="50"/>
                    </a:lnTo>
                    <a:lnTo>
                      <a:pt x="125" y="51"/>
                    </a:lnTo>
                    <a:lnTo>
                      <a:pt x="124" y="51"/>
                    </a:lnTo>
                    <a:lnTo>
                      <a:pt x="123" y="52"/>
                    </a:lnTo>
                    <a:lnTo>
                      <a:pt x="122" y="52"/>
                    </a:lnTo>
                    <a:lnTo>
                      <a:pt x="120" y="52"/>
                    </a:lnTo>
                    <a:lnTo>
                      <a:pt x="119" y="53"/>
                    </a:lnTo>
                    <a:lnTo>
                      <a:pt x="118" y="53"/>
                    </a:lnTo>
                    <a:lnTo>
                      <a:pt x="116" y="53"/>
                    </a:lnTo>
                    <a:lnTo>
                      <a:pt x="115" y="54"/>
                    </a:lnTo>
                    <a:lnTo>
                      <a:pt x="114" y="54"/>
                    </a:lnTo>
                    <a:lnTo>
                      <a:pt x="112" y="55"/>
                    </a:lnTo>
                    <a:lnTo>
                      <a:pt x="111" y="55"/>
                    </a:lnTo>
                    <a:lnTo>
                      <a:pt x="110" y="55"/>
                    </a:lnTo>
                    <a:lnTo>
                      <a:pt x="109" y="55"/>
                    </a:lnTo>
                    <a:lnTo>
                      <a:pt x="107" y="56"/>
                    </a:lnTo>
                    <a:lnTo>
                      <a:pt x="106" y="56"/>
                    </a:lnTo>
                    <a:lnTo>
                      <a:pt x="105" y="56"/>
                    </a:lnTo>
                    <a:lnTo>
                      <a:pt x="104" y="56"/>
                    </a:lnTo>
                    <a:lnTo>
                      <a:pt x="102" y="56"/>
                    </a:lnTo>
                    <a:lnTo>
                      <a:pt x="101" y="56"/>
                    </a:lnTo>
                    <a:lnTo>
                      <a:pt x="99" y="57"/>
                    </a:lnTo>
                    <a:lnTo>
                      <a:pt x="98" y="57"/>
                    </a:lnTo>
                    <a:lnTo>
                      <a:pt x="97" y="57"/>
                    </a:lnTo>
                    <a:lnTo>
                      <a:pt x="95" y="57"/>
                    </a:lnTo>
                    <a:lnTo>
                      <a:pt x="94" y="57"/>
                    </a:lnTo>
                    <a:lnTo>
                      <a:pt x="93" y="57"/>
                    </a:lnTo>
                    <a:lnTo>
                      <a:pt x="92" y="57"/>
                    </a:lnTo>
                    <a:lnTo>
                      <a:pt x="90" y="57"/>
                    </a:lnTo>
                    <a:lnTo>
                      <a:pt x="89" y="57"/>
                    </a:lnTo>
                    <a:lnTo>
                      <a:pt x="88" y="57"/>
                    </a:lnTo>
                    <a:lnTo>
                      <a:pt x="86" y="57"/>
                    </a:lnTo>
                    <a:lnTo>
                      <a:pt x="85" y="57"/>
                    </a:lnTo>
                    <a:lnTo>
                      <a:pt x="84" y="57"/>
                    </a:lnTo>
                    <a:lnTo>
                      <a:pt x="82" y="57"/>
                    </a:lnTo>
                    <a:lnTo>
                      <a:pt x="81" y="57"/>
                    </a:lnTo>
                    <a:lnTo>
                      <a:pt x="80" y="57"/>
                    </a:lnTo>
                    <a:lnTo>
                      <a:pt x="78" y="57"/>
                    </a:lnTo>
                    <a:lnTo>
                      <a:pt x="77" y="57"/>
                    </a:lnTo>
                    <a:lnTo>
                      <a:pt x="76" y="56"/>
                    </a:lnTo>
                    <a:lnTo>
                      <a:pt x="74" y="56"/>
                    </a:lnTo>
                    <a:lnTo>
                      <a:pt x="73" y="56"/>
                    </a:lnTo>
                    <a:lnTo>
                      <a:pt x="72" y="56"/>
                    </a:lnTo>
                    <a:lnTo>
                      <a:pt x="70" y="56"/>
                    </a:lnTo>
                    <a:lnTo>
                      <a:pt x="69" y="56"/>
                    </a:lnTo>
                    <a:lnTo>
                      <a:pt x="68" y="55"/>
                    </a:lnTo>
                    <a:lnTo>
                      <a:pt x="67" y="55"/>
                    </a:lnTo>
                    <a:lnTo>
                      <a:pt x="65" y="55"/>
                    </a:lnTo>
                    <a:lnTo>
                      <a:pt x="64" y="55"/>
                    </a:lnTo>
                    <a:lnTo>
                      <a:pt x="63" y="54"/>
                    </a:lnTo>
                    <a:lnTo>
                      <a:pt x="61" y="54"/>
                    </a:lnTo>
                    <a:lnTo>
                      <a:pt x="60" y="53"/>
                    </a:lnTo>
                    <a:lnTo>
                      <a:pt x="59" y="53"/>
                    </a:lnTo>
                    <a:lnTo>
                      <a:pt x="58" y="53"/>
                    </a:lnTo>
                    <a:lnTo>
                      <a:pt x="56" y="52"/>
                    </a:lnTo>
                    <a:lnTo>
                      <a:pt x="55" y="52"/>
                    </a:lnTo>
                    <a:lnTo>
                      <a:pt x="54" y="52"/>
                    </a:lnTo>
                    <a:lnTo>
                      <a:pt x="53" y="51"/>
                    </a:lnTo>
                    <a:lnTo>
                      <a:pt x="51" y="51"/>
                    </a:lnTo>
                    <a:lnTo>
                      <a:pt x="50" y="50"/>
                    </a:lnTo>
                    <a:lnTo>
                      <a:pt x="49" y="50"/>
                    </a:lnTo>
                    <a:lnTo>
                      <a:pt x="48" y="49"/>
                    </a:lnTo>
                    <a:lnTo>
                      <a:pt x="46" y="49"/>
                    </a:lnTo>
                    <a:lnTo>
                      <a:pt x="45" y="48"/>
                    </a:lnTo>
                    <a:lnTo>
                      <a:pt x="44" y="48"/>
                    </a:lnTo>
                    <a:lnTo>
                      <a:pt x="43" y="47"/>
                    </a:lnTo>
                    <a:lnTo>
                      <a:pt x="42" y="47"/>
                    </a:lnTo>
                    <a:lnTo>
                      <a:pt x="40" y="46"/>
                    </a:lnTo>
                    <a:lnTo>
                      <a:pt x="39" y="45"/>
                    </a:lnTo>
                    <a:lnTo>
                      <a:pt x="38" y="45"/>
                    </a:lnTo>
                    <a:lnTo>
                      <a:pt x="37" y="44"/>
                    </a:lnTo>
                    <a:lnTo>
                      <a:pt x="36" y="43"/>
                    </a:lnTo>
                    <a:lnTo>
                      <a:pt x="35" y="43"/>
                    </a:lnTo>
                    <a:lnTo>
                      <a:pt x="33" y="42"/>
                    </a:lnTo>
                    <a:lnTo>
                      <a:pt x="32" y="42"/>
                    </a:lnTo>
                    <a:lnTo>
                      <a:pt x="31" y="41"/>
                    </a:lnTo>
                    <a:lnTo>
                      <a:pt x="30" y="40"/>
                    </a:lnTo>
                    <a:lnTo>
                      <a:pt x="29" y="39"/>
                    </a:lnTo>
                    <a:lnTo>
                      <a:pt x="28" y="39"/>
                    </a:lnTo>
                    <a:lnTo>
                      <a:pt x="27" y="38"/>
                    </a:lnTo>
                    <a:lnTo>
                      <a:pt x="26" y="37"/>
                    </a:lnTo>
                    <a:lnTo>
                      <a:pt x="25" y="36"/>
                    </a:lnTo>
                    <a:lnTo>
                      <a:pt x="23" y="36"/>
                    </a:lnTo>
                    <a:lnTo>
                      <a:pt x="22" y="35"/>
                    </a:lnTo>
                    <a:lnTo>
                      <a:pt x="21" y="34"/>
                    </a:lnTo>
                    <a:lnTo>
                      <a:pt x="20" y="33"/>
                    </a:lnTo>
                    <a:lnTo>
                      <a:pt x="19" y="32"/>
                    </a:lnTo>
                    <a:lnTo>
                      <a:pt x="18" y="32"/>
                    </a:lnTo>
                    <a:lnTo>
                      <a:pt x="17" y="31"/>
                    </a:lnTo>
                    <a:lnTo>
                      <a:pt x="16" y="30"/>
                    </a:lnTo>
                    <a:lnTo>
                      <a:pt x="15" y="29"/>
                    </a:lnTo>
                    <a:lnTo>
                      <a:pt x="14" y="28"/>
                    </a:lnTo>
                    <a:lnTo>
                      <a:pt x="14" y="27"/>
                    </a:lnTo>
                    <a:lnTo>
                      <a:pt x="12" y="26"/>
                    </a:lnTo>
                    <a:lnTo>
                      <a:pt x="12" y="25"/>
                    </a:lnTo>
                    <a:lnTo>
                      <a:pt x="11" y="24"/>
                    </a:lnTo>
                    <a:lnTo>
                      <a:pt x="10" y="23"/>
                    </a:lnTo>
                    <a:lnTo>
                      <a:pt x="9" y="22"/>
                    </a:lnTo>
                    <a:lnTo>
                      <a:pt x="8" y="21"/>
                    </a:lnTo>
                    <a:lnTo>
                      <a:pt x="7" y="20"/>
                    </a:lnTo>
                    <a:lnTo>
                      <a:pt x="6" y="20"/>
                    </a:lnTo>
                    <a:lnTo>
                      <a:pt x="5" y="18"/>
                    </a:lnTo>
                    <a:lnTo>
                      <a:pt x="4" y="17"/>
                    </a:lnTo>
                    <a:lnTo>
                      <a:pt x="4" y="16"/>
                    </a:lnTo>
                    <a:lnTo>
                      <a:pt x="3" y="15"/>
                    </a:lnTo>
                    <a:lnTo>
                      <a:pt x="2" y="14"/>
                    </a:lnTo>
                    <a:lnTo>
                      <a:pt x="1" y="13"/>
                    </a:lnTo>
                    <a:lnTo>
                      <a:pt x="1" y="12"/>
                    </a:lnTo>
                    <a:lnTo>
                      <a:pt x="0" y="12"/>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3" name="Freeform 481"/>
              <p:cNvSpPr>
                <a:spLocks/>
              </p:cNvSpPr>
              <p:nvPr/>
            </p:nvSpPr>
            <p:spPr bwMode="auto">
              <a:xfrm flipH="1">
                <a:off x="646" y="3590"/>
                <a:ext cx="53" cy="17"/>
              </a:xfrm>
              <a:custGeom>
                <a:avLst/>
                <a:gdLst>
                  <a:gd name="T0" fmla="*/ 1 w 183"/>
                  <a:gd name="T1" fmla="*/ 43 h 59"/>
                  <a:gd name="T2" fmla="*/ 4 w 183"/>
                  <a:gd name="T3" fmla="*/ 39 h 59"/>
                  <a:gd name="T4" fmla="*/ 6 w 183"/>
                  <a:gd name="T5" fmla="*/ 36 h 59"/>
                  <a:gd name="T6" fmla="*/ 9 w 183"/>
                  <a:gd name="T7" fmla="*/ 33 h 59"/>
                  <a:gd name="T8" fmla="*/ 12 w 183"/>
                  <a:gd name="T9" fmla="*/ 30 h 59"/>
                  <a:gd name="T10" fmla="*/ 15 w 183"/>
                  <a:gd name="T11" fmla="*/ 28 h 59"/>
                  <a:gd name="T12" fmla="*/ 18 w 183"/>
                  <a:gd name="T13" fmla="*/ 25 h 59"/>
                  <a:gd name="T14" fmla="*/ 21 w 183"/>
                  <a:gd name="T15" fmla="*/ 23 h 59"/>
                  <a:gd name="T16" fmla="*/ 24 w 183"/>
                  <a:gd name="T17" fmla="*/ 20 h 59"/>
                  <a:gd name="T18" fmla="*/ 27 w 183"/>
                  <a:gd name="T19" fmla="*/ 18 h 59"/>
                  <a:gd name="T20" fmla="*/ 31 w 183"/>
                  <a:gd name="T21" fmla="*/ 16 h 59"/>
                  <a:gd name="T22" fmla="*/ 34 w 183"/>
                  <a:gd name="T23" fmla="*/ 14 h 59"/>
                  <a:gd name="T24" fmla="*/ 37 w 183"/>
                  <a:gd name="T25" fmla="*/ 12 h 59"/>
                  <a:gd name="T26" fmla="*/ 41 w 183"/>
                  <a:gd name="T27" fmla="*/ 10 h 59"/>
                  <a:gd name="T28" fmla="*/ 45 w 183"/>
                  <a:gd name="T29" fmla="*/ 9 h 59"/>
                  <a:gd name="T30" fmla="*/ 48 w 183"/>
                  <a:gd name="T31" fmla="*/ 7 h 59"/>
                  <a:gd name="T32" fmla="*/ 52 w 183"/>
                  <a:gd name="T33" fmla="*/ 6 h 59"/>
                  <a:gd name="T34" fmla="*/ 56 w 183"/>
                  <a:gd name="T35" fmla="*/ 4 h 59"/>
                  <a:gd name="T36" fmla="*/ 59 w 183"/>
                  <a:gd name="T37" fmla="*/ 3 h 59"/>
                  <a:gd name="T38" fmla="*/ 63 w 183"/>
                  <a:gd name="T39" fmla="*/ 2 h 59"/>
                  <a:gd name="T40" fmla="*/ 67 w 183"/>
                  <a:gd name="T41" fmla="*/ 2 h 59"/>
                  <a:gd name="T42" fmla="*/ 71 w 183"/>
                  <a:gd name="T43" fmla="*/ 1 h 59"/>
                  <a:gd name="T44" fmla="*/ 75 w 183"/>
                  <a:gd name="T45" fmla="*/ 1 h 59"/>
                  <a:gd name="T46" fmla="*/ 79 w 183"/>
                  <a:gd name="T47" fmla="*/ 0 h 59"/>
                  <a:gd name="T48" fmla="*/ 83 w 183"/>
                  <a:gd name="T49" fmla="*/ 0 h 59"/>
                  <a:gd name="T50" fmla="*/ 87 w 183"/>
                  <a:gd name="T51" fmla="*/ 0 h 59"/>
                  <a:gd name="T52" fmla="*/ 91 w 183"/>
                  <a:gd name="T53" fmla="*/ 0 h 59"/>
                  <a:gd name="T54" fmla="*/ 95 w 183"/>
                  <a:gd name="T55" fmla="*/ 0 h 59"/>
                  <a:gd name="T56" fmla="*/ 99 w 183"/>
                  <a:gd name="T57" fmla="*/ 0 h 59"/>
                  <a:gd name="T58" fmla="*/ 103 w 183"/>
                  <a:gd name="T59" fmla="*/ 1 h 59"/>
                  <a:gd name="T60" fmla="*/ 107 w 183"/>
                  <a:gd name="T61" fmla="*/ 2 h 59"/>
                  <a:gd name="T62" fmla="*/ 111 w 183"/>
                  <a:gd name="T63" fmla="*/ 2 h 59"/>
                  <a:gd name="T64" fmla="*/ 114 w 183"/>
                  <a:gd name="T65" fmla="*/ 3 h 59"/>
                  <a:gd name="T66" fmla="*/ 118 w 183"/>
                  <a:gd name="T67" fmla="*/ 4 h 59"/>
                  <a:gd name="T68" fmla="*/ 122 w 183"/>
                  <a:gd name="T69" fmla="*/ 6 h 59"/>
                  <a:gd name="T70" fmla="*/ 126 w 183"/>
                  <a:gd name="T71" fmla="*/ 7 h 59"/>
                  <a:gd name="T72" fmla="*/ 129 w 183"/>
                  <a:gd name="T73" fmla="*/ 8 h 59"/>
                  <a:gd name="T74" fmla="*/ 133 w 183"/>
                  <a:gd name="T75" fmla="*/ 10 h 59"/>
                  <a:gd name="T76" fmla="*/ 137 w 183"/>
                  <a:gd name="T77" fmla="*/ 12 h 59"/>
                  <a:gd name="T78" fmla="*/ 140 w 183"/>
                  <a:gd name="T79" fmla="*/ 14 h 59"/>
                  <a:gd name="T80" fmla="*/ 143 w 183"/>
                  <a:gd name="T81" fmla="*/ 16 h 59"/>
                  <a:gd name="T82" fmla="*/ 147 w 183"/>
                  <a:gd name="T83" fmla="*/ 18 h 59"/>
                  <a:gd name="T84" fmla="*/ 150 w 183"/>
                  <a:gd name="T85" fmla="*/ 20 h 59"/>
                  <a:gd name="T86" fmla="*/ 153 w 183"/>
                  <a:gd name="T87" fmla="*/ 22 h 59"/>
                  <a:gd name="T88" fmla="*/ 156 w 183"/>
                  <a:gd name="T89" fmla="*/ 25 h 59"/>
                  <a:gd name="T90" fmla="*/ 159 w 183"/>
                  <a:gd name="T91" fmla="*/ 27 h 59"/>
                  <a:gd name="T92" fmla="*/ 162 w 183"/>
                  <a:gd name="T93" fmla="*/ 30 h 59"/>
                  <a:gd name="T94" fmla="*/ 165 w 183"/>
                  <a:gd name="T95" fmla="*/ 33 h 59"/>
                  <a:gd name="T96" fmla="*/ 168 w 183"/>
                  <a:gd name="T97" fmla="*/ 36 h 59"/>
                  <a:gd name="T98" fmla="*/ 170 w 183"/>
                  <a:gd name="T99" fmla="*/ 39 h 59"/>
                  <a:gd name="T100" fmla="*/ 173 w 183"/>
                  <a:gd name="T101" fmla="*/ 42 h 59"/>
                  <a:gd name="T102" fmla="*/ 175 w 183"/>
                  <a:gd name="T103" fmla="*/ 45 h 59"/>
                  <a:gd name="T104" fmla="*/ 177 w 183"/>
                  <a:gd name="T105" fmla="*/ 48 h 59"/>
                  <a:gd name="T106" fmla="*/ 180 w 183"/>
                  <a:gd name="T107" fmla="*/ 52 h 59"/>
                  <a:gd name="T108" fmla="*/ 181 w 183"/>
                  <a:gd name="T109" fmla="*/ 55 h 59"/>
                  <a:gd name="T110" fmla="*/ 183 w 183"/>
                  <a:gd name="T11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59">
                    <a:moveTo>
                      <a:pt x="0" y="45"/>
                    </a:moveTo>
                    <a:lnTo>
                      <a:pt x="0" y="44"/>
                    </a:lnTo>
                    <a:lnTo>
                      <a:pt x="1" y="43"/>
                    </a:lnTo>
                    <a:lnTo>
                      <a:pt x="2" y="41"/>
                    </a:lnTo>
                    <a:lnTo>
                      <a:pt x="3" y="40"/>
                    </a:lnTo>
                    <a:lnTo>
                      <a:pt x="4" y="39"/>
                    </a:lnTo>
                    <a:lnTo>
                      <a:pt x="4" y="38"/>
                    </a:lnTo>
                    <a:lnTo>
                      <a:pt x="6" y="37"/>
                    </a:lnTo>
                    <a:lnTo>
                      <a:pt x="6" y="36"/>
                    </a:lnTo>
                    <a:lnTo>
                      <a:pt x="7" y="35"/>
                    </a:lnTo>
                    <a:lnTo>
                      <a:pt x="8" y="34"/>
                    </a:lnTo>
                    <a:lnTo>
                      <a:pt x="9" y="33"/>
                    </a:lnTo>
                    <a:lnTo>
                      <a:pt x="10" y="32"/>
                    </a:lnTo>
                    <a:lnTo>
                      <a:pt x="11" y="31"/>
                    </a:lnTo>
                    <a:lnTo>
                      <a:pt x="12" y="30"/>
                    </a:lnTo>
                    <a:lnTo>
                      <a:pt x="13" y="30"/>
                    </a:lnTo>
                    <a:lnTo>
                      <a:pt x="14" y="29"/>
                    </a:lnTo>
                    <a:lnTo>
                      <a:pt x="15" y="28"/>
                    </a:lnTo>
                    <a:lnTo>
                      <a:pt x="15" y="27"/>
                    </a:lnTo>
                    <a:lnTo>
                      <a:pt x="17" y="26"/>
                    </a:lnTo>
                    <a:lnTo>
                      <a:pt x="18" y="25"/>
                    </a:lnTo>
                    <a:lnTo>
                      <a:pt x="19" y="24"/>
                    </a:lnTo>
                    <a:lnTo>
                      <a:pt x="20" y="23"/>
                    </a:lnTo>
                    <a:lnTo>
                      <a:pt x="21" y="23"/>
                    </a:lnTo>
                    <a:lnTo>
                      <a:pt x="22" y="22"/>
                    </a:lnTo>
                    <a:lnTo>
                      <a:pt x="23" y="21"/>
                    </a:lnTo>
                    <a:lnTo>
                      <a:pt x="24" y="20"/>
                    </a:lnTo>
                    <a:lnTo>
                      <a:pt x="25" y="19"/>
                    </a:lnTo>
                    <a:lnTo>
                      <a:pt x="26" y="19"/>
                    </a:lnTo>
                    <a:lnTo>
                      <a:pt x="27" y="18"/>
                    </a:lnTo>
                    <a:lnTo>
                      <a:pt x="28" y="17"/>
                    </a:lnTo>
                    <a:lnTo>
                      <a:pt x="29" y="17"/>
                    </a:lnTo>
                    <a:lnTo>
                      <a:pt x="31" y="16"/>
                    </a:lnTo>
                    <a:lnTo>
                      <a:pt x="32" y="15"/>
                    </a:lnTo>
                    <a:lnTo>
                      <a:pt x="33" y="15"/>
                    </a:lnTo>
                    <a:lnTo>
                      <a:pt x="34" y="14"/>
                    </a:lnTo>
                    <a:lnTo>
                      <a:pt x="35" y="13"/>
                    </a:lnTo>
                    <a:lnTo>
                      <a:pt x="36" y="13"/>
                    </a:lnTo>
                    <a:lnTo>
                      <a:pt x="37" y="12"/>
                    </a:lnTo>
                    <a:lnTo>
                      <a:pt x="38" y="11"/>
                    </a:lnTo>
                    <a:lnTo>
                      <a:pt x="40" y="11"/>
                    </a:lnTo>
                    <a:lnTo>
                      <a:pt x="41" y="10"/>
                    </a:lnTo>
                    <a:lnTo>
                      <a:pt x="42" y="10"/>
                    </a:lnTo>
                    <a:lnTo>
                      <a:pt x="43" y="9"/>
                    </a:lnTo>
                    <a:lnTo>
                      <a:pt x="45" y="9"/>
                    </a:lnTo>
                    <a:lnTo>
                      <a:pt x="46" y="8"/>
                    </a:lnTo>
                    <a:lnTo>
                      <a:pt x="47" y="8"/>
                    </a:lnTo>
                    <a:lnTo>
                      <a:pt x="48" y="7"/>
                    </a:lnTo>
                    <a:lnTo>
                      <a:pt x="49" y="6"/>
                    </a:lnTo>
                    <a:lnTo>
                      <a:pt x="51" y="6"/>
                    </a:lnTo>
                    <a:lnTo>
                      <a:pt x="52" y="6"/>
                    </a:lnTo>
                    <a:lnTo>
                      <a:pt x="53" y="5"/>
                    </a:lnTo>
                    <a:lnTo>
                      <a:pt x="54" y="5"/>
                    </a:lnTo>
                    <a:lnTo>
                      <a:pt x="56" y="4"/>
                    </a:lnTo>
                    <a:lnTo>
                      <a:pt x="57" y="4"/>
                    </a:lnTo>
                    <a:lnTo>
                      <a:pt x="58" y="4"/>
                    </a:lnTo>
                    <a:lnTo>
                      <a:pt x="59" y="3"/>
                    </a:lnTo>
                    <a:lnTo>
                      <a:pt x="61" y="3"/>
                    </a:lnTo>
                    <a:lnTo>
                      <a:pt x="62" y="3"/>
                    </a:lnTo>
                    <a:lnTo>
                      <a:pt x="63" y="2"/>
                    </a:lnTo>
                    <a:lnTo>
                      <a:pt x="65" y="2"/>
                    </a:lnTo>
                    <a:lnTo>
                      <a:pt x="66" y="2"/>
                    </a:lnTo>
                    <a:lnTo>
                      <a:pt x="67" y="2"/>
                    </a:lnTo>
                    <a:lnTo>
                      <a:pt x="69" y="1"/>
                    </a:lnTo>
                    <a:lnTo>
                      <a:pt x="70" y="1"/>
                    </a:lnTo>
                    <a:lnTo>
                      <a:pt x="71" y="1"/>
                    </a:lnTo>
                    <a:lnTo>
                      <a:pt x="72" y="1"/>
                    </a:lnTo>
                    <a:lnTo>
                      <a:pt x="74" y="1"/>
                    </a:lnTo>
                    <a:lnTo>
                      <a:pt x="75" y="1"/>
                    </a:lnTo>
                    <a:lnTo>
                      <a:pt x="76" y="0"/>
                    </a:lnTo>
                    <a:lnTo>
                      <a:pt x="78" y="0"/>
                    </a:lnTo>
                    <a:lnTo>
                      <a:pt x="79" y="0"/>
                    </a:lnTo>
                    <a:lnTo>
                      <a:pt x="80" y="0"/>
                    </a:lnTo>
                    <a:lnTo>
                      <a:pt x="82" y="0"/>
                    </a:lnTo>
                    <a:lnTo>
                      <a:pt x="83" y="0"/>
                    </a:lnTo>
                    <a:lnTo>
                      <a:pt x="84" y="0"/>
                    </a:lnTo>
                    <a:lnTo>
                      <a:pt x="86" y="0"/>
                    </a:lnTo>
                    <a:lnTo>
                      <a:pt x="87" y="0"/>
                    </a:lnTo>
                    <a:lnTo>
                      <a:pt x="88" y="0"/>
                    </a:lnTo>
                    <a:lnTo>
                      <a:pt x="90" y="0"/>
                    </a:lnTo>
                    <a:lnTo>
                      <a:pt x="91" y="0"/>
                    </a:lnTo>
                    <a:lnTo>
                      <a:pt x="92" y="0"/>
                    </a:lnTo>
                    <a:lnTo>
                      <a:pt x="94" y="0"/>
                    </a:lnTo>
                    <a:lnTo>
                      <a:pt x="95" y="0"/>
                    </a:lnTo>
                    <a:lnTo>
                      <a:pt x="96" y="0"/>
                    </a:lnTo>
                    <a:lnTo>
                      <a:pt x="97" y="0"/>
                    </a:lnTo>
                    <a:lnTo>
                      <a:pt x="99" y="0"/>
                    </a:lnTo>
                    <a:lnTo>
                      <a:pt x="100" y="1"/>
                    </a:lnTo>
                    <a:lnTo>
                      <a:pt x="101" y="1"/>
                    </a:lnTo>
                    <a:lnTo>
                      <a:pt x="103" y="1"/>
                    </a:lnTo>
                    <a:lnTo>
                      <a:pt x="104" y="1"/>
                    </a:lnTo>
                    <a:lnTo>
                      <a:pt x="105" y="1"/>
                    </a:lnTo>
                    <a:lnTo>
                      <a:pt x="107" y="2"/>
                    </a:lnTo>
                    <a:lnTo>
                      <a:pt x="108" y="2"/>
                    </a:lnTo>
                    <a:lnTo>
                      <a:pt x="109" y="2"/>
                    </a:lnTo>
                    <a:lnTo>
                      <a:pt x="111" y="2"/>
                    </a:lnTo>
                    <a:lnTo>
                      <a:pt x="112" y="3"/>
                    </a:lnTo>
                    <a:lnTo>
                      <a:pt x="113" y="3"/>
                    </a:lnTo>
                    <a:lnTo>
                      <a:pt x="114" y="3"/>
                    </a:lnTo>
                    <a:lnTo>
                      <a:pt x="116" y="4"/>
                    </a:lnTo>
                    <a:lnTo>
                      <a:pt x="117" y="4"/>
                    </a:lnTo>
                    <a:lnTo>
                      <a:pt x="118" y="4"/>
                    </a:lnTo>
                    <a:lnTo>
                      <a:pt x="120" y="5"/>
                    </a:lnTo>
                    <a:lnTo>
                      <a:pt x="121" y="5"/>
                    </a:lnTo>
                    <a:lnTo>
                      <a:pt x="122" y="6"/>
                    </a:lnTo>
                    <a:lnTo>
                      <a:pt x="123" y="6"/>
                    </a:lnTo>
                    <a:lnTo>
                      <a:pt x="125" y="6"/>
                    </a:lnTo>
                    <a:lnTo>
                      <a:pt x="126" y="7"/>
                    </a:lnTo>
                    <a:lnTo>
                      <a:pt x="127" y="7"/>
                    </a:lnTo>
                    <a:lnTo>
                      <a:pt x="128" y="8"/>
                    </a:lnTo>
                    <a:lnTo>
                      <a:pt x="129" y="8"/>
                    </a:lnTo>
                    <a:lnTo>
                      <a:pt x="131" y="9"/>
                    </a:lnTo>
                    <a:lnTo>
                      <a:pt x="132" y="9"/>
                    </a:lnTo>
                    <a:lnTo>
                      <a:pt x="133" y="10"/>
                    </a:lnTo>
                    <a:lnTo>
                      <a:pt x="134" y="11"/>
                    </a:lnTo>
                    <a:lnTo>
                      <a:pt x="135" y="11"/>
                    </a:lnTo>
                    <a:lnTo>
                      <a:pt x="137" y="12"/>
                    </a:lnTo>
                    <a:lnTo>
                      <a:pt x="138" y="12"/>
                    </a:lnTo>
                    <a:lnTo>
                      <a:pt x="139" y="13"/>
                    </a:lnTo>
                    <a:lnTo>
                      <a:pt x="140" y="14"/>
                    </a:lnTo>
                    <a:lnTo>
                      <a:pt x="141" y="14"/>
                    </a:lnTo>
                    <a:lnTo>
                      <a:pt x="142" y="15"/>
                    </a:lnTo>
                    <a:lnTo>
                      <a:pt x="143" y="16"/>
                    </a:lnTo>
                    <a:lnTo>
                      <a:pt x="145" y="16"/>
                    </a:lnTo>
                    <a:lnTo>
                      <a:pt x="146" y="17"/>
                    </a:lnTo>
                    <a:lnTo>
                      <a:pt x="147" y="18"/>
                    </a:lnTo>
                    <a:lnTo>
                      <a:pt x="148" y="19"/>
                    </a:lnTo>
                    <a:lnTo>
                      <a:pt x="149" y="19"/>
                    </a:lnTo>
                    <a:lnTo>
                      <a:pt x="150" y="20"/>
                    </a:lnTo>
                    <a:lnTo>
                      <a:pt x="151" y="21"/>
                    </a:lnTo>
                    <a:lnTo>
                      <a:pt x="152" y="22"/>
                    </a:lnTo>
                    <a:lnTo>
                      <a:pt x="153" y="22"/>
                    </a:lnTo>
                    <a:lnTo>
                      <a:pt x="154" y="23"/>
                    </a:lnTo>
                    <a:lnTo>
                      <a:pt x="155" y="24"/>
                    </a:lnTo>
                    <a:lnTo>
                      <a:pt x="156" y="25"/>
                    </a:lnTo>
                    <a:lnTo>
                      <a:pt x="158" y="26"/>
                    </a:lnTo>
                    <a:lnTo>
                      <a:pt x="158" y="27"/>
                    </a:lnTo>
                    <a:lnTo>
                      <a:pt x="159" y="27"/>
                    </a:lnTo>
                    <a:lnTo>
                      <a:pt x="160" y="29"/>
                    </a:lnTo>
                    <a:lnTo>
                      <a:pt x="161" y="29"/>
                    </a:lnTo>
                    <a:lnTo>
                      <a:pt x="162" y="30"/>
                    </a:lnTo>
                    <a:lnTo>
                      <a:pt x="163" y="31"/>
                    </a:lnTo>
                    <a:lnTo>
                      <a:pt x="164" y="32"/>
                    </a:lnTo>
                    <a:lnTo>
                      <a:pt x="165" y="33"/>
                    </a:lnTo>
                    <a:lnTo>
                      <a:pt x="166" y="34"/>
                    </a:lnTo>
                    <a:lnTo>
                      <a:pt x="167" y="35"/>
                    </a:lnTo>
                    <a:lnTo>
                      <a:pt x="168" y="36"/>
                    </a:lnTo>
                    <a:lnTo>
                      <a:pt x="169" y="37"/>
                    </a:lnTo>
                    <a:lnTo>
                      <a:pt x="170" y="38"/>
                    </a:lnTo>
                    <a:lnTo>
                      <a:pt x="170" y="39"/>
                    </a:lnTo>
                    <a:lnTo>
                      <a:pt x="171" y="40"/>
                    </a:lnTo>
                    <a:lnTo>
                      <a:pt x="172" y="41"/>
                    </a:lnTo>
                    <a:lnTo>
                      <a:pt x="173" y="42"/>
                    </a:lnTo>
                    <a:lnTo>
                      <a:pt x="174" y="43"/>
                    </a:lnTo>
                    <a:lnTo>
                      <a:pt x="174" y="44"/>
                    </a:lnTo>
                    <a:lnTo>
                      <a:pt x="175" y="45"/>
                    </a:lnTo>
                    <a:lnTo>
                      <a:pt x="176" y="46"/>
                    </a:lnTo>
                    <a:lnTo>
                      <a:pt x="177" y="47"/>
                    </a:lnTo>
                    <a:lnTo>
                      <a:pt x="177" y="48"/>
                    </a:lnTo>
                    <a:lnTo>
                      <a:pt x="178" y="50"/>
                    </a:lnTo>
                    <a:lnTo>
                      <a:pt x="179" y="51"/>
                    </a:lnTo>
                    <a:lnTo>
                      <a:pt x="180" y="52"/>
                    </a:lnTo>
                    <a:lnTo>
                      <a:pt x="180" y="53"/>
                    </a:lnTo>
                    <a:lnTo>
                      <a:pt x="181" y="54"/>
                    </a:lnTo>
                    <a:lnTo>
                      <a:pt x="181" y="55"/>
                    </a:lnTo>
                    <a:lnTo>
                      <a:pt x="182" y="56"/>
                    </a:lnTo>
                    <a:lnTo>
                      <a:pt x="183" y="58"/>
                    </a:lnTo>
                    <a:lnTo>
                      <a:pt x="183" y="5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4" name="Freeform 482"/>
              <p:cNvSpPr>
                <a:spLocks/>
              </p:cNvSpPr>
              <p:nvPr/>
            </p:nvSpPr>
            <p:spPr bwMode="auto">
              <a:xfrm flipH="1">
                <a:off x="653" y="3635"/>
                <a:ext cx="40" cy="10"/>
              </a:xfrm>
              <a:custGeom>
                <a:avLst/>
                <a:gdLst>
                  <a:gd name="T0" fmla="*/ 139 w 141"/>
                  <a:gd name="T1" fmla="*/ 2 h 35"/>
                  <a:gd name="T2" fmla="*/ 137 w 141"/>
                  <a:gd name="T3" fmla="*/ 4 h 35"/>
                  <a:gd name="T4" fmla="*/ 135 w 141"/>
                  <a:gd name="T5" fmla="*/ 7 h 35"/>
                  <a:gd name="T6" fmla="*/ 133 w 141"/>
                  <a:gd name="T7" fmla="*/ 9 h 35"/>
                  <a:gd name="T8" fmla="*/ 130 w 141"/>
                  <a:gd name="T9" fmla="*/ 12 h 35"/>
                  <a:gd name="T10" fmla="*/ 128 w 141"/>
                  <a:gd name="T11" fmla="*/ 14 h 35"/>
                  <a:gd name="T12" fmla="*/ 125 w 141"/>
                  <a:gd name="T13" fmla="*/ 16 h 35"/>
                  <a:gd name="T14" fmla="*/ 123 w 141"/>
                  <a:gd name="T15" fmla="*/ 18 h 35"/>
                  <a:gd name="T16" fmla="*/ 120 w 141"/>
                  <a:gd name="T17" fmla="*/ 20 h 35"/>
                  <a:gd name="T18" fmla="*/ 117 w 141"/>
                  <a:gd name="T19" fmla="*/ 21 h 35"/>
                  <a:gd name="T20" fmla="*/ 114 w 141"/>
                  <a:gd name="T21" fmla="*/ 23 h 35"/>
                  <a:gd name="T22" fmla="*/ 111 w 141"/>
                  <a:gd name="T23" fmla="*/ 25 h 35"/>
                  <a:gd name="T24" fmla="*/ 109 w 141"/>
                  <a:gd name="T25" fmla="*/ 26 h 35"/>
                  <a:gd name="T26" fmla="*/ 106 w 141"/>
                  <a:gd name="T27" fmla="*/ 28 h 35"/>
                  <a:gd name="T28" fmla="*/ 103 w 141"/>
                  <a:gd name="T29" fmla="*/ 29 h 35"/>
                  <a:gd name="T30" fmla="*/ 99 w 141"/>
                  <a:gd name="T31" fmla="*/ 30 h 35"/>
                  <a:gd name="T32" fmla="*/ 96 w 141"/>
                  <a:gd name="T33" fmla="*/ 31 h 35"/>
                  <a:gd name="T34" fmla="*/ 93 w 141"/>
                  <a:gd name="T35" fmla="*/ 32 h 35"/>
                  <a:gd name="T36" fmla="*/ 90 w 141"/>
                  <a:gd name="T37" fmla="*/ 33 h 35"/>
                  <a:gd name="T38" fmla="*/ 87 w 141"/>
                  <a:gd name="T39" fmla="*/ 34 h 35"/>
                  <a:gd name="T40" fmla="*/ 83 w 141"/>
                  <a:gd name="T41" fmla="*/ 34 h 35"/>
                  <a:gd name="T42" fmla="*/ 80 w 141"/>
                  <a:gd name="T43" fmla="*/ 35 h 35"/>
                  <a:gd name="T44" fmla="*/ 77 w 141"/>
                  <a:gd name="T45" fmla="*/ 35 h 35"/>
                  <a:gd name="T46" fmla="*/ 73 w 141"/>
                  <a:gd name="T47" fmla="*/ 35 h 35"/>
                  <a:gd name="T48" fmla="*/ 70 w 141"/>
                  <a:gd name="T49" fmla="*/ 35 h 35"/>
                  <a:gd name="T50" fmla="*/ 67 w 141"/>
                  <a:gd name="T51" fmla="*/ 35 h 35"/>
                  <a:gd name="T52" fmla="*/ 64 w 141"/>
                  <a:gd name="T53" fmla="*/ 35 h 35"/>
                  <a:gd name="T54" fmla="*/ 60 w 141"/>
                  <a:gd name="T55" fmla="*/ 35 h 35"/>
                  <a:gd name="T56" fmla="*/ 57 w 141"/>
                  <a:gd name="T57" fmla="*/ 35 h 35"/>
                  <a:gd name="T58" fmla="*/ 54 w 141"/>
                  <a:gd name="T59" fmla="*/ 34 h 35"/>
                  <a:gd name="T60" fmla="*/ 50 w 141"/>
                  <a:gd name="T61" fmla="*/ 34 h 35"/>
                  <a:gd name="T62" fmla="*/ 47 w 141"/>
                  <a:gd name="T63" fmla="*/ 33 h 35"/>
                  <a:gd name="T64" fmla="*/ 44 w 141"/>
                  <a:gd name="T65" fmla="*/ 32 h 35"/>
                  <a:gd name="T66" fmla="*/ 41 w 141"/>
                  <a:gd name="T67" fmla="*/ 31 h 35"/>
                  <a:gd name="T68" fmla="*/ 38 w 141"/>
                  <a:gd name="T69" fmla="*/ 30 h 35"/>
                  <a:gd name="T70" fmla="*/ 35 w 141"/>
                  <a:gd name="T71" fmla="*/ 28 h 35"/>
                  <a:gd name="T72" fmla="*/ 31 w 141"/>
                  <a:gd name="T73" fmla="*/ 27 h 35"/>
                  <a:gd name="T74" fmla="*/ 28 w 141"/>
                  <a:gd name="T75" fmla="*/ 26 h 35"/>
                  <a:gd name="T76" fmla="*/ 26 w 141"/>
                  <a:gd name="T77" fmla="*/ 24 h 35"/>
                  <a:gd name="T78" fmla="*/ 23 w 141"/>
                  <a:gd name="T79" fmla="*/ 23 h 35"/>
                  <a:gd name="T80" fmla="*/ 20 w 141"/>
                  <a:gd name="T81" fmla="*/ 21 h 35"/>
                  <a:gd name="T82" fmla="*/ 17 w 141"/>
                  <a:gd name="T83" fmla="*/ 19 h 35"/>
                  <a:gd name="T84" fmla="*/ 14 w 141"/>
                  <a:gd name="T85" fmla="*/ 17 h 35"/>
                  <a:gd name="T86" fmla="*/ 12 w 141"/>
                  <a:gd name="T87" fmla="*/ 15 h 35"/>
                  <a:gd name="T88" fmla="*/ 9 w 141"/>
                  <a:gd name="T89" fmla="*/ 13 h 35"/>
                  <a:gd name="T90" fmla="*/ 7 w 141"/>
                  <a:gd name="T91" fmla="*/ 10 h 35"/>
                  <a:gd name="T92" fmla="*/ 5 w 141"/>
                  <a:gd name="T93" fmla="*/ 8 h 35"/>
                  <a:gd name="T94" fmla="*/ 2 w 141"/>
                  <a:gd name="T95" fmla="*/ 6 h 35"/>
                  <a:gd name="T96" fmla="*/ 0 w 141"/>
                  <a:gd name="T9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35">
                    <a:moveTo>
                      <a:pt x="141" y="0"/>
                    </a:moveTo>
                    <a:lnTo>
                      <a:pt x="140" y="1"/>
                    </a:lnTo>
                    <a:lnTo>
                      <a:pt x="139" y="2"/>
                    </a:lnTo>
                    <a:lnTo>
                      <a:pt x="139" y="3"/>
                    </a:lnTo>
                    <a:lnTo>
                      <a:pt x="138" y="3"/>
                    </a:lnTo>
                    <a:lnTo>
                      <a:pt x="137" y="4"/>
                    </a:lnTo>
                    <a:lnTo>
                      <a:pt x="137" y="5"/>
                    </a:lnTo>
                    <a:lnTo>
                      <a:pt x="136" y="6"/>
                    </a:lnTo>
                    <a:lnTo>
                      <a:pt x="135" y="7"/>
                    </a:lnTo>
                    <a:lnTo>
                      <a:pt x="134" y="7"/>
                    </a:lnTo>
                    <a:lnTo>
                      <a:pt x="134" y="8"/>
                    </a:lnTo>
                    <a:lnTo>
                      <a:pt x="133" y="9"/>
                    </a:lnTo>
                    <a:lnTo>
                      <a:pt x="132" y="10"/>
                    </a:lnTo>
                    <a:lnTo>
                      <a:pt x="131" y="11"/>
                    </a:lnTo>
                    <a:lnTo>
                      <a:pt x="130" y="12"/>
                    </a:lnTo>
                    <a:lnTo>
                      <a:pt x="130" y="12"/>
                    </a:lnTo>
                    <a:lnTo>
                      <a:pt x="129" y="13"/>
                    </a:lnTo>
                    <a:lnTo>
                      <a:pt x="128" y="14"/>
                    </a:lnTo>
                    <a:lnTo>
                      <a:pt x="127" y="14"/>
                    </a:lnTo>
                    <a:lnTo>
                      <a:pt x="126" y="15"/>
                    </a:lnTo>
                    <a:lnTo>
                      <a:pt x="125" y="16"/>
                    </a:lnTo>
                    <a:lnTo>
                      <a:pt x="124" y="16"/>
                    </a:lnTo>
                    <a:lnTo>
                      <a:pt x="124" y="17"/>
                    </a:lnTo>
                    <a:lnTo>
                      <a:pt x="123" y="18"/>
                    </a:lnTo>
                    <a:lnTo>
                      <a:pt x="122" y="18"/>
                    </a:lnTo>
                    <a:lnTo>
                      <a:pt x="121" y="19"/>
                    </a:lnTo>
                    <a:lnTo>
                      <a:pt x="120" y="20"/>
                    </a:lnTo>
                    <a:lnTo>
                      <a:pt x="119" y="20"/>
                    </a:lnTo>
                    <a:lnTo>
                      <a:pt x="118" y="21"/>
                    </a:lnTo>
                    <a:lnTo>
                      <a:pt x="117" y="21"/>
                    </a:lnTo>
                    <a:lnTo>
                      <a:pt x="116" y="22"/>
                    </a:lnTo>
                    <a:lnTo>
                      <a:pt x="115" y="23"/>
                    </a:lnTo>
                    <a:lnTo>
                      <a:pt x="114" y="23"/>
                    </a:lnTo>
                    <a:lnTo>
                      <a:pt x="113" y="24"/>
                    </a:lnTo>
                    <a:lnTo>
                      <a:pt x="113" y="24"/>
                    </a:lnTo>
                    <a:lnTo>
                      <a:pt x="111" y="25"/>
                    </a:lnTo>
                    <a:lnTo>
                      <a:pt x="110" y="25"/>
                    </a:lnTo>
                    <a:lnTo>
                      <a:pt x="110" y="26"/>
                    </a:lnTo>
                    <a:lnTo>
                      <a:pt x="109" y="26"/>
                    </a:lnTo>
                    <a:lnTo>
                      <a:pt x="107" y="27"/>
                    </a:lnTo>
                    <a:lnTo>
                      <a:pt x="107" y="27"/>
                    </a:lnTo>
                    <a:lnTo>
                      <a:pt x="106" y="28"/>
                    </a:lnTo>
                    <a:lnTo>
                      <a:pt x="104" y="28"/>
                    </a:lnTo>
                    <a:lnTo>
                      <a:pt x="103" y="29"/>
                    </a:lnTo>
                    <a:lnTo>
                      <a:pt x="103" y="29"/>
                    </a:lnTo>
                    <a:lnTo>
                      <a:pt x="102" y="30"/>
                    </a:lnTo>
                    <a:lnTo>
                      <a:pt x="100" y="30"/>
                    </a:lnTo>
                    <a:lnTo>
                      <a:pt x="99" y="30"/>
                    </a:lnTo>
                    <a:lnTo>
                      <a:pt x="98" y="31"/>
                    </a:lnTo>
                    <a:lnTo>
                      <a:pt x="97" y="31"/>
                    </a:lnTo>
                    <a:lnTo>
                      <a:pt x="96" y="31"/>
                    </a:lnTo>
                    <a:lnTo>
                      <a:pt x="95" y="32"/>
                    </a:lnTo>
                    <a:lnTo>
                      <a:pt x="94" y="32"/>
                    </a:lnTo>
                    <a:lnTo>
                      <a:pt x="93" y="32"/>
                    </a:lnTo>
                    <a:lnTo>
                      <a:pt x="92" y="32"/>
                    </a:lnTo>
                    <a:lnTo>
                      <a:pt x="91" y="33"/>
                    </a:lnTo>
                    <a:lnTo>
                      <a:pt x="90" y="33"/>
                    </a:lnTo>
                    <a:lnTo>
                      <a:pt x="89" y="33"/>
                    </a:lnTo>
                    <a:lnTo>
                      <a:pt x="88" y="34"/>
                    </a:lnTo>
                    <a:lnTo>
                      <a:pt x="87" y="34"/>
                    </a:lnTo>
                    <a:lnTo>
                      <a:pt x="86" y="34"/>
                    </a:lnTo>
                    <a:lnTo>
                      <a:pt x="85" y="34"/>
                    </a:lnTo>
                    <a:lnTo>
                      <a:pt x="83" y="34"/>
                    </a:lnTo>
                    <a:lnTo>
                      <a:pt x="82" y="34"/>
                    </a:lnTo>
                    <a:lnTo>
                      <a:pt x="81" y="35"/>
                    </a:lnTo>
                    <a:lnTo>
                      <a:pt x="80" y="35"/>
                    </a:lnTo>
                    <a:lnTo>
                      <a:pt x="79" y="35"/>
                    </a:lnTo>
                    <a:lnTo>
                      <a:pt x="78" y="35"/>
                    </a:lnTo>
                    <a:lnTo>
                      <a:pt x="77" y="35"/>
                    </a:lnTo>
                    <a:lnTo>
                      <a:pt x="76" y="35"/>
                    </a:lnTo>
                    <a:lnTo>
                      <a:pt x="75" y="35"/>
                    </a:lnTo>
                    <a:lnTo>
                      <a:pt x="73" y="35"/>
                    </a:lnTo>
                    <a:lnTo>
                      <a:pt x="72" y="35"/>
                    </a:lnTo>
                    <a:lnTo>
                      <a:pt x="71" y="35"/>
                    </a:lnTo>
                    <a:lnTo>
                      <a:pt x="70" y="35"/>
                    </a:lnTo>
                    <a:lnTo>
                      <a:pt x="69" y="35"/>
                    </a:lnTo>
                    <a:lnTo>
                      <a:pt x="68" y="35"/>
                    </a:lnTo>
                    <a:lnTo>
                      <a:pt x="67" y="35"/>
                    </a:lnTo>
                    <a:lnTo>
                      <a:pt x="66" y="35"/>
                    </a:lnTo>
                    <a:lnTo>
                      <a:pt x="65" y="35"/>
                    </a:lnTo>
                    <a:lnTo>
                      <a:pt x="64" y="35"/>
                    </a:lnTo>
                    <a:lnTo>
                      <a:pt x="62" y="35"/>
                    </a:lnTo>
                    <a:lnTo>
                      <a:pt x="61" y="35"/>
                    </a:lnTo>
                    <a:lnTo>
                      <a:pt x="60" y="35"/>
                    </a:lnTo>
                    <a:lnTo>
                      <a:pt x="59" y="35"/>
                    </a:lnTo>
                    <a:lnTo>
                      <a:pt x="58" y="35"/>
                    </a:lnTo>
                    <a:lnTo>
                      <a:pt x="57" y="35"/>
                    </a:lnTo>
                    <a:lnTo>
                      <a:pt x="56" y="34"/>
                    </a:lnTo>
                    <a:lnTo>
                      <a:pt x="55" y="34"/>
                    </a:lnTo>
                    <a:lnTo>
                      <a:pt x="54" y="34"/>
                    </a:lnTo>
                    <a:lnTo>
                      <a:pt x="52" y="34"/>
                    </a:lnTo>
                    <a:lnTo>
                      <a:pt x="51" y="34"/>
                    </a:lnTo>
                    <a:lnTo>
                      <a:pt x="50" y="34"/>
                    </a:lnTo>
                    <a:lnTo>
                      <a:pt x="49" y="33"/>
                    </a:lnTo>
                    <a:lnTo>
                      <a:pt x="48" y="33"/>
                    </a:lnTo>
                    <a:lnTo>
                      <a:pt x="47" y="33"/>
                    </a:lnTo>
                    <a:lnTo>
                      <a:pt x="46" y="32"/>
                    </a:lnTo>
                    <a:lnTo>
                      <a:pt x="45" y="32"/>
                    </a:lnTo>
                    <a:lnTo>
                      <a:pt x="44" y="32"/>
                    </a:lnTo>
                    <a:lnTo>
                      <a:pt x="43" y="31"/>
                    </a:lnTo>
                    <a:lnTo>
                      <a:pt x="42" y="31"/>
                    </a:lnTo>
                    <a:lnTo>
                      <a:pt x="41" y="31"/>
                    </a:lnTo>
                    <a:lnTo>
                      <a:pt x="40" y="31"/>
                    </a:lnTo>
                    <a:lnTo>
                      <a:pt x="39" y="30"/>
                    </a:lnTo>
                    <a:lnTo>
                      <a:pt x="38" y="30"/>
                    </a:lnTo>
                    <a:lnTo>
                      <a:pt x="37" y="29"/>
                    </a:lnTo>
                    <a:lnTo>
                      <a:pt x="36" y="29"/>
                    </a:lnTo>
                    <a:lnTo>
                      <a:pt x="35" y="28"/>
                    </a:lnTo>
                    <a:lnTo>
                      <a:pt x="34" y="28"/>
                    </a:lnTo>
                    <a:lnTo>
                      <a:pt x="33" y="28"/>
                    </a:lnTo>
                    <a:lnTo>
                      <a:pt x="31" y="27"/>
                    </a:lnTo>
                    <a:lnTo>
                      <a:pt x="31" y="27"/>
                    </a:lnTo>
                    <a:lnTo>
                      <a:pt x="30" y="26"/>
                    </a:lnTo>
                    <a:lnTo>
                      <a:pt x="28" y="26"/>
                    </a:lnTo>
                    <a:lnTo>
                      <a:pt x="28" y="25"/>
                    </a:lnTo>
                    <a:lnTo>
                      <a:pt x="27" y="25"/>
                    </a:lnTo>
                    <a:lnTo>
                      <a:pt x="26" y="24"/>
                    </a:lnTo>
                    <a:lnTo>
                      <a:pt x="25" y="24"/>
                    </a:lnTo>
                    <a:lnTo>
                      <a:pt x="24" y="23"/>
                    </a:lnTo>
                    <a:lnTo>
                      <a:pt x="23" y="23"/>
                    </a:lnTo>
                    <a:lnTo>
                      <a:pt x="22" y="22"/>
                    </a:lnTo>
                    <a:lnTo>
                      <a:pt x="21" y="21"/>
                    </a:lnTo>
                    <a:lnTo>
                      <a:pt x="20" y="21"/>
                    </a:lnTo>
                    <a:lnTo>
                      <a:pt x="19" y="20"/>
                    </a:lnTo>
                    <a:lnTo>
                      <a:pt x="18" y="20"/>
                    </a:lnTo>
                    <a:lnTo>
                      <a:pt x="17" y="19"/>
                    </a:lnTo>
                    <a:lnTo>
                      <a:pt x="16" y="18"/>
                    </a:lnTo>
                    <a:lnTo>
                      <a:pt x="16" y="18"/>
                    </a:lnTo>
                    <a:lnTo>
                      <a:pt x="14" y="17"/>
                    </a:lnTo>
                    <a:lnTo>
                      <a:pt x="14" y="16"/>
                    </a:lnTo>
                    <a:lnTo>
                      <a:pt x="13" y="16"/>
                    </a:lnTo>
                    <a:lnTo>
                      <a:pt x="12" y="15"/>
                    </a:lnTo>
                    <a:lnTo>
                      <a:pt x="11" y="14"/>
                    </a:lnTo>
                    <a:lnTo>
                      <a:pt x="10" y="13"/>
                    </a:lnTo>
                    <a:lnTo>
                      <a:pt x="9" y="13"/>
                    </a:lnTo>
                    <a:lnTo>
                      <a:pt x="9" y="12"/>
                    </a:lnTo>
                    <a:lnTo>
                      <a:pt x="8" y="11"/>
                    </a:lnTo>
                    <a:lnTo>
                      <a:pt x="7" y="10"/>
                    </a:lnTo>
                    <a:lnTo>
                      <a:pt x="6" y="10"/>
                    </a:lnTo>
                    <a:lnTo>
                      <a:pt x="6" y="9"/>
                    </a:lnTo>
                    <a:lnTo>
                      <a:pt x="5" y="8"/>
                    </a:lnTo>
                    <a:lnTo>
                      <a:pt x="4" y="7"/>
                    </a:lnTo>
                    <a:lnTo>
                      <a:pt x="3" y="7"/>
                    </a:lnTo>
                    <a:lnTo>
                      <a:pt x="2" y="6"/>
                    </a:lnTo>
                    <a:lnTo>
                      <a:pt x="2" y="5"/>
                    </a:lnTo>
                    <a:lnTo>
                      <a:pt x="1" y="4"/>
                    </a:lnTo>
                    <a:lnTo>
                      <a:pt x="0" y="3"/>
                    </a:lnTo>
                    <a:lnTo>
                      <a:pt x="0" y="3"/>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5" name="Freeform 483"/>
              <p:cNvSpPr>
                <a:spLocks/>
              </p:cNvSpPr>
              <p:nvPr/>
            </p:nvSpPr>
            <p:spPr bwMode="auto">
              <a:xfrm flipH="1">
                <a:off x="652" y="3595"/>
                <a:ext cx="41" cy="11"/>
              </a:xfrm>
              <a:custGeom>
                <a:avLst/>
                <a:gdLst>
                  <a:gd name="T0" fmla="*/ 1 w 142"/>
                  <a:gd name="T1" fmla="*/ 30 h 39"/>
                  <a:gd name="T2" fmla="*/ 3 w 142"/>
                  <a:gd name="T3" fmla="*/ 28 h 39"/>
                  <a:gd name="T4" fmla="*/ 6 w 142"/>
                  <a:gd name="T5" fmla="*/ 26 h 39"/>
                  <a:gd name="T6" fmla="*/ 8 w 142"/>
                  <a:gd name="T7" fmla="*/ 23 h 39"/>
                  <a:gd name="T8" fmla="*/ 11 w 142"/>
                  <a:gd name="T9" fmla="*/ 21 h 39"/>
                  <a:gd name="T10" fmla="*/ 13 w 142"/>
                  <a:gd name="T11" fmla="*/ 19 h 39"/>
                  <a:gd name="T12" fmla="*/ 16 w 142"/>
                  <a:gd name="T13" fmla="*/ 17 h 39"/>
                  <a:gd name="T14" fmla="*/ 19 w 142"/>
                  <a:gd name="T15" fmla="*/ 15 h 39"/>
                  <a:gd name="T16" fmla="*/ 22 w 142"/>
                  <a:gd name="T17" fmla="*/ 13 h 39"/>
                  <a:gd name="T18" fmla="*/ 25 w 142"/>
                  <a:gd name="T19" fmla="*/ 12 h 39"/>
                  <a:gd name="T20" fmla="*/ 27 w 142"/>
                  <a:gd name="T21" fmla="*/ 10 h 39"/>
                  <a:gd name="T22" fmla="*/ 30 w 142"/>
                  <a:gd name="T23" fmla="*/ 9 h 39"/>
                  <a:gd name="T24" fmla="*/ 33 w 142"/>
                  <a:gd name="T25" fmla="*/ 7 h 39"/>
                  <a:gd name="T26" fmla="*/ 36 w 142"/>
                  <a:gd name="T27" fmla="*/ 6 h 39"/>
                  <a:gd name="T28" fmla="*/ 40 w 142"/>
                  <a:gd name="T29" fmla="*/ 5 h 39"/>
                  <a:gd name="T30" fmla="*/ 43 w 142"/>
                  <a:gd name="T31" fmla="*/ 4 h 39"/>
                  <a:gd name="T32" fmla="*/ 46 w 142"/>
                  <a:gd name="T33" fmla="*/ 3 h 39"/>
                  <a:gd name="T34" fmla="*/ 49 w 142"/>
                  <a:gd name="T35" fmla="*/ 3 h 39"/>
                  <a:gd name="T36" fmla="*/ 52 w 142"/>
                  <a:gd name="T37" fmla="*/ 2 h 39"/>
                  <a:gd name="T38" fmla="*/ 56 w 142"/>
                  <a:gd name="T39" fmla="*/ 1 h 39"/>
                  <a:gd name="T40" fmla="*/ 59 w 142"/>
                  <a:gd name="T41" fmla="*/ 1 h 39"/>
                  <a:gd name="T42" fmla="*/ 62 w 142"/>
                  <a:gd name="T43" fmla="*/ 1 h 39"/>
                  <a:gd name="T44" fmla="*/ 65 w 142"/>
                  <a:gd name="T45" fmla="*/ 0 h 39"/>
                  <a:gd name="T46" fmla="*/ 69 w 142"/>
                  <a:gd name="T47" fmla="*/ 0 h 39"/>
                  <a:gd name="T48" fmla="*/ 72 w 142"/>
                  <a:gd name="T49" fmla="*/ 0 h 39"/>
                  <a:gd name="T50" fmla="*/ 75 w 142"/>
                  <a:gd name="T51" fmla="*/ 1 h 39"/>
                  <a:gd name="T52" fmla="*/ 79 w 142"/>
                  <a:gd name="T53" fmla="*/ 1 h 39"/>
                  <a:gd name="T54" fmla="*/ 82 w 142"/>
                  <a:gd name="T55" fmla="*/ 2 h 39"/>
                  <a:gd name="T56" fmla="*/ 85 w 142"/>
                  <a:gd name="T57" fmla="*/ 2 h 39"/>
                  <a:gd name="T58" fmla="*/ 89 w 142"/>
                  <a:gd name="T59" fmla="*/ 3 h 39"/>
                  <a:gd name="T60" fmla="*/ 92 w 142"/>
                  <a:gd name="T61" fmla="*/ 4 h 39"/>
                  <a:gd name="T62" fmla="*/ 95 w 142"/>
                  <a:gd name="T63" fmla="*/ 5 h 39"/>
                  <a:gd name="T64" fmla="*/ 98 w 142"/>
                  <a:gd name="T65" fmla="*/ 6 h 39"/>
                  <a:gd name="T66" fmla="*/ 101 w 142"/>
                  <a:gd name="T67" fmla="*/ 7 h 39"/>
                  <a:gd name="T68" fmla="*/ 104 w 142"/>
                  <a:gd name="T69" fmla="*/ 8 h 39"/>
                  <a:gd name="T70" fmla="*/ 107 w 142"/>
                  <a:gd name="T71" fmla="*/ 9 h 39"/>
                  <a:gd name="T72" fmla="*/ 110 w 142"/>
                  <a:gd name="T73" fmla="*/ 11 h 39"/>
                  <a:gd name="T74" fmla="*/ 113 w 142"/>
                  <a:gd name="T75" fmla="*/ 13 h 39"/>
                  <a:gd name="T76" fmla="*/ 116 w 142"/>
                  <a:gd name="T77" fmla="*/ 14 h 39"/>
                  <a:gd name="T78" fmla="*/ 119 w 142"/>
                  <a:gd name="T79" fmla="*/ 16 h 39"/>
                  <a:gd name="T80" fmla="*/ 122 w 142"/>
                  <a:gd name="T81" fmla="*/ 18 h 39"/>
                  <a:gd name="T82" fmla="*/ 124 w 142"/>
                  <a:gd name="T83" fmla="*/ 20 h 39"/>
                  <a:gd name="T84" fmla="*/ 127 w 142"/>
                  <a:gd name="T85" fmla="*/ 22 h 39"/>
                  <a:gd name="T86" fmla="*/ 129 w 142"/>
                  <a:gd name="T87" fmla="*/ 24 h 39"/>
                  <a:gd name="T88" fmla="*/ 132 w 142"/>
                  <a:gd name="T89" fmla="*/ 27 h 39"/>
                  <a:gd name="T90" fmla="*/ 134 w 142"/>
                  <a:gd name="T91" fmla="*/ 29 h 39"/>
                  <a:gd name="T92" fmla="*/ 136 w 142"/>
                  <a:gd name="T93" fmla="*/ 31 h 39"/>
                  <a:gd name="T94" fmla="*/ 138 w 142"/>
                  <a:gd name="T95" fmla="*/ 34 h 39"/>
                  <a:gd name="T96" fmla="*/ 140 w 142"/>
                  <a:gd name="T97" fmla="*/ 37 h 39"/>
                  <a:gd name="T98" fmla="*/ 142 w 142"/>
                  <a:gd name="T9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39">
                    <a:moveTo>
                      <a:pt x="0" y="32"/>
                    </a:moveTo>
                    <a:lnTo>
                      <a:pt x="1" y="31"/>
                    </a:lnTo>
                    <a:lnTo>
                      <a:pt x="1" y="30"/>
                    </a:lnTo>
                    <a:lnTo>
                      <a:pt x="2" y="30"/>
                    </a:lnTo>
                    <a:lnTo>
                      <a:pt x="3" y="29"/>
                    </a:lnTo>
                    <a:lnTo>
                      <a:pt x="3" y="28"/>
                    </a:lnTo>
                    <a:lnTo>
                      <a:pt x="4" y="27"/>
                    </a:lnTo>
                    <a:lnTo>
                      <a:pt x="5" y="26"/>
                    </a:lnTo>
                    <a:lnTo>
                      <a:pt x="6" y="26"/>
                    </a:lnTo>
                    <a:lnTo>
                      <a:pt x="7" y="25"/>
                    </a:lnTo>
                    <a:lnTo>
                      <a:pt x="8" y="24"/>
                    </a:lnTo>
                    <a:lnTo>
                      <a:pt x="8" y="23"/>
                    </a:lnTo>
                    <a:lnTo>
                      <a:pt x="9" y="23"/>
                    </a:lnTo>
                    <a:lnTo>
                      <a:pt x="10" y="22"/>
                    </a:lnTo>
                    <a:lnTo>
                      <a:pt x="11" y="21"/>
                    </a:lnTo>
                    <a:lnTo>
                      <a:pt x="12" y="20"/>
                    </a:lnTo>
                    <a:lnTo>
                      <a:pt x="12" y="20"/>
                    </a:lnTo>
                    <a:lnTo>
                      <a:pt x="13" y="19"/>
                    </a:lnTo>
                    <a:lnTo>
                      <a:pt x="14" y="19"/>
                    </a:lnTo>
                    <a:lnTo>
                      <a:pt x="15" y="18"/>
                    </a:lnTo>
                    <a:lnTo>
                      <a:pt x="16" y="17"/>
                    </a:lnTo>
                    <a:lnTo>
                      <a:pt x="17" y="17"/>
                    </a:lnTo>
                    <a:lnTo>
                      <a:pt x="18" y="16"/>
                    </a:lnTo>
                    <a:lnTo>
                      <a:pt x="19" y="15"/>
                    </a:lnTo>
                    <a:lnTo>
                      <a:pt x="20" y="15"/>
                    </a:lnTo>
                    <a:lnTo>
                      <a:pt x="20" y="14"/>
                    </a:lnTo>
                    <a:lnTo>
                      <a:pt x="22" y="13"/>
                    </a:lnTo>
                    <a:lnTo>
                      <a:pt x="22" y="13"/>
                    </a:lnTo>
                    <a:lnTo>
                      <a:pt x="23" y="12"/>
                    </a:lnTo>
                    <a:lnTo>
                      <a:pt x="25" y="12"/>
                    </a:lnTo>
                    <a:lnTo>
                      <a:pt x="25" y="11"/>
                    </a:lnTo>
                    <a:lnTo>
                      <a:pt x="26" y="11"/>
                    </a:lnTo>
                    <a:lnTo>
                      <a:pt x="27" y="10"/>
                    </a:lnTo>
                    <a:lnTo>
                      <a:pt x="28" y="10"/>
                    </a:lnTo>
                    <a:lnTo>
                      <a:pt x="29" y="9"/>
                    </a:lnTo>
                    <a:lnTo>
                      <a:pt x="30" y="9"/>
                    </a:lnTo>
                    <a:lnTo>
                      <a:pt x="31" y="8"/>
                    </a:lnTo>
                    <a:lnTo>
                      <a:pt x="32" y="8"/>
                    </a:lnTo>
                    <a:lnTo>
                      <a:pt x="33" y="7"/>
                    </a:lnTo>
                    <a:lnTo>
                      <a:pt x="34" y="7"/>
                    </a:lnTo>
                    <a:lnTo>
                      <a:pt x="35" y="7"/>
                    </a:lnTo>
                    <a:lnTo>
                      <a:pt x="36" y="6"/>
                    </a:lnTo>
                    <a:lnTo>
                      <a:pt x="37" y="6"/>
                    </a:lnTo>
                    <a:lnTo>
                      <a:pt x="39" y="6"/>
                    </a:lnTo>
                    <a:lnTo>
                      <a:pt x="40" y="5"/>
                    </a:lnTo>
                    <a:lnTo>
                      <a:pt x="41" y="5"/>
                    </a:lnTo>
                    <a:lnTo>
                      <a:pt x="42" y="5"/>
                    </a:lnTo>
                    <a:lnTo>
                      <a:pt x="43" y="4"/>
                    </a:lnTo>
                    <a:lnTo>
                      <a:pt x="44" y="4"/>
                    </a:lnTo>
                    <a:lnTo>
                      <a:pt x="45" y="3"/>
                    </a:lnTo>
                    <a:lnTo>
                      <a:pt x="46" y="3"/>
                    </a:lnTo>
                    <a:lnTo>
                      <a:pt x="47" y="3"/>
                    </a:lnTo>
                    <a:lnTo>
                      <a:pt x="48" y="3"/>
                    </a:lnTo>
                    <a:lnTo>
                      <a:pt x="49" y="3"/>
                    </a:lnTo>
                    <a:lnTo>
                      <a:pt x="50" y="2"/>
                    </a:lnTo>
                    <a:lnTo>
                      <a:pt x="51" y="2"/>
                    </a:lnTo>
                    <a:lnTo>
                      <a:pt x="52" y="2"/>
                    </a:lnTo>
                    <a:lnTo>
                      <a:pt x="53" y="2"/>
                    </a:lnTo>
                    <a:lnTo>
                      <a:pt x="54" y="2"/>
                    </a:lnTo>
                    <a:lnTo>
                      <a:pt x="56" y="1"/>
                    </a:lnTo>
                    <a:lnTo>
                      <a:pt x="57" y="1"/>
                    </a:lnTo>
                    <a:lnTo>
                      <a:pt x="58" y="1"/>
                    </a:lnTo>
                    <a:lnTo>
                      <a:pt x="59" y="1"/>
                    </a:lnTo>
                    <a:lnTo>
                      <a:pt x="60" y="1"/>
                    </a:lnTo>
                    <a:lnTo>
                      <a:pt x="61" y="1"/>
                    </a:lnTo>
                    <a:lnTo>
                      <a:pt x="62" y="1"/>
                    </a:lnTo>
                    <a:lnTo>
                      <a:pt x="63" y="0"/>
                    </a:lnTo>
                    <a:lnTo>
                      <a:pt x="64" y="0"/>
                    </a:lnTo>
                    <a:lnTo>
                      <a:pt x="65" y="0"/>
                    </a:lnTo>
                    <a:lnTo>
                      <a:pt x="67" y="0"/>
                    </a:lnTo>
                    <a:lnTo>
                      <a:pt x="68" y="0"/>
                    </a:lnTo>
                    <a:lnTo>
                      <a:pt x="69" y="0"/>
                    </a:lnTo>
                    <a:lnTo>
                      <a:pt x="70" y="0"/>
                    </a:lnTo>
                    <a:lnTo>
                      <a:pt x="71" y="0"/>
                    </a:lnTo>
                    <a:lnTo>
                      <a:pt x="72" y="0"/>
                    </a:lnTo>
                    <a:lnTo>
                      <a:pt x="73" y="1"/>
                    </a:lnTo>
                    <a:lnTo>
                      <a:pt x="74" y="1"/>
                    </a:lnTo>
                    <a:lnTo>
                      <a:pt x="75" y="1"/>
                    </a:lnTo>
                    <a:lnTo>
                      <a:pt x="77" y="1"/>
                    </a:lnTo>
                    <a:lnTo>
                      <a:pt x="78" y="1"/>
                    </a:lnTo>
                    <a:lnTo>
                      <a:pt x="79" y="1"/>
                    </a:lnTo>
                    <a:lnTo>
                      <a:pt x="80" y="1"/>
                    </a:lnTo>
                    <a:lnTo>
                      <a:pt x="81" y="1"/>
                    </a:lnTo>
                    <a:lnTo>
                      <a:pt x="82" y="2"/>
                    </a:lnTo>
                    <a:lnTo>
                      <a:pt x="83" y="2"/>
                    </a:lnTo>
                    <a:lnTo>
                      <a:pt x="84" y="2"/>
                    </a:lnTo>
                    <a:lnTo>
                      <a:pt x="85" y="2"/>
                    </a:lnTo>
                    <a:lnTo>
                      <a:pt x="86" y="2"/>
                    </a:lnTo>
                    <a:lnTo>
                      <a:pt x="88" y="3"/>
                    </a:lnTo>
                    <a:lnTo>
                      <a:pt x="89" y="3"/>
                    </a:lnTo>
                    <a:lnTo>
                      <a:pt x="90" y="3"/>
                    </a:lnTo>
                    <a:lnTo>
                      <a:pt x="91" y="3"/>
                    </a:lnTo>
                    <a:lnTo>
                      <a:pt x="92" y="4"/>
                    </a:lnTo>
                    <a:lnTo>
                      <a:pt x="93" y="4"/>
                    </a:lnTo>
                    <a:lnTo>
                      <a:pt x="94" y="4"/>
                    </a:lnTo>
                    <a:lnTo>
                      <a:pt x="95" y="5"/>
                    </a:lnTo>
                    <a:lnTo>
                      <a:pt x="96" y="5"/>
                    </a:lnTo>
                    <a:lnTo>
                      <a:pt x="97" y="5"/>
                    </a:lnTo>
                    <a:lnTo>
                      <a:pt x="98" y="6"/>
                    </a:lnTo>
                    <a:lnTo>
                      <a:pt x="99" y="6"/>
                    </a:lnTo>
                    <a:lnTo>
                      <a:pt x="100" y="6"/>
                    </a:lnTo>
                    <a:lnTo>
                      <a:pt x="101" y="7"/>
                    </a:lnTo>
                    <a:lnTo>
                      <a:pt x="102" y="7"/>
                    </a:lnTo>
                    <a:lnTo>
                      <a:pt x="103" y="7"/>
                    </a:lnTo>
                    <a:lnTo>
                      <a:pt x="104" y="8"/>
                    </a:lnTo>
                    <a:lnTo>
                      <a:pt x="105" y="9"/>
                    </a:lnTo>
                    <a:lnTo>
                      <a:pt x="106" y="9"/>
                    </a:lnTo>
                    <a:lnTo>
                      <a:pt x="107" y="9"/>
                    </a:lnTo>
                    <a:lnTo>
                      <a:pt x="108" y="10"/>
                    </a:lnTo>
                    <a:lnTo>
                      <a:pt x="109" y="10"/>
                    </a:lnTo>
                    <a:lnTo>
                      <a:pt x="110" y="11"/>
                    </a:lnTo>
                    <a:lnTo>
                      <a:pt x="111" y="12"/>
                    </a:lnTo>
                    <a:lnTo>
                      <a:pt x="112" y="12"/>
                    </a:lnTo>
                    <a:lnTo>
                      <a:pt x="113" y="13"/>
                    </a:lnTo>
                    <a:lnTo>
                      <a:pt x="114" y="13"/>
                    </a:lnTo>
                    <a:lnTo>
                      <a:pt x="115" y="14"/>
                    </a:lnTo>
                    <a:lnTo>
                      <a:pt x="116" y="14"/>
                    </a:lnTo>
                    <a:lnTo>
                      <a:pt x="117" y="15"/>
                    </a:lnTo>
                    <a:lnTo>
                      <a:pt x="118" y="16"/>
                    </a:lnTo>
                    <a:lnTo>
                      <a:pt x="119" y="16"/>
                    </a:lnTo>
                    <a:lnTo>
                      <a:pt x="120" y="17"/>
                    </a:lnTo>
                    <a:lnTo>
                      <a:pt x="120" y="17"/>
                    </a:lnTo>
                    <a:lnTo>
                      <a:pt x="122" y="18"/>
                    </a:lnTo>
                    <a:lnTo>
                      <a:pt x="122" y="19"/>
                    </a:lnTo>
                    <a:lnTo>
                      <a:pt x="123" y="19"/>
                    </a:lnTo>
                    <a:lnTo>
                      <a:pt x="124" y="20"/>
                    </a:lnTo>
                    <a:lnTo>
                      <a:pt x="125" y="21"/>
                    </a:lnTo>
                    <a:lnTo>
                      <a:pt x="126" y="21"/>
                    </a:lnTo>
                    <a:lnTo>
                      <a:pt x="127" y="22"/>
                    </a:lnTo>
                    <a:lnTo>
                      <a:pt x="127" y="23"/>
                    </a:lnTo>
                    <a:lnTo>
                      <a:pt x="128" y="24"/>
                    </a:lnTo>
                    <a:lnTo>
                      <a:pt x="129" y="24"/>
                    </a:lnTo>
                    <a:lnTo>
                      <a:pt x="130" y="25"/>
                    </a:lnTo>
                    <a:lnTo>
                      <a:pt x="131" y="26"/>
                    </a:lnTo>
                    <a:lnTo>
                      <a:pt x="132" y="27"/>
                    </a:lnTo>
                    <a:lnTo>
                      <a:pt x="132" y="27"/>
                    </a:lnTo>
                    <a:lnTo>
                      <a:pt x="133" y="28"/>
                    </a:lnTo>
                    <a:lnTo>
                      <a:pt x="134" y="29"/>
                    </a:lnTo>
                    <a:lnTo>
                      <a:pt x="134" y="30"/>
                    </a:lnTo>
                    <a:lnTo>
                      <a:pt x="135" y="31"/>
                    </a:lnTo>
                    <a:lnTo>
                      <a:pt x="136" y="31"/>
                    </a:lnTo>
                    <a:lnTo>
                      <a:pt x="137" y="32"/>
                    </a:lnTo>
                    <a:lnTo>
                      <a:pt x="137" y="33"/>
                    </a:lnTo>
                    <a:lnTo>
                      <a:pt x="138" y="34"/>
                    </a:lnTo>
                    <a:lnTo>
                      <a:pt x="139" y="35"/>
                    </a:lnTo>
                    <a:lnTo>
                      <a:pt x="140" y="36"/>
                    </a:lnTo>
                    <a:lnTo>
                      <a:pt x="140" y="37"/>
                    </a:lnTo>
                    <a:lnTo>
                      <a:pt x="141" y="37"/>
                    </a:lnTo>
                    <a:lnTo>
                      <a:pt x="141" y="38"/>
                    </a:lnTo>
                    <a:lnTo>
                      <a:pt x="142" y="39"/>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6" name="Freeform 484"/>
              <p:cNvSpPr>
                <a:spLocks/>
              </p:cNvSpPr>
              <p:nvPr/>
            </p:nvSpPr>
            <p:spPr bwMode="auto">
              <a:xfrm flipH="1">
                <a:off x="657" y="3635"/>
                <a:ext cx="34" cy="7"/>
              </a:xfrm>
              <a:custGeom>
                <a:avLst/>
                <a:gdLst>
                  <a:gd name="T0" fmla="*/ 119 w 120"/>
                  <a:gd name="T1" fmla="*/ 4 h 27"/>
                  <a:gd name="T2" fmla="*/ 117 w 120"/>
                  <a:gd name="T3" fmla="*/ 6 h 27"/>
                  <a:gd name="T4" fmla="*/ 114 w 120"/>
                  <a:gd name="T5" fmla="*/ 8 h 27"/>
                  <a:gd name="T6" fmla="*/ 112 w 120"/>
                  <a:gd name="T7" fmla="*/ 10 h 27"/>
                  <a:gd name="T8" fmla="*/ 110 w 120"/>
                  <a:gd name="T9" fmla="*/ 12 h 27"/>
                  <a:gd name="T10" fmla="*/ 107 w 120"/>
                  <a:gd name="T11" fmla="*/ 13 h 27"/>
                  <a:gd name="T12" fmla="*/ 105 w 120"/>
                  <a:gd name="T13" fmla="*/ 15 h 27"/>
                  <a:gd name="T14" fmla="*/ 102 w 120"/>
                  <a:gd name="T15" fmla="*/ 17 h 27"/>
                  <a:gd name="T16" fmla="*/ 99 w 120"/>
                  <a:gd name="T17" fmla="*/ 18 h 27"/>
                  <a:gd name="T18" fmla="*/ 96 w 120"/>
                  <a:gd name="T19" fmla="*/ 19 h 27"/>
                  <a:gd name="T20" fmla="*/ 94 w 120"/>
                  <a:gd name="T21" fmla="*/ 21 h 27"/>
                  <a:gd name="T22" fmla="*/ 91 w 120"/>
                  <a:gd name="T23" fmla="*/ 22 h 27"/>
                  <a:gd name="T24" fmla="*/ 88 w 120"/>
                  <a:gd name="T25" fmla="*/ 23 h 27"/>
                  <a:gd name="T26" fmla="*/ 85 w 120"/>
                  <a:gd name="T27" fmla="*/ 24 h 27"/>
                  <a:gd name="T28" fmla="*/ 82 w 120"/>
                  <a:gd name="T29" fmla="*/ 25 h 27"/>
                  <a:gd name="T30" fmla="*/ 79 w 120"/>
                  <a:gd name="T31" fmla="*/ 25 h 27"/>
                  <a:gd name="T32" fmla="*/ 77 w 120"/>
                  <a:gd name="T33" fmla="*/ 26 h 27"/>
                  <a:gd name="T34" fmla="*/ 74 w 120"/>
                  <a:gd name="T35" fmla="*/ 27 h 27"/>
                  <a:gd name="T36" fmla="*/ 71 w 120"/>
                  <a:gd name="T37" fmla="*/ 27 h 27"/>
                  <a:gd name="T38" fmla="*/ 68 w 120"/>
                  <a:gd name="T39" fmla="*/ 27 h 27"/>
                  <a:gd name="T40" fmla="*/ 64 w 120"/>
                  <a:gd name="T41" fmla="*/ 27 h 27"/>
                  <a:gd name="T42" fmla="*/ 61 w 120"/>
                  <a:gd name="T43" fmla="*/ 27 h 27"/>
                  <a:gd name="T44" fmla="*/ 58 w 120"/>
                  <a:gd name="T45" fmla="*/ 27 h 27"/>
                  <a:gd name="T46" fmla="*/ 56 w 120"/>
                  <a:gd name="T47" fmla="*/ 27 h 27"/>
                  <a:gd name="T48" fmla="*/ 53 w 120"/>
                  <a:gd name="T49" fmla="*/ 27 h 27"/>
                  <a:gd name="T50" fmla="*/ 49 w 120"/>
                  <a:gd name="T51" fmla="*/ 27 h 27"/>
                  <a:gd name="T52" fmla="*/ 46 w 120"/>
                  <a:gd name="T53" fmla="*/ 26 h 27"/>
                  <a:gd name="T54" fmla="*/ 43 w 120"/>
                  <a:gd name="T55" fmla="*/ 25 h 27"/>
                  <a:gd name="T56" fmla="*/ 40 w 120"/>
                  <a:gd name="T57" fmla="*/ 25 h 27"/>
                  <a:gd name="T58" fmla="*/ 38 w 120"/>
                  <a:gd name="T59" fmla="*/ 24 h 27"/>
                  <a:gd name="T60" fmla="*/ 35 w 120"/>
                  <a:gd name="T61" fmla="*/ 23 h 27"/>
                  <a:gd name="T62" fmla="*/ 32 w 120"/>
                  <a:gd name="T63" fmla="*/ 22 h 27"/>
                  <a:gd name="T64" fmla="*/ 29 w 120"/>
                  <a:gd name="T65" fmla="*/ 21 h 27"/>
                  <a:gd name="T66" fmla="*/ 26 w 120"/>
                  <a:gd name="T67" fmla="*/ 20 h 27"/>
                  <a:gd name="T68" fmla="*/ 24 w 120"/>
                  <a:gd name="T69" fmla="*/ 18 h 27"/>
                  <a:gd name="T70" fmla="*/ 21 w 120"/>
                  <a:gd name="T71" fmla="*/ 17 h 27"/>
                  <a:gd name="T72" fmla="*/ 18 w 120"/>
                  <a:gd name="T73" fmla="*/ 15 h 27"/>
                  <a:gd name="T74" fmla="*/ 16 w 120"/>
                  <a:gd name="T75" fmla="*/ 14 h 27"/>
                  <a:gd name="T76" fmla="*/ 13 w 120"/>
                  <a:gd name="T77" fmla="*/ 12 h 27"/>
                  <a:gd name="T78" fmla="*/ 11 w 120"/>
                  <a:gd name="T79" fmla="*/ 10 h 27"/>
                  <a:gd name="T80" fmla="*/ 9 w 120"/>
                  <a:gd name="T81" fmla="*/ 8 h 27"/>
                  <a:gd name="T82" fmla="*/ 6 w 120"/>
                  <a:gd name="T83" fmla="*/ 6 h 27"/>
                  <a:gd name="T84" fmla="*/ 4 w 120"/>
                  <a:gd name="T85" fmla="*/ 4 h 27"/>
                  <a:gd name="T86" fmla="*/ 2 w 120"/>
                  <a:gd name="T87" fmla="*/ 2 h 27"/>
                  <a:gd name="T88" fmla="*/ 0 w 120"/>
                  <a:gd name="T8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27">
                    <a:moveTo>
                      <a:pt x="120" y="2"/>
                    </a:moveTo>
                    <a:lnTo>
                      <a:pt x="119" y="3"/>
                    </a:lnTo>
                    <a:lnTo>
                      <a:pt x="119" y="4"/>
                    </a:lnTo>
                    <a:lnTo>
                      <a:pt x="118" y="5"/>
                    </a:lnTo>
                    <a:lnTo>
                      <a:pt x="117" y="5"/>
                    </a:lnTo>
                    <a:lnTo>
                      <a:pt x="117" y="6"/>
                    </a:lnTo>
                    <a:lnTo>
                      <a:pt x="116" y="7"/>
                    </a:lnTo>
                    <a:lnTo>
                      <a:pt x="115" y="7"/>
                    </a:lnTo>
                    <a:lnTo>
                      <a:pt x="114" y="8"/>
                    </a:lnTo>
                    <a:lnTo>
                      <a:pt x="113" y="9"/>
                    </a:lnTo>
                    <a:lnTo>
                      <a:pt x="113" y="9"/>
                    </a:lnTo>
                    <a:lnTo>
                      <a:pt x="112" y="10"/>
                    </a:lnTo>
                    <a:lnTo>
                      <a:pt x="111" y="10"/>
                    </a:lnTo>
                    <a:lnTo>
                      <a:pt x="110" y="11"/>
                    </a:lnTo>
                    <a:lnTo>
                      <a:pt x="110" y="12"/>
                    </a:lnTo>
                    <a:lnTo>
                      <a:pt x="109" y="12"/>
                    </a:lnTo>
                    <a:lnTo>
                      <a:pt x="108" y="13"/>
                    </a:lnTo>
                    <a:lnTo>
                      <a:pt x="107" y="13"/>
                    </a:lnTo>
                    <a:lnTo>
                      <a:pt x="106" y="14"/>
                    </a:lnTo>
                    <a:lnTo>
                      <a:pt x="105" y="14"/>
                    </a:lnTo>
                    <a:lnTo>
                      <a:pt x="105" y="15"/>
                    </a:lnTo>
                    <a:lnTo>
                      <a:pt x="104" y="16"/>
                    </a:lnTo>
                    <a:lnTo>
                      <a:pt x="103" y="16"/>
                    </a:lnTo>
                    <a:lnTo>
                      <a:pt x="102" y="17"/>
                    </a:lnTo>
                    <a:lnTo>
                      <a:pt x="101" y="17"/>
                    </a:lnTo>
                    <a:lnTo>
                      <a:pt x="100" y="17"/>
                    </a:lnTo>
                    <a:lnTo>
                      <a:pt x="99" y="18"/>
                    </a:lnTo>
                    <a:lnTo>
                      <a:pt x="98" y="18"/>
                    </a:lnTo>
                    <a:lnTo>
                      <a:pt x="98" y="19"/>
                    </a:lnTo>
                    <a:lnTo>
                      <a:pt x="96" y="19"/>
                    </a:lnTo>
                    <a:lnTo>
                      <a:pt x="96" y="20"/>
                    </a:lnTo>
                    <a:lnTo>
                      <a:pt x="95" y="20"/>
                    </a:lnTo>
                    <a:lnTo>
                      <a:pt x="94" y="21"/>
                    </a:lnTo>
                    <a:lnTo>
                      <a:pt x="93" y="21"/>
                    </a:lnTo>
                    <a:lnTo>
                      <a:pt x="92" y="21"/>
                    </a:lnTo>
                    <a:lnTo>
                      <a:pt x="91" y="22"/>
                    </a:lnTo>
                    <a:lnTo>
                      <a:pt x="90" y="22"/>
                    </a:lnTo>
                    <a:lnTo>
                      <a:pt x="89" y="23"/>
                    </a:lnTo>
                    <a:lnTo>
                      <a:pt x="88" y="23"/>
                    </a:lnTo>
                    <a:lnTo>
                      <a:pt x="87" y="23"/>
                    </a:lnTo>
                    <a:lnTo>
                      <a:pt x="86" y="23"/>
                    </a:lnTo>
                    <a:lnTo>
                      <a:pt x="85" y="24"/>
                    </a:lnTo>
                    <a:lnTo>
                      <a:pt x="84" y="24"/>
                    </a:lnTo>
                    <a:lnTo>
                      <a:pt x="83" y="24"/>
                    </a:lnTo>
                    <a:lnTo>
                      <a:pt x="82" y="25"/>
                    </a:lnTo>
                    <a:lnTo>
                      <a:pt x="81" y="25"/>
                    </a:lnTo>
                    <a:lnTo>
                      <a:pt x="81" y="25"/>
                    </a:lnTo>
                    <a:lnTo>
                      <a:pt x="79" y="25"/>
                    </a:lnTo>
                    <a:lnTo>
                      <a:pt x="78" y="25"/>
                    </a:lnTo>
                    <a:lnTo>
                      <a:pt x="78" y="26"/>
                    </a:lnTo>
                    <a:lnTo>
                      <a:pt x="77" y="26"/>
                    </a:lnTo>
                    <a:lnTo>
                      <a:pt x="75" y="26"/>
                    </a:lnTo>
                    <a:lnTo>
                      <a:pt x="75" y="26"/>
                    </a:lnTo>
                    <a:lnTo>
                      <a:pt x="74" y="27"/>
                    </a:lnTo>
                    <a:lnTo>
                      <a:pt x="72" y="27"/>
                    </a:lnTo>
                    <a:lnTo>
                      <a:pt x="71" y="27"/>
                    </a:lnTo>
                    <a:lnTo>
                      <a:pt x="71" y="27"/>
                    </a:lnTo>
                    <a:lnTo>
                      <a:pt x="70" y="27"/>
                    </a:lnTo>
                    <a:lnTo>
                      <a:pt x="68" y="27"/>
                    </a:lnTo>
                    <a:lnTo>
                      <a:pt x="68" y="27"/>
                    </a:lnTo>
                    <a:lnTo>
                      <a:pt x="67" y="27"/>
                    </a:lnTo>
                    <a:lnTo>
                      <a:pt x="65" y="27"/>
                    </a:lnTo>
                    <a:lnTo>
                      <a:pt x="64" y="27"/>
                    </a:lnTo>
                    <a:lnTo>
                      <a:pt x="64" y="27"/>
                    </a:lnTo>
                    <a:lnTo>
                      <a:pt x="63" y="27"/>
                    </a:lnTo>
                    <a:lnTo>
                      <a:pt x="61" y="27"/>
                    </a:lnTo>
                    <a:lnTo>
                      <a:pt x="60" y="27"/>
                    </a:lnTo>
                    <a:lnTo>
                      <a:pt x="60" y="27"/>
                    </a:lnTo>
                    <a:lnTo>
                      <a:pt x="58" y="27"/>
                    </a:lnTo>
                    <a:lnTo>
                      <a:pt x="57" y="27"/>
                    </a:lnTo>
                    <a:lnTo>
                      <a:pt x="56" y="27"/>
                    </a:lnTo>
                    <a:lnTo>
                      <a:pt x="56" y="27"/>
                    </a:lnTo>
                    <a:lnTo>
                      <a:pt x="54" y="27"/>
                    </a:lnTo>
                    <a:lnTo>
                      <a:pt x="53" y="27"/>
                    </a:lnTo>
                    <a:lnTo>
                      <a:pt x="53" y="27"/>
                    </a:lnTo>
                    <a:lnTo>
                      <a:pt x="51" y="27"/>
                    </a:lnTo>
                    <a:lnTo>
                      <a:pt x="50" y="27"/>
                    </a:lnTo>
                    <a:lnTo>
                      <a:pt x="49" y="27"/>
                    </a:lnTo>
                    <a:lnTo>
                      <a:pt x="49" y="26"/>
                    </a:lnTo>
                    <a:lnTo>
                      <a:pt x="47" y="26"/>
                    </a:lnTo>
                    <a:lnTo>
                      <a:pt x="46" y="26"/>
                    </a:lnTo>
                    <a:lnTo>
                      <a:pt x="46" y="26"/>
                    </a:lnTo>
                    <a:lnTo>
                      <a:pt x="44" y="26"/>
                    </a:lnTo>
                    <a:lnTo>
                      <a:pt x="43" y="25"/>
                    </a:lnTo>
                    <a:lnTo>
                      <a:pt x="43" y="25"/>
                    </a:lnTo>
                    <a:lnTo>
                      <a:pt x="42" y="25"/>
                    </a:lnTo>
                    <a:lnTo>
                      <a:pt x="40" y="25"/>
                    </a:lnTo>
                    <a:lnTo>
                      <a:pt x="40" y="24"/>
                    </a:lnTo>
                    <a:lnTo>
                      <a:pt x="39" y="24"/>
                    </a:lnTo>
                    <a:lnTo>
                      <a:pt x="38" y="24"/>
                    </a:lnTo>
                    <a:lnTo>
                      <a:pt x="37" y="24"/>
                    </a:lnTo>
                    <a:lnTo>
                      <a:pt x="36" y="23"/>
                    </a:lnTo>
                    <a:lnTo>
                      <a:pt x="35" y="23"/>
                    </a:lnTo>
                    <a:lnTo>
                      <a:pt x="34" y="23"/>
                    </a:lnTo>
                    <a:lnTo>
                      <a:pt x="33" y="22"/>
                    </a:lnTo>
                    <a:lnTo>
                      <a:pt x="32" y="22"/>
                    </a:lnTo>
                    <a:lnTo>
                      <a:pt x="31" y="22"/>
                    </a:lnTo>
                    <a:lnTo>
                      <a:pt x="30" y="21"/>
                    </a:lnTo>
                    <a:lnTo>
                      <a:pt x="29" y="21"/>
                    </a:lnTo>
                    <a:lnTo>
                      <a:pt x="28" y="20"/>
                    </a:lnTo>
                    <a:lnTo>
                      <a:pt x="27" y="20"/>
                    </a:lnTo>
                    <a:lnTo>
                      <a:pt x="26" y="20"/>
                    </a:lnTo>
                    <a:lnTo>
                      <a:pt x="25" y="19"/>
                    </a:lnTo>
                    <a:lnTo>
                      <a:pt x="25" y="19"/>
                    </a:lnTo>
                    <a:lnTo>
                      <a:pt x="24" y="18"/>
                    </a:lnTo>
                    <a:lnTo>
                      <a:pt x="23" y="18"/>
                    </a:lnTo>
                    <a:lnTo>
                      <a:pt x="22" y="17"/>
                    </a:lnTo>
                    <a:lnTo>
                      <a:pt x="21" y="17"/>
                    </a:lnTo>
                    <a:lnTo>
                      <a:pt x="20" y="16"/>
                    </a:lnTo>
                    <a:lnTo>
                      <a:pt x="19" y="16"/>
                    </a:lnTo>
                    <a:lnTo>
                      <a:pt x="18" y="15"/>
                    </a:lnTo>
                    <a:lnTo>
                      <a:pt x="18" y="15"/>
                    </a:lnTo>
                    <a:lnTo>
                      <a:pt x="17" y="14"/>
                    </a:lnTo>
                    <a:lnTo>
                      <a:pt x="16" y="14"/>
                    </a:lnTo>
                    <a:lnTo>
                      <a:pt x="15" y="13"/>
                    </a:lnTo>
                    <a:lnTo>
                      <a:pt x="14" y="13"/>
                    </a:lnTo>
                    <a:lnTo>
                      <a:pt x="13" y="12"/>
                    </a:lnTo>
                    <a:lnTo>
                      <a:pt x="12" y="12"/>
                    </a:lnTo>
                    <a:lnTo>
                      <a:pt x="12" y="11"/>
                    </a:lnTo>
                    <a:lnTo>
                      <a:pt x="11" y="10"/>
                    </a:lnTo>
                    <a:lnTo>
                      <a:pt x="10" y="10"/>
                    </a:lnTo>
                    <a:lnTo>
                      <a:pt x="9" y="9"/>
                    </a:lnTo>
                    <a:lnTo>
                      <a:pt x="9" y="8"/>
                    </a:lnTo>
                    <a:lnTo>
                      <a:pt x="8" y="8"/>
                    </a:lnTo>
                    <a:lnTo>
                      <a:pt x="7" y="7"/>
                    </a:lnTo>
                    <a:lnTo>
                      <a:pt x="6" y="6"/>
                    </a:lnTo>
                    <a:lnTo>
                      <a:pt x="5" y="6"/>
                    </a:lnTo>
                    <a:lnTo>
                      <a:pt x="5" y="5"/>
                    </a:lnTo>
                    <a:lnTo>
                      <a:pt x="4" y="4"/>
                    </a:lnTo>
                    <a:lnTo>
                      <a:pt x="3" y="3"/>
                    </a:lnTo>
                    <a:lnTo>
                      <a:pt x="3" y="3"/>
                    </a:lnTo>
                    <a:lnTo>
                      <a:pt x="2" y="2"/>
                    </a:lnTo>
                    <a:lnTo>
                      <a:pt x="1" y="1"/>
                    </a:lnTo>
                    <a:lnTo>
                      <a:pt x="1"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7" name="Freeform 485"/>
              <p:cNvSpPr>
                <a:spLocks/>
              </p:cNvSpPr>
              <p:nvPr/>
            </p:nvSpPr>
            <p:spPr bwMode="auto">
              <a:xfrm flipH="1">
                <a:off x="657" y="3597"/>
                <a:ext cx="34" cy="8"/>
              </a:xfrm>
              <a:custGeom>
                <a:avLst/>
                <a:gdLst>
                  <a:gd name="T0" fmla="*/ 2 w 119"/>
                  <a:gd name="T1" fmla="*/ 25 h 26"/>
                  <a:gd name="T2" fmla="*/ 4 w 119"/>
                  <a:gd name="T3" fmla="*/ 22 h 26"/>
                  <a:gd name="T4" fmla="*/ 6 w 119"/>
                  <a:gd name="T5" fmla="*/ 20 h 26"/>
                  <a:gd name="T6" fmla="*/ 9 w 119"/>
                  <a:gd name="T7" fmla="*/ 19 h 26"/>
                  <a:gd name="T8" fmla="*/ 11 w 119"/>
                  <a:gd name="T9" fmla="*/ 17 h 26"/>
                  <a:gd name="T10" fmla="*/ 14 w 119"/>
                  <a:gd name="T11" fmla="*/ 15 h 26"/>
                  <a:gd name="T12" fmla="*/ 16 w 119"/>
                  <a:gd name="T13" fmla="*/ 13 h 26"/>
                  <a:gd name="T14" fmla="*/ 19 w 119"/>
                  <a:gd name="T15" fmla="*/ 12 h 26"/>
                  <a:gd name="T16" fmla="*/ 21 w 119"/>
                  <a:gd name="T17" fmla="*/ 10 h 26"/>
                  <a:gd name="T18" fmla="*/ 24 w 119"/>
                  <a:gd name="T19" fmla="*/ 9 h 26"/>
                  <a:gd name="T20" fmla="*/ 26 w 119"/>
                  <a:gd name="T21" fmla="*/ 8 h 26"/>
                  <a:gd name="T22" fmla="*/ 29 w 119"/>
                  <a:gd name="T23" fmla="*/ 6 h 26"/>
                  <a:gd name="T24" fmla="*/ 32 w 119"/>
                  <a:gd name="T25" fmla="*/ 5 h 26"/>
                  <a:gd name="T26" fmla="*/ 35 w 119"/>
                  <a:gd name="T27" fmla="*/ 4 h 26"/>
                  <a:gd name="T28" fmla="*/ 38 w 119"/>
                  <a:gd name="T29" fmla="*/ 3 h 26"/>
                  <a:gd name="T30" fmla="*/ 41 w 119"/>
                  <a:gd name="T31" fmla="*/ 2 h 26"/>
                  <a:gd name="T32" fmla="*/ 44 w 119"/>
                  <a:gd name="T33" fmla="*/ 2 h 26"/>
                  <a:gd name="T34" fmla="*/ 47 w 119"/>
                  <a:gd name="T35" fmla="*/ 1 h 26"/>
                  <a:gd name="T36" fmla="*/ 50 w 119"/>
                  <a:gd name="T37" fmla="*/ 1 h 26"/>
                  <a:gd name="T38" fmla="*/ 53 w 119"/>
                  <a:gd name="T39" fmla="*/ 1 h 26"/>
                  <a:gd name="T40" fmla="*/ 56 w 119"/>
                  <a:gd name="T41" fmla="*/ 0 h 26"/>
                  <a:gd name="T42" fmla="*/ 59 w 119"/>
                  <a:gd name="T43" fmla="*/ 0 h 26"/>
                  <a:gd name="T44" fmla="*/ 62 w 119"/>
                  <a:gd name="T45" fmla="*/ 0 h 26"/>
                  <a:gd name="T46" fmla="*/ 65 w 119"/>
                  <a:gd name="T47" fmla="*/ 1 h 26"/>
                  <a:gd name="T48" fmla="*/ 68 w 119"/>
                  <a:gd name="T49" fmla="*/ 1 h 26"/>
                  <a:gd name="T50" fmla="*/ 71 w 119"/>
                  <a:gd name="T51" fmla="*/ 1 h 26"/>
                  <a:gd name="T52" fmla="*/ 74 w 119"/>
                  <a:gd name="T53" fmla="*/ 1 h 26"/>
                  <a:gd name="T54" fmla="*/ 77 w 119"/>
                  <a:gd name="T55" fmla="*/ 2 h 26"/>
                  <a:gd name="T56" fmla="*/ 80 w 119"/>
                  <a:gd name="T57" fmla="*/ 3 h 26"/>
                  <a:gd name="T58" fmla="*/ 83 w 119"/>
                  <a:gd name="T59" fmla="*/ 4 h 26"/>
                  <a:gd name="T60" fmla="*/ 86 w 119"/>
                  <a:gd name="T61" fmla="*/ 4 h 26"/>
                  <a:gd name="T62" fmla="*/ 88 w 119"/>
                  <a:gd name="T63" fmla="*/ 5 h 26"/>
                  <a:gd name="T64" fmla="*/ 91 w 119"/>
                  <a:gd name="T65" fmla="*/ 6 h 26"/>
                  <a:gd name="T66" fmla="*/ 94 w 119"/>
                  <a:gd name="T67" fmla="*/ 8 h 26"/>
                  <a:gd name="T68" fmla="*/ 97 w 119"/>
                  <a:gd name="T69" fmla="*/ 9 h 26"/>
                  <a:gd name="T70" fmla="*/ 100 w 119"/>
                  <a:gd name="T71" fmla="*/ 10 h 26"/>
                  <a:gd name="T72" fmla="*/ 102 w 119"/>
                  <a:gd name="T73" fmla="*/ 12 h 26"/>
                  <a:gd name="T74" fmla="*/ 105 w 119"/>
                  <a:gd name="T75" fmla="*/ 13 h 26"/>
                  <a:gd name="T76" fmla="*/ 107 w 119"/>
                  <a:gd name="T77" fmla="*/ 15 h 26"/>
                  <a:gd name="T78" fmla="*/ 110 w 119"/>
                  <a:gd name="T79" fmla="*/ 17 h 26"/>
                  <a:gd name="T80" fmla="*/ 112 w 119"/>
                  <a:gd name="T81" fmla="*/ 19 h 26"/>
                  <a:gd name="T82" fmla="*/ 114 w 119"/>
                  <a:gd name="T83" fmla="*/ 21 h 26"/>
                  <a:gd name="T84" fmla="*/ 117 w 119"/>
                  <a:gd name="T85" fmla="*/ 23 h 26"/>
                  <a:gd name="T86" fmla="*/ 119 w 119"/>
                  <a:gd name="T8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 h="26">
                    <a:moveTo>
                      <a:pt x="0" y="26"/>
                    </a:moveTo>
                    <a:lnTo>
                      <a:pt x="1" y="25"/>
                    </a:lnTo>
                    <a:lnTo>
                      <a:pt x="2" y="25"/>
                    </a:lnTo>
                    <a:lnTo>
                      <a:pt x="3" y="24"/>
                    </a:lnTo>
                    <a:lnTo>
                      <a:pt x="3" y="23"/>
                    </a:lnTo>
                    <a:lnTo>
                      <a:pt x="4" y="22"/>
                    </a:lnTo>
                    <a:lnTo>
                      <a:pt x="5" y="22"/>
                    </a:lnTo>
                    <a:lnTo>
                      <a:pt x="5" y="21"/>
                    </a:lnTo>
                    <a:lnTo>
                      <a:pt x="6" y="20"/>
                    </a:lnTo>
                    <a:lnTo>
                      <a:pt x="7" y="20"/>
                    </a:lnTo>
                    <a:lnTo>
                      <a:pt x="8" y="19"/>
                    </a:lnTo>
                    <a:lnTo>
                      <a:pt x="9" y="19"/>
                    </a:lnTo>
                    <a:lnTo>
                      <a:pt x="10" y="18"/>
                    </a:lnTo>
                    <a:lnTo>
                      <a:pt x="10" y="17"/>
                    </a:lnTo>
                    <a:lnTo>
                      <a:pt x="11" y="17"/>
                    </a:lnTo>
                    <a:lnTo>
                      <a:pt x="12" y="16"/>
                    </a:lnTo>
                    <a:lnTo>
                      <a:pt x="13" y="15"/>
                    </a:lnTo>
                    <a:lnTo>
                      <a:pt x="14" y="15"/>
                    </a:lnTo>
                    <a:lnTo>
                      <a:pt x="14" y="14"/>
                    </a:lnTo>
                    <a:lnTo>
                      <a:pt x="15" y="14"/>
                    </a:lnTo>
                    <a:lnTo>
                      <a:pt x="16" y="13"/>
                    </a:lnTo>
                    <a:lnTo>
                      <a:pt x="17" y="13"/>
                    </a:lnTo>
                    <a:lnTo>
                      <a:pt x="18" y="12"/>
                    </a:lnTo>
                    <a:lnTo>
                      <a:pt x="19" y="12"/>
                    </a:lnTo>
                    <a:lnTo>
                      <a:pt x="19" y="11"/>
                    </a:lnTo>
                    <a:lnTo>
                      <a:pt x="20" y="11"/>
                    </a:lnTo>
                    <a:lnTo>
                      <a:pt x="21" y="10"/>
                    </a:lnTo>
                    <a:lnTo>
                      <a:pt x="22" y="10"/>
                    </a:lnTo>
                    <a:lnTo>
                      <a:pt x="23" y="9"/>
                    </a:lnTo>
                    <a:lnTo>
                      <a:pt x="24" y="9"/>
                    </a:lnTo>
                    <a:lnTo>
                      <a:pt x="25" y="8"/>
                    </a:lnTo>
                    <a:lnTo>
                      <a:pt x="26" y="8"/>
                    </a:lnTo>
                    <a:lnTo>
                      <a:pt x="26" y="8"/>
                    </a:lnTo>
                    <a:lnTo>
                      <a:pt x="28" y="7"/>
                    </a:lnTo>
                    <a:lnTo>
                      <a:pt x="28" y="7"/>
                    </a:lnTo>
                    <a:lnTo>
                      <a:pt x="29" y="6"/>
                    </a:lnTo>
                    <a:lnTo>
                      <a:pt x="30" y="6"/>
                    </a:lnTo>
                    <a:lnTo>
                      <a:pt x="31" y="5"/>
                    </a:lnTo>
                    <a:lnTo>
                      <a:pt x="32" y="5"/>
                    </a:lnTo>
                    <a:lnTo>
                      <a:pt x="33" y="5"/>
                    </a:lnTo>
                    <a:lnTo>
                      <a:pt x="34" y="5"/>
                    </a:lnTo>
                    <a:lnTo>
                      <a:pt x="35" y="4"/>
                    </a:lnTo>
                    <a:lnTo>
                      <a:pt x="36" y="4"/>
                    </a:lnTo>
                    <a:lnTo>
                      <a:pt x="37" y="4"/>
                    </a:lnTo>
                    <a:lnTo>
                      <a:pt x="38" y="3"/>
                    </a:lnTo>
                    <a:lnTo>
                      <a:pt x="39" y="3"/>
                    </a:lnTo>
                    <a:lnTo>
                      <a:pt x="40" y="3"/>
                    </a:lnTo>
                    <a:lnTo>
                      <a:pt x="41" y="2"/>
                    </a:lnTo>
                    <a:lnTo>
                      <a:pt x="42" y="2"/>
                    </a:lnTo>
                    <a:lnTo>
                      <a:pt x="43" y="2"/>
                    </a:lnTo>
                    <a:lnTo>
                      <a:pt x="44" y="2"/>
                    </a:lnTo>
                    <a:lnTo>
                      <a:pt x="45" y="2"/>
                    </a:lnTo>
                    <a:lnTo>
                      <a:pt x="46" y="2"/>
                    </a:lnTo>
                    <a:lnTo>
                      <a:pt x="47" y="1"/>
                    </a:lnTo>
                    <a:lnTo>
                      <a:pt x="48" y="1"/>
                    </a:lnTo>
                    <a:lnTo>
                      <a:pt x="49" y="1"/>
                    </a:lnTo>
                    <a:lnTo>
                      <a:pt x="50" y="1"/>
                    </a:lnTo>
                    <a:lnTo>
                      <a:pt x="51" y="1"/>
                    </a:lnTo>
                    <a:lnTo>
                      <a:pt x="52" y="1"/>
                    </a:lnTo>
                    <a:lnTo>
                      <a:pt x="53" y="1"/>
                    </a:lnTo>
                    <a:lnTo>
                      <a:pt x="54" y="1"/>
                    </a:lnTo>
                    <a:lnTo>
                      <a:pt x="55" y="1"/>
                    </a:lnTo>
                    <a:lnTo>
                      <a:pt x="56" y="0"/>
                    </a:lnTo>
                    <a:lnTo>
                      <a:pt x="57" y="0"/>
                    </a:lnTo>
                    <a:lnTo>
                      <a:pt x="58" y="0"/>
                    </a:lnTo>
                    <a:lnTo>
                      <a:pt x="59" y="0"/>
                    </a:lnTo>
                    <a:lnTo>
                      <a:pt x="60" y="0"/>
                    </a:lnTo>
                    <a:lnTo>
                      <a:pt x="61" y="0"/>
                    </a:lnTo>
                    <a:lnTo>
                      <a:pt x="62" y="0"/>
                    </a:lnTo>
                    <a:lnTo>
                      <a:pt x="63" y="0"/>
                    </a:lnTo>
                    <a:lnTo>
                      <a:pt x="64" y="0"/>
                    </a:lnTo>
                    <a:lnTo>
                      <a:pt x="65" y="1"/>
                    </a:lnTo>
                    <a:lnTo>
                      <a:pt x="66" y="1"/>
                    </a:lnTo>
                    <a:lnTo>
                      <a:pt x="67" y="1"/>
                    </a:lnTo>
                    <a:lnTo>
                      <a:pt x="68" y="1"/>
                    </a:lnTo>
                    <a:lnTo>
                      <a:pt x="69" y="1"/>
                    </a:lnTo>
                    <a:lnTo>
                      <a:pt x="70" y="1"/>
                    </a:lnTo>
                    <a:lnTo>
                      <a:pt x="71" y="1"/>
                    </a:lnTo>
                    <a:lnTo>
                      <a:pt x="72" y="1"/>
                    </a:lnTo>
                    <a:lnTo>
                      <a:pt x="73" y="1"/>
                    </a:lnTo>
                    <a:lnTo>
                      <a:pt x="74" y="1"/>
                    </a:lnTo>
                    <a:lnTo>
                      <a:pt x="75" y="2"/>
                    </a:lnTo>
                    <a:lnTo>
                      <a:pt x="76" y="2"/>
                    </a:lnTo>
                    <a:lnTo>
                      <a:pt x="77" y="2"/>
                    </a:lnTo>
                    <a:lnTo>
                      <a:pt x="78" y="2"/>
                    </a:lnTo>
                    <a:lnTo>
                      <a:pt x="79" y="2"/>
                    </a:lnTo>
                    <a:lnTo>
                      <a:pt x="80" y="3"/>
                    </a:lnTo>
                    <a:lnTo>
                      <a:pt x="81" y="3"/>
                    </a:lnTo>
                    <a:lnTo>
                      <a:pt x="82" y="3"/>
                    </a:lnTo>
                    <a:lnTo>
                      <a:pt x="83" y="4"/>
                    </a:lnTo>
                    <a:lnTo>
                      <a:pt x="84" y="4"/>
                    </a:lnTo>
                    <a:lnTo>
                      <a:pt x="85" y="4"/>
                    </a:lnTo>
                    <a:lnTo>
                      <a:pt x="86" y="4"/>
                    </a:lnTo>
                    <a:lnTo>
                      <a:pt x="87" y="5"/>
                    </a:lnTo>
                    <a:lnTo>
                      <a:pt x="88" y="5"/>
                    </a:lnTo>
                    <a:lnTo>
                      <a:pt x="88" y="5"/>
                    </a:lnTo>
                    <a:lnTo>
                      <a:pt x="90" y="6"/>
                    </a:lnTo>
                    <a:lnTo>
                      <a:pt x="90" y="6"/>
                    </a:lnTo>
                    <a:lnTo>
                      <a:pt x="91" y="6"/>
                    </a:lnTo>
                    <a:lnTo>
                      <a:pt x="92" y="7"/>
                    </a:lnTo>
                    <a:lnTo>
                      <a:pt x="93" y="7"/>
                    </a:lnTo>
                    <a:lnTo>
                      <a:pt x="94" y="8"/>
                    </a:lnTo>
                    <a:lnTo>
                      <a:pt x="95" y="8"/>
                    </a:lnTo>
                    <a:lnTo>
                      <a:pt x="96" y="8"/>
                    </a:lnTo>
                    <a:lnTo>
                      <a:pt x="97" y="9"/>
                    </a:lnTo>
                    <a:lnTo>
                      <a:pt x="98" y="9"/>
                    </a:lnTo>
                    <a:lnTo>
                      <a:pt x="99" y="10"/>
                    </a:lnTo>
                    <a:lnTo>
                      <a:pt x="100" y="10"/>
                    </a:lnTo>
                    <a:lnTo>
                      <a:pt x="100" y="11"/>
                    </a:lnTo>
                    <a:lnTo>
                      <a:pt x="101" y="11"/>
                    </a:lnTo>
                    <a:lnTo>
                      <a:pt x="102" y="12"/>
                    </a:lnTo>
                    <a:lnTo>
                      <a:pt x="103" y="12"/>
                    </a:lnTo>
                    <a:lnTo>
                      <a:pt x="104" y="13"/>
                    </a:lnTo>
                    <a:lnTo>
                      <a:pt x="105" y="13"/>
                    </a:lnTo>
                    <a:lnTo>
                      <a:pt x="106" y="14"/>
                    </a:lnTo>
                    <a:lnTo>
                      <a:pt x="107" y="15"/>
                    </a:lnTo>
                    <a:lnTo>
                      <a:pt x="107" y="15"/>
                    </a:lnTo>
                    <a:lnTo>
                      <a:pt x="108" y="16"/>
                    </a:lnTo>
                    <a:lnTo>
                      <a:pt x="109" y="16"/>
                    </a:lnTo>
                    <a:lnTo>
                      <a:pt x="110" y="17"/>
                    </a:lnTo>
                    <a:lnTo>
                      <a:pt x="111" y="18"/>
                    </a:lnTo>
                    <a:lnTo>
                      <a:pt x="111" y="18"/>
                    </a:lnTo>
                    <a:lnTo>
                      <a:pt x="112" y="19"/>
                    </a:lnTo>
                    <a:lnTo>
                      <a:pt x="113" y="19"/>
                    </a:lnTo>
                    <a:lnTo>
                      <a:pt x="114" y="20"/>
                    </a:lnTo>
                    <a:lnTo>
                      <a:pt x="114" y="21"/>
                    </a:lnTo>
                    <a:lnTo>
                      <a:pt x="115" y="21"/>
                    </a:lnTo>
                    <a:lnTo>
                      <a:pt x="116" y="22"/>
                    </a:lnTo>
                    <a:lnTo>
                      <a:pt x="117" y="23"/>
                    </a:lnTo>
                    <a:lnTo>
                      <a:pt x="117" y="23"/>
                    </a:lnTo>
                    <a:lnTo>
                      <a:pt x="118" y="24"/>
                    </a:lnTo>
                    <a:lnTo>
                      <a:pt x="119" y="25"/>
                    </a:lnTo>
                    <a:lnTo>
                      <a:pt x="119" y="25"/>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8" name="Freeform 486"/>
              <p:cNvSpPr>
                <a:spLocks/>
              </p:cNvSpPr>
              <p:nvPr/>
            </p:nvSpPr>
            <p:spPr bwMode="auto">
              <a:xfrm flipH="1">
                <a:off x="691" y="3626"/>
                <a:ext cx="3" cy="10"/>
              </a:xfrm>
              <a:custGeom>
                <a:avLst/>
                <a:gdLst>
                  <a:gd name="T0" fmla="*/ 0 w 12"/>
                  <a:gd name="T1" fmla="*/ 36 h 36"/>
                  <a:gd name="T2" fmla="*/ 0 w 12"/>
                  <a:gd name="T3" fmla="*/ 35 h 36"/>
                  <a:gd name="T4" fmla="*/ 0 w 12"/>
                  <a:gd name="T5" fmla="*/ 35 h 36"/>
                  <a:gd name="T6" fmla="*/ 0 w 12"/>
                  <a:gd name="T7" fmla="*/ 33 h 36"/>
                  <a:gd name="T8" fmla="*/ 0 w 12"/>
                  <a:gd name="T9" fmla="*/ 33 h 36"/>
                  <a:gd name="T10" fmla="*/ 0 w 12"/>
                  <a:gd name="T11" fmla="*/ 32 h 36"/>
                  <a:gd name="T12" fmla="*/ 1 w 12"/>
                  <a:gd name="T13" fmla="*/ 31 h 36"/>
                  <a:gd name="T14" fmla="*/ 1 w 12"/>
                  <a:gd name="T15" fmla="*/ 30 h 36"/>
                  <a:gd name="T16" fmla="*/ 1 w 12"/>
                  <a:gd name="T17" fmla="*/ 29 h 36"/>
                  <a:gd name="T18" fmla="*/ 1 w 12"/>
                  <a:gd name="T19" fmla="*/ 28 h 36"/>
                  <a:gd name="T20" fmla="*/ 1 w 12"/>
                  <a:gd name="T21" fmla="*/ 28 h 36"/>
                  <a:gd name="T22" fmla="*/ 1 w 12"/>
                  <a:gd name="T23" fmla="*/ 27 h 36"/>
                  <a:gd name="T24" fmla="*/ 1 w 12"/>
                  <a:gd name="T25" fmla="*/ 26 h 36"/>
                  <a:gd name="T26" fmla="*/ 1 w 12"/>
                  <a:gd name="T27" fmla="*/ 25 h 36"/>
                  <a:gd name="T28" fmla="*/ 2 w 12"/>
                  <a:gd name="T29" fmla="*/ 24 h 36"/>
                  <a:gd name="T30" fmla="*/ 2 w 12"/>
                  <a:gd name="T31" fmla="*/ 23 h 36"/>
                  <a:gd name="T32" fmla="*/ 2 w 12"/>
                  <a:gd name="T33" fmla="*/ 22 h 36"/>
                  <a:gd name="T34" fmla="*/ 2 w 12"/>
                  <a:gd name="T35" fmla="*/ 22 h 36"/>
                  <a:gd name="T36" fmla="*/ 2 w 12"/>
                  <a:gd name="T37" fmla="*/ 21 h 36"/>
                  <a:gd name="T38" fmla="*/ 3 w 12"/>
                  <a:gd name="T39" fmla="*/ 20 h 36"/>
                  <a:gd name="T40" fmla="*/ 3 w 12"/>
                  <a:gd name="T41" fmla="*/ 19 h 36"/>
                  <a:gd name="T42" fmla="*/ 3 w 12"/>
                  <a:gd name="T43" fmla="*/ 18 h 36"/>
                  <a:gd name="T44" fmla="*/ 3 w 12"/>
                  <a:gd name="T45" fmla="*/ 17 h 36"/>
                  <a:gd name="T46" fmla="*/ 4 w 12"/>
                  <a:gd name="T47" fmla="*/ 17 h 36"/>
                  <a:gd name="T48" fmla="*/ 4 w 12"/>
                  <a:gd name="T49" fmla="*/ 16 h 36"/>
                  <a:gd name="T50" fmla="*/ 4 w 12"/>
                  <a:gd name="T51" fmla="*/ 15 h 36"/>
                  <a:gd name="T52" fmla="*/ 5 w 12"/>
                  <a:gd name="T53" fmla="*/ 14 h 36"/>
                  <a:gd name="T54" fmla="*/ 5 w 12"/>
                  <a:gd name="T55" fmla="*/ 13 h 36"/>
                  <a:gd name="T56" fmla="*/ 5 w 12"/>
                  <a:gd name="T57" fmla="*/ 12 h 36"/>
                  <a:gd name="T58" fmla="*/ 5 w 12"/>
                  <a:gd name="T59" fmla="*/ 12 h 36"/>
                  <a:gd name="T60" fmla="*/ 6 w 12"/>
                  <a:gd name="T61" fmla="*/ 11 h 36"/>
                  <a:gd name="T62" fmla="*/ 6 w 12"/>
                  <a:gd name="T63" fmla="*/ 10 h 36"/>
                  <a:gd name="T64" fmla="*/ 6 w 12"/>
                  <a:gd name="T65" fmla="*/ 9 h 36"/>
                  <a:gd name="T66" fmla="*/ 7 w 12"/>
                  <a:gd name="T67" fmla="*/ 8 h 36"/>
                  <a:gd name="T68" fmla="*/ 7 w 12"/>
                  <a:gd name="T69" fmla="*/ 8 h 36"/>
                  <a:gd name="T70" fmla="*/ 8 w 12"/>
                  <a:gd name="T71" fmla="*/ 7 h 36"/>
                  <a:gd name="T72" fmla="*/ 8 w 12"/>
                  <a:gd name="T73" fmla="*/ 6 h 36"/>
                  <a:gd name="T74" fmla="*/ 8 w 12"/>
                  <a:gd name="T75" fmla="*/ 5 h 36"/>
                  <a:gd name="T76" fmla="*/ 9 w 12"/>
                  <a:gd name="T77" fmla="*/ 4 h 36"/>
                  <a:gd name="T78" fmla="*/ 9 w 12"/>
                  <a:gd name="T79" fmla="*/ 4 h 36"/>
                  <a:gd name="T80" fmla="*/ 10 w 12"/>
                  <a:gd name="T81" fmla="*/ 3 h 36"/>
                  <a:gd name="T82" fmla="*/ 10 w 12"/>
                  <a:gd name="T83" fmla="*/ 2 h 36"/>
                  <a:gd name="T84" fmla="*/ 11 w 12"/>
                  <a:gd name="T85" fmla="*/ 1 h 36"/>
                  <a:gd name="T86" fmla="*/ 11 w 12"/>
                  <a:gd name="T87" fmla="*/ 1 h 36"/>
                  <a:gd name="T88" fmla="*/ 12 w 12"/>
                  <a:gd name="T89" fmla="*/ 0 h 36"/>
                  <a:gd name="T90" fmla="*/ 12 w 12"/>
                  <a:gd name="T9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36">
                    <a:moveTo>
                      <a:pt x="0" y="36"/>
                    </a:moveTo>
                    <a:lnTo>
                      <a:pt x="0" y="35"/>
                    </a:lnTo>
                    <a:lnTo>
                      <a:pt x="0" y="35"/>
                    </a:lnTo>
                    <a:lnTo>
                      <a:pt x="0" y="33"/>
                    </a:lnTo>
                    <a:lnTo>
                      <a:pt x="0" y="33"/>
                    </a:lnTo>
                    <a:lnTo>
                      <a:pt x="0" y="32"/>
                    </a:lnTo>
                    <a:lnTo>
                      <a:pt x="1" y="31"/>
                    </a:lnTo>
                    <a:lnTo>
                      <a:pt x="1" y="30"/>
                    </a:lnTo>
                    <a:lnTo>
                      <a:pt x="1" y="29"/>
                    </a:lnTo>
                    <a:lnTo>
                      <a:pt x="1" y="28"/>
                    </a:lnTo>
                    <a:lnTo>
                      <a:pt x="1" y="28"/>
                    </a:lnTo>
                    <a:lnTo>
                      <a:pt x="1" y="27"/>
                    </a:lnTo>
                    <a:lnTo>
                      <a:pt x="1" y="26"/>
                    </a:lnTo>
                    <a:lnTo>
                      <a:pt x="1" y="25"/>
                    </a:lnTo>
                    <a:lnTo>
                      <a:pt x="2" y="24"/>
                    </a:lnTo>
                    <a:lnTo>
                      <a:pt x="2" y="23"/>
                    </a:lnTo>
                    <a:lnTo>
                      <a:pt x="2" y="22"/>
                    </a:lnTo>
                    <a:lnTo>
                      <a:pt x="2" y="22"/>
                    </a:lnTo>
                    <a:lnTo>
                      <a:pt x="2" y="21"/>
                    </a:lnTo>
                    <a:lnTo>
                      <a:pt x="3" y="20"/>
                    </a:lnTo>
                    <a:lnTo>
                      <a:pt x="3" y="19"/>
                    </a:lnTo>
                    <a:lnTo>
                      <a:pt x="3" y="18"/>
                    </a:lnTo>
                    <a:lnTo>
                      <a:pt x="3" y="17"/>
                    </a:lnTo>
                    <a:lnTo>
                      <a:pt x="4" y="17"/>
                    </a:lnTo>
                    <a:lnTo>
                      <a:pt x="4" y="16"/>
                    </a:lnTo>
                    <a:lnTo>
                      <a:pt x="4" y="15"/>
                    </a:lnTo>
                    <a:lnTo>
                      <a:pt x="5" y="14"/>
                    </a:lnTo>
                    <a:lnTo>
                      <a:pt x="5" y="13"/>
                    </a:lnTo>
                    <a:lnTo>
                      <a:pt x="5" y="12"/>
                    </a:lnTo>
                    <a:lnTo>
                      <a:pt x="5" y="12"/>
                    </a:lnTo>
                    <a:lnTo>
                      <a:pt x="6" y="11"/>
                    </a:lnTo>
                    <a:lnTo>
                      <a:pt x="6" y="10"/>
                    </a:lnTo>
                    <a:lnTo>
                      <a:pt x="6" y="9"/>
                    </a:lnTo>
                    <a:lnTo>
                      <a:pt x="7" y="8"/>
                    </a:lnTo>
                    <a:lnTo>
                      <a:pt x="7" y="8"/>
                    </a:lnTo>
                    <a:lnTo>
                      <a:pt x="8" y="7"/>
                    </a:lnTo>
                    <a:lnTo>
                      <a:pt x="8" y="6"/>
                    </a:lnTo>
                    <a:lnTo>
                      <a:pt x="8" y="5"/>
                    </a:lnTo>
                    <a:lnTo>
                      <a:pt x="9" y="4"/>
                    </a:lnTo>
                    <a:lnTo>
                      <a:pt x="9" y="4"/>
                    </a:lnTo>
                    <a:lnTo>
                      <a:pt x="10" y="3"/>
                    </a:lnTo>
                    <a:lnTo>
                      <a:pt x="10" y="2"/>
                    </a:lnTo>
                    <a:lnTo>
                      <a:pt x="11" y="1"/>
                    </a:lnTo>
                    <a:lnTo>
                      <a:pt x="11" y="1"/>
                    </a:lnTo>
                    <a:lnTo>
                      <a:pt x="12" y="0"/>
                    </a:lnTo>
                    <a:lnTo>
                      <a:pt x="12"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399" name="Freeform 487"/>
              <p:cNvSpPr>
                <a:spLocks/>
              </p:cNvSpPr>
              <p:nvPr/>
            </p:nvSpPr>
            <p:spPr bwMode="auto">
              <a:xfrm flipH="1">
                <a:off x="691" y="3603"/>
                <a:ext cx="3" cy="11"/>
              </a:xfrm>
              <a:custGeom>
                <a:avLst/>
                <a:gdLst>
                  <a:gd name="T0" fmla="*/ 12 w 12"/>
                  <a:gd name="T1" fmla="*/ 38 h 38"/>
                  <a:gd name="T2" fmla="*/ 12 w 12"/>
                  <a:gd name="T3" fmla="*/ 37 h 38"/>
                  <a:gd name="T4" fmla="*/ 11 w 12"/>
                  <a:gd name="T5" fmla="*/ 36 h 38"/>
                  <a:gd name="T6" fmla="*/ 11 w 12"/>
                  <a:gd name="T7" fmla="*/ 36 h 38"/>
                  <a:gd name="T8" fmla="*/ 10 w 12"/>
                  <a:gd name="T9" fmla="*/ 35 h 38"/>
                  <a:gd name="T10" fmla="*/ 10 w 12"/>
                  <a:gd name="T11" fmla="*/ 34 h 38"/>
                  <a:gd name="T12" fmla="*/ 9 w 12"/>
                  <a:gd name="T13" fmla="*/ 33 h 38"/>
                  <a:gd name="T14" fmla="*/ 9 w 12"/>
                  <a:gd name="T15" fmla="*/ 33 h 38"/>
                  <a:gd name="T16" fmla="*/ 8 w 12"/>
                  <a:gd name="T17" fmla="*/ 32 h 38"/>
                  <a:gd name="T18" fmla="*/ 8 w 12"/>
                  <a:gd name="T19" fmla="*/ 31 h 38"/>
                  <a:gd name="T20" fmla="*/ 8 w 12"/>
                  <a:gd name="T21" fmla="*/ 30 h 38"/>
                  <a:gd name="T22" fmla="*/ 7 w 12"/>
                  <a:gd name="T23" fmla="*/ 29 h 38"/>
                  <a:gd name="T24" fmla="*/ 7 w 12"/>
                  <a:gd name="T25" fmla="*/ 29 h 38"/>
                  <a:gd name="T26" fmla="*/ 6 w 12"/>
                  <a:gd name="T27" fmla="*/ 28 h 38"/>
                  <a:gd name="T28" fmla="*/ 6 w 12"/>
                  <a:gd name="T29" fmla="*/ 27 h 38"/>
                  <a:gd name="T30" fmla="*/ 6 w 12"/>
                  <a:gd name="T31" fmla="*/ 26 h 38"/>
                  <a:gd name="T32" fmla="*/ 5 w 12"/>
                  <a:gd name="T33" fmla="*/ 25 h 38"/>
                  <a:gd name="T34" fmla="*/ 5 w 12"/>
                  <a:gd name="T35" fmla="*/ 25 h 38"/>
                  <a:gd name="T36" fmla="*/ 5 w 12"/>
                  <a:gd name="T37" fmla="*/ 24 h 38"/>
                  <a:gd name="T38" fmla="*/ 5 w 12"/>
                  <a:gd name="T39" fmla="*/ 23 h 38"/>
                  <a:gd name="T40" fmla="*/ 4 w 12"/>
                  <a:gd name="T41" fmla="*/ 22 h 38"/>
                  <a:gd name="T42" fmla="*/ 4 w 12"/>
                  <a:gd name="T43" fmla="*/ 21 h 38"/>
                  <a:gd name="T44" fmla="*/ 4 w 12"/>
                  <a:gd name="T45" fmla="*/ 21 h 38"/>
                  <a:gd name="T46" fmla="*/ 3 w 12"/>
                  <a:gd name="T47" fmla="*/ 20 h 38"/>
                  <a:gd name="T48" fmla="*/ 3 w 12"/>
                  <a:gd name="T49" fmla="*/ 19 h 38"/>
                  <a:gd name="T50" fmla="*/ 3 w 12"/>
                  <a:gd name="T51" fmla="*/ 18 h 38"/>
                  <a:gd name="T52" fmla="*/ 3 w 12"/>
                  <a:gd name="T53" fmla="*/ 17 h 38"/>
                  <a:gd name="T54" fmla="*/ 2 w 12"/>
                  <a:gd name="T55" fmla="*/ 17 h 38"/>
                  <a:gd name="T56" fmla="*/ 2 w 12"/>
                  <a:gd name="T57" fmla="*/ 16 h 38"/>
                  <a:gd name="T58" fmla="*/ 2 w 12"/>
                  <a:gd name="T59" fmla="*/ 15 h 38"/>
                  <a:gd name="T60" fmla="*/ 2 w 12"/>
                  <a:gd name="T61" fmla="*/ 14 h 38"/>
                  <a:gd name="T62" fmla="*/ 2 w 12"/>
                  <a:gd name="T63" fmla="*/ 13 h 38"/>
                  <a:gd name="T64" fmla="*/ 1 w 12"/>
                  <a:gd name="T65" fmla="*/ 12 h 38"/>
                  <a:gd name="T66" fmla="*/ 1 w 12"/>
                  <a:gd name="T67" fmla="*/ 11 h 38"/>
                  <a:gd name="T68" fmla="*/ 1 w 12"/>
                  <a:gd name="T69" fmla="*/ 11 h 38"/>
                  <a:gd name="T70" fmla="*/ 1 w 12"/>
                  <a:gd name="T71" fmla="*/ 10 h 38"/>
                  <a:gd name="T72" fmla="*/ 1 w 12"/>
                  <a:gd name="T73" fmla="*/ 9 h 38"/>
                  <a:gd name="T74" fmla="*/ 1 w 12"/>
                  <a:gd name="T75" fmla="*/ 8 h 38"/>
                  <a:gd name="T76" fmla="*/ 1 w 12"/>
                  <a:gd name="T77" fmla="*/ 7 h 38"/>
                  <a:gd name="T78" fmla="*/ 1 w 12"/>
                  <a:gd name="T79" fmla="*/ 6 h 38"/>
                  <a:gd name="T80" fmla="*/ 0 w 12"/>
                  <a:gd name="T81" fmla="*/ 5 h 38"/>
                  <a:gd name="T82" fmla="*/ 0 w 12"/>
                  <a:gd name="T83" fmla="*/ 4 h 38"/>
                  <a:gd name="T84" fmla="*/ 0 w 12"/>
                  <a:gd name="T85" fmla="*/ 4 h 38"/>
                  <a:gd name="T86" fmla="*/ 0 w 12"/>
                  <a:gd name="T87" fmla="*/ 3 h 38"/>
                  <a:gd name="T88" fmla="*/ 0 w 12"/>
                  <a:gd name="T89" fmla="*/ 2 h 38"/>
                  <a:gd name="T90" fmla="*/ 0 w 12"/>
                  <a:gd name="T91" fmla="*/ 1 h 38"/>
                  <a:gd name="T92" fmla="*/ 0 w 12"/>
                  <a:gd name="T9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38">
                    <a:moveTo>
                      <a:pt x="12" y="38"/>
                    </a:moveTo>
                    <a:lnTo>
                      <a:pt x="12" y="37"/>
                    </a:lnTo>
                    <a:lnTo>
                      <a:pt x="11" y="36"/>
                    </a:lnTo>
                    <a:lnTo>
                      <a:pt x="11" y="36"/>
                    </a:lnTo>
                    <a:lnTo>
                      <a:pt x="10" y="35"/>
                    </a:lnTo>
                    <a:lnTo>
                      <a:pt x="10" y="34"/>
                    </a:lnTo>
                    <a:lnTo>
                      <a:pt x="9" y="33"/>
                    </a:lnTo>
                    <a:lnTo>
                      <a:pt x="9" y="33"/>
                    </a:lnTo>
                    <a:lnTo>
                      <a:pt x="8" y="32"/>
                    </a:lnTo>
                    <a:lnTo>
                      <a:pt x="8" y="31"/>
                    </a:lnTo>
                    <a:lnTo>
                      <a:pt x="8" y="30"/>
                    </a:lnTo>
                    <a:lnTo>
                      <a:pt x="7" y="29"/>
                    </a:lnTo>
                    <a:lnTo>
                      <a:pt x="7" y="29"/>
                    </a:lnTo>
                    <a:lnTo>
                      <a:pt x="6" y="28"/>
                    </a:lnTo>
                    <a:lnTo>
                      <a:pt x="6" y="27"/>
                    </a:lnTo>
                    <a:lnTo>
                      <a:pt x="6" y="26"/>
                    </a:lnTo>
                    <a:lnTo>
                      <a:pt x="5" y="25"/>
                    </a:lnTo>
                    <a:lnTo>
                      <a:pt x="5" y="25"/>
                    </a:lnTo>
                    <a:lnTo>
                      <a:pt x="5" y="24"/>
                    </a:lnTo>
                    <a:lnTo>
                      <a:pt x="5" y="23"/>
                    </a:lnTo>
                    <a:lnTo>
                      <a:pt x="4" y="22"/>
                    </a:lnTo>
                    <a:lnTo>
                      <a:pt x="4" y="21"/>
                    </a:lnTo>
                    <a:lnTo>
                      <a:pt x="4" y="21"/>
                    </a:lnTo>
                    <a:lnTo>
                      <a:pt x="3" y="20"/>
                    </a:lnTo>
                    <a:lnTo>
                      <a:pt x="3" y="19"/>
                    </a:lnTo>
                    <a:lnTo>
                      <a:pt x="3" y="18"/>
                    </a:lnTo>
                    <a:lnTo>
                      <a:pt x="3" y="17"/>
                    </a:lnTo>
                    <a:lnTo>
                      <a:pt x="2" y="17"/>
                    </a:lnTo>
                    <a:lnTo>
                      <a:pt x="2" y="16"/>
                    </a:lnTo>
                    <a:lnTo>
                      <a:pt x="2" y="15"/>
                    </a:lnTo>
                    <a:lnTo>
                      <a:pt x="2" y="14"/>
                    </a:lnTo>
                    <a:lnTo>
                      <a:pt x="2" y="13"/>
                    </a:lnTo>
                    <a:lnTo>
                      <a:pt x="1" y="12"/>
                    </a:lnTo>
                    <a:lnTo>
                      <a:pt x="1" y="11"/>
                    </a:lnTo>
                    <a:lnTo>
                      <a:pt x="1" y="11"/>
                    </a:lnTo>
                    <a:lnTo>
                      <a:pt x="1" y="10"/>
                    </a:lnTo>
                    <a:lnTo>
                      <a:pt x="1" y="9"/>
                    </a:lnTo>
                    <a:lnTo>
                      <a:pt x="1" y="8"/>
                    </a:lnTo>
                    <a:lnTo>
                      <a:pt x="1" y="7"/>
                    </a:lnTo>
                    <a:lnTo>
                      <a:pt x="1" y="6"/>
                    </a:lnTo>
                    <a:lnTo>
                      <a:pt x="0" y="5"/>
                    </a:lnTo>
                    <a:lnTo>
                      <a:pt x="0" y="4"/>
                    </a:lnTo>
                    <a:lnTo>
                      <a:pt x="0" y="4"/>
                    </a:lnTo>
                    <a:lnTo>
                      <a:pt x="0" y="3"/>
                    </a:lnTo>
                    <a:lnTo>
                      <a:pt x="0" y="2"/>
                    </a:lnTo>
                    <a:lnTo>
                      <a:pt x="0" y="1"/>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0" name="Rectangle 488"/>
              <p:cNvSpPr>
                <a:spLocks noChangeArrowheads="1"/>
              </p:cNvSpPr>
              <p:nvPr/>
            </p:nvSpPr>
            <p:spPr bwMode="auto">
              <a:xfrm flipH="1">
                <a:off x="1046" y="3599"/>
                <a:ext cx="70" cy="4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1" name="Rectangle 489"/>
              <p:cNvSpPr>
                <a:spLocks noChangeArrowheads="1"/>
              </p:cNvSpPr>
              <p:nvPr/>
            </p:nvSpPr>
            <p:spPr bwMode="auto">
              <a:xfrm flipH="1">
                <a:off x="1046" y="3567"/>
                <a:ext cx="70" cy="3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2" name="Line 490"/>
              <p:cNvSpPr>
                <a:spLocks noChangeShapeType="1"/>
              </p:cNvSpPr>
              <p:nvPr/>
            </p:nvSpPr>
            <p:spPr bwMode="auto">
              <a:xfrm flipH="1">
                <a:off x="1046" y="3611"/>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3" name="Line 491"/>
              <p:cNvSpPr>
                <a:spLocks noChangeShapeType="1"/>
              </p:cNvSpPr>
              <p:nvPr/>
            </p:nvSpPr>
            <p:spPr bwMode="auto">
              <a:xfrm flipH="1">
                <a:off x="1046" y="3628"/>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4" name="Line 492"/>
              <p:cNvSpPr>
                <a:spLocks noChangeShapeType="1"/>
              </p:cNvSpPr>
              <p:nvPr/>
            </p:nvSpPr>
            <p:spPr bwMode="auto">
              <a:xfrm flipH="1">
                <a:off x="1046" y="3597"/>
                <a:ext cx="7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5" name="Line 493"/>
              <p:cNvSpPr>
                <a:spLocks noChangeShapeType="1"/>
              </p:cNvSpPr>
              <p:nvPr/>
            </p:nvSpPr>
            <p:spPr bwMode="auto">
              <a:xfrm flipH="1">
                <a:off x="1046" y="3579"/>
                <a:ext cx="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6" name="Rectangle 494"/>
              <p:cNvSpPr>
                <a:spLocks noChangeArrowheads="1"/>
              </p:cNvSpPr>
              <p:nvPr/>
            </p:nvSpPr>
            <p:spPr bwMode="auto">
              <a:xfrm flipH="1">
                <a:off x="1116" y="3600"/>
                <a:ext cx="18" cy="39"/>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7" name="Rectangle 495"/>
              <p:cNvSpPr>
                <a:spLocks noChangeArrowheads="1"/>
              </p:cNvSpPr>
              <p:nvPr/>
            </p:nvSpPr>
            <p:spPr bwMode="auto">
              <a:xfrm flipH="1">
                <a:off x="1116" y="3569"/>
                <a:ext cx="18" cy="3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8" name="Line 496"/>
              <p:cNvSpPr>
                <a:spLocks noChangeShapeType="1"/>
              </p:cNvSpPr>
              <p:nvPr/>
            </p:nvSpPr>
            <p:spPr bwMode="auto">
              <a:xfrm flipH="1">
                <a:off x="1116" y="3611"/>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09" name="Line 497"/>
              <p:cNvSpPr>
                <a:spLocks noChangeShapeType="1"/>
              </p:cNvSpPr>
              <p:nvPr/>
            </p:nvSpPr>
            <p:spPr bwMode="auto">
              <a:xfrm flipH="1">
                <a:off x="1116" y="3628"/>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0" name="Line 498"/>
              <p:cNvSpPr>
                <a:spLocks noChangeShapeType="1"/>
              </p:cNvSpPr>
              <p:nvPr/>
            </p:nvSpPr>
            <p:spPr bwMode="auto">
              <a:xfrm flipH="1">
                <a:off x="1116" y="3597"/>
                <a:ext cx="1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1" name="Line 499"/>
              <p:cNvSpPr>
                <a:spLocks noChangeShapeType="1"/>
              </p:cNvSpPr>
              <p:nvPr/>
            </p:nvSpPr>
            <p:spPr bwMode="auto">
              <a:xfrm flipH="1">
                <a:off x="1116" y="3579"/>
                <a:ext cx="1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2" name="Line 500"/>
              <p:cNvSpPr>
                <a:spLocks noChangeShapeType="1"/>
              </p:cNvSpPr>
              <p:nvPr/>
            </p:nvSpPr>
            <p:spPr bwMode="auto">
              <a:xfrm flipH="1" flipV="1">
                <a:off x="1112" y="359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3" name="Line 501"/>
              <p:cNvSpPr>
                <a:spLocks noChangeShapeType="1"/>
              </p:cNvSpPr>
              <p:nvPr/>
            </p:nvSpPr>
            <p:spPr bwMode="auto">
              <a:xfrm flipH="1" flipV="1">
                <a:off x="1112" y="3567"/>
                <a:ext cx="1"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4" name="Line 502"/>
              <p:cNvSpPr>
                <a:spLocks noChangeShapeType="1"/>
              </p:cNvSpPr>
              <p:nvPr/>
            </p:nvSpPr>
            <p:spPr bwMode="auto">
              <a:xfrm flipH="1">
                <a:off x="1010" y="3636"/>
                <a:ext cx="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5" name="Rectangle 503"/>
              <p:cNvSpPr>
                <a:spLocks noChangeArrowheads="1"/>
              </p:cNvSpPr>
              <p:nvPr/>
            </p:nvSpPr>
            <p:spPr bwMode="auto">
              <a:xfrm flipH="1">
                <a:off x="1109" y="3667"/>
                <a:ext cx="2" cy="6"/>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6" name="Freeform 504"/>
              <p:cNvSpPr>
                <a:spLocks/>
              </p:cNvSpPr>
              <p:nvPr/>
            </p:nvSpPr>
            <p:spPr bwMode="auto">
              <a:xfrm flipH="1">
                <a:off x="964" y="3662"/>
                <a:ext cx="7" cy="3"/>
              </a:xfrm>
              <a:custGeom>
                <a:avLst/>
                <a:gdLst>
                  <a:gd name="T0" fmla="*/ 5 w 25"/>
                  <a:gd name="T1" fmla="*/ 0 h 12"/>
                  <a:gd name="T2" fmla="*/ 5 w 25"/>
                  <a:gd name="T3" fmla="*/ 6 h 12"/>
                  <a:gd name="T4" fmla="*/ 0 w 25"/>
                  <a:gd name="T5" fmla="*/ 6 h 12"/>
                  <a:gd name="T6" fmla="*/ 11 w 25"/>
                  <a:gd name="T7" fmla="*/ 12 h 12"/>
                  <a:gd name="T8" fmla="*/ 25 w 25"/>
                  <a:gd name="T9" fmla="*/ 6 h 12"/>
                  <a:gd name="T10" fmla="*/ 18 w 25"/>
                  <a:gd name="T11" fmla="*/ 6 h 12"/>
                  <a:gd name="T12" fmla="*/ 18 w 25"/>
                  <a:gd name="T13" fmla="*/ 0 h 12"/>
                  <a:gd name="T14" fmla="*/ 5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5" y="0"/>
                    </a:moveTo>
                    <a:lnTo>
                      <a:pt x="5" y="6"/>
                    </a:lnTo>
                    <a:lnTo>
                      <a:pt x="0" y="6"/>
                    </a:lnTo>
                    <a:lnTo>
                      <a:pt x="11" y="12"/>
                    </a:lnTo>
                    <a:lnTo>
                      <a:pt x="25" y="6"/>
                    </a:lnTo>
                    <a:lnTo>
                      <a:pt x="18" y="6"/>
                    </a:lnTo>
                    <a:lnTo>
                      <a:pt x="18" y="0"/>
                    </a:lnTo>
                    <a:lnTo>
                      <a:pt x="5"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7" name="Freeform 505"/>
              <p:cNvSpPr>
                <a:spLocks/>
              </p:cNvSpPr>
              <p:nvPr/>
            </p:nvSpPr>
            <p:spPr bwMode="auto">
              <a:xfrm flipH="1">
                <a:off x="964" y="3650"/>
                <a:ext cx="7" cy="4"/>
              </a:xfrm>
              <a:custGeom>
                <a:avLst/>
                <a:gdLst>
                  <a:gd name="T0" fmla="*/ 5 w 25"/>
                  <a:gd name="T1" fmla="*/ 13 h 13"/>
                  <a:gd name="T2" fmla="*/ 5 w 25"/>
                  <a:gd name="T3" fmla="*/ 7 h 13"/>
                  <a:gd name="T4" fmla="*/ 0 w 25"/>
                  <a:gd name="T5" fmla="*/ 7 h 13"/>
                  <a:gd name="T6" fmla="*/ 11 w 25"/>
                  <a:gd name="T7" fmla="*/ 0 h 13"/>
                  <a:gd name="T8" fmla="*/ 25 w 25"/>
                  <a:gd name="T9" fmla="*/ 7 h 13"/>
                  <a:gd name="T10" fmla="*/ 18 w 25"/>
                  <a:gd name="T11" fmla="*/ 7 h 13"/>
                  <a:gd name="T12" fmla="*/ 18 w 25"/>
                  <a:gd name="T13" fmla="*/ 13 h 13"/>
                  <a:gd name="T14" fmla="*/ 5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5" y="13"/>
                    </a:moveTo>
                    <a:lnTo>
                      <a:pt x="5" y="7"/>
                    </a:lnTo>
                    <a:lnTo>
                      <a:pt x="0" y="7"/>
                    </a:lnTo>
                    <a:lnTo>
                      <a:pt x="11" y="0"/>
                    </a:lnTo>
                    <a:lnTo>
                      <a:pt x="25" y="7"/>
                    </a:lnTo>
                    <a:lnTo>
                      <a:pt x="18" y="7"/>
                    </a:lnTo>
                    <a:lnTo>
                      <a:pt x="18" y="13"/>
                    </a:lnTo>
                    <a:lnTo>
                      <a:pt x="5"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18" name="Rectangle 506"/>
              <p:cNvSpPr>
                <a:spLocks noChangeArrowheads="1"/>
              </p:cNvSpPr>
              <p:nvPr/>
            </p:nvSpPr>
            <p:spPr bwMode="auto">
              <a:xfrm flipH="1">
                <a:off x="967" y="3655"/>
                <a:ext cx="130"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dirty="0">
                    <a:solidFill>
                      <a:srgbClr val="000000"/>
                    </a:solidFill>
                    <a:latin typeface="ｼｽﾃﾑ明朝" charset="-128"/>
                    <a:ea typeface="ｼｽﾃﾑ明朝" charset="-128"/>
                  </a:rPr>
                  <a:t>Ｕ</a:t>
                </a:r>
                <a:endParaRPr lang="ja-JP" altLang="en-US" sz="2000" kern="0" dirty="0">
                  <a:solidFill>
                    <a:srgbClr val="000000"/>
                  </a:solidFill>
                  <a:latin typeface="Times New Roman" pitchFamily="18" charset="0"/>
                  <a:ea typeface="ＭＳ Ｐゴシック" pitchFamily="50" charset="-128"/>
                </a:endParaRPr>
              </a:p>
            </p:txBody>
          </p:sp>
          <p:sp>
            <p:nvSpPr>
              <p:cNvPr id="419" name="Rectangle 507"/>
              <p:cNvSpPr>
                <a:spLocks noChangeArrowheads="1"/>
              </p:cNvSpPr>
              <p:nvPr/>
            </p:nvSpPr>
            <p:spPr bwMode="auto">
              <a:xfrm flipH="1">
                <a:off x="965" y="3643"/>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dirty="0">
                    <a:solidFill>
                      <a:srgbClr val="000000"/>
                    </a:solidFill>
                    <a:latin typeface="ｼｽﾃﾑ明朝" charset="-128"/>
                    <a:ea typeface="ｼｽﾃﾑ明朝" charset="-128"/>
                  </a:rPr>
                  <a:t>＋</a:t>
                </a:r>
                <a:endParaRPr lang="ja-JP" altLang="en-US" sz="2000" kern="0" dirty="0">
                  <a:solidFill>
                    <a:srgbClr val="000000"/>
                  </a:solidFill>
                  <a:latin typeface="Times New Roman" pitchFamily="18" charset="0"/>
                  <a:ea typeface="ＭＳ Ｐゴシック" pitchFamily="50" charset="-128"/>
                </a:endParaRPr>
              </a:p>
            </p:txBody>
          </p:sp>
          <p:sp>
            <p:nvSpPr>
              <p:cNvPr id="420" name="Rectangle 508"/>
              <p:cNvSpPr>
                <a:spLocks noChangeArrowheads="1"/>
              </p:cNvSpPr>
              <p:nvPr/>
            </p:nvSpPr>
            <p:spPr bwMode="auto">
              <a:xfrm flipH="1">
                <a:off x="965" y="3665"/>
                <a:ext cx="167" cy="198"/>
              </a:xfrm>
              <a:prstGeom prst="rect">
                <a:avLst/>
              </a:prstGeom>
              <a:solidFill>
                <a:srgbClr val="FFFF00"/>
              </a:solidFill>
              <a:ln w="9525">
                <a:solidFill>
                  <a:srgbClr val="000000"/>
                </a:solidFill>
                <a:miter lim="800000"/>
                <a:headEnd/>
                <a:tailEnd/>
              </a:ln>
            </p:spPr>
            <p:txBody>
              <a:bodyPr wrap="none" lIns="0" tIns="0" rIns="0" bIns="0">
                <a:spAutoFit/>
              </a:bodyPr>
              <a:lstStyle/>
              <a:p>
                <a:pPr>
                  <a:defRPr/>
                </a:pPr>
                <a:r>
                  <a:rPr lang="ja-JP" altLang="en-US" sz="2000" b="1" kern="0" dirty="0">
                    <a:solidFill>
                      <a:srgbClr val="000000"/>
                    </a:solidFill>
                    <a:latin typeface="ｼｽﾃﾑ明朝" charset="-128"/>
                    <a:ea typeface="ｼｽﾃﾑ明朝" charset="-128"/>
                  </a:rPr>
                  <a:t>－</a:t>
                </a:r>
                <a:endParaRPr lang="ja-JP" altLang="en-US" sz="2000" kern="0" dirty="0">
                  <a:solidFill>
                    <a:srgbClr val="000000"/>
                  </a:solidFill>
                  <a:latin typeface="Times New Roman" pitchFamily="18" charset="0"/>
                  <a:ea typeface="ＭＳ Ｐゴシック" pitchFamily="50" charset="-128"/>
                </a:endParaRPr>
              </a:p>
            </p:txBody>
          </p:sp>
          <p:sp>
            <p:nvSpPr>
              <p:cNvPr id="421" name="Freeform 509"/>
              <p:cNvSpPr>
                <a:spLocks/>
              </p:cNvSpPr>
              <p:nvPr/>
            </p:nvSpPr>
            <p:spPr bwMode="auto">
              <a:xfrm flipH="1">
                <a:off x="701" y="3625"/>
                <a:ext cx="8" cy="3"/>
              </a:xfrm>
              <a:custGeom>
                <a:avLst/>
                <a:gdLst>
                  <a:gd name="T0" fmla="*/ 6 w 25"/>
                  <a:gd name="T1" fmla="*/ 0 h 12"/>
                  <a:gd name="T2" fmla="*/ 6 w 25"/>
                  <a:gd name="T3" fmla="*/ 6 h 12"/>
                  <a:gd name="T4" fmla="*/ 0 w 25"/>
                  <a:gd name="T5" fmla="*/ 6 h 12"/>
                  <a:gd name="T6" fmla="*/ 12 w 25"/>
                  <a:gd name="T7" fmla="*/ 12 h 12"/>
                  <a:gd name="T8" fmla="*/ 25 w 25"/>
                  <a:gd name="T9" fmla="*/ 6 h 12"/>
                  <a:gd name="T10" fmla="*/ 19 w 25"/>
                  <a:gd name="T11" fmla="*/ 6 h 12"/>
                  <a:gd name="T12" fmla="*/ 19 w 25"/>
                  <a:gd name="T13" fmla="*/ 0 h 12"/>
                  <a:gd name="T14" fmla="*/ 6 w 2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6" y="0"/>
                    </a:moveTo>
                    <a:lnTo>
                      <a:pt x="6" y="6"/>
                    </a:lnTo>
                    <a:lnTo>
                      <a:pt x="0" y="6"/>
                    </a:lnTo>
                    <a:lnTo>
                      <a:pt x="12" y="12"/>
                    </a:lnTo>
                    <a:lnTo>
                      <a:pt x="25" y="6"/>
                    </a:lnTo>
                    <a:lnTo>
                      <a:pt x="19" y="6"/>
                    </a:lnTo>
                    <a:lnTo>
                      <a:pt x="19" y="0"/>
                    </a:lnTo>
                    <a:lnTo>
                      <a:pt x="6" y="0"/>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2" name="Freeform 510"/>
              <p:cNvSpPr>
                <a:spLocks/>
              </p:cNvSpPr>
              <p:nvPr/>
            </p:nvSpPr>
            <p:spPr bwMode="auto">
              <a:xfrm flipH="1">
                <a:off x="701" y="3612"/>
                <a:ext cx="8" cy="4"/>
              </a:xfrm>
              <a:custGeom>
                <a:avLst/>
                <a:gdLst>
                  <a:gd name="T0" fmla="*/ 6 w 25"/>
                  <a:gd name="T1" fmla="*/ 13 h 13"/>
                  <a:gd name="T2" fmla="*/ 6 w 25"/>
                  <a:gd name="T3" fmla="*/ 7 h 13"/>
                  <a:gd name="T4" fmla="*/ 0 w 25"/>
                  <a:gd name="T5" fmla="*/ 7 h 13"/>
                  <a:gd name="T6" fmla="*/ 12 w 25"/>
                  <a:gd name="T7" fmla="*/ 0 h 13"/>
                  <a:gd name="T8" fmla="*/ 25 w 25"/>
                  <a:gd name="T9" fmla="*/ 7 h 13"/>
                  <a:gd name="T10" fmla="*/ 19 w 25"/>
                  <a:gd name="T11" fmla="*/ 7 h 13"/>
                  <a:gd name="T12" fmla="*/ 19 w 25"/>
                  <a:gd name="T13" fmla="*/ 13 h 13"/>
                  <a:gd name="T14" fmla="*/ 6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6" y="13"/>
                    </a:moveTo>
                    <a:lnTo>
                      <a:pt x="6" y="7"/>
                    </a:lnTo>
                    <a:lnTo>
                      <a:pt x="0" y="7"/>
                    </a:lnTo>
                    <a:lnTo>
                      <a:pt x="12" y="0"/>
                    </a:lnTo>
                    <a:lnTo>
                      <a:pt x="25" y="7"/>
                    </a:lnTo>
                    <a:lnTo>
                      <a:pt x="19" y="7"/>
                    </a:lnTo>
                    <a:lnTo>
                      <a:pt x="19" y="13"/>
                    </a:lnTo>
                    <a:lnTo>
                      <a:pt x="6" y="13"/>
                    </a:lnTo>
                    <a:close/>
                  </a:path>
                </a:pathLst>
              </a:custGeom>
              <a:solidFill>
                <a:srgbClr val="FFFF00"/>
              </a:solidFill>
              <a:ln w="0">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3" name="Line 511"/>
              <p:cNvSpPr>
                <a:spLocks noChangeShapeType="1"/>
              </p:cNvSpPr>
              <p:nvPr/>
            </p:nvSpPr>
            <p:spPr bwMode="auto">
              <a:xfrm flipH="1" flipV="1">
                <a:off x="755" y="3601"/>
                <a:ext cx="0"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4" name="Rectangle 512"/>
              <p:cNvSpPr>
                <a:spLocks noChangeArrowheads="1"/>
              </p:cNvSpPr>
              <p:nvPr/>
            </p:nvSpPr>
            <p:spPr bwMode="auto">
              <a:xfrm flipH="1">
                <a:off x="954" y="3628"/>
                <a:ext cx="4" cy="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5" name="Line 513"/>
              <p:cNvSpPr>
                <a:spLocks noChangeShapeType="1"/>
              </p:cNvSpPr>
              <p:nvPr/>
            </p:nvSpPr>
            <p:spPr bwMode="auto">
              <a:xfrm flipH="1" flipV="1">
                <a:off x="957" y="36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6" name="Rectangle 514"/>
              <p:cNvSpPr>
                <a:spLocks noChangeArrowheads="1"/>
              </p:cNvSpPr>
              <p:nvPr/>
            </p:nvSpPr>
            <p:spPr bwMode="auto">
              <a:xfrm flipH="1">
                <a:off x="954" y="3606"/>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7" name="Line 515"/>
              <p:cNvSpPr>
                <a:spLocks noChangeShapeType="1"/>
              </p:cNvSpPr>
              <p:nvPr/>
            </p:nvSpPr>
            <p:spPr bwMode="auto">
              <a:xfrm flipH="1" flipV="1">
                <a:off x="957" y="3606"/>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8" name="Freeform 516"/>
              <p:cNvSpPr>
                <a:spLocks/>
              </p:cNvSpPr>
              <p:nvPr/>
            </p:nvSpPr>
            <p:spPr bwMode="auto">
              <a:xfrm flipH="1">
                <a:off x="942" y="3599"/>
                <a:ext cx="16" cy="10"/>
              </a:xfrm>
              <a:custGeom>
                <a:avLst/>
                <a:gdLst>
                  <a:gd name="T0" fmla="*/ 53 w 57"/>
                  <a:gd name="T1" fmla="*/ 38 h 38"/>
                  <a:gd name="T2" fmla="*/ 57 w 57"/>
                  <a:gd name="T3" fmla="*/ 32 h 38"/>
                  <a:gd name="T4" fmla="*/ 53 w 57"/>
                  <a:gd name="T5" fmla="*/ 22 h 38"/>
                  <a:gd name="T6" fmla="*/ 0 w 57"/>
                  <a:gd name="T7" fmla="*/ 0 h 38"/>
                </a:gdLst>
                <a:ahLst/>
                <a:cxnLst>
                  <a:cxn ang="0">
                    <a:pos x="T0" y="T1"/>
                  </a:cxn>
                  <a:cxn ang="0">
                    <a:pos x="T2" y="T3"/>
                  </a:cxn>
                  <a:cxn ang="0">
                    <a:pos x="T4" y="T5"/>
                  </a:cxn>
                  <a:cxn ang="0">
                    <a:pos x="T6" y="T7"/>
                  </a:cxn>
                </a:cxnLst>
                <a:rect l="0" t="0" r="r" b="b"/>
                <a:pathLst>
                  <a:path w="57" h="38">
                    <a:moveTo>
                      <a:pt x="53" y="38"/>
                    </a:moveTo>
                    <a:lnTo>
                      <a:pt x="57" y="32"/>
                    </a:lnTo>
                    <a:lnTo>
                      <a:pt x="53" y="22"/>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29" name="Freeform 517"/>
              <p:cNvSpPr>
                <a:spLocks/>
              </p:cNvSpPr>
              <p:nvPr/>
            </p:nvSpPr>
            <p:spPr bwMode="auto">
              <a:xfrm flipH="1">
                <a:off x="943" y="3601"/>
                <a:ext cx="15" cy="8"/>
              </a:xfrm>
              <a:custGeom>
                <a:avLst/>
                <a:gdLst>
                  <a:gd name="T0" fmla="*/ 18 w 53"/>
                  <a:gd name="T1" fmla="*/ 28 h 28"/>
                  <a:gd name="T2" fmla="*/ 53 w 53"/>
                  <a:gd name="T3" fmla="*/ 28 h 28"/>
                  <a:gd name="T4" fmla="*/ 49 w 53"/>
                  <a:gd name="T5" fmla="*/ 18 h 28"/>
                  <a:gd name="T6" fmla="*/ 0 w 53"/>
                  <a:gd name="T7" fmla="*/ 0 h 28"/>
                </a:gdLst>
                <a:ahLst/>
                <a:cxnLst>
                  <a:cxn ang="0">
                    <a:pos x="T0" y="T1"/>
                  </a:cxn>
                  <a:cxn ang="0">
                    <a:pos x="T2" y="T3"/>
                  </a:cxn>
                  <a:cxn ang="0">
                    <a:pos x="T4" y="T5"/>
                  </a:cxn>
                  <a:cxn ang="0">
                    <a:pos x="T6" y="T7"/>
                  </a:cxn>
                </a:cxnLst>
                <a:rect l="0" t="0" r="r" b="b"/>
                <a:pathLst>
                  <a:path w="53" h="28">
                    <a:moveTo>
                      <a:pt x="18" y="28"/>
                    </a:moveTo>
                    <a:lnTo>
                      <a:pt x="53" y="28"/>
                    </a:lnTo>
                    <a:lnTo>
                      <a:pt x="49" y="18"/>
                    </a:lnTo>
                    <a:lnTo>
                      <a:pt x="0" y="0"/>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0" name="Rectangle 518"/>
              <p:cNvSpPr>
                <a:spLocks noChangeArrowheads="1"/>
              </p:cNvSpPr>
              <p:nvPr/>
            </p:nvSpPr>
            <p:spPr bwMode="auto">
              <a:xfrm flipH="1">
                <a:off x="954" y="3642"/>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1" name="Line 519"/>
              <p:cNvSpPr>
                <a:spLocks noChangeShapeType="1"/>
              </p:cNvSpPr>
              <p:nvPr/>
            </p:nvSpPr>
            <p:spPr bwMode="auto">
              <a:xfrm flipH="1" flipV="1">
                <a:off x="957" y="3642"/>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2" name="Rectangle 520"/>
              <p:cNvSpPr>
                <a:spLocks noChangeArrowheads="1"/>
              </p:cNvSpPr>
              <p:nvPr/>
            </p:nvSpPr>
            <p:spPr bwMode="auto">
              <a:xfrm flipH="1">
                <a:off x="954" y="3593"/>
                <a:ext cx="4" cy="5"/>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3" name="Line 521"/>
              <p:cNvSpPr>
                <a:spLocks noChangeShapeType="1"/>
              </p:cNvSpPr>
              <p:nvPr/>
            </p:nvSpPr>
            <p:spPr bwMode="auto">
              <a:xfrm flipH="1" flipV="1">
                <a:off x="957" y="3593"/>
                <a:ext cx="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4" name="Oval 522"/>
              <p:cNvSpPr>
                <a:spLocks noChangeArrowheads="1"/>
              </p:cNvSpPr>
              <p:nvPr/>
            </p:nvSpPr>
            <p:spPr bwMode="auto">
              <a:xfrm flipH="1">
                <a:off x="952" y="3684"/>
                <a:ext cx="2" cy="2"/>
              </a:xfrm>
              <a:prstGeom prst="ellipse">
                <a:avLst/>
              </a:prstGeom>
              <a:solidFill>
                <a:srgbClr val="FFFF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5" name="Freeform 523"/>
              <p:cNvSpPr>
                <a:spLocks/>
              </p:cNvSpPr>
              <p:nvPr/>
            </p:nvSpPr>
            <p:spPr bwMode="auto">
              <a:xfrm flipH="1">
                <a:off x="945" y="3679"/>
                <a:ext cx="14" cy="7"/>
              </a:xfrm>
              <a:custGeom>
                <a:avLst/>
                <a:gdLst>
                  <a:gd name="T0" fmla="*/ 0 w 51"/>
                  <a:gd name="T1" fmla="*/ 23 h 27"/>
                  <a:gd name="T2" fmla="*/ 0 w 51"/>
                  <a:gd name="T3" fmla="*/ 21 h 27"/>
                  <a:gd name="T4" fmla="*/ 0 w 51"/>
                  <a:gd name="T5" fmla="*/ 20 h 27"/>
                  <a:gd name="T6" fmla="*/ 0 w 51"/>
                  <a:gd name="T7" fmla="*/ 19 h 27"/>
                  <a:gd name="T8" fmla="*/ 1 w 51"/>
                  <a:gd name="T9" fmla="*/ 18 h 27"/>
                  <a:gd name="T10" fmla="*/ 1 w 51"/>
                  <a:gd name="T11" fmla="*/ 17 h 27"/>
                  <a:gd name="T12" fmla="*/ 2 w 51"/>
                  <a:gd name="T13" fmla="*/ 16 h 27"/>
                  <a:gd name="T14" fmla="*/ 2 w 51"/>
                  <a:gd name="T15" fmla="*/ 14 h 27"/>
                  <a:gd name="T16" fmla="*/ 3 w 51"/>
                  <a:gd name="T17" fmla="*/ 13 h 27"/>
                  <a:gd name="T18" fmla="*/ 3 w 51"/>
                  <a:gd name="T19" fmla="*/ 12 h 27"/>
                  <a:gd name="T20" fmla="*/ 4 w 51"/>
                  <a:gd name="T21" fmla="*/ 11 h 27"/>
                  <a:gd name="T22" fmla="*/ 5 w 51"/>
                  <a:gd name="T23" fmla="*/ 10 h 27"/>
                  <a:gd name="T24" fmla="*/ 6 w 51"/>
                  <a:gd name="T25" fmla="*/ 9 h 27"/>
                  <a:gd name="T26" fmla="*/ 7 w 51"/>
                  <a:gd name="T27" fmla="*/ 8 h 27"/>
                  <a:gd name="T28" fmla="*/ 8 w 51"/>
                  <a:gd name="T29" fmla="*/ 7 h 27"/>
                  <a:gd name="T30" fmla="*/ 8 w 51"/>
                  <a:gd name="T31" fmla="*/ 6 h 27"/>
                  <a:gd name="T32" fmla="*/ 10 w 51"/>
                  <a:gd name="T33" fmla="*/ 5 h 27"/>
                  <a:gd name="T34" fmla="*/ 10 w 51"/>
                  <a:gd name="T35" fmla="*/ 4 h 27"/>
                  <a:gd name="T36" fmla="*/ 11 w 51"/>
                  <a:gd name="T37" fmla="*/ 4 h 27"/>
                  <a:gd name="T38" fmla="*/ 12 w 51"/>
                  <a:gd name="T39" fmla="*/ 3 h 27"/>
                  <a:gd name="T40" fmla="*/ 14 w 51"/>
                  <a:gd name="T41" fmla="*/ 3 h 27"/>
                  <a:gd name="T42" fmla="*/ 15 w 51"/>
                  <a:gd name="T43" fmla="*/ 2 h 27"/>
                  <a:gd name="T44" fmla="*/ 16 w 51"/>
                  <a:gd name="T45" fmla="*/ 2 h 27"/>
                  <a:gd name="T46" fmla="*/ 17 w 51"/>
                  <a:gd name="T47" fmla="*/ 1 h 27"/>
                  <a:gd name="T48" fmla="*/ 18 w 51"/>
                  <a:gd name="T49" fmla="*/ 1 h 27"/>
                  <a:gd name="T50" fmla="*/ 20 w 51"/>
                  <a:gd name="T51" fmla="*/ 0 h 27"/>
                  <a:gd name="T52" fmla="*/ 21 w 51"/>
                  <a:gd name="T53" fmla="*/ 0 h 27"/>
                  <a:gd name="T54" fmla="*/ 22 w 51"/>
                  <a:gd name="T55" fmla="*/ 0 h 27"/>
                  <a:gd name="T56" fmla="*/ 23 w 51"/>
                  <a:gd name="T57" fmla="*/ 0 h 27"/>
                  <a:gd name="T58" fmla="*/ 25 w 51"/>
                  <a:gd name="T59" fmla="*/ 0 h 27"/>
                  <a:gd name="T60" fmla="*/ 26 w 51"/>
                  <a:gd name="T61" fmla="*/ 0 h 27"/>
                  <a:gd name="T62" fmla="*/ 27 w 51"/>
                  <a:gd name="T63" fmla="*/ 0 h 27"/>
                  <a:gd name="T64" fmla="*/ 28 w 51"/>
                  <a:gd name="T65" fmla="*/ 0 h 27"/>
                  <a:gd name="T66" fmla="*/ 30 w 51"/>
                  <a:gd name="T67" fmla="*/ 0 h 27"/>
                  <a:gd name="T68" fmla="*/ 31 w 51"/>
                  <a:gd name="T69" fmla="*/ 0 h 27"/>
                  <a:gd name="T70" fmla="*/ 32 w 51"/>
                  <a:gd name="T71" fmla="*/ 1 h 27"/>
                  <a:gd name="T72" fmla="*/ 33 w 51"/>
                  <a:gd name="T73" fmla="*/ 1 h 27"/>
                  <a:gd name="T74" fmla="*/ 35 w 51"/>
                  <a:gd name="T75" fmla="*/ 2 h 27"/>
                  <a:gd name="T76" fmla="*/ 36 w 51"/>
                  <a:gd name="T77" fmla="*/ 2 h 27"/>
                  <a:gd name="T78" fmla="*/ 37 w 51"/>
                  <a:gd name="T79" fmla="*/ 3 h 27"/>
                  <a:gd name="T80" fmla="*/ 38 w 51"/>
                  <a:gd name="T81" fmla="*/ 3 h 27"/>
                  <a:gd name="T82" fmla="*/ 39 w 51"/>
                  <a:gd name="T83" fmla="*/ 4 h 27"/>
                  <a:gd name="T84" fmla="*/ 40 w 51"/>
                  <a:gd name="T85" fmla="*/ 4 h 27"/>
                  <a:gd name="T86" fmla="*/ 41 w 51"/>
                  <a:gd name="T87" fmla="*/ 5 h 27"/>
                  <a:gd name="T88" fmla="*/ 42 w 51"/>
                  <a:gd name="T89" fmla="*/ 6 h 27"/>
                  <a:gd name="T90" fmla="*/ 43 w 51"/>
                  <a:gd name="T91" fmla="*/ 7 h 27"/>
                  <a:gd name="T92" fmla="*/ 44 w 51"/>
                  <a:gd name="T93" fmla="*/ 8 h 27"/>
                  <a:gd name="T94" fmla="*/ 45 w 51"/>
                  <a:gd name="T95" fmla="*/ 9 h 27"/>
                  <a:gd name="T96" fmla="*/ 46 w 51"/>
                  <a:gd name="T97" fmla="*/ 10 h 27"/>
                  <a:gd name="T98" fmla="*/ 46 w 51"/>
                  <a:gd name="T99" fmla="*/ 11 h 27"/>
                  <a:gd name="T100" fmla="*/ 47 w 51"/>
                  <a:gd name="T101" fmla="*/ 12 h 27"/>
                  <a:gd name="T102" fmla="*/ 48 w 51"/>
                  <a:gd name="T103" fmla="*/ 13 h 27"/>
                  <a:gd name="T104" fmla="*/ 48 w 51"/>
                  <a:gd name="T105" fmla="*/ 14 h 27"/>
                  <a:gd name="T106" fmla="*/ 49 w 51"/>
                  <a:gd name="T107" fmla="*/ 15 h 27"/>
                  <a:gd name="T108" fmla="*/ 49 w 51"/>
                  <a:gd name="T109" fmla="*/ 17 h 27"/>
                  <a:gd name="T110" fmla="*/ 50 w 51"/>
                  <a:gd name="T111" fmla="*/ 18 h 27"/>
                  <a:gd name="T112" fmla="*/ 50 w 51"/>
                  <a:gd name="T113" fmla="*/ 19 h 27"/>
                  <a:gd name="T114" fmla="*/ 50 w 51"/>
                  <a:gd name="T115" fmla="*/ 20 h 27"/>
                  <a:gd name="T116" fmla="*/ 51 w 51"/>
                  <a:gd name="T117" fmla="*/ 21 h 27"/>
                  <a:gd name="T118" fmla="*/ 51 w 51"/>
                  <a:gd name="T119" fmla="*/ 23 h 27"/>
                  <a:gd name="T120" fmla="*/ 51 w 51"/>
                  <a:gd name="T121" fmla="*/ 24 h 27"/>
                  <a:gd name="T122" fmla="*/ 51 w 51"/>
                  <a:gd name="T123" fmla="*/ 25 h 27"/>
                  <a:gd name="T124" fmla="*/ 51 w 51"/>
                  <a:gd name="T12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 h="27">
                    <a:moveTo>
                      <a:pt x="0" y="24"/>
                    </a:moveTo>
                    <a:lnTo>
                      <a:pt x="0" y="23"/>
                    </a:lnTo>
                    <a:lnTo>
                      <a:pt x="0" y="23"/>
                    </a:lnTo>
                    <a:lnTo>
                      <a:pt x="0" y="23"/>
                    </a:lnTo>
                    <a:lnTo>
                      <a:pt x="0" y="22"/>
                    </a:lnTo>
                    <a:lnTo>
                      <a:pt x="0" y="22"/>
                    </a:lnTo>
                    <a:lnTo>
                      <a:pt x="0" y="22"/>
                    </a:lnTo>
                    <a:lnTo>
                      <a:pt x="0" y="21"/>
                    </a:lnTo>
                    <a:lnTo>
                      <a:pt x="0" y="21"/>
                    </a:lnTo>
                    <a:lnTo>
                      <a:pt x="0" y="21"/>
                    </a:lnTo>
                    <a:lnTo>
                      <a:pt x="0" y="21"/>
                    </a:lnTo>
                    <a:lnTo>
                      <a:pt x="0" y="20"/>
                    </a:lnTo>
                    <a:lnTo>
                      <a:pt x="0" y="20"/>
                    </a:lnTo>
                    <a:lnTo>
                      <a:pt x="0" y="20"/>
                    </a:lnTo>
                    <a:lnTo>
                      <a:pt x="0" y="19"/>
                    </a:lnTo>
                    <a:lnTo>
                      <a:pt x="0" y="19"/>
                    </a:lnTo>
                    <a:lnTo>
                      <a:pt x="0" y="19"/>
                    </a:lnTo>
                    <a:lnTo>
                      <a:pt x="1" y="18"/>
                    </a:lnTo>
                    <a:lnTo>
                      <a:pt x="1" y="18"/>
                    </a:lnTo>
                    <a:lnTo>
                      <a:pt x="1" y="18"/>
                    </a:lnTo>
                    <a:lnTo>
                      <a:pt x="1" y="17"/>
                    </a:lnTo>
                    <a:lnTo>
                      <a:pt x="1" y="17"/>
                    </a:lnTo>
                    <a:lnTo>
                      <a:pt x="1" y="17"/>
                    </a:lnTo>
                    <a:lnTo>
                      <a:pt x="1" y="17"/>
                    </a:lnTo>
                    <a:lnTo>
                      <a:pt x="1" y="16"/>
                    </a:lnTo>
                    <a:lnTo>
                      <a:pt x="1" y="16"/>
                    </a:lnTo>
                    <a:lnTo>
                      <a:pt x="1" y="16"/>
                    </a:lnTo>
                    <a:lnTo>
                      <a:pt x="2" y="16"/>
                    </a:lnTo>
                    <a:lnTo>
                      <a:pt x="2" y="15"/>
                    </a:lnTo>
                    <a:lnTo>
                      <a:pt x="2" y="15"/>
                    </a:lnTo>
                    <a:lnTo>
                      <a:pt x="2" y="14"/>
                    </a:lnTo>
                    <a:lnTo>
                      <a:pt x="2" y="14"/>
                    </a:lnTo>
                    <a:lnTo>
                      <a:pt x="2" y="14"/>
                    </a:lnTo>
                    <a:lnTo>
                      <a:pt x="3" y="14"/>
                    </a:lnTo>
                    <a:lnTo>
                      <a:pt x="3" y="13"/>
                    </a:lnTo>
                    <a:lnTo>
                      <a:pt x="3" y="13"/>
                    </a:lnTo>
                    <a:lnTo>
                      <a:pt x="3" y="13"/>
                    </a:lnTo>
                    <a:lnTo>
                      <a:pt x="3" y="13"/>
                    </a:lnTo>
                    <a:lnTo>
                      <a:pt x="3" y="12"/>
                    </a:lnTo>
                    <a:lnTo>
                      <a:pt x="3" y="12"/>
                    </a:lnTo>
                    <a:lnTo>
                      <a:pt x="4" y="12"/>
                    </a:lnTo>
                    <a:lnTo>
                      <a:pt x="4" y="11"/>
                    </a:lnTo>
                    <a:lnTo>
                      <a:pt x="4" y="11"/>
                    </a:lnTo>
                    <a:lnTo>
                      <a:pt x="4" y="11"/>
                    </a:lnTo>
                    <a:lnTo>
                      <a:pt x="4" y="11"/>
                    </a:lnTo>
                    <a:lnTo>
                      <a:pt x="4" y="10"/>
                    </a:lnTo>
                    <a:lnTo>
                      <a:pt x="5" y="10"/>
                    </a:lnTo>
                    <a:lnTo>
                      <a:pt x="5" y="10"/>
                    </a:lnTo>
                    <a:lnTo>
                      <a:pt x="5" y="10"/>
                    </a:lnTo>
                    <a:lnTo>
                      <a:pt x="5" y="9"/>
                    </a:lnTo>
                    <a:lnTo>
                      <a:pt x="5" y="9"/>
                    </a:lnTo>
                    <a:lnTo>
                      <a:pt x="6" y="9"/>
                    </a:lnTo>
                    <a:lnTo>
                      <a:pt x="6" y="9"/>
                    </a:lnTo>
                    <a:lnTo>
                      <a:pt x="6" y="8"/>
                    </a:lnTo>
                    <a:lnTo>
                      <a:pt x="6" y="8"/>
                    </a:lnTo>
                    <a:lnTo>
                      <a:pt x="7" y="8"/>
                    </a:lnTo>
                    <a:lnTo>
                      <a:pt x="7" y="8"/>
                    </a:lnTo>
                    <a:lnTo>
                      <a:pt x="7" y="7"/>
                    </a:lnTo>
                    <a:lnTo>
                      <a:pt x="7" y="7"/>
                    </a:lnTo>
                    <a:lnTo>
                      <a:pt x="8" y="7"/>
                    </a:lnTo>
                    <a:lnTo>
                      <a:pt x="8" y="7"/>
                    </a:lnTo>
                    <a:lnTo>
                      <a:pt x="8" y="7"/>
                    </a:lnTo>
                    <a:lnTo>
                      <a:pt x="8" y="6"/>
                    </a:lnTo>
                    <a:lnTo>
                      <a:pt x="8" y="6"/>
                    </a:lnTo>
                    <a:lnTo>
                      <a:pt x="9" y="6"/>
                    </a:lnTo>
                    <a:lnTo>
                      <a:pt x="9" y="6"/>
                    </a:lnTo>
                    <a:lnTo>
                      <a:pt x="9" y="6"/>
                    </a:lnTo>
                    <a:lnTo>
                      <a:pt x="10" y="5"/>
                    </a:lnTo>
                    <a:lnTo>
                      <a:pt x="10" y="5"/>
                    </a:lnTo>
                    <a:lnTo>
                      <a:pt x="10" y="5"/>
                    </a:lnTo>
                    <a:lnTo>
                      <a:pt x="10" y="5"/>
                    </a:lnTo>
                    <a:lnTo>
                      <a:pt x="10" y="4"/>
                    </a:lnTo>
                    <a:lnTo>
                      <a:pt x="11" y="4"/>
                    </a:lnTo>
                    <a:lnTo>
                      <a:pt x="11" y="4"/>
                    </a:lnTo>
                    <a:lnTo>
                      <a:pt x="11" y="4"/>
                    </a:lnTo>
                    <a:lnTo>
                      <a:pt x="11" y="4"/>
                    </a:lnTo>
                    <a:lnTo>
                      <a:pt x="12" y="4"/>
                    </a:lnTo>
                    <a:lnTo>
                      <a:pt x="12" y="4"/>
                    </a:lnTo>
                    <a:lnTo>
                      <a:pt x="12" y="3"/>
                    </a:lnTo>
                    <a:lnTo>
                      <a:pt x="12" y="3"/>
                    </a:lnTo>
                    <a:lnTo>
                      <a:pt x="13" y="3"/>
                    </a:lnTo>
                    <a:lnTo>
                      <a:pt x="13" y="3"/>
                    </a:lnTo>
                    <a:lnTo>
                      <a:pt x="13" y="3"/>
                    </a:lnTo>
                    <a:lnTo>
                      <a:pt x="14" y="3"/>
                    </a:lnTo>
                    <a:lnTo>
                      <a:pt x="14" y="3"/>
                    </a:lnTo>
                    <a:lnTo>
                      <a:pt x="14" y="2"/>
                    </a:lnTo>
                    <a:lnTo>
                      <a:pt x="15" y="2"/>
                    </a:lnTo>
                    <a:lnTo>
                      <a:pt x="15" y="2"/>
                    </a:lnTo>
                    <a:lnTo>
                      <a:pt x="15" y="2"/>
                    </a:lnTo>
                    <a:lnTo>
                      <a:pt x="15" y="2"/>
                    </a:lnTo>
                    <a:lnTo>
                      <a:pt x="16" y="2"/>
                    </a:lnTo>
                    <a:lnTo>
                      <a:pt x="16" y="2"/>
                    </a:lnTo>
                    <a:lnTo>
                      <a:pt x="16" y="2"/>
                    </a:lnTo>
                    <a:lnTo>
                      <a:pt x="17" y="2"/>
                    </a:lnTo>
                    <a:lnTo>
                      <a:pt x="17" y="1"/>
                    </a:lnTo>
                    <a:lnTo>
                      <a:pt x="17" y="1"/>
                    </a:lnTo>
                    <a:lnTo>
                      <a:pt x="18" y="1"/>
                    </a:lnTo>
                    <a:lnTo>
                      <a:pt x="18" y="1"/>
                    </a:lnTo>
                    <a:lnTo>
                      <a:pt x="18" y="1"/>
                    </a:lnTo>
                    <a:lnTo>
                      <a:pt x="18" y="1"/>
                    </a:lnTo>
                    <a:lnTo>
                      <a:pt x="19" y="1"/>
                    </a:lnTo>
                    <a:lnTo>
                      <a:pt x="19" y="1"/>
                    </a:lnTo>
                    <a:lnTo>
                      <a:pt x="19" y="1"/>
                    </a:lnTo>
                    <a:lnTo>
                      <a:pt x="20" y="0"/>
                    </a:lnTo>
                    <a:lnTo>
                      <a:pt x="20" y="0"/>
                    </a:lnTo>
                    <a:lnTo>
                      <a:pt x="20" y="0"/>
                    </a:lnTo>
                    <a:lnTo>
                      <a:pt x="21" y="0"/>
                    </a:lnTo>
                    <a:lnTo>
                      <a:pt x="21" y="0"/>
                    </a:lnTo>
                    <a:lnTo>
                      <a:pt x="21" y="0"/>
                    </a:lnTo>
                    <a:lnTo>
                      <a:pt x="21" y="0"/>
                    </a:lnTo>
                    <a:lnTo>
                      <a:pt x="22" y="0"/>
                    </a:lnTo>
                    <a:lnTo>
                      <a:pt x="22" y="0"/>
                    </a:lnTo>
                    <a:lnTo>
                      <a:pt x="22" y="0"/>
                    </a:lnTo>
                    <a:lnTo>
                      <a:pt x="23" y="0"/>
                    </a:lnTo>
                    <a:lnTo>
                      <a:pt x="23" y="0"/>
                    </a:lnTo>
                    <a:lnTo>
                      <a:pt x="23" y="0"/>
                    </a:lnTo>
                    <a:lnTo>
                      <a:pt x="24" y="0"/>
                    </a:lnTo>
                    <a:lnTo>
                      <a:pt x="24" y="0"/>
                    </a:lnTo>
                    <a:lnTo>
                      <a:pt x="24" y="0"/>
                    </a:lnTo>
                    <a:lnTo>
                      <a:pt x="25" y="0"/>
                    </a:lnTo>
                    <a:lnTo>
                      <a:pt x="25" y="0"/>
                    </a:lnTo>
                    <a:lnTo>
                      <a:pt x="25" y="0"/>
                    </a:lnTo>
                    <a:lnTo>
                      <a:pt x="26" y="0"/>
                    </a:lnTo>
                    <a:lnTo>
                      <a:pt x="26" y="0"/>
                    </a:lnTo>
                    <a:lnTo>
                      <a:pt x="26" y="0"/>
                    </a:lnTo>
                    <a:lnTo>
                      <a:pt x="27" y="0"/>
                    </a:lnTo>
                    <a:lnTo>
                      <a:pt x="27" y="0"/>
                    </a:lnTo>
                    <a:lnTo>
                      <a:pt x="27" y="0"/>
                    </a:lnTo>
                    <a:lnTo>
                      <a:pt x="28" y="0"/>
                    </a:lnTo>
                    <a:lnTo>
                      <a:pt x="28" y="0"/>
                    </a:lnTo>
                    <a:lnTo>
                      <a:pt x="28" y="0"/>
                    </a:lnTo>
                    <a:lnTo>
                      <a:pt x="28" y="0"/>
                    </a:lnTo>
                    <a:lnTo>
                      <a:pt x="29" y="0"/>
                    </a:lnTo>
                    <a:lnTo>
                      <a:pt x="29" y="0"/>
                    </a:lnTo>
                    <a:lnTo>
                      <a:pt x="29" y="0"/>
                    </a:lnTo>
                    <a:lnTo>
                      <a:pt x="30" y="0"/>
                    </a:lnTo>
                    <a:lnTo>
                      <a:pt x="30" y="0"/>
                    </a:lnTo>
                    <a:lnTo>
                      <a:pt x="30" y="0"/>
                    </a:lnTo>
                    <a:lnTo>
                      <a:pt x="31" y="0"/>
                    </a:lnTo>
                    <a:lnTo>
                      <a:pt x="31" y="0"/>
                    </a:lnTo>
                    <a:lnTo>
                      <a:pt x="31" y="1"/>
                    </a:lnTo>
                    <a:lnTo>
                      <a:pt x="32" y="1"/>
                    </a:lnTo>
                    <a:lnTo>
                      <a:pt x="32" y="1"/>
                    </a:lnTo>
                    <a:lnTo>
                      <a:pt x="32" y="1"/>
                    </a:lnTo>
                    <a:lnTo>
                      <a:pt x="32" y="1"/>
                    </a:lnTo>
                    <a:lnTo>
                      <a:pt x="33" y="1"/>
                    </a:lnTo>
                    <a:lnTo>
                      <a:pt x="33" y="1"/>
                    </a:lnTo>
                    <a:lnTo>
                      <a:pt x="33" y="1"/>
                    </a:lnTo>
                    <a:lnTo>
                      <a:pt x="34" y="1"/>
                    </a:lnTo>
                    <a:lnTo>
                      <a:pt x="34" y="2"/>
                    </a:lnTo>
                    <a:lnTo>
                      <a:pt x="34" y="2"/>
                    </a:lnTo>
                    <a:lnTo>
                      <a:pt x="35" y="2"/>
                    </a:lnTo>
                    <a:lnTo>
                      <a:pt x="35" y="2"/>
                    </a:lnTo>
                    <a:lnTo>
                      <a:pt x="35" y="2"/>
                    </a:lnTo>
                    <a:lnTo>
                      <a:pt x="35" y="2"/>
                    </a:lnTo>
                    <a:lnTo>
                      <a:pt x="36" y="2"/>
                    </a:lnTo>
                    <a:lnTo>
                      <a:pt x="36" y="2"/>
                    </a:lnTo>
                    <a:lnTo>
                      <a:pt x="36" y="2"/>
                    </a:lnTo>
                    <a:lnTo>
                      <a:pt x="36" y="3"/>
                    </a:lnTo>
                    <a:lnTo>
                      <a:pt x="37" y="3"/>
                    </a:lnTo>
                    <a:lnTo>
                      <a:pt x="37" y="3"/>
                    </a:lnTo>
                    <a:lnTo>
                      <a:pt x="37" y="3"/>
                    </a:lnTo>
                    <a:lnTo>
                      <a:pt x="38" y="3"/>
                    </a:lnTo>
                    <a:lnTo>
                      <a:pt x="38" y="3"/>
                    </a:lnTo>
                    <a:lnTo>
                      <a:pt x="38" y="3"/>
                    </a:lnTo>
                    <a:lnTo>
                      <a:pt x="39" y="3"/>
                    </a:lnTo>
                    <a:lnTo>
                      <a:pt x="39" y="4"/>
                    </a:lnTo>
                    <a:lnTo>
                      <a:pt x="39" y="4"/>
                    </a:lnTo>
                    <a:lnTo>
                      <a:pt x="39" y="4"/>
                    </a:lnTo>
                    <a:lnTo>
                      <a:pt x="39" y="4"/>
                    </a:lnTo>
                    <a:lnTo>
                      <a:pt x="40" y="4"/>
                    </a:lnTo>
                    <a:lnTo>
                      <a:pt x="40" y="4"/>
                    </a:lnTo>
                    <a:lnTo>
                      <a:pt x="40" y="5"/>
                    </a:lnTo>
                    <a:lnTo>
                      <a:pt x="41" y="5"/>
                    </a:lnTo>
                    <a:lnTo>
                      <a:pt x="41" y="5"/>
                    </a:lnTo>
                    <a:lnTo>
                      <a:pt x="41" y="5"/>
                    </a:lnTo>
                    <a:lnTo>
                      <a:pt x="41" y="6"/>
                    </a:lnTo>
                    <a:lnTo>
                      <a:pt x="42" y="6"/>
                    </a:lnTo>
                    <a:lnTo>
                      <a:pt x="42" y="6"/>
                    </a:lnTo>
                    <a:lnTo>
                      <a:pt x="42" y="6"/>
                    </a:lnTo>
                    <a:lnTo>
                      <a:pt x="42" y="6"/>
                    </a:lnTo>
                    <a:lnTo>
                      <a:pt x="43" y="7"/>
                    </a:lnTo>
                    <a:lnTo>
                      <a:pt x="43" y="7"/>
                    </a:lnTo>
                    <a:lnTo>
                      <a:pt x="43" y="7"/>
                    </a:lnTo>
                    <a:lnTo>
                      <a:pt x="43" y="7"/>
                    </a:lnTo>
                    <a:lnTo>
                      <a:pt x="44" y="8"/>
                    </a:lnTo>
                    <a:lnTo>
                      <a:pt x="44" y="8"/>
                    </a:lnTo>
                    <a:lnTo>
                      <a:pt x="44" y="8"/>
                    </a:lnTo>
                    <a:lnTo>
                      <a:pt x="44" y="8"/>
                    </a:lnTo>
                    <a:lnTo>
                      <a:pt x="45" y="9"/>
                    </a:lnTo>
                    <a:lnTo>
                      <a:pt x="45" y="9"/>
                    </a:lnTo>
                    <a:lnTo>
                      <a:pt x="45" y="9"/>
                    </a:lnTo>
                    <a:lnTo>
                      <a:pt x="45" y="9"/>
                    </a:lnTo>
                    <a:lnTo>
                      <a:pt x="45" y="10"/>
                    </a:lnTo>
                    <a:lnTo>
                      <a:pt x="46" y="10"/>
                    </a:lnTo>
                    <a:lnTo>
                      <a:pt x="46" y="10"/>
                    </a:lnTo>
                    <a:lnTo>
                      <a:pt x="46" y="10"/>
                    </a:lnTo>
                    <a:lnTo>
                      <a:pt x="46" y="10"/>
                    </a:lnTo>
                    <a:lnTo>
                      <a:pt x="46" y="11"/>
                    </a:lnTo>
                    <a:lnTo>
                      <a:pt x="46" y="11"/>
                    </a:lnTo>
                    <a:lnTo>
                      <a:pt x="47" y="11"/>
                    </a:lnTo>
                    <a:lnTo>
                      <a:pt x="47" y="11"/>
                    </a:lnTo>
                    <a:lnTo>
                      <a:pt x="47" y="12"/>
                    </a:lnTo>
                    <a:lnTo>
                      <a:pt x="47" y="12"/>
                    </a:lnTo>
                    <a:lnTo>
                      <a:pt x="47" y="12"/>
                    </a:lnTo>
                    <a:lnTo>
                      <a:pt x="48" y="13"/>
                    </a:lnTo>
                    <a:lnTo>
                      <a:pt x="48" y="13"/>
                    </a:lnTo>
                    <a:lnTo>
                      <a:pt x="48" y="13"/>
                    </a:lnTo>
                    <a:lnTo>
                      <a:pt x="48" y="13"/>
                    </a:lnTo>
                    <a:lnTo>
                      <a:pt x="48" y="14"/>
                    </a:lnTo>
                    <a:lnTo>
                      <a:pt x="48" y="14"/>
                    </a:lnTo>
                    <a:lnTo>
                      <a:pt x="48" y="14"/>
                    </a:lnTo>
                    <a:lnTo>
                      <a:pt x="49" y="14"/>
                    </a:lnTo>
                    <a:lnTo>
                      <a:pt x="49" y="15"/>
                    </a:lnTo>
                    <a:lnTo>
                      <a:pt x="49" y="15"/>
                    </a:lnTo>
                    <a:lnTo>
                      <a:pt x="49" y="15"/>
                    </a:lnTo>
                    <a:lnTo>
                      <a:pt x="49" y="16"/>
                    </a:lnTo>
                    <a:lnTo>
                      <a:pt x="49" y="16"/>
                    </a:lnTo>
                    <a:lnTo>
                      <a:pt x="49" y="16"/>
                    </a:lnTo>
                    <a:lnTo>
                      <a:pt x="49" y="17"/>
                    </a:lnTo>
                    <a:lnTo>
                      <a:pt x="49" y="17"/>
                    </a:lnTo>
                    <a:lnTo>
                      <a:pt x="50" y="17"/>
                    </a:lnTo>
                    <a:lnTo>
                      <a:pt x="50" y="17"/>
                    </a:lnTo>
                    <a:lnTo>
                      <a:pt x="50" y="18"/>
                    </a:lnTo>
                    <a:lnTo>
                      <a:pt x="50" y="18"/>
                    </a:lnTo>
                    <a:lnTo>
                      <a:pt x="50" y="18"/>
                    </a:lnTo>
                    <a:lnTo>
                      <a:pt x="50" y="19"/>
                    </a:lnTo>
                    <a:lnTo>
                      <a:pt x="50" y="19"/>
                    </a:lnTo>
                    <a:lnTo>
                      <a:pt x="50" y="19"/>
                    </a:lnTo>
                    <a:lnTo>
                      <a:pt x="50" y="20"/>
                    </a:lnTo>
                    <a:lnTo>
                      <a:pt x="50" y="20"/>
                    </a:lnTo>
                    <a:lnTo>
                      <a:pt x="50" y="20"/>
                    </a:lnTo>
                    <a:lnTo>
                      <a:pt x="50" y="20"/>
                    </a:lnTo>
                    <a:lnTo>
                      <a:pt x="50" y="21"/>
                    </a:lnTo>
                    <a:lnTo>
                      <a:pt x="51" y="21"/>
                    </a:lnTo>
                    <a:lnTo>
                      <a:pt x="51" y="21"/>
                    </a:lnTo>
                    <a:lnTo>
                      <a:pt x="51" y="22"/>
                    </a:lnTo>
                    <a:lnTo>
                      <a:pt x="51" y="22"/>
                    </a:lnTo>
                    <a:lnTo>
                      <a:pt x="51" y="22"/>
                    </a:lnTo>
                    <a:lnTo>
                      <a:pt x="51" y="23"/>
                    </a:lnTo>
                    <a:lnTo>
                      <a:pt x="51" y="23"/>
                    </a:lnTo>
                    <a:lnTo>
                      <a:pt x="51" y="23"/>
                    </a:lnTo>
                    <a:lnTo>
                      <a:pt x="51" y="24"/>
                    </a:lnTo>
                    <a:lnTo>
                      <a:pt x="51" y="24"/>
                    </a:lnTo>
                    <a:lnTo>
                      <a:pt x="51" y="24"/>
                    </a:lnTo>
                    <a:lnTo>
                      <a:pt x="51" y="24"/>
                    </a:lnTo>
                    <a:lnTo>
                      <a:pt x="51" y="25"/>
                    </a:lnTo>
                    <a:lnTo>
                      <a:pt x="51" y="25"/>
                    </a:lnTo>
                    <a:lnTo>
                      <a:pt x="51" y="25"/>
                    </a:lnTo>
                    <a:lnTo>
                      <a:pt x="51" y="26"/>
                    </a:lnTo>
                    <a:lnTo>
                      <a:pt x="51" y="26"/>
                    </a:lnTo>
                    <a:lnTo>
                      <a:pt x="51" y="26"/>
                    </a:lnTo>
                    <a:lnTo>
                      <a:pt x="51" y="27"/>
                    </a:lnTo>
                    <a:lnTo>
                      <a:pt x="51" y="27"/>
                    </a:lnTo>
                    <a:lnTo>
                      <a:pt x="51" y="27"/>
                    </a:lnTo>
                  </a:path>
                </a:pathLst>
              </a:custGeom>
              <a:solidFill>
                <a:srgbClr val="FFFF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6" name="Line 524"/>
              <p:cNvSpPr>
                <a:spLocks noChangeShapeType="1"/>
              </p:cNvSpPr>
              <p:nvPr/>
            </p:nvSpPr>
            <p:spPr bwMode="auto">
              <a:xfrm flipH="1">
                <a:off x="952" y="3664"/>
                <a:ext cx="44" cy="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7" name="Rectangle 525"/>
              <p:cNvSpPr>
                <a:spLocks noChangeArrowheads="1"/>
              </p:cNvSpPr>
              <p:nvPr/>
            </p:nvSpPr>
            <p:spPr bwMode="auto">
              <a:xfrm flipH="1">
                <a:off x="767" y="3609"/>
                <a:ext cx="143" cy="24"/>
              </a:xfrm>
              <a:prstGeom prst="rect">
                <a:avLst/>
              </a:prstGeom>
              <a:solidFill>
                <a:srgbClr val="FFFF00"/>
              </a:solidFill>
              <a:ln w="0">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8" name="Freeform 526"/>
              <p:cNvSpPr>
                <a:spLocks/>
              </p:cNvSpPr>
              <p:nvPr/>
            </p:nvSpPr>
            <p:spPr bwMode="auto">
              <a:xfrm flipH="1">
                <a:off x="550" y="3470"/>
                <a:ext cx="482" cy="244"/>
              </a:xfrm>
              <a:custGeom>
                <a:avLst/>
                <a:gdLst>
                  <a:gd name="T0" fmla="*/ 0 w 1678"/>
                  <a:gd name="T1" fmla="*/ 0 h 880"/>
                  <a:gd name="T2" fmla="*/ 306 w 1678"/>
                  <a:gd name="T3" fmla="*/ 0 h 880"/>
                  <a:gd name="T4" fmla="*/ 473 w 1678"/>
                  <a:gd name="T5" fmla="*/ 21 h 880"/>
                  <a:gd name="T6" fmla="*/ 606 w 1678"/>
                  <a:gd name="T7" fmla="*/ 91 h 880"/>
                  <a:gd name="T8" fmla="*/ 689 w 1678"/>
                  <a:gd name="T9" fmla="*/ 191 h 880"/>
                  <a:gd name="T10" fmla="*/ 700 w 1678"/>
                  <a:gd name="T11" fmla="*/ 341 h 880"/>
                  <a:gd name="T12" fmla="*/ 721 w 1678"/>
                  <a:gd name="T13" fmla="*/ 543 h 880"/>
                  <a:gd name="T14" fmla="*/ 787 w 1678"/>
                  <a:gd name="T15" fmla="*/ 716 h 880"/>
                  <a:gd name="T16" fmla="*/ 909 w 1678"/>
                  <a:gd name="T17" fmla="*/ 824 h 880"/>
                  <a:gd name="T18" fmla="*/ 1058 w 1678"/>
                  <a:gd name="T19" fmla="*/ 876 h 880"/>
                  <a:gd name="T20" fmla="*/ 1128 w 1678"/>
                  <a:gd name="T21" fmla="*/ 880 h 880"/>
                  <a:gd name="T22" fmla="*/ 1323 w 1678"/>
                  <a:gd name="T23" fmla="*/ 831 h 880"/>
                  <a:gd name="T24" fmla="*/ 1525 w 1678"/>
                  <a:gd name="T25" fmla="*/ 796 h 880"/>
                  <a:gd name="T26" fmla="*/ 1678 w 1678"/>
                  <a:gd name="T27" fmla="*/ 79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8" h="880">
                    <a:moveTo>
                      <a:pt x="0" y="0"/>
                    </a:moveTo>
                    <a:lnTo>
                      <a:pt x="306" y="0"/>
                    </a:lnTo>
                    <a:lnTo>
                      <a:pt x="473" y="21"/>
                    </a:lnTo>
                    <a:lnTo>
                      <a:pt x="606" y="91"/>
                    </a:lnTo>
                    <a:lnTo>
                      <a:pt x="689" y="191"/>
                    </a:lnTo>
                    <a:lnTo>
                      <a:pt x="700" y="341"/>
                    </a:lnTo>
                    <a:lnTo>
                      <a:pt x="721" y="543"/>
                    </a:lnTo>
                    <a:lnTo>
                      <a:pt x="787" y="716"/>
                    </a:lnTo>
                    <a:lnTo>
                      <a:pt x="909" y="824"/>
                    </a:lnTo>
                    <a:lnTo>
                      <a:pt x="1058" y="876"/>
                    </a:lnTo>
                    <a:lnTo>
                      <a:pt x="1128" y="880"/>
                    </a:lnTo>
                    <a:lnTo>
                      <a:pt x="1323" y="831"/>
                    </a:lnTo>
                    <a:lnTo>
                      <a:pt x="1525" y="796"/>
                    </a:lnTo>
                    <a:lnTo>
                      <a:pt x="1678" y="796"/>
                    </a:lnTo>
                  </a:path>
                </a:pathLst>
              </a:custGeom>
              <a:noFill/>
              <a:ln w="57150" cmpd="sng">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39" name="Rectangle 527"/>
              <p:cNvSpPr>
                <a:spLocks noChangeArrowheads="1"/>
              </p:cNvSpPr>
              <p:nvPr/>
            </p:nvSpPr>
            <p:spPr bwMode="auto">
              <a:xfrm flipH="1">
                <a:off x="924" y="3511"/>
                <a:ext cx="137" cy="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0" name="Rectangle 528"/>
              <p:cNvSpPr>
                <a:spLocks noChangeArrowheads="1"/>
              </p:cNvSpPr>
              <p:nvPr/>
            </p:nvSpPr>
            <p:spPr bwMode="auto">
              <a:xfrm flipH="1">
                <a:off x="924" y="3511"/>
                <a:ext cx="137" cy="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1" name="Rectangle 529"/>
              <p:cNvSpPr>
                <a:spLocks noChangeArrowheads="1"/>
              </p:cNvSpPr>
              <p:nvPr/>
            </p:nvSpPr>
            <p:spPr bwMode="auto">
              <a:xfrm flipH="1">
                <a:off x="921" y="3587"/>
                <a:ext cx="13" cy="6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2" name="Rectangle 530"/>
              <p:cNvSpPr>
                <a:spLocks noChangeArrowheads="1"/>
              </p:cNvSpPr>
              <p:nvPr/>
            </p:nvSpPr>
            <p:spPr bwMode="auto">
              <a:xfrm flipH="1">
                <a:off x="921" y="3587"/>
                <a:ext cx="13" cy="6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3" name="Rectangle 531"/>
              <p:cNvSpPr>
                <a:spLocks noChangeArrowheads="1"/>
              </p:cNvSpPr>
              <p:nvPr/>
            </p:nvSpPr>
            <p:spPr bwMode="auto">
              <a:xfrm flipH="1">
                <a:off x="924" y="3519"/>
                <a:ext cx="8" cy="68"/>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4" name="Rectangle 532"/>
              <p:cNvSpPr>
                <a:spLocks noChangeArrowheads="1"/>
              </p:cNvSpPr>
              <p:nvPr/>
            </p:nvSpPr>
            <p:spPr bwMode="auto">
              <a:xfrm flipH="1">
                <a:off x="924" y="3519"/>
                <a:ext cx="8" cy="68"/>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5" name="Rectangle 533"/>
              <p:cNvSpPr>
                <a:spLocks noChangeArrowheads="1"/>
              </p:cNvSpPr>
              <p:nvPr/>
            </p:nvSpPr>
            <p:spPr bwMode="auto">
              <a:xfrm flipH="1">
                <a:off x="987" y="3510"/>
                <a:ext cx="25" cy="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6" name="Rectangle 534"/>
              <p:cNvSpPr>
                <a:spLocks noChangeArrowheads="1"/>
              </p:cNvSpPr>
              <p:nvPr/>
            </p:nvSpPr>
            <p:spPr bwMode="auto">
              <a:xfrm flipH="1">
                <a:off x="987" y="3511"/>
                <a:ext cx="25" cy="12"/>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7" name="Rectangle 535"/>
              <p:cNvSpPr>
                <a:spLocks noChangeArrowheads="1"/>
              </p:cNvSpPr>
              <p:nvPr/>
            </p:nvSpPr>
            <p:spPr bwMode="auto">
              <a:xfrm flipH="1">
                <a:off x="987" y="3511"/>
                <a:ext cx="25" cy="12"/>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8" name="Line 536"/>
              <p:cNvSpPr>
                <a:spLocks noChangeShapeType="1"/>
              </p:cNvSpPr>
              <p:nvPr/>
            </p:nvSpPr>
            <p:spPr bwMode="auto">
              <a:xfrm flipH="1">
                <a:off x="987" y="3520"/>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49" name="Rectangle 537"/>
              <p:cNvSpPr>
                <a:spLocks noChangeArrowheads="1"/>
              </p:cNvSpPr>
              <p:nvPr/>
            </p:nvSpPr>
            <p:spPr bwMode="auto">
              <a:xfrm flipH="1">
                <a:off x="997" y="3492"/>
                <a:ext cx="9" cy="7"/>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0" name="Rectangle 538"/>
              <p:cNvSpPr>
                <a:spLocks noChangeArrowheads="1"/>
              </p:cNvSpPr>
              <p:nvPr/>
            </p:nvSpPr>
            <p:spPr bwMode="auto">
              <a:xfrm flipH="1">
                <a:off x="997" y="3492"/>
                <a:ext cx="9" cy="7"/>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1" name="Rectangle 539"/>
              <p:cNvSpPr>
                <a:spLocks noChangeArrowheads="1"/>
              </p:cNvSpPr>
              <p:nvPr/>
            </p:nvSpPr>
            <p:spPr bwMode="auto">
              <a:xfrm flipH="1">
                <a:off x="998" y="3499"/>
                <a:ext cx="7" cy="11"/>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2" name="Rectangle 540"/>
              <p:cNvSpPr>
                <a:spLocks noChangeArrowheads="1"/>
              </p:cNvSpPr>
              <p:nvPr/>
            </p:nvSpPr>
            <p:spPr bwMode="auto">
              <a:xfrm flipH="1">
                <a:off x="994" y="3457"/>
                <a:ext cx="16" cy="35"/>
              </a:xfrm>
              <a:prstGeom prst="rect">
                <a:avLst/>
              </a:prstGeom>
              <a:solidFill>
                <a:srgbClr val="FFFF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3" name="Rectangle 541"/>
              <p:cNvSpPr>
                <a:spLocks noChangeArrowheads="1"/>
              </p:cNvSpPr>
              <p:nvPr/>
            </p:nvSpPr>
            <p:spPr bwMode="auto">
              <a:xfrm flipH="1">
                <a:off x="994" y="3457"/>
                <a:ext cx="16" cy="35"/>
              </a:xfrm>
              <a:prstGeom prst="rect">
                <a:avLst/>
              </a:prstGeom>
              <a:solidFill>
                <a:srgbClr val="FFFF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4" name="Rectangle 542"/>
              <p:cNvSpPr>
                <a:spLocks noChangeArrowheads="1"/>
              </p:cNvSpPr>
              <p:nvPr/>
            </p:nvSpPr>
            <p:spPr bwMode="auto">
              <a:xfrm flipH="1">
                <a:off x="596" y="3650"/>
                <a:ext cx="7" cy="26"/>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5" name="Rectangle 543"/>
              <p:cNvSpPr>
                <a:spLocks noChangeArrowheads="1"/>
              </p:cNvSpPr>
              <p:nvPr/>
            </p:nvSpPr>
            <p:spPr bwMode="auto">
              <a:xfrm flipH="1">
                <a:off x="596" y="3650"/>
                <a:ext cx="7" cy="26"/>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6" name="Freeform 544"/>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7" name="Freeform 545"/>
              <p:cNvSpPr>
                <a:spLocks/>
              </p:cNvSpPr>
              <p:nvPr/>
            </p:nvSpPr>
            <p:spPr bwMode="auto">
              <a:xfrm flipH="1">
                <a:off x="551" y="3670"/>
                <a:ext cx="52" cy="41"/>
              </a:xfrm>
              <a:custGeom>
                <a:avLst/>
                <a:gdLst>
                  <a:gd name="T0" fmla="*/ 14 w 180"/>
                  <a:gd name="T1" fmla="*/ 0 h 146"/>
                  <a:gd name="T2" fmla="*/ 180 w 180"/>
                  <a:gd name="T3" fmla="*/ 128 h 146"/>
                  <a:gd name="T4" fmla="*/ 166 w 180"/>
                  <a:gd name="T5" fmla="*/ 146 h 146"/>
                  <a:gd name="T6" fmla="*/ 0 w 180"/>
                  <a:gd name="T7" fmla="*/ 17 h 146"/>
                  <a:gd name="T8" fmla="*/ 14 w 180"/>
                  <a:gd name="T9" fmla="*/ 0 h 146"/>
                </a:gdLst>
                <a:ahLst/>
                <a:cxnLst>
                  <a:cxn ang="0">
                    <a:pos x="T0" y="T1"/>
                  </a:cxn>
                  <a:cxn ang="0">
                    <a:pos x="T2" y="T3"/>
                  </a:cxn>
                  <a:cxn ang="0">
                    <a:pos x="T4" y="T5"/>
                  </a:cxn>
                  <a:cxn ang="0">
                    <a:pos x="T6" y="T7"/>
                  </a:cxn>
                  <a:cxn ang="0">
                    <a:pos x="T8" y="T9"/>
                  </a:cxn>
                </a:cxnLst>
                <a:rect l="0" t="0" r="r" b="b"/>
                <a:pathLst>
                  <a:path w="180" h="146">
                    <a:moveTo>
                      <a:pt x="14" y="0"/>
                    </a:moveTo>
                    <a:lnTo>
                      <a:pt x="180" y="128"/>
                    </a:lnTo>
                    <a:lnTo>
                      <a:pt x="166" y="146"/>
                    </a:lnTo>
                    <a:lnTo>
                      <a:pt x="0" y="17"/>
                    </a:lnTo>
                    <a:lnTo>
                      <a:pt x="14"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8" name="Freeform 546"/>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9525">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59" name="Freeform 547"/>
              <p:cNvSpPr>
                <a:spLocks/>
              </p:cNvSpPr>
              <p:nvPr/>
            </p:nvSpPr>
            <p:spPr bwMode="auto">
              <a:xfrm flipH="1">
                <a:off x="560" y="3679"/>
                <a:ext cx="29" cy="28"/>
              </a:xfrm>
              <a:custGeom>
                <a:avLst/>
                <a:gdLst>
                  <a:gd name="T0" fmla="*/ 40 w 101"/>
                  <a:gd name="T1" fmla="*/ 0 h 99"/>
                  <a:gd name="T2" fmla="*/ 101 w 101"/>
                  <a:gd name="T3" fmla="*/ 45 h 99"/>
                  <a:gd name="T4" fmla="*/ 60 w 101"/>
                  <a:gd name="T5" fmla="*/ 99 h 99"/>
                  <a:gd name="T6" fmla="*/ 0 w 101"/>
                  <a:gd name="T7" fmla="*/ 53 h 99"/>
                  <a:gd name="T8" fmla="*/ 40 w 101"/>
                  <a:gd name="T9" fmla="*/ 0 h 99"/>
                </a:gdLst>
                <a:ahLst/>
                <a:cxnLst>
                  <a:cxn ang="0">
                    <a:pos x="T0" y="T1"/>
                  </a:cxn>
                  <a:cxn ang="0">
                    <a:pos x="T2" y="T3"/>
                  </a:cxn>
                  <a:cxn ang="0">
                    <a:pos x="T4" y="T5"/>
                  </a:cxn>
                  <a:cxn ang="0">
                    <a:pos x="T6" y="T7"/>
                  </a:cxn>
                  <a:cxn ang="0">
                    <a:pos x="T8" y="T9"/>
                  </a:cxn>
                </a:cxnLst>
                <a:rect l="0" t="0" r="r" b="b"/>
                <a:pathLst>
                  <a:path w="101" h="99">
                    <a:moveTo>
                      <a:pt x="40" y="0"/>
                    </a:moveTo>
                    <a:lnTo>
                      <a:pt x="101" y="45"/>
                    </a:lnTo>
                    <a:lnTo>
                      <a:pt x="60" y="99"/>
                    </a:lnTo>
                    <a:lnTo>
                      <a:pt x="0" y="53"/>
                    </a:lnTo>
                    <a:lnTo>
                      <a:pt x="40" y="0"/>
                    </a:lnTo>
                    <a:close/>
                  </a:path>
                </a:pathLst>
              </a:custGeom>
              <a:solidFill>
                <a:srgbClr val="000000"/>
              </a:solidFill>
              <a:ln w="7938">
                <a:solidFill>
                  <a:srgbClr val="000000"/>
                </a:solidFill>
                <a:prstDash val="solid"/>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0" name="Oval 548"/>
              <p:cNvSpPr>
                <a:spLocks noChangeArrowheads="1"/>
              </p:cNvSpPr>
              <p:nvPr/>
            </p:nvSpPr>
            <p:spPr bwMode="auto">
              <a:xfrm flipH="1">
                <a:off x="572" y="370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1" name="Oval 549"/>
              <p:cNvSpPr>
                <a:spLocks noChangeArrowheads="1"/>
              </p:cNvSpPr>
              <p:nvPr/>
            </p:nvSpPr>
            <p:spPr bwMode="auto">
              <a:xfrm flipH="1">
                <a:off x="563" y="3690"/>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2" name="Oval 550"/>
              <p:cNvSpPr>
                <a:spLocks noChangeArrowheads="1"/>
              </p:cNvSpPr>
              <p:nvPr/>
            </p:nvSpPr>
            <p:spPr bwMode="auto">
              <a:xfrm flipH="1">
                <a:off x="577" y="3680"/>
                <a:ext cx="2" cy="3"/>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3" name="Oval 551"/>
              <p:cNvSpPr>
                <a:spLocks noChangeArrowheads="1"/>
              </p:cNvSpPr>
              <p:nvPr/>
            </p:nvSpPr>
            <p:spPr bwMode="auto">
              <a:xfrm flipH="1">
                <a:off x="585" y="3691"/>
                <a:ext cx="2" cy="2"/>
              </a:xfrm>
              <a:prstGeom prst="ellipse">
                <a:avLst/>
              </a:prstGeom>
              <a:solidFill>
                <a:srgbClr val="000000"/>
              </a:solidFill>
              <a:ln w="7938">
                <a:solidFill>
                  <a:srgbClr val="000000"/>
                </a:solidFill>
                <a:round/>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4" name="Rectangle 552"/>
              <p:cNvSpPr>
                <a:spLocks noChangeArrowheads="1"/>
              </p:cNvSpPr>
              <p:nvPr/>
            </p:nvSpPr>
            <p:spPr bwMode="auto">
              <a:xfrm flipH="1">
                <a:off x="569" y="3680"/>
                <a:ext cx="11" cy="27"/>
              </a:xfrm>
              <a:prstGeom prst="rect">
                <a:avLst/>
              </a:prstGeom>
              <a:solidFill>
                <a:srgbClr val="000000"/>
              </a:solidFill>
              <a:ln w="9525">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465" name="Rectangle 553"/>
              <p:cNvSpPr>
                <a:spLocks noChangeArrowheads="1"/>
              </p:cNvSpPr>
              <p:nvPr/>
            </p:nvSpPr>
            <p:spPr bwMode="auto">
              <a:xfrm flipH="1">
                <a:off x="569" y="3680"/>
                <a:ext cx="11" cy="27"/>
              </a:xfrm>
              <a:prstGeom prst="rect">
                <a:avLst/>
              </a:prstGeom>
              <a:solidFill>
                <a:srgbClr val="000000"/>
              </a:solidFill>
              <a:ln w="7938">
                <a:solidFill>
                  <a:srgbClr val="000000"/>
                </a:solidFill>
                <a:miter lim="800000"/>
                <a:headEnd/>
                <a:tailEnd/>
              </a:ln>
            </p:spPr>
            <p:txBody>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563" name="Group 574"/>
            <p:cNvGrpSpPr>
              <a:grpSpLocks/>
            </p:cNvGrpSpPr>
            <p:nvPr/>
          </p:nvGrpSpPr>
          <p:grpSpPr bwMode="auto">
            <a:xfrm flipH="1">
              <a:off x="1979613" y="5445125"/>
              <a:ext cx="414337" cy="1274763"/>
              <a:chOff x="3923" y="2976"/>
              <a:chExt cx="409" cy="1257"/>
            </a:xfrm>
          </p:grpSpPr>
          <p:pic>
            <p:nvPicPr>
              <p:cNvPr id="564" name="Picture 57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 y="3067"/>
                <a:ext cx="372" cy="1166"/>
              </a:xfrm>
              <a:prstGeom prst="rect">
                <a:avLst/>
              </a:prstGeom>
              <a:noFill/>
              <a:extLst>
                <a:ext uri="{909E8E84-426E-40DD-AFC4-6F175D3DCCD1}">
                  <a14:hiddenFill xmlns:a14="http://schemas.microsoft.com/office/drawing/2010/main">
                    <a:solidFill>
                      <a:srgbClr val="FFFFFF"/>
                    </a:solidFill>
                  </a14:hiddenFill>
                </a:ext>
              </a:extLst>
            </p:spPr>
          </p:pic>
          <p:sp>
            <p:nvSpPr>
              <p:cNvPr id="565" name="Freeform 576"/>
              <p:cNvSpPr>
                <a:spLocks/>
              </p:cNvSpPr>
              <p:nvPr/>
            </p:nvSpPr>
            <p:spPr bwMode="auto">
              <a:xfrm>
                <a:off x="4105" y="2976"/>
                <a:ext cx="227" cy="182"/>
              </a:xfrm>
              <a:custGeom>
                <a:avLst/>
                <a:gdLst>
                  <a:gd name="T0" fmla="*/ 0 w 227"/>
                  <a:gd name="T1" fmla="*/ 137 h 182"/>
                  <a:gd name="T2" fmla="*/ 181 w 227"/>
                  <a:gd name="T3" fmla="*/ 182 h 182"/>
                  <a:gd name="T4" fmla="*/ 227 w 227"/>
                  <a:gd name="T5" fmla="*/ 91 h 182"/>
                  <a:gd name="T6" fmla="*/ 0 w 227"/>
                  <a:gd name="T7" fmla="*/ 0 h 182"/>
                  <a:gd name="T8" fmla="*/ 0 w 227"/>
                  <a:gd name="T9" fmla="*/ 137 h 182"/>
                </a:gdLst>
                <a:ahLst/>
                <a:cxnLst>
                  <a:cxn ang="0">
                    <a:pos x="T0" y="T1"/>
                  </a:cxn>
                  <a:cxn ang="0">
                    <a:pos x="T2" y="T3"/>
                  </a:cxn>
                  <a:cxn ang="0">
                    <a:pos x="T4" y="T5"/>
                  </a:cxn>
                  <a:cxn ang="0">
                    <a:pos x="T6" y="T7"/>
                  </a:cxn>
                  <a:cxn ang="0">
                    <a:pos x="T8" y="T9"/>
                  </a:cxn>
                </a:cxnLst>
                <a:rect l="0" t="0" r="r" b="b"/>
                <a:pathLst>
                  <a:path w="227" h="182">
                    <a:moveTo>
                      <a:pt x="0" y="137"/>
                    </a:moveTo>
                    <a:lnTo>
                      <a:pt x="181" y="182"/>
                    </a:lnTo>
                    <a:lnTo>
                      <a:pt x="227" y="91"/>
                    </a:lnTo>
                    <a:lnTo>
                      <a:pt x="0" y="0"/>
                    </a:lnTo>
                    <a:lnTo>
                      <a:pt x="0" y="137"/>
                    </a:lnTo>
                    <a:close/>
                  </a:path>
                </a:pathLst>
              </a:custGeom>
              <a:solidFill>
                <a:srgbClr val="FFFFFF"/>
              </a:solidFill>
              <a:ln>
                <a:noFill/>
              </a:ln>
              <a:effectLst/>
              <a:extLst>
                <a:ext uri="{91240B29-F687-4F45-9708-019B960494DF}">
                  <a14:hiddenLine xmlns:a14="http://schemas.microsoft.com/office/drawing/2010/main" w="28575" cap="flat" cmpd="sng">
                    <a:solidFill>
                      <a:srgbClr val="008000"/>
                    </a:solidFill>
                    <a:prstDash val="solid"/>
                    <a:round/>
                    <a:headEnd type="none" w="med" len="me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566" name="Group 577"/>
            <p:cNvGrpSpPr>
              <a:grpSpLocks/>
            </p:cNvGrpSpPr>
            <p:nvPr/>
          </p:nvGrpSpPr>
          <p:grpSpPr bwMode="auto">
            <a:xfrm flipH="1">
              <a:off x="1547813" y="5805488"/>
              <a:ext cx="457200" cy="554037"/>
              <a:chOff x="975" y="3521"/>
              <a:chExt cx="288" cy="349"/>
            </a:xfrm>
          </p:grpSpPr>
          <p:pic>
            <p:nvPicPr>
              <p:cNvPr id="567" name="Picture 57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 y="3521"/>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8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8" name="Freeform 579"/>
              <p:cNvSpPr>
                <a:spLocks/>
              </p:cNvSpPr>
              <p:nvPr/>
            </p:nvSpPr>
            <p:spPr bwMode="auto">
              <a:xfrm>
                <a:off x="980" y="3762"/>
                <a:ext cx="166" cy="108"/>
              </a:xfrm>
              <a:custGeom>
                <a:avLst/>
                <a:gdLst>
                  <a:gd name="T0" fmla="*/ 0 w 166"/>
                  <a:gd name="T1" fmla="*/ 0 h 108"/>
                  <a:gd name="T2" fmla="*/ 166 w 166"/>
                  <a:gd name="T3" fmla="*/ 52 h 108"/>
                  <a:gd name="T4" fmla="*/ 166 w 166"/>
                  <a:gd name="T5" fmla="*/ 108 h 108"/>
                  <a:gd name="T6" fmla="*/ 2 w 166"/>
                  <a:gd name="T7" fmla="*/ 50 h 108"/>
                  <a:gd name="T8" fmla="*/ 0 w 166"/>
                  <a:gd name="T9" fmla="*/ 0 h 108"/>
                </a:gdLst>
                <a:ahLst/>
                <a:cxnLst>
                  <a:cxn ang="0">
                    <a:pos x="T0" y="T1"/>
                  </a:cxn>
                  <a:cxn ang="0">
                    <a:pos x="T2" y="T3"/>
                  </a:cxn>
                  <a:cxn ang="0">
                    <a:pos x="T4" y="T5"/>
                  </a:cxn>
                  <a:cxn ang="0">
                    <a:pos x="T6" y="T7"/>
                  </a:cxn>
                  <a:cxn ang="0">
                    <a:pos x="T8" y="T9"/>
                  </a:cxn>
                </a:cxnLst>
                <a:rect l="0" t="0" r="r" b="b"/>
                <a:pathLst>
                  <a:path w="166" h="108">
                    <a:moveTo>
                      <a:pt x="0" y="0"/>
                    </a:moveTo>
                    <a:lnTo>
                      <a:pt x="166" y="52"/>
                    </a:lnTo>
                    <a:lnTo>
                      <a:pt x="166" y="108"/>
                    </a:lnTo>
                    <a:lnTo>
                      <a:pt x="2" y="50"/>
                    </a:lnTo>
                    <a:lnTo>
                      <a:pt x="0" y="0"/>
                    </a:lnTo>
                    <a:close/>
                  </a:path>
                </a:pathLst>
              </a:custGeom>
              <a:solidFill>
                <a:srgbClr val="CCFFFF"/>
              </a:solidFill>
              <a:ln w="12700" cap="flat" cmpd="sng">
                <a:solidFill>
                  <a:srgbClr val="2E00F4"/>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69" name="Freeform 580"/>
              <p:cNvSpPr>
                <a:spLocks/>
              </p:cNvSpPr>
              <p:nvPr/>
            </p:nvSpPr>
            <p:spPr bwMode="auto">
              <a:xfrm>
                <a:off x="1146" y="3740"/>
                <a:ext cx="110" cy="130"/>
              </a:xfrm>
              <a:custGeom>
                <a:avLst/>
                <a:gdLst>
                  <a:gd name="T0" fmla="*/ 2 w 110"/>
                  <a:gd name="T1" fmla="*/ 130 h 130"/>
                  <a:gd name="T2" fmla="*/ 110 w 110"/>
                  <a:gd name="T3" fmla="*/ 58 h 130"/>
                  <a:gd name="T4" fmla="*/ 110 w 110"/>
                  <a:gd name="T5" fmla="*/ 0 h 130"/>
                  <a:gd name="T6" fmla="*/ 0 w 110"/>
                  <a:gd name="T7" fmla="*/ 76 h 130"/>
                  <a:gd name="T8" fmla="*/ 2 w 110"/>
                  <a:gd name="T9" fmla="*/ 130 h 130"/>
                </a:gdLst>
                <a:ahLst/>
                <a:cxnLst>
                  <a:cxn ang="0">
                    <a:pos x="T0" y="T1"/>
                  </a:cxn>
                  <a:cxn ang="0">
                    <a:pos x="T2" y="T3"/>
                  </a:cxn>
                  <a:cxn ang="0">
                    <a:pos x="T4" y="T5"/>
                  </a:cxn>
                  <a:cxn ang="0">
                    <a:pos x="T6" y="T7"/>
                  </a:cxn>
                  <a:cxn ang="0">
                    <a:pos x="T8" y="T9"/>
                  </a:cxn>
                </a:cxnLst>
                <a:rect l="0" t="0" r="r" b="b"/>
                <a:pathLst>
                  <a:path w="110" h="130">
                    <a:moveTo>
                      <a:pt x="2" y="130"/>
                    </a:moveTo>
                    <a:lnTo>
                      <a:pt x="110" y="58"/>
                    </a:lnTo>
                    <a:lnTo>
                      <a:pt x="110" y="0"/>
                    </a:lnTo>
                    <a:lnTo>
                      <a:pt x="0" y="76"/>
                    </a:lnTo>
                    <a:lnTo>
                      <a:pt x="2" y="130"/>
                    </a:lnTo>
                    <a:close/>
                  </a:path>
                </a:pathLst>
              </a:custGeom>
              <a:solidFill>
                <a:srgbClr val="CCFFFF"/>
              </a:solidFill>
              <a:ln w="12700" cap="flat" cmpd="sng">
                <a:solidFill>
                  <a:srgbClr val="2E00F4"/>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sp>
        <p:nvSpPr>
          <p:cNvPr id="571" name="テキスト ボックス 570"/>
          <p:cNvSpPr txBox="1"/>
          <p:nvPr/>
        </p:nvSpPr>
        <p:spPr>
          <a:xfrm>
            <a:off x="2935649" y="6019246"/>
            <a:ext cx="5674951" cy="400110"/>
          </a:xfrm>
          <a:prstGeom prst="rect">
            <a:avLst/>
          </a:prstGeom>
          <a:gradFill rotWithShape="1">
            <a:gsLst>
              <a:gs pos="0">
                <a:srgbClr val="002060"/>
              </a:gs>
              <a:gs pos="80000">
                <a:srgbClr val="0070C0"/>
              </a:gs>
              <a:gs pos="100000">
                <a:srgbClr val="0070C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defRPr/>
            </a:pPr>
            <a:r>
              <a:rPr kumimoji="0" lang="en-US" altLang="ja-JP" sz="20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We need Good Real-Time Diagnosis System</a:t>
            </a:r>
          </a:p>
        </p:txBody>
      </p:sp>
      <p:sp>
        <p:nvSpPr>
          <p:cNvPr id="573" name="Rectangle 5"/>
          <p:cNvSpPr>
            <a:spLocks noChangeArrowheads="1"/>
          </p:cNvSpPr>
          <p:nvPr/>
        </p:nvSpPr>
        <p:spPr bwMode="auto">
          <a:xfrm>
            <a:off x="0" y="654194"/>
            <a:ext cx="9144000" cy="437043"/>
          </a:xfrm>
          <a:prstGeom prst="rect">
            <a:avLst/>
          </a:prstGeom>
          <a:gradFill rotWithShape="1">
            <a:gsLst>
              <a:gs pos="0">
                <a:srgbClr val="2D2DB9">
                  <a:tint val="100000"/>
                  <a:shade val="100000"/>
                  <a:satMod val="130000"/>
                </a:srgbClr>
              </a:gs>
              <a:gs pos="100000">
                <a:srgbClr val="2D2DB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nchor="ctr">
            <a:spAutoFit/>
          </a:body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ja-JP"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 Concept for Equipment Diagnosis System</a:t>
            </a:r>
            <a:endParaRPr kumimoji="0" lang="ja-JP" altLang="en-US" sz="1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endParaRPr>
          </a:p>
        </p:txBody>
      </p:sp>
      <p:pic>
        <p:nvPicPr>
          <p:cNvPr id="57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067582" y="4146549"/>
            <a:ext cx="784412" cy="577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5" name="Text Box 35"/>
          <p:cNvSpPr txBox="1">
            <a:spLocks noChangeArrowheads="1"/>
          </p:cNvSpPr>
          <p:nvPr/>
        </p:nvSpPr>
        <p:spPr bwMode="auto">
          <a:xfrm>
            <a:off x="1853076" y="3388687"/>
            <a:ext cx="2484976" cy="307777"/>
          </a:xfrm>
          <a:prstGeom prst="rect">
            <a:avLst/>
          </a:prstGeom>
          <a:solidFill>
            <a:schemeClr val="bg1"/>
          </a:solidFill>
          <a:ln>
            <a:noFill/>
          </a:ln>
          <a:effectLst>
            <a:outerShdw dist="35921" dir="2700000" algn="ctr" rotWithShape="0">
              <a:schemeClr val="bg2"/>
            </a:outerShdw>
          </a:effectLs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pPr>
            <a:r>
              <a:rPr lang="en-US" altLang="ja-JP" sz="1400" b="1" u="sng" dirty="0">
                <a:solidFill>
                  <a:srgbClr val="FF0000"/>
                </a:solidFill>
                <a:latin typeface="HGP創英角ｺﾞｼｯｸUB" pitchFamily="50" charset="-128"/>
                <a:ea typeface="HGP創英角ｺﾞｼｯｸUB" pitchFamily="50" charset="-128"/>
              </a:rPr>
              <a:t>C</a:t>
            </a:r>
            <a:r>
              <a:rPr lang="en-US" altLang="ja-JP" sz="1400" dirty="0">
                <a:solidFill>
                  <a:srgbClr val="000000"/>
                </a:solidFill>
                <a:latin typeface="HGP創英角ｺﾞｼｯｸUB" pitchFamily="50" charset="-128"/>
                <a:ea typeface="HGP創英角ｺﾞｼｯｸUB" pitchFamily="50" charset="-128"/>
              </a:rPr>
              <a:t>ondition </a:t>
            </a:r>
            <a:r>
              <a:rPr lang="en-US" altLang="ja-JP" sz="1400" b="1" u="sng" dirty="0">
                <a:solidFill>
                  <a:srgbClr val="FF0000"/>
                </a:solidFill>
                <a:latin typeface="HGP創英角ｺﾞｼｯｸUB" pitchFamily="50" charset="-128"/>
                <a:ea typeface="HGP創英角ｺﾞｼｯｸUB" pitchFamily="50" charset="-128"/>
              </a:rPr>
              <a:t>B</a:t>
            </a:r>
            <a:r>
              <a:rPr lang="en-US" altLang="ja-JP" sz="1400" dirty="0">
                <a:solidFill>
                  <a:srgbClr val="000000"/>
                </a:solidFill>
                <a:latin typeface="HGP創英角ｺﾞｼｯｸUB" pitchFamily="50" charset="-128"/>
                <a:ea typeface="HGP創英角ｺﾞｼｯｸUB" pitchFamily="50" charset="-128"/>
              </a:rPr>
              <a:t>ased </a:t>
            </a:r>
            <a:r>
              <a:rPr lang="en-US" altLang="ja-JP" sz="1400" b="1" u="sng" dirty="0">
                <a:solidFill>
                  <a:srgbClr val="FF0000"/>
                </a:solidFill>
                <a:latin typeface="HGP創英角ｺﾞｼｯｸUB" pitchFamily="50" charset="-128"/>
                <a:ea typeface="HGP創英角ｺﾞｼｯｸUB" pitchFamily="50" charset="-128"/>
              </a:rPr>
              <a:t>M</a:t>
            </a:r>
            <a:r>
              <a:rPr lang="en-US" altLang="ja-JP" sz="1400" dirty="0">
                <a:solidFill>
                  <a:srgbClr val="000000"/>
                </a:solidFill>
                <a:latin typeface="HGP創英角ｺﾞｼｯｸUB" pitchFamily="50" charset="-128"/>
                <a:ea typeface="HGP創英角ｺﾞｼｯｸUB" pitchFamily="50" charset="-128"/>
              </a:rPr>
              <a:t>aintenance</a:t>
            </a:r>
          </a:p>
        </p:txBody>
      </p:sp>
      <p:sp>
        <p:nvSpPr>
          <p:cNvPr id="576" name="Text Box 35"/>
          <p:cNvSpPr txBox="1">
            <a:spLocks noChangeArrowheads="1"/>
          </p:cNvSpPr>
          <p:nvPr/>
        </p:nvSpPr>
        <p:spPr bwMode="auto">
          <a:xfrm>
            <a:off x="1853076" y="2977801"/>
            <a:ext cx="2124299" cy="307777"/>
          </a:xfrm>
          <a:prstGeom prst="rect">
            <a:avLst/>
          </a:prstGeom>
          <a:solidFill>
            <a:schemeClr val="bg1"/>
          </a:solidFill>
          <a:ln>
            <a:noFill/>
          </a:ln>
          <a:effectLst>
            <a:outerShdw dist="35921" dir="2700000" algn="ctr" rotWithShape="0">
              <a:schemeClr val="bg2"/>
            </a:outerShdw>
          </a:effectLs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pPr>
            <a:r>
              <a:rPr lang="en-US" altLang="ja-JP" sz="1400" b="1" u="sng" dirty="0">
                <a:solidFill>
                  <a:srgbClr val="FF0000"/>
                </a:solidFill>
                <a:latin typeface="HGP創英角ｺﾞｼｯｸUB" pitchFamily="50" charset="-128"/>
                <a:ea typeface="HGP創英角ｺﾞｼｯｸUB" pitchFamily="50" charset="-128"/>
              </a:rPr>
              <a:t>T</a:t>
            </a:r>
            <a:r>
              <a:rPr lang="en-US" altLang="ja-JP" sz="1400" dirty="0">
                <a:solidFill>
                  <a:srgbClr val="000000"/>
                </a:solidFill>
                <a:latin typeface="HGP創英角ｺﾞｼｯｸUB" pitchFamily="50" charset="-128"/>
                <a:ea typeface="HGP創英角ｺﾞｼｯｸUB" pitchFamily="50" charset="-128"/>
              </a:rPr>
              <a:t>ime </a:t>
            </a:r>
            <a:r>
              <a:rPr lang="en-US" altLang="ja-JP" sz="1400" b="1" u="sng" dirty="0">
                <a:solidFill>
                  <a:srgbClr val="FF0000"/>
                </a:solidFill>
                <a:latin typeface="HGP創英角ｺﾞｼｯｸUB" pitchFamily="50" charset="-128"/>
                <a:ea typeface="HGP創英角ｺﾞｼｯｸUB" pitchFamily="50" charset="-128"/>
              </a:rPr>
              <a:t>B</a:t>
            </a:r>
            <a:r>
              <a:rPr lang="en-US" altLang="ja-JP" sz="1400" dirty="0">
                <a:solidFill>
                  <a:srgbClr val="000000"/>
                </a:solidFill>
                <a:latin typeface="HGP創英角ｺﾞｼｯｸUB" pitchFamily="50" charset="-128"/>
                <a:ea typeface="HGP創英角ｺﾞｼｯｸUB" pitchFamily="50" charset="-128"/>
              </a:rPr>
              <a:t>ased </a:t>
            </a:r>
            <a:r>
              <a:rPr lang="en-US" altLang="ja-JP" sz="1400" b="1" u="sng" dirty="0">
                <a:solidFill>
                  <a:srgbClr val="FF0000"/>
                </a:solidFill>
                <a:latin typeface="HGP創英角ｺﾞｼｯｸUB" pitchFamily="50" charset="-128"/>
                <a:ea typeface="HGP創英角ｺﾞｼｯｸUB" pitchFamily="50" charset="-128"/>
              </a:rPr>
              <a:t>M</a:t>
            </a:r>
            <a:r>
              <a:rPr lang="en-US" altLang="ja-JP" sz="1400" dirty="0">
                <a:solidFill>
                  <a:srgbClr val="000000"/>
                </a:solidFill>
                <a:latin typeface="HGP創英角ｺﾞｼｯｸUB" pitchFamily="50" charset="-128"/>
                <a:ea typeface="HGP創英角ｺﾞｼｯｸUB" pitchFamily="50" charset="-128"/>
              </a:rPr>
              <a:t>aintenance</a:t>
            </a:r>
          </a:p>
        </p:txBody>
      </p:sp>
    </p:spTree>
    <p:extLst>
      <p:ext uri="{BB962C8B-B14F-4D97-AF65-F5344CB8AC3E}">
        <p14:creationId xmlns:p14="http://schemas.microsoft.com/office/powerpoint/2010/main" val="23923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74"/>
                                        </p:tgtEl>
                                        <p:attrNameLst>
                                          <p:attrName>style.visibility</p:attrName>
                                        </p:attrNameLst>
                                      </p:cBhvr>
                                      <p:to>
                                        <p:strVal val="visible"/>
                                      </p:to>
                                    </p:set>
                                    <p:animEffect transition="in" filter="wipe(left)">
                                      <p:cBhvr>
                                        <p:cTn id="20" dur="500"/>
                                        <p:tgtEl>
                                          <p:spTgt spid="57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1500"/>
                            </p:stCondLst>
                            <p:childTnLst>
                              <p:par>
                                <p:cTn id="32" presetID="22" presetClass="entr" presetSubtype="8" fill="hold" grpId="0" nodeType="afterEffect">
                                  <p:stCondLst>
                                    <p:cond delay="200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par>
                          <p:cTn id="35" fill="hold">
                            <p:stCondLst>
                              <p:cond delay="4000"/>
                            </p:stCondLst>
                            <p:childTnLst>
                              <p:par>
                                <p:cTn id="36" presetID="22" presetClass="entr" presetSubtype="8" fill="hold" grpId="0" nodeType="afterEffect">
                                  <p:stCondLst>
                                    <p:cond delay="2000"/>
                                  </p:stCondLst>
                                  <p:childTnLst>
                                    <p:set>
                                      <p:cBhvr>
                                        <p:cTn id="37" dur="1" fill="hold">
                                          <p:stCondLst>
                                            <p:cond delay="0"/>
                                          </p:stCondLst>
                                        </p:cTn>
                                        <p:tgtEl>
                                          <p:spTgt spid="571"/>
                                        </p:tgtEl>
                                        <p:attrNameLst>
                                          <p:attrName>style.visibility</p:attrName>
                                        </p:attrNameLst>
                                      </p:cBhvr>
                                      <p:to>
                                        <p:strVal val="visible"/>
                                      </p:to>
                                    </p:set>
                                    <p:animEffect transition="in" filter="wipe(left)">
                                      <p:cBhvr>
                                        <p:cTn id="38"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P spid="19" grpId="0" animBg="1"/>
      <p:bldP spid="25" grpId="0" animBg="1"/>
      <p:bldP spid="26" grpId="0" animBg="1"/>
      <p:bldP spid="35" grpId="0" animBg="1"/>
      <p:bldP spid="38" grpId="0" animBg="1"/>
      <p:bldP spid="5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sz="1200" dirty="0"/>
              <a:t>Slide </a:t>
            </a:r>
            <a:fld id="{8F78FDF7-F6F4-4B9B-A118-C4B60A9BE3AC}" type="slidenum">
              <a:rPr lang="en-US" altLang="ja-JP" sz="1200" smtClean="0"/>
              <a:pPr>
                <a:defRPr/>
              </a:pPr>
              <a:t>13</a:t>
            </a:fld>
            <a:endParaRPr lang="en-US" altLang="ja-JP" sz="1200" dirty="0"/>
          </a:p>
        </p:txBody>
      </p:sp>
      <p:sp>
        <p:nvSpPr>
          <p:cNvPr id="59" name="Rectangle 2"/>
          <p:cNvSpPr txBox="1">
            <a:spLocks noChangeArrowheads="1"/>
          </p:cNvSpPr>
          <p:nvPr/>
        </p:nvSpPr>
        <p:spPr bwMode="auto">
          <a:xfrm>
            <a:off x="0" y="1151934"/>
            <a:ext cx="62880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eaLnBrk="1" hangingPunct="1">
              <a:defRPr/>
            </a:pPr>
            <a:r>
              <a:rPr kumimoji="0" lang="en-US" altLang="ja-JP" sz="2400" kern="0"/>
              <a:t>&lt; Conventional Development Procedure</a:t>
            </a:r>
            <a:r>
              <a:rPr kumimoji="0" lang="ja-JP" altLang="en-US" sz="2400" kern="0"/>
              <a:t> </a:t>
            </a:r>
            <a:r>
              <a:rPr kumimoji="0" lang="en-US" altLang="ja-JP" sz="2400" kern="0"/>
              <a:t>&gt;</a:t>
            </a:r>
            <a:endParaRPr kumimoji="0" lang="en-US" altLang="ja-JP" sz="2400" kern="0" dirty="0"/>
          </a:p>
        </p:txBody>
      </p:sp>
      <p:sp>
        <p:nvSpPr>
          <p:cNvPr id="60" name="Rectangle 5"/>
          <p:cNvSpPr>
            <a:spLocks noChangeArrowheads="1"/>
          </p:cNvSpPr>
          <p:nvPr/>
        </p:nvSpPr>
        <p:spPr bwMode="auto">
          <a:xfrm>
            <a:off x="0" y="693436"/>
            <a:ext cx="9144000" cy="503316"/>
          </a:xfrm>
          <a:prstGeom prst="rect">
            <a:avLst/>
          </a:prstGeom>
          <a:ln/>
          <a:extLst/>
        </p:spPr>
        <p:style>
          <a:lnRef idx="0">
            <a:schemeClr val="accent2"/>
          </a:lnRef>
          <a:fillRef idx="3">
            <a:schemeClr val="accent2"/>
          </a:fillRef>
          <a:effectRef idx="3">
            <a:schemeClr val="accent2"/>
          </a:effectRef>
          <a:fontRef idx="minor">
            <a:schemeClr val="lt1"/>
          </a:fontRef>
        </p:style>
        <p:txBody>
          <a:bodyPr anchor="ctr"/>
          <a:lstStyle/>
          <a:p>
            <a:pPr fontAlgn="base">
              <a:lnSpc>
                <a:spcPct val="80000"/>
              </a:lnSpc>
              <a:spcBef>
                <a:spcPct val="0"/>
              </a:spcBef>
              <a:spcAft>
                <a:spcPct val="0"/>
              </a:spcAft>
              <a:defRPr/>
            </a:pPr>
            <a:r>
              <a:rPr lang="ja-JP" altLang="en-US" sz="2800" dirty="0">
                <a:solidFill>
                  <a:srgbClr val="FFFFFF"/>
                </a:solidFill>
                <a:effectLst>
                  <a:outerShdw blurRad="38100" dist="38100" dir="2700000" algn="tl">
                    <a:srgbClr val="000000"/>
                  </a:outerShdw>
                </a:effectLst>
                <a:latin typeface="Arial" pitchFamily="34" charset="0"/>
              </a:rPr>
              <a:t> </a:t>
            </a:r>
            <a:r>
              <a:rPr lang="en-US" altLang="ja-JP" sz="2800" dirty="0">
                <a:solidFill>
                  <a:srgbClr val="FFFFFF"/>
                </a:solidFill>
                <a:effectLst>
                  <a:outerShdw blurRad="38100" dist="38100" dir="2700000" algn="tl">
                    <a:srgbClr val="000000"/>
                  </a:outerShdw>
                </a:effectLst>
                <a:latin typeface="Arial" pitchFamily="34" charset="0"/>
              </a:rPr>
              <a:t>Ordinary approach to develop “</a:t>
            </a:r>
            <a:r>
              <a:rPr lang="en-US" altLang="ja-JP" sz="2800" b="1" dirty="0">
                <a:solidFill>
                  <a:srgbClr val="FFFFFF"/>
                </a:solidFill>
                <a:effectLst>
                  <a:outerShdw blurRad="38100" dist="38100" dir="2700000" algn="tl">
                    <a:srgbClr val="000000"/>
                  </a:outerShdw>
                </a:effectLst>
                <a:latin typeface="Arial" pitchFamily="34" charset="0"/>
              </a:rPr>
              <a:t>Diagnosis system</a:t>
            </a:r>
            <a:r>
              <a:rPr lang="en-US" altLang="ja-JP" sz="2800" dirty="0">
                <a:solidFill>
                  <a:srgbClr val="FFFFFF"/>
                </a:solidFill>
                <a:effectLst>
                  <a:outerShdw blurRad="38100" dist="38100" dir="2700000" algn="tl">
                    <a:srgbClr val="000000"/>
                  </a:outerShdw>
                </a:effectLst>
                <a:latin typeface="Arial" pitchFamily="34" charset="0"/>
              </a:rPr>
              <a:t>”</a:t>
            </a:r>
            <a:endParaRPr lang="ja-JP" altLang="en-US" sz="1600" dirty="0">
              <a:solidFill>
                <a:srgbClr val="FFFFFF"/>
              </a:solidFill>
              <a:effectLst>
                <a:outerShdw blurRad="38100" dist="38100" dir="2700000" algn="tl">
                  <a:srgbClr val="000000"/>
                </a:outerShdw>
              </a:effectLst>
              <a:latin typeface="Arial" pitchFamily="34" charset="0"/>
            </a:endParaRPr>
          </a:p>
        </p:txBody>
      </p:sp>
      <p:sp>
        <p:nvSpPr>
          <p:cNvPr id="61" name="Rectangle 20"/>
          <p:cNvSpPr>
            <a:spLocks noChangeArrowheads="1"/>
          </p:cNvSpPr>
          <p:nvPr/>
        </p:nvSpPr>
        <p:spPr bwMode="auto">
          <a:xfrm>
            <a:off x="251520" y="1659934"/>
            <a:ext cx="8281293" cy="237648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2" name="Line 21"/>
          <p:cNvSpPr>
            <a:spLocks noChangeShapeType="1"/>
          </p:cNvSpPr>
          <p:nvPr/>
        </p:nvSpPr>
        <p:spPr bwMode="auto">
          <a:xfrm flipV="1">
            <a:off x="1042988" y="1804397"/>
            <a:ext cx="0" cy="19431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3" name="Line 22"/>
          <p:cNvSpPr>
            <a:spLocks noChangeShapeType="1"/>
          </p:cNvSpPr>
          <p:nvPr/>
        </p:nvSpPr>
        <p:spPr bwMode="auto">
          <a:xfrm>
            <a:off x="1042988" y="3747497"/>
            <a:ext cx="7058025"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4" name="Rectangle 23"/>
          <p:cNvSpPr>
            <a:spLocks noChangeArrowheads="1"/>
          </p:cNvSpPr>
          <p:nvPr/>
        </p:nvSpPr>
        <p:spPr bwMode="auto">
          <a:xfrm>
            <a:off x="1187450" y="2020297"/>
            <a:ext cx="288925" cy="17272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5" name="Rectangle 24"/>
          <p:cNvSpPr>
            <a:spLocks noChangeArrowheads="1"/>
          </p:cNvSpPr>
          <p:nvPr/>
        </p:nvSpPr>
        <p:spPr bwMode="auto">
          <a:xfrm>
            <a:off x="1573213" y="2307634"/>
            <a:ext cx="288925" cy="143986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6" name="Rectangle 25"/>
          <p:cNvSpPr>
            <a:spLocks noChangeArrowheads="1"/>
          </p:cNvSpPr>
          <p:nvPr/>
        </p:nvSpPr>
        <p:spPr bwMode="auto">
          <a:xfrm>
            <a:off x="1979613" y="2596559"/>
            <a:ext cx="288925" cy="11509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7" name="Rectangle 26"/>
          <p:cNvSpPr>
            <a:spLocks noChangeArrowheads="1"/>
          </p:cNvSpPr>
          <p:nvPr/>
        </p:nvSpPr>
        <p:spPr bwMode="auto">
          <a:xfrm>
            <a:off x="2411413" y="3028359"/>
            <a:ext cx="288925" cy="7191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8" name="Rectangle 27"/>
          <p:cNvSpPr>
            <a:spLocks noChangeArrowheads="1"/>
          </p:cNvSpPr>
          <p:nvPr/>
        </p:nvSpPr>
        <p:spPr bwMode="auto">
          <a:xfrm>
            <a:off x="2771775" y="3244259"/>
            <a:ext cx="288925" cy="503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9" name="Rectangle 28"/>
          <p:cNvSpPr>
            <a:spLocks noChangeArrowheads="1"/>
          </p:cNvSpPr>
          <p:nvPr/>
        </p:nvSpPr>
        <p:spPr bwMode="auto">
          <a:xfrm>
            <a:off x="3132138" y="3388722"/>
            <a:ext cx="288925" cy="3587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0" name="Rectangle 29"/>
          <p:cNvSpPr>
            <a:spLocks noChangeArrowheads="1"/>
          </p:cNvSpPr>
          <p:nvPr/>
        </p:nvSpPr>
        <p:spPr bwMode="auto">
          <a:xfrm>
            <a:off x="3492500" y="3460159"/>
            <a:ext cx="288925" cy="2873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1" name="Rectangle 30"/>
          <p:cNvSpPr>
            <a:spLocks noChangeArrowheads="1"/>
          </p:cNvSpPr>
          <p:nvPr/>
        </p:nvSpPr>
        <p:spPr bwMode="auto">
          <a:xfrm>
            <a:off x="3851275"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2" name="Rectangle 31"/>
          <p:cNvSpPr>
            <a:spLocks noChangeArrowheads="1"/>
          </p:cNvSpPr>
          <p:nvPr/>
        </p:nvSpPr>
        <p:spPr bwMode="auto">
          <a:xfrm>
            <a:off x="4211638"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3" name="Rectangle 32"/>
          <p:cNvSpPr>
            <a:spLocks noChangeArrowheads="1"/>
          </p:cNvSpPr>
          <p:nvPr/>
        </p:nvSpPr>
        <p:spPr bwMode="auto">
          <a:xfrm>
            <a:off x="4572000"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4" name="Rectangle 33"/>
          <p:cNvSpPr>
            <a:spLocks noChangeArrowheads="1"/>
          </p:cNvSpPr>
          <p:nvPr/>
        </p:nvSpPr>
        <p:spPr bwMode="auto">
          <a:xfrm>
            <a:off x="4932363" y="3556997"/>
            <a:ext cx="288925" cy="1905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5" name="Rectangle 34"/>
          <p:cNvSpPr>
            <a:spLocks noChangeArrowheads="1"/>
          </p:cNvSpPr>
          <p:nvPr/>
        </p:nvSpPr>
        <p:spPr bwMode="auto">
          <a:xfrm>
            <a:off x="5300663" y="3576047"/>
            <a:ext cx="288925" cy="17145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6" name="Rectangle 36"/>
          <p:cNvSpPr>
            <a:spLocks noChangeArrowheads="1"/>
          </p:cNvSpPr>
          <p:nvPr/>
        </p:nvSpPr>
        <p:spPr bwMode="auto">
          <a:xfrm>
            <a:off x="5651500"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7" name="Rectangle 37"/>
          <p:cNvSpPr>
            <a:spLocks noChangeArrowheads="1"/>
          </p:cNvSpPr>
          <p:nvPr/>
        </p:nvSpPr>
        <p:spPr bwMode="auto">
          <a:xfrm>
            <a:off x="6011863"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8" name="Rectangle 38"/>
          <p:cNvSpPr>
            <a:spLocks noChangeArrowheads="1"/>
          </p:cNvSpPr>
          <p:nvPr/>
        </p:nvSpPr>
        <p:spPr bwMode="auto">
          <a:xfrm>
            <a:off x="6372225" y="3625259"/>
            <a:ext cx="288925" cy="122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9" name="Rectangle 39"/>
          <p:cNvSpPr>
            <a:spLocks noChangeArrowheads="1"/>
          </p:cNvSpPr>
          <p:nvPr/>
        </p:nvSpPr>
        <p:spPr bwMode="auto">
          <a:xfrm>
            <a:off x="6732588" y="3645897"/>
            <a:ext cx="288925" cy="1016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0" name="Rectangle 40"/>
          <p:cNvSpPr>
            <a:spLocks noChangeArrowheads="1"/>
          </p:cNvSpPr>
          <p:nvPr/>
        </p:nvSpPr>
        <p:spPr bwMode="auto">
          <a:xfrm>
            <a:off x="7092950"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1" name="Rectangle 41"/>
          <p:cNvSpPr>
            <a:spLocks noChangeArrowheads="1"/>
          </p:cNvSpPr>
          <p:nvPr/>
        </p:nvSpPr>
        <p:spPr bwMode="auto">
          <a:xfrm>
            <a:off x="7451725"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2" name="Text Box 43"/>
          <p:cNvSpPr txBox="1">
            <a:spLocks noChangeArrowheads="1"/>
          </p:cNvSpPr>
          <p:nvPr/>
        </p:nvSpPr>
        <p:spPr bwMode="auto">
          <a:xfrm>
            <a:off x="2445517" y="1588497"/>
            <a:ext cx="2262158"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Cable Disconnection </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83" name="Text Box 45"/>
          <p:cNvSpPr txBox="1">
            <a:spLocks noChangeArrowheads="1"/>
          </p:cNvSpPr>
          <p:nvPr/>
        </p:nvSpPr>
        <p:spPr bwMode="auto">
          <a:xfrm>
            <a:off x="2547180" y="1947272"/>
            <a:ext cx="2422459"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 Reducers</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84" name="Text Box 47"/>
          <p:cNvSpPr txBox="1">
            <a:spLocks noChangeArrowheads="1"/>
          </p:cNvSpPr>
          <p:nvPr/>
        </p:nvSpPr>
        <p:spPr bwMode="auto">
          <a:xfrm>
            <a:off x="4010528" y="2307634"/>
            <a:ext cx="184730"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85" name="Text Box 54"/>
          <p:cNvSpPr txBox="1">
            <a:spLocks noChangeArrowheads="1"/>
          </p:cNvSpPr>
          <p:nvPr/>
        </p:nvSpPr>
        <p:spPr bwMode="auto">
          <a:xfrm>
            <a:off x="4922148" y="3851756"/>
            <a:ext cx="29001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Failure mode, Failure type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86" name="Line 55"/>
          <p:cNvSpPr>
            <a:spLocks noChangeShapeType="1"/>
          </p:cNvSpPr>
          <p:nvPr/>
        </p:nvSpPr>
        <p:spPr bwMode="auto">
          <a:xfrm flipH="1" flipV="1">
            <a:off x="4195257" y="3888784"/>
            <a:ext cx="737105" cy="147638"/>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7" name="Text Box 45"/>
          <p:cNvSpPr txBox="1">
            <a:spLocks noChangeArrowheads="1"/>
          </p:cNvSpPr>
          <p:nvPr/>
        </p:nvSpPr>
        <p:spPr bwMode="auto">
          <a:xfrm>
            <a:off x="3210309" y="2311531"/>
            <a:ext cx="2969724"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a:t>
            </a:r>
            <a:r>
              <a:rPr lang="ja-JP" altLang="en-US" b="1" dirty="0">
                <a:solidFill>
                  <a:srgbClr val="000000"/>
                </a:solidFill>
                <a:effectLst>
                  <a:outerShdw blurRad="38100" dist="38100" dir="2700000" algn="tl">
                    <a:srgbClr val="C0C0C0"/>
                  </a:outerShdw>
                </a:effectLst>
                <a:latin typeface="Times New Roman" pitchFamily="18" charset="0"/>
              </a:rPr>
              <a:t>　</a:t>
            </a:r>
            <a:r>
              <a:rPr lang="en-US" altLang="ja-JP" b="1" dirty="0">
                <a:solidFill>
                  <a:srgbClr val="000000"/>
                </a:solidFill>
                <a:effectLst>
                  <a:outerShdw blurRad="38100" dist="38100" dir="2700000" algn="tl">
                    <a:srgbClr val="C0C0C0"/>
                  </a:outerShdw>
                </a:effectLst>
                <a:latin typeface="Times New Roman" pitchFamily="18" charset="0"/>
              </a:rPr>
              <a:t>Power</a:t>
            </a:r>
            <a:r>
              <a:rPr lang="ja-JP" altLang="en-US" b="1" dirty="0">
                <a:solidFill>
                  <a:srgbClr val="000000"/>
                </a:solidFill>
                <a:effectLst>
                  <a:outerShdw blurRad="38100" dist="38100" dir="2700000" algn="tl">
                    <a:srgbClr val="C0C0C0"/>
                  </a:outerShdw>
                </a:effectLst>
                <a:latin typeface="Times New Roman" pitchFamily="18" charset="0"/>
              </a:rPr>
              <a:t> </a:t>
            </a:r>
            <a:r>
              <a:rPr lang="en-US" altLang="ja-JP" b="1" dirty="0">
                <a:solidFill>
                  <a:srgbClr val="000000"/>
                </a:solidFill>
                <a:effectLst>
                  <a:outerShdw blurRad="38100" dist="38100" dir="2700000" algn="tl">
                    <a:srgbClr val="C0C0C0"/>
                  </a:outerShdw>
                </a:effectLst>
                <a:latin typeface="Times New Roman" pitchFamily="18" charset="0"/>
              </a:rPr>
              <a:t>Supply</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88" name="Rectangle 23"/>
          <p:cNvSpPr>
            <a:spLocks noChangeArrowheads="1"/>
          </p:cNvSpPr>
          <p:nvPr/>
        </p:nvSpPr>
        <p:spPr bwMode="auto">
          <a:xfrm>
            <a:off x="1187450" y="2016551"/>
            <a:ext cx="288925" cy="1727200"/>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9" name="Rectangle 24"/>
          <p:cNvSpPr>
            <a:spLocks noChangeArrowheads="1"/>
          </p:cNvSpPr>
          <p:nvPr/>
        </p:nvSpPr>
        <p:spPr bwMode="auto">
          <a:xfrm>
            <a:off x="1573213" y="2303888"/>
            <a:ext cx="288925" cy="1439863"/>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0" name="Rectangle 25"/>
          <p:cNvSpPr>
            <a:spLocks noChangeArrowheads="1"/>
          </p:cNvSpPr>
          <p:nvPr/>
        </p:nvSpPr>
        <p:spPr bwMode="auto">
          <a:xfrm>
            <a:off x="1979613" y="2592813"/>
            <a:ext cx="288925" cy="1150938"/>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1" name="Text Box 54"/>
          <p:cNvSpPr txBox="1">
            <a:spLocks noChangeArrowheads="1"/>
          </p:cNvSpPr>
          <p:nvPr/>
        </p:nvSpPr>
        <p:spPr bwMode="auto">
          <a:xfrm rot="16200000">
            <a:off x="-258513" y="2644140"/>
            <a:ext cx="18854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Breakdown time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92" name="Line 42"/>
          <p:cNvSpPr>
            <a:spLocks noChangeShapeType="1"/>
          </p:cNvSpPr>
          <p:nvPr/>
        </p:nvSpPr>
        <p:spPr bwMode="auto">
          <a:xfrm flipH="1">
            <a:off x="1366794" y="1804397"/>
            <a:ext cx="1223962" cy="4318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3" name="Line 44"/>
          <p:cNvSpPr>
            <a:spLocks noChangeShapeType="1"/>
          </p:cNvSpPr>
          <p:nvPr/>
        </p:nvSpPr>
        <p:spPr bwMode="auto">
          <a:xfrm flipH="1">
            <a:off x="1798594" y="22361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4" name="Line 46"/>
          <p:cNvSpPr>
            <a:spLocks noChangeShapeType="1"/>
          </p:cNvSpPr>
          <p:nvPr/>
        </p:nvSpPr>
        <p:spPr bwMode="auto">
          <a:xfrm flipH="1">
            <a:off x="2230394" y="24520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95" name="グループ化 94"/>
          <p:cNvGrpSpPr/>
          <p:nvPr/>
        </p:nvGrpSpPr>
        <p:grpSpPr>
          <a:xfrm>
            <a:off x="323528" y="4036422"/>
            <a:ext cx="4062918" cy="2344906"/>
            <a:chOff x="323528" y="3982259"/>
            <a:chExt cx="4062918" cy="2561046"/>
          </a:xfrm>
        </p:grpSpPr>
        <p:pic>
          <p:nvPicPr>
            <p:cNvPr id="96" name="Picture 3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7" name="Picture 3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フローチャート : 直接アクセス記憶 97"/>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99" name="直方体 98"/>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00" name="フローチャート : 書類 99"/>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01" name="直線矢印コネクタ 100"/>
            <p:cNvCxnSpPr>
              <a:stCxn id="98"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線矢印コネクタ 101"/>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フローチャート : 直接アクセス記憶 102"/>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04" name="直方体 103"/>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05" name="フローチャート : 書類 104"/>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06" name="直線矢印コネクタ 105"/>
            <p:cNvCxnSpPr>
              <a:stCxn id="103"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線矢印コネクタ 106"/>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線コネクタ 107"/>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テキスト ボックス 108"/>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110" name="テキスト ボックス 109"/>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111" name="テキスト ボックス 110"/>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112" name="角丸四角形 111"/>
            <p:cNvSpPr/>
            <p:nvPr/>
          </p:nvSpPr>
          <p:spPr>
            <a:xfrm rot="20796249">
              <a:off x="1683455" y="5288717"/>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113" name="右矢印 112"/>
          <p:cNvSpPr/>
          <p:nvPr/>
        </p:nvSpPr>
        <p:spPr bwMode="auto">
          <a:xfrm>
            <a:off x="4695171" y="4968184"/>
            <a:ext cx="790575" cy="900859"/>
          </a:xfrm>
          <a:prstGeom prst="right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cs typeface="ＭＳ Ｐゴシック" charset="0"/>
            </a:endParaRPr>
          </a:p>
        </p:txBody>
      </p:sp>
      <p:sp>
        <p:nvSpPr>
          <p:cNvPr id="114" name="テキスト ボックス 113"/>
          <p:cNvSpPr txBox="1"/>
          <p:nvPr/>
        </p:nvSpPr>
        <p:spPr>
          <a:xfrm>
            <a:off x="5799285" y="4591406"/>
            <a:ext cx="3237211" cy="1569660"/>
          </a:xfrm>
          <a:prstGeom prst="rect">
            <a:avLst/>
          </a:prstGeom>
          <a:gradFill rotWithShape="1">
            <a:gsLst>
              <a:gs pos="0">
                <a:srgbClr val="F5C040">
                  <a:tint val="96000"/>
                  <a:satMod val="120000"/>
                  <a:lumMod val="120000"/>
                </a:srgbClr>
              </a:gs>
              <a:gs pos="100000">
                <a:srgbClr val="FFAC22"/>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400" b="0" i="0" u="none" strike="noStrike" kern="0" cap="none" spc="0" normalizeH="0" baseline="0" noProof="0" dirty="0">
                <a:ln>
                  <a:noFill/>
                </a:ln>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This method requires us a lot of</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400" kern="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time and cost  to develop.</a:t>
            </a:r>
            <a:endParaRPr kumimoji="0" lang="en-US" altLang="ja-JP" sz="2400" b="0" i="0" u="none" strike="noStrike" kern="0" cap="none" spc="0" normalizeH="0" baseline="0" noProof="0" dirty="0">
              <a:ln>
                <a:noFill/>
              </a:ln>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512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00"/>
                                        <p:tgtEl>
                                          <p:spTgt spid="8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down)">
                                      <p:cBhvr>
                                        <p:cTn id="10" dur="500"/>
                                        <p:tgtEl>
                                          <p:spTgt spid="8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wipe(down)">
                                      <p:cBhvr>
                                        <p:cTn id="13" dur="500"/>
                                        <p:tgtEl>
                                          <p:spTgt spid="9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ipe(left)">
                                      <p:cBhvr>
                                        <p:cTn id="19" dur="500"/>
                                        <p:tgtEl>
                                          <p:spTgt spid="9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500"/>
                                        <p:tgtEl>
                                          <p:spTgt spid="8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ipe(left)">
                                      <p:cBhvr>
                                        <p:cTn id="25" dur="500"/>
                                        <p:tgtEl>
                                          <p:spTgt spid="9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left)">
                                      <p:cBhvr>
                                        <p:cTn id="28" dur="500"/>
                                        <p:tgtEl>
                                          <p:spTgt spid="8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wipe(left)">
                                      <p:cBhvr>
                                        <p:cTn id="36" dur="500"/>
                                        <p:tgtEl>
                                          <p:spTgt spid="1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wipe(left)">
                                      <p:cBhvr>
                                        <p:cTn id="4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7" grpId="0" animBg="1"/>
      <p:bldP spid="88" grpId="0" animBg="1"/>
      <p:bldP spid="89" grpId="0" animBg="1"/>
      <p:bldP spid="90" grpId="0" animBg="1"/>
      <p:bldP spid="92" grpId="0" animBg="1"/>
      <p:bldP spid="93" grpId="0" animBg="1"/>
      <p:bldP spid="94" grpId="0" animBg="1"/>
      <p:bldP spid="113" grpId="0" animBg="1"/>
      <p:bldP spid="1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a:t>Slide </a:t>
            </a:r>
            <a:fld id="{8F78FDF7-F6F4-4B9B-A118-C4B60A9BE3AC}" type="slidenum">
              <a:rPr lang="en-US" altLang="ja-JP" smtClean="0"/>
              <a:pPr>
                <a:defRPr/>
              </a:pPr>
              <a:t>14</a:t>
            </a:fld>
            <a:endParaRPr lang="en-US" altLang="ja-JP" dirty="0"/>
          </a:p>
        </p:txBody>
      </p:sp>
      <p:pic>
        <p:nvPicPr>
          <p:cNvPr id="3"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620689"/>
            <a:ext cx="9144000" cy="583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7"/>
          <p:cNvSpPr>
            <a:spLocks noChangeArrowheads="1"/>
          </p:cNvSpPr>
          <p:nvPr/>
        </p:nvSpPr>
        <p:spPr bwMode="auto">
          <a:xfrm>
            <a:off x="622300" y="5914157"/>
            <a:ext cx="8001000" cy="611187"/>
          </a:xfrm>
          <a:prstGeom prst="roundRect">
            <a:avLst>
              <a:gd name="adj" fmla="val 16667"/>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8000"/>
                </a:solidFill>
                <a:round/>
                <a:headEnd/>
                <a:tailEnd type="none" w="lg" len="lg"/>
              </a14:hiddenLine>
            </a:ext>
          </a:extLst>
        </p:spPr>
        <p:txBody>
          <a:bodyPr wrap="none" anchor="ctr">
            <a:spAutoFit/>
          </a:bodyPr>
          <a:lstStyle/>
          <a:p>
            <a:pPr fontAlgn="base">
              <a:lnSpc>
                <a:spcPct val="60000"/>
              </a:lnSpc>
              <a:spcBef>
                <a:spcPct val="50000"/>
              </a:spcBef>
              <a:spcAft>
                <a:spcPct val="0"/>
              </a:spcAft>
              <a:defRPr/>
            </a:pPr>
            <a:r>
              <a:rPr lang="en-US" altLang="ja-JP" dirty="0">
                <a:solidFill>
                  <a:srgbClr val="FFFFFF"/>
                </a:solidFill>
                <a:effectLst>
                  <a:outerShdw blurRad="38100" dist="38100" dir="2700000" algn="tl">
                    <a:srgbClr val="C0C0C0"/>
                  </a:outerShdw>
                </a:effectLst>
                <a:latin typeface="Times New Roman" pitchFamily="18" charset="0"/>
              </a:rPr>
              <a:t>Courtesy of Prof. Jay Lee, NSF I/UCRC on Intelligent Maintenance Systems (IMS), </a:t>
            </a:r>
          </a:p>
          <a:p>
            <a:pPr fontAlgn="base">
              <a:lnSpc>
                <a:spcPct val="60000"/>
              </a:lnSpc>
              <a:spcBef>
                <a:spcPct val="50000"/>
              </a:spcBef>
              <a:spcAft>
                <a:spcPct val="0"/>
              </a:spcAft>
              <a:defRPr/>
            </a:pPr>
            <a:r>
              <a:rPr lang="en-US" altLang="ja-JP" dirty="0" err="1">
                <a:solidFill>
                  <a:srgbClr val="FFFFFF"/>
                </a:solidFill>
                <a:effectLst>
                  <a:outerShdw blurRad="38100" dist="38100" dir="2700000" algn="tl">
                    <a:srgbClr val="C0C0C0"/>
                  </a:outerShdw>
                </a:effectLst>
                <a:latin typeface="Times New Roman" pitchFamily="18" charset="0"/>
              </a:rPr>
              <a:t>Univ</a:t>
            </a:r>
            <a:r>
              <a:rPr lang="en-US" altLang="ja-JP" dirty="0">
                <a:solidFill>
                  <a:srgbClr val="FFFFFF"/>
                </a:solidFill>
                <a:effectLst>
                  <a:outerShdw blurRad="38100" dist="38100" dir="2700000" algn="tl">
                    <a:srgbClr val="C0C0C0"/>
                  </a:outerShdw>
                </a:effectLst>
                <a:latin typeface="Times New Roman" pitchFamily="18" charset="0"/>
              </a:rPr>
              <a:t>, of Cincinnati</a:t>
            </a:r>
          </a:p>
        </p:txBody>
      </p:sp>
      <p:sp>
        <p:nvSpPr>
          <p:cNvPr id="5" name="Text Box 26"/>
          <p:cNvSpPr txBox="1">
            <a:spLocks noChangeArrowheads="1"/>
          </p:cNvSpPr>
          <p:nvPr/>
        </p:nvSpPr>
        <p:spPr bwMode="auto">
          <a:xfrm rot="-206318">
            <a:off x="874499" y="4578903"/>
            <a:ext cx="7182334" cy="579438"/>
          </a:xfrm>
          <a:prstGeom prst="rect">
            <a:avLst/>
          </a:prstGeom>
          <a:ln/>
          <a:extLst/>
        </p:spPr>
        <p:style>
          <a:lnRef idx="0">
            <a:schemeClr val="accent2"/>
          </a:lnRef>
          <a:fillRef idx="3">
            <a:schemeClr val="accent2"/>
          </a:fillRef>
          <a:effectRef idx="3">
            <a:schemeClr val="accent2"/>
          </a:effectRef>
          <a:fontRef idx="minor">
            <a:schemeClr val="lt1"/>
          </a:fontRef>
        </p:style>
        <p:txBody>
          <a:bodyPr wrap="square">
            <a:spAutoFit/>
          </a:bodyPr>
          <a:lstStyle>
            <a:lvl1pPr algn="l">
              <a:spcBef>
                <a:spcPct val="0"/>
              </a:spcBef>
              <a:defRPr kumimoji="1" sz="2400">
                <a:solidFill>
                  <a:schemeClr val="tx1"/>
                </a:solidFill>
                <a:latin typeface="Times New Roman" pitchFamily="18" charset="0"/>
                <a:ea typeface="ＭＳ Ｐゴシック" pitchFamily="50" charset="-128"/>
              </a:defRPr>
            </a:lvl1pPr>
            <a:lvl2pPr marL="37931725" indent="-37474525" algn="l">
              <a:spcBef>
                <a:spcPct val="0"/>
              </a:spcBef>
              <a:defRPr kumimoji="1" sz="2400">
                <a:solidFill>
                  <a:schemeClr val="tx1"/>
                </a:solidFill>
                <a:latin typeface="Times New Roman" pitchFamily="18" charset="0"/>
                <a:ea typeface="ＭＳ Ｐゴシック" pitchFamily="50" charset="-128"/>
              </a:defRPr>
            </a:lvl2pPr>
            <a:lvl3pPr>
              <a:spcBef>
                <a:spcPct val="0"/>
              </a:spcBef>
              <a:defRPr kumimoji="1" sz="2400">
                <a:solidFill>
                  <a:schemeClr val="tx1"/>
                </a:solidFill>
                <a:latin typeface="Times New Roman" pitchFamily="18" charset="0"/>
                <a:ea typeface="ＭＳ Ｐゴシック" pitchFamily="50" charset="-128"/>
              </a:defRPr>
            </a:lvl3pPr>
            <a:lvl4pPr>
              <a:spcBef>
                <a:spcPct val="0"/>
              </a:spcBef>
              <a:defRPr kumimoji="1" sz="2400">
                <a:solidFill>
                  <a:schemeClr val="tx1"/>
                </a:solidFill>
                <a:latin typeface="Times New Roman" pitchFamily="18" charset="0"/>
                <a:ea typeface="ＭＳ Ｐゴシック" pitchFamily="50" charset="-128"/>
              </a:defRPr>
            </a:lvl4pPr>
            <a:lvl5pPr>
              <a:spcBef>
                <a:spcPct val="0"/>
              </a:spcBef>
              <a:defRPr kumimoji="1" sz="2400">
                <a:solidFill>
                  <a:schemeClr val="tx1"/>
                </a:solidFill>
                <a:latin typeface="Times New Roman" pitchFamily="18" charset="0"/>
                <a:ea typeface="ＭＳ Ｐゴシック" pitchFamily="50" charset="-128"/>
              </a:defRPr>
            </a:lvl5pPr>
            <a:lvl6pPr marL="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a:spcBef>
                <a:spcPct val="50000"/>
              </a:spcBef>
              <a:spcAft>
                <a:spcPct val="0"/>
              </a:spcAft>
              <a:defRPr/>
            </a:pPr>
            <a:r>
              <a:rPr lang="en-US" altLang="ja-JP" sz="3200" dirty="0">
                <a:solidFill>
                  <a:srgbClr val="FFFFFF"/>
                </a:solidFill>
                <a:effectLst>
                  <a:outerShdw blurRad="38100" dist="38100" dir="2700000" algn="tl">
                    <a:srgbClr val="000000">
                      <a:alpha val="43137"/>
                    </a:srgbClr>
                  </a:outerShdw>
                </a:effectLst>
                <a:latin typeface="ＭＳ Ｐゴシック" pitchFamily="50" charset="-128"/>
              </a:rPr>
              <a:t>To accelerate Development Speed</a:t>
            </a:r>
            <a:endParaRPr lang="ja-JP" altLang="en-US" sz="3200" dirty="0">
              <a:solidFill>
                <a:srgbClr val="FFFFFF"/>
              </a:solidFill>
              <a:effectLst>
                <a:outerShdw blurRad="38100" dist="38100" dir="2700000" algn="tl">
                  <a:srgbClr val="000000">
                    <a:alpha val="43137"/>
                  </a:srgbClr>
                </a:outerShdw>
              </a:effectLst>
              <a:latin typeface="ＭＳ Ｐゴシック" pitchFamily="50" charset="-128"/>
            </a:endParaRPr>
          </a:p>
        </p:txBody>
      </p:sp>
      <p:sp>
        <p:nvSpPr>
          <p:cNvPr id="6" name="Text Box 26"/>
          <p:cNvSpPr txBox="1">
            <a:spLocks noChangeArrowheads="1"/>
          </p:cNvSpPr>
          <p:nvPr/>
        </p:nvSpPr>
        <p:spPr bwMode="auto">
          <a:xfrm rot="-206318">
            <a:off x="300831" y="5127868"/>
            <a:ext cx="8643938" cy="579438"/>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lvl1pPr algn="l">
              <a:spcBef>
                <a:spcPct val="0"/>
              </a:spcBef>
              <a:defRPr kumimoji="1" sz="2400">
                <a:solidFill>
                  <a:schemeClr val="tx1"/>
                </a:solidFill>
                <a:latin typeface="Times New Roman" pitchFamily="18" charset="0"/>
                <a:ea typeface="ＭＳ Ｐゴシック" pitchFamily="50" charset="-128"/>
              </a:defRPr>
            </a:lvl1pPr>
            <a:lvl2pPr marL="37931725" indent="-37474525" algn="l">
              <a:spcBef>
                <a:spcPct val="0"/>
              </a:spcBef>
              <a:defRPr kumimoji="1" sz="2400">
                <a:solidFill>
                  <a:schemeClr val="tx1"/>
                </a:solidFill>
                <a:latin typeface="Times New Roman" pitchFamily="18" charset="0"/>
                <a:ea typeface="ＭＳ Ｐゴシック" pitchFamily="50" charset="-128"/>
              </a:defRPr>
            </a:lvl2pPr>
            <a:lvl3pPr>
              <a:spcBef>
                <a:spcPct val="0"/>
              </a:spcBef>
              <a:defRPr kumimoji="1" sz="2400">
                <a:solidFill>
                  <a:schemeClr val="tx1"/>
                </a:solidFill>
                <a:latin typeface="Times New Roman" pitchFamily="18" charset="0"/>
                <a:ea typeface="ＭＳ Ｐゴシック" pitchFamily="50" charset="-128"/>
              </a:defRPr>
            </a:lvl3pPr>
            <a:lvl4pPr>
              <a:spcBef>
                <a:spcPct val="0"/>
              </a:spcBef>
              <a:defRPr kumimoji="1" sz="2400">
                <a:solidFill>
                  <a:schemeClr val="tx1"/>
                </a:solidFill>
                <a:latin typeface="Times New Roman" pitchFamily="18" charset="0"/>
                <a:ea typeface="ＭＳ Ｐゴシック" pitchFamily="50" charset="-128"/>
              </a:defRPr>
            </a:lvl4pPr>
            <a:lvl5pPr>
              <a:spcBef>
                <a:spcPct val="0"/>
              </a:spcBef>
              <a:defRPr kumimoji="1" sz="2400">
                <a:solidFill>
                  <a:schemeClr val="tx1"/>
                </a:solidFill>
                <a:latin typeface="Times New Roman" pitchFamily="18" charset="0"/>
                <a:ea typeface="ＭＳ Ｐゴシック" pitchFamily="50" charset="-128"/>
              </a:defRPr>
            </a:lvl5pPr>
            <a:lvl6pPr marL="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a:spcBef>
                <a:spcPct val="50000"/>
              </a:spcBef>
              <a:spcAft>
                <a:spcPct val="0"/>
              </a:spcAft>
              <a:defRPr/>
            </a:pPr>
            <a:r>
              <a:rPr lang="en-US" altLang="ja-JP" sz="3200" dirty="0">
                <a:solidFill>
                  <a:srgbClr val="FFFFFF"/>
                </a:solidFill>
                <a:effectLst>
                  <a:outerShdw blurRad="38100" dist="38100" dir="2700000" algn="tl">
                    <a:srgbClr val="000000">
                      <a:alpha val="43137"/>
                    </a:srgbClr>
                  </a:outerShdw>
                </a:effectLst>
                <a:latin typeface="ＭＳ Ｐゴシック" pitchFamily="50" charset="-128"/>
              </a:rPr>
              <a:t>We have to consider a new approach to develop!</a:t>
            </a:r>
            <a:endParaRPr lang="ja-JP" altLang="en-US" sz="3200" dirty="0">
              <a:solidFill>
                <a:srgbClr val="FFFFFF"/>
              </a:solidFill>
              <a:effectLst>
                <a:outerShdw blurRad="38100" dist="38100" dir="2700000" algn="tl">
                  <a:srgbClr val="000000">
                    <a:alpha val="43137"/>
                  </a:srgbClr>
                </a:outerShdw>
              </a:effectLst>
              <a:latin typeface="ＭＳ Ｐゴシック" pitchFamily="50" charset="-128"/>
            </a:endParaRPr>
          </a:p>
        </p:txBody>
      </p:sp>
      <p:sp>
        <p:nvSpPr>
          <p:cNvPr id="7" name="正方形/長方形 6"/>
          <p:cNvSpPr/>
          <p:nvPr/>
        </p:nvSpPr>
        <p:spPr bwMode="auto">
          <a:xfrm>
            <a:off x="7668344" y="620689"/>
            <a:ext cx="1475656" cy="57606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8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1000"/>
                            </p:stCondLst>
                            <p:childTnLst>
                              <p:par>
                                <p:cTn id="12" presetID="56"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by="(-#ppt_w*2)" calcmode="lin" valueType="num">
                                      <p:cBhvr rctx="PPT">
                                        <p:cTn id="14" dur="500" autoRev="1" fill="hold">
                                          <p:stCondLst>
                                            <p:cond delay="0"/>
                                          </p:stCondLst>
                                        </p:cTn>
                                        <p:tgtEl>
                                          <p:spTgt spid="6"/>
                                        </p:tgtEl>
                                        <p:attrNameLst>
                                          <p:attrName>ppt_w</p:attrName>
                                        </p:attrNameLst>
                                      </p:cBhvr>
                                    </p:anim>
                                    <p:anim by="(#ppt_w*0.50)" calcmode="lin" valueType="num">
                                      <p:cBhvr>
                                        <p:cTn id="15" dur="500" decel="50000" autoRev="1" fill="hold">
                                          <p:stCondLst>
                                            <p:cond delay="0"/>
                                          </p:stCondLst>
                                        </p:cTn>
                                        <p:tgtEl>
                                          <p:spTgt spid="6"/>
                                        </p:tgtEl>
                                        <p:attrNameLst>
                                          <p:attrName>ppt_x</p:attrName>
                                        </p:attrNameLst>
                                      </p:cBhvr>
                                    </p:anim>
                                    <p:anim from="(-#ppt_h/2)" to="(#ppt_y)" calcmode="lin" valueType="num">
                                      <p:cBhvr>
                                        <p:cTn id="16" dur="1000" fill="hold">
                                          <p:stCondLst>
                                            <p:cond delay="0"/>
                                          </p:stCondLst>
                                        </p:cTn>
                                        <p:tgtEl>
                                          <p:spTgt spid="6"/>
                                        </p:tgtEl>
                                        <p:attrNameLst>
                                          <p:attrName>ppt_y</p:attrName>
                                        </p:attrNameLst>
                                      </p:cBhvr>
                                    </p:anim>
                                    <p:animRot by="21600000">
                                      <p:cBhvr>
                                        <p:cTn id="1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sz="1200" dirty="0"/>
              <a:t>Slide </a:t>
            </a:r>
            <a:fld id="{8F78FDF7-F6F4-4B9B-A118-C4B60A9BE3AC}" type="slidenum">
              <a:rPr lang="en-US" altLang="ja-JP" sz="1200" smtClean="0"/>
              <a:pPr>
                <a:defRPr/>
              </a:pPr>
              <a:t>15</a:t>
            </a:fld>
            <a:endParaRPr lang="en-US" altLang="ja-JP" sz="1200" dirty="0"/>
          </a:p>
        </p:txBody>
      </p:sp>
      <p:sp>
        <p:nvSpPr>
          <p:cNvPr id="95" name="AutoShape 94"/>
          <p:cNvSpPr>
            <a:spLocks noChangeArrowheads="1"/>
          </p:cNvSpPr>
          <p:nvPr/>
        </p:nvSpPr>
        <p:spPr bwMode="auto">
          <a:xfrm>
            <a:off x="4814165" y="4240148"/>
            <a:ext cx="4222331" cy="2213188"/>
          </a:xfrm>
          <a:prstGeom prst="roundRect">
            <a:avLst>
              <a:gd name="adj" fmla="val 16667"/>
            </a:avLst>
          </a:prstGeom>
          <a:gradFill rotWithShape="1">
            <a:gsLst>
              <a:gs pos="0">
                <a:srgbClr val="FFFFFF"/>
              </a:gs>
              <a:gs pos="100000">
                <a:srgbClr val="66FFFF">
                  <a:alpha val="63000"/>
                </a:srgbClr>
              </a:gs>
            </a:gsLst>
            <a:path path="shape">
              <a:fillToRect l="50000" t="50000" r="50000" b="50000"/>
            </a:path>
          </a:gradFill>
          <a:ln w="12700" algn="ctr">
            <a:solidFill>
              <a:srgbClr val="5795BB"/>
            </a:solidFill>
            <a:round/>
            <a:headEnd/>
            <a:tailEnd/>
          </a:ln>
          <a:effectLst/>
          <a:extLst/>
        </p:spPr>
        <p:txBody>
          <a:bodyPr wrap="none" anchor="ctr">
            <a:noAutofit/>
          </a:bodyPr>
          <a:lstStyle/>
          <a:p>
            <a:pPr marL="0" marR="0" lvl="0" indent="0" algn="ctr" defTabSz="914400" eaLnBrk="1" fontAlgn="auto" latinLnBrk="0" hangingPunct="1">
              <a:lnSpc>
                <a:spcPct val="9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96" name="Rectangle 2"/>
          <p:cNvSpPr txBox="1">
            <a:spLocks noChangeArrowheads="1"/>
          </p:cNvSpPr>
          <p:nvPr/>
        </p:nvSpPr>
        <p:spPr bwMode="auto">
          <a:xfrm>
            <a:off x="0" y="1151934"/>
            <a:ext cx="62880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eaLnBrk="1" hangingPunct="1">
              <a:defRPr/>
            </a:pPr>
            <a:r>
              <a:rPr kumimoji="0" lang="en-US" altLang="ja-JP" sz="2400" kern="0"/>
              <a:t>&lt; Conventional Development Procedure</a:t>
            </a:r>
            <a:r>
              <a:rPr kumimoji="0" lang="ja-JP" altLang="en-US" sz="2400" kern="0"/>
              <a:t> </a:t>
            </a:r>
            <a:r>
              <a:rPr kumimoji="0" lang="en-US" altLang="ja-JP" sz="2400" kern="0"/>
              <a:t>&gt;</a:t>
            </a:r>
            <a:endParaRPr kumimoji="0" lang="en-US" altLang="ja-JP" sz="2400" kern="0" dirty="0"/>
          </a:p>
        </p:txBody>
      </p:sp>
      <p:sp>
        <p:nvSpPr>
          <p:cNvPr id="97" name="Rectangle 5"/>
          <p:cNvSpPr>
            <a:spLocks noChangeArrowheads="1"/>
          </p:cNvSpPr>
          <p:nvPr/>
        </p:nvSpPr>
        <p:spPr bwMode="auto">
          <a:xfrm>
            <a:off x="0" y="693436"/>
            <a:ext cx="9144000" cy="503316"/>
          </a:xfrm>
          <a:prstGeom prst="rect">
            <a:avLst/>
          </a:prstGeom>
          <a:ln/>
          <a:extLst/>
        </p:spPr>
        <p:style>
          <a:lnRef idx="0">
            <a:schemeClr val="accent2"/>
          </a:lnRef>
          <a:fillRef idx="3">
            <a:schemeClr val="accent2"/>
          </a:fillRef>
          <a:effectRef idx="3">
            <a:schemeClr val="accent2"/>
          </a:effectRef>
          <a:fontRef idx="minor">
            <a:schemeClr val="lt1"/>
          </a:fontRef>
        </p:style>
        <p:txBody>
          <a:bodyPr anchor="ctr"/>
          <a:lstStyle/>
          <a:p>
            <a:pPr fontAlgn="base">
              <a:lnSpc>
                <a:spcPct val="80000"/>
              </a:lnSpc>
              <a:spcBef>
                <a:spcPct val="0"/>
              </a:spcBef>
              <a:spcAft>
                <a:spcPct val="0"/>
              </a:spcAft>
              <a:defRPr/>
            </a:pPr>
            <a:r>
              <a:rPr lang="ja-JP" altLang="en-US" sz="2800" dirty="0">
                <a:solidFill>
                  <a:srgbClr val="FFFFFF"/>
                </a:solidFill>
                <a:effectLst>
                  <a:outerShdw blurRad="38100" dist="38100" dir="2700000" algn="tl">
                    <a:srgbClr val="000000"/>
                  </a:outerShdw>
                </a:effectLst>
                <a:latin typeface="Arial" pitchFamily="34" charset="0"/>
              </a:rPr>
              <a:t> </a:t>
            </a:r>
            <a:r>
              <a:rPr lang="en-US" altLang="ja-JP" sz="2800" dirty="0">
                <a:solidFill>
                  <a:srgbClr val="FFFFFF"/>
                </a:solidFill>
                <a:effectLst>
                  <a:outerShdw blurRad="38100" dist="38100" dir="2700000" algn="tl">
                    <a:srgbClr val="000000"/>
                  </a:outerShdw>
                </a:effectLst>
                <a:latin typeface="Arial" pitchFamily="34" charset="0"/>
              </a:rPr>
              <a:t>New approach to develop “</a:t>
            </a:r>
            <a:r>
              <a:rPr lang="en-US" altLang="ja-JP" sz="2800" b="1" dirty="0">
                <a:solidFill>
                  <a:srgbClr val="FFFFFF"/>
                </a:solidFill>
                <a:effectLst>
                  <a:outerShdw blurRad="38100" dist="38100" dir="2700000" algn="tl">
                    <a:srgbClr val="000000"/>
                  </a:outerShdw>
                </a:effectLst>
                <a:latin typeface="Arial" pitchFamily="34" charset="0"/>
              </a:rPr>
              <a:t>Diagnosis system</a:t>
            </a:r>
            <a:r>
              <a:rPr lang="en-US" altLang="ja-JP" sz="2800" dirty="0">
                <a:solidFill>
                  <a:srgbClr val="FFFFFF"/>
                </a:solidFill>
                <a:effectLst>
                  <a:outerShdw blurRad="38100" dist="38100" dir="2700000" algn="tl">
                    <a:srgbClr val="000000"/>
                  </a:outerShdw>
                </a:effectLst>
                <a:latin typeface="Arial" pitchFamily="34" charset="0"/>
              </a:rPr>
              <a:t>”</a:t>
            </a:r>
            <a:endParaRPr lang="ja-JP" altLang="en-US" sz="1600" dirty="0">
              <a:solidFill>
                <a:srgbClr val="FFFFFF"/>
              </a:solidFill>
              <a:effectLst>
                <a:outerShdw blurRad="38100" dist="38100" dir="2700000" algn="tl">
                  <a:srgbClr val="000000"/>
                </a:outerShdw>
              </a:effectLst>
              <a:latin typeface="Arial" pitchFamily="34" charset="0"/>
            </a:endParaRPr>
          </a:p>
        </p:txBody>
      </p:sp>
      <p:sp>
        <p:nvSpPr>
          <p:cNvPr id="98" name="Rectangle 20"/>
          <p:cNvSpPr>
            <a:spLocks noChangeArrowheads="1"/>
          </p:cNvSpPr>
          <p:nvPr/>
        </p:nvSpPr>
        <p:spPr bwMode="auto">
          <a:xfrm>
            <a:off x="251520" y="1659934"/>
            <a:ext cx="8281293" cy="237648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9" name="Line 21"/>
          <p:cNvSpPr>
            <a:spLocks noChangeShapeType="1"/>
          </p:cNvSpPr>
          <p:nvPr/>
        </p:nvSpPr>
        <p:spPr bwMode="auto">
          <a:xfrm flipV="1">
            <a:off x="1042988" y="1804397"/>
            <a:ext cx="0" cy="19431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0" name="Line 22"/>
          <p:cNvSpPr>
            <a:spLocks noChangeShapeType="1"/>
          </p:cNvSpPr>
          <p:nvPr/>
        </p:nvSpPr>
        <p:spPr bwMode="auto">
          <a:xfrm>
            <a:off x="1042988" y="3747497"/>
            <a:ext cx="7058025"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1" name="Rectangle 23"/>
          <p:cNvSpPr>
            <a:spLocks noChangeArrowheads="1"/>
          </p:cNvSpPr>
          <p:nvPr/>
        </p:nvSpPr>
        <p:spPr bwMode="auto">
          <a:xfrm>
            <a:off x="1187450" y="2020297"/>
            <a:ext cx="288925" cy="17272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2" name="Rectangle 24"/>
          <p:cNvSpPr>
            <a:spLocks noChangeArrowheads="1"/>
          </p:cNvSpPr>
          <p:nvPr/>
        </p:nvSpPr>
        <p:spPr bwMode="auto">
          <a:xfrm>
            <a:off x="1573213" y="2307634"/>
            <a:ext cx="288925" cy="143986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3" name="Rectangle 25"/>
          <p:cNvSpPr>
            <a:spLocks noChangeArrowheads="1"/>
          </p:cNvSpPr>
          <p:nvPr/>
        </p:nvSpPr>
        <p:spPr bwMode="auto">
          <a:xfrm>
            <a:off x="1979613" y="2596559"/>
            <a:ext cx="288925" cy="11509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4" name="Rectangle 26"/>
          <p:cNvSpPr>
            <a:spLocks noChangeArrowheads="1"/>
          </p:cNvSpPr>
          <p:nvPr/>
        </p:nvSpPr>
        <p:spPr bwMode="auto">
          <a:xfrm>
            <a:off x="2411413" y="3028359"/>
            <a:ext cx="288925" cy="7191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5" name="Rectangle 27"/>
          <p:cNvSpPr>
            <a:spLocks noChangeArrowheads="1"/>
          </p:cNvSpPr>
          <p:nvPr/>
        </p:nvSpPr>
        <p:spPr bwMode="auto">
          <a:xfrm>
            <a:off x="2771775" y="3244259"/>
            <a:ext cx="288925" cy="503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6" name="Rectangle 28"/>
          <p:cNvSpPr>
            <a:spLocks noChangeArrowheads="1"/>
          </p:cNvSpPr>
          <p:nvPr/>
        </p:nvSpPr>
        <p:spPr bwMode="auto">
          <a:xfrm>
            <a:off x="3132138" y="3388722"/>
            <a:ext cx="288925" cy="3587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7" name="Rectangle 29"/>
          <p:cNvSpPr>
            <a:spLocks noChangeArrowheads="1"/>
          </p:cNvSpPr>
          <p:nvPr/>
        </p:nvSpPr>
        <p:spPr bwMode="auto">
          <a:xfrm>
            <a:off x="3492500" y="3460159"/>
            <a:ext cx="288925" cy="2873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8" name="Rectangle 30"/>
          <p:cNvSpPr>
            <a:spLocks noChangeArrowheads="1"/>
          </p:cNvSpPr>
          <p:nvPr/>
        </p:nvSpPr>
        <p:spPr bwMode="auto">
          <a:xfrm>
            <a:off x="3851275"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9" name="Rectangle 31"/>
          <p:cNvSpPr>
            <a:spLocks noChangeArrowheads="1"/>
          </p:cNvSpPr>
          <p:nvPr/>
        </p:nvSpPr>
        <p:spPr bwMode="auto">
          <a:xfrm>
            <a:off x="4211638"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0" name="Rectangle 32"/>
          <p:cNvSpPr>
            <a:spLocks noChangeArrowheads="1"/>
          </p:cNvSpPr>
          <p:nvPr/>
        </p:nvSpPr>
        <p:spPr bwMode="auto">
          <a:xfrm>
            <a:off x="4572000"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1" name="Rectangle 33"/>
          <p:cNvSpPr>
            <a:spLocks noChangeArrowheads="1"/>
          </p:cNvSpPr>
          <p:nvPr/>
        </p:nvSpPr>
        <p:spPr bwMode="auto">
          <a:xfrm>
            <a:off x="4932363" y="3556997"/>
            <a:ext cx="288925" cy="1905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2" name="Rectangle 34"/>
          <p:cNvSpPr>
            <a:spLocks noChangeArrowheads="1"/>
          </p:cNvSpPr>
          <p:nvPr/>
        </p:nvSpPr>
        <p:spPr bwMode="auto">
          <a:xfrm>
            <a:off x="5300663" y="3576047"/>
            <a:ext cx="288925" cy="17145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3" name="Rectangle 36"/>
          <p:cNvSpPr>
            <a:spLocks noChangeArrowheads="1"/>
          </p:cNvSpPr>
          <p:nvPr/>
        </p:nvSpPr>
        <p:spPr bwMode="auto">
          <a:xfrm>
            <a:off x="5651500"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4" name="Rectangle 37"/>
          <p:cNvSpPr>
            <a:spLocks noChangeArrowheads="1"/>
          </p:cNvSpPr>
          <p:nvPr/>
        </p:nvSpPr>
        <p:spPr bwMode="auto">
          <a:xfrm>
            <a:off x="6011863"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 name="Rectangle 38"/>
          <p:cNvSpPr>
            <a:spLocks noChangeArrowheads="1"/>
          </p:cNvSpPr>
          <p:nvPr/>
        </p:nvSpPr>
        <p:spPr bwMode="auto">
          <a:xfrm>
            <a:off x="6372225" y="3625259"/>
            <a:ext cx="288925" cy="122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6" name="Rectangle 39"/>
          <p:cNvSpPr>
            <a:spLocks noChangeArrowheads="1"/>
          </p:cNvSpPr>
          <p:nvPr/>
        </p:nvSpPr>
        <p:spPr bwMode="auto">
          <a:xfrm>
            <a:off x="6732588" y="3645897"/>
            <a:ext cx="288925" cy="1016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7" name="Rectangle 40"/>
          <p:cNvSpPr>
            <a:spLocks noChangeArrowheads="1"/>
          </p:cNvSpPr>
          <p:nvPr/>
        </p:nvSpPr>
        <p:spPr bwMode="auto">
          <a:xfrm>
            <a:off x="7092950"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8" name="Rectangle 41"/>
          <p:cNvSpPr>
            <a:spLocks noChangeArrowheads="1"/>
          </p:cNvSpPr>
          <p:nvPr/>
        </p:nvSpPr>
        <p:spPr bwMode="auto">
          <a:xfrm>
            <a:off x="7451725"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9" name="Text Box 43"/>
          <p:cNvSpPr txBox="1">
            <a:spLocks noChangeArrowheads="1"/>
          </p:cNvSpPr>
          <p:nvPr/>
        </p:nvSpPr>
        <p:spPr bwMode="auto">
          <a:xfrm>
            <a:off x="2445517" y="1588497"/>
            <a:ext cx="2262158"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Cable Disconnection </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120" name="Text Box 45"/>
          <p:cNvSpPr txBox="1">
            <a:spLocks noChangeArrowheads="1"/>
          </p:cNvSpPr>
          <p:nvPr/>
        </p:nvSpPr>
        <p:spPr bwMode="auto">
          <a:xfrm>
            <a:off x="2547180" y="1947272"/>
            <a:ext cx="2422459"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 Reducers</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121" name="Text Box 47"/>
          <p:cNvSpPr txBox="1">
            <a:spLocks noChangeArrowheads="1"/>
          </p:cNvSpPr>
          <p:nvPr/>
        </p:nvSpPr>
        <p:spPr bwMode="auto">
          <a:xfrm>
            <a:off x="4010528" y="2307634"/>
            <a:ext cx="184730"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122" name="Text Box 54"/>
          <p:cNvSpPr txBox="1">
            <a:spLocks noChangeArrowheads="1"/>
          </p:cNvSpPr>
          <p:nvPr/>
        </p:nvSpPr>
        <p:spPr bwMode="auto">
          <a:xfrm>
            <a:off x="4922148" y="3851756"/>
            <a:ext cx="29001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Failure mode, Failure type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123" name="Line 55"/>
          <p:cNvSpPr>
            <a:spLocks noChangeShapeType="1"/>
          </p:cNvSpPr>
          <p:nvPr/>
        </p:nvSpPr>
        <p:spPr bwMode="auto">
          <a:xfrm flipH="1" flipV="1">
            <a:off x="4195257" y="3888784"/>
            <a:ext cx="737105" cy="147638"/>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4" name="Text Box 45"/>
          <p:cNvSpPr txBox="1">
            <a:spLocks noChangeArrowheads="1"/>
          </p:cNvSpPr>
          <p:nvPr/>
        </p:nvSpPr>
        <p:spPr bwMode="auto">
          <a:xfrm>
            <a:off x="3210309" y="2311531"/>
            <a:ext cx="2969724"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a:t>
            </a:r>
            <a:r>
              <a:rPr lang="ja-JP" altLang="en-US" b="1" dirty="0">
                <a:solidFill>
                  <a:srgbClr val="000000"/>
                </a:solidFill>
                <a:effectLst>
                  <a:outerShdw blurRad="38100" dist="38100" dir="2700000" algn="tl">
                    <a:srgbClr val="C0C0C0"/>
                  </a:outerShdw>
                </a:effectLst>
                <a:latin typeface="Times New Roman" pitchFamily="18" charset="0"/>
              </a:rPr>
              <a:t>　</a:t>
            </a:r>
            <a:r>
              <a:rPr lang="en-US" altLang="ja-JP" b="1" dirty="0">
                <a:solidFill>
                  <a:srgbClr val="000000"/>
                </a:solidFill>
                <a:effectLst>
                  <a:outerShdw blurRad="38100" dist="38100" dir="2700000" algn="tl">
                    <a:srgbClr val="C0C0C0"/>
                  </a:outerShdw>
                </a:effectLst>
                <a:latin typeface="Times New Roman" pitchFamily="18" charset="0"/>
              </a:rPr>
              <a:t>Power</a:t>
            </a:r>
            <a:r>
              <a:rPr lang="ja-JP" altLang="en-US" b="1" dirty="0">
                <a:solidFill>
                  <a:srgbClr val="000000"/>
                </a:solidFill>
                <a:effectLst>
                  <a:outerShdw blurRad="38100" dist="38100" dir="2700000" algn="tl">
                    <a:srgbClr val="C0C0C0"/>
                  </a:outerShdw>
                </a:effectLst>
                <a:latin typeface="Times New Roman" pitchFamily="18" charset="0"/>
              </a:rPr>
              <a:t> </a:t>
            </a:r>
            <a:r>
              <a:rPr lang="en-US" altLang="ja-JP" b="1" dirty="0">
                <a:solidFill>
                  <a:srgbClr val="000000"/>
                </a:solidFill>
                <a:effectLst>
                  <a:outerShdw blurRad="38100" dist="38100" dir="2700000" algn="tl">
                    <a:srgbClr val="C0C0C0"/>
                  </a:outerShdw>
                </a:effectLst>
                <a:latin typeface="Times New Roman" pitchFamily="18" charset="0"/>
              </a:rPr>
              <a:t>Supply</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125" name="Rectangle 23"/>
          <p:cNvSpPr>
            <a:spLocks noChangeArrowheads="1"/>
          </p:cNvSpPr>
          <p:nvPr/>
        </p:nvSpPr>
        <p:spPr bwMode="auto">
          <a:xfrm>
            <a:off x="1187450" y="2016551"/>
            <a:ext cx="288925" cy="1727200"/>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6" name="Rectangle 24"/>
          <p:cNvSpPr>
            <a:spLocks noChangeArrowheads="1"/>
          </p:cNvSpPr>
          <p:nvPr/>
        </p:nvSpPr>
        <p:spPr bwMode="auto">
          <a:xfrm>
            <a:off x="1573213" y="2303888"/>
            <a:ext cx="288925" cy="1439863"/>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7" name="Rectangle 25"/>
          <p:cNvSpPr>
            <a:spLocks noChangeArrowheads="1"/>
          </p:cNvSpPr>
          <p:nvPr/>
        </p:nvSpPr>
        <p:spPr bwMode="auto">
          <a:xfrm>
            <a:off x="1979613" y="2592813"/>
            <a:ext cx="288925" cy="1150938"/>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8" name="Text Box 54"/>
          <p:cNvSpPr txBox="1">
            <a:spLocks noChangeArrowheads="1"/>
          </p:cNvSpPr>
          <p:nvPr/>
        </p:nvSpPr>
        <p:spPr bwMode="auto">
          <a:xfrm rot="16200000">
            <a:off x="-258513" y="2644140"/>
            <a:ext cx="18854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Breakdown time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129" name="Line 42"/>
          <p:cNvSpPr>
            <a:spLocks noChangeShapeType="1"/>
          </p:cNvSpPr>
          <p:nvPr/>
        </p:nvSpPr>
        <p:spPr bwMode="auto">
          <a:xfrm flipH="1">
            <a:off x="1366794" y="1804397"/>
            <a:ext cx="1223962" cy="4318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30" name="Line 44"/>
          <p:cNvSpPr>
            <a:spLocks noChangeShapeType="1"/>
          </p:cNvSpPr>
          <p:nvPr/>
        </p:nvSpPr>
        <p:spPr bwMode="auto">
          <a:xfrm flipH="1">
            <a:off x="1798594" y="22361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31" name="Line 46"/>
          <p:cNvSpPr>
            <a:spLocks noChangeShapeType="1"/>
          </p:cNvSpPr>
          <p:nvPr/>
        </p:nvSpPr>
        <p:spPr bwMode="auto">
          <a:xfrm flipH="1">
            <a:off x="2230394" y="24520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132" name="グループ化 131"/>
          <p:cNvGrpSpPr/>
          <p:nvPr/>
        </p:nvGrpSpPr>
        <p:grpSpPr>
          <a:xfrm>
            <a:off x="323528" y="4036422"/>
            <a:ext cx="3579780" cy="2344906"/>
            <a:chOff x="323528" y="3982259"/>
            <a:chExt cx="3579780" cy="2561046"/>
          </a:xfrm>
        </p:grpSpPr>
        <p:pic>
          <p:nvPicPr>
            <p:cNvPr id="133" name="Picture 3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4" name="Picture 3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 name="フローチャート : 直接アクセス記憶 134"/>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36" name="直方体 135"/>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37" name="フローチャート : 書類 136"/>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38" name="直線矢印コネクタ 137"/>
            <p:cNvCxnSpPr>
              <a:stCxn id="135"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直線矢印コネクタ 138"/>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 name="フローチャート : 直接アクセス記憶 139"/>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41" name="直方体 140"/>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42" name="フローチャート : 書類 141"/>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43" name="直線矢印コネクタ 142"/>
            <p:cNvCxnSpPr>
              <a:stCxn id="140"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直線矢印コネクタ 143"/>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直線コネクタ 144"/>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 name="テキスト ボックス 145"/>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147" name="テキスト ボックス 146"/>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148" name="テキスト ボックス 147"/>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149" name="角丸四角形 148"/>
            <p:cNvSpPr/>
            <p:nvPr/>
          </p:nvSpPr>
          <p:spPr>
            <a:xfrm rot="20796249">
              <a:off x="1081998" y="5321529"/>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150" name="角丸四角形 149"/>
          <p:cNvSpPr/>
          <p:nvPr/>
        </p:nvSpPr>
        <p:spPr bwMode="auto">
          <a:xfrm>
            <a:off x="6933028" y="5101746"/>
            <a:ext cx="502815" cy="352914"/>
          </a:xfrm>
          <a:prstGeom prst="roundRect">
            <a:avLst/>
          </a:prstGeom>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51" name="上矢印 150"/>
          <p:cNvSpPr/>
          <p:nvPr/>
        </p:nvSpPr>
        <p:spPr bwMode="auto">
          <a:xfrm rot="5400000">
            <a:off x="4374881" y="5491158"/>
            <a:ext cx="860118" cy="753913"/>
          </a:xfrm>
          <a:prstGeom prst="upArrow">
            <a:avLst>
              <a:gd name="adj1" fmla="val 43355"/>
              <a:gd name="adj2" fmla="val 77182"/>
            </a:avLst>
          </a:prstGeom>
          <a:ln>
            <a:headEnd type="none" w="sm" len="sm"/>
            <a:tailEnd type="none" w="sm" len="s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dirty="0">
              <a:ln>
                <a:noFill/>
              </a:ln>
              <a:solidFill>
                <a:schemeClr val="bg1"/>
              </a:solidFill>
              <a:effectLst/>
              <a:latin typeface="Arial" charset="0"/>
              <a:ea typeface="ＭＳ Ｐゴシック" charset="-128"/>
            </a:endParaRPr>
          </a:p>
        </p:txBody>
      </p:sp>
      <p:pic>
        <p:nvPicPr>
          <p:cNvPr id="152" name="Picture 3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98677" y="4404511"/>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 name="Picture 3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56876" y="5607894"/>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 name="円/楕円 153"/>
          <p:cNvSpPr/>
          <p:nvPr/>
        </p:nvSpPr>
        <p:spPr bwMode="auto">
          <a:xfrm>
            <a:off x="5743507" y="4297476"/>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55" name="円/楕円 154"/>
          <p:cNvSpPr/>
          <p:nvPr/>
        </p:nvSpPr>
        <p:spPr bwMode="auto">
          <a:xfrm>
            <a:off x="6167059" y="452889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56" name="円/楕円 155"/>
          <p:cNvSpPr/>
          <p:nvPr/>
        </p:nvSpPr>
        <p:spPr bwMode="auto">
          <a:xfrm>
            <a:off x="5500705" y="459392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57" name="円/楕円 156"/>
          <p:cNvSpPr/>
          <p:nvPr/>
        </p:nvSpPr>
        <p:spPr bwMode="auto">
          <a:xfrm>
            <a:off x="6106335" y="492048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58" name="円/楕円 157"/>
          <p:cNvSpPr/>
          <p:nvPr/>
        </p:nvSpPr>
        <p:spPr bwMode="auto">
          <a:xfrm>
            <a:off x="5704152" y="5608702"/>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59" name="円/楕円 158"/>
          <p:cNvSpPr/>
          <p:nvPr/>
        </p:nvSpPr>
        <p:spPr bwMode="auto">
          <a:xfrm>
            <a:off x="5353315" y="603061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60" name="円/楕円 159"/>
          <p:cNvSpPr/>
          <p:nvPr/>
        </p:nvSpPr>
        <p:spPr bwMode="auto">
          <a:xfrm>
            <a:off x="5980778" y="6119883"/>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61" name="円/楕円 160"/>
          <p:cNvSpPr/>
          <p:nvPr/>
        </p:nvSpPr>
        <p:spPr bwMode="auto">
          <a:xfrm>
            <a:off x="6322487" y="5923580"/>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62" name="Freeform 28"/>
          <p:cNvSpPr>
            <a:spLocks/>
          </p:cNvSpPr>
          <p:nvPr/>
        </p:nvSpPr>
        <p:spPr bwMode="auto">
          <a:xfrm rot="19141169" flipH="1">
            <a:off x="6328879" y="441822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63" name="Freeform 28"/>
          <p:cNvSpPr>
            <a:spLocks/>
          </p:cNvSpPr>
          <p:nvPr/>
        </p:nvSpPr>
        <p:spPr bwMode="auto">
          <a:xfrm rot="19141169" flipH="1">
            <a:off x="5924083" y="408774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64" name="Freeform 28"/>
          <p:cNvSpPr>
            <a:spLocks/>
          </p:cNvSpPr>
          <p:nvPr/>
        </p:nvSpPr>
        <p:spPr bwMode="auto">
          <a:xfrm rot="19141169" flipH="1">
            <a:off x="6320502" y="4708104"/>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65" name="Freeform 28"/>
          <p:cNvSpPr>
            <a:spLocks/>
          </p:cNvSpPr>
          <p:nvPr/>
        </p:nvSpPr>
        <p:spPr bwMode="auto">
          <a:xfrm rot="19141169" flipH="1">
            <a:off x="5900453" y="5402699"/>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66" name="Freeform 28"/>
          <p:cNvSpPr>
            <a:spLocks/>
          </p:cNvSpPr>
          <p:nvPr/>
        </p:nvSpPr>
        <p:spPr bwMode="auto">
          <a:xfrm rot="19141169" flipH="1">
            <a:off x="6462988" y="573731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67" name="Freeform 28"/>
          <p:cNvSpPr>
            <a:spLocks/>
          </p:cNvSpPr>
          <p:nvPr/>
        </p:nvSpPr>
        <p:spPr bwMode="auto">
          <a:xfrm rot="19141169" flipH="1">
            <a:off x="5487767" y="5807112"/>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pic>
        <p:nvPicPr>
          <p:cNvPr id="168" name="Picture 4" descr="MCj04326210000[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551168" y="4435814"/>
            <a:ext cx="341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860128" y="4389151"/>
            <a:ext cx="6937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0" name="曲線コネクタ 169"/>
          <p:cNvCxnSpPr>
            <a:stCxn id="157" idx="3"/>
            <a:endCxn id="169" idx="2"/>
          </p:cNvCxnSpPr>
          <p:nvPr/>
        </p:nvCxnSpPr>
        <p:spPr bwMode="auto">
          <a:xfrm rot="5400000" flipH="1" flipV="1">
            <a:off x="7148322" y="3953174"/>
            <a:ext cx="32148" cy="2085201"/>
          </a:xfrm>
          <a:prstGeom prst="curvedConnector3">
            <a:avLst>
              <a:gd name="adj1" fmla="val -759845"/>
            </a:avLst>
          </a:prstGeom>
          <a:solidFill>
            <a:schemeClr val="accent1"/>
          </a:solidFill>
          <a:ln w="19050" cap="flat" cmpd="sng" algn="ctr">
            <a:solidFill>
              <a:schemeClr val="tx1"/>
            </a:solidFill>
            <a:prstDash val="dash"/>
            <a:round/>
            <a:headEnd type="none" w="sm" len="sm"/>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1" name="テキスト ボックス 170"/>
          <p:cNvSpPr txBox="1"/>
          <p:nvPr/>
        </p:nvSpPr>
        <p:spPr>
          <a:xfrm>
            <a:off x="7023936" y="5472940"/>
            <a:ext cx="1066319"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Receiver</a:t>
            </a:r>
            <a:endParaRPr kumimoji="0" lang="ja-JP" altLang="en-US" sz="1600" kern="0" dirty="0">
              <a:solidFill>
                <a:srgbClr val="000000"/>
              </a:solidFill>
              <a:latin typeface="Verdana" pitchFamily="34" charset="0"/>
              <a:ea typeface="HGS創英角ｺﾞｼｯｸUB" pitchFamily="50" charset="-128"/>
            </a:endParaRPr>
          </a:p>
        </p:txBody>
      </p:sp>
      <p:sp>
        <p:nvSpPr>
          <p:cNvPr id="172" name="テキスト ボックス 171"/>
          <p:cNvSpPr txBox="1"/>
          <p:nvPr/>
        </p:nvSpPr>
        <p:spPr>
          <a:xfrm>
            <a:off x="8156793" y="4026550"/>
            <a:ext cx="450764"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sp>
        <p:nvSpPr>
          <p:cNvPr id="173" name="角丸四角形 172"/>
          <p:cNvSpPr/>
          <p:nvPr/>
        </p:nvSpPr>
        <p:spPr bwMode="auto">
          <a:xfrm>
            <a:off x="8244408" y="5427570"/>
            <a:ext cx="502815" cy="352914"/>
          </a:xfrm>
          <a:prstGeom prst="roundRect">
            <a:avLst/>
          </a:prstGeom>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Ｐゴシック" charset="-128"/>
            </a:endParaRPr>
          </a:p>
        </p:txBody>
      </p:sp>
      <p:sp>
        <p:nvSpPr>
          <p:cNvPr id="174" name="テキスト ボックス 173"/>
          <p:cNvSpPr txBox="1"/>
          <p:nvPr/>
        </p:nvSpPr>
        <p:spPr>
          <a:xfrm>
            <a:off x="8172400" y="5826750"/>
            <a:ext cx="867545"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Rooter</a:t>
            </a:r>
            <a:endParaRPr kumimoji="0" lang="ja-JP" altLang="en-US" sz="1600" kern="0" dirty="0">
              <a:solidFill>
                <a:srgbClr val="000000"/>
              </a:solidFill>
              <a:latin typeface="Verdana" pitchFamily="34" charset="0"/>
              <a:ea typeface="HGS創英角ｺﾞｼｯｸUB" pitchFamily="50" charset="-128"/>
            </a:endParaRPr>
          </a:p>
        </p:txBody>
      </p:sp>
      <p:sp>
        <p:nvSpPr>
          <p:cNvPr id="175" name="AutoShape 94"/>
          <p:cNvSpPr>
            <a:spLocks noChangeArrowheads="1"/>
          </p:cNvSpPr>
          <p:nvPr/>
        </p:nvSpPr>
        <p:spPr bwMode="auto">
          <a:xfrm>
            <a:off x="884237" y="1613897"/>
            <a:ext cx="7497938" cy="2144837"/>
          </a:xfrm>
          <a:prstGeom prst="roundRect">
            <a:avLst>
              <a:gd name="adj" fmla="val 16667"/>
            </a:avLst>
          </a:prstGeom>
          <a:gradFill rotWithShape="1">
            <a:gsLst>
              <a:gs pos="0">
                <a:srgbClr val="FFFFFF"/>
              </a:gs>
              <a:gs pos="100000">
                <a:srgbClr val="FF99FF">
                  <a:alpha val="45000"/>
                </a:srgbClr>
              </a:gs>
            </a:gsLst>
            <a:path path="shape">
              <a:fillToRect l="50000" t="50000" r="50000" b="50000"/>
            </a:path>
          </a:gradFill>
          <a:ln w="12700" algn="ctr">
            <a:solidFill>
              <a:srgbClr val="C71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76" name="Rectangle 105"/>
          <p:cNvSpPr>
            <a:spLocks noChangeArrowheads="1"/>
          </p:cNvSpPr>
          <p:nvPr/>
        </p:nvSpPr>
        <p:spPr bwMode="auto">
          <a:xfrm rot="-214476">
            <a:off x="4219574" y="2539534"/>
            <a:ext cx="3427413" cy="460375"/>
          </a:xfrm>
          <a:prstGeom prst="rect">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To cover whole area</a:t>
            </a:r>
            <a:r>
              <a:rPr kumimoji="1" lang="ja-JP"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a:t>
            </a:r>
          </a:p>
        </p:txBody>
      </p:sp>
      <p:pic>
        <p:nvPicPr>
          <p:cNvPr id="177"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44477" y="4605716"/>
            <a:ext cx="1048249" cy="77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 name="テキスト ボックス 177"/>
          <p:cNvSpPr txBox="1"/>
          <p:nvPr/>
        </p:nvSpPr>
        <p:spPr>
          <a:xfrm>
            <a:off x="4015290" y="4255371"/>
            <a:ext cx="145264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Multi-sensor</a:t>
            </a:r>
            <a:endParaRPr kumimoji="0" lang="ja-JP" altLang="en-US" sz="1600" kern="0" dirty="0">
              <a:solidFill>
                <a:srgbClr val="000000"/>
              </a:solidFill>
              <a:latin typeface="Verdana" pitchFamily="34" charset="0"/>
              <a:ea typeface="HGS創英角ｺﾞｼｯｸUB" pitchFamily="50" charset="-128"/>
            </a:endParaRPr>
          </a:p>
        </p:txBody>
      </p:sp>
      <p:sp>
        <p:nvSpPr>
          <p:cNvPr id="179" name="AutoShape 94"/>
          <p:cNvSpPr>
            <a:spLocks noChangeArrowheads="1"/>
          </p:cNvSpPr>
          <p:nvPr/>
        </p:nvSpPr>
        <p:spPr bwMode="auto">
          <a:xfrm>
            <a:off x="251520" y="4418583"/>
            <a:ext cx="1175835" cy="2106761"/>
          </a:xfrm>
          <a:prstGeom prst="roundRect">
            <a:avLst>
              <a:gd name="adj" fmla="val 16667"/>
            </a:avLst>
          </a:prstGeom>
          <a:gradFill rotWithShape="1">
            <a:gsLst>
              <a:gs pos="0">
                <a:srgbClr val="FFFFFF">
                  <a:alpha val="78000"/>
                </a:srgbClr>
              </a:gs>
              <a:gs pos="100000">
                <a:srgbClr val="5795BB">
                  <a:lumMod val="60000"/>
                  <a:lumOff val="40000"/>
                  <a:alpha val="64000"/>
                </a:srgbClr>
              </a:gs>
            </a:gsLst>
            <a:path path="shape">
              <a:fillToRect l="50000" t="50000" r="50000" b="50000"/>
            </a:path>
          </a:gradFill>
          <a:ln w="12700" algn="ctr">
            <a:solidFill>
              <a:srgbClr val="5795BB"/>
            </a:solidFill>
            <a:round/>
            <a:headEnd/>
            <a:tailEnd/>
          </a:ln>
          <a:effectLst/>
          <a:extLst/>
        </p:spPr>
        <p:txBody>
          <a:bodyPr wrap="none" anchor="ctr">
            <a:noAutofit/>
          </a:bodyPr>
          <a:lstStyle/>
          <a:p>
            <a:pPr marL="0" marR="0" lvl="0" indent="0" algn="ctr" defTabSz="914400" eaLnBrk="1" fontAlgn="auto" latinLnBrk="0" hangingPunct="1">
              <a:lnSpc>
                <a:spcPct val="9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80" name="AutoShape 94"/>
          <p:cNvSpPr>
            <a:spLocks noChangeArrowheads="1"/>
          </p:cNvSpPr>
          <p:nvPr/>
        </p:nvSpPr>
        <p:spPr bwMode="auto">
          <a:xfrm>
            <a:off x="1526813" y="4365105"/>
            <a:ext cx="2468924" cy="2141180"/>
          </a:xfrm>
          <a:prstGeom prst="roundRect">
            <a:avLst>
              <a:gd name="adj" fmla="val 16667"/>
            </a:avLst>
          </a:prstGeom>
          <a:gradFill rotWithShape="1">
            <a:gsLst>
              <a:gs pos="0">
                <a:srgbClr val="FFFFFF"/>
              </a:gs>
              <a:gs pos="100000">
                <a:srgbClr val="66FFFF">
                  <a:alpha val="63000"/>
                </a:srgbClr>
              </a:gs>
            </a:gsLst>
            <a:path path="shape">
              <a:fillToRect l="50000" t="50000" r="50000" b="50000"/>
            </a:path>
          </a:gradFill>
          <a:ln w="12700" algn="ctr">
            <a:solidFill>
              <a:srgbClr val="5795BB"/>
            </a:solidFill>
            <a:round/>
            <a:headEnd/>
            <a:tailEnd/>
          </a:ln>
          <a:effectLst/>
          <a:extLst/>
        </p:spPr>
        <p:txBody>
          <a:bodyPr wrap="none" anchor="ctr">
            <a:noAutofit/>
          </a:bodyPr>
          <a:lstStyle/>
          <a:p>
            <a:pPr marL="0" marR="0" lvl="0" indent="0" algn="ctr" defTabSz="914400" eaLnBrk="1" fontAlgn="auto" latinLnBrk="0" hangingPunct="1">
              <a:lnSpc>
                <a:spcPct val="9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181" name="Rectangle 105"/>
          <p:cNvSpPr>
            <a:spLocks noChangeArrowheads="1"/>
          </p:cNvSpPr>
          <p:nvPr/>
        </p:nvSpPr>
        <p:spPr bwMode="auto">
          <a:xfrm rot="21385524">
            <a:off x="265884" y="5108249"/>
            <a:ext cx="1080372" cy="369332"/>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Sensor</a:t>
            </a:r>
            <a:endParaRPr kumimoji="1"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endParaRPr>
          </a:p>
        </p:txBody>
      </p:sp>
      <p:sp>
        <p:nvSpPr>
          <p:cNvPr id="182" name="Rectangle 105"/>
          <p:cNvSpPr>
            <a:spLocks noChangeArrowheads="1"/>
          </p:cNvSpPr>
          <p:nvPr/>
        </p:nvSpPr>
        <p:spPr bwMode="auto">
          <a:xfrm rot="21385524">
            <a:off x="2177131" y="5001689"/>
            <a:ext cx="1080372" cy="646331"/>
          </a:xfrm>
          <a:prstGeom prst="rect">
            <a:avLst/>
          </a:prstGeom>
          <a:gradFill rotWithShape="1">
            <a:gsLst>
              <a:gs pos="0">
                <a:srgbClr val="0070C0"/>
              </a:gs>
              <a:gs pos="80000">
                <a:srgbClr val="002060"/>
              </a:gs>
              <a:gs pos="100000">
                <a:srgbClr val="0070C0"/>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Storage &amp;</a:t>
            </a:r>
            <a:r>
              <a:rPr kumimoji="1"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 </a:t>
            </a:r>
            <a:r>
              <a:rPr kumimoji="1"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Logic</a:t>
            </a:r>
            <a:endParaRPr kumimoji="1"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endParaRPr>
          </a:p>
        </p:txBody>
      </p:sp>
      <p:pic>
        <p:nvPicPr>
          <p:cNvPr id="183"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4010" y="5589721"/>
            <a:ext cx="619822" cy="4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テキスト ボックス 16"/>
          <p:cNvSpPr txBox="1">
            <a:spLocks noChangeArrowheads="1"/>
          </p:cNvSpPr>
          <p:nvPr/>
        </p:nvSpPr>
        <p:spPr bwMode="auto">
          <a:xfrm>
            <a:off x="3400944" y="5077443"/>
            <a:ext cx="957018" cy="1169551"/>
          </a:xfrm>
          <a:prstGeom prst="rect">
            <a:avLst/>
          </a:prstGeom>
          <a:gradFill flip="none" rotWithShape="1">
            <a:gsLst>
              <a:gs pos="0">
                <a:srgbClr val="00B0F0"/>
              </a:gs>
              <a:gs pos="55000">
                <a:srgbClr val="CCFFFF"/>
              </a:gs>
              <a:gs pos="100000">
                <a:srgbClr val="00B0F0"/>
              </a:gs>
            </a:gsLst>
            <a:lin ang="2700000" scaled="1"/>
            <a:tileRect/>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lvl1pPr eaLnBrk="0" hangingPunct="0">
              <a:defRPr kumimoji="1" sz="2000">
                <a:solidFill>
                  <a:schemeClr val="tx1"/>
                </a:solidFill>
                <a:latin typeface="NissanAG-Bold" pitchFamily="50" charset="0"/>
                <a:ea typeface="HGP創英角ｺﾞｼｯｸUB" pitchFamily="50" charset="-128"/>
              </a:defRPr>
            </a:lvl1pPr>
            <a:lvl2pPr marL="742950" indent="-285750" eaLnBrk="0" hangingPunct="0">
              <a:defRPr kumimoji="1" sz="2000">
                <a:solidFill>
                  <a:schemeClr val="tx1"/>
                </a:solidFill>
                <a:latin typeface="NissanAG-Bold" pitchFamily="50" charset="0"/>
                <a:ea typeface="HGP創英角ｺﾞｼｯｸUB" pitchFamily="50" charset="-128"/>
              </a:defRPr>
            </a:lvl2pPr>
            <a:lvl3pPr marL="1143000" indent="-228600" eaLnBrk="0" hangingPunct="0">
              <a:defRPr kumimoji="1" sz="2000">
                <a:solidFill>
                  <a:schemeClr val="tx1"/>
                </a:solidFill>
                <a:latin typeface="NissanAG-Bold" pitchFamily="50" charset="0"/>
                <a:ea typeface="HGP創英角ｺﾞｼｯｸUB" pitchFamily="50" charset="-128"/>
              </a:defRPr>
            </a:lvl3pPr>
            <a:lvl4pPr marL="1600200" indent="-228600" eaLnBrk="0" hangingPunct="0">
              <a:defRPr kumimoji="1" sz="2000">
                <a:solidFill>
                  <a:schemeClr val="tx1"/>
                </a:solidFill>
                <a:latin typeface="NissanAG-Bold" pitchFamily="50" charset="0"/>
                <a:ea typeface="HGP創英角ｺﾞｼｯｸUB" pitchFamily="50" charset="-128"/>
              </a:defRPr>
            </a:lvl4pPr>
            <a:lvl5pPr marL="2057400" indent="-228600" eaLnBrk="0" hangingPunct="0">
              <a:defRPr kumimoji="1" sz="2000">
                <a:solidFill>
                  <a:schemeClr val="tx1"/>
                </a:solidFill>
                <a:latin typeface="NissanAG-Bold" pitchFamily="50" charset="0"/>
                <a:ea typeface="HGP創英角ｺﾞｼｯｸUB" pitchFamily="50" charset="-128"/>
              </a:defRPr>
            </a:lvl5pPr>
            <a:lvl6pPr marL="25146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6pPr>
            <a:lvl7pPr marL="29718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7pPr>
            <a:lvl8pPr marL="34290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8pPr>
            <a:lvl9pPr marL="38862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9pPr>
          </a:lstStyle>
          <a:p>
            <a:pPr eaLnBrk="1" hangingPunct="1">
              <a:lnSpc>
                <a:spcPts val="900"/>
              </a:lnSpc>
              <a:spcBef>
                <a:spcPts val="600"/>
              </a:spcBef>
              <a:defRPr/>
            </a:pPr>
            <a:r>
              <a:rPr lang="ja-JP" altLang="en-US" sz="1000" kern="0" dirty="0">
                <a:solidFill>
                  <a:srgbClr val="000000"/>
                </a:solidFill>
              </a:rPr>
              <a:t>①</a:t>
            </a:r>
            <a:r>
              <a:rPr lang="en-US" altLang="ja-JP" sz="1000" kern="0" dirty="0">
                <a:solidFill>
                  <a:srgbClr val="000000"/>
                </a:solidFill>
              </a:rPr>
              <a:t>AE</a:t>
            </a:r>
            <a:r>
              <a:rPr lang="ja-JP" altLang="en-US" sz="700" kern="0" dirty="0">
                <a:solidFill>
                  <a:srgbClr val="000000"/>
                </a:solidFill>
              </a:rPr>
              <a:t> </a:t>
            </a:r>
            <a:endParaRPr lang="en-US" altLang="ja-JP" sz="700" kern="0" dirty="0">
              <a:solidFill>
                <a:srgbClr val="000000"/>
              </a:solidFill>
            </a:endParaRPr>
          </a:p>
          <a:p>
            <a:pPr eaLnBrk="1" hangingPunct="1">
              <a:lnSpc>
                <a:spcPts val="900"/>
              </a:lnSpc>
              <a:spcBef>
                <a:spcPts val="600"/>
              </a:spcBef>
              <a:defRPr/>
            </a:pPr>
            <a:r>
              <a:rPr lang="ja-JP" altLang="en-US" sz="900" kern="0" dirty="0">
                <a:solidFill>
                  <a:srgbClr val="000000"/>
                </a:solidFill>
              </a:rPr>
              <a:t>②</a:t>
            </a:r>
            <a:r>
              <a:rPr lang="en-US" altLang="ja-JP" sz="900" kern="0" dirty="0">
                <a:solidFill>
                  <a:srgbClr val="000000"/>
                </a:solidFill>
              </a:rPr>
              <a:t>Vibration</a:t>
            </a:r>
          </a:p>
          <a:p>
            <a:pPr eaLnBrk="1" hangingPunct="1">
              <a:lnSpc>
                <a:spcPts val="900"/>
              </a:lnSpc>
              <a:spcBef>
                <a:spcPts val="600"/>
              </a:spcBef>
              <a:defRPr/>
            </a:pPr>
            <a:r>
              <a:rPr lang="ja-JP" altLang="en-US" sz="900" kern="0" dirty="0">
                <a:solidFill>
                  <a:srgbClr val="000000"/>
                </a:solidFill>
              </a:rPr>
              <a:t>③</a:t>
            </a:r>
            <a:r>
              <a:rPr lang="en-US" altLang="ja-JP" sz="900" kern="0" dirty="0">
                <a:solidFill>
                  <a:srgbClr val="000000"/>
                </a:solidFill>
              </a:rPr>
              <a:t>Thermal</a:t>
            </a:r>
          </a:p>
          <a:p>
            <a:pPr eaLnBrk="1" hangingPunct="1">
              <a:lnSpc>
                <a:spcPts val="900"/>
              </a:lnSpc>
              <a:spcBef>
                <a:spcPts val="600"/>
              </a:spcBef>
              <a:defRPr/>
            </a:pPr>
            <a:r>
              <a:rPr lang="ja-JP" altLang="en-US" sz="900" kern="0" dirty="0">
                <a:solidFill>
                  <a:srgbClr val="000000"/>
                </a:solidFill>
              </a:rPr>
              <a:t>④</a:t>
            </a:r>
            <a:r>
              <a:rPr lang="en-US" altLang="ja-JP" sz="900" kern="0" dirty="0">
                <a:solidFill>
                  <a:srgbClr val="000000"/>
                </a:solidFill>
              </a:rPr>
              <a:t>Current </a:t>
            </a:r>
          </a:p>
          <a:p>
            <a:pPr eaLnBrk="1" hangingPunct="1">
              <a:lnSpc>
                <a:spcPts val="900"/>
              </a:lnSpc>
              <a:spcBef>
                <a:spcPts val="600"/>
              </a:spcBef>
              <a:defRPr/>
            </a:pPr>
            <a:r>
              <a:rPr lang="ja-JP" altLang="en-US" sz="900" kern="0" dirty="0">
                <a:solidFill>
                  <a:srgbClr val="000000"/>
                </a:solidFill>
              </a:rPr>
              <a:t>⑤</a:t>
            </a:r>
            <a:r>
              <a:rPr lang="en-US" altLang="ja-JP" sz="900" kern="0" dirty="0">
                <a:solidFill>
                  <a:srgbClr val="000000"/>
                </a:solidFill>
              </a:rPr>
              <a:t> Voltage</a:t>
            </a:r>
          </a:p>
          <a:p>
            <a:pPr eaLnBrk="1" hangingPunct="1">
              <a:lnSpc>
                <a:spcPts val="900"/>
              </a:lnSpc>
              <a:spcBef>
                <a:spcPts val="600"/>
              </a:spcBef>
              <a:defRPr/>
            </a:pPr>
            <a:r>
              <a:rPr lang="ja-JP" altLang="en-US" sz="900" kern="0" dirty="0">
                <a:solidFill>
                  <a:srgbClr val="000000"/>
                </a:solidFill>
              </a:rPr>
              <a:t>・・・・</a:t>
            </a:r>
            <a:endParaRPr lang="en-US" altLang="ja-JP" sz="900" kern="0" dirty="0">
              <a:solidFill>
                <a:srgbClr val="000000"/>
              </a:solidFill>
            </a:endParaRPr>
          </a:p>
        </p:txBody>
      </p:sp>
    </p:spTree>
    <p:extLst>
      <p:ext uri="{BB962C8B-B14F-4D97-AF65-F5344CB8AC3E}">
        <p14:creationId xmlns:p14="http://schemas.microsoft.com/office/powerpoint/2010/main" val="241048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ipe(left)">
                                      <p:cBhvr>
                                        <p:cTn id="7" dur="500"/>
                                        <p:tgtEl>
                                          <p:spTgt spid="1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wipe(left)">
                                      <p:cBhvr>
                                        <p:cTn id="11" dur="500"/>
                                        <p:tgtEl>
                                          <p:spTgt spid="17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9"/>
                                        </p:tgtEl>
                                        <p:attrNameLst>
                                          <p:attrName>style.visibility</p:attrName>
                                        </p:attrNameLst>
                                      </p:cBhvr>
                                      <p:to>
                                        <p:strVal val="visible"/>
                                      </p:to>
                                    </p:set>
                                    <p:animEffect transition="in" filter="wipe(left)">
                                      <p:cBhvr>
                                        <p:cTn id="16" dur="500"/>
                                        <p:tgtEl>
                                          <p:spTgt spid="17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1"/>
                                        </p:tgtEl>
                                        <p:attrNameLst>
                                          <p:attrName>style.visibility</p:attrName>
                                        </p:attrNameLst>
                                      </p:cBhvr>
                                      <p:to>
                                        <p:strVal val="visible"/>
                                      </p:to>
                                    </p:set>
                                    <p:animEffect transition="in" filter="wipe(left)">
                                      <p:cBhvr>
                                        <p:cTn id="20" dur="500"/>
                                        <p:tgtEl>
                                          <p:spTgt spid="18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83"/>
                                        </p:tgtEl>
                                        <p:attrNameLst>
                                          <p:attrName>style.visibility</p:attrName>
                                        </p:attrNameLst>
                                      </p:cBhvr>
                                      <p:to>
                                        <p:strVal val="visible"/>
                                      </p:to>
                                    </p:set>
                                    <p:animEffect transition="in" filter="wipe(left)">
                                      <p:cBhvr>
                                        <p:cTn id="24" dur="500"/>
                                        <p:tgtEl>
                                          <p:spTgt spid="183"/>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80"/>
                                        </p:tgtEl>
                                        <p:attrNameLst>
                                          <p:attrName>style.visibility</p:attrName>
                                        </p:attrNameLst>
                                      </p:cBhvr>
                                      <p:to>
                                        <p:strVal val="visible"/>
                                      </p:to>
                                    </p:set>
                                    <p:animEffect transition="in" filter="wipe(left)">
                                      <p:cBhvr>
                                        <p:cTn id="28" dur="500"/>
                                        <p:tgtEl>
                                          <p:spTgt spid="18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82"/>
                                        </p:tgtEl>
                                        <p:attrNameLst>
                                          <p:attrName>style.visibility</p:attrName>
                                        </p:attrNameLst>
                                      </p:cBhvr>
                                      <p:to>
                                        <p:strVal val="visible"/>
                                      </p:to>
                                    </p:set>
                                    <p:animEffect transition="in" filter="wipe(left)">
                                      <p:cBhvr>
                                        <p:cTn id="32" dur="500"/>
                                        <p:tgtEl>
                                          <p:spTgt spid="18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wipe(left)">
                                      <p:cBhvr>
                                        <p:cTn id="37" dur="500"/>
                                        <p:tgtEl>
                                          <p:spTgt spid="150"/>
                                        </p:tgtEl>
                                      </p:cBhvr>
                                    </p:animEffect>
                                  </p:childTnLst>
                                </p:cTn>
                              </p:par>
                              <p:par>
                                <p:cTn id="38" presetID="22" presetClass="entr" presetSubtype="8" fill="hold" nodeType="withEffect">
                                  <p:stCondLst>
                                    <p:cond delay="0"/>
                                  </p:stCondLst>
                                  <p:childTnLst>
                                    <p:set>
                                      <p:cBhvr>
                                        <p:cTn id="39" dur="1" fill="hold">
                                          <p:stCondLst>
                                            <p:cond delay="0"/>
                                          </p:stCondLst>
                                        </p:cTn>
                                        <p:tgtEl>
                                          <p:spTgt spid="177"/>
                                        </p:tgtEl>
                                        <p:attrNameLst>
                                          <p:attrName>style.visibility</p:attrName>
                                        </p:attrNameLst>
                                      </p:cBhvr>
                                      <p:to>
                                        <p:strVal val="visible"/>
                                      </p:to>
                                    </p:set>
                                    <p:animEffect transition="in" filter="wipe(left)">
                                      <p:cBhvr>
                                        <p:cTn id="40" dur="500"/>
                                        <p:tgtEl>
                                          <p:spTgt spid="177"/>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Effect transition="in" filter="wipe(left)">
                                      <p:cBhvr>
                                        <p:cTn id="47" dur="500"/>
                                        <p:tgtEl>
                                          <p:spTgt spid="151"/>
                                        </p:tgtEl>
                                      </p:cBhvr>
                                    </p:animEffect>
                                  </p:childTnLst>
                                </p:cTn>
                              </p:par>
                              <p:par>
                                <p:cTn id="48" presetID="22" presetClass="entr" presetSubtype="8" fill="hold" nodeType="withEffect">
                                  <p:stCondLst>
                                    <p:cond delay="0"/>
                                  </p:stCondLst>
                                  <p:childTnLst>
                                    <p:set>
                                      <p:cBhvr>
                                        <p:cTn id="49" dur="1" fill="hold">
                                          <p:stCondLst>
                                            <p:cond delay="0"/>
                                          </p:stCondLst>
                                        </p:cTn>
                                        <p:tgtEl>
                                          <p:spTgt spid="152"/>
                                        </p:tgtEl>
                                        <p:attrNameLst>
                                          <p:attrName>style.visibility</p:attrName>
                                        </p:attrNameLst>
                                      </p:cBhvr>
                                      <p:to>
                                        <p:strVal val="visible"/>
                                      </p:to>
                                    </p:set>
                                    <p:animEffect transition="in" filter="wipe(left)">
                                      <p:cBhvr>
                                        <p:cTn id="50" dur="500"/>
                                        <p:tgtEl>
                                          <p:spTgt spid="152"/>
                                        </p:tgtEl>
                                      </p:cBhvr>
                                    </p:animEffect>
                                  </p:childTnLst>
                                </p:cTn>
                              </p:par>
                              <p:par>
                                <p:cTn id="51" presetID="22" presetClass="entr" presetSubtype="8" fill="hold" nodeType="withEffect">
                                  <p:stCondLst>
                                    <p:cond delay="0"/>
                                  </p:stCondLst>
                                  <p:childTnLst>
                                    <p:set>
                                      <p:cBhvr>
                                        <p:cTn id="52" dur="1" fill="hold">
                                          <p:stCondLst>
                                            <p:cond delay="0"/>
                                          </p:stCondLst>
                                        </p:cTn>
                                        <p:tgtEl>
                                          <p:spTgt spid="153"/>
                                        </p:tgtEl>
                                        <p:attrNameLst>
                                          <p:attrName>style.visibility</p:attrName>
                                        </p:attrNameLst>
                                      </p:cBhvr>
                                      <p:to>
                                        <p:strVal val="visible"/>
                                      </p:to>
                                    </p:set>
                                    <p:animEffect transition="in" filter="wipe(left)">
                                      <p:cBhvr>
                                        <p:cTn id="53" dur="500"/>
                                        <p:tgtEl>
                                          <p:spTgt spid="15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wipe(left)">
                                      <p:cBhvr>
                                        <p:cTn id="56" dur="500"/>
                                        <p:tgtEl>
                                          <p:spTgt spid="15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55"/>
                                        </p:tgtEl>
                                        <p:attrNameLst>
                                          <p:attrName>style.visibility</p:attrName>
                                        </p:attrNameLst>
                                      </p:cBhvr>
                                      <p:to>
                                        <p:strVal val="visible"/>
                                      </p:to>
                                    </p:set>
                                    <p:animEffect transition="in" filter="wipe(left)">
                                      <p:cBhvr>
                                        <p:cTn id="59" dur="500"/>
                                        <p:tgtEl>
                                          <p:spTgt spid="15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56"/>
                                        </p:tgtEl>
                                        <p:attrNameLst>
                                          <p:attrName>style.visibility</p:attrName>
                                        </p:attrNameLst>
                                      </p:cBhvr>
                                      <p:to>
                                        <p:strVal val="visible"/>
                                      </p:to>
                                    </p:set>
                                    <p:animEffect transition="in" filter="wipe(left)">
                                      <p:cBhvr>
                                        <p:cTn id="62" dur="500"/>
                                        <p:tgtEl>
                                          <p:spTgt spid="15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57"/>
                                        </p:tgtEl>
                                        <p:attrNameLst>
                                          <p:attrName>style.visibility</p:attrName>
                                        </p:attrNameLst>
                                      </p:cBhvr>
                                      <p:to>
                                        <p:strVal val="visible"/>
                                      </p:to>
                                    </p:set>
                                    <p:animEffect transition="in" filter="wipe(left)">
                                      <p:cBhvr>
                                        <p:cTn id="65" dur="500"/>
                                        <p:tgtEl>
                                          <p:spTgt spid="157"/>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58"/>
                                        </p:tgtEl>
                                        <p:attrNameLst>
                                          <p:attrName>style.visibility</p:attrName>
                                        </p:attrNameLst>
                                      </p:cBhvr>
                                      <p:to>
                                        <p:strVal val="visible"/>
                                      </p:to>
                                    </p:set>
                                    <p:animEffect transition="in" filter="wipe(left)">
                                      <p:cBhvr>
                                        <p:cTn id="68" dur="500"/>
                                        <p:tgtEl>
                                          <p:spTgt spid="158"/>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59"/>
                                        </p:tgtEl>
                                        <p:attrNameLst>
                                          <p:attrName>style.visibility</p:attrName>
                                        </p:attrNameLst>
                                      </p:cBhvr>
                                      <p:to>
                                        <p:strVal val="visible"/>
                                      </p:to>
                                    </p:set>
                                    <p:animEffect transition="in" filter="wipe(left)">
                                      <p:cBhvr>
                                        <p:cTn id="71" dur="500"/>
                                        <p:tgtEl>
                                          <p:spTgt spid="15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60"/>
                                        </p:tgtEl>
                                        <p:attrNameLst>
                                          <p:attrName>style.visibility</p:attrName>
                                        </p:attrNameLst>
                                      </p:cBhvr>
                                      <p:to>
                                        <p:strVal val="visible"/>
                                      </p:to>
                                    </p:set>
                                    <p:animEffect transition="in" filter="wipe(left)">
                                      <p:cBhvr>
                                        <p:cTn id="74" dur="500"/>
                                        <p:tgtEl>
                                          <p:spTgt spid="16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61"/>
                                        </p:tgtEl>
                                        <p:attrNameLst>
                                          <p:attrName>style.visibility</p:attrName>
                                        </p:attrNameLst>
                                      </p:cBhvr>
                                      <p:to>
                                        <p:strVal val="visible"/>
                                      </p:to>
                                    </p:set>
                                    <p:animEffect transition="in" filter="wipe(left)">
                                      <p:cBhvr>
                                        <p:cTn id="77" dur="500"/>
                                        <p:tgtEl>
                                          <p:spTgt spid="16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62"/>
                                        </p:tgtEl>
                                        <p:attrNameLst>
                                          <p:attrName>style.visibility</p:attrName>
                                        </p:attrNameLst>
                                      </p:cBhvr>
                                      <p:to>
                                        <p:strVal val="visible"/>
                                      </p:to>
                                    </p:set>
                                    <p:animEffect transition="in" filter="wipe(left)">
                                      <p:cBhvr>
                                        <p:cTn id="80" dur="500"/>
                                        <p:tgtEl>
                                          <p:spTgt spid="162"/>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64"/>
                                        </p:tgtEl>
                                        <p:attrNameLst>
                                          <p:attrName>style.visibility</p:attrName>
                                        </p:attrNameLst>
                                      </p:cBhvr>
                                      <p:to>
                                        <p:strVal val="visible"/>
                                      </p:to>
                                    </p:set>
                                    <p:animEffect transition="in" filter="wipe(left)">
                                      <p:cBhvr>
                                        <p:cTn id="83" dur="500"/>
                                        <p:tgtEl>
                                          <p:spTgt spid="16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65"/>
                                        </p:tgtEl>
                                        <p:attrNameLst>
                                          <p:attrName>style.visibility</p:attrName>
                                        </p:attrNameLst>
                                      </p:cBhvr>
                                      <p:to>
                                        <p:strVal val="visible"/>
                                      </p:to>
                                    </p:set>
                                    <p:animEffect transition="in" filter="wipe(left)">
                                      <p:cBhvr>
                                        <p:cTn id="86" dur="500"/>
                                        <p:tgtEl>
                                          <p:spTgt spid="16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66"/>
                                        </p:tgtEl>
                                        <p:attrNameLst>
                                          <p:attrName>style.visibility</p:attrName>
                                        </p:attrNameLst>
                                      </p:cBhvr>
                                      <p:to>
                                        <p:strVal val="visible"/>
                                      </p:to>
                                    </p:set>
                                    <p:animEffect transition="in" filter="wipe(left)">
                                      <p:cBhvr>
                                        <p:cTn id="89" dur="500"/>
                                        <p:tgtEl>
                                          <p:spTgt spid="16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67"/>
                                        </p:tgtEl>
                                        <p:attrNameLst>
                                          <p:attrName>style.visibility</p:attrName>
                                        </p:attrNameLst>
                                      </p:cBhvr>
                                      <p:to>
                                        <p:strVal val="visible"/>
                                      </p:to>
                                    </p:set>
                                    <p:animEffect transition="in" filter="wipe(left)">
                                      <p:cBhvr>
                                        <p:cTn id="92" dur="500"/>
                                        <p:tgtEl>
                                          <p:spTgt spid="167"/>
                                        </p:tgtEl>
                                      </p:cBhvr>
                                    </p:animEffect>
                                  </p:childTnLst>
                                </p:cTn>
                              </p:par>
                              <p:par>
                                <p:cTn id="93" presetID="22" presetClass="entr" presetSubtype="8" fill="hold" nodeType="with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wipe(left)">
                                      <p:cBhvr>
                                        <p:cTn id="95" dur="500"/>
                                        <p:tgtEl>
                                          <p:spTgt spid="168"/>
                                        </p:tgtEl>
                                      </p:cBhvr>
                                    </p:animEffect>
                                  </p:childTnLst>
                                </p:cTn>
                              </p:par>
                              <p:par>
                                <p:cTn id="96" presetID="22" presetClass="entr" presetSubtype="8" fill="hold" nodeType="withEffect">
                                  <p:stCondLst>
                                    <p:cond delay="0"/>
                                  </p:stCondLst>
                                  <p:childTnLst>
                                    <p:set>
                                      <p:cBhvr>
                                        <p:cTn id="97" dur="1" fill="hold">
                                          <p:stCondLst>
                                            <p:cond delay="0"/>
                                          </p:stCondLst>
                                        </p:cTn>
                                        <p:tgtEl>
                                          <p:spTgt spid="169"/>
                                        </p:tgtEl>
                                        <p:attrNameLst>
                                          <p:attrName>style.visibility</p:attrName>
                                        </p:attrNameLst>
                                      </p:cBhvr>
                                      <p:to>
                                        <p:strVal val="visible"/>
                                      </p:to>
                                    </p:set>
                                    <p:animEffect transition="in" filter="wipe(left)">
                                      <p:cBhvr>
                                        <p:cTn id="98" dur="500"/>
                                        <p:tgtEl>
                                          <p:spTgt spid="169"/>
                                        </p:tgtEl>
                                      </p:cBhvr>
                                    </p:animEffect>
                                  </p:childTnLst>
                                </p:cTn>
                              </p:par>
                              <p:par>
                                <p:cTn id="99" presetID="22" presetClass="entr" presetSubtype="8" fill="hold" nodeType="withEffect">
                                  <p:stCondLst>
                                    <p:cond delay="0"/>
                                  </p:stCondLst>
                                  <p:childTnLst>
                                    <p:set>
                                      <p:cBhvr>
                                        <p:cTn id="100" dur="1" fill="hold">
                                          <p:stCondLst>
                                            <p:cond delay="0"/>
                                          </p:stCondLst>
                                        </p:cTn>
                                        <p:tgtEl>
                                          <p:spTgt spid="170"/>
                                        </p:tgtEl>
                                        <p:attrNameLst>
                                          <p:attrName>style.visibility</p:attrName>
                                        </p:attrNameLst>
                                      </p:cBhvr>
                                      <p:to>
                                        <p:strVal val="visible"/>
                                      </p:to>
                                    </p:set>
                                    <p:animEffect transition="in" filter="wipe(left)">
                                      <p:cBhvr>
                                        <p:cTn id="101" dur="500"/>
                                        <p:tgtEl>
                                          <p:spTgt spid="17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71"/>
                                        </p:tgtEl>
                                        <p:attrNameLst>
                                          <p:attrName>style.visibility</p:attrName>
                                        </p:attrNameLst>
                                      </p:cBhvr>
                                      <p:to>
                                        <p:strVal val="visible"/>
                                      </p:to>
                                    </p:set>
                                    <p:animEffect transition="in" filter="wipe(left)">
                                      <p:cBhvr>
                                        <p:cTn id="104" dur="500"/>
                                        <p:tgtEl>
                                          <p:spTgt spid="17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72"/>
                                        </p:tgtEl>
                                        <p:attrNameLst>
                                          <p:attrName>style.visibility</p:attrName>
                                        </p:attrNameLst>
                                      </p:cBhvr>
                                      <p:to>
                                        <p:strVal val="visible"/>
                                      </p:to>
                                    </p:set>
                                    <p:animEffect transition="in" filter="wipe(left)">
                                      <p:cBhvr>
                                        <p:cTn id="107" dur="500"/>
                                        <p:tgtEl>
                                          <p:spTgt spid="172"/>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73"/>
                                        </p:tgtEl>
                                        <p:attrNameLst>
                                          <p:attrName>style.visibility</p:attrName>
                                        </p:attrNameLst>
                                      </p:cBhvr>
                                      <p:to>
                                        <p:strVal val="visible"/>
                                      </p:to>
                                    </p:set>
                                    <p:animEffect transition="in" filter="wipe(left)">
                                      <p:cBhvr>
                                        <p:cTn id="110" dur="500"/>
                                        <p:tgtEl>
                                          <p:spTgt spid="173"/>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74"/>
                                        </p:tgtEl>
                                        <p:attrNameLst>
                                          <p:attrName>style.visibility</p:attrName>
                                        </p:attrNameLst>
                                      </p:cBhvr>
                                      <p:to>
                                        <p:strVal val="visible"/>
                                      </p:to>
                                    </p:set>
                                    <p:animEffect transition="in" filter="wipe(left)">
                                      <p:cBhvr>
                                        <p:cTn id="113" dur="500"/>
                                        <p:tgtEl>
                                          <p:spTgt spid="174"/>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78"/>
                                        </p:tgtEl>
                                        <p:attrNameLst>
                                          <p:attrName>style.visibility</p:attrName>
                                        </p:attrNameLst>
                                      </p:cBhvr>
                                      <p:to>
                                        <p:strVal val="visible"/>
                                      </p:to>
                                    </p:set>
                                    <p:animEffect transition="in" filter="wipe(left)">
                                      <p:cBhvr>
                                        <p:cTn id="116" dur="500"/>
                                        <p:tgtEl>
                                          <p:spTgt spid="178"/>
                                        </p:tgtEl>
                                      </p:cBhvr>
                                    </p:animEffect>
                                  </p:childTnLst>
                                </p:cTn>
                              </p:par>
                            </p:childTnLst>
                          </p:cTn>
                        </p:par>
                        <p:par>
                          <p:cTn id="117" fill="hold">
                            <p:stCondLst>
                              <p:cond delay="1000"/>
                            </p:stCondLst>
                            <p:childTnLst>
                              <p:par>
                                <p:cTn id="118" presetID="22" presetClass="entr" presetSubtype="8" fill="hold" grpId="0" nodeType="afterEffect">
                                  <p:stCondLst>
                                    <p:cond delay="0"/>
                                  </p:stCondLst>
                                  <p:childTnLst>
                                    <p:set>
                                      <p:cBhvr>
                                        <p:cTn id="119" dur="1" fill="hold">
                                          <p:stCondLst>
                                            <p:cond delay="0"/>
                                          </p:stCondLst>
                                        </p:cTn>
                                        <p:tgtEl>
                                          <p:spTgt spid="163"/>
                                        </p:tgtEl>
                                        <p:attrNameLst>
                                          <p:attrName>style.visibility</p:attrName>
                                        </p:attrNameLst>
                                      </p:cBhvr>
                                      <p:to>
                                        <p:strVal val="visible"/>
                                      </p:to>
                                    </p:set>
                                    <p:animEffect transition="in" filter="wipe(left)">
                                      <p:cBhvr>
                                        <p:cTn id="120" dur="500"/>
                                        <p:tgtEl>
                                          <p:spTgt spid="163"/>
                                        </p:tgtEl>
                                      </p:cBhvr>
                                    </p:animEffect>
                                  </p:childTnLst>
                                </p:cTn>
                              </p:par>
                            </p:childTnLst>
                          </p:cTn>
                        </p:par>
                        <p:par>
                          <p:cTn id="121" fill="hold">
                            <p:stCondLst>
                              <p:cond delay="1500"/>
                            </p:stCondLst>
                            <p:childTnLst>
                              <p:par>
                                <p:cTn id="122" presetID="22" presetClass="entr" presetSubtype="8" fill="hold" grpId="0" nodeType="afterEffect">
                                  <p:stCondLst>
                                    <p:cond delay="0"/>
                                  </p:stCondLst>
                                  <p:childTnLst>
                                    <p:set>
                                      <p:cBhvr>
                                        <p:cTn id="123" dur="1" fill="hold">
                                          <p:stCondLst>
                                            <p:cond delay="0"/>
                                          </p:stCondLst>
                                        </p:cTn>
                                        <p:tgtEl>
                                          <p:spTgt spid="95"/>
                                        </p:tgtEl>
                                        <p:attrNameLst>
                                          <p:attrName>style.visibility</p:attrName>
                                        </p:attrNameLst>
                                      </p:cBhvr>
                                      <p:to>
                                        <p:strVal val="visible"/>
                                      </p:to>
                                    </p:set>
                                    <p:animEffect transition="in" filter="wipe(left)">
                                      <p:cBhvr>
                                        <p:cTn id="124" dur="500"/>
                                        <p:tgtEl>
                                          <p:spTgt spid="95"/>
                                        </p:tgtEl>
                                      </p:cBhvr>
                                    </p:animEffect>
                                  </p:childTnLst>
                                </p:cTn>
                              </p:par>
                              <p:par>
                                <p:cTn id="125" presetID="22" presetClass="entr" presetSubtype="4" repeatCount="indefinite" fill="hold" grpId="1" nodeType="withEffect">
                                  <p:stCondLst>
                                    <p:cond delay="0"/>
                                  </p:stCondLst>
                                  <p:endCondLst>
                                    <p:cond evt="onNext" delay="0">
                                      <p:tgtEl>
                                        <p:sldTgt/>
                                      </p:tgtEl>
                                    </p:cond>
                                  </p:endCondLst>
                                  <p:childTnLst>
                                    <p:set>
                                      <p:cBhvr>
                                        <p:cTn id="126" dur="1" fill="hold">
                                          <p:stCondLst>
                                            <p:cond delay="0"/>
                                          </p:stCondLst>
                                        </p:cTn>
                                        <p:tgtEl>
                                          <p:spTgt spid="162"/>
                                        </p:tgtEl>
                                        <p:attrNameLst>
                                          <p:attrName>style.visibility</p:attrName>
                                        </p:attrNameLst>
                                      </p:cBhvr>
                                      <p:to>
                                        <p:strVal val="visible"/>
                                      </p:to>
                                    </p:set>
                                    <p:animEffect transition="in" filter="wipe(down)">
                                      <p:cBhvr>
                                        <p:cTn id="127" dur="500"/>
                                        <p:tgtEl>
                                          <p:spTgt spid="162"/>
                                        </p:tgtEl>
                                      </p:cBhvr>
                                    </p:animEffect>
                                  </p:childTnLst>
                                </p:cTn>
                              </p:par>
                              <p:par>
                                <p:cTn id="128" presetID="22" presetClass="entr" presetSubtype="4" repeatCount="indefinite" fill="hold" grpId="1" nodeType="withEffect">
                                  <p:stCondLst>
                                    <p:cond delay="0"/>
                                  </p:stCondLst>
                                  <p:endCondLst>
                                    <p:cond evt="onNext" delay="0">
                                      <p:tgtEl>
                                        <p:sldTgt/>
                                      </p:tgtEl>
                                    </p:cond>
                                  </p:endCondLst>
                                  <p:childTnLst>
                                    <p:set>
                                      <p:cBhvr>
                                        <p:cTn id="129" dur="1" fill="hold">
                                          <p:stCondLst>
                                            <p:cond delay="0"/>
                                          </p:stCondLst>
                                        </p:cTn>
                                        <p:tgtEl>
                                          <p:spTgt spid="164"/>
                                        </p:tgtEl>
                                        <p:attrNameLst>
                                          <p:attrName>style.visibility</p:attrName>
                                        </p:attrNameLst>
                                      </p:cBhvr>
                                      <p:to>
                                        <p:strVal val="visible"/>
                                      </p:to>
                                    </p:set>
                                    <p:animEffect transition="in" filter="wipe(down)">
                                      <p:cBhvr>
                                        <p:cTn id="130" dur="500"/>
                                        <p:tgtEl>
                                          <p:spTgt spid="164"/>
                                        </p:tgtEl>
                                      </p:cBhvr>
                                    </p:animEffect>
                                  </p:childTnLst>
                                </p:cTn>
                              </p:par>
                              <p:par>
                                <p:cTn id="131" presetID="22" presetClass="entr" presetSubtype="4" repeatCount="indefinite" fill="hold" grpId="1" nodeType="withEffect">
                                  <p:stCondLst>
                                    <p:cond delay="0"/>
                                  </p:stCondLst>
                                  <p:endCondLst>
                                    <p:cond evt="onNext" delay="0">
                                      <p:tgtEl>
                                        <p:sldTgt/>
                                      </p:tgtEl>
                                    </p:cond>
                                  </p:endCondLst>
                                  <p:childTnLst>
                                    <p:set>
                                      <p:cBhvr>
                                        <p:cTn id="132" dur="1" fill="hold">
                                          <p:stCondLst>
                                            <p:cond delay="0"/>
                                          </p:stCondLst>
                                        </p:cTn>
                                        <p:tgtEl>
                                          <p:spTgt spid="165"/>
                                        </p:tgtEl>
                                        <p:attrNameLst>
                                          <p:attrName>style.visibility</p:attrName>
                                        </p:attrNameLst>
                                      </p:cBhvr>
                                      <p:to>
                                        <p:strVal val="visible"/>
                                      </p:to>
                                    </p:set>
                                    <p:animEffect transition="in" filter="wipe(down)">
                                      <p:cBhvr>
                                        <p:cTn id="133" dur="500"/>
                                        <p:tgtEl>
                                          <p:spTgt spid="165"/>
                                        </p:tgtEl>
                                      </p:cBhvr>
                                    </p:animEffect>
                                  </p:childTnLst>
                                </p:cTn>
                              </p:par>
                              <p:par>
                                <p:cTn id="134" presetID="22" presetClass="entr" presetSubtype="4" repeatCount="indefinite" fill="hold" grpId="1" nodeType="withEffect">
                                  <p:stCondLst>
                                    <p:cond delay="0"/>
                                  </p:stCondLst>
                                  <p:endCondLst>
                                    <p:cond evt="onNext" delay="0">
                                      <p:tgtEl>
                                        <p:sldTgt/>
                                      </p:tgtEl>
                                    </p:cond>
                                  </p:endCondLst>
                                  <p:childTnLst>
                                    <p:set>
                                      <p:cBhvr>
                                        <p:cTn id="135" dur="1" fill="hold">
                                          <p:stCondLst>
                                            <p:cond delay="0"/>
                                          </p:stCondLst>
                                        </p:cTn>
                                        <p:tgtEl>
                                          <p:spTgt spid="166"/>
                                        </p:tgtEl>
                                        <p:attrNameLst>
                                          <p:attrName>style.visibility</p:attrName>
                                        </p:attrNameLst>
                                      </p:cBhvr>
                                      <p:to>
                                        <p:strVal val="visible"/>
                                      </p:to>
                                    </p:set>
                                    <p:animEffect transition="in" filter="wipe(down)">
                                      <p:cBhvr>
                                        <p:cTn id="136" dur="500"/>
                                        <p:tgtEl>
                                          <p:spTgt spid="166"/>
                                        </p:tgtEl>
                                      </p:cBhvr>
                                    </p:animEffect>
                                  </p:childTnLst>
                                </p:cTn>
                              </p:par>
                              <p:par>
                                <p:cTn id="137" presetID="22" presetClass="entr" presetSubtype="4" repeatCount="indefinite" fill="hold" grpId="1" nodeType="withEffect">
                                  <p:stCondLst>
                                    <p:cond delay="0"/>
                                  </p:stCondLst>
                                  <p:endCondLst>
                                    <p:cond evt="onNext" delay="0">
                                      <p:tgtEl>
                                        <p:sldTgt/>
                                      </p:tgtEl>
                                    </p:cond>
                                  </p:endCondLst>
                                  <p:childTnLst>
                                    <p:set>
                                      <p:cBhvr>
                                        <p:cTn id="138" dur="1" fill="hold">
                                          <p:stCondLst>
                                            <p:cond delay="0"/>
                                          </p:stCondLst>
                                        </p:cTn>
                                        <p:tgtEl>
                                          <p:spTgt spid="167"/>
                                        </p:tgtEl>
                                        <p:attrNameLst>
                                          <p:attrName>style.visibility</p:attrName>
                                        </p:attrNameLst>
                                      </p:cBhvr>
                                      <p:to>
                                        <p:strVal val="visible"/>
                                      </p:to>
                                    </p:set>
                                    <p:animEffect transition="in" filter="wipe(down)">
                                      <p:cBhvr>
                                        <p:cTn id="139" dur="500"/>
                                        <p:tgtEl>
                                          <p:spTgt spid="167"/>
                                        </p:tgtEl>
                                      </p:cBhvr>
                                    </p:animEffect>
                                  </p:childTnLst>
                                </p:cTn>
                              </p:par>
                              <p:par>
                                <p:cTn id="140" presetID="22" presetClass="entr" presetSubtype="4" repeatCount="indefinite" fill="hold" grpId="1" nodeType="withEffect">
                                  <p:stCondLst>
                                    <p:cond delay="0"/>
                                  </p:stCondLst>
                                  <p:endCondLst>
                                    <p:cond evt="onNext" delay="0">
                                      <p:tgtEl>
                                        <p:sldTgt/>
                                      </p:tgtEl>
                                    </p:cond>
                                  </p:endCondLst>
                                  <p:childTnLst>
                                    <p:set>
                                      <p:cBhvr>
                                        <p:cTn id="141" dur="1" fill="hold">
                                          <p:stCondLst>
                                            <p:cond delay="0"/>
                                          </p:stCondLst>
                                        </p:cTn>
                                        <p:tgtEl>
                                          <p:spTgt spid="163"/>
                                        </p:tgtEl>
                                        <p:attrNameLst>
                                          <p:attrName>style.visibility</p:attrName>
                                        </p:attrNameLst>
                                      </p:cBhvr>
                                      <p:to>
                                        <p:strVal val="visible"/>
                                      </p:to>
                                    </p:set>
                                    <p:animEffect transition="in" filter="wipe(down)">
                                      <p:cBhvr>
                                        <p:cTn id="14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50" grpId="0" animBg="1"/>
      <p:bldP spid="151"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P spid="171" grpId="0"/>
      <p:bldP spid="172" grpId="0"/>
      <p:bldP spid="173" grpId="0" animBg="1"/>
      <p:bldP spid="174" grpId="0"/>
      <p:bldP spid="175" grpId="0" animBg="1"/>
      <p:bldP spid="176" grpId="0" animBg="1"/>
      <p:bldP spid="178" grpId="0"/>
      <p:bldP spid="179" grpId="0" animBg="1"/>
      <p:bldP spid="180" grpId="0" animBg="1"/>
      <p:bldP spid="181" grpId="0" animBg="1"/>
      <p:bldP spid="182" grpId="0" animBg="1"/>
      <p:bldP spid="9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a:t>Slide </a:t>
            </a:r>
            <a:fld id="{8F78FDF7-F6F4-4B9B-A118-C4B60A9BE3AC}" type="slidenum">
              <a:rPr lang="en-US" altLang="ja-JP" smtClean="0"/>
              <a:pPr>
                <a:defRPr/>
              </a:pPr>
              <a:t>16</a:t>
            </a:fld>
            <a:endParaRPr lang="en-US" altLang="ja-JP" dirty="0"/>
          </a:p>
        </p:txBody>
      </p:sp>
      <p:sp>
        <p:nvSpPr>
          <p:cNvPr id="84" name="AutoShape 94"/>
          <p:cNvSpPr>
            <a:spLocks noChangeArrowheads="1"/>
          </p:cNvSpPr>
          <p:nvPr/>
        </p:nvSpPr>
        <p:spPr bwMode="auto">
          <a:xfrm>
            <a:off x="4814165" y="4240148"/>
            <a:ext cx="4222331" cy="2213188"/>
          </a:xfrm>
          <a:prstGeom prst="roundRect">
            <a:avLst>
              <a:gd name="adj" fmla="val 16667"/>
            </a:avLst>
          </a:prstGeom>
          <a:gradFill rotWithShape="1">
            <a:gsLst>
              <a:gs pos="0">
                <a:srgbClr val="FFFFFF"/>
              </a:gs>
              <a:gs pos="100000">
                <a:srgbClr val="66FFFF">
                  <a:alpha val="63000"/>
                </a:srgbClr>
              </a:gs>
            </a:gsLst>
            <a:path path="shape">
              <a:fillToRect l="50000" t="50000" r="50000" b="50000"/>
            </a:path>
          </a:gradFill>
          <a:ln w="12700" algn="ctr">
            <a:solidFill>
              <a:srgbClr val="5795BB"/>
            </a:solidFill>
            <a:round/>
            <a:headEnd/>
            <a:tailEnd/>
          </a:ln>
          <a:effectLst/>
          <a:extLst/>
        </p:spPr>
        <p:txBody>
          <a:bodyPr wrap="none" anchor="ctr">
            <a:noAutofit/>
          </a:bodyPr>
          <a:lstStyle/>
          <a:p>
            <a:pPr marL="0" marR="0" lvl="0" indent="0" algn="ctr" defTabSz="914400" eaLnBrk="1" fontAlgn="auto" latinLnBrk="0" hangingPunct="1">
              <a:lnSpc>
                <a:spcPct val="9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88" name="Rectangle 5"/>
          <p:cNvSpPr>
            <a:spLocks noChangeArrowheads="1"/>
          </p:cNvSpPr>
          <p:nvPr/>
        </p:nvSpPr>
        <p:spPr bwMode="auto">
          <a:xfrm>
            <a:off x="0" y="693436"/>
            <a:ext cx="9144000" cy="503316"/>
          </a:xfrm>
          <a:prstGeom prst="rect">
            <a:avLst/>
          </a:prstGeom>
          <a:ln/>
          <a:extLst/>
        </p:spPr>
        <p:style>
          <a:lnRef idx="0">
            <a:schemeClr val="accent2"/>
          </a:lnRef>
          <a:fillRef idx="3">
            <a:schemeClr val="accent2"/>
          </a:fillRef>
          <a:effectRef idx="3">
            <a:schemeClr val="accent2"/>
          </a:effectRef>
          <a:fontRef idx="minor">
            <a:schemeClr val="lt1"/>
          </a:fontRef>
        </p:style>
        <p:txBody>
          <a:bodyPr anchor="ctr"/>
          <a:lstStyle/>
          <a:p>
            <a:pPr fontAlgn="base">
              <a:lnSpc>
                <a:spcPct val="80000"/>
              </a:lnSpc>
              <a:spcBef>
                <a:spcPct val="0"/>
              </a:spcBef>
              <a:spcAft>
                <a:spcPct val="0"/>
              </a:spcAft>
              <a:defRPr/>
            </a:pPr>
            <a:r>
              <a:rPr lang="ja-JP" altLang="en-US" sz="2400" dirty="0">
                <a:solidFill>
                  <a:srgbClr val="FFFFFF"/>
                </a:solidFill>
                <a:effectLst>
                  <a:outerShdw blurRad="38100" dist="38100" dir="2700000" algn="tl">
                    <a:srgbClr val="000000"/>
                  </a:outerShdw>
                </a:effectLst>
                <a:latin typeface="Arial" pitchFamily="34" charset="0"/>
              </a:rPr>
              <a:t> 　　</a:t>
            </a:r>
            <a:r>
              <a:rPr lang="en-US" altLang="ja-JP" sz="2400" dirty="0">
                <a:solidFill>
                  <a:srgbClr val="FFFFFF"/>
                </a:solidFill>
                <a:effectLst>
                  <a:outerShdw blurRad="38100" dist="38100" dir="2700000" algn="tl">
                    <a:srgbClr val="000000"/>
                  </a:outerShdw>
                </a:effectLst>
                <a:latin typeface="Arial" pitchFamily="34" charset="0"/>
              </a:rPr>
              <a:t>Comparison between  </a:t>
            </a:r>
            <a:r>
              <a:rPr lang="ja-JP" altLang="en-US" sz="2400" dirty="0">
                <a:solidFill>
                  <a:srgbClr val="FFFFFF"/>
                </a:solidFill>
                <a:effectLst>
                  <a:outerShdw blurRad="38100" dist="38100" dir="2700000" algn="tl">
                    <a:srgbClr val="000000"/>
                  </a:outerShdw>
                </a:effectLst>
                <a:latin typeface="Arial" pitchFamily="34" charset="0"/>
              </a:rPr>
              <a:t>“</a:t>
            </a:r>
            <a:r>
              <a:rPr lang="en-US" altLang="ja-JP" sz="2400" dirty="0">
                <a:solidFill>
                  <a:srgbClr val="FFFFFF"/>
                </a:solidFill>
                <a:effectLst>
                  <a:outerShdw blurRad="38100" dist="38100" dir="2700000" algn="tl">
                    <a:srgbClr val="000000"/>
                  </a:outerShdw>
                </a:effectLst>
                <a:latin typeface="Arial" pitchFamily="34" charset="0"/>
              </a:rPr>
              <a:t>wired</a:t>
            </a:r>
            <a:r>
              <a:rPr lang="ja-JP" altLang="en-US" sz="2400" dirty="0">
                <a:solidFill>
                  <a:srgbClr val="FFFFFF"/>
                </a:solidFill>
                <a:effectLst>
                  <a:outerShdw blurRad="38100" dist="38100" dir="2700000" algn="tl">
                    <a:srgbClr val="000000"/>
                  </a:outerShdw>
                </a:effectLst>
                <a:latin typeface="Arial" pitchFamily="34" charset="0"/>
              </a:rPr>
              <a:t> </a:t>
            </a:r>
            <a:r>
              <a:rPr lang="en-US" altLang="ja-JP" sz="2400" dirty="0">
                <a:solidFill>
                  <a:srgbClr val="FFFFFF"/>
                </a:solidFill>
                <a:effectLst>
                  <a:outerShdw blurRad="38100" dist="38100" dir="2700000" algn="tl">
                    <a:srgbClr val="000000"/>
                  </a:outerShdw>
                </a:effectLst>
                <a:latin typeface="Arial" pitchFamily="34" charset="0"/>
              </a:rPr>
              <a:t>system</a:t>
            </a:r>
            <a:r>
              <a:rPr lang="ja-JP" altLang="en-US" sz="2400" dirty="0">
                <a:solidFill>
                  <a:srgbClr val="FFFFFF"/>
                </a:solidFill>
                <a:effectLst>
                  <a:outerShdw blurRad="38100" dist="38100" dir="2700000" algn="tl">
                    <a:srgbClr val="000000"/>
                  </a:outerShdw>
                </a:effectLst>
                <a:latin typeface="Arial" pitchFamily="34" charset="0"/>
              </a:rPr>
              <a:t>”</a:t>
            </a:r>
            <a:r>
              <a:rPr lang="en-US" altLang="ja-JP" sz="2400" dirty="0">
                <a:solidFill>
                  <a:srgbClr val="FFFFFF"/>
                </a:solidFill>
                <a:effectLst>
                  <a:outerShdw blurRad="38100" dist="38100" dir="2700000" algn="tl">
                    <a:srgbClr val="000000"/>
                  </a:outerShdw>
                </a:effectLst>
                <a:latin typeface="Arial" pitchFamily="34" charset="0"/>
              </a:rPr>
              <a:t>and</a:t>
            </a:r>
            <a:r>
              <a:rPr lang="ja-JP" altLang="en-US" sz="2400" dirty="0">
                <a:solidFill>
                  <a:srgbClr val="FFFFFF"/>
                </a:solidFill>
                <a:effectLst>
                  <a:outerShdw blurRad="38100" dist="38100" dir="2700000" algn="tl">
                    <a:srgbClr val="000000"/>
                  </a:outerShdw>
                </a:effectLst>
                <a:latin typeface="Arial" pitchFamily="34" charset="0"/>
              </a:rPr>
              <a:t> “</a:t>
            </a:r>
            <a:r>
              <a:rPr lang="en-US" altLang="ja-JP" sz="2400" dirty="0">
                <a:solidFill>
                  <a:srgbClr val="FFFFFF"/>
                </a:solidFill>
                <a:effectLst>
                  <a:outerShdw blurRad="38100" dist="38100" dir="2700000" algn="tl">
                    <a:srgbClr val="000000"/>
                  </a:outerShdw>
                </a:effectLst>
                <a:latin typeface="Arial" pitchFamily="34" charset="0"/>
              </a:rPr>
              <a:t>wireless</a:t>
            </a:r>
            <a:r>
              <a:rPr lang="en-US" altLang="ja-JP" sz="2400" b="1" dirty="0">
                <a:solidFill>
                  <a:srgbClr val="FFFFFF"/>
                </a:solidFill>
                <a:effectLst>
                  <a:outerShdw blurRad="38100" dist="38100" dir="2700000" algn="tl">
                    <a:srgbClr val="000000"/>
                  </a:outerShdw>
                </a:effectLst>
                <a:latin typeface="Arial" pitchFamily="34" charset="0"/>
              </a:rPr>
              <a:t> system</a:t>
            </a:r>
            <a:r>
              <a:rPr lang="en-US" altLang="ja-JP" sz="2400" dirty="0">
                <a:solidFill>
                  <a:srgbClr val="FFFFFF"/>
                </a:solidFill>
                <a:effectLst>
                  <a:outerShdw blurRad="38100" dist="38100" dir="2700000" algn="tl">
                    <a:srgbClr val="000000"/>
                  </a:outerShdw>
                </a:effectLst>
                <a:latin typeface="Arial" pitchFamily="34" charset="0"/>
              </a:rPr>
              <a:t>”</a:t>
            </a:r>
            <a:endParaRPr lang="ja-JP" altLang="en-US" sz="1400" dirty="0">
              <a:solidFill>
                <a:srgbClr val="FFFFFF"/>
              </a:solidFill>
              <a:effectLst>
                <a:outerShdw blurRad="38100" dist="38100" dir="2700000" algn="tl">
                  <a:srgbClr val="000000"/>
                </a:outerShdw>
              </a:effectLst>
              <a:latin typeface="Arial" pitchFamily="34" charset="0"/>
            </a:endParaRPr>
          </a:p>
        </p:txBody>
      </p:sp>
      <p:pic>
        <p:nvPicPr>
          <p:cNvPr id="90" name="Picture 1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82630" y="1197945"/>
            <a:ext cx="2085888" cy="139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角丸四角形 90"/>
          <p:cNvSpPr/>
          <p:nvPr/>
        </p:nvSpPr>
        <p:spPr bwMode="auto">
          <a:xfrm>
            <a:off x="6377002" y="5080238"/>
            <a:ext cx="465607" cy="311113"/>
          </a:xfrm>
          <a:prstGeom prst="roundRect">
            <a:avLst/>
          </a:prstGeom>
          <a:gradFill rotWithShape="1">
            <a:gsLst>
              <a:gs pos="0">
                <a:srgbClr val="00CC99">
                  <a:shade val="51000"/>
                  <a:satMod val="130000"/>
                </a:srgbClr>
              </a:gs>
              <a:gs pos="80000">
                <a:srgbClr val="00CC99">
                  <a:shade val="93000"/>
                  <a:satMod val="130000"/>
                </a:srgbClr>
              </a:gs>
              <a:gs pos="100000">
                <a:srgbClr val="00CC99">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latin typeface="NissanAG-Medium"/>
              <a:ea typeface="ＭＳ Ｐゴシック"/>
              <a:cs typeface="+mn-cs"/>
            </a:endParaRPr>
          </a:p>
        </p:txBody>
      </p:sp>
      <p:sp>
        <p:nvSpPr>
          <p:cNvPr id="162" name="Rectangle 2"/>
          <p:cNvSpPr txBox="1">
            <a:spLocks noChangeArrowheads="1"/>
          </p:cNvSpPr>
          <p:nvPr/>
        </p:nvSpPr>
        <p:spPr bwMode="auto">
          <a:xfrm>
            <a:off x="191132" y="1196752"/>
            <a:ext cx="5822774" cy="40724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3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2pPr>
            <a:lvl3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3pPr>
            <a:lvl4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4pPr>
            <a:lvl5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5pPr>
            <a:lvl6pPr marL="457200" algn="l" rtl="0" fontAlgn="base">
              <a:spcBef>
                <a:spcPct val="0"/>
              </a:spcBef>
              <a:spcAft>
                <a:spcPct val="0"/>
              </a:spcAft>
              <a:defRPr kumimoji="1" sz="3200">
                <a:solidFill>
                  <a:schemeClr val="tx2"/>
                </a:solidFill>
                <a:latin typeface="NissanAG-Bold" pitchFamily="50" charset="0"/>
                <a:ea typeface="ＭＳ Ｐゴシック" charset="-128"/>
              </a:defRPr>
            </a:lvl6pPr>
            <a:lvl7pPr marL="914400" algn="l" rtl="0" fontAlgn="base">
              <a:spcBef>
                <a:spcPct val="0"/>
              </a:spcBef>
              <a:spcAft>
                <a:spcPct val="0"/>
              </a:spcAft>
              <a:defRPr kumimoji="1" sz="3200">
                <a:solidFill>
                  <a:schemeClr val="tx2"/>
                </a:solidFill>
                <a:latin typeface="NissanAG-Bold" pitchFamily="50" charset="0"/>
                <a:ea typeface="ＭＳ Ｐゴシック" charset="-128"/>
              </a:defRPr>
            </a:lvl7pPr>
            <a:lvl8pPr marL="1371600" algn="l" rtl="0" fontAlgn="base">
              <a:spcBef>
                <a:spcPct val="0"/>
              </a:spcBef>
              <a:spcAft>
                <a:spcPct val="0"/>
              </a:spcAft>
              <a:defRPr kumimoji="1" sz="3200">
                <a:solidFill>
                  <a:schemeClr val="tx2"/>
                </a:solidFill>
                <a:latin typeface="NissanAG-Bold" pitchFamily="50" charset="0"/>
                <a:ea typeface="ＭＳ Ｐゴシック" charset="-128"/>
              </a:defRPr>
            </a:lvl8pPr>
            <a:lvl9pPr marL="1828800" algn="l" rtl="0" fontAlgn="base">
              <a:spcBef>
                <a:spcPct val="0"/>
              </a:spcBef>
              <a:spcAft>
                <a:spcPct val="0"/>
              </a:spcAft>
              <a:defRPr kumimoji="1" sz="3200">
                <a:solidFill>
                  <a:schemeClr val="tx2"/>
                </a:solidFill>
                <a:latin typeface="NissanAG-Bold" pitchFamily="50"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0" cap="none" spc="0" normalizeH="0" baseline="0" noProof="0" dirty="0">
                <a:ln>
                  <a:noFill/>
                </a:ln>
                <a:solidFill>
                  <a:srgbClr val="000000"/>
                </a:solidFill>
                <a:effectLst/>
                <a:uLnTx/>
                <a:uFillTx/>
                <a:latin typeface="NissanAG-Bold"/>
                <a:ea typeface="ＭＳ Ｐゴシック"/>
                <a:cs typeface="+mj-cs"/>
              </a:rPr>
              <a:t>&lt; Conventional Development Procedure</a:t>
            </a:r>
            <a:r>
              <a:rPr kumimoji="1" lang="ja-JP" altLang="en-US" sz="2400" b="0" i="0" u="none" strike="noStrike" kern="0" cap="none" spc="0" normalizeH="0" baseline="0" noProof="0" dirty="0">
                <a:ln>
                  <a:noFill/>
                </a:ln>
                <a:solidFill>
                  <a:srgbClr val="000000"/>
                </a:solidFill>
                <a:effectLst/>
                <a:uLnTx/>
                <a:uFillTx/>
                <a:latin typeface="NissanAG-Bold"/>
                <a:ea typeface="ＭＳ Ｐゴシック"/>
                <a:cs typeface="+mj-cs"/>
              </a:rPr>
              <a:t> </a:t>
            </a:r>
            <a:r>
              <a:rPr kumimoji="1" lang="en-US" altLang="ja-JP" sz="2400" b="0" i="0" u="none" strike="noStrike" kern="0" cap="none" spc="0" normalizeH="0" baseline="0" noProof="0" dirty="0">
                <a:ln>
                  <a:noFill/>
                </a:ln>
                <a:solidFill>
                  <a:srgbClr val="000000"/>
                </a:solidFill>
                <a:effectLst/>
                <a:uLnTx/>
                <a:uFillTx/>
                <a:latin typeface="NissanAG-Bold"/>
                <a:ea typeface="ＭＳ Ｐゴシック"/>
                <a:cs typeface="+mj-cs"/>
              </a:rPr>
              <a:t>&gt;</a:t>
            </a:r>
          </a:p>
        </p:txBody>
      </p:sp>
      <p:grpSp>
        <p:nvGrpSpPr>
          <p:cNvPr id="163" name="グループ化 162"/>
          <p:cNvGrpSpPr/>
          <p:nvPr/>
        </p:nvGrpSpPr>
        <p:grpSpPr>
          <a:xfrm>
            <a:off x="490719" y="4032785"/>
            <a:ext cx="3314879" cy="2257700"/>
            <a:chOff x="323528" y="3982259"/>
            <a:chExt cx="3579780" cy="2561046"/>
          </a:xfrm>
        </p:grpSpPr>
        <p:pic>
          <p:nvPicPr>
            <p:cNvPr id="216" name="Picture 3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7" name="Picture 3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 name="フローチャート : 直接アクセス記憶 217"/>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219" name="直方体 218"/>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220" name="フローチャート : 書類 219"/>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221" name="直線矢印コネクタ 220"/>
            <p:cNvCxnSpPr>
              <a:stCxn id="218"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 name="直線矢印コネクタ 221"/>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3" name="フローチャート : 直接アクセス記憶 222"/>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224" name="直方体 223"/>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225" name="フローチャート : 書類 224"/>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226" name="直線矢印コネクタ 225"/>
            <p:cNvCxnSpPr>
              <a:stCxn id="223"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直線矢印コネクタ 226"/>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 name="直線コネクタ 227"/>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テキスト ボックス 228"/>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230" name="テキスト ボックス 229"/>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231" name="テキスト ボックス 230"/>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232" name="角丸四角形 231"/>
            <p:cNvSpPr/>
            <p:nvPr/>
          </p:nvSpPr>
          <p:spPr>
            <a:xfrm rot="20796249">
              <a:off x="1002061" y="5308476"/>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164" name="上矢印 163"/>
          <p:cNvSpPr/>
          <p:nvPr/>
        </p:nvSpPr>
        <p:spPr bwMode="auto">
          <a:xfrm rot="5400000">
            <a:off x="4052248" y="5069842"/>
            <a:ext cx="758240" cy="648171"/>
          </a:xfrm>
          <a:prstGeom prst="upArrow">
            <a:avLst>
              <a:gd name="adj1" fmla="val 43355"/>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3600" b="0" i="0" u="none" strike="noStrike" kern="0" cap="none" spc="0" normalizeH="0" baseline="0" noProof="0" dirty="0">
              <a:ln>
                <a:noFill/>
              </a:ln>
              <a:solidFill>
                <a:srgbClr val="FFFFFF"/>
              </a:solidFill>
              <a:effectLst/>
              <a:uLnTx/>
              <a:uFillTx/>
              <a:latin typeface="NissanAG-Medium"/>
              <a:ea typeface="ＭＳ Ｐゴシック"/>
              <a:cs typeface="+mn-cs"/>
            </a:endParaRPr>
          </a:p>
        </p:txBody>
      </p:sp>
      <p:pic>
        <p:nvPicPr>
          <p:cNvPr id="165" name="Picture 3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41392" y="4465588"/>
            <a:ext cx="565224" cy="659761"/>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6" name="Picture 3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24884" y="5592828"/>
            <a:ext cx="1130450" cy="74530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 name="円/楕円 166"/>
          <p:cNvSpPr/>
          <p:nvPr/>
        </p:nvSpPr>
        <p:spPr bwMode="auto">
          <a:xfrm>
            <a:off x="5275504" y="4371231"/>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68" name="円/楕円 167"/>
          <p:cNvSpPr/>
          <p:nvPr/>
        </p:nvSpPr>
        <p:spPr bwMode="auto">
          <a:xfrm>
            <a:off x="5667714" y="4575242"/>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69" name="円/楕円 168"/>
          <p:cNvSpPr/>
          <p:nvPr/>
        </p:nvSpPr>
        <p:spPr bwMode="auto">
          <a:xfrm>
            <a:off x="5050670" y="4632566"/>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70" name="円/楕円 169"/>
          <p:cNvSpPr/>
          <p:nvPr/>
        </p:nvSpPr>
        <p:spPr bwMode="auto">
          <a:xfrm>
            <a:off x="5611483" y="4920450"/>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71" name="円/楕円 170"/>
          <p:cNvSpPr/>
          <p:nvPr/>
        </p:nvSpPr>
        <p:spPr bwMode="auto">
          <a:xfrm>
            <a:off x="5239062" y="5593541"/>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72" name="円/楕円 171"/>
          <p:cNvSpPr/>
          <p:nvPr/>
        </p:nvSpPr>
        <p:spPr bwMode="auto">
          <a:xfrm>
            <a:off x="4914186" y="5965480"/>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73" name="円/楕円 172"/>
          <p:cNvSpPr/>
          <p:nvPr/>
        </p:nvSpPr>
        <p:spPr bwMode="auto">
          <a:xfrm>
            <a:off x="5495218" y="6044174"/>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74" name="円/楕円 173"/>
          <p:cNvSpPr/>
          <p:nvPr/>
        </p:nvSpPr>
        <p:spPr bwMode="auto">
          <a:xfrm>
            <a:off x="5811640" y="5871122"/>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75" name="Freeform 28"/>
          <p:cNvSpPr>
            <a:spLocks/>
          </p:cNvSpPr>
          <p:nvPr/>
        </p:nvSpPr>
        <p:spPr bwMode="auto">
          <a:xfrm rot="19141169" flipH="1">
            <a:off x="5817559" y="4477680"/>
            <a:ext cx="550603" cy="289788"/>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76" name="Freeform 28"/>
          <p:cNvSpPr>
            <a:spLocks/>
          </p:cNvSpPr>
          <p:nvPr/>
        </p:nvSpPr>
        <p:spPr bwMode="auto">
          <a:xfrm rot="19141169" flipH="1">
            <a:off x="5442718" y="4186344"/>
            <a:ext cx="550603" cy="289788"/>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77" name="Freeform 28"/>
          <p:cNvSpPr>
            <a:spLocks/>
          </p:cNvSpPr>
          <p:nvPr/>
        </p:nvSpPr>
        <p:spPr bwMode="auto">
          <a:xfrm rot="19141169" flipH="1">
            <a:off x="5809802" y="4733221"/>
            <a:ext cx="550603" cy="289788"/>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78" name="Freeform 28"/>
          <p:cNvSpPr>
            <a:spLocks/>
          </p:cNvSpPr>
          <p:nvPr/>
        </p:nvSpPr>
        <p:spPr bwMode="auto">
          <a:xfrm rot="19141169" flipH="1">
            <a:off x="5420837" y="5411938"/>
            <a:ext cx="550603" cy="289788"/>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79" name="Freeform 28"/>
          <p:cNvSpPr>
            <a:spLocks/>
          </p:cNvSpPr>
          <p:nvPr/>
        </p:nvSpPr>
        <p:spPr bwMode="auto">
          <a:xfrm rot="19141169" flipH="1">
            <a:off x="5941744" y="5706922"/>
            <a:ext cx="550603" cy="289788"/>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80" name="Freeform 28"/>
          <p:cNvSpPr>
            <a:spLocks/>
          </p:cNvSpPr>
          <p:nvPr/>
        </p:nvSpPr>
        <p:spPr bwMode="auto">
          <a:xfrm rot="19141169" flipH="1">
            <a:off x="5038689" y="5768450"/>
            <a:ext cx="550603" cy="289788"/>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pic>
        <p:nvPicPr>
          <p:cNvPr id="181" name="Picture 4" descr="MCj0432621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75400" y="4493183"/>
            <a:ext cx="316055" cy="30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35497" y="4452047"/>
            <a:ext cx="642402" cy="52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3" name="曲線コネクタ 182"/>
          <p:cNvCxnSpPr>
            <a:stCxn id="170" idx="3"/>
            <a:endCxn id="182" idx="2"/>
          </p:cNvCxnSpPr>
          <p:nvPr/>
        </p:nvCxnSpPr>
        <p:spPr bwMode="auto">
          <a:xfrm rot="5400000" flipH="1" flipV="1">
            <a:off x="6577078" y="4021369"/>
            <a:ext cx="28340" cy="1930899"/>
          </a:xfrm>
          <a:prstGeom prst="curvedConnector3">
            <a:avLst>
              <a:gd name="adj1" fmla="val -855392"/>
            </a:avLst>
          </a:prstGeom>
          <a:solidFill>
            <a:srgbClr val="00CC99"/>
          </a:solidFill>
          <a:ln w="25400" cap="flat" cmpd="sng" algn="ctr">
            <a:solidFill>
              <a:srgbClr val="000000"/>
            </a:solidFill>
            <a:prstDash val="dash"/>
            <a:round/>
            <a:headEnd type="none" w="sm" len="sm"/>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 name="テキスト ボックス 183"/>
          <p:cNvSpPr txBox="1"/>
          <p:nvPr/>
        </p:nvSpPr>
        <p:spPr>
          <a:xfrm>
            <a:off x="6461183" y="5407466"/>
            <a:ext cx="987412" cy="2984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Receiver</a:t>
            </a:r>
            <a:endParaRPr kumimoji="0" lang="ja-JP" altLang="en-US" sz="1600" kern="0" dirty="0">
              <a:solidFill>
                <a:srgbClr val="000000"/>
              </a:solidFill>
              <a:latin typeface="Verdana" pitchFamily="34" charset="0"/>
              <a:ea typeface="HGS創英角ｺﾞｼｯｸUB" pitchFamily="50" charset="-128"/>
            </a:endParaRPr>
          </a:p>
        </p:txBody>
      </p:sp>
      <p:sp>
        <p:nvSpPr>
          <p:cNvPr id="185" name="テキスト ボックス 184"/>
          <p:cNvSpPr txBox="1"/>
          <p:nvPr/>
        </p:nvSpPr>
        <p:spPr>
          <a:xfrm>
            <a:off x="7510209" y="4099622"/>
            <a:ext cx="417408" cy="2984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pic>
        <p:nvPicPr>
          <p:cNvPr id="18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921596" y="4295917"/>
            <a:ext cx="970679" cy="67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 name="テキスト ボックス 186"/>
          <p:cNvSpPr txBox="1"/>
          <p:nvPr/>
        </p:nvSpPr>
        <p:spPr>
          <a:xfrm>
            <a:off x="3903048" y="3944082"/>
            <a:ext cx="1345147" cy="2984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Multi-sensor</a:t>
            </a:r>
            <a:endParaRPr kumimoji="0" lang="ja-JP" altLang="en-US" sz="1600" kern="0" dirty="0">
              <a:solidFill>
                <a:srgbClr val="000000"/>
              </a:solidFill>
              <a:latin typeface="Verdana" pitchFamily="34" charset="0"/>
              <a:ea typeface="HGS創英角ｺﾞｼｯｸUB" pitchFamily="50" charset="-128"/>
            </a:endParaRPr>
          </a:p>
        </p:txBody>
      </p:sp>
      <p:pic>
        <p:nvPicPr>
          <p:cNvPr id="188" name="Picture 3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24546" y="1846507"/>
            <a:ext cx="565224" cy="659761"/>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9" name="Picture 3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8038" y="2973747"/>
            <a:ext cx="1130450" cy="74530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 name="円/楕円 189"/>
          <p:cNvSpPr/>
          <p:nvPr/>
        </p:nvSpPr>
        <p:spPr bwMode="auto">
          <a:xfrm>
            <a:off x="5258659" y="1752150"/>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1" name="円/楕円 190"/>
          <p:cNvSpPr/>
          <p:nvPr/>
        </p:nvSpPr>
        <p:spPr bwMode="auto">
          <a:xfrm>
            <a:off x="5650868" y="1956161"/>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2" name="円/楕円 191"/>
          <p:cNvSpPr/>
          <p:nvPr/>
        </p:nvSpPr>
        <p:spPr bwMode="auto">
          <a:xfrm>
            <a:off x="5033824" y="2013485"/>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3" name="円/楕円 192"/>
          <p:cNvSpPr/>
          <p:nvPr/>
        </p:nvSpPr>
        <p:spPr bwMode="auto">
          <a:xfrm>
            <a:off x="5594638" y="2301369"/>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4" name="円/楕円 193"/>
          <p:cNvSpPr/>
          <p:nvPr/>
        </p:nvSpPr>
        <p:spPr bwMode="auto">
          <a:xfrm>
            <a:off x="5222216" y="2974459"/>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5" name="円/楕円 194"/>
          <p:cNvSpPr/>
          <p:nvPr/>
        </p:nvSpPr>
        <p:spPr bwMode="auto">
          <a:xfrm>
            <a:off x="4897341" y="3346399"/>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6" name="円/楕円 195"/>
          <p:cNvSpPr/>
          <p:nvPr/>
        </p:nvSpPr>
        <p:spPr bwMode="auto">
          <a:xfrm>
            <a:off x="5478372" y="3425093"/>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197" name="円/楕円 196"/>
          <p:cNvSpPr/>
          <p:nvPr/>
        </p:nvSpPr>
        <p:spPr bwMode="auto">
          <a:xfrm>
            <a:off x="5794795" y="3252041"/>
            <a:ext cx="97759" cy="94357"/>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pic>
        <p:nvPicPr>
          <p:cNvPr id="198" name="Picture 4" descr="MCj0432621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75400" y="2839530"/>
            <a:ext cx="316055" cy="30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35497" y="2798394"/>
            <a:ext cx="642402" cy="52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テキスト ボックス 199"/>
          <p:cNvSpPr txBox="1"/>
          <p:nvPr/>
        </p:nvSpPr>
        <p:spPr>
          <a:xfrm>
            <a:off x="7655519" y="2472590"/>
            <a:ext cx="417408" cy="2984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cxnSp>
        <p:nvCxnSpPr>
          <p:cNvPr id="201" name="曲線コネクタ 200"/>
          <p:cNvCxnSpPr>
            <a:stCxn id="195" idx="4"/>
            <a:endCxn id="199" idx="2"/>
          </p:cNvCxnSpPr>
          <p:nvPr/>
        </p:nvCxnSpPr>
        <p:spPr bwMode="auto">
          <a:xfrm rot="5400000" flipH="1" flipV="1">
            <a:off x="6190579" y="2074637"/>
            <a:ext cx="121760" cy="2610477"/>
          </a:xfrm>
          <a:prstGeom prst="curvedConnector3">
            <a:avLst>
              <a:gd name="adj1" fmla="val -404576"/>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曲線コネクタ 201"/>
          <p:cNvCxnSpPr>
            <a:stCxn id="196" idx="5"/>
            <a:endCxn id="199" idx="2"/>
          </p:cNvCxnSpPr>
          <p:nvPr/>
        </p:nvCxnSpPr>
        <p:spPr bwMode="auto">
          <a:xfrm rot="5400000" flipH="1" flipV="1">
            <a:off x="6465937" y="2414872"/>
            <a:ext cx="186636" cy="1994884"/>
          </a:xfrm>
          <a:prstGeom prst="curvedConnector3">
            <a:avLst>
              <a:gd name="adj1" fmla="val -115380"/>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曲線コネクタ 202"/>
          <p:cNvCxnSpPr>
            <a:stCxn id="197" idx="5"/>
            <a:endCxn id="199" idx="2"/>
          </p:cNvCxnSpPr>
          <p:nvPr/>
        </p:nvCxnSpPr>
        <p:spPr bwMode="auto">
          <a:xfrm rot="5400000" flipH="1" flipV="1">
            <a:off x="6710675" y="2486557"/>
            <a:ext cx="13585" cy="1678461"/>
          </a:xfrm>
          <a:prstGeom prst="curvedConnector3">
            <a:avLst>
              <a:gd name="adj1" fmla="val -1585172"/>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曲線コネクタ 203"/>
          <p:cNvCxnSpPr>
            <a:stCxn id="194" idx="7"/>
            <a:endCxn id="199" idx="1"/>
          </p:cNvCxnSpPr>
          <p:nvPr/>
        </p:nvCxnSpPr>
        <p:spPr bwMode="auto">
          <a:xfrm rot="16200000" flipH="1">
            <a:off x="6235369" y="2058567"/>
            <a:ext cx="70417" cy="1929839"/>
          </a:xfrm>
          <a:prstGeom prst="curvedConnector4">
            <a:avLst>
              <a:gd name="adj1" fmla="val -286186"/>
              <a:gd name="adj2" fmla="val 50371"/>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曲線コネクタ 204"/>
          <p:cNvCxnSpPr>
            <a:endCxn id="199" idx="0"/>
          </p:cNvCxnSpPr>
          <p:nvPr/>
        </p:nvCxnSpPr>
        <p:spPr bwMode="auto">
          <a:xfrm>
            <a:off x="5718019" y="2348547"/>
            <a:ext cx="1838679" cy="449846"/>
          </a:xfrm>
          <a:prstGeom prst="curvedConnector2">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曲線コネクタ 205"/>
          <p:cNvCxnSpPr>
            <a:stCxn id="192" idx="7"/>
          </p:cNvCxnSpPr>
          <p:nvPr/>
        </p:nvCxnSpPr>
        <p:spPr bwMode="auto">
          <a:xfrm rot="16200000" flipH="1">
            <a:off x="5989194" y="1155374"/>
            <a:ext cx="717119" cy="2460976"/>
          </a:xfrm>
          <a:prstGeom prst="curvedConnector4">
            <a:avLst>
              <a:gd name="adj1" fmla="val -28102"/>
              <a:gd name="adj2" fmla="val 101422"/>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曲線コネクタ 206"/>
          <p:cNvCxnSpPr>
            <a:stCxn id="190" idx="7"/>
            <a:endCxn id="199" idx="0"/>
          </p:cNvCxnSpPr>
          <p:nvPr/>
        </p:nvCxnSpPr>
        <p:spPr bwMode="auto">
          <a:xfrm rot="16200000" flipH="1">
            <a:off x="5933186" y="1174882"/>
            <a:ext cx="1032426" cy="2214597"/>
          </a:xfrm>
          <a:prstGeom prst="curvedConnector3">
            <a:avLst>
              <a:gd name="adj1" fmla="val -20858"/>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曲線コネクタ 207"/>
          <p:cNvCxnSpPr>
            <a:stCxn id="191" idx="6"/>
          </p:cNvCxnSpPr>
          <p:nvPr/>
        </p:nvCxnSpPr>
        <p:spPr bwMode="auto">
          <a:xfrm>
            <a:off x="5748627" y="2003340"/>
            <a:ext cx="1699968" cy="741082"/>
          </a:xfrm>
          <a:prstGeom prst="curvedConnector3">
            <a:avLst>
              <a:gd name="adj1" fmla="val 88740"/>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角丸四角形 208"/>
          <p:cNvSpPr/>
          <p:nvPr/>
        </p:nvSpPr>
        <p:spPr>
          <a:xfrm>
            <a:off x="819584" y="2296684"/>
            <a:ext cx="2502972" cy="315580"/>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a:solidFill>
                  <a:prstClr val="black"/>
                </a:solidFill>
                <a:latin typeface="Candara"/>
                <a:ea typeface="HGP明朝E"/>
              </a:rPr>
              <a:t> Installation Cost</a:t>
            </a:r>
          </a:p>
        </p:txBody>
      </p:sp>
      <p:sp>
        <p:nvSpPr>
          <p:cNvPr id="210" name="角丸四角形 209"/>
          <p:cNvSpPr/>
          <p:nvPr/>
        </p:nvSpPr>
        <p:spPr>
          <a:xfrm>
            <a:off x="819584" y="2744423"/>
            <a:ext cx="3665309" cy="315580"/>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a:solidFill>
                  <a:prstClr val="black"/>
                </a:solidFill>
                <a:latin typeface="Candara"/>
                <a:ea typeface="HGP明朝E"/>
              </a:rPr>
              <a:t> Restriction of installation</a:t>
            </a:r>
          </a:p>
        </p:txBody>
      </p:sp>
      <p:sp>
        <p:nvSpPr>
          <p:cNvPr id="211" name="角丸四角形 210"/>
          <p:cNvSpPr/>
          <p:nvPr/>
        </p:nvSpPr>
        <p:spPr>
          <a:xfrm>
            <a:off x="480310" y="1878181"/>
            <a:ext cx="3181520" cy="315580"/>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a:solidFill>
                  <a:prstClr val="black"/>
                </a:solidFill>
                <a:latin typeface="Candara"/>
                <a:ea typeface="HGP明朝E"/>
              </a:rPr>
              <a:t>Installation Issues</a:t>
            </a:r>
          </a:p>
        </p:txBody>
      </p:sp>
      <p:sp>
        <p:nvSpPr>
          <p:cNvPr id="212" name="角丸四角形 211"/>
          <p:cNvSpPr/>
          <p:nvPr/>
        </p:nvSpPr>
        <p:spPr>
          <a:xfrm>
            <a:off x="873266" y="3222022"/>
            <a:ext cx="3668931" cy="315580"/>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a:solidFill>
                  <a:prstClr val="black"/>
                </a:solidFill>
                <a:latin typeface="Candara"/>
                <a:ea typeface="HGP明朝E"/>
              </a:rPr>
              <a:t>  Reliability of wires</a:t>
            </a:r>
          </a:p>
        </p:txBody>
      </p:sp>
      <p:cxnSp>
        <p:nvCxnSpPr>
          <p:cNvPr id="213" name="直線矢印コネクタ 212"/>
          <p:cNvCxnSpPr/>
          <p:nvPr/>
        </p:nvCxnSpPr>
        <p:spPr bwMode="auto">
          <a:xfrm>
            <a:off x="7970390" y="1386774"/>
            <a:ext cx="847332" cy="640529"/>
          </a:xfrm>
          <a:prstGeom prst="straightConnector1">
            <a:avLst/>
          </a:prstGeom>
          <a:solidFill>
            <a:srgbClr val="00CC99"/>
          </a:solidFill>
          <a:ln w="38100" cap="flat" cmpd="sng" algn="ctr">
            <a:solidFill>
              <a:srgbClr val="FF0000"/>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直線矢印コネクタ 213"/>
          <p:cNvCxnSpPr/>
          <p:nvPr/>
        </p:nvCxnSpPr>
        <p:spPr bwMode="auto">
          <a:xfrm flipV="1">
            <a:off x="7970390" y="1386774"/>
            <a:ext cx="847332" cy="640529"/>
          </a:xfrm>
          <a:prstGeom prst="straightConnector1">
            <a:avLst/>
          </a:prstGeom>
          <a:solidFill>
            <a:srgbClr val="00CC99"/>
          </a:solidFill>
          <a:ln w="38100" cap="flat" cmpd="sng" algn="ctr">
            <a:solidFill>
              <a:srgbClr val="FF0000"/>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 name="Rectangle 2"/>
          <p:cNvSpPr txBox="1">
            <a:spLocks noChangeArrowheads="1"/>
          </p:cNvSpPr>
          <p:nvPr/>
        </p:nvSpPr>
        <p:spPr bwMode="auto">
          <a:xfrm>
            <a:off x="191132" y="3645024"/>
            <a:ext cx="5112297"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3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2pPr>
            <a:lvl3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3pPr>
            <a:lvl4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4pPr>
            <a:lvl5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5pPr>
            <a:lvl6pPr marL="457200" algn="l" rtl="0" fontAlgn="base">
              <a:spcBef>
                <a:spcPct val="0"/>
              </a:spcBef>
              <a:spcAft>
                <a:spcPct val="0"/>
              </a:spcAft>
              <a:defRPr kumimoji="1" sz="3200">
                <a:solidFill>
                  <a:schemeClr val="tx2"/>
                </a:solidFill>
                <a:latin typeface="NissanAG-Bold" pitchFamily="50" charset="0"/>
                <a:ea typeface="ＭＳ Ｐゴシック" charset="-128"/>
              </a:defRPr>
            </a:lvl6pPr>
            <a:lvl7pPr marL="914400" algn="l" rtl="0" fontAlgn="base">
              <a:spcBef>
                <a:spcPct val="0"/>
              </a:spcBef>
              <a:spcAft>
                <a:spcPct val="0"/>
              </a:spcAft>
              <a:defRPr kumimoji="1" sz="3200">
                <a:solidFill>
                  <a:schemeClr val="tx2"/>
                </a:solidFill>
                <a:latin typeface="NissanAG-Bold" pitchFamily="50" charset="0"/>
                <a:ea typeface="ＭＳ Ｐゴシック" charset="-128"/>
              </a:defRPr>
            </a:lvl7pPr>
            <a:lvl8pPr marL="1371600" algn="l" rtl="0" fontAlgn="base">
              <a:spcBef>
                <a:spcPct val="0"/>
              </a:spcBef>
              <a:spcAft>
                <a:spcPct val="0"/>
              </a:spcAft>
              <a:defRPr kumimoji="1" sz="3200">
                <a:solidFill>
                  <a:schemeClr val="tx2"/>
                </a:solidFill>
                <a:latin typeface="NissanAG-Bold" pitchFamily="50" charset="0"/>
                <a:ea typeface="ＭＳ Ｐゴシック" charset="-128"/>
              </a:defRPr>
            </a:lvl8pPr>
            <a:lvl9pPr marL="1828800" algn="l" rtl="0" fontAlgn="base">
              <a:spcBef>
                <a:spcPct val="0"/>
              </a:spcBef>
              <a:spcAft>
                <a:spcPct val="0"/>
              </a:spcAft>
              <a:defRPr kumimoji="1" sz="3200">
                <a:solidFill>
                  <a:schemeClr val="tx2"/>
                </a:solidFill>
                <a:latin typeface="NissanAG-Bold" pitchFamily="50"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0" cap="none" spc="0" normalizeH="0" baseline="0" noProof="0" dirty="0">
                <a:ln>
                  <a:noFill/>
                </a:ln>
                <a:solidFill>
                  <a:srgbClr val="000000"/>
                </a:solidFill>
                <a:effectLst/>
                <a:uLnTx/>
                <a:uFillTx/>
                <a:latin typeface="NissanAG-Bold"/>
                <a:ea typeface="ＭＳ Ｐゴシック"/>
                <a:cs typeface="+mj-cs"/>
              </a:rPr>
              <a:t>&lt; New Development Procedure</a:t>
            </a:r>
            <a:r>
              <a:rPr kumimoji="1" lang="ja-JP" altLang="en-US" sz="2400" b="0" i="0" u="none" strike="noStrike" kern="0" cap="none" spc="0" normalizeH="0" baseline="0" noProof="0" dirty="0">
                <a:ln>
                  <a:noFill/>
                </a:ln>
                <a:solidFill>
                  <a:srgbClr val="000000"/>
                </a:solidFill>
                <a:effectLst/>
                <a:uLnTx/>
                <a:uFillTx/>
                <a:latin typeface="NissanAG-Bold"/>
                <a:ea typeface="ＭＳ Ｐゴシック"/>
                <a:cs typeface="+mj-cs"/>
              </a:rPr>
              <a:t> </a:t>
            </a:r>
            <a:r>
              <a:rPr kumimoji="1" lang="en-US" altLang="ja-JP" sz="2400" b="0" i="0" u="none" strike="noStrike" kern="0" cap="none" spc="0" normalizeH="0" baseline="0" noProof="0" dirty="0">
                <a:ln>
                  <a:noFill/>
                </a:ln>
                <a:solidFill>
                  <a:srgbClr val="000000"/>
                </a:solidFill>
                <a:effectLst/>
                <a:uLnTx/>
                <a:uFillTx/>
                <a:latin typeface="NissanAG-Bold"/>
                <a:ea typeface="ＭＳ Ｐゴシック"/>
                <a:cs typeface="+mj-cs"/>
              </a:rPr>
              <a:t>&gt;</a:t>
            </a:r>
          </a:p>
        </p:txBody>
      </p:sp>
      <p:sp>
        <p:nvSpPr>
          <p:cNvPr id="233" name="AutoShape 94"/>
          <p:cNvSpPr>
            <a:spLocks noChangeArrowheads="1"/>
          </p:cNvSpPr>
          <p:nvPr/>
        </p:nvSpPr>
        <p:spPr bwMode="auto">
          <a:xfrm>
            <a:off x="251520" y="4274567"/>
            <a:ext cx="1175835" cy="2106761"/>
          </a:xfrm>
          <a:prstGeom prst="roundRect">
            <a:avLst>
              <a:gd name="adj" fmla="val 16667"/>
            </a:avLst>
          </a:prstGeom>
          <a:gradFill rotWithShape="1">
            <a:gsLst>
              <a:gs pos="0">
                <a:srgbClr val="FFFFFF">
                  <a:alpha val="78000"/>
                </a:srgbClr>
              </a:gs>
              <a:gs pos="100000">
                <a:srgbClr val="5795BB">
                  <a:lumMod val="60000"/>
                  <a:lumOff val="40000"/>
                  <a:alpha val="64000"/>
                </a:srgbClr>
              </a:gs>
            </a:gsLst>
            <a:path path="shape">
              <a:fillToRect l="50000" t="50000" r="50000" b="50000"/>
            </a:path>
          </a:gradFill>
          <a:ln w="12700" algn="ctr">
            <a:solidFill>
              <a:srgbClr val="5795BB"/>
            </a:solidFill>
            <a:round/>
            <a:headEnd/>
            <a:tailEnd/>
          </a:ln>
          <a:effectLst/>
          <a:extLst/>
        </p:spPr>
        <p:txBody>
          <a:bodyPr wrap="none" anchor="ctr">
            <a:noAutofit/>
          </a:bodyPr>
          <a:lstStyle/>
          <a:p>
            <a:pPr marL="0" marR="0" lvl="0" indent="0" algn="ctr" defTabSz="914400" eaLnBrk="1" fontAlgn="auto" latinLnBrk="0" hangingPunct="1">
              <a:lnSpc>
                <a:spcPct val="9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234" name="AutoShape 94"/>
          <p:cNvSpPr>
            <a:spLocks noChangeArrowheads="1"/>
          </p:cNvSpPr>
          <p:nvPr/>
        </p:nvSpPr>
        <p:spPr bwMode="auto">
          <a:xfrm>
            <a:off x="1526813" y="4221089"/>
            <a:ext cx="2278785" cy="2141180"/>
          </a:xfrm>
          <a:prstGeom prst="roundRect">
            <a:avLst>
              <a:gd name="adj" fmla="val 16667"/>
            </a:avLst>
          </a:prstGeom>
          <a:gradFill rotWithShape="1">
            <a:gsLst>
              <a:gs pos="0">
                <a:srgbClr val="FFFFFF"/>
              </a:gs>
              <a:gs pos="100000">
                <a:srgbClr val="66FFFF">
                  <a:alpha val="63000"/>
                </a:srgbClr>
              </a:gs>
            </a:gsLst>
            <a:path path="shape">
              <a:fillToRect l="50000" t="50000" r="50000" b="50000"/>
            </a:path>
          </a:gradFill>
          <a:ln w="12700" algn="ctr">
            <a:solidFill>
              <a:srgbClr val="5795BB"/>
            </a:solidFill>
            <a:round/>
            <a:headEnd/>
            <a:tailEnd/>
          </a:ln>
          <a:effectLst/>
          <a:extLst/>
        </p:spPr>
        <p:txBody>
          <a:bodyPr wrap="none" anchor="ctr">
            <a:noAutofit/>
          </a:bodyPr>
          <a:lstStyle/>
          <a:p>
            <a:pPr marL="0" marR="0" lvl="0" indent="0" algn="ctr" defTabSz="914400" eaLnBrk="1" fontAlgn="auto" latinLnBrk="0" hangingPunct="1">
              <a:lnSpc>
                <a:spcPct val="9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235" name="Rectangle 105"/>
          <p:cNvSpPr>
            <a:spLocks noChangeArrowheads="1"/>
          </p:cNvSpPr>
          <p:nvPr/>
        </p:nvSpPr>
        <p:spPr bwMode="auto">
          <a:xfrm rot="21385524">
            <a:off x="265884" y="4964233"/>
            <a:ext cx="1080372" cy="369332"/>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Sensor</a:t>
            </a:r>
            <a:endParaRPr kumimoji="1"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endParaRPr>
          </a:p>
        </p:txBody>
      </p:sp>
      <p:sp>
        <p:nvSpPr>
          <p:cNvPr id="236" name="Rectangle 105"/>
          <p:cNvSpPr>
            <a:spLocks noChangeArrowheads="1"/>
          </p:cNvSpPr>
          <p:nvPr/>
        </p:nvSpPr>
        <p:spPr bwMode="auto">
          <a:xfrm rot="21385524">
            <a:off x="2177131" y="4857673"/>
            <a:ext cx="1080372" cy="646331"/>
          </a:xfrm>
          <a:prstGeom prst="rect">
            <a:avLst/>
          </a:prstGeom>
          <a:gradFill rotWithShape="1">
            <a:gsLst>
              <a:gs pos="0">
                <a:srgbClr val="0070C0"/>
              </a:gs>
              <a:gs pos="80000">
                <a:srgbClr val="002060"/>
              </a:gs>
              <a:gs pos="100000">
                <a:srgbClr val="0070C0"/>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Storage &amp;</a:t>
            </a:r>
            <a:r>
              <a:rPr kumimoji="1"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 </a:t>
            </a:r>
            <a:r>
              <a:rPr kumimoji="1"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rPr>
              <a:t>Logic</a:t>
            </a:r>
            <a:endParaRPr kumimoji="1" lang="ja-JP"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cs typeface="+mn-cs"/>
            </a:endParaRPr>
          </a:p>
        </p:txBody>
      </p:sp>
      <p:pic>
        <p:nvPicPr>
          <p:cNvPr id="237"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4010" y="5445705"/>
            <a:ext cx="619822" cy="4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8" name="直線コネクタ 237"/>
          <p:cNvCxnSpPr/>
          <p:nvPr/>
        </p:nvCxnSpPr>
        <p:spPr bwMode="auto">
          <a:xfrm>
            <a:off x="806070" y="1603997"/>
            <a:ext cx="3477898" cy="2115053"/>
          </a:xfrm>
          <a:prstGeom prst="line">
            <a:avLst/>
          </a:prstGeom>
          <a:solidFill>
            <a:srgbClr val="00B8FF"/>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9" name="直線コネクタ 238"/>
          <p:cNvCxnSpPr/>
          <p:nvPr/>
        </p:nvCxnSpPr>
        <p:spPr bwMode="auto">
          <a:xfrm flipH="1">
            <a:off x="806070" y="1603997"/>
            <a:ext cx="3477898" cy="2115053"/>
          </a:xfrm>
          <a:prstGeom prst="line">
            <a:avLst/>
          </a:prstGeom>
          <a:solidFill>
            <a:srgbClr val="00B8FF"/>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021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500"/>
                                        <p:tgtEl>
                                          <p:spTgt spid="176"/>
                                        </p:tgtEl>
                                      </p:cBhvr>
                                    </p:animEffect>
                                  </p:childTnLst>
                                </p:cTn>
                              </p:par>
                              <p:par>
                                <p:cTn id="8" presetID="22" presetClass="entr" presetSubtype="8" repeatCount="indefinite" fill="hold" grpId="0"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wipe(left)">
                                      <p:cBhvr>
                                        <p:cTn id="10" dur="500"/>
                                        <p:tgtEl>
                                          <p:spTgt spid="175"/>
                                        </p:tgtEl>
                                      </p:cBhvr>
                                    </p:animEffect>
                                  </p:childTnLst>
                                </p:cTn>
                              </p:par>
                              <p:par>
                                <p:cTn id="11" presetID="22" presetClass="entr" presetSubtype="8" repeatCount="indefinite" fill="hold" grpId="0"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wipe(left)">
                                      <p:cBhvr>
                                        <p:cTn id="13" dur="500"/>
                                        <p:tgtEl>
                                          <p:spTgt spid="177"/>
                                        </p:tgtEl>
                                      </p:cBhvr>
                                    </p:animEffect>
                                  </p:childTnLst>
                                </p:cTn>
                              </p:par>
                              <p:par>
                                <p:cTn id="14" presetID="22" presetClass="entr" presetSubtype="8" repeatCount="indefinite" fill="hold" grpId="0" nodeType="with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wipe(left)">
                                      <p:cBhvr>
                                        <p:cTn id="16" dur="500"/>
                                        <p:tgtEl>
                                          <p:spTgt spid="178"/>
                                        </p:tgtEl>
                                      </p:cBhvr>
                                    </p:animEffect>
                                  </p:childTnLst>
                                </p:cTn>
                              </p:par>
                              <p:par>
                                <p:cTn id="17" presetID="22" presetClass="entr" presetSubtype="8" repeatCount="indefinite" fill="hold" grpId="0" nodeType="withEffect">
                                  <p:stCondLst>
                                    <p:cond delay="0"/>
                                  </p:stCondLst>
                                  <p:childTnLst>
                                    <p:set>
                                      <p:cBhvr>
                                        <p:cTn id="18" dur="1" fill="hold">
                                          <p:stCondLst>
                                            <p:cond delay="0"/>
                                          </p:stCondLst>
                                        </p:cTn>
                                        <p:tgtEl>
                                          <p:spTgt spid="180"/>
                                        </p:tgtEl>
                                        <p:attrNameLst>
                                          <p:attrName>style.visibility</p:attrName>
                                        </p:attrNameLst>
                                      </p:cBhvr>
                                      <p:to>
                                        <p:strVal val="visible"/>
                                      </p:to>
                                    </p:set>
                                    <p:animEffect transition="in" filter="wipe(left)">
                                      <p:cBhvr>
                                        <p:cTn id="19" dur="500"/>
                                        <p:tgtEl>
                                          <p:spTgt spid="180"/>
                                        </p:tgtEl>
                                      </p:cBhvr>
                                    </p:animEffect>
                                  </p:childTnLst>
                                </p:cTn>
                              </p:par>
                              <p:par>
                                <p:cTn id="20" presetID="22" presetClass="entr" presetSubtype="8" repeatCount="indefinite"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wipe(left)">
                                      <p:cBhvr>
                                        <p:cTn id="22" dur="500"/>
                                        <p:tgtEl>
                                          <p:spTgt spid="1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3"/>
                                        </p:tgtEl>
                                        <p:attrNameLst>
                                          <p:attrName>style.visibility</p:attrName>
                                        </p:attrNameLst>
                                      </p:cBhvr>
                                      <p:to>
                                        <p:strVal val="visible"/>
                                      </p:to>
                                    </p:set>
                                    <p:animEffect transition="in" filter="wipe(left)">
                                      <p:cBhvr>
                                        <p:cTn id="27" dur="500"/>
                                        <p:tgtEl>
                                          <p:spTgt spid="23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35"/>
                                        </p:tgtEl>
                                        <p:attrNameLst>
                                          <p:attrName>style.visibility</p:attrName>
                                        </p:attrNameLst>
                                      </p:cBhvr>
                                      <p:to>
                                        <p:strVal val="visible"/>
                                      </p:to>
                                    </p:set>
                                    <p:animEffect transition="in" filter="wipe(left)">
                                      <p:cBhvr>
                                        <p:cTn id="31" dur="500"/>
                                        <p:tgtEl>
                                          <p:spTgt spid="235"/>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37"/>
                                        </p:tgtEl>
                                        <p:attrNameLst>
                                          <p:attrName>style.visibility</p:attrName>
                                        </p:attrNameLst>
                                      </p:cBhvr>
                                      <p:to>
                                        <p:strVal val="visible"/>
                                      </p:to>
                                    </p:set>
                                    <p:animEffect transition="in" filter="wipe(left)">
                                      <p:cBhvr>
                                        <p:cTn id="35" dur="500"/>
                                        <p:tgtEl>
                                          <p:spTgt spid="237"/>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234"/>
                                        </p:tgtEl>
                                        <p:attrNameLst>
                                          <p:attrName>style.visibility</p:attrName>
                                        </p:attrNameLst>
                                      </p:cBhvr>
                                      <p:to>
                                        <p:strVal val="visible"/>
                                      </p:to>
                                    </p:set>
                                    <p:animEffect transition="in" filter="wipe(left)">
                                      <p:cBhvr>
                                        <p:cTn id="39" dur="500"/>
                                        <p:tgtEl>
                                          <p:spTgt spid="234"/>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236"/>
                                        </p:tgtEl>
                                        <p:attrNameLst>
                                          <p:attrName>style.visibility</p:attrName>
                                        </p:attrNameLst>
                                      </p:cBhvr>
                                      <p:to>
                                        <p:strVal val="visible"/>
                                      </p:to>
                                    </p:set>
                                    <p:animEffect transition="in" filter="wipe(left)">
                                      <p:cBhvr>
                                        <p:cTn id="43" dur="500"/>
                                        <p:tgtEl>
                                          <p:spTgt spid="236"/>
                                        </p:tgtEl>
                                      </p:cBhvr>
                                    </p:animEffect>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wipe(left)">
                                      <p:cBhvr>
                                        <p:cTn id="47" dur="500"/>
                                        <p:tgtEl>
                                          <p:spTgt spid="239"/>
                                        </p:tgtEl>
                                      </p:cBhvr>
                                    </p:animEffect>
                                  </p:childTnLst>
                                </p:cTn>
                              </p:par>
                              <p:par>
                                <p:cTn id="48" presetID="22" presetClass="entr" presetSubtype="8" fill="hold" nodeType="withEffect">
                                  <p:stCondLst>
                                    <p:cond delay="0"/>
                                  </p:stCondLst>
                                  <p:childTnLst>
                                    <p:set>
                                      <p:cBhvr>
                                        <p:cTn id="49" dur="1" fill="hold">
                                          <p:stCondLst>
                                            <p:cond delay="0"/>
                                          </p:stCondLst>
                                        </p:cTn>
                                        <p:tgtEl>
                                          <p:spTgt spid="238"/>
                                        </p:tgtEl>
                                        <p:attrNameLst>
                                          <p:attrName>style.visibility</p:attrName>
                                        </p:attrNameLst>
                                      </p:cBhvr>
                                      <p:to>
                                        <p:strVal val="visible"/>
                                      </p:to>
                                    </p:set>
                                    <p:animEffect transition="in" filter="wipe(left)">
                                      <p:cBhvr>
                                        <p:cTn id="50" dur="500"/>
                                        <p:tgtEl>
                                          <p:spTgt spid="238"/>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left)">
                                      <p:cBhvr>
                                        <p:cTn id="5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75" grpId="0" animBg="1"/>
      <p:bldP spid="176" grpId="0" animBg="1"/>
      <p:bldP spid="177" grpId="0" animBg="1"/>
      <p:bldP spid="178" grpId="0" animBg="1"/>
      <p:bldP spid="179" grpId="0" animBg="1"/>
      <p:bldP spid="180" grpId="0" animBg="1"/>
      <p:bldP spid="233" grpId="0" animBg="1"/>
      <p:bldP spid="234" grpId="0" animBg="1"/>
      <p:bldP spid="235" grpId="0" animBg="1"/>
      <p:bldP spid="2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Agenda</a:t>
            </a:r>
            <a:endParaRPr kumimoji="1" lang="ja-JP" altLang="en-US" dirty="0"/>
          </a:p>
        </p:txBody>
      </p:sp>
      <p:sp>
        <p:nvSpPr>
          <p:cNvPr id="3" name="コンテンツ プレースホルダー 2"/>
          <p:cNvSpPr>
            <a:spLocks noGrp="1"/>
          </p:cNvSpPr>
          <p:nvPr>
            <p:ph idx="1"/>
          </p:nvPr>
        </p:nvSpPr>
        <p:spPr>
          <a:xfrm>
            <a:off x="609600" y="1371600"/>
            <a:ext cx="8066856" cy="4868863"/>
          </a:xfrm>
        </p:spPr>
        <p:txBody>
          <a:bodyPr>
            <a:normAutofit/>
          </a:bodyPr>
          <a:lstStyle/>
          <a:p>
            <a:r>
              <a:rPr kumimoji="1" lang="en-US" altLang="ja-JP" dirty="0"/>
              <a:t>Background</a:t>
            </a:r>
          </a:p>
          <a:p>
            <a:endParaRPr kumimoji="1" lang="en-US" altLang="ja-JP" sz="1400" dirty="0"/>
          </a:p>
          <a:p>
            <a:r>
              <a:rPr lang="en-US" altLang="ja-JP" dirty="0"/>
              <a:t>Updated New Type of Equipment Diagnosis System</a:t>
            </a:r>
            <a:r>
              <a:rPr lang="ja-JP" altLang="en-US" dirty="0"/>
              <a:t> </a:t>
            </a:r>
            <a:r>
              <a:rPr lang="en-US" altLang="ja-JP" dirty="0"/>
              <a:t>by using wireless sensor devices</a:t>
            </a:r>
          </a:p>
          <a:p>
            <a:endParaRPr lang="en-US" altLang="ja-JP" sz="1400" dirty="0"/>
          </a:p>
          <a:p>
            <a:r>
              <a:rPr lang="en-US" altLang="ja-JP" dirty="0">
                <a:solidFill>
                  <a:srgbClr val="FF0000"/>
                </a:solidFill>
              </a:rPr>
              <a:t>Required specification</a:t>
            </a:r>
          </a:p>
          <a:p>
            <a:endParaRPr lang="en-US" altLang="ja-JP" sz="1400" dirty="0"/>
          </a:p>
          <a:p>
            <a:r>
              <a:rPr lang="en-US" altLang="ja-JP" dirty="0"/>
              <a:t>Future Activity</a:t>
            </a:r>
          </a:p>
          <a:p>
            <a:endParaRPr lang="en-US" altLang="ja-JP" dirty="0"/>
          </a:p>
          <a:p>
            <a:endParaRPr lang="en-US" altLang="ja-JP" dirty="0"/>
          </a:p>
          <a:p>
            <a:endParaRPr kumimoji="1" lang="ja-JP" altLang="en-US" dirty="0"/>
          </a:p>
        </p:txBody>
      </p:sp>
      <p:sp>
        <p:nvSpPr>
          <p:cNvPr id="4" name="スライド番号プレースホルダー 1"/>
          <p:cNvSpPr>
            <a:spLocks noGrp="1"/>
          </p:cNvSpPr>
          <p:nvPr>
            <p:ph type="sldNum" idx="10"/>
          </p:nvPr>
        </p:nvSpPr>
        <p:spPr>
          <a:xfrm>
            <a:off x="3923928" y="6524625"/>
            <a:ext cx="1090985" cy="216743"/>
          </a:xfrm>
        </p:spPr>
        <p:txBody>
          <a:bodyPr/>
          <a:lstStyle/>
          <a:p>
            <a:pPr>
              <a:defRPr/>
            </a:pPr>
            <a:r>
              <a:rPr lang="en-US" altLang="ja-JP"/>
              <a:t>Slide </a:t>
            </a:r>
            <a:fld id="{8F78FDF7-F6F4-4B9B-A118-C4B60A9BE3AC}" type="slidenum">
              <a:rPr lang="en-US" altLang="ja-JP" smtClean="0"/>
              <a:pPr>
                <a:defRPr/>
              </a:pPr>
              <a:t>17</a:t>
            </a:fld>
            <a:endParaRPr lang="en-US" altLang="ja-JP" dirty="0"/>
          </a:p>
        </p:txBody>
      </p:sp>
    </p:spTree>
    <p:extLst>
      <p:ext uri="{BB962C8B-B14F-4D97-AF65-F5344CB8AC3E}">
        <p14:creationId xmlns:p14="http://schemas.microsoft.com/office/powerpoint/2010/main" val="2177389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0688"/>
            <a:ext cx="8229600" cy="778098"/>
          </a:xfrm>
        </p:spPr>
        <p:txBody>
          <a:bodyPr/>
          <a:lstStyle/>
          <a:p>
            <a:r>
              <a:rPr lang="en-US" altLang="ja-JP" dirty="0"/>
              <a:t>Required specification</a:t>
            </a:r>
          </a:p>
        </p:txBody>
      </p:sp>
      <p:sp>
        <p:nvSpPr>
          <p:cNvPr id="3" name="コンテンツ プレースホルダー 2"/>
          <p:cNvSpPr>
            <a:spLocks noGrp="1"/>
          </p:cNvSpPr>
          <p:nvPr>
            <p:ph idx="1"/>
          </p:nvPr>
        </p:nvSpPr>
        <p:spPr>
          <a:xfrm>
            <a:off x="457200" y="1484784"/>
            <a:ext cx="8229600" cy="5328592"/>
          </a:xfrm>
        </p:spPr>
        <p:txBody>
          <a:bodyPr>
            <a:normAutofit fontScale="92500"/>
          </a:bodyPr>
          <a:lstStyle/>
          <a:p>
            <a:pPr marL="0" indent="0">
              <a:buNone/>
            </a:pPr>
            <a:r>
              <a:rPr lang="en-US" altLang="ja-JP" dirty="0"/>
              <a:t>3 type of Diagnosis System</a:t>
            </a:r>
          </a:p>
          <a:p>
            <a:pPr marL="914400" lvl="1" indent="-514350">
              <a:buFont typeface="+mj-lt"/>
              <a:buAutoNum type="arabicPeriod"/>
            </a:pPr>
            <a:r>
              <a:rPr lang="en-US" altLang="ja-JP" dirty="0"/>
              <a:t>Equipment Diagnosis System in Real-time with rea-time feedback</a:t>
            </a:r>
          </a:p>
          <a:p>
            <a:pPr marL="1314450" lvl="2" indent="-514350">
              <a:buFont typeface="+mj-ea"/>
              <a:buAutoNum type="circleNumDbPlain"/>
            </a:pPr>
            <a:r>
              <a:rPr lang="en-US" altLang="ja-JP" dirty="0"/>
              <a:t>Real-time measuring </a:t>
            </a:r>
          </a:p>
          <a:p>
            <a:pPr marL="1314450" lvl="2" indent="-514350">
              <a:buFont typeface="+mj-ea"/>
              <a:buAutoNum type="circleNumDbPlain"/>
            </a:pPr>
            <a:r>
              <a:rPr lang="en-US" altLang="ja-JP" dirty="0"/>
              <a:t>Judge immediately with a certain  threshold level</a:t>
            </a:r>
          </a:p>
          <a:p>
            <a:pPr marL="914400" lvl="1" indent="-514350">
              <a:buFont typeface="+mj-lt"/>
              <a:buAutoNum type="arabicPeriod"/>
            </a:pPr>
            <a:r>
              <a:rPr lang="en-US" altLang="ja-JP" dirty="0"/>
              <a:t>Equipment Diagnosis System in Real-time (1)</a:t>
            </a:r>
          </a:p>
          <a:p>
            <a:pPr marL="1314450" lvl="2" indent="-514350">
              <a:buFont typeface="+mj-ea"/>
              <a:buAutoNum type="circleNumDbPlain"/>
            </a:pPr>
            <a:r>
              <a:rPr lang="en-US" altLang="ja-JP" dirty="0"/>
              <a:t>Real-time measuring and sending data in real-time</a:t>
            </a:r>
          </a:p>
          <a:p>
            <a:pPr marL="1314450" lvl="2" indent="-514350">
              <a:buFont typeface="+mj-ea"/>
              <a:buAutoNum type="circleNumDbPlain"/>
            </a:pPr>
            <a:r>
              <a:rPr lang="en-US" altLang="ja-JP" dirty="0"/>
              <a:t>Judge based on the comparison with the past data </a:t>
            </a:r>
          </a:p>
          <a:p>
            <a:pPr marL="914400" lvl="1" indent="-514350">
              <a:buFont typeface="+mj-lt"/>
              <a:buAutoNum type="arabicPeriod"/>
            </a:pPr>
            <a:r>
              <a:rPr lang="en-US" altLang="ja-JP" dirty="0"/>
              <a:t>Equipment Diagnosis System in Real-time (2)</a:t>
            </a:r>
          </a:p>
          <a:p>
            <a:pPr marL="1314450" lvl="2" indent="-514350">
              <a:buFont typeface="+mj-ea"/>
              <a:buAutoNum type="circleNumDbPlain"/>
            </a:pPr>
            <a:r>
              <a:rPr lang="en-US" altLang="ja-JP" dirty="0"/>
              <a:t>Real-time measuring and sending data </a:t>
            </a:r>
            <a:r>
              <a:rPr lang="en-US" altLang="ja-JP" dirty="0">
                <a:solidFill>
                  <a:srgbClr val="FF0000"/>
                </a:solidFill>
              </a:rPr>
              <a:t>intermittently</a:t>
            </a:r>
          </a:p>
          <a:p>
            <a:pPr marL="1314450" lvl="2" indent="-514350">
              <a:buFont typeface="+mj-ea"/>
              <a:buAutoNum type="circleNumDbPlain"/>
            </a:pPr>
            <a:r>
              <a:rPr lang="en-US" altLang="ja-JP" dirty="0"/>
              <a:t>Judge based on the comparison with the past data </a:t>
            </a:r>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endParaRPr kumimoji="1" lang="ja-JP" altLang="en-US" dirty="0"/>
          </a:p>
        </p:txBody>
      </p:sp>
      <p:sp>
        <p:nvSpPr>
          <p:cNvPr id="4" name="テキスト ボックス 3"/>
          <p:cNvSpPr txBox="1"/>
          <p:nvPr/>
        </p:nvSpPr>
        <p:spPr>
          <a:xfrm>
            <a:off x="8538373" y="1931640"/>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43984" y="3947864"/>
            <a:ext cx="351378"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45587" y="5244008"/>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C</a:t>
            </a:r>
          </a:p>
        </p:txBody>
      </p:sp>
      <p:sp>
        <p:nvSpPr>
          <p:cNvPr id="7" name="スライド番号プレースホルダー 1"/>
          <p:cNvSpPr>
            <a:spLocks noGrp="1"/>
          </p:cNvSpPr>
          <p:nvPr>
            <p:ph type="sldNum" idx="10"/>
          </p:nvPr>
        </p:nvSpPr>
        <p:spPr>
          <a:xfrm>
            <a:off x="3923928" y="6524625"/>
            <a:ext cx="1090985" cy="216743"/>
          </a:xfrm>
        </p:spPr>
        <p:txBody>
          <a:bodyPr/>
          <a:lstStyle/>
          <a:p>
            <a:pPr>
              <a:defRPr/>
            </a:pPr>
            <a:r>
              <a:rPr lang="en-US" altLang="ja-JP"/>
              <a:t>Slide </a:t>
            </a:r>
            <a:fld id="{8F78FDF7-F6F4-4B9B-A118-C4B60A9BE3AC}" type="slidenum">
              <a:rPr lang="en-US" altLang="ja-JP" smtClean="0"/>
              <a:pPr>
                <a:defRPr/>
              </a:pPr>
              <a:t>18</a:t>
            </a:fld>
            <a:endParaRPr lang="en-US" altLang="ja-JP" dirty="0"/>
          </a:p>
        </p:txBody>
      </p:sp>
    </p:spTree>
    <p:extLst>
      <p:ext uri="{BB962C8B-B14F-4D97-AF65-F5344CB8AC3E}">
        <p14:creationId xmlns:p14="http://schemas.microsoft.com/office/powerpoint/2010/main" val="3004920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34678"/>
            <a:ext cx="8229600" cy="778098"/>
          </a:xfrm>
        </p:spPr>
        <p:txBody>
          <a:bodyPr/>
          <a:lstStyle/>
          <a:p>
            <a:r>
              <a:rPr lang="en-US" altLang="ja-JP" dirty="0"/>
              <a:t>Required specification</a:t>
            </a:r>
          </a:p>
        </p:txBody>
      </p:sp>
      <p:sp>
        <p:nvSpPr>
          <p:cNvPr id="3" name="コンテンツ プレースホルダー 2"/>
          <p:cNvSpPr>
            <a:spLocks noGrp="1"/>
          </p:cNvSpPr>
          <p:nvPr>
            <p:ph idx="1"/>
          </p:nvPr>
        </p:nvSpPr>
        <p:spPr>
          <a:xfrm>
            <a:off x="457200" y="1484784"/>
            <a:ext cx="8229600" cy="5328592"/>
          </a:xfrm>
        </p:spPr>
        <p:txBody>
          <a:bodyPr>
            <a:normAutofit fontScale="92500"/>
          </a:bodyPr>
          <a:lstStyle/>
          <a:p>
            <a:pPr marL="0" indent="0">
              <a:buNone/>
            </a:pPr>
            <a:r>
              <a:rPr lang="en-US" altLang="ja-JP" dirty="0"/>
              <a:t>3 type of Diagnosis System</a:t>
            </a:r>
          </a:p>
          <a:p>
            <a:pPr marL="914400" lvl="1" indent="-514350">
              <a:buFont typeface="+mj-lt"/>
              <a:buAutoNum type="arabicPeriod"/>
            </a:pPr>
            <a:r>
              <a:rPr lang="en-US" altLang="ja-JP" dirty="0">
                <a:solidFill>
                  <a:srgbClr val="FF0000"/>
                </a:solidFill>
              </a:rPr>
              <a:t>Equipment Diagnosis System in Real-time with rea-time feedback</a:t>
            </a:r>
          </a:p>
          <a:p>
            <a:pPr marL="1314450" lvl="2" indent="-514350">
              <a:buFont typeface="+mj-ea"/>
              <a:buAutoNum type="circleNumDbPlain"/>
            </a:pPr>
            <a:r>
              <a:rPr lang="en-US" altLang="ja-JP" dirty="0">
                <a:solidFill>
                  <a:srgbClr val="FF0000"/>
                </a:solidFill>
              </a:rPr>
              <a:t>Real-time measuring </a:t>
            </a:r>
          </a:p>
          <a:p>
            <a:pPr marL="1314450" lvl="2" indent="-514350">
              <a:buFont typeface="+mj-ea"/>
              <a:buAutoNum type="circleNumDbPlain"/>
            </a:pPr>
            <a:r>
              <a:rPr lang="en-US" altLang="ja-JP" dirty="0">
                <a:solidFill>
                  <a:srgbClr val="FF0000"/>
                </a:solidFill>
              </a:rPr>
              <a:t>Judge immediately with a certain  threshold level</a:t>
            </a:r>
          </a:p>
          <a:p>
            <a:pPr marL="914400" lvl="1" indent="-514350">
              <a:buFont typeface="+mj-lt"/>
              <a:buAutoNum type="arabicPeriod"/>
            </a:pPr>
            <a:r>
              <a:rPr lang="en-US" altLang="ja-JP" dirty="0"/>
              <a:t>Equipment Diagnosis System in Real-time (1)</a:t>
            </a:r>
          </a:p>
          <a:p>
            <a:pPr marL="1314450" lvl="2" indent="-514350">
              <a:buFont typeface="+mj-ea"/>
              <a:buAutoNum type="circleNumDbPlain"/>
            </a:pPr>
            <a:r>
              <a:rPr lang="en-US" altLang="ja-JP" dirty="0"/>
              <a:t>Real-time measuring and sending data in real-time</a:t>
            </a:r>
          </a:p>
          <a:p>
            <a:pPr marL="1314450" lvl="2" indent="-514350">
              <a:buFont typeface="+mj-ea"/>
              <a:buAutoNum type="circleNumDbPlain"/>
            </a:pPr>
            <a:r>
              <a:rPr lang="en-US" altLang="ja-JP" dirty="0"/>
              <a:t>Judge based on the comparison with the past data </a:t>
            </a:r>
          </a:p>
          <a:p>
            <a:pPr marL="914400" lvl="1" indent="-514350">
              <a:buFont typeface="+mj-lt"/>
              <a:buAutoNum type="arabicPeriod"/>
            </a:pPr>
            <a:r>
              <a:rPr lang="en-US" altLang="ja-JP" dirty="0"/>
              <a:t>Equipment Diagnosis System in Real-time (2)</a:t>
            </a:r>
          </a:p>
          <a:p>
            <a:pPr marL="1314450" lvl="2" indent="-514350">
              <a:buFont typeface="+mj-ea"/>
              <a:buAutoNum type="circleNumDbPlain"/>
            </a:pPr>
            <a:r>
              <a:rPr lang="en-US" altLang="ja-JP" dirty="0"/>
              <a:t>Real-time measuring and sending data </a:t>
            </a:r>
            <a:r>
              <a:rPr lang="en-US" altLang="ja-JP" dirty="0">
                <a:solidFill>
                  <a:srgbClr val="FF0000"/>
                </a:solidFill>
              </a:rPr>
              <a:t>intermittently</a:t>
            </a:r>
          </a:p>
          <a:p>
            <a:pPr marL="1314450" lvl="2" indent="-514350">
              <a:buFont typeface="+mj-ea"/>
              <a:buAutoNum type="circleNumDbPlain"/>
            </a:pPr>
            <a:r>
              <a:rPr lang="en-US" altLang="ja-JP" dirty="0"/>
              <a:t>Judge based on the comparison with the past data </a:t>
            </a:r>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endParaRPr kumimoji="1" lang="ja-JP" altLang="en-US" dirty="0"/>
          </a:p>
        </p:txBody>
      </p:sp>
      <p:sp>
        <p:nvSpPr>
          <p:cNvPr id="4" name="テキスト ボックス 3"/>
          <p:cNvSpPr txBox="1"/>
          <p:nvPr/>
        </p:nvSpPr>
        <p:spPr>
          <a:xfrm>
            <a:off x="8578507" y="1935336"/>
            <a:ext cx="362599" cy="46166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84118" y="3951560"/>
            <a:ext cx="351378"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85721" y="5247704"/>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C</a:t>
            </a:r>
          </a:p>
        </p:txBody>
      </p:sp>
      <p:sp>
        <p:nvSpPr>
          <p:cNvPr id="7" name="スライド番号プレースホルダー 1"/>
          <p:cNvSpPr>
            <a:spLocks noGrp="1"/>
          </p:cNvSpPr>
          <p:nvPr>
            <p:ph type="sldNum" idx="10"/>
          </p:nvPr>
        </p:nvSpPr>
        <p:spPr>
          <a:xfrm>
            <a:off x="3923928" y="6524625"/>
            <a:ext cx="1090985" cy="216743"/>
          </a:xfrm>
        </p:spPr>
        <p:txBody>
          <a:bodyPr/>
          <a:lstStyle/>
          <a:p>
            <a:pPr>
              <a:defRPr/>
            </a:pPr>
            <a:r>
              <a:rPr lang="en-US" altLang="ja-JP"/>
              <a:t>Slide </a:t>
            </a:r>
            <a:fld id="{8F78FDF7-F6F4-4B9B-A118-C4B60A9BE3AC}" type="slidenum">
              <a:rPr lang="en-US" altLang="ja-JP" smtClean="0"/>
              <a:pPr>
                <a:defRPr/>
              </a:pPr>
              <a:t>19</a:t>
            </a:fld>
            <a:endParaRPr lang="en-US" altLang="ja-JP" dirty="0"/>
          </a:p>
        </p:txBody>
      </p:sp>
    </p:spTree>
    <p:extLst>
      <p:ext uri="{BB962C8B-B14F-4D97-AF65-F5344CB8AC3E}">
        <p14:creationId xmlns:p14="http://schemas.microsoft.com/office/powerpoint/2010/main" val="1648554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144016" y="764704"/>
            <a:ext cx="8820472"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800"/>
              </a:spcBef>
              <a:defRPr sz="3200">
                <a:solidFill>
                  <a:srgbClr val="000000"/>
                </a:solidFill>
                <a:latin typeface="Arial" charset="0"/>
                <a:ea typeface="ＭＳ Ｐゴシック" charset="-128"/>
              </a:defRPr>
            </a:lvl1pPr>
            <a:lvl2pPr eaLnBrk="0" hangingPunct="0">
              <a:spcBef>
                <a:spcPts val="700"/>
              </a:spcBef>
              <a:defRPr sz="2800">
                <a:solidFill>
                  <a:srgbClr val="000000"/>
                </a:solidFill>
                <a:latin typeface="Arial" charset="0"/>
                <a:ea typeface="ＭＳ Ｐゴシック" charset="-128"/>
              </a:defRPr>
            </a:lvl2pPr>
            <a:lvl3pPr eaLnBrk="0" hangingPunct="0">
              <a:spcBef>
                <a:spcPts val="600"/>
              </a:spcBef>
              <a:defRPr sz="2400">
                <a:solidFill>
                  <a:srgbClr val="000000"/>
                </a:solidFill>
                <a:latin typeface="Arial" charset="0"/>
                <a:ea typeface="ＭＳ Ｐゴシック" charset="-128"/>
              </a:defRPr>
            </a:lvl3pPr>
            <a:lvl4pPr eaLnBrk="0" hangingPunct="0">
              <a:spcBef>
                <a:spcPts val="500"/>
              </a:spcBef>
              <a:defRPr sz="2000">
                <a:solidFill>
                  <a:srgbClr val="000000"/>
                </a:solidFill>
                <a:latin typeface="Arial" charset="0"/>
                <a:ea typeface="ＭＳ Ｐゴシック" charset="-128"/>
              </a:defRPr>
            </a:lvl4pPr>
            <a:lvl5pPr eaLnBrk="0" hangingPunct="0">
              <a:spcBef>
                <a:spcPts val="500"/>
              </a:spcBef>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9pPr>
          </a:lstStyle>
          <a:p>
            <a:pPr algn="ctr" defTabSz="449263" fontAlgn="base">
              <a:spcBef>
                <a:spcPct val="20000"/>
              </a:spcBef>
              <a:spcAft>
                <a:spcPct val="0"/>
              </a:spcAft>
              <a:buClr>
                <a:srgbClr val="000000"/>
              </a:buClr>
              <a:buSzPct val="100000"/>
              <a:buFont typeface="Times New Roman" pitchFamily="18" charset="0"/>
              <a:buNone/>
              <a:defRPr/>
            </a:pPr>
            <a:r>
              <a:rPr kumimoji="0" lang="en-US" altLang="ja-JP" sz="2400" b="1" dirty="0">
                <a:latin typeface="Arial"/>
                <a:cs typeface="Times New Roman" pitchFamily="18" charset="0"/>
              </a:rPr>
              <a:t>A Response to Call for Interest(CFI) of </a:t>
            </a:r>
            <a:r>
              <a:rPr kumimoji="0" lang="en-US" altLang="ja-JP" sz="2400" b="1" dirty="0">
                <a:latin typeface="Arial"/>
                <a:cs typeface="Times New Roman" pitchFamily="18" charset="0"/>
              </a:rPr>
              <a:t>IEEE 802.15  IG DEP</a:t>
            </a:r>
          </a:p>
          <a:p>
            <a:pPr algn="ctr" defTabSz="449263" fontAlgn="base">
              <a:spcBef>
                <a:spcPct val="20000"/>
              </a:spcBef>
              <a:spcAft>
                <a:spcPct val="0"/>
              </a:spcAft>
              <a:buClr>
                <a:srgbClr val="000000"/>
              </a:buClr>
              <a:buSzPct val="100000"/>
              <a:buFont typeface="Times New Roman" pitchFamily="18" charset="0"/>
              <a:buNone/>
              <a:defRPr/>
            </a:pPr>
            <a:endParaRPr kumimoji="0" lang="en-US" altLang="ja-JP" sz="2800" b="1" dirty="0">
              <a:latin typeface="Arial"/>
              <a:cs typeface="Times New Roman" pitchFamily="18" charset="0"/>
            </a:endParaRPr>
          </a:p>
          <a:p>
            <a:pPr algn="ctr" defTabSz="449263" fontAlgn="base">
              <a:spcBef>
                <a:spcPct val="20000"/>
              </a:spcBef>
              <a:spcAft>
                <a:spcPct val="0"/>
              </a:spcAft>
              <a:buClr>
                <a:srgbClr val="000000"/>
              </a:buClr>
              <a:buSzPct val="100000"/>
              <a:buFont typeface="Times New Roman" pitchFamily="18" charset="0"/>
              <a:buNone/>
              <a:defRPr/>
            </a:pPr>
            <a:r>
              <a:rPr kumimoji="0" lang="en-US" altLang="ja-JP" sz="3600" b="1" dirty="0">
                <a:latin typeface="Arial"/>
                <a:cs typeface="Times New Roman" pitchFamily="18" charset="0"/>
              </a:rPr>
              <a:t>Demand of Highly Reliable Wireless Network and Future Vision for Car Manufacturing Line in Factory</a:t>
            </a:r>
          </a:p>
          <a:p>
            <a:pPr algn="ctr" defTabSz="449263" fontAlgn="base">
              <a:spcBef>
                <a:spcPct val="20000"/>
              </a:spcBef>
              <a:spcAft>
                <a:spcPct val="0"/>
              </a:spcAft>
              <a:buClr>
                <a:srgbClr val="000000"/>
              </a:buClr>
              <a:buSzPct val="100000"/>
              <a:buFont typeface="Times New Roman" pitchFamily="18" charset="0"/>
              <a:buNone/>
              <a:defRPr/>
            </a:pPr>
            <a:endParaRPr kumimoji="0" lang="en-US" altLang="ja-JP" sz="2000" b="1" dirty="0">
              <a:latin typeface="Arial"/>
              <a:cs typeface="Times New Roman" pitchFamily="18" charset="0"/>
            </a:endParaRPr>
          </a:p>
          <a:p>
            <a:pPr algn="ctr" defTabSz="449263" fontAlgn="base">
              <a:spcBef>
                <a:spcPct val="20000"/>
              </a:spcBef>
              <a:spcAft>
                <a:spcPct val="0"/>
              </a:spcAft>
              <a:buClr>
                <a:srgbClr val="000000"/>
              </a:buClr>
              <a:buSzPct val="100000"/>
              <a:buFont typeface="Times New Roman" pitchFamily="18" charset="0"/>
              <a:buNone/>
              <a:defRPr/>
            </a:pPr>
            <a:r>
              <a:rPr kumimoji="0" lang="en-US" altLang="ja-JP" sz="2000" b="1" dirty="0">
                <a:latin typeface="Arial"/>
                <a:cs typeface="Times New Roman" pitchFamily="18" charset="0"/>
              </a:rPr>
              <a:t>     Ref. 15-15-0221-00-IG-DEP-Development-of- Wireless-Sensing-System-for-Factory &amp; 15-17-0077-00-its updated version</a:t>
            </a:r>
            <a:endParaRPr kumimoji="0" lang="en-US" altLang="ja-JP" sz="3600" b="1" dirty="0">
              <a:latin typeface="Arial"/>
              <a:cs typeface="Times New Roman" pitchFamily="18" charset="0"/>
            </a:endParaRPr>
          </a:p>
          <a:p>
            <a:pPr algn="ctr" defTabSz="449263" eaLnBrk="1" fontAlgn="base" hangingPunct="1">
              <a:spcBef>
                <a:spcPct val="0"/>
              </a:spcBef>
              <a:spcAft>
                <a:spcPct val="0"/>
              </a:spcAft>
              <a:buClr>
                <a:srgbClr val="000000"/>
              </a:buClr>
              <a:buSzPct val="100000"/>
              <a:buFont typeface="Times New Roman" pitchFamily="18" charset="0"/>
              <a:buNone/>
              <a:defRPr/>
            </a:pPr>
            <a:endParaRPr kumimoji="0" lang="en-US" altLang="ja-JP" sz="2800" b="1" dirty="0">
              <a:solidFill>
                <a:schemeClr val="tx1"/>
              </a:solidFill>
              <a:latin typeface="Times New Roman" pitchFamily="18" charset="0"/>
              <a:cs typeface="Times New Roman" pitchFamily="18" charset="0"/>
            </a:endParaRPr>
          </a:p>
          <a:p>
            <a:pPr algn="ctr" defTabSz="449263" eaLnBrk="1" fontAlgn="base" hangingPunct="1">
              <a:spcBef>
                <a:spcPct val="0"/>
              </a:spcBef>
              <a:spcAft>
                <a:spcPct val="0"/>
              </a:spcAft>
              <a:buClr>
                <a:srgbClr val="000000"/>
              </a:buClr>
              <a:buSzPct val="100000"/>
              <a:buFont typeface="Times New Roman" pitchFamily="18" charset="0"/>
              <a:buNone/>
              <a:defRPr/>
            </a:pPr>
            <a:r>
              <a:rPr kumimoji="0" lang="en-US" altLang="ja-JP" sz="2800" b="1" dirty="0">
                <a:solidFill>
                  <a:schemeClr val="tx1"/>
                </a:solidFill>
                <a:latin typeface="Times New Roman" pitchFamily="18" charset="0"/>
                <a:cs typeface="Times New Roman" pitchFamily="18" charset="0"/>
              </a:rPr>
              <a:t>Berlin, Germany</a:t>
            </a:r>
            <a:br>
              <a:rPr kumimoji="0" lang="en-US" altLang="ja-JP" sz="2800" b="1" dirty="0">
                <a:solidFill>
                  <a:schemeClr val="tx1"/>
                </a:solidFill>
                <a:latin typeface="Times New Roman" pitchFamily="18" charset="0"/>
                <a:cs typeface="Times New Roman" pitchFamily="18" charset="0"/>
              </a:rPr>
            </a:br>
            <a:r>
              <a:rPr kumimoji="0" lang="en-US" altLang="ja-JP" sz="2800" b="1" dirty="0">
                <a:solidFill>
                  <a:schemeClr val="tx1"/>
                </a:solidFill>
                <a:latin typeface="Times New Roman" pitchFamily="18" charset="0"/>
                <a:cs typeface="Times New Roman" pitchFamily="18" charset="0"/>
              </a:rPr>
              <a:t>July, 2017</a:t>
            </a:r>
          </a:p>
          <a:p>
            <a:pPr algn="ctr" defTabSz="449263" eaLnBrk="1" fontAlgn="base" hangingPunct="1">
              <a:spcBef>
                <a:spcPct val="0"/>
              </a:spcBef>
              <a:spcAft>
                <a:spcPct val="0"/>
              </a:spcAft>
              <a:buClr>
                <a:srgbClr val="000000"/>
              </a:buClr>
              <a:buSzPct val="100000"/>
              <a:buFont typeface="Times New Roman" pitchFamily="18" charset="0"/>
              <a:buNone/>
              <a:defRPr/>
            </a:pPr>
            <a:r>
              <a:rPr kumimoji="0" lang="en-US" altLang="ja-JP" sz="2800" b="1" dirty="0">
                <a:latin typeface="Times New Roman" pitchFamily="18" charset="0"/>
                <a:cs typeface="Times New Roman" pitchFamily="18" charset="0"/>
              </a:rPr>
              <a:t> </a:t>
            </a:r>
            <a:r>
              <a:rPr kumimoji="0" lang="en-US" altLang="ja-JP" sz="2800" b="1" dirty="0">
                <a:solidFill>
                  <a:schemeClr val="tx1"/>
                </a:solidFill>
                <a:latin typeface="Times New Roman" pitchFamily="18" charset="0"/>
                <a:cs typeface="Times New Roman" pitchFamily="18" charset="0"/>
              </a:rPr>
              <a:t>Hiroshi Kobayashi, Nissan Motors, Co.</a:t>
            </a:r>
            <a:endParaRPr kumimoji="0" lang="en-US" altLang="ja-JP" sz="2800" dirty="0">
              <a:solidFill>
                <a:srgbClr val="FFFFFF"/>
              </a:solidFill>
              <a:latin typeface="Times New Roman" pitchFamily="18" charset="0"/>
              <a:cs typeface="Times New Roman" pitchFamily="18" charset="0"/>
            </a:endParaRPr>
          </a:p>
        </p:txBody>
      </p:sp>
      <p:sp>
        <p:nvSpPr>
          <p:cNvPr id="6147" name="Slide Number Placeholder 6"/>
          <p:cNvSpPr>
            <a:spLocks noGrp="1"/>
          </p:cNvSpPr>
          <p:nvPr>
            <p:ph type="sldNum" sz="quarter" idx="10"/>
          </p:nvPr>
        </p:nvSpPr>
        <p:spPr>
          <a:xfrm>
            <a:off x="4281488" y="6524625"/>
            <a:ext cx="65881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eaLnBrk="1" hangingPunct="1">
              <a:spcBef>
                <a:spcPct val="0"/>
              </a:spcBef>
            </a:pPr>
            <a:r>
              <a:rPr lang="en-US" altLang="ja-JP" sz="1400">
                <a:latin typeface="Times New Roman" pitchFamily="18" charset="0"/>
              </a:rPr>
              <a:t>Slide </a:t>
            </a:r>
            <a:fld id="{7170B311-BCF9-4A50-86C8-F58BFA1E8F07}" type="slidenum">
              <a:rPr lang="en-US" altLang="ja-JP" sz="1400" smtClean="0">
                <a:latin typeface="Times New Roman" pitchFamily="18" charset="0"/>
              </a:rPr>
              <a:pPr eaLnBrk="1" hangingPunct="1">
                <a:spcBef>
                  <a:spcPct val="0"/>
                </a:spcBef>
              </a:pPr>
              <a:t>2</a:t>
            </a:fld>
            <a:endParaRPr lang="en-US" altLang="ja-JP" sz="1400">
              <a:latin typeface="Times New Roman" pitchFamily="18" charset="0"/>
            </a:endParaRPr>
          </a:p>
        </p:txBody>
      </p:sp>
    </p:spTree>
    <p:extLst>
      <p:ext uri="{BB962C8B-B14F-4D97-AF65-F5344CB8AC3E}">
        <p14:creationId xmlns:p14="http://schemas.microsoft.com/office/powerpoint/2010/main" val="313648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p:txBody>
          <a:bodyPr/>
          <a:lstStyle/>
          <a:p>
            <a:r>
              <a:rPr lang="en-US" altLang="ja-JP" sz="1200" dirty="0">
                <a:solidFill>
                  <a:srgbClr val="000000"/>
                </a:solidFill>
              </a:rPr>
              <a:t>Slide </a:t>
            </a:r>
            <a:fld id="{266A080E-4E30-4968-B029-7CF782D6220C}" type="slidenum">
              <a:rPr lang="en-US" altLang="ja-JP" sz="1200" smtClean="0">
                <a:solidFill>
                  <a:srgbClr val="000000"/>
                </a:solidFill>
              </a:rPr>
              <a:pPr/>
              <a:t>20</a:t>
            </a:fld>
            <a:endParaRPr lang="en-US" altLang="ja-JP" sz="1200" dirty="0">
              <a:solidFill>
                <a:srgbClr val="000000"/>
              </a:solidFill>
            </a:endParaRPr>
          </a:p>
        </p:txBody>
      </p:sp>
      <p:sp>
        <p:nvSpPr>
          <p:cNvPr id="73" name="Rectangle 15"/>
          <p:cNvSpPr txBox="1">
            <a:spLocks noChangeArrowheads="1"/>
          </p:cNvSpPr>
          <p:nvPr/>
        </p:nvSpPr>
        <p:spPr bwMode="auto">
          <a:xfrm>
            <a:off x="868165" y="5840508"/>
            <a:ext cx="1874332" cy="4183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ja-JP"/>
            </a:defPPr>
            <a:lvl1pPr algn="l" rtl="0" eaLnBrk="0" fontAlgn="base" hangingPunct="0">
              <a:lnSpc>
                <a:spcPct val="100000"/>
              </a:lnSpc>
              <a:spcBef>
                <a:spcPct val="0"/>
              </a:spcBef>
              <a:spcAft>
                <a:spcPct val="0"/>
              </a:spcAft>
              <a:defRPr kumimoji="1" sz="2000" kern="1200">
                <a:solidFill>
                  <a:schemeClr val="tx1"/>
                </a:solidFill>
                <a:effectLst/>
                <a:latin typeface="Arial" charset="0"/>
                <a:ea typeface="ＭＳ Ｐゴシック" charset="-128"/>
                <a:cs typeface="+mn-cs"/>
              </a:defRPr>
            </a:lvl1pPr>
            <a:lvl2pPr marL="742950" indent="-28575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2pPr>
            <a:lvl3pPr marL="11430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3pPr>
            <a:lvl4pPr marL="16002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4pPr>
            <a:lvl5pPr marL="20574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9pPr>
          </a:lstStyle>
          <a:p>
            <a:pPr eaLnBrk="1" hangingPunct="1"/>
            <a:fld id="{545B2BF3-E35D-497C-8DDB-7BDB3D417E18}" type="slidenum">
              <a:rPr lang="en-US" altLang="ja-JP" sz="1800" smtClean="0">
                <a:solidFill>
                  <a:srgbClr val="000000"/>
                </a:solidFill>
              </a:rPr>
              <a:pPr eaLnBrk="1" hangingPunct="1"/>
              <a:t>20</a:t>
            </a:fld>
            <a:endParaRPr lang="en-US" altLang="ja-JP" sz="1800">
              <a:solidFill>
                <a:srgbClr val="000000"/>
              </a:solidFill>
            </a:endParaRPr>
          </a:p>
        </p:txBody>
      </p:sp>
      <p:sp>
        <p:nvSpPr>
          <p:cNvPr id="75" name="Freeform 3"/>
          <p:cNvSpPr>
            <a:spLocks/>
          </p:cNvSpPr>
          <p:nvPr/>
        </p:nvSpPr>
        <p:spPr bwMode="auto">
          <a:xfrm>
            <a:off x="1115615" y="3523647"/>
            <a:ext cx="6930441" cy="2711173"/>
          </a:xfrm>
          <a:custGeom>
            <a:avLst/>
            <a:gdLst>
              <a:gd name="T0" fmla="*/ 9 w 3819"/>
              <a:gd name="T1" fmla="*/ 29 h 2932"/>
              <a:gd name="T2" fmla="*/ 9 w 3819"/>
              <a:gd name="T3" fmla="*/ 2932 h 2932"/>
              <a:gd name="T4" fmla="*/ 3819 w 3819"/>
              <a:gd name="T5" fmla="*/ 2932 h 2932"/>
              <a:gd name="T6" fmla="*/ 3819 w 3819"/>
              <a:gd name="T7" fmla="*/ 482 h 2932"/>
              <a:gd name="T8" fmla="*/ 1584 w 3819"/>
              <a:gd name="T9" fmla="*/ 0 h 2932"/>
              <a:gd name="T10" fmla="*/ 1597 w 3819"/>
              <a:gd name="T11" fmla="*/ 437 h 2932"/>
              <a:gd name="T12" fmla="*/ 0 w 3819"/>
              <a:gd name="T13" fmla="*/ 8 h 2932"/>
              <a:gd name="T14" fmla="*/ 9 w 3819"/>
              <a:gd name="T15" fmla="*/ 29 h 2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9" h="2932">
                <a:moveTo>
                  <a:pt x="9" y="29"/>
                </a:moveTo>
                <a:lnTo>
                  <a:pt x="9" y="2932"/>
                </a:lnTo>
                <a:lnTo>
                  <a:pt x="3819" y="2932"/>
                </a:lnTo>
                <a:lnTo>
                  <a:pt x="3819" y="482"/>
                </a:lnTo>
                <a:lnTo>
                  <a:pt x="1584" y="0"/>
                </a:lnTo>
                <a:lnTo>
                  <a:pt x="1597" y="437"/>
                </a:lnTo>
                <a:lnTo>
                  <a:pt x="0" y="8"/>
                </a:lnTo>
                <a:lnTo>
                  <a:pt x="9" y="29"/>
                </a:lnTo>
                <a:close/>
              </a:path>
            </a:pathLst>
          </a:custGeom>
          <a:gradFill rotWithShape="1">
            <a:gsLst>
              <a:gs pos="0">
                <a:sysClr val="window" lastClr="FFFFFF"/>
              </a:gs>
              <a:gs pos="100000">
                <a:srgbClr val="CCECFF"/>
              </a:gs>
            </a:gsLst>
            <a:path path="rect">
              <a:fillToRect l="50000" t="50000" r="50000" b="50000"/>
            </a:path>
          </a:gradFill>
          <a:ln w="9525" cap="flat" cmpd="sng">
            <a:solidFill>
              <a:srgbClr val="0000FF"/>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76"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7744" y="2444755"/>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7356" y="2444755"/>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Line 6"/>
          <p:cNvSpPr>
            <a:spLocks noChangeShapeType="1"/>
          </p:cNvSpPr>
          <p:nvPr/>
        </p:nvSpPr>
        <p:spPr bwMode="auto">
          <a:xfrm>
            <a:off x="2967727" y="3394472"/>
            <a:ext cx="464259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9" name="Line 7"/>
          <p:cNvSpPr>
            <a:spLocks noChangeShapeType="1"/>
          </p:cNvSpPr>
          <p:nvPr/>
        </p:nvSpPr>
        <p:spPr bwMode="auto">
          <a:xfrm flipV="1">
            <a:off x="7253929" y="2824084"/>
            <a:ext cx="0" cy="570388"/>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0" name="Freeform 8"/>
          <p:cNvSpPr>
            <a:spLocks/>
          </p:cNvSpPr>
          <p:nvPr/>
        </p:nvSpPr>
        <p:spPr bwMode="auto">
          <a:xfrm>
            <a:off x="6541292" y="3267564"/>
            <a:ext cx="83676" cy="252421"/>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1" name="Freeform 9"/>
          <p:cNvSpPr>
            <a:spLocks/>
          </p:cNvSpPr>
          <p:nvPr/>
        </p:nvSpPr>
        <p:spPr bwMode="auto">
          <a:xfrm>
            <a:off x="6622178" y="3267564"/>
            <a:ext cx="83676" cy="252421"/>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1" name="Line 29"/>
          <p:cNvSpPr>
            <a:spLocks noChangeShapeType="1"/>
          </p:cNvSpPr>
          <p:nvPr/>
        </p:nvSpPr>
        <p:spPr bwMode="auto">
          <a:xfrm flipV="1">
            <a:off x="4940278"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5" name="グループ化 4"/>
          <p:cNvGrpSpPr/>
          <p:nvPr/>
        </p:nvGrpSpPr>
        <p:grpSpPr>
          <a:xfrm>
            <a:off x="1410503" y="4506922"/>
            <a:ext cx="1158905" cy="1495002"/>
            <a:chOff x="1003441" y="2480937"/>
            <a:chExt cx="1158905" cy="1495002"/>
          </a:xfrm>
        </p:grpSpPr>
        <p:pic>
          <p:nvPicPr>
            <p:cNvPr id="102" name="Picture 3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3441" y="2733357"/>
              <a:ext cx="794918" cy="124258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 name="Oval 31"/>
            <p:cNvSpPr>
              <a:spLocks noChangeArrowheads="1"/>
            </p:cNvSpPr>
            <p:nvPr/>
          </p:nvSpPr>
          <p:spPr bwMode="auto">
            <a:xfrm>
              <a:off x="1572434" y="3683076"/>
              <a:ext cx="126907" cy="126907"/>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4" name="Oval 32"/>
            <p:cNvSpPr>
              <a:spLocks noChangeArrowheads="1"/>
            </p:cNvSpPr>
            <p:nvPr/>
          </p:nvSpPr>
          <p:spPr bwMode="auto">
            <a:xfrm>
              <a:off x="1636586" y="292302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5" name="Oval 33"/>
            <p:cNvSpPr>
              <a:spLocks noChangeArrowheads="1"/>
            </p:cNvSpPr>
            <p:nvPr/>
          </p:nvSpPr>
          <p:spPr bwMode="auto">
            <a:xfrm>
              <a:off x="1257257" y="2733357"/>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6" name="Oval 34"/>
            <p:cNvSpPr>
              <a:spLocks noChangeArrowheads="1"/>
            </p:cNvSpPr>
            <p:nvPr/>
          </p:nvSpPr>
          <p:spPr bwMode="auto">
            <a:xfrm>
              <a:off x="1257257" y="336650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7" name="Freeform 35"/>
            <p:cNvSpPr>
              <a:spLocks/>
            </p:cNvSpPr>
            <p:nvPr/>
          </p:nvSpPr>
          <p:spPr bwMode="auto">
            <a:xfrm rot="17256270" flipH="1">
              <a:off x="1734206" y="3459940"/>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8" name="Freeform 36"/>
            <p:cNvSpPr>
              <a:spLocks/>
            </p:cNvSpPr>
            <p:nvPr/>
          </p:nvSpPr>
          <p:spPr bwMode="auto">
            <a:xfrm rot="17256270" flipH="1">
              <a:off x="1856930" y="2702677"/>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9" name="Freeform 37"/>
            <p:cNvSpPr>
              <a:spLocks/>
            </p:cNvSpPr>
            <p:nvPr/>
          </p:nvSpPr>
          <p:spPr bwMode="auto">
            <a:xfrm rot="17256270" flipH="1">
              <a:off x="1477601" y="2513013"/>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7" name="グループ化 6"/>
          <p:cNvGrpSpPr/>
          <p:nvPr/>
        </p:nvGrpSpPr>
        <p:grpSpPr>
          <a:xfrm>
            <a:off x="2625202" y="4709678"/>
            <a:ext cx="1412721" cy="1257922"/>
            <a:chOff x="2395244" y="2797509"/>
            <a:chExt cx="1412721" cy="1257922"/>
          </a:xfrm>
        </p:grpSpPr>
        <p:pic>
          <p:nvPicPr>
            <p:cNvPr id="110" name="Picture 3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95244" y="2860266"/>
              <a:ext cx="1072441" cy="119516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Freeform 39"/>
            <p:cNvSpPr>
              <a:spLocks/>
            </p:cNvSpPr>
            <p:nvPr/>
          </p:nvSpPr>
          <p:spPr bwMode="auto">
            <a:xfrm rot="17256270" flipH="1">
              <a:off x="2869404"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2" name="Oval 40"/>
            <p:cNvSpPr>
              <a:spLocks noChangeArrowheads="1"/>
            </p:cNvSpPr>
            <p:nvPr/>
          </p:nvSpPr>
          <p:spPr bwMode="auto">
            <a:xfrm>
              <a:off x="3344961"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3" name="Oval 41"/>
            <p:cNvSpPr>
              <a:spLocks noChangeArrowheads="1"/>
            </p:cNvSpPr>
            <p:nvPr/>
          </p:nvSpPr>
          <p:spPr bwMode="auto">
            <a:xfrm>
              <a:off x="3028389" y="3493410"/>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4" name="Oval 42"/>
            <p:cNvSpPr>
              <a:spLocks noChangeArrowheads="1"/>
            </p:cNvSpPr>
            <p:nvPr/>
          </p:nvSpPr>
          <p:spPr bwMode="auto">
            <a:xfrm>
              <a:off x="2649060" y="36189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5" name="Oval 43"/>
            <p:cNvSpPr>
              <a:spLocks noChangeArrowheads="1"/>
            </p:cNvSpPr>
            <p:nvPr/>
          </p:nvSpPr>
          <p:spPr bwMode="auto">
            <a:xfrm>
              <a:off x="2711816"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6" name="Freeform 44"/>
            <p:cNvSpPr>
              <a:spLocks/>
            </p:cNvSpPr>
            <p:nvPr/>
          </p:nvSpPr>
          <p:spPr bwMode="auto">
            <a:xfrm rot="17256270" flipH="1">
              <a:off x="3502549" y="2892342"/>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7" name="Freeform 45"/>
            <p:cNvSpPr>
              <a:spLocks/>
            </p:cNvSpPr>
            <p:nvPr/>
          </p:nvSpPr>
          <p:spPr bwMode="auto">
            <a:xfrm rot="17256270" flipH="1">
              <a:off x="3248733" y="3271671"/>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6" name="グループ化 5"/>
          <p:cNvGrpSpPr/>
          <p:nvPr/>
        </p:nvGrpSpPr>
        <p:grpSpPr>
          <a:xfrm>
            <a:off x="4113928" y="4679695"/>
            <a:ext cx="1454559" cy="1281630"/>
            <a:chOff x="4166376" y="2797509"/>
            <a:chExt cx="1454559" cy="1281630"/>
          </a:xfrm>
        </p:grpSpPr>
        <p:pic>
          <p:nvPicPr>
            <p:cNvPr id="118" name="Picture 4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66376" y="2987173"/>
              <a:ext cx="1454559"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47"/>
            <p:cNvSpPr>
              <a:spLocks noChangeArrowheads="1"/>
            </p:cNvSpPr>
            <p:nvPr/>
          </p:nvSpPr>
          <p:spPr bwMode="auto">
            <a:xfrm>
              <a:off x="5051941" y="30513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0" name="Freeform 48"/>
            <p:cNvSpPr>
              <a:spLocks/>
            </p:cNvSpPr>
            <p:nvPr/>
          </p:nvSpPr>
          <p:spPr bwMode="auto">
            <a:xfrm rot="17256270" flipH="1">
              <a:off x="5209530"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1" name="Oval 49"/>
            <p:cNvSpPr>
              <a:spLocks noChangeArrowheads="1"/>
            </p:cNvSpPr>
            <p:nvPr/>
          </p:nvSpPr>
          <p:spPr bwMode="auto">
            <a:xfrm>
              <a:off x="4736763" y="3683076"/>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2" name="Freeform 50"/>
            <p:cNvSpPr>
              <a:spLocks/>
            </p:cNvSpPr>
            <p:nvPr/>
          </p:nvSpPr>
          <p:spPr bwMode="auto">
            <a:xfrm rot="17256270" flipH="1">
              <a:off x="4894352" y="346133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3" name="Oval 51"/>
            <p:cNvSpPr>
              <a:spLocks noChangeArrowheads="1"/>
            </p:cNvSpPr>
            <p:nvPr/>
          </p:nvSpPr>
          <p:spPr bwMode="auto">
            <a:xfrm>
              <a:off x="4356040" y="3240989"/>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4" name="Freeform 52"/>
            <p:cNvSpPr>
              <a:spLocks/>
            </p:cNvSpPr>
            <p:nvPr/>
          </p:nvSpPr>
          <p:spPr bwMode="auto">
            <a:xfrm rot="17256270" flipH="1">
              <a:off x="4513629" y="3019249"/>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pic>
        <p:nvPicPr>
          <p:cNvPr id="125"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6224" y="1623340"/>
            <a:ext cx="1644225" cy="1250950"/>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graphicFrame>
        <p:nvGraphicFramePr>
          <p:cNvPr id="126" name="Object 57"/>
          <p:cNvGraphicFramePr>
            <a:graphicFrameLocks noChangeAspect="1"/>
          </p:cNvGraphicFramePr>
          <p:nvPr>
            <p:extLst/>
          </p:nvPr>
        </p:nvGraphicFramePr>
        <p:xfrm>
          <a:off x="4597230" y="1938518"/>
          <a:ext cx="1517316" cy="1136593"/>
        </p:xfrm>
        <a:graphic>
          <a:graphicData uri="http://schemas.openxmlformats.org/presentationml/2006/ole">
            <mc:AlternateContent xmlns:mc="http://schemas.openxmlformats.org/markup-compatibility/2006">
              <mc:Choice xmlns:v="urn:schemas-microsoft-com:vml" Requires="v">
                <p:oleObj spid="_x0000_s1045" name="Acrobat Document" r:id="rId9" imgW="6838095" imgH="5125165" progId="AcroExch.Document.7">
                  <p:embed/>
                </p:oleObj>
              </mc:Choice>
              <mc:Fallback>
                <p:oleObj name="Acrobat Document" r:id="rId9" imgW="6838095" imgH="5125165" progId="AcroExch.Document.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7230" y="1938518"/>
                        <a:ext cx="1517316" cy="1136593"/>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oleObj>
              </mc:Fallback>
            </mc:AlternateContent>
          </a:graphicData>
        </a:graphic>
      </p:graphicFrame>
      <p:sp>
        <p:nvSpPr>
          <p:cNvPr id="131" name="Line 62"/>
          <p:cNvSpPr>
            <a:spLocks noChangeShapeType="1"/>
          </p:cNvSpPr>
          <p:nvPr/>
        </p:nvSpPr>
        <p:spPr bwMode="auto">
          <a:xfrm flipH="1">
            <a:off x="1791225" y="3073994"/>
            <a:ext cx="578197" cy="166500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32" name="Picture 6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92920" y="1551098"/>
            <a:ext cx="2100256" cy="152289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33" name="正方形/長方形 1"/>
          <p:cNvSpPr>
            <a:spLocks noChangeArrowheads="1"/>
          </p:cNvSpPr>
          <p:nvPr/>
        </p:nvSpPr>
        <p:spPr bwMode="auto">
          <a:xfrm>
            <a:off x="1246808" y="1317712"/>
            <a:ext cx="1808301" cy="32445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sz="1600" b="1" kern="0" dirty="0">
                <a:solidFill>
                  <a:prstClr val="white"/>
                </a:solidFill>
                <a:effectLst>
                  <a:outerShdw blurRad="38100" dist="38100" dir="2700000" algn="tl">
                    <a:srgbClr val="000000">
                      <a:alpha val="43137"/>
                    </a:srgbClr>
                  </a:outerShdw>
                </a:effectLst>
              </a:rPr>
              <a:t>Versatile</a:t>
            </a:r>
            <a:r>
              <a:rPr lang="ja-JP" altLang="en-US" sz="1600" b="1" kern="0" dirty="0">
                <a:solidFill>
                  <a:prstClr val="white"/>
                </a:solidFill>
                <a:effectLst>
                  <a:outerShdw blurRad="38100" dist="38100" dir="2700000" algn="tl">
                    <a:srgbClr val="000000">
                      <a:alpha val="43137"/>
                    </a:srgbClr>
                  </a:outerShdw>
                </a:effectLst>
              </a:rPr>
              <a:t> </a:t>
            </a:r>
            <a:r>
              <a:rPr lang="en-US" altLang="ja-JP" sz="1600" b="1" kern="0" dirty="0">
                <a:solidFill>
                  <a:prstClr val="white"/>
                </a:solidFill>
                <a:effectLst>
                  <a:outerShdw blurRad="38100" dist="38100" dir="2700000" algn="tl">
                    <a:srgbClr val="000000">
                      <a:alpha val="43137"/>
                    </a:srgbClr>
                  </a:outerShdw>
                </a:effectLst>
              </a:rPr>
              <a:t>Sensor</a:t>
            </a:r>
          </a:p>
        </p:txBody>
      </p:sp>
      <p:sp>
        <p:nvSpPr>
          <p:cNvPr id="134" name="正方形/長方形 69"/>
          <p:cNvSpPr>
            <a:spLocks noChangeArrowheads="1"/>
          </p:cNvSpPr>
          <p:nvPr/>
        </p:nvSpPr>
        <p:spPr bwMode="auto">
          <a:xfrm>
            <a:off x="6470168" y="1850659"/>
            <a:ext cx="1845045" cy="4058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b="1" kern="0" dirty="0">
                <a:solidFill>
                  <a:srgbClr val="000000"/>
                </a:solidFill>
              </a:rPr>
              <a:t>Cloud Server</a:t>
            </a:r>
          </a:p>
        </p:txBody>
      </p:sp>
      <p:pic>
        <p:nvPicPr>
          <p:cNvPr id="135" name="Picture 66" descr="MCj04339330000[1]"/>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507744" y="2824084"/>
            <a:ext cx="53831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8"/>
          <p:cNvSpPr>
            <a:spLocks noChangeArrowheads="1"/>
          </p:cNvSpPr>
          <p:nvPr/>
        </p:nvSpPr>
        <p:spPr bwMode="auto">
          <a:xfrm>
            <a:off x="4926032"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43" name="テキスト ボックス 142"/>
          <p:cNvSpPr txBox="1"/>
          <p:nvPr/>
        </p:nvSpPr>
        <p:spPr>
          <a:xfrm>
            <a:off x="5078949" y="4066462"/>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sp>
        <p:nvSpPr>
          <p:cNvPr id="144" name="テキスト ボックス 16"/>
          <p:cNvSpPr txBox="1">
            <a:spLocks noChangeArrowheads="1"/>
          </p:cNvSpPr>
          <p:nvPr/>
        </p:nvSpPr>
        <p:spPr bwMode="auto">
          <a:xfrm>
            <a:off x="9339373" y="1225334"/>
            <a:ext cx="2216879" cy="2300380"/>
          </a:xfrm>
          <a:prstGeom prst="rect">
            <a:avLst/>
          </a:prstGeom>
          <a:gradFill flip="none" rotWithShape="1">
            <a:gsLst>
              <a:gs pos="0">
                <a:sysClr val="window" lastClr="FFFFFF"/>
              </a:gs>
              <a:gs pos="100000">
                <a:srgbClr val="FFFF00"/>
              </a:gs>
            </a:gsLst>
            <a:path path="circle">
              <a:fillToRect l="50000" t="50000" r="50000" b="50000"/>
            </a:path>
            <a:tileRect/>
          </a:gradFill>
          <a:ln w="31750">
            <a:solidFill>
              <a:srgbClr val="FF0000"/>
            </a:solidFill>
            <a:miter lim="800000"/>
            <a:headEnd/>
            <a:tailEnd/>
          </a:ln>
          <a:scene3d>
            <a:camera prst="orthographicFront"/>
            <a:lightRig rig="threePt" dir="t"/>
          </a:scene3d>
          <a:sp3d>
            <a:bevelT w="127000" h="127000"/>
          </a:sp3d>
        </p:spPr>
        <p:txBody>
          <a:bodyPr wrap="square" anchor="ctr">
            <a:noAutofit/>
          </a:bodyPr>
          <a:lstStyle>
            <a:lvl1pPr eaLnBrk="0" hangingPunct="0">
              <a:defRPr kumimoji="1" sz="2000">
                <a:solidFill>
                  <a:schemeClr val="tx1"/>
                </a:solidFill>
                <a:latin typeface="NissanAG-Bold" pitchFamily="50" charset="0"/>
                <a:ea typeface="HGP創英角ｺﾞｼｯｸUB" pitchFamily="50" charset="-128"/>
              </a:defRPr>
            </a:lvl1pPr>
            <a:lvl2pPr marL="742950" indent="-285750" eaLnBrk="0" hangingPunct="0">
              <a:defRPr kumimoji="1" sz="2000">
                <a:solidFill>
                  <a:schemeClr val="tx1"/>
                </a:solidFill>
                <a:latin typeface="NissanAG-Bold" pitchFamily="50" charset="0"/>
                <a:ea typeface="HGP創英角ｺﾞｼｯｸUB" pitchFamily="50" charset="-128"/>
              </a:defRPr>
            </a:lvl2pPr>
            <a:lvl3pPr marL="1143000" indent="-228600" eaLnBrk="0" hangingPunct="0">
              <a:defRPr kumimoji="1" sz="2000">
                <a:solidFill>
                  <a:schemeClr val="tx1"/>
                </a:solidFill>
                <a:latin typeface="NissanAG-Bold" pitchFamily="50" charset="0"/>
                <a:ea typeface="HGP創英角ｺﾞｼｯｸUB" pitchFamily="50" charset="-128"/>
              </a:defRPr>
            </a:lvl3pPr>
            <a:lvl4pPr marL="1600200" indent="-228600" eaLnBrk="0" hangingPunct="0">
              <a:defRPr kumimoji="1" sz="2000">
                <a:solidFill>
                  <a:schemeClr val="tx1"/>
                </a:solidFill>
                <a:latin typeface="NissanAG-Bold" pitchFamily="50" charset="0"/>
                <a:ea typeface="HGP創英角ｺﾞｼｯｸUB" pitchFamily="50" charset="-128"/>
              </a:defRPr>
            </a:lvl4pPr>
            <a:lvl5pPr marL="2057400" indent="-228600" eaLnBrk="0" hangingPunct="0">
              <a:defRPr kumimoji="1" sz="2000">
                <a:solidFill>
                  <a:schemeClr val="tx1"/>
                </a:solidFill>
                <a:latin typeface="NissanAG-Bold" pitchFamily="50" charset="0"/>
                <a:ea typeface="HGP創英角ｺﾞｼｯｸUB" pitchFamily="50" charset="-128"/>
              </a:defRPr>
            </a:lvl5pPr>
            <a:lvl6pPr marL="25146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6pPr>
            <a:lvl7pPr marL="29718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7pPr>
            <a:lvl8pPr marL="34290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8pPr>
            <a:lvl9pPr marL="38862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9pPr>
          </a:lstStyle>
          <a:p>
            <a:pPr eaLnBrk="1" hangingPunct="1">
              <a:spcBef>
                <a:spcPts val="600"/>
              </a:spcBef>
              <a:defRPr/>
            </a:pPr>
            <a:r>
              <a:rPr lang="en-US" altLang="ja-JP" sz="1600" kern="0" dirty="0">
                <a:solidFill>
                  <a:srgbClr val="000000"/>
                </a:solidFill>
              </a:rPr>
              <a:t>CBM</a:t>
            </a:r>
            <a:r>
              <a:rPr lang="ja-JP" altLang="en-US" sz="1600" kern="0" dirty="0">
                <a:solidFill>
                  <a:srgbClr val="000000"/>
                </a:solidFill>
              </a:rPr>
              <a:t> </a:t>
            </a:r>
            <a:r>
              <a:rPr lang="en-US" altLang="ja-JP" sz="1600" kern="0" dirty="0">
                <a:solidFill>
                  <a:srgbClr val="000000"/>
                </a:solidFill>
              </a:rPr>
              <a:t>Server</a:t>
            </a:r>
          </a:p>
          <a:p>
            <a:pPr eaLnBrk="1" hangingPunct="1">
              <a:spcBef>
                <a:spcPts val="600"/>
              </a:spcBef>
              <a:defRPr/>
            </a:pPr>
            <a:r>
              <a:rPr lang="ja-JP" altLang="en-US" sz="1200" kern="0" dirty="0">
                <a:solidFill>
                  <a:srgbClr val="000000"/>
                </a:solidFill>
              </a:rPr>
              <a:t>１： </a:t>
            </a:r>
            <a:r>
              <a:rPr lang="en-US" altLang="ja-JP" sz="1200" kern="0" dirty="0">
                <a:solidFill>
                  <a:srgbClr val="000000"/>
                </a:solidFill>
              </a:rPr>
              <a:t>Historical</a:t>
            </a:r>
            <a:r>
              <a:rPr lang="ja-JP" altLang="en-US" sz="1200" kern="0" dirty="0">
                <a:solidFill>
                  <a:srgbClr val="000000"/>
                </a:solidFill>
              </a:rPr>
              <a:t> </a:t>
            </a:r>
            <a:r>
              <a:rPr lang="en-US" altLang="ja-JP" sz="1200" kern="0" dirty="0">
                <a:solidFill>
                  <a:srgbClr val="000000"/>
                </a:solidFill>
              </a:rPr>
              <a:t>data</a:t>
            </a:r>
            <a:r>
              <a:rPr lang="ja-JP" altLang="en-US" sz="1200" kern="0" dirty="0">
                <a:solidFill>
                  <a:srgbClr val="000000"/>
                </a:solidFill>
              </a:rPr>
              <a:t> </a:t>
            </a:r>
            <a:r>
              <a:rPr lang="en-US" altLang="ja-JP" sz="1200" kern="0" dirty="0">
                <a:solidFill>
                  <a:srgbClr val="000000"/>
                </a:solidFill>
              </a:rPr>
              <a:t>analysis</a:t>
            </a:r>
          </a:p>
          <a:p>
            <a:pPr eaLnBrk="1" hangingPunct="1">
              <a:spcBef>
                <a:spcPts val="600"/>
              </a:spcBef>
              <a:defRPr/>
            </a:pPr>
            <a:r>
              <a:rPr lang="ja-JP" altLang="en-US" sz="1200" kern="0" dirty="0">
                <a:solidFill>
                  <a:srgbClr val="000000"/>
                </a:solidFill>
              </a:rPr>
              <a:t>２： </a:t>
            </a:r>
            <a:endParaRPr lang="en-US" altLang="ja-JP" sz="1200" kern="0" dirty="0">
              <a:solidFill>
                <a:srgbClr val="000000"/>
              </a:solidFill>
            </a:endParaRPr>
          </a:p>
        </p:txBody>
      </p:sp>
      <p:sp>
        <p:nvSpPr>
          <p:cNvPr id="148" name="角丸四角形 147"/>
          <p:cNvSpPr/>
          <p:nvPr/>
        </p:nvSpPr>
        <p:spPr bwMode="auto">
          <a:xfrm>
            <a:off x="913041" y="1109367"/>
            <a:ext cx="2638061" cy="2190503"/>
          </a:xfrm>
          <a:prstGeom prst="roundRect">
            <a:avLst/>
          </a:prstGeom>
          <a:noFill/>
          <a:ln w="28575">
            <a:solidFill>
              <a:srgbClr val="FF0000"/>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defRPr/>
            </a:pPr>
            <a:endParaRPr kumimoji="0" lang="ja-JP" altLang="en-US" kern="0">
              <a:solidFill>
                <a:srgbClr val="000000"/>
              </a:solidFill>
              <a:latin typeface="Times New Roman" pitchFamily="18" charset="0"/>
              <a:ea typeface="ＭＳ Ｐゴシック"/>
            </a:endParaRPr>
          </a:p>
        </p:txBody>
      </p:sp>
      <p:sp>
        <p:nvSpPr>
          <p:cNvPr id="145" name="テキスト ボックス 144"/>
          <p:cNvSpPr txBox="1"/>
          <p:nvPr/>
        </p:nvSpPr>
        <p:spPr>
          <a:xfrm>
            <a:off x="753017" y="795510"/>
            <a:ext cx="362599" cy="461665"/>
          </a:xfrm>
          <a:prstGeom prst="rect">
            <a:avLst/>
          </a:prstGeom>
          <a:gradFill rotWithShape="1">
            <a:gsLst>
              <a:gs pos="0">
                <a:srgbClr val="FF9966"/>
              </a:gs>
              <a:gs pos="80000">
                <a:srgbClr val="FFC000"/>
              </a:gs>
              <a:gs pos="100000">
                <a:srgbClr val="FFC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effectLst>
                  <a:outerShdw blurRad="38100" dist="38100" dir="2700000" algn="tl">
                    <a:srgbClr val="000000">
                      <a:alpha val="43137"/>
                    </a:srgbClr>
                  </a:outerShdw>
                </a:effectLst>
                <a:latin typeface="Calibri"/>
                <a:ea typeface="ＭＳ Ｐゴシック"/>
              </a:rPr>
              <a:t>A</a:t>
            </a:r>
          </a:p>
        </p:txBody>
      </p:sp>
      <p:pic>
        <p:nvPicPr>
          <p:cNvPr id="149"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43238" y="3618486"/>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1922" y="3534660"/>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Line 29"/>
          <p:cNvSpPr>
            <a:spLocks noChangeShapeType="1"/>
          </p:cNvSpPr>
          <p:nvPr/>
        </p:nvSpPr>
        <p:spPr bwMode="auto">
          <a:xfrm flipV="1">
            <a:off x="4940278" y="3792966"/>
            <a:ext cx="243372" cy="1"/>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2" name="角丸四角形 151"/>
          <p:cNvSpPr/>
          <p:nvPr/>
        </p:nvSpPr>
        <p:spPr bwMode="auto">
          <a:xfrm>
            <a:off x="4415163" y="3267563"/>
            <a:ext cx="1820018" cy="831181"/>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defRPr/>
            </a:pPr>
            <a:endParaRPr kumimoji="0" lang="ja-JP" altLang="en-US" kern="0">
              <a:solidFill>
                <a:srgbClr val="000000"/>
              </a:solidFill>
              <a:latin typeface="Times New Roman" pitchFamily="18" charset="0"/>
              <a:ea typeface="ＭＳ Ｐゴシック"/>
            </a:endParaRPr>
          </a:p>
        </p:txBody>
      </p:sp>
      <p:sp>
        <p:nvSpPr>
          <p:cNvPr id="153" name="テキスト ボックス 152"/>
          <p:cNvSpPr txBox="1"/>
          <p:nvPr/>
        </p:nvSpPr>
        <p:spPr>
          <a:xfrm>
            <a:off x="4239474" y="3496168"/>
            <a:ext cx="351378"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latin typeface="Calibri"/>
                <a:ea typeface="ＭＳ Ｐゴシック"/>
              </a:rPr>
              <a:t>B</a:t>
            </a:r>
          </a:p>
        </p:txBody>
      </p:sp>
      <p:sp>
        <p:nvSpPr>
          <p:cNvPr id="154" name="角丸四角形 153"/>
          <p:cNvSpPr/>
          <p:nvPr/>
        </p:nvSpPr>
        <p:spPr bwMode="auto">
          <a:xfrm>
            <a:off x="4362442" y="1109367"/>
            <a:ext cx="4097990" cy="2099102"/>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defRPr/>
            </a:pPr>
            <a:endParaRPr kumimoji="0" lang="ja-JP" altLang="en-US" kern="0">
              <a:solidFill>
                <a:srgbClr val="000000"/>
              </a:solidFill>
              <a:latin typeface="Times New Roman" pitchFamily="18" charset="0"/>
              <a:ea typeface="ＭＳ Ｐゴシック"/>
            </a:endParaRPr>
          </a:p>
        </p:txBody>
      </p:sp>
      <p:sp>
        <p:nvSpPr>
          <p:cNvPr id="147" name="テキスト ボックス 146"/>
          <p:cNvSpPr txBox="1"/>
          <p:nvPr/>
        </p:nvSpPr>
        <p:spPr>
          <a:xfrm>
            <a:off x="5191956" y="840503"/>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latin typeface="Calibri"/>
                <a:ea typeface="ＭＳ Ｐゴシック"/>
              </a:rPr>
              <a:t>C</a:t>
            </a:r>
          </a:p>
        </p:txBody>
      </p:sp>
      <p:sp>
        <p:nvSpPr>
          <p:cNvPr id="157" name="Line 29"/>
          <p:cNvSpPr>
            <a:spLocks noChangeShapeType="1"/>
          </p:cNvSpPr>
          <p:nvPr/>
        </p:nvSpPr>
        <p:spPr bwMode="auto">
          <a:xfrm flipV="1">
            <a:off x="6955770" y="3394471"/>
            <a:ext cx="0" cy="1438597"/>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58"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75843" y="4471203"/>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4527" y="4387377"/>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 name="グループ化 160"/>
          <p:cNvGrpSpPr/>
          <p:nvPr/>
        </p:nvGrpSpPr>
        <p:grpSpPr>
          <a:xfrm>
            <a:off x="6105172" y="5026250"/>
            <a:ext cx="2325750" cy="1358174"/>
            <a:chOff x="250825" y="549275"/>
            <a:chExt cx="4976813" cy="3016250"/>
          </a:xfrm>
        </p:grpSpPr>
        <p:sp>
          <p:nvSpPr>
            <p:cNvPr id="162" name="AutoShape 2114"/>
            <p:cNvSpPr>
              <a:spLocks noChangeArrowheads="1"/>
            </p:cNvSpPr>
            <p:nvPr/>
          </p:nvSpPr>
          <p:spPr bwMode="auto">
            <a:xfrm>
              <a:off x="250825" y="549275"/>
              <a:ext cx="4897439" cy="2951162"/>
            </a:xfrm>
            <a:prstGeom prst="wedgeRoundRectCallout">
              <a:avLst>
                <a:gd name="adj1" fmla="val -16180"/>
                <a:gd name="adj2" fmla="val -61483"/>
                <a:gd name="adj3" fmla="val 16667"/>
              </a:avLst>
            </a:prstGeom>
            <a:noFill/>
            <a:ln w="28575" algn="ctr">
              <a:solidFill>
                <a:srgbClr val="0080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90000"/>
                </a:lnSpc>
                <a:spcBef>
                  <a:spcPct val="50000"/>
                </a:spcBef>
                <a:spcAft>
                  <a:spcPct val="0"/>
                </a:spcAft>
              </a:pPr>
              <a:endParaRPr lang="ja-JP" altLang="ja-JP" sz="2000">
                <a:solidFill>
                  <a:srgbClr val="000000"/>
                </a:solidFill>
                <a:effectLst>
                  <a:outerShdw blurRad="38100" dist="38100" dir="2700000" algn="tl">
                    <a:srgbClr val="C0C0C0"/>
                  </a:outerShdw>
                </a:effectLst>
                <a:latin typeface="Times New Roman" pitchFamily="18" charset="0"/>
                <a:ea typeface="ＭＳ Ｐゴシック"/>
              </a:endParaRPr>
            </a:p>
          </p:txBody>
        </p:sp>
        <p:pic>
          <p:nvPicPr>
            <p:cNvPr id="163" name="Picture 21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39750" y="692150"/>
              <a:ext cx="2952750" cy="179863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117"/>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2195513" y="1916113"/>
              <a:ext cx="3032125" cy="16494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5" name="Group 2118"/>
            <p:cNvGrpSpPr>
              <a:grpSpLocks/>
            </p:cNvGrpSpPr>
            <p:nvPr/>
          </p:nvGrpSpPr>
          <p:grpSpPr bwMode="auto">
            <a:xfrm>
              <a:off x="3779837" y="1125538"/>
              <a:ext cx="863600" cy="865187"/>
              <a:chOff x="4014" y="1706"/>
              <a:chExt cx="544" cy="545"/>
            </a:xfrm>
          </p:grpSpPr>
          <p:sp>
            <p:nvSpPr>
              <p:cNvPr id="169" name="Text Box 2119"/>
              <p:cNvSpPr txBox="1">
                <a:spLocks noChangeArrowheads="1"/>
              </p:cNvSpPr>
              <p:nvPr/>
            </p:nvSpPr>
            <p:spPr bwMode="auto">
              <a:xfrm>
                <a:off x="4016" y="1842"/>
                <a:ext cx="53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82800" bIns="82800">
                <a:spAutoFit/>
              </a:bodyPr>
              <a:lstStyle/>
              <a:p>
                <a:pPr algn="ctr" fontAlgn="t">
                  <a:lnSpc>
                    <a:spcPct val="90000"/>
                  </a:lnSpc>
                  <a:spcBef>
                    <a:spcPct val="50000"/>
                  </a:spcBef>
                  <a:spcAft>
                    <a:spcPct val="0"/>
                  </a:spcAft>
                </a:pPr>
                <a:r>
                  <a:rPr lang="en-US" altLang="ja-JP" sz="600" dirty="0">
                    <a:solidFill>
                      <a:srgbClr val="000000"/>
                    </a:solidFill>
                    <a:latin typeface="HGS創英角ﾎﾟｯﾌﾟ体" panose="040B0A00000000000000" pitchFamily="50" charset="-128"/>
                    <a:ea typeface="HGS創英角ﾎﾟｯﾌﾟ体" panose="040B0A00000000000000" pitchFamily="50" charset="-128"/>
                  </a:rPr>
                  <a:t>Alarm</a:t>
                </a:r>
                <a:endParaRPr lang="ja-JP" altLang="en-US" sz="6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170" name="AutoShape 2120"/>
              <p:cNvSpPr>
                <a:spLocks noChangeArrowheads="1"/>
              </p:cNvSpPr>
              <p:nvPr/>
            </p:nvSpPr>
            <p:spPr bwMode="auto">
              <a:xfrm>
                <a:off x="4014" y="1706"/>
                <a:ext cx="544" cy="545"/>
              </a:xfrm>
              <a:prstGeom prst="irregularSeal1">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166" name="Line 2121"/>
            <p:cNvSpPr>
              <a:spLocks noChangeShapeType="1"/>
            </p:cNvSpPr>
            <p:nvPr/>
          </p:nvSpPr>
          <p:spPr bwMode="auto">
            <a:xfrm>
              <a:off x="4284663" y="1773238"/>
              <a:ext cx="215900" cy="64770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7" name="Rectangle 2122"/>
            <p:cNvSpPr>
              <a:spLocks noChangeArrowheads="1"/>
            </p:cNvSpPr>
            <p:nvPr/>
          </p:nvSpPr>
          <p:spPr bwMode="auto">
            <a:xfrm>
              <a:off x="4427538" y="2420938"/>
              <a:ext cx="144462" cy="144462"/>
            </a:xfrm>
            <a:prstGeom prst="rect">
              <a:avLst/>
            </a:prstGeom>
            <a:solidFill>
              <a:srgbClr val="FF0000"/>
            </a:solidFill>
            <a:ln w="28575" algn="ctr">
              <a:solidFill>
                <a:srgbClr val="000000"/>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8" name="Rectangle 2123"/>
            <p:cNvSpPr>
              <a:spLocks noChangeArrowheads="1"/>
            </p:cNvSpPr>
            <p:nvPr/>
          </p:nvSpPr>
          <p:spPr bwMode="auto">
            <a:xfrm>
              <a:off x="718535" y="620714"/>
              <a:ext cx="3785818" cy="381540"/>
            </a:xfrm>
            <a:prstGeom prst="rect">
              <a:avLst/>
            </a:prstGeom>
            <a:solidFill>
              <a:srgbClr val="FFFFFF"/>
            </a:solidFill>
            <a:ln w="28575" algn="ctr">
              <a:solidFill>
                <a:srgbClr val="000000"/>
              </a:solidFill>
              <a:miter lim="800000"/>
              <a:headEnd/>
              <a:tailEnd type="none" w="lg" len="lg"/>
            </a:ln>
            <a:effectLst>
              <a:outerShdw dist="35921" dir="2700000" algn="ctr" rotWithShape="0">
                <a:srgbClr val="000000"/>
              </a:outerShdw>
            </a:effectLst>
          </p:spPr>
          <p:txBody>
            <a:bodyPr wrap="none">
              <a:spAutoFit/>
            </a:bodyPr>
            <a:lstStyle/>
            <a:p>
              <a:pPr algn="ctr">
                <a:lnSpc>
                  <a:spcPct val="70000"/>
                </a:lnSpc>
                <a:spcBef>
                  <a:spcPct val="50000"/>
                </a:spcBef>
                <a:defRPr/>
              </a:pPr>
              <a:r>
                <a:rPr lang="en-US" altLang="ja-JP" sz="1000" b="1" kern="0" dirty="0">
                  <a:solidFill>
                    <a:srgbClr val="000000"/>
                  </a:solidFill>
                  <a:effectLst>
                    <a:outerShdw blurRad="38100" dist="38100" dir="2700000" algn="tl">
                      <a:srgbClr val="C0C0C0"/>
                    </a:outerShdw>
                  </a:effectLst>
                  <a:latin typeface="Times New Roman" pitchFamily="18" charset="0"/>
                  <a:ea typeface="ＭＳ Ｐゴシック"/>
                </a:rPr>
                <a:t>Monitor of Cable Resistance </a:t>
              </a:r>
              <a:endParaRPr lang="ja-JP" altLang="en-US" sz="1000" b="1" kern="0" dirty="0">
                <a:solidFill>
                  <a:srgbClr val="000000"/>
                </a:solidFill>
                <a:effectLst>
                  <a:outerShdw blurRad="38100" dist="38100" dir="2700000" algn="tl">
                    <a:srgbClr val="C0C0C0"/>
                  </a:outerShdw>
                </a:effectLst>
                <a:latin typeface="Times New Roman" pitchFamily="18" charset="0"/>
                <a:ea typeface="ＭＳ Ｐゴシック"/>
              </a:endParaRPr>
            </a:p>
          </p:txBody>
        </p:sp>
      </p:grpSp>
      <p:sp>
        <p:nvSpPr>
          <p:cNvPr id="171" name="Line 29"/>
          <p:cNvSpPr>
            <a:spLocks noChangeShapeType="1"/>
          </p:cNvSpPr>
          <p:nvPr/>
        </p:nvSpPr>
        <p:spPr bwMode="auto">
          <a:xfrm flipV="1">
            <a:off x="3211230"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2" name="Rectangle 18"/>
          <p:cNvSpPr>
            <a:spLocks noChangeArrowheads="1"/>
          </p:cNvSpPr>
          <p:nvPr/>
        </p:nvSpPr>
        <p:spPr bwMode="auto">
          <a:xfrm>
            <a:off x="3164189"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 name="Line 29"/>
          <p:cNvSpPr>
            <a:spLocks noChangeShapeType="1"/>
          </p:cNvSpPr>
          <p:nvPr/>
        </p:nvSpPr>
        <p:spPr bwMode="auto">
          <a:xfrm flipV="1">
            <a:off x="3809535"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4" name="Rectangle 18"/>
          <p:cNvSpPr>
            <a:spLocks noChangeArrowheads="1"/>
          </p:cNvSpPr>
          <p:nvPr/>
        </p:nvSpPr>
        <p:spPr bwMode="auto">
          <a:xfrm>
            <a:off x="3762494"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 name="テキスト ボックス 174"/>
          <p:cNvSpPr txBox="1"/>
          <p:nvPr/>
        </p:nvSpPr>
        <p:spPr>
          <a:xfrm>
            <a:off x="2633497" y="4066462"/>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spTree>
    <p:extLst>
      <p:ext uri="{BB962C8B-B14F-4D97-AF65-F5344CB8AC3E}">
        <p14:creationId xmlns:p14="http://schemas.microsoft.com/office/powerpoint/2010/main" val="14411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500"/>
                                        <p:tgtEl>
                                          <p:spTgt spid="15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left)">
                                      <p:cBhvr>
                                        <p:cTn id="13"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52" grpId="0" animBg="1"/>
      <p:bldP spid="1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idx="10"/>
          </p:nvPr>
        </p:nvSpPr>
        <p:spPr/>
        <p:txBody>
          <a:bodyPr/>
          <a:lstStyle/>
          <a:p>
            <a:pPr>
              <a:defRPr/>
            </a:pPr>
            <a:r>
              <a:rPr lang="en-US" altLang="ja-JP" sz="1200" dirty="0"/>
              <a:t>Slide </a:t>
            </a:r>
            <a:fld id="{98353807-7C68-4431-A21C-0877270A9D11}" type="slidenum">
              <a:rPr lang="en-US" altLang="ja-JP" sz="1200" smtClean="0"/>
              <a:pPr>
                <a:defRPr/>
              </a:pPr>
              <a:t>21</a:t>
            </a:fld>
            <a:endParaRPr lang="en-US" altLang="ja-JP"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676274"/>
            <a:ext cx="8810625" cy="570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bwMode="auto">
          <a:xfrm>
            <a:off x="2267744" y="1556792"/>
            <a:ext cx="5760640" cy="3154908"/>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endParaRPr>
          </a:p>
        </p:txBody>
      </p:sp>
      <p:sp>
        <p:nvSpPr>
          <p:cNvPr id="6" name="Rectangle 105"/>
          <p:cNvSpPr>
            <a:spLocks noChangeArrowheads="1"/>
          </p:cNvSpPr>
          <p:nvPr/>
        </p:nvSpPr>
        <p:spPr bwMode="auto">
          <a:xfrm>
            <a:off x="3995936" y="1167135"/>
            <a:ext cx="1859805" cy="461665"/>
          </a:xfrm>
          <a:prstGeom prst="rect">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IMS Sensor</a:t>
            </a:r>
            <a:endParaRPr kumimoji="1" lang="ja-JP"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endParaRPr>
          </a:p>
        </p:txBody>
      </p:sp>
      <p:sp>
        <p:nvSpPr>
          <p:cNvPr id="7" name="テキスト ボックス 6"/>
          <p:cNvSpPr txBox="1"/>
          <p:nvPr/>
        </p:nvSpPr>
        <p:spPr>
          <a:xfrm>
            <a:off x="166688" y="705470"/>
            <a:ext cx="362599" cy="46166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A</a:t>
            </a:r>
          </a:p>
        </p:txBody>
      </p:sp>
      <p:sp>
        <p:nvSpPr>
          <p:cNvPr id="8" name="テキスト ボックス 7"/>
          <p:cNvSpPr txBox="1"/>
          <p:nvPr/>
        </p:nvSpPr>
        <p:spPr>
          <a:xfrm>
            <a:off x="7533697" y="5661247"/>
            <a:ext cx="989373" cy="461665"/>
          </a:xfrm>
          <a:prstGeom prst="rect">
            <a:avLst/>
          </a:prstGeom>
          <a:solidFill>
            <a:schemeClr val="bg1"/>
          </a:solidFill>
          <a:ln w="38100">
            <a:solidFill>
              <a:srgbClr val="FF0000"/>
            </a:solidFill>
          </a:ln>
        </p:spPr>
        <p:txBody>
          <a:bodyPr wrap="none" rtlCol="0">
            <a:spAutoFit/>
          </a:bodyPr>
          <a:lstStyle/>
          <a:p>
            <a:r>
              <a:rPr kumimoji="1" lang="en-US" altLang="ja-JP" sz="2400" dirty="0">
                <a:solidFill>
                  <a:srgbClr val="FF0000"/>
                </a:solidFill>
                <a:effectLst>
                  <a:outerShdw blurRad="38100" dist="38100" dir="2700000" algn="tl">
                    <a:srgbClr val="000000">
                      <a:alpha val="43137"/>
                    </a:srgbClr>
                  </a:outerShdw>
                </a:effectLst>
              </a:rPr>
              <a:t>Alarm</a:t>
            </a:r>
            <a:endParaRPr kumimoji="1" lang="ja-JP" alt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3200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34678"/>
            <a:ext cx="8229600" cy="778098"/>
          </a:xfrm>
        </p:spPr>
        <p:txBody>
          <a:bodyPr/>
          <a:lstStyle/>
          <a:p>
            <a:r>
              <a:rPr lang="en-US" altLang="ja-JP" dirty="0"/>
              <a:t>Required specification</a:t>
            </a:r>
          </a:p>
        </p:txBody>
      </p:sp>
      <p:sp>
        <p:nvSpPr>
          <p:cNvPr id="3" name="コンテンツ プレースホルダー 2"/>
          <p:cNvSpPr>
            <a:spLocks noGrp="1"/>
          </p:cNvSpPr>
          <p:nvPr>
            <p:ph idx="1"/>
          </p:nvPr>
        </p:nvSpPr>
        <p:spPr>
          <a:xfrm>
            <a:off x="457200" y="1268760"/>
            <a:ext cx="8229600" cy="5040560"/>
          </a:xfrm>
        </p:spPr>
        <p:txBody>
          <a:bodyPr>
            <a:normAutofit fontScale="92500" lnSpcReduction="10000"/>
          </a:bodyPr>
          <a:lstStyle/>
          <a:p>
            <a:pPr marL="0" indent="0">
              <a:buNone/>
            </a:pPr>
            <a:r>
              <a:rPr lang="en-US" altLang="ja-JP" dirty="0"/>
              <a:t>3 type of Diagnosis System</a:t>
            </a:r>
          </a:p>
          <a:p>
            <a:pPr marL="914400" lvl="1" indent="-514350">
              <a:buFont typeface="+mj-lt"/>
              <a:buAutoNum type="arabicPeriod"/>
            </a:pPr>
            <a:r>
              <a:rPr lang="en-US" altLang="ja-JP" dirty="0"/>
              <a:t>Equipment Diagnosis System in Real-time with rea-time feedback</a:t>
            </a:r>
          </a:p>
          <a:p>
            <a:pPr marL="1314450" lvl="2" indent="-514350">
              <a:buFont typeface="+mj-ea"/>
              <a:buAutoNum type="circleNumDbPlain"/>
            </a:pPr>
            <a:r>
              <a:rPr lang="en-US" altLang="ja-JP" dirty="0"/>
              <a:t>Real-time measuring </a:t>
            </a:r>
          </a:p>
          <a:p>
            <a:pPr marL="1314450" lvl="2" indent="-514350">
              <a:buFont typeface="+mj-ea"/>
              <a:buAutoNum type="circleNumDbPlain"/>
            </a:pPr>
            <a:r>
              <a:rPr lang="en-US" altLang="ja-JP" dirty="0"/>
              <a:t>Judge immediately with a certain  threshold level</a:t>
            </a:r>
          </a:p>
          <a:p>
            <a:pPr marL="1314450" lvl="2" indent="-514350">
              <a:buFont typeface="+mj-ea"/>
              <a:buAutoNum type="circleNumDbPlain"/>
            </a:pPr>
            <a:r>
              <a:rPr lang="en-US" altLang="ja-JP" dirty="0"/>
              <a:t>Send</a:t>
            </a:r>
            <a:r>
              <a:rPr lang="ja-JP" altLang="en-US" dirty="0"/>
              <a:t> </a:t>
            </a:r>
            <a:r>
              <a:rPr lang="en-US" altLang="ja-JP" dirty="0"/>
              <a:t>alarm</a:t>
            </a:r>
          </a:p>
          <a:p>
            <a:pPr marL="914400" lvl="1" indent="-514350">
              <a:buFont typeface="+mj-lt"/>
              <a:buAutoNum type="arabicPeriod"/>
            </a:pPr>
            <a:r>
              <a:rPr lang="en-US" altLang="ja-JP" dirty="0">
                <a:solidFill>
                  <a:srgbClr val="FF0000"/>
                </a:solidFill>
              </a:rPr>
              <a:t>Equipment Diagnosis System in Real-time (1)</a:t>
            </a:r>
          </a:p>
          <a:p>
            <a:pPr marL="1257300" lvl="2" indent="-457200">
              <a:buFont typeface="+mj-ea"/>
              <a:buAutoNum type="circleNumDbPlain"/>
            </a:pPr>
            <a:r>
              <a:rPr lang="en-US" altLang="ja-JP" dirty="0">
                <a:solidFill>
                  <a:srgbClr val="FF0000"/>
                </a:solidFill>
              </a:rPr>
              <a:t>Real-time measuring and sending data in real-time</a:t>
            </a:r>
          </a:p>
          <a:p>
            <a:pPr marL="1257300" lvl="2" indent="-457200">
              <a:buFont typeface="+mj-ea"/>
              <a:buAutoNum type="circleNumDbPlain"/>
            </a:pPr>
            <a:r>
              <a:rPr lang="en-US" altLang="ja-JP" dirty="0">
                <a:solidFill>
                  <a:srgbClr val="FF0000"/>
                </a:solidFill>
              </a:rPr>
              <a:t>Judge based on the comparison with the past data </a:t>
            </a:r>
          </a:p>
          <a:p>
            <a:pPr marL="914400" lvl="1" indent="-514350">
              <a:buFont typeface="+mj-lt"/>
              <a:buAutoNum type="arabicPeriod"/>
            </a:pPr>
            <a:r>
              <a:rPr lang="en-US" altLang="ja-JP" dirty="0"/>
              <a:t>Equipment Diagnosis System in Real-time (2)</a:t>
            </a:r>
          </a:p>
          <a:p>
            <a:pPr marL="1314450" lvl="2" indent="-514350">
              <a:buFont typeface="+mj-ea"/>
              <a:buAutoNum type="circleNumDbPlain"/>
            </a:pPr>
            <a:r>
              <a:rPr lang="en-US" altLang="ja-JP" dirty="0"/>
              <a:t>Real-time measuring and sending data </a:t>
            </a:r>
            <a:r>
              <a:rPr lang="en-US" altLang="ja-JP" dirty="0">
                <a:solidFill>
                  <a:srgbClr val="FF0000"/>
                </a:solidFill>
              </a:rPr>
              <a:t>intermittently</a:t>
            </a:r>
          </a:p>
          <a:p>
            <a:pPr marL="1314450" lvl="2" indent="-514350">
              <a:buFont typeface="+mj-ea"/>
              <a:buAutoNum type="circleNumDbPlain"/>
            </a:pPr>
            <a:r>
              <a:rPr lang="en-US" altLang="ja-JP" dirty="0"/>
              <a:t>Judge based on the comparison with the past data </a:t>
            </a:r>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endParaRPr kumimoji="1" lang="ja-JP" altLang="en-US" dirty="0"/>
          </a:p>
        </p:txBody>
      </p:sp>
      <p:sp>
        <p:nvSpPr>
          <p:cNvPr id="4" name="テキスト ボックス 3"/>
          <p:cNvSpPr txBox="1"/>
          <p:nvPr/>
        </p:nvSpPr>
        <p:spPr>
          <a:xfrm>
            <a:off x="8549593" y="1916832"/>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55204" y="3933056"/>
            <a:ext cx="351378" cy="46166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51197" y="5229200"/>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C</a:t>
            </a:r>
          </a:p>
        </p:txBody>
      </p:sp>
      <p:sp>
        <p:nvSpPr>
          <p:cNvPr id="7" name="スライド番号プレースホルダー 1"/>
          <p:cNvSpPr>
            <a:spLocks noGrp="1"/>
          </p:cNvSpPr>
          <p:nvPr>
            <p:ph type="sldNum" idx="10"/>
          </p:nvPr>
        </p:nvSpPr>
        <p:spPr>
          <a:xfrm>
            <a:off x="3923928" y="6524625"/>
            <a:ext cx="1090985" cy="216743"/>
          </a:xfrm>
        </p:spPr>
        <p:txBody>
          <a:bodyPr/>
          <a:lstStyle/>
          <a:p>
            <a:pPr>
              <a:defRPr/>
            </a:pPr>
            <a:r>
              <a:rPr lang="en-US" altLang="ja-JP"/>
              <a:t>Slide </a:t>
            </a:r>
            <a:fld id="{8F78FDF7-F6F4-4B9B-A118-C4B60A9BE3AC}" type="slidenum">
              <a:rPr lang="en-US" altLang="ja-JP" smtClean="0"/>
              <a:pPr>
                <a:defRPr/>
              </a:pPr>
              <a:t>22</a:t>
            </a:fld>
            <a:endParaRPr lang="en-US" altLang="ja-JP" dirty="0"/>
          </a:p>
        </p:txBody>
      </p:sp>
    </p:spTree>
    <p:extLst>
      <p:ext uri="{BB962C8B-B14F-4D97-AF65-F5344CB8AC3E}">
        <p14:creationId xmlns:p14="http://schemas.microsoft.com/office/powerpoint/2010/main" val="42304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3"/>
          <p:cNvSpPr>
            <a:spLocks/>
          </p:cNvSpPr>
          <p:nvPr/>
        </p:nvSpPr>
        <p:spPr bwMode="auto">
          <a:xfrm>
            <a:off x="1115615" y="3523647"/>
            <a:ext cx="6930441" cy="2711173"/>
          </a:xfrm>
          <a:custGeom>
            <a:avLst/>
            <a:gdLst>
              <a:gd name="T0" fmla="*/ 9 w 3819"/>
              <a:gd name="T1" fmla="*/ 29 h 2932"/>
              <a:gd name="T2" fmla="*/ 9 w 3819"/>
              <a:gd name="T3" fmla="*/ 2932 h 2932"/>
              <a:gd name="T4" fmla="*/ 3819 w 3819"/>
              <a:gd name="T5" fmla="*/ 2932 h 2932"/>
              <a:gd name="T6" fmla="*/ 3819 w 3819"/>
              <a:gd name="T7" fmla="*/ 482 h 2932"/>
              <a:gd name="T8" fmla="*/ 1584 w 3819"/>
              <a:gd name="T9" fmla="*/ 0 h 2932"/>
              <a:gd name="T10" fmla="*/ 1597 w 3819"/>
              <a:gd name="T11" fmla="*/ 437 h 2932"/>
              <a:gd name="T12" fmla="*/ 0 w 3819"/>
              <a:gd name="T13" fmla="*/ 8 h 2932"/>
              <a:gd name="T14" fmla="*/ 9 w 3819"/>
              <a:gd name="T15" fmla="*/ 29 h 2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9" h="2932">
                <a:moveTo>
                  <a:pt x="9" y="29"/>
                </a:moveTo>
                <a:lnTo>
                  <a:pt x="9" y="2932"/>
                </a:lnTo>
                <a:lnTo>
                  <a:pt x="3819" y="2932"/>
                </a:lnTo>
                <a:lnTo>
                  <a:pt x="3819" y="482"/>
                </a:lnTo>
                <a:lnTo>
                  <a:pt x="1584" y="0"/>
                </a:lnTo>
                <a:lnTo>
                  <a:pt x="1597" y="437"/>
                </a:lnTo>
                <a:lnTo>
                  <a:pt x="0" y="8"/>
                </a:lnTo>
                <a:lnTo>
                  <a:pt x="9" y="29"/>
                </a:lnTo>
                <a:close/>
              </a:path>
            </a:pathLst>
          </a:custGeom>
          <a:gradFill rotWithShape="1">
            <a:gsLst>
              <a:gs pos="0">
                <a:sysClr val="window" lastClr="FFFFFF"/>
              </a:gs>
              <a:gs pos="100000">
                <a:srgbClr val="CCECFF"/>
              </a:gs>
            </a:gsLst>
            <a:path path="rect">
              <a:fillToRect l="50000" t="50000" r="50000" b="50000"/>
            </a:path>
          </a:gradFill>
          <a:ln w="9525" cap="flat" cmpd="sng">
            <a:solidFill>
              <a:srgbClr val="0000FF"/>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2" name="角丸四角形 151"/>
          <p:cNvSpPr/>
          <p:nvPr/>
        </p:nvSpPr>
        <p:spPr bwMode="auto">
          <a:xfrm>
            <a:off x="4415163" y="3267563"/>
            <a:ext cx="1820018" cy="831181"/>
          </a:xfrm>
          <a:prstGeom prst="roundRect">
            <a:avLst/>
          </a:prstGeom>
          <a:solidFill>
            <a:srgbClr val="FFCCFF"/>
          </a:solidFill>
          <a:ln w="28575">
            <a:solidFill>
              <a:srgbClr val="FF0000"/>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3" name="スライド番号プレースホルダー 2"/>
          <p:cNvSpPr>
            <a:spLocks noGrp="1"/>
          </p:cNvSpPr>
          <p:nvPr>
            <p:ph type="sldNum" idx="10"/>
          </p:nvPr>
        </p:nvSpPr>
        <p:spPr/>
        <p:txBody>
          <a:bodyPr/>
          <a:lstStyle/>
          <a:p>
            <a:r>
              <a:rPr lang="en-US" altLang="ja-JP" sz="1200" dirty="0">
                <a:solidFill>
                  <a:srgbClr val="000000"/>
                </a:solidFill>
              </a:rPr>
              <a:t>Slide </a:t>
            </a:r>
            <a:fld id="{266A080E-4E30-4968-B029-7CF782D6220C}" type="slidenum">
              <a:rPr lang="en-US" altLang="ja-JP" sz="1200" smtClean="0">
                <a:solidFill>
                  <a:srgbClr val="000000"/>
                </a:solidFill>
              </a:rPr>
              <a:pPr/>
              <a:t>23</a:t>
            </a:fld>
            <a:endParaRPr lang="en-US" altLang="ja-JP" sz="1200" dirty="0">
              <a:solidFill>
                <a:srgbClr val="000000"/>
              </a:solidFill>
            </a:endParaRPr>
          </a:p>
        </p:txBody>
      </p:sp>
      <p:sp>
        <p:nvSpPr>
          <p:cNvPr id="73" name="Rectangle 15"/>
          <p:cNvSpPr txBox="1">
            <a:spLocks noChangeArrowheads="1"/>
          </p:cNvSpPr>
          <p:nvPr/>
        </p:nvSpPr>
        <p:spPr bwMode="auto">
          <a:xfrm>
            <a:off x="868165" y="5840508"/>
            <a:ext cx="1874332" cy="4183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ja-JP"/>
            </a:defPPr>
            <a:lvl1pPr algn="l" rtl="0" eaLnBrk="0" fontAlgn="base" hangingPunct="0">
              <a:lnSpc>
                <a:spcPct val="100000"/>
              </a:lnSpc>
              <a:spcBef>
                <a:spcPct val="0"/>
              </a:spcBef>
              <a:spcAft>
                <a:spcPct val="0"/>
              </a:spcAft>
              <a:defRPr kumimoji="1" sz="2000" kern="1200">
                <a:solidFill>
                  <a:schemeClr val="tx1"/>
                </a:solidFill>
                <a:effectLst/>
                <a:latin typeface="Arial" charset="0"/>
                <a:ea typeface="ＭＳ Ｐゴシック" charset="-128"/>
                <a:cs typeface="+mn-cs"/>
              </a:defRPr>
            </a:lvl1pPr>
            <a:lvl2pPr marL="742950" indent="-28575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2pPr>
            <a:lvl3pPr marL="11430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3pPr>
            <a:lvl4pPr marL="16002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4pPr>
            <a:lvl5pPr marL="20574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9pPr>
          </a:lstStyle>
          <a:p>
            <a:pPr eaLnBrk="1" hangingPunct="1"/>
            <a:fld id="{545B2BF3-E35D-497C-8DDB-7BDB3D417E18}" type="slidenum">
              <a:rPr lang="en-US" altLang="ja-JP" sz="1800" smtClean="0">
                <a:solidFill>
                  <a:srgbClr val="000000"/>
                </a:solidFill>
              </a:rPr>
              <a:pPr eaLnBrk="1" hangingPunct="1"/>
              <a:t>23</a:t>
            </a:fld>
            <a:endParaRPr lang="en-US" altLang="ja-JP" sz="1800">
              <a:solidFill>
                <a:srgbClr val="000000"/>
              </a:solidFill>
            </a:endParaRPr>
          </a:p>
        </p:txBody>
      </p:sp>
      <p:pic>
        <p:nvPicPr>
          <p:cNvPr id="76"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7744" y="2444755"/>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7356" y="2444755"/>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Line 6"/>
          <p:cNvSpPr>
            <a:spLocks noChangeShapeType="1"/>
          </p:cNvSpPr>
          <p:nvPr/>
        </p:nvSpPr>
        <p:spPr bwMode="auto">
          <a:xfrm>
            <a:off x="2967727" y="3394472"/>
            <a:ext cx="464259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9" name="Line 7"/>
          <p:cNvSpPr>
            <a:spLocks noChangeShapeType="1"/>
          </p:cNvSpPr>
          <p:nvPr/>
        </p:nvSpPr>
        <p:spPr bwMode="auto">
          <a:xfrm flipV="1">
            <a:off x="7253929" y="2824084"/>
            <a:ext cx="0" cy="570388"/>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0" name="Freeform 8"/>
          <p:cNvSpPr>
            <a:spLocks/>
          </p:cNvSpPr>
          <p:nvPr/>
        </p:nvSpPr>
        <p:spPr bwMode="auto">
          <a:xfrm>
            <a:off x="6541292" y="3267564"/>
            <a:ext cx="83676" cy="252421"/>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1" name="Freeform 9"/>
          <p:cNvSpPr>
            <a:spLocks/>
          </p:cNvSpPr>
          <p:nvPr/>
        </p:nvSpPr>
        <p:spPr bwMode="auto">
          <a:xfrm>
            <a:off x="6622178" y="3267564"/>
            <a:ext cx="83676" cy="252421"/>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1" name="Line 29"/>
          <p:cNvSpPr>
            <a:spLocks noChangeShapeType="1"/>
          </p:cNvSpPr>
          <p:nvPr/>
        </p:nvSpPr>
        <p:spPr bwMode="auto">
          <a:xfrm flipV="1">
            <a:off x="4940278"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5" name="グループ化 4"/>
          <p:cNvGrpSpPr/>
          <p:nvPr/>
        </p:nvGrpSpPr>
        <p:grpSpPr>
          <a:xfrm>
            <a:off x="1410503" y="4506922"/>
            <a:ext cx="1158905" cy="1495002"/>
            <a:chOff x="1003441" y="2480937"/>
            <a:chExt cx="1158905" cy="1495002"/>
          </a:xfrm>
        </p:grpSpPr>
        <p:pic>
          <p:nvPicPr>
            <p:cNvPr id="102" name="Picture 3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3441" y="2733357"/>
              <a:ext cx="794918" cy="124258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 name="Oval 31"/>
            <p:cNvSpPr>
              <a:spLocks noChangeArrowheads="1"/>
            </p:cNvSpPr>
            <p:nvPr/>
          </p:nvSpPr>
          <p:spPr bwMode="auto">
            <a:xfrm>
              <a:off x="1572434" y="3683076"/>
              <a:ext cx="126907" cy="126907"/>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4" name="Oval 32"/>
            <p:cNvSpPr>
              <a:spLocks noChangeArrowheads="1"/>
            </p:cNvSpPr>
            <p:nvPr/>
          </p:nvSpPr>
          <p:spPr bwMode="auto">
            <a:xfrm>
              <a:off x="1636586" y="292302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5" name="Oval 33"/>
            <p:cNvSpPr>
              <a:spLocks noChangeArrowheads="1"/>
            </p:cNvSpPr>
            <p:nvPr/>
          </p:nvSpPr>
          <p:spPr bwMode="auto">
            <a:xfrm>
              <a:off x="1257257" y="2733357"/>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6" name="Oval 34"/>
            <p:cNvSpPr>
              <a:spLocks noChangeArrowheads="1"/>
            </p:cNvSpPr>
            <p:nvPr/>
          </p:nvSpPr>
          <p:spPr bwMode="auto">
            <a:xfrm>
              <a:off x="1257257" y="336650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7" name="Freeform 35"/>
            <p:cNvSpPr>
              <a:spLocks/>
            </p:cNvSpPr>
            <p:nvPr/>
          </p:nvSpPr>
          <p:spPr bwMode="auto">
            <a:xfrm rot="17256270" flipH="1">
              <a:off x="1734206" y="3459940"/>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8" name="Freeform 36"/>
            <p:cNvSpPr>
              <a:spLocks/>
            </p:cNvSpPr>
            <p:nvPr/>
          </p:nvSpPr>
          <p:spPr bwMode="auto">
            <a:xfrm rot="17256270" flipH="1">
              <a:off x="1856930" y="2702677"/>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9" name="Freeform 37"/>
            <p:cNvSpPr>
              <a:spLocks/>
            </p:cNvSpPr>
            <p:nvPr/>
          </p:nvSpPr>
          <p:spPr bwMode="auto">
            <a:xfrm rot="17256270" flipH="1">
              <a:off x="1477601" y="2513013"/>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7" name="グループ化 6"/>
          <p:cNvGrpSpPr/>
          <p:nvPr/>
        </p:nvGrpSpPr>
        <p:grpSpPr>
          <a:xfrm>
            <a:off x="2625202" y="4709678"/>
            <a:ext cx="1412721" cy="1257922"/>
            <a:chOff x="2395244" y="2797509"/>
            <a:chExt cx="1412721" cy="1257922"/>
          </a:xfrm>
        </p:grpSpPr>
        <p:pic>
          <p:nvPicPr>
            <p:cNvPr id="110" name="Picture 3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95244" y="2860266"/>
              <a:ext cx="1072441" cy="119516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Freeform 39"/>
            <p:cNvSpPr>
              <a:spLocks/>
            </p:cNvSpPr>
            <p:nvPr/>
          </p:nvSpPr>
          <p:spPr bwMode="auto">
            <a:xfrm rot="17256270" flipH="1">
              <a:off x="2869404"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2" name="Oval 40"/>
            <p:cNvSpPr>
              <a:spLocks noChangeArrowheads="1"/>
            </p:cNvSpPr>
            <p:nvPr/>
          </p:nvSpPr>
          <p:spPr bwMode="auto">
            <a:xfrm>
              <a:off x="3344961"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3" name="Oval 41"/>
            <p:cNvSpPr>
              <a:spLocks noChangeArrowheads="1"/>
            </p:cNvSpPr>
            <p:nvPr/>
          </p:nvSpPr>
          <p:spPr bwMode="auto">
            <a:xfrm>
              <a:off x="3028389" y="3493410"/>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4" name="Oval 42"/>
            <p:cNvSpPr>
              <a:spLocks noChangeArrowheads="1"/>
            </p:cNvSpPr>
            <p:nvPr/>
          </p:nvSpPr>
          <p:spPr bwMode="auto">
            <a:xfrm>
              <a:off x="2649060" y="36189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5" name="Oval 43"/>
            <p:cNvSpPr>
              <a:spLocks noChangeArrowheads="1"/>
            </p:cNvSpPr>
            <p:nvPr/>
          </p:nvSpPr>
          <p:spPr bwMode="auto">
            <a:xfrm>
              <a:off x="2711816"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6" name="Freeform 44"/>
            <p:cNvSpPr>
              <a:spLocks/>
            </p:cNvSpPr>
            <p:nvPr/>
          </p:nvSpPr>
          <p:spPr bwMode="auto">
            <a:xfrm rot="17256270" flipH="1">
              <a:off x="3502549" y="2892342"/>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7" name="Freeform 45"/>
            <p:cNvSpPr>
              <a:spLocks/>
            </p:cNvSpPr>
            <p:nvPr/>
          </p:nvSpPr>
          <p:spPr bwMode="auto">
            <a:xfrm rot="17256270" flipH="1">
              <a:off x="3248733" y="3271671"/>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6" name="グループ化 5"/>
          <p:cNvGrpSpPr/>
          <p:nvPr/>
        </p:nvGrpSpPr>
        <p:grpSpPr>
          <a:xfrm>
            <a:off x="4113928" y="4679695"/>
            <a:ext cx="1454559" cy="1281630"/>
            <a:chOff x="4166376" y="2797509"/>
            <a:chExt cx="1454559" cy="1281630"/>
          </a:xfrm>
        </p:grpSpPr>
        <p:pic>
          <p:nvPicPr>
            <p:cNvPr id="118" name="Picture 4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66376" y="2987173"/>
              <a:ext cx="1454559"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47"/>
            <p:cNvSpPr>
              <a:spLocks noChangeArrowheads="1"/>
            </p:cNvSpPr>
            <p:nvPr/>
          </p:nvSpPr>
          <p:spPr bwMode="auto">
            <a:xfrm>
              <a:off x="5051941" y="30513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0" name="Freeform 48"/>
            <p:cNvSpPr>
              <a:spLocks/>
            </p:cNvSpPr>
            <p:nvPr/>
          </p:nvSpPr>
          <p:spPr bwMode="auto">
            <a:xfrm rot="17256270" flipH="1">
              <a:off x="5209530"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1" name="Oval 49"/>
            <p:cNvSpPr>
              <a:spLocks noChangeArrowheads="1"/>
            </p:cNvSpPr>
            <p:nvPr/>
          </p:nvSpPr>
          <p:spPr bwMode="auto">
            <a:xfrm>
              <a:off x="4736763" y="3683076"/>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2" name="Freeform 50"/>
            <p:cNvSpPr>
              <a:spLocks/>
            </p:cNvSpPr>
            <p:nvPr/>
          </p:nvSpPr>
          <p:spPr bwMode="auto">
            <a:xfrm rot="17256270" flipH="1">
              <a:off x="4894352" y="346133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3" name="Oval 51"/>
            <p:cNvSpPr>
              <a:spLocks noChangeArrowheads="1"/>
            </p:cNvSpPr>
            <p:nvPr/>
          </p:nvSpPr>
          <p:spPr bwMode="auto">
            <a:xfrm>
              <a:off x="4356040" y="3240989"/>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4" name="Freeform 52"/>
            <p:cNvSpPr>
              <a:spLocks/>
            </p:cNvSpPr>
            <p:nvPr/>
          </p:nvSpPr>
          <p:spPr bwMode="auto">
            <a:xfrm rot="17256270" flipH="1">
              <a:off x="4513629" y="3019249"/>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pic>
        <p:nvPicPr>
          <p:cNvPr id="125"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6224" y="1623340"/>
            <a:ext cx="1644225" cy="1250950"/>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graphicFrame>
        <p:nvGraphicFramePr>
          <p:cNvPr id="126" name="Object 57"/>
          <p:cNvGraphicFramePr>
            <a:graphicFrameLocks noChangeAspect="1"/>
          </p:cNvGraphicFramePr>
          <p:nvPr/>
        </p:nvGraphicFramePr>
        <p:xfrm>
          <a:off x="4597230" y="1938518"/>
          <a:ext cx="1517316" cy="1136593"/>
        </p:xfrm>
        <a:graphic>
          <a:graphicData uri="http://schemas.openxmlformats.org/presentationml/2006/ole">
            <mc:AlternateContent xmlns:mc="http://schemas.openxmlformats.org/markup-compatibility/2006">
              <mc:Choice xmlns:v="urn:schemas-microsoft-com:vml" Requires="v">
                <p:oleObj spid="_x0000_s2069" name="Acrobat Document" r:id="rId9" imgW="6838095" imgH="5125165" progId="AcroExch.Document.7">
                  <p:embed/>
                </p:oleObj>
              </mc:Choice>
              <mc:Fallback>
                <p:oleObj name="Acrobat Document" r:id="rId9" imgW="6838095" imgH="5125165" progId="AcroExch.Document.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7230" y="1938518"/>
                        <a:ext cx="1517316" cy="1136593"/>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oleObj>
              </mc:Fallback>
            </mc:AlternateContent>
          </a:graphicData>
        </a:graphic>
      </p:graphicFrame>
      <p:sp>
        <p:nvSpPr>
          <p:cNvPr id="131" name="Line 62"/>
          <p:cNvSpPr>
            <a:spLocks noChangeShapeType="1"/>
          </p:cNvSpPr>
          <p:nvPr/>
        </p:nvSpPr>
        <p:spPr bwMode="auto">
          <a:xfrm flipH="1">
            <a:off x="1791225" y="3073994"/>
            <a:ext cx="578197" cy="166500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32" name="Picture 6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92920" y="1551098"/>
            <a:ext cx="2100256" cy="1522895"/>
          </a:xfrm>
          <a:prstGeom prst="rect">
            <a:avLst/>
          </a:prstGeom>
          <a:noFill/>
          <a:ln w="3810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3" name="正方形/長方形 1"/>
          <p:cNvSpPr>
            <a:spLocks noChangeArrowheads="1"/>
          </p:cNvSpPr>
          <p:nvPr/>
        </p:nvSpPr>
        <p:spPr bwMode="auto">
          <a:xfrm>
            <a:off x="1246808" y="1317712"/>
            <a:ext cx="1808301" cy="32445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sz="1600" b="1" kern="0" dirty="0">
                <a:solidFill>
                  <a:prstClr val="white"/>
                </a:solidFill>
                <a:effectLst>
                  <a:outerShdw blurRad="38100" dist="38100" dir="2700000" algn="tl">
                    <a:srgbClr val="000000">
                      <a:alpha val="43137"/>
                    </a:srgbClr>
                  </a:outerShdw>
                </a:effectLst>
              </a:rPr>
              <a:t>Versatile</a:t>
            </a:r>
            <a:r>
              <a:rPr lang="ja-JP" altLang="en-US" sz="1600" b="1" kern="0" dirty="0">
                <a:solidFill>
                  <a:prstClr val="white"/>
                </a:solidFill>
                <a:effectLst>
                  <a:outerShdw blurRad="38100" dist="38100" dir="2700000" algn="tl">
                    <a:srgbClr val="000000">
                      <a:alpha val="43137"/>
                    </a:srgbClr>
                  </a:outerShdw>
                </a:effectLst>
              </a:rPr>
              <a:t> </a:t>
            </a:r>
            <a:r>
              <a:rPr lang="en-US" altLang="ja-JP" sz="1600" b="1" kern="0" dirty="0">
                <a:solidFill>
                  <a:prstClr val="white"/>
                </a:solidFill>
                <a:effectLst>
                  <a:outerShdw blurRad="38100" dist="38100" dir="2700000" algn="tl">
                    <a:srgbClr val="000000">
                      <a:alpha val="43137"/>
                    </a:srgbClr>
                  </a:outerShdw>
                </a:effectLst>
              </a:rPr>
              <a:t>Sensor</a:t>
            </a:r>
          </a:p>
        </p:txBody>
      </p:sp>
      <p:sp>
        <p:nvSpPr>
          <p:cNvPr id="134" name="正方形/長方形 69"/>
          <p:cNvSpPr>
            <a:spLocks noChangeArrowheads="1"/>
          </p:cNvSpPr>
          <p:nvPr/>
        </p:nvSpPr>
        <p:spPr bwMode="auto">
          <a:xfrm>
            <a:off x="6470168" y="1850659"/>
            <a:ext cx="1845045" cy="4058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b="1" kern="0" dirty="0">
                <a:solidFill>
                  <a:srgbClr val="000000"/>
                </a:solidFill>
              </a:rPr>
              <a:t>Cloud Server</a:t>
            </a:r>
          </a:p>
        </p:txBody>
      </p:sp>
      <p:pic>
        <p:nvPicPr>
          <p:cNvPr id="135" name="Picture 66" descr="MCj04339330000[1]"/>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507744" y="2824084"/>
            <a:ext cx="53831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8"/>
          <p:cNvSpPr>
            <a:spLocks noChangeArrowheads="1"/>
          </p:cNvSpPr>
          <p:nvPr/>
        </p:nvSpPr>
        <p:spPr bwMode="auto">
          <a:xfrm>
            <a:off x="4926032"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43" name="テキスト ボックス 142"/>
          <p:cNvSpPr txBox="1"/>
          <p:nvPr/>
        </p:nvSpPr>
        <p:spPr>
          <a:xfrm>
            <a:off x="5078949" y="4066462"/>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sp>
        <p:nvSpPr>
          <p:cNvPr id="144" name="テキスト ボックス 16"/>
          <p:cNvSpPr txBox="1">
            <a:spLocks noChangeArrowheads="1"/>
          </p:cNvSpPr>
          <p:nvPr/>
        </p:nvSpPr>
        <p:spPr bwMode="auto">
          <a:xfrm>
            <a:off x="9339373" y="1225334"/>
            <a:ext cx="2216879" cy="2300380"/>
          </a:xfrm>
          <a:prstGeom prst="rect">
            <a:avLst/>
          </a:prstGeom>
          <a:gradFill flip="none" rotWithShape="1">
            <a:gsLst>
              <a:gs pos="0">
                <a:sysClr val="window" lastClr="FFFFFF"/>
              </a:gs>
              <a:gs pos="100000">
                <a:srgbClr val="FFFF00"/>
              </a:gs>
            </a:gsLst>
            <a:path path="circle">
              <a:fillToRect l="50000" t="50000" r="50000" b="50000"/>
            </a:path>
            <a:tileRect/>
          </a:gradFill>
          <a:ln w="31750">
            <a:solidFill>
              <a:srgbClr val="FF0000"/>
            </a:solidFill>
            <a:miter lim="800000"/>
            <a:headEnd/>
            <a:tailEnd/>
          </a:ln>
          <a:scene3d>
            <a:camera prst="orthographicFront"/>
            <a:lightRig rig="threePt" dir="t"/>
          </a:scene3d>
          <a:sp3d>
            <a:bevelT w="127000" h="127000"/>
          </a:sp3d>
        </p:spPr>
        <p:txBody>
          <a:bodyPr wrap="square" anchor="ctr">
            <a:noAutofit/>
          </a:bodyPr>
          <a:lstStyle>
            <a:lvl1pPr eaLnBrk="0" hangingPunct="0">
              <a:defRPr kumimoji="1" sz="2000">
                <a:solidFill>
                  <a:schemeClr val="tx1"/>
                </a:solidFill>
                <a:latin typeface="NissanAG-Bold" pitchFamily="50" charset="0"/>
                <a:ea typeface="HGP創英角ｺﾞｼｯｸUB" pitchFamily="50" charset="-128"/>
              </a:defRPr>
            </a:lvl1pPr>
            <a:lvl2pPr marL="742950" indent="-285750" eaLnBrk="0" hangingPunct="0">
              <a:defRPr kumimoji="1" sz="2000">
                <a:solidFill>
                  <a:schemeClr val="tx1"/>
                </a:solidFill>
                <a:latin typeface="NissanAG-Bold" pitchFamily="50" charset="0"/>
                <a:ea typeface="HGP創英角ｺﾞｼｯｸUB" pitchFamily="50" charset="-128"/>
              </a:defRPr>
            </a:lvl2pPr>
            <a:lvl3pPr marL="1143000" indent="-228600" eaLnBrk="0" hangingPunct="0">
              <a:defRPr kumimoji="1" sz="2000">
                <a:solidFill>
                  <a:schemeClr val="tx1"/>
                </a:solidFill>
                <a:latin typeface="NissanAG-Bold" pitchFamily="50" charset="0"/>
                <a:ea typeface="HGP創英角ｺﾞｼｯｸUB" pitchFamily="50" charset="-128"/>
              </a:defRPr>
            </a:lvl3pPr>
            <a:lvl4pPr marL="1600200" indent="-228600" eaLnBrk="0" hangingPunct="0">
              <a:defRPr kumimoji="1" sz="2000">
                <a:solidFill>
                  <a:schemeClr val="tx1"/>
                </a:solidFill>
                <a:latin typeface="NissanAG-Bold" pitchFamily="50" charset="0"/>
                <a:ea typeface="HGP創英角ｺﾞｼｯｸUB" pitchFamily="50" charset="-128"/>
              </a:defRPr>
            </a:lvl4pPr>
            <a:lvl5pPr marL="2057400" indent="-228600" eaLnBrk="0" hangingPunct="0">
              <a:defRPr kumimoji="1" sz="2000">
                <a:solidFill>
                  <a:schemeClr val="tx1"/>
                </a:solidFill>
                <a:latin typeface="NissanAG-Bold" pitchFamily="50" charset="0"/>
                <a:ea typeface="HGP創英角ｺﾞｼｯｸUB" pitchFamily="50" charset="-128"/>
              </a:defRPr>
            </a:lvl5pPr>
            <a:lvl6pPr marL="25146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6pPr>
            <a:lvl7pPr marL="29718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7pPr>
            <a:lvl8pPr marL="34290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8pPr>
            <a:lvl9pPr marL="38862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9pPr>
          </a:lstStyle>
          <a:p>
            <a:pPr eaLnBrk="1" hangingPunct="1">
              <a:spcBef>
                <a:spcPts val="600"/>
              </a:spcBef>
              <a:defRPr/>
            </a:pPr>
            <a:r>
              <a:rPr lang="en-US" altLang="ja-JP" sz="1600" kern="0" dirty="0">
                <a:solidFill>
                  <a:srgbClr val="000000"/>
                </a:solidFill>
              </a:rPr>
              <a:t>CBM</a:t>
            </a:r>
            <a:r>
              <a:rPr lang="ja-JP" altLang="en-US" sz="1600" kern="0" dirty="0">
                <a:solidFill>
                  <a:srgbClr val="000000"/>
                </a:solidFill>
              </a:rPr>
              <a:t> </a:t>
            </a:r>
            <a:r>
              <a:rPr lang="en-US" altLang="ja-JP" sz="1600" kern="0" dirty="0">
                <a:solidFill>
                  <a:srgbClr val="000000"/>
                </a:solidFill>
              </a:rPr>
              <a:t>Server</a:t>
            </a:r>
          </a:p>
          <a:p>
            <a:pPr eaLnBrk="1" hangingPunct="1">
              <a:spcBef>
                <a:spcPts val="600"/>
              </a:spcBef>
              <a:defRPr/>
            </a:pPr>
            <a:r>
              <a:rPr lang="ja-JP" altLang="en-US" sz="1200" kern="0" dirty="0">
                <a:solidFill>
                  <a:srgbClr val="000000"/>
                </a:solidFill>
              </a:rPr>
              <a:t>１： </a:t>
            </a:r>
            <a:r>
              <a:rPr lang="en-US" altLang="ja-JP" sz="1200" kern="0" dirty="0">
                <a:solidFill>
                  <a:srgbClr val="000000"/>
                </a:solidFill>
              </a:rPr>
              <a:t>Historical</a:t>
            </a:r>
            <a:r>
              <a:rPr lang="ja-JP" altLang="en-US" sz="1200" kern="0" dirty="0">
                <a:solidFill>
                  <a:srgbClr val="000000"/>
                </a:solidFill>
              </a:rPr>
              <a:t> </a:t>
            </a:r>
            <a:r>
              <a:rPr lang="en-US" altLang="ja-JP" sz="1200" kern="0" dirty="0">
                <a:solidFill>
                  <a:srgbClr val="000000"/>
                </a:solidFill>
              </a:rPr>
              <a:t>data</a:t>
            </a:r>
            <a:r>
              <a:rPr lang="ja-JP" altLang="en-US" sz="1200" kern="0" dirty="0">
                <a:solidFill>
                  <a:srgbClr val="000000"/>
                </a:solidFill>
              </a:rPr>
              <a:t> </a:t>
            </a:r>
            <a:r>
              <a:rPr lang="en-US" altLang="ja-JP" sz="1200" kern="0" dirty="0">
                <a:solidFill>
                  <a:srgbClr val="000000"/>
                </a:solidFill>
              </a:rPr>
              <a:t>analysis</a:t>
            </a:r>
          </a:p>
          <a:p>
            <a:pPr eaLnBrk="1" hangingPunct="1">
              <a:spcBef>
                <a:spcPts val="600"/>
              </a:spcBef>
              <a:defRPr/>
            </a:pPr>
            <a:r>
              <a:rPr lang="ja-JP" altLang="en-US" sz="1200" kern="0" dirty="0">
                <a:solidFill>
                  <a:srgbClr val="000000"/>
                </a:solidFill>
              </a:rPr>
              <a:t>２： </a:t>
            </a:r>
            <a:endParaRPr lang="en-US" altLang="ja-JP" sz="1200" kern="0" dirty="0">
              <a:solidFill>
                <a:srgbClr val="000000"/>
              </a:solidFill>
            </a:endParaRPr>
          </a:p>
        </p:txBody>
      </p:sp>
      <p:sp>
        <p:nvSpPr>
          <p:cNvPr id="148" name="角丸四角形 147"/>
          <p:cNvSpPr/>
          <p:nvPr/>
        </p:nvSpPr>
        <p:spPr bwMode="auto">
          <a:xfrm>
            <a:off x="913041" y="1109367"/>
            <a:ext cx="2638061" cy="2190503"/>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145" name="テキスト ボックス 144"/>
          <p:cNvSpPr txBox="1"/>
          <p:nvPr/>
        </p:nvSpPr>
        <p:spPr>
          <a:xfrm>
            <a:off x="753017" y="795510"/>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latin typeface="Calibri"/>
                <a:ea typeface="ＭＳ Ｐゴシック"/>
              </a:rPr>
              <a:t>A</a:t>
            </a:r>
          </a:p>
        </p:txBody>
      </p:sp>
      <p:pic>
        <p:nvPicPr>
          <p:cNvPr id="149"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43238" y="3618486"/>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1922" y="3534660"/>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Line 29"/>
          <p:cNvSpPr>
            <a:spLocks noChangeShapeType="1"/>
          </p:cNvSpPr>
          <p:nvPr/>
        </p:nvSpPr>
        <p:spPr bwMode="auto">
          <a:xfrm flipV="1">
            <a:off x="4940278" y="3792966"/>
            <a:ext cx="243372" cy="1"/>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3" name="テキスト ボックス 152"/>
          <p:cNvSpPr txBox="1"/>
          <p:nvPr/>
        </p:nvSpPr>
        <p:spPr>
          <a:xfrm>
            <a:off x="4236268" y="3496168"/>
            <a:ext cx="357791" cy="461665"/>
          </a:xfrm>
          <a:prstGeom prst="rect">
            <a:avLst/>
          </a:prstGeom>
          <a:gradFill rotWithShape="1">
            <a:gsLst>
              <a:gs pos="0">
                <a:srgbClr val="FF9966"/>
              </a:gs>
              <a:gs pos="81000">
                <a:srgbClr val="FFC000"/>
              </a:gs>
              <a:gs pos="100000">
                <a:srgbClr val="FFC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b="1" kern="0" dirty="0">
                <a:solidFill>
                  <a:prstClr val="white"/>
                </a:solidFill>
                <a:effectLst>
                  <a:outerShdw blurRad="38100" dist="38100" dir="2700000" algn="tl">
                    <a:srgbClr val="000000">
                      <a:alpha val="43137"/>
                    </a:srgbClr>
                  </a:outerShdw>
                </a:effectLst>
                <a:latin typeface="Calibri"/>
                <a:ea typeface="ＭＳ Ｐゴシック"/>
              </a:rPr>
              <a:t>B</a:t>
            </a:r>
          </a:p>
        </p:txBody>
      </p:sp>
      <p:sp>
        <p:nvSpPr>
          <p:cNvPr id="154" name="角丸四角形 153"/>
          <p:cNvSpPr/>
          <p:nvPr/>
        </p:nvSpPr>
        <p:spPr bwMode="auto">
          <a:xfrm>
            <a:off x="4362442" y="1109367"/>
            <a:ext cx="4097990" cy="2099102"/>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147" name="テキスト ボックス 146"/>
          <p:cNvSpPr txBox="1"/>
          <p:nvPr/>
        </p:nvSpPr>
        <p:spPr>
          <a:xfrm>
            <a:off x="5191956" y="840503"/>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latin typeface="Calibri"/>
                <a:ea typeface="ＭＳ Ｐゴシック"/>
              </a:rPr>
              <a:t>C</a:t>
            </a:r>
          </a:p>
        </p:txBody>
      </p:sp>
      <p:sp>
        <p:nvSpPr>
          <p:cNvPr id="157" name="Line 29"/>
          <p:cNvSpPr>
            <a:spLocks noChangeShapeType="1"/>
          </p:cNvSpPr>
          <p:nvPr/>
        </p:nvSpPr>
        <p:spPr bwMode="auto">
          <a:xfrm flipV="1">
            <a:off x="6955770" y="3394471"/>
            <a:ext cx="0" cy="1438597"/>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58"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75843" y="4471203"/>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4527" y="4387377"/>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 name="グループ化 160"/>
          <p:cNvGrpSpPr/>
          <p:nvPr/>
        </p:nvGrpSpPr>
        <p:grpSpPr>
          <a:xfrm>
            <a:off x="6105172" y="5026250"/>
            <a:ext cx="2325750" cy="1358174"/>
            <a:chOff x="250825" y="549275"/>
            <a:chExt cx="4976813" cy="3016250"/>
          </a:xfrm>
        </p:grpSpPr>
        <p:sp>
          <p:nvSpPr>
            <p:cNvPr id="162" name="AutoShape 2114"/>
            <p:cNvSpPr>
              <a:spLocks noChangeArrowheads="1"/>
            </p:cNvSpPr>
            <p:nvPr/>
          </p:nvSpPr>
          <p:spPr bwMode="auto">
            <a:xfrm>
              <a:off x="250825" y="549275"/>
              <a:ext cx="4897439" cy="2951162"/>
            </a:xfrm>
            <a:prstGeom prst="wedgeRoundRectCallout">
              <a:avLst>
                <a:gd name="adj1" fmla="val -16180"/>
                <a:gd name="adj2" fmla="val -61483"/>
                <a:gd name="adj3" fmla="val 16667"/>
              </a:avLst>
            </a:prstGeom>
            <a:noFill/>
            <a:ln w="28575" algn="ctr">
              <a:solidFill>
                <a:srgbClr val="0080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90000"/>
                </a:lnSpc>
                <a:spcBef>
                  <a:spcPct val="50000"/>
                </a:spcBef>
                <a:spcAft>
                  <a:spcPct val="0"/>
                </a:spcAft>
              </a:pPr>
              <a:endParaRPr lang="ja-JP" altLang="ja-JP" sz="2000">
                <a:solidFill>
                  <a:srgbClr val="000000"/>
                </a:solidFill>
                <a:effectLst>
                  <a:outerShdw blurRad="38100" dist="38100" dir="2700000" algn="tl">
                    <a:srgbClr val="C0C0C0"/>
                  </a:outerShdw>
                </a:effectLst>
                <a:latin typeface="Times New Roman" pitchFamily="18" charset="0"/>
                <a:ea typeface="ＭＳ Ｐゴシック"/>
              </a:endParaRPr>
            </a:p>
          </p:txBody>
        </p:sp>
        <p:pic>
          <p:nvPicPr>
            <p:cNvPr id="163" name="Picture 21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39750" y="692150"/>
              <a:ext cx="2952750" cy="179863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117"/>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2195513" y="1916113"/>
              <a:ext cx="3032125" cy="16494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5" name="Group 2118"/>
            <p:cNvGrpSpPr>
              <a:grpSpLocks/>
            </p:cNvGrpSpPr>
            <p:nvPr/>
          </p:nvGrpSpPr>
          <p:grpSpPr bwMode="auto">
            <a:xfrm>
              <a:off x="3779837" y="1125538"/>
              <a:ext cx="863600" cy="865187"/>
              <a:chOff x="4014" y="1706"/>
              <a:chExt cx="544" cy="545"/>
            </a:xfrm>
          </p:grpSpPr>
          <p:sp>
            <p:nvSpPr>
              <p:cNvPr id="169" name="Text Box 2119"/>
              <p:cNvSpPr txBox="1">
                <a:spLocks noChangeArrowheads="1"/>
              </p:cNvSpPr>
              <p:nvPr/>
            </p:nvSpPr>
            <p:spPr bwMode="auto">
              <a:xfrm>
                <a:off x="4016" y="1842"/>
                <a:ext cx="53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82800" bIns="82800">
                <a:spAutoFit/>
              </a:bodyPr>
              <a:lstStyle/>
              <a:p>
                <a:pPr algn="ctr" fontAlgn="t">
                  <a:lnSpc>
                    <a:spcPct val="90000"/>
                  </a:lnSpc>
                  <a:spcBef>
                    <a:spcPct val="50000"/>
                  </a:spcBef>
                  <a:spcAft>
                    <a:spcPct val="0"/>
                  </a:spcAft>
                </a:pPr>
                <a:r>
                  <a:rPr lang="en-US" altLang="ja-JP" sz="600" dirty="0">
                    <a:solidFill>
                      <a:srgbClr val="000000"/>
                    </a:solidFill>
                    <a:latin typeface="HGS創英角ﾎﾟｯﾌﾟ体" panose="040B0A00000000000000" pitchFamily="50" charset="-128"/>
                    <a:ea typeface="HGS創英角ﾎﾟｯﾌﾟ体" panose="040B0A00000000000000" pitchFamily="50" charset="-128"/>
                  </a:rPr>
                  <a:t>Alarm</a:t>
                </a:r>
                <a:endParaRPr lang="ja-JP" altLang="en-US" sz="6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170" name="AutoShape 2120"/>
              <p:cNvSpPr>
                <a:spLocks noChangeArrowheads="1"/>
              </p:cNvSpPr>
              <p:nvPr/>
            </p:nvSpPr>
            <p:spPr bwMode="auto">
              <a:xfrm>
                <a:off x="4014" y="1706"/>
                <a:ext cx="544" cy="545"/>
              </a:xfrm>
              <a:prstGeom prst="irregularSeal1">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166" name="Line 2121"/>
            <p:cNvSpPr>
              <a:spLocks noChangeShapeType="1"/>
            </p:cNvSpPr>
            <p:nvPr/>
          </p:nvSpPr>
          <p:spPr bwMode="auto">
            <a:xfrm>
              <a:off x="4284663" y="1773238"/>
              <a:ext cx="215900" cy="64770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7" name="Rectangle 2122"/>
            <p:cNvSpPr>
              <a:spLocks noChangeArrowheads="1"/>
            </p:cNvSpPr>
            <p:nvPr/>
          </p:nvSpPr>
          <p:spPr bwMode="auto">
            <a:xfrm>
              <a:off x="4427538" y="2420938"/>
              <a:ext cx="144462" cy="144462"/>
            </a:xfrm>
            <a:prstGeom prst="rect">
              <a:avLst/>
            </a:prstGeom>
            <a:solidFill>
              <a:srgbClr val="FF0000"/>
            </a:solidFill>
            <a:ln w="28575" algn="ctr">
              <a:solidFill>
                <a:srgbClr val="000000"/>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8" name="Rectangle 2123"/>
            <p:cNvSpPr>
              <a:spLocks noChangeArrowheads="1"/>
            </p:cNvSpPr>
            <p:nvPr/>
          </p:nvSpPr>
          <p:spPr bwMode="auto">
            <a:xfrm>
              <a:off x="718535" y="620714"/>
              <a:ext cx="3785818" cy="381540"/>
            </a:xfrm>
            <a:prstGeom prst="rect">
              <a:avLst/>
            </a:prstGeom>
            <a:solidFill>
              <a:srgbClr val="FFFFFF"/>
            </a:solidFill>
            <a:ln w="28575" algn="ctr">
              <a:solidFill>
                <a:srgbClr val="000000"/>
              </a:solidFill>
              <a:miter lim="800000"/>
              <a:headEnd/>
              <a:tailEnd type="none" w="lg" len="lg"/>
            </a:ln>
            <a:effectLst>
              <a:outerShdw dist="35921" dir="2700000" algn="ctr" rotWithShape="0">
                <a:srgbClr val="000000"/>
              </a:outerShdw>
            </a:effectLst>
          </p:spPr>
          <p:txBody>
            <a:bodyPr wrap="none">
              <a:spAutoFit/>
            </a:bodyPr>
            <a:lstStyle/>
            <a:p>
              <a:pPr algn="ctr">
                <a:lnSpc>
                  <a:spcPct val="70000"/>
                </a:lnSpc>
                <a:spcBef>
                  <a:spcPct val="50000"/>
                </a:spcBef>
              </a:pPr>
              <a:r>
                <a:rPr lang="en-US" altLang="ja-JP" sz="1000" b="1" kern="0" dirty="0">
                  <a:solidFill>
                    <a:srgbClr val="000000"/>
                  </a:solidFill>
                  <a:effectLst>
                    <a:outerShdw blurRad="38100" dist="38100" dir="2700000" algn="tl">
                      <a:srgbClr val="C0C0C0"/>
                    </a:outerShdw>
                  </a:effectLst>
                  <a:latin typeface="Times New Roman" pitchFamily="18" charset="0"/>
                  <a:ea typeface="ＭＳ Ｐゴシック"/>
                </a:rPr>
                <a:t>Monitor of Cable Resistance </a:t>
              </a:r>
              <a:endParaRPr lang="ja-JP" altLang="en-US" sz="1000" b="1" kern="0" dirty="0">
                <a:solidFill>
                  <a:srgbClr val="000000"/>
                </a:solidFill>
                <a:effectLst>
                  <a:outerShdw blurRad="38100" dist="38100" dir="2700000" algn="tl">
                    <a:srgbClr val="C0C0C0"/>
                  </a:outerShdw>
                </a:effectLst>
                <a:latin typeface="Times New Roman" pitchFamily="18" charset="0"/>
                <a:ea typeface="ＭＳ Ｐゴシック"/>
              </a:endParaRPr>
            </a:p>
          </p:txBody>
        </p:sp>
      </p:grpSp>
      <p:sp>
        <p:nvSpPr>
          <p:cNvPr id="171" name="Line 29"/>
          <p:cNvSpPr>
            <a:spLocks noChangeShapeType="1"/>
          </p:cNvSpPr>
          <p:nvPr/>
        </p:nvSpPr>
        <p:spPr bwMode="auto">
          <a:xfrm flipV="1">
            <a:off x="3211230"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2" name="Rectangle 18"/>
          <p:cNvSpPr>
            <a:spLocks noChangeArrowheads="1"/>
          </p:cNvSpPr>
          <p:nvPr/>
        </p:nvSpPr>
        <p:spPr bwMode="auto">
          <a:xfrm>
            <a:off x="3164189"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 name="Line 29"/>
          <p:cNvSpPr>
            <a:spLocks noChangeShapeType="1"/>
          </p:cNvSpPr>
          <p:nvPr/>
        </p:nvSpPr>
        <p:spPr bwMode="auto">
          <a:xfrm flipV="1">
            <a:off x="3809535"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4" name="Rectangle 18"/>
          <p:cNvSpPr>
            <a:spLocks noChangeArrowheads="1"/>
          </p:cNvSpPr>
          <p:nvPr/>
        </p:nvSpPr>
        <p:spPr bwMode="auto">
          <a:xfrm>
            <a:off x="3762494"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 name="テキスト ボックス 174"/>
          <p:cNvSpPr txBox="1"/>
          <p:nvPr/>
        </p:nvSpPr>
        <p:spPr>
          <a:xfrm>
            <a:off x="2633497" y="4066462"/>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cxnSp>
        <p:nvCxnSpPr>
          <p:cNvPr id="82" name="曲線コネクタ 81"/>
          <p:cNvCxnSpPr/>
          <p:nvPr/>
        </p:nvCxnSpPr>
        <p:spPr bwMode="auto">
          <a:xfrm flipV="1">
            <a:off x="2286002" y="3788912"/>
            <a:ext cx="1912753" cy="1305354"/>
          </a:xfrm>
          <a:prstGeom prst="curvedConnector3">
            <a:avLst>
              <a:gd name="adj1" fmla="val 50000"/>
            </a:avLst>
          </a:prstGeom>
          <a:solidFill>
            <a:srgbClr val="00CC99"/>
          </a:solidFill>
          <a:ln w="25400" cap="flat" cmpd="sng" algn="ctr">
            <a:solidFill>
              <a:srgbClr val="000000"/>
            </a:solidFill>
            <a:prstDash val="dash"/>
            <a:round/>
            <a:headEnd type="none" w="sm" len="sm"/>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曲線コネクタ 82"/>
          <p:cNvCxnSpPr>
            <a:stCxn id="150" idx="3"/>
          </p:cNvCxnSpPr>
          <p:nvPr/>
        </p:nvCxnSpPr>
        <p:spPr bwMode="auto">
          <a:xfrm>
            <a:off x="5781359" y="3794054"/>
            <a:ext cx="1040781" cy="501420"/>
          </a:xfrm>
          <a:prstGeom prst="curvedConnector3">
            <a:avLst>
              <a:gd name="adj1" fmla="val 50000"/>
            </a:avLst>
          </a:prstGeom>
          <a:solidFill>
            <a:srgbClr val="00CC99"/>
          </a:solidFill>
          <a:ln w="25400" cap="flat" cmpd="sng" algn="ctr">
            <a:solidFill>
              <a:srgbClr val="000000"/>
            </a:solidFill>
            <a:prstDash val="dash"/>
            <a:round/>
            <a:headEnd type="none" w="sm" len="sm"/>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テキスト ボックス 90"/>
          <p:cNvSpPr txBox="1"/>
          <p:nvPr/>
        </p:nvSpPr>
        <p:spPr>
          <a:xfrm>
            <a:off x="6470168" y="3710100"/>
            <a:ext cx="652743" cy="307777"/>
          </a:xfrm>
          <a:prstGeom prst="rect">
            <a:avLst/>
          </a:prstGeom>
          <a:solidFill>
            <a:schemeClr val="bg1"/>
          </a:solidFill>
          <a:ln w="38100">
            <a:solidFill>
              <a:srgbClr val="FF0000"/>
            </a:solidFill>
          </a:ln>
        </p:spPr>
        <p:txBody>
          <a:bodyPr wrap="none" rtlCol="0">
            <a:spAutoFit/>
          </a:bodyPr>
          <a:lstStyle/>
          <a:p>
            <a:r>
              <a:rPr kumimoji="1" lang="en-US" altLang="ja-JP" sz="1400" dirty="0">
                <a:solidFill>
                  <a:srgbClr val="FF0000"/>
                </a:solidFill>
                <a:effectLst>
                  <a:outerShdw blurRad="38100" dist="38100" dir="2700000" algn="tl">
                    <a:srgbClr val="000000">
                      <a:alpha val="43137"/>
                    </a:srgbClr>
                  </a:outerShdw>
                </a:effectLst>
              </a:rPr>
              <a:t>Alarm</a:t>
            </a:r>
            <a:endParaRPr kumimoji="1" lang="ja-JP" altLang="en-US" sz="1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51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500"/>
                                        <p:tgtEl>
                                          <p:spTgt spid="15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left)">
                                      <p:cBhvr>
                                        <p:cTn id="13"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48" grpId="0" animBg="1"/>
      <p:bldP spid="1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34678"/>
            <a:ext cx="8229600" cy="778098"/>
          </a:xfrm>
        </p:spPr>
        <p:txBody>
          <a:bodyPr/>
          <a:lstStyle/>
          <a:p>
            <a:r>
              <a:rPr lang="en-US" altLang="ja-JP" dirty="0"/>
              <a:t>Required specification</a:t>
            </a:r>
          </a:p>
        </p:txBody>
      </p:sp>
      <p:sp>
        <p:nvSpPr>
          <p:cNvPr id="3" name="コンテンツ プレースホルダー 2"/>
          <p:cNvSpPr>
            <a:spLocks noGrp="1"/>
          </p:cNvSpPr>
          <p:nvPr>
            <p:ph idx="1"/>
          </p:nvPr>
        </p:nvSpPr>
        <p:spPr>
          <a:xfrm>
            <a:off x="457200" y="1268760"/>
            <a:ext cx="8229600" cy="5040560"/>
          </a:xfrm>
        </p:spPr>
        <p:txBody>
          <a:bodyPr>
            <a:normAutofit fontScale="92500" lnSpcReduction="10000"/>
          </a:bodyPr>
          <a:lstStyle/>
          <a:p>
            <a:pPr marL="0" indent="0">
              <a:buNone/>
            </a:pPr>
            <a:r>
              <a:rPr lang="en-US" altLang="ja-JP" dirty="0"/>
              <a:t>3 type of Diagnosis System</a:t>
            </a:r>
          </a:p>
          <a:p>
            <a:pPr marL="914400" lvl="1" indent="-514350">
              <a:buFont typeface="+mj-lt"/>
              <a:buAutoNum type="arabicPeriod"/>
            </a:pPr>
            <a:r>
              <a:rPr lang="en-US" altLang="ja-JP" dirty="0"/>
              <a:t>Equipment Diagnosis System in Real-time with rea-time feedback</a:t>
            </a:r>
          </a:p>
          <a:p>
            <a:pPr marL="1314450" lvl="2" indent="-514350">
              <a:buFont typeface="+mj-ea"/>
              <a:buAutoNum type="circleNumDbPlain"/>
            </a:pPr>
            <a:r>
              <a:rPr lang="en-US" altLang="ja-JP" dirty="0"/>
              <a:t>Real-time measuring </a:t>
            </a:r>
          </a:p>
          <a:p>
            <a:pPr marL="1314450" lvl="2" indent="-514350">
              <a:buFont typeface="+mj-ea"/>
              <a:buAutoNum type="circleNumDbPlain"/>
            </a:pPr>
            <a:r>
              <a:rPr lang="en-US" altLang="ja-JP" dirty="0"/>
              <a:t>Judge immediately with a certain  threshold level</a:t>
            </a:r>
          </a:p>
          <a:p>
            <a:pPr marL="1314450" lvl="2" indent="-514350">
              <a:buFont typeface="+mj-ea"/>
              <a:buAutoNum type="circleNumDbPlain"/>
            </a:pPr>
            <a:r>
              <a:rPr lang="en-US" altLang="ja-JP" dirty="0"/>
              <a:t>Send</a:t>
            </a:r>
            <a:r>
              <a:rPr lang="ja-JP" altLang="en-US" dirty="0"/>
              <a:t> </a:t>
            </a:r>
            <a:r>
              <a:rPr lang="en-US" altLang="ja-JP" dirty="0"/>
              <a:t>alarm</a:t>
            </a:r>
          </a:p>
          <a:p>
            <a:pPr marL="914400" lvl="1" indent="-514350">
              <a:buFont typeface="+mj-lt"/>
              <a:buAutoNum type="arabicPeriod"/>
            </a:pPr>
            <a:r>
              <a:rPr lang="en-US" altLang="ja-JP" dirty="0">
                <a:solidFill>
                  <a:schemeClr val="tx1"/>
                </a:solidFill>
              </a:rPr>
              <a:t>Equipment Diagnosis System in Real-time (1)</a:t>
            </a:r>
          </a:p>
          <a:p>
            <a:pPr marL="1314450" lvl="2" indent="-514350">
              <a:buFont typeface="+mj-ea"/>
              <a:buAutoNum type="circleNumDbPlain"/>
            </a:pPr>
            <a:r>
              <a:rPr lang="en-US" altLang="ja-JP" dirty="0">
                <a:solidFill>
                  <a:schemeClr val="tx1"/>
                </a:solidFill>
              </a:rPr>
              <a:t>Real-time measuring and sending data in real-time</a:t>
            </a:r>
          </a:p>
          <a:p>
            <a:pPr marL="1314450" lvl="2" indent="-514350">
              <a:buFont typeface="+mj-ea"/>
              <a:buAutoNum type="circleNumDbPlain"/>
            </a:pPr>
            <a:r>
              <a:rPr lang="en-US" altLang="ja-JP" dirty="0">
                <a:solidFill>
                  <a:schemeClr val="tx1"/>
                </a:solidFill>
              </a:rPr>
              <a:t>Judge based on the comparison with the past data </a:t>
            </a:r>
          </a:p>
          <a:p>
            <a:pPr marL="914400" lvl="1" indent="-514350">
              <a:buFont typeface="+mj-lt"/>
              <a:buAutoNum type="arabicPeriod"/>
            </a:pPr>
            <a:r>
              <a:rPr lang="en-US" altLang="ja-JP" dirty="0">
                <a:solidFill>
                  <a:srgbClr val="FF0000"/>
                </a:solidFill>
              </a:rPr>
              <a:t>Equipment Diagnosis System in Real-time (2)</a:t>
            </a:r>
          </a:p>
          <a:p>
            <a:pPr marL="1314450" lvl="2" indent="-514350">
              <a:buFont typeface="+mj-ea"/>
              <a:buAutoNum type="circleNumDbPlain"/>
            </a:pPr>
            <a:r>
              <a:rPr lang="en-US" altLang="ja-JP" dirty="0"/>
              <a:t>Real-time measuring and sending data </a:t>
            </a:r>
            <a:r>
              <a:rPr lang="en-US" altLang="ja-JP" dirty="0">
                <a:solidFill>
                  <a:srgbClr val="FF0000"/>
                </a:solidFill>
              </a:rPr>
              <a:t>intermittently</a:t>
            </a:r>
          </a:p>
          <a:p>
            <a:pPr marL="1314450" lvl="2" indent="-514350">
              <a:buFont typeface="+mj-ea"/>
              <a:buAutoNum type="circleNumDbPlain"/>
            </a:pPr>
            <a:r>
              <a:rPr lang="en-US" altLang="ja-JP" dirty="0"/>
              <a:t>Judge based on the comparison with the past data </a:t>
            </a:r>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endParaRPr kumimoji="1" lang="ja-JP" altLang="en-US" dirty="0"/>
          </a:p>
        </p:txBody>
      </p:sp>
      <p:sp>
        <p:nvSpPr>
          <p:cNvPr id="4" name="テキスト ボックス 3"/>
          <p:cNvSpPr txBox="1"/>
          <p:nvPr/>
        </p:nvSpPr>
        <p:spPr>
          <a:xfrm>
            <a:off x="8549593" y="1916832"/>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55204" y="3933056"/>
            <a:ext cx="351378" cy="461665"/>
          </a:xfrm>
          <a:prstGeom prst="rect">
            <a:avLst/>
          </a:prstGeom>
          <a:gradFill rotWithShape="1">
            <a:gsLst>
              <a:gs pos="0">
                <a:srgbClr val="7030A0"/>
              </a:gs>
              <a:gs pos="80000">
                <a:srgbClr val="7030A0"/>
              </a:gs>
              <a:gs pos="100000">
                <a:srgbClr val="7030A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51197" y="5229200"/>
            <a:ext cx="348172" cy="461665"/>
          </a:xfrm>
          <a:prstGeom prst="rect">
            <a:avLst/>
          </a:prstGeom>
          <a:gradFill rotWithShape="1">
            <a:gsLst>
              <a:gs pos="0">
                <a:srgbClr val="FFAC22"/>
              </a:gs>
              <a:gs pos="80000">
                <a:srgbClr val="FF9966"/>
              </a:gs>
              <a:gs pos="100000">
                <a:srgbClr val="FF996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a:cs typeface="+mn-cs"/>
              </a:rPr>
              <a:t>C</a:t>
            </a:r>
          </a:p>
        </p:txBody>
      </p:sp>
      <p:sp>
        <p:nvSpPr>
          <p:cNvPr id="7" name="スライド番号プレースホルダー 1"/>
          <p:cNvSpPr>
            <a:spLocks noGrp="1"/>
          </p:cNvSpPr>
          <p:nvPr>
            <p:ph type="sldNum" idx="10"/>
          </p:nvPr>
        </p:nvSpPr>
        <p:spPr>
          <a:xfrm>
            <a:off x="3923928" y="6524625"/>
            <a:ext cx="1090985" cy="216743"/>
          </a:xfrm>
        </p:spPr>
        <p:txBody>
          <a:bodyPr/>
          <a:lstStyle/>
          <a:p>
            <a:pPr>
              <a:defRPr/>
            </a:pPr>
            <a:r>
              <a:rPr lang="en-US" altLang="ja-JP" sz="1200" dirty="0"/>
              <a:t>Slide </a:t>
            </a:r>
            <a:fld id="{8F78FDF7-F6F4-4B9B-A118-C4B60A9BE3AC}" type="slidenum">
              <a:rPr lang="en-US" altLang="ja-JP" sz="1200" smtClean="0"/>
              <a:pPr>
                <a:defRPr/>
              </a:pPr>
              <a:t>24</a:t>
            </a:fld>
            <a:endParaRPr lang="en-US" altLang="ja-JP" sz="1200" dirty="0"/>
          </a:p>
        </p:txBody>
      </p:sp>
    </p:spTree>
    <p:extLst>
      <p:ext uri="{BB962C8B-B14F-4D97-AF65-F5344CB8AC3E}">
        <p14:creationId xmlns:p14="http://schemas.microsoft.com/office/powerpoint/2010/main" val="1706995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角丸四角形 153"/>
          <p:cNvSpPr/>
          <p:nvPr/>
        </p:nvSpPr>
        <p:spPr bwMode="auto">
          <a:xfrm>
            <a:off x="4362442" y="1109367"/>
            <a:ext cx="4097990" cy="2099102"/>
          </a:xfrm>
          <a:prstGeom prst="roundRect">
            <a:avLst/>
          </a:prstGeom>
          <a:solidFill>
            <a:srgbClr val="FFCCFF"/>
          </a:solidFill>
          <a:ln w="28575">
            <a:solidFill>
              <a:srgbClr val="FF0000"/>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3" name="スライド番号プレースホルダー 2"/>
          <p:cNvSpPr>
            <a:spLocks noGrp="1"/>
          </p:cNvSpPr>
          <p:nvPr>
            <p:ph type="sldNum" idx="10"/>
          </p:nvPr>
        </p:nvSpPr>
        <p:spPr/>
        <p:txBody>
          <a:bodyPr/>
          <a:lstStyle/>
          <a:p>
            <a:r>
              <a:rPr lang="en-US" altLang="ja-JP" sz="1200" dirty="0">
                <a:solidFill>
                  <a:srgbClr val="000000"/>
                </a:solidFill>
              </a:rPr>
              <a:t>Slide</a:t>
            </a:r>
            <a:r>
              <a:rPr lang="en-US" altLang="ja-JP" dirty="0">
                <a:solidFill>
                  <a:srgbClr val="000000"/>
                </a:solidFill>
              </a:rPr>
              <a:t> </a:t>
            </a:r>
            <a:fld id="{266A080E-4E30-4968-B029-7CF782D6220C}" type="slidenum">
              <a:rPr lang="en-US" altLang="ja-JP" smtClean="0">
                <a:solidFill>
                  <a:srgbClr val="000000"/>
                </a:solidFill>
              </a:rPr>
              <a:pPr/>
              <a:t>25</a:t>
            </a:fld>
            <a:endParaRPr lang="en-US" altLang="ja-JP" dirty="0">
              <a:solidFill>
                <a:srgbClr val="000000"/>
              </a:solidFill>
            </a:endParaRPr>
          </a:p>
        </p:txBody>
      </p:sp>
      <p:sp>
        <p:nvSpPr>
          <p:cNvPr id="73" name="Rectangle 15"/>
          <p:cNvSpPr txBox="1">
            <a:spLocks noChangeArrowheads="1"/>
          </p:cNvSpPr>
          <p:nvPr/>
        </p:nvSpPr>
        <p:spPr bwMode="auto">
          <a:xfrm>
            <a:off x="868165" y="5840508"/>
            <a:ext cx="1874332" cy="4183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a:defRPr lang="ja-JP"/>
            </a:defPPr>
            <a:lvl1pPr algn="l" rtl="0" eaLnBrk="0" fontAlgn="base" hangingPunct="0">
              <a:lnSpc>
                <a:spcPct val="100000"/>
              </a:lnSpc>
              <a:spcBef>
                <a:spcPct val="0"/>
              </a:spcBef>
              <a:spcAft>
                <a:spcPct val="0"/>
              </a:spcAft>
              <a:defRPr kumimoji="1" sz="2000" kern="1200">
                <a:solidFill>
                  <a:schemeClr val="tx1"/>
                </a:solidFill>
                <a:effectLst/>
                <a:latin typeface="Arial" charset="0"/>
                <a:ea typeface="ＭＳ Ｐゴシック" charset="-128"/>
                <a:cs typeface="+mn-cs"/>
              </a:defRPr>
            </a:lvl1pPr>
            <a:lvl2pPr marL="742950" indent="-28575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2pPr>
            <a:lvl3pPr marL="11430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3pPr>
            <a:lvl4pPr marL="16002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4pPr>
            <a:lvl5pPr marL="20574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charset="0"/>
                <a:ea typeface="ＭＳ Ｐゴシック" charset="-128"/>
                <a:cs typeface="+mn-cs"/>
              </a:defRPr>
            </a:lvl9pPr>
          </a:lstStyle>
          <a:p>
            <a:pPr eaLnBrk="1" hangingPunct="1"/>
            <a:fld id="{545B2BF3-E35D-497C-8DDB-7BDB3D417E18}" type="slidenum">
              <a:rPr lang="en-US" altLang="ja-JP" sz="1800" smtClean="0">
                <a:solidFill>
                  <a:srgbClr val="000000"/>
                </a:solidFill>
              </a:rPr>
              <a:pPr eaLnBrk="1" hangingPunct="1"/>
              <a:t>25</a:t>
            </a:fld>
            <a:endParaRPr lang="en-US" altLang="ja-JP" sz="1800">
              <a:solidFill>
                <a:srgbClr val="000000"/>
              </a:solidFill>
            </a:endParaRPr>
          </a:p>
        </p:txBody>
      </p:sp>
      <p:sp>
        <p:nvSpPr>
          <p:cNvPr id="75" name="Freeform 3"/>
          <p:cNvSpPr>
            <a:spLocks/>
          </p:cNvSpPr>
          <p:nvPr/>
        </p:nvSpPr>
        <p:spPr bwMode="auto">
          <a:xfrm>
            <a:off x="1115615" y="3523647"/>
            <a:ext cx="6930441" cy="2711173"/>
          </a:xfrm>
          <a:custGeom>
            <a:avLst/>
            <a:gdLst>
              <a:gd name="T0" fmla="*/ 9 w 3819"/>
              <a:gd name="T1" fmla="*/ 29 h 2932"/>
              <a:gd name="T2" fmla="*/ 9 w 3819"/>
              <a:gd name="T3" fmla="*/ 2932 h 2932"/>
              <a:gd name="T4" fmla="*/ 3819 w 3819"/>
              <a:gd name="T5" fmla="*/ 2932 h 2932"/>
              <a:gd name="T6" fmla="*/ 3819 w 3819"/>
              <a:gd name="T7" fmla="*/ 482 h 2932"/>
              <a:gd name="T8" fmla="*/ 1584 w 3819"/>
              <a:gd name="T9" fmla="*/ 0 h 2932"/>
              <a:gd name="T10" fmla="*/ 1597 w 3819"/>
              <a:gd name="T11" fmla="*/ 437 h 2932"/>
              <a:gd name="T12" fmla="*/ 0 w 3819"/>
              <a:gd name="T13" fmla="*/ 8 h 2932"/>
              <a:gd name="T14" fmla="*/ 9 w 3819"/>
              <a:gd name="T15" fmla="*/ 29 h 2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9" h="2932">
                <a:moveTo>
                  <a:pt x="9" y="29"/>
                </a:moveTo>
                <a:lnTo>
                  <a:pt x="9" y="2932"/>
                </a:lnTo>
                <a:lnTo>
                  <a:pt x="3819" y="2932"/>
                </a:lnTo>
                <a:lnTo>
                  <a:pt x="3819" y="482"/>
                </a:lnTo>
                <a:lnTo>
                  <a:pt x="1584" y="0"/>
                </a:lnTo>
                <a:lnTo>
                  <a:pt x="1597" y="437"/>
                </a:lnTo>
                <a:lnTo>
                  <a:pt x="0" y="8"/>
                </a:lnTo>
                <a:lnTo>
                  <a:pt x="9" y="29"/>
                </a:lnTo>
                <a:close/>
              </a:path>
            </a:pathLst>
          </a:custGeom>
          <a:gradFill rotWithShape="1">
            <a:gsLst>
              <a:gs pos="0">
                <a:sysClr val="window" lastClr="FFFFFF"/>
              </a:gs>
              <a:gs pos="100000">
                <a:srgbClr val="CCECFF"/>
              </a:gs>
            </a:gsLst>
            <a:path path="rect">
              <a:fillToRect l="50000" t="50000" r="50000" b="50000"/>
            </a:path>
          </a:gradFill>
          <a:ln w="9525" cap="flat" cmpd="sng">
            <a:solidFill>
              <a:srgbClr val="0000FF"/>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76"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7744" y="2444755"/>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7356" y="2444755"/>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Line 6"/>
          <p:cNvSpPr>
            <a:spLocks noChangeShapeType="1"/>
          </p:cNvSpPr>
          <p:nvPr/>
        </p:nvSpPr>
        <p:spPr bwMode="auto">
          <a:xfrm>
            <a:off x="2967727" y="3394472"/>
            <a:ext cx="464259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9" name="Line 7"/>
          <p:cNvSpPr>
            <a:spLocks noChangeShapeType="1"/>
          </p:cNvSpPr>
          <p:nvPr/>
        </p:nvSpPr>
        <p:spPr bwMode="auto">
          <a:xfrm flipV="1">
            <a:off x="7253929" y="2824084"/>
            <a:ext cx="0" cy="570388"/>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0" name="Freeform 8"/>
          <p:cNvSpPr>
            <a:spLocks/>
          </p:cNvSpPr>
          <p:nvPr/>
        </p:nvSpPr>
        <p:spPr bwMode="auto">
          <a:xfrm>
            <a:off x="6541292" y="3267564"/>
            <a:ext cx="83676" cy="252421"/>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1" name="Freeform 9"/>
          <p:cNvSpPr>
            <a:spLocks/>
          </p:cNvSpPr>
          <p:nvPr/>
        </p:nvSpPr>
        <p:spPr bwMode="auto">
          <a:xfrm>
            <a:off x="6622178" y="3267564"/>
            <a:ext cx="83676" cy="252421"/>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1" name="Line 29"/>
          <p:cNvSpPr>
            <a:spLocks noChangeShapeType="1"/>
          </p:cNvSpPr>
          <p:nvPr/>
        </p:nvSpPr>
        <p:spPr bwMode="auto">
          <a:xfrm flipV="1">
            <a:off x="4940278"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5" name="グループ化 4"/>
          <p:cNvGrpSpPr/>
          <p:nvPr/>
        </p:nvGrpSpPr>
        <p:grpSpPr>
          <a:xfrm>
            <a:off x="1410503" y="4506922"/>
            <a:ext cx="1158905" cy="1495002"/>
            <a:chOff x="1003441" y="2480937"/>
            <a:chExt cx="1158905" cy="1495002"/>
          </a:xfrm>
        </p:grpSpPr>
        <p:pic>
          <p:nvPicPr>
            <p:cNvPr id="102" name="Picture 3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3441" y="2733357"/>
              <a:ext cx="794918" cy="124258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 name="Oval 31"/>
            <p:cNvSpPr>
              <a:spLocks noChangeArrowheads="1"/>
            </p:cNvSpPr>
            <p:nvPr/>
          </p:nvSpPr>
          <p:spPr bwMode="auto">
            <a:xfrm>
              <a:off x="1572434" y="3683076"/>
              <a:ext cx="126907" cy="126907"/>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4" name="Oval 32"/>
            <p:cNvSpPr>
              <a:spLocks noChangeArrowheads="1"/>
            </p:cNvSpPr>
            <p:nvPr/>
          </p:nvSpPr>
          <p:spPr bwMode="auto">
            <a:xfrm>
              <a:off x="1636586" y="292302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5" name="Oval 33"/>
            <p:cNvSpPr>
              <a:spLocks noChangeArrowheads="1"/>
            </p:cNvSpPr>
            <p:nvPr/>
          </p:nvSpPr>
          <p:spPr bwMode="auto">
            <a:xfrm>
              <a:off x="1257257" y="2733357"/>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6" name="Oval 34"/>
            <p:cNvSpPr>
              <a:spLocks noChangeArrowheads="1"/>
            </p:cNvSpPr>
            <p:nvPr/>
          </p:nvSpPr>
          <p:spPr bwMode="auto">
            <a:xfrm>
              <a:off x="1257257" y="336650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7" name="Freeform 35"/>
            <p:cNvSpPr>
              <a:spLocks/>
            </p:cNvSpPr>
            <p:nvPr/>
          </p:nvSpPr>
          <p:spPr bwMode="auto">
            <a:xfrm rot="17256270" flipH="1">
              <a:off x="1734206" y="3459940"/>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8" name="Freeform 36"/>
            <p:cNvSpPr>
              <a:spLocks/>
            </p:cNvSpPr>
            <p:nvPr/>
          </p:nvSpPr>
          <p:spPr bwMode="auto">
            <a:xfrm rot="17256270" flipH="1">
              <a:off x="1856930" y="2702677"/>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9" name="Freeform 37"/>
            <p:cNvSpPr>
              <a:spLocks/>
            </p:cNvSpPr>
            <p:nvPr/>
          </p:nvSpPr>
          <p:spPr bwMode="auto">
            <a:xfrm rot="17256270" flipH="1">
              <a:off x="1477601" y="2513013"/>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7" name="グループ化 6"/>
          <p:cNvGrpSpPr/>
          <p:nvPr/>
        </p:nvGrpSpPr>
        <p:grpSpPr>
          <a:xfrm>
            <a:off x="2625202" y="4709678"/>
            <a:ext cx="1412721" cy="1257922"/>
            <a:chOff x="2395244" y="2797509"/>
            <a:chExt cx="1412721" cy="1257922"/>
          </a:xfrm>
        </p:grpSpPr>
        <p:pic>
          <p:nvPicPr>
            <p:cNvPr id="110" name="Picture 3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95244" y="2860266"/>
              <a:ext cx="1072441" cy="119516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Freeform 39"/>
            <p:cNvSpPr>
              <a:spLocks/>
            </p:cNvSpPr>
            <p:nvPr/>
          </p:nvSpPr>
          <p:spPr bwMode="auto">
            <a:xfrm rot="17256270" flipH="1">
              <a:off x="2869404"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2" name="Oval 40"/>
            <p:cNvSpPr>
              <a:spLocks noChangeArrowheads="1"/>
            </p:cNvSpPr>
            <p:nvPr/>
          </p:nvSpPr>
          <p:spPr bwMode="auto">
            <a:xfrm>
              <a:off x="3344961"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3" name="Oval 41"/>
            <p:cNvSpPr>
              <a:spLocks noChangeArrowheads="1"/>
            </p:cNvSpPr>
            <p:nvPr/>
          </p:nvSpPr>
          <p:spPr bwMode="auto">
            <a:xfrm>
              <a:off x="3028389" y="3493410"/>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4" name="Oval 42"/>
            <p:cNvSpPr>
              <a:spLocks noChangeArrowheads="1"/>
            </p:cNvSpPr>
            <p:nvPr/>
          </p:nvSpPr>
          <p:spPr bwMode="auto">
            <a:xfrm>
              <a:off x="2649060" y="36189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5" name="Oval 43"/>
            <p:cNvSpPr>
              <a:spLocks noChangeArrowheads="1"/>
            </p:cNvSpPr>
            <p:nvPr/>
          </p:nvSpPr>
          <p:spPr bwMode="auto">
            <a:xfrm>
              <a:off x="2711816"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6" name="Freeform 44"/>
            <p:cNvSpPr>
              <a:spLocks/>
            </p:cNvSpPr>
            <p:nvPr/>
          </p:nvSpPr>
          <p:spPr bwMode="auto">
            <a:xfrm rot="17256270" flipH="1">
              <a:off x="3502549" y="2892342"/>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7" name="Freeform 45"/>
            <p:cNvSpPr>
              <a:spLocks/>
            </p:cNvSpPr>
            <p:nvPr/>
          </p:nvSpPr>
          <p:spPr bwMode="auto">
            <a:xfrm rot="17256270" flipH="1">
              <a:off x="3248733" y="3271671"/>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6" name="グループ化 5"/>
          <p:cNvGrpSpPr/>
          <p:nvPr/>
        </p:nvGrpSpPr>
        <p:grpSpPr>
          <a:xfrm>
            <a:off x="4113928" y="4679695"/>
            <a:ext cx="1454559" cy="1281630"/>
            <a:chOff x="4166376" y="2797509"/>
            <a:chExt cx="1454559" cy="1281630"/>
          </a:xfrm>
        </p:grpSpPr>
        <p:pic>
          <p:nvPicPr>
            <p:cNvPr id="118" name="Picture 4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66376" y="2987173"/>
              <a:ext cx="1454559"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47"/>
            <p:cNvSpPr>
              <a:spLocks noChangeArrowheads="1"/>
            </p:cNvSpPr>
            <p:nvPr/>
          </p:nvSpPr>
          <p:spPr bwMode="auto">
            <a:xfrm>
              <a:off x="5051941" y="30513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0" name="Freeform 48"/>
            <p:cNvSpPr>
              <a:spLocks/>
            </p:cNvSpPr>
            <p:nvPr/>
          </p:nvSpPr>
          <p:spPr bwMode="auto">
            <a:xfrm rot="17256270" flipH="1">
              <a:off x="5209530"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1" name="Oval 49"/>
            <p:cNvSpPr>
              <a:spLocks noChangeArrowheads="1"/>
            </p:cNvSpPr>
            <p:nvPr/>
          </p:nvSpPr>
          <p:spPr bwMode="auto">
            <a:xfrm>
              <a:off x="4736763" y="3683076"/>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2" name="Freeform 50"/>
            <p:cNvSpPr>
              <a:spLocks/>
            </p:cNvSpPr>
            <p:nvPr/>
          </p:nvSpPr>
          <p:spPr bwMode="auto">
            <a:xfrm rot="17256270" flipH="1">
              <a:off x="4894352" y="346133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3" name="Oval 51"/>
            <p:cNvSpPr>
              <a:spLocks noChangeArrowheads="1"/>
            </p:cNvSpPr>
            <p:nvPr/>
          </p:nvSpPr>
          <p:spPr bwMode="auto">
            <a:xfrm>
              <a:off x="4356040" y="3240989"/>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4" name="Freeform 52"/>
            <p:cNvSpPr>
              <a:spLocks/>
            </p:cNvSpPr>
            <p:nvPr/>
          </p:nvSpPr>
          <p:spPr bwMode="auto">
            <a:xfrm rot="17256270" flipH="1">
              <a:off x="4513629" y="3019249"/>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pic>
        <p:nvPicPr>
          <p:cNvPr id="125"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6224" y="1623340"/>
            <a:ext cx="1644225" cy="1250950"/>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graphicFrame>
        <p:nvGraphicFramePr>
          <p:cNvPr id="126" name="Object 57"/>
          <p:cNvGraphicFramePr>
            <a:graphicFrameLocks noChangeAspect="1"/>
          </p:cNvGraphicFramePr>
          <p:nvPr/>
        </p:nvGraphicFramePr>
        <p:xfrm>
          <a:off x="4597230" y="1938518"/>
          <a:ext cx="1517316" cy="1136593"/>
        </p:xfrm>
        <a:graphic>
          <a:graphicData uri="http://schemas.openxmlformats.org/presentationml/2006/ole">
            <mc:AlternateContent xmlns:mc="http://schemas.openxmlformats.org/markup-compatibility/2006">
              <mc:Choice xmlns:v="urn:schemas-microsoft-com:vml" Requires="v">
                <p:oleObj spid="_x0000_s3094" name="Acrobat Document" r:id="rId9" imgW="6838095" imgH="5125165" progId="AcroExch.Document.7">
                  <p:embed/>
                </p:oleObj>
              </mc:Choice>
              <mc:Fallback>
                <p:oleObj name="Acrobat Document" r:id="rId9" imgW="6838095" imgH="5125165" progId="AcroExch.Document.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7230" y="1938518"/>
                        <a:ext cx="1517316" cy="1136593"/>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oleObj>
              </mc:Fallback>
            </mc:AlternateContent>
          </a:graphicData>
        </a:graphic>
      </p:graphicFrame>
      <p:sp>
        <p:nvSpPr>
          <p:cNvPr id="131" name="Line 62"/>
          <p:cNvSpPr>
            <a:spLocks noChangeShapeType="1"/>
          </p:cNvSpPr>
          <p:nvPr/>
        </p:nvSpPr>
        <p:spPr bwMode="auto">
          <a:xfrm flipH="1">
            <a:off x="1791225" y="3073994"/>
            <a:ext cx="578197" cy="1665008"/>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32" name="Picture 6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92920" y="1551098"/>
            <a:ext cx="2100256" cy="1522895"/>
          </a:xfrm>
          <a:prstGeom prst="rect">
            <a:avLst/>
          </a:prstGeom>
          <a:noFill/>
          <a:ln w="3810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3" name="正方形/長方形 1"/>
          <p:cNvSpPr>
            <a:spLocks noChangeArrowheads="1"/>
          </p:cNvSpPr>
          <p:nvPr/>
        </p:nvSpPr>
        <p:spPr bwMode="auto">
          <a:xfrm>
            <a:off x="1246808" y="1317712"/>
            <a:ext cx="1808301" cy="324452"/>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sz="1600" b="1" kern="0" dirty="0">
                <a:solidFill>
                  <a:prstClr val="white"/>
                </a:solidFill>
                <a:effectLst>
                  <a:outerShdw blurRad="38100" dist="38100" dir="2700000" algn="tl">
                    <a:srgbClr val="000000">
                      <a:alpha val="43137"/>
                    </a:srgbClr>
                  </a:outerShdw>
                </a:effectLst>
              </a:rPr>
              <a:t>Versatile</a:t>
            </a:r>
            <a:r>
              <a:rPr lang="ja-JP" altLang="en-US" sz="1600" b="1" kern="0" dirty="0">
                <a:solidFill>
                  <a:prstClr val="white"/>
                </a:solidFill>
                <a:effectLst>
                  <a:outerShdw blurRad="38100" dist="38100" dir="2700000" algn="tl">
                    <a:srgbClr val="000000">
                      <a:alpha val="43137"/>
                    </a:srgbClr>
                  </a:outerShdw>
                </a:effectLst>
              </a:rPr>
              <a:t> </a:t>
            </a:r>
            <a:r>
              <a:rPr lang="en-US" altLang="ja-JP" sz="1600" b="1" kern="0" dirty="0">
                <a:solidFill>
                  <a:prstClr val="white"/>
                </a:solidFill>
                <a:effectLst>
                  <a:outerShdw blurRad="38100" dist="38100" dir="2700000" algn="tl">
                    <a:srgbClr val="000000">
                      <a:alpha val="43137"/>
                    </a:srgbClr>
                  </a:outerShdw>
                </a:effectLst>
              </a:rPr>
              <a:t>Sensor</a:t>
            </a:r>
          </a:p>
        </p:txBody>
      </p:sp>
      <p:sp>
        <p:nvSpPr>
          <p:cNvPr id="134" name="正方形/長方形 69"/>
          <p:cNvSpPr>
            <a:spLocks noChangeArrowheads="1"/>
          </p:cNvSpPr>
          <p:nvPr/>
        </p:nvSpPr>
        <p:spPr bwMode="auto">
          <a:xfrm>
            <a:off x="6470168" y="1850659"/>
            <a:ext cx="1845045" cy="4058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b="1" kern="0" dirty="0">
                <a:solidFill>
                  <a:srgbClr val="000000"/>
                </a:solidFill>
              </a:rPr>
              <a:t>Cloud Server</a:t>
            </a:r>
          </a:p>
        </p:txBody>
      </p:sp>
      <p:pic>
        <p:nvPicPr>
          <p:cNvPr id="135" name="Picture 66" descr="MCj04339330000[1]"/>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507744" y="2824084"/>
            <a:ext cx="53831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8"/>
          <p:cNvSpPr>
            <a:spLocks noChangeArrowheads="1"/>
          </p:cNvSpPr>
          <p:nvPr/>
        </p:nvSpPr>
        <p:spPr bwMode="auto">
          <a:xfrm>
            <a:off x="4926032"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43" name="テキスト ボックス 142"/>
          <p:cNvSpPr txBox="1"/>
          <p:nvPr/>
        </p:nvSpPr>
        <p:spPr>
          <a:xfrm>
            <a:off x="5078949" y="4066462"/>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sp>
        <p:nvSpPr>
          <p:cNvPr id="144" name="テキスト ボックス 16"/>
          <p:cNvSpPr txBox="1">
            <a:spLocks noChangeArrowheads="1"/>
          </p:cNvSpPr>
          <p:nvPr/>
        </p:nvSpPr>
        <p:spPr bwMode="auto">
          <a:xfrm>
            <a:off x="7976899" y="745417"/>
            <a:ext cx="1028178" cy="1008025"/>
          </a:xfrm>
          <a:prstGeom prst="rect">
            <a:avLst/>
          </a:prstGeom>
          <a:gradFill flip="none" rotWithShape="1">
            <a:gsLst>
              <a:gs pos="0">
                <a:sysClr val="window" lastClr="FFFFFF"/>
              </a:gs>
              <a:gs pos="100000">
                <a:srgbClr val="FFFF00"/>
              </a:gs>
            </a:gsLst>
            <a:path path="circle">
              <a:fillToRect l="50000" t="50000" r="50000" b="50000"/>
            </a:path>
            <a:tileRect/>
          </a:gradFill>
          <a:ln w="31750">
            <a:solidFill>
              <a:srgbClr val="FF0000"/>
            </a:solidFill>
            <a:miter lim="800000"/>
            <a:headEnd/>
            <a:tailEnd/>
          </a:ln>
          <a:scene3d>
            <a:camera prst="orthographicFront"/>
            <a:lightRig rig="threePt" dir="t"/>
          </a:scene3d>
          <a:sp3d>
            <a:bevelT w="127000" h="127000"/>
          </a:sp3d>
        </p:spPr>
        <p:txBody>
          <a:bodyPr wrap="square" anchor="ctr">
            <a:noAutofit/>
          </a:bodyPr>
          <a:lstStyle>
            <a:lvl1pPr eaLnBrk="0" hangingPunct="0">
              <a:defRPr kumimoji="1" sz="2000">
                <a:solidFill>
                  <a:schemeClr val="tx1"/>
                </a:solidFill>
                <a:latin typeface="NissanAG-Bold" pitchFamily="50" charset="0"/>
                <a:ea typeface="HGP創英角ｺﾞｼｯｸUB" pitchFamily="50" charset="-128"/>
              </a:defRPr>
            </a:lvl1pPr>
            <a:lvl2pPr marL="742950" indent="-285750" eaLnBrk="0" hangingPunct="0">
              <a:defRPr kumimoji="1" sz="2000">
                <a:solidFill>
                  <a:schemeClr val="tx1"/>
                </a:solidFill>
                <a:latin typeface="NissanAG-Bold" pitchFamily="50" charset="0"/>
                <a:ea typeface="HGP創英角ｺﾞｼｯｸUB" pitchFamily="50" charset="-128"/>
              </a:defRPr>
            </a:lvl2pPr>
            <a:lvl3pPr marL="1143000" indent="-228600" eaLnBrk="0" hangingPunct="0">
              <a:defRPr kumimoji="1" sz="2000">
                <a:solidFill>
                  <a:schemeClr val="tx1"/>
                </a:solidFill>
                <a:latin typeface="NissanAG-Bold" pitchFamily="50" charset="0"/>
                <a:ea typeface="HGP創英角ｺﾞｼｯｸUB" pitchFamily="50" charset="-128"/>
              </a:defRPr>
            </a:lvl3pPr>
            <a:lvl4pPr marL="1600200" indent="-228600" eaLnBrk="0" hangingPunct="0">
              <a:defRPr kumimoji="1" sz="2000">
                <a:solidFill>
                  <a:schemeClr val="tx1"/>
                </a:solidFill>
                <a:latin typeface="NissanAG-Bold" pitchFamily="50" charset="0"/>
                <a:ea typeface="HGP創英角ｺﾞｼｯｸUB" pitchFamily="50" charset="-128"/>
              </a:defRPr>
            </a:lvl4pPr>
            <a:lvl5pPr marL="2057400" indent="-228600" eaLnBrk="0" hangingPunct="0">
              <a:defRPr kumimoji="1" sz="2000">
                <a:solidFill>
                  <a:schemeClr val="tx1"/>
                </a:solidFill>
                <a:latin typeface="NissanAG-Bold" pitchFamily="50" charset="0"/>
                <a:ea typeface="HGP創英角ｺﾞｼｯｸUB" pitchFamily="50" charset="-128"/>
              </a:defRPr>
            </a:lvl5pPr>
            <a:lvl6pPr marL="25146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6pPr>
            <a:lvl7pPr marL="29718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7pPr>
            <a:lvl8pPr marL="34290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8pPr>
            <a:lvl9pPr marL="38862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9pPr>
          </a:lstStyle>
          <a:p>
            <a:pPr eaLnBrk="1" hangingPunct="1">
              <a:spcBef>
                <a:spcPts val="600"/>
              </a:spcBef>
              <a:defRPr/>
            </a:pPr>
            <a:r>
              <a:rPr lang="en-US" altLang="ja-JP" sz="1200" kern="0" dirty="0">
                <a:solidFill>
                  <a:srgbClr val="000000"/>
                </a:solidFill>
              </a:rPr>
              <a:t>CBM</a:t>
            </a:r>
            <a:r>
              <a:rPr lang="ja-JP" altLang="en-US" sz="1200" kern="0" dirty="0">
                <a:solidFill>
                  <a:srgbClr val="000000"/>
                </a:solidFill>
              </a:rPr>
              <a:t> </a:t>
            </a:r>
            <a:r>
              <a:rPr lang="en-US" altLang="ja-JP" sz="1200" kern="0" dirty="0">
                <a:solidFill>
                  <a:srgbClr val="000000"/>
                </a:solidFill>
              </a:rPr>
              <a:t>Server</a:t>
            </a:r>
          </a:p>
          <a:p>
            <a:pPr eaLnBrk="1" hangingPunct="1">
              <a:spcBef>
                <a:spcPts val="600"/>
              </a:spcBef>
              <a:defRPr/>
            </a:pPr>
            <a:r>
              <a:rPr lang="ja-JP" altLang="en-US" sz="1050" kern="0" dirty="0">
                <a:solidFill>
                  <a:srgbClr val="000000"/>
                </a:solidFill>
              </a:rPr>
              <a:t>１： </a:t>
            </a:r>
            <a:r>
              <a:rPr lang="en-US" altLang="ja-JP" sz="1050" kern="0" dirty="0">
                <a:solidFill>
                  <a:srgbClr val="000000"/>
                </a:solidFill>
              </a:rPr>
              <a:t>Historical</a:t>
            </a:r>
            <a:r>
              <a:rPr lang="ja-JP" altLang="en-US" sz="1050" kern="0" dirty="0">
                <a:solidFill>
                  <a:srgbClr val="000000"/>
                </a:solidFill>
              </a:rPr>
              <a:t> </a:t>
            </a:r>
            <a:r>
              <a:rPr lang="en-US" altLang="ja-JP" sz="1050" kern="0" dirty="0">
                <a:solidFill>
                  <a:srgbClr val="000000"/>
                </a:solidFill>
              </a:rPr>
              <a:t>data</a:t>
            </a:r>
            <a:r>
              <a:rPr lang="ja-JP" altLang="en-US" sz="1050" kern="0" dirty="0">
                <a:solidFill>
                  <a:srgbClr val="000000"/>
                </a:solidFill>
              </a:rPr>
              <a:t> </a:t>
            </a:r>
            <a:r>
              <a:rPr lang="en-US" altLang="ja-JP" sz="1050" kern="0" dirty="0">
                <a:solidFill>
                  <a:srgbClr val="000000"/>
                </a:solidFill>
              </a:rPr>
              <a:t>analysis</a:t>
            </a:r>
          </a:p>
          <a:p>
            <a:pPr eaLnBrk="1" hangingPunct="1">
              <a:spcBef>
                <a:spcPts val="600"/>
              </a:spcBef>
              <a:defRPr/>
            </a:pPr>
            <a:r>
              <a:rPr lang="ja-JP" altLang="en-US" sz="1050" kern="0" dirty="0">
                <a:solidFill>
                  <a:srgbClr val="000000"/>
                </a:solidFill>
              </a:rPr>
              <a:t>２： </a:t>
            </a:r>
            <a:endParaRPr lang="en-US" altLang="ja-JP" sz="1050" kern="0" dirty="0">
              <a:solidFill>
                <a:srgbClr val="000000"/>
              </a:solidFill>
            </a:endParaRPr>
          </a:p>
        </p:txBody>
      </p:sp>
      <p:sp>
        <p:nvSpPr>
          <p:cNvPr id="148" name="角丸四角形 147"/>
          <p:cNvSpPr/>
          <p:nvPr/>
        </p:nvSpPr>
        <p:spPr bwMode="auto">
          <a:xfrm>
            <a:off x="913041" y="1109367"/>
            <a:ext cx="2638061" cy="2190503"/>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145" name="テキスト ボックス 144"/>
          <p:cNvSpPr txBox="1"/>
          <p:nvPr/>
        </p:nvSpPr>
        <p:spPr>
          <a:xfrm>
            <a:off x="753017" y="795510"/>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latin typeface="Calibri"/>
                <a:ea typeface="ＭＳ Ｐゴシック"/>
              </a:rPr>
              <a:t>A</a:t>
            </a:r>
          </a:p>
        </p:txBody>
      </p:sp>
      <p:pic>
        <p:nvPicPr>
          <p:cNvPr id="149"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43238" y="3618486"/>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1922" y="3534660"/>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Line 29"/>
          <p:cNvSpPr>
            <a:spLocks noChangeShapeType="1"/>
          </p:cNvSpPr>
          <p:nvPr/>
        </p:nvSpPr>
        <p:spPr bwMode="auto">
          <a:xfrm flipV="1">
            <a:off x="4940278" y="3792966"/>
            <a:ext cx="243372" cy="1"/>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2" name="角丸四角形 151"/>
          <p:cNvSpPr/>
          <p:nvPr/>
        </p:nvSpPr>
        <p:spPr bwMode="auto">
          <a:xfrm>
            <a:off x="4415163" y="3267563"/>
            <a:ext cx="1820018" cy="831181"/>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153" name="テキスト ボックス 152"/>
          <p:cNvSpPr txBox="1"/>
          <p:nvPr/>
        </p:nvSpPr>
        <p:spPr>
          <a:xfrm>
            <a:off x="4239474" y="3496168"/>
            <a:ext cx="351378"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kern="0" dirty="0">
                <a:solidFill>
                  <a:prstClr val="white"/>
                </a:solidFill>
                <a:latin typeface="Calibri"/>
                <a:ea typeface="ＭＳ Ｐゴシック"/>
              </a:rPr>
              <a:t>B</a:t>
            </a:r>
          </a:p>
        </p:txBody>
      </p:sp>
      <p:sp>
        <p:nvSpPr>
          <p:cNvPr id="147" name="テキスト ボックス 146"/>
          <p:cNvSpPr txBox="1"/>
          <p:nvPr/>
        </p:nvSpPr>
        <p:spPr>
          <a:xfrm>
            <a:off x="5191956" y="840503"/>
            <a:ext cx="348172" cy="461665"/>
          </a:xfrm>
          <a:prstGeom prst="rect">
            <a:avLst/>
          </a:prstGeom>
          <a:gradFill rotWithShape="1">
            <a:gsLst>
              <a:gs pos="0">
                <a:srgbClr val="FF9966"/>
              </a:gs>
              <a:gs pos="80000">
                <a:srgbClr val="FFAC22"/>
              </a:gs>
              <a:gs pos="100000">
                <a:srgbClr val="FF996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algn="ctr">
              <a:defRPr/>
            </a:pPr>
            <a:r>
              <a:rPr kumimoji="0" lang="en-US" altLang="ja-JP" sz="2400" b="1" kern="0" dirty="0">
                <a:solidFill>
                  <a:prstClr val="white"/>
                </a:solidFill>
                <a:effectLst>
                  <a:outerShdw blurRad="38100" dist="38100" dir="2700000" algn="tl">
                    <a:srgbClr val="000000">
                      <a:alpha val="43137"/>
                    </a:srgbClr>
                  </a:outerShdw>
                </a:effectLst>
                <a:latin typeface="Calibri"/>
                <a:ea typeface="ＭＳ Ｐゴシック"/>
              </a:rPr>
              <a:t>C</a:t>
            </a:r>
          </a:p>
        </p:txBody>
      </p:sp>
      <p:sp>
        <p:nvSpPr>
          <p:cNvPr id="157" name="Line 29"/>
          <p:cNvSpPr>
            <a:spLocks noChangeShapeType="1"/>
          </p:cNvSpPr>
          <p:nvPr/>
        </p:nvSpPr>
        <p:spPr bwMode="auto">
          <a:xfrm flipV="1">
            <a:off x="6955770" y="3394471"/>
            <a:ext cx="0" cy="1438597"/>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58" name="Picture 4" descr="MCj043262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75843" y="4471203"/>
            <a:ext cx="299837" cy="3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4527" y="4387377"/>
            <a:ext cx="609437" cy="5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 name="グループ化 160"/>
          <p:cNvGrpSpPr/>
          <p:nvPr/>
        </p:nvGrpSpPr>
        <p:grpSpPr>
          <a:xfrm>
            <a:off x="6105172" y="5026250"/>
            <a:ext cx="2325750" cy="1358174"/>
            <a:chOff x="250825" y="549275"/>
            <a:chExt cx="4976813" cy="3016250"/>
          </a:xfrm>
        </p:grpSpPr>
        <p:sp>
          <p:nvSpPr>
            <p:cNvPr id="162" name="AutoShape 2114"/>
            <p:cNvSpPr>
              <a:spLocks noChangeArrowheads="1"/>
            </p:cNvSpPr>
            <p:nvPr/>
          </p:nvSpPr>
          <p:spPr bwMode="auto">
            <a:xfrm>
              <a:off x="250825" y="549275"/>
              <a:ext cx="4897439" cy="2951162"/>
            </a:xfrm>
            <a:prstGeom prst="wedgeRoundRectCallout">
              <a:avLst>
                <a:gd name="adj1" fmla="val -16180"/>
                <a:gd name="adj2" fmla="val -61483"/>
                <a:gd name="adj3" fmla="val 16667"/>
              </a:avLst>
            </a:prstGeom>
            <a:noFill/>
            <a:ln w="28575" algn="ctr">
              <a:solidFill>
                <a:srgbClr val="0080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90000"/>
                </a:lnSpc>
                <a:spcBef>
                  <a:spcPct val="50000"/>
                </a:spcBef>
                <a:spcAft>
                  <a:spcPct val="0"/>
                </a:spcAft>
              </a:pPr>
              <a:endParaRPr lang="ja-JP" altLang="ja-JP" sz="2000">
                <a:solidFill>
                  <a:srgbClr val="000000"/>
                </a:solidFill>
                <a:effectLst>
                  <a:outerShdw blurRad="38100" dist="38100" dir="2700000" algn="tl">
                    <a:srgbClr val="C0C0C0"/>
                  </a:outerShdw>
                </a:effectLst>
                <a:latin typeface="Times New Roman" pitchFamily="18" charset="0"/>
                <a:ea typeface="ＭＳ Ｐゴシック"/>
              </a:endParaRPr>
            </a:p>
          </p:txBody>
        </p:sp>
        <p:pic>
          <p:nvPicPr>
            <p:cNvPr id="163" name="Picture 21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39750" y="692150"/>
              <a:ext cx="2952750" cy="179863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117"/>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2195513" y="1916113"/>
              <a:ext cx="3032125" cy="16494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5" name="Group 2118"/>
            <p:cNvGrpSpPr>
              <a:grpSpLocks/>
            </p:cNvGrpSpPr>
            <p:nvPr/>
          </p:nvGrpSpPr>
          <p:grpSpPr bwMode="auto">
            <a:xfrm>
              <a:off x="3779837" y="1125538"/>
              <a:ext cx="863600" cy="865187"/>
              <a:chOff x="4014" y="1706"/>
              <a:chExt cx="544" cy="545"/>
            </a:xfrm>
          </p:grpSpPr>
          <p:sp>
            <p:nvSpPr>
              <p:cNvPr id="169" name="Text Box 2119"/>
              <p:cNvSpPr txBox="1">
                <a:spLocks noChangeArrowheads="1"/>
              </p:cNvSpPr>
              <p:nvPr/>
            </p:nvSpPr>
            <p:spPr bwMode="auto">
              <a:xfrm>
                <a:off x="4016" y="1842"/>
                <a:ext cx="53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82800" bIns="82800">
                <a:spAutoFit/>
              </a:bodyPr>
              <a:lstStyle/>
              <a:p>
                <a:pPr algn="ctr" fontAlgn="t">
                  <a:lnSpc>
                    <a:spcPct val="90000"/>
                  </a:lnSpc>
                  <a:spcBef>
                    <a:spcPct val="50000"/>
                  </a:spcBef>
                  <a:spcAft>
                    <a:spcPct val="0"/>
                  </a:spcAft>
                </a:pPr>
                <a:r>
                  <a:rPr lang="en-US" altLang="ja-JP" sz="600" dirty="0">
                    <a:solidFill>
                      <a:srgbClr val="000000"/>
                    </a:solidFill>
                    <a:latin typeface="HGS創英角ﾎﾟｯﾌﾟ体" panose="040B0A00000000000000" pitchFamily="50" charset="-128"/>
                    <a:ea typeface="HGS創英角ﾎﾟｯﾌﾟ体" panose="040B0A00000000000000" pitchFamily="50" charset="-128"/>
                  </a:rPr>
                  <a:t>Alarm</a:t>
                </a:r>
                <a:endParaRPr lang="ja-JP" altLang="en-US" sz="6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170" name="AutoShape 2120"/>
              <p:cNvSpPr>
                <a:spLocks noChangeArrowheads="1"/>
              </p:cNvSpPr>
              <p:nvPr/>
            </p:nvSpPr>
            <p:spPr bwMode="auto">
              <a:xfrm>
                <a:off x="4014" y="1706"/>
                <a:ext cx="544" cy="545"/>
              </a:xfrm>
              <a:prstGeom prst="irregularSeal1">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sp>
          <p:nvSpPr>
            <p:cNvPr id="166" name="Line 2121"/>
            <p:cNvSpPr>
              <a:spLocks noChangeShapeType="1"/>
            </p:cNvSpPr>
            <p:nvPr/>
          </p:nvSpPr>
          <p:spPr bwMode="auto">
            <a:xfrm>
              <a:off x="4284663" y="1773238"/>
              <a:ext cx="215900" cy="64770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7" name="Rectangle 2122"/>
            <p:cNvSpPr>
              <a:spLocks noChangeArrowheads="1"/>
            </p:cNvSpPr>
            <p:nvPr/>
          </p:nvSpPr>
          <p:spPr bwMode="auto">
            <a:xfrm>
              <a:off x="4427538" y="2420938"/>
              <a:ext cx="144462" cy="144462"/>
            </a:xfrm>
            <a:prstGeom prst="rect">
              <a:avLst/>
            </a:prstGeom>
            <a:solidFill>
              <a:srgbClr val="FF0000"/>
            </a:solidFill>
            <a:ln w="28575" algn="ctr">
              <a:solidFill>
                <a:srgbClr val="000000"/>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8" name="Rectangle 2123"/>
            <p:cNvSpPr>
              <a:spLocks noChangeArrowheads="1"/>
            </p:cNvSpPr>
            <p:nvPr/>
          </p:nvSpPr>
          <p:spPr bwMode="auto">
            <a:xfrm>
              <a:off x="718535" y="620714"/>
              <a:ext cx="3785818" cy="381540"/>
            </a:xfrm>
            <a:prstGeom prst="rect">
              <a:avLst/>
            </a:prstGeom>
            <a:solidFill>
              <a:srgbClr val="FFFFFF"/>
            </a:solidFill>
            <a:ln w="28575" algn="ctr">
              <a:solidFill>
                <a:srgbClr val="000000"/>
              </a:solidFill>
              <a:miter lim="800000"/>
              <a:headEnd/>
              <a:tailEnd type="none" w="lg" len="lg"/>
            </a:ln>
            <a:effectLst>
              <a:outerShdw dist="35921" dir="2700000" algn="ctr" rotWithShape="0">
                <a:srgbClr val="000000"/>
              </a:outerShdw>
            </a:effectLst>
          </p:spPr>
          <p:txBody>
            <a:bodyPr wrap="none">
              <a:spAutoFit/>
            </a:bodyPr>
            <a:lstStyle/>
            <a:p>
              <a:pPr algn="ctr">
                <a:lnSpc>
                  <a:spcPct val="70000"/>
                </a:lnSpc>
                <a:spcBef>
                  <a:spcPct val="50000"/>
                </a:spcBef>
              </a:pPr>
              <a:r>
                <a:rPr lang="en-US" altLang="ja-JP" sz="1000" b="1" kern="0" dirty="0">
                  <a:solidFill>
                    <a:srgbClr val="000000"/>
                  </a:solidFill>
                  <a:effectLst>
                    <a:outerShdw blurRad="38100" dist="38100" dir="2700000" algn="tl">
                      <a:srgbClr val="C0C0C0"/>
                    </a:outerShdw>
                  </a:effectLst>
                  <a:latin typeface="Times New Roman" pitchFamily="18" charset="0"/>
                  <a:ea typeface="ＭＳ Ｐゴシック"/>
                </a:rPr>
                <a:t>Monitor of Cable Resistance </a:t>
              </a:r>
              <a:endParaRPr lang="ja-JP" altLang="en-US" sz="1000" b="1" kern="0" dirty="0">
                <a:solidFill>
                  <a:srgbClr val="000000"/>
                </a:solidFill>
                <a:effectLst>
                  <a:outerShdw blurRad="38100" dist="38100" dir="2700000" algn="tl">
                    <a:srgbClr val="C0C0C0"/>
                  </a:outerShdw>
                </a:effectLst>
                <a:latin typeface="Times New Roman" pitchFamily="18" charset="0"/>
                <a:ea typeface="ＭＳ Ｐゴシック"/>
              </a:endParaRPr>
            </a:p>
          </p:txBody>
        </p:sp>
      </p:grpSp>
      <p:sp>
        <p:nvSpPr>
          <p:cNvPr id="171" name="Line 29"/>
          <p:cNvSpPr>
            <a:spLocks noChangeShapeType="1"/>
          </p:cNvSpPr>
          <p:nvPr/>
        </p:nvSpPr>
        <p:spPr bwMode="auto">
          <a:xfrm flipV="1">
            <a:off x="3211230"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2" name="Rectangle 18"/>
          <p:cNvSpPr>
            <a:spLocks noChangeArrowheads="1"/>
          </p:cNvSpPr>
          <p:nvPr/>
        </p:nvSpPr>
        <p:spPr bwMode="auto">
          <a:xfrm>
            <a:off x="3164189"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3" name="Line 29"/>
          <p:cNvSpPr>
            <a:spLocks noChangeShapeType="1"/>
          </p:cNvSpPr>
          <p:nvPr/>
        </p:nvSpPr>
        <p:spPr bwMode="auto">
          <a:xfrm flipV="1">
            <a:off x="3809535" y="3394472"/>
            <a:ext cx="6147" cy="94230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4" name="Rectangle 18"/>
          <p:cNvSpPr>
            <a:spLocks noChangeArrowheads="1"/>
          </p:cNvSpPr>
          <p:nvPr/>
        </p:nvSpPr>
        <p:spPr bwMode="auto">
          <a:xfrm>
            <a:off x="3762494" y="4307006"/>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5" name="テキスト ボックス 174"/>
          <p:cNvSpPr txBox="1"/>
          <p:nvPr/>
        </p:nvSpPr>
        <p:spPr>
          <a:xfrm>
            <a:off x="2633497" y="4066462"/>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cxnSp>
        <p:nvCxnSpPr>
          <p:cNvPr id="84" name="曲線コネクタ 83"/>
          <p:cNvCxnSpPr>
            <a:endCxn id="77" idx="1"/>
          </p:cNvCxnSpPr>
          <p:nvPr/>
        </p:nvCxnSpPr>
        <p:spPr bwMode="auto">
          <a:xfrm flipV="1">
            <a:off x="2315592" y="2704149"/>
            <a:ext cx="4621764" cy="2485929"/>
          </a:xfrm>
          <a:prstGeom prst="curvedConnector3">
            <a:avLst>
              <a:gd name="adj1" fmla="val 50000"/>
            </a:avLst>
          </a:prstGeom>
          <a:solidFill>
            <a:srgbClr val="00CC99"/>
          </a:solidFill>
          <a:ln w="25400" cap="flat" cmpd="sng" algn="ctr">
            <a:solidFill>
              <a:srgbClr val="000000"/>
            </a:solidFill>
            <a:prstDash val="dash"/>
            <a:round/>
            <a:headEnd type="none" w="sm" len="sm"/>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曲線コネクタ 84"/>
          <p:cNvCxnSpPr>
            <a:stCxn id="77" idx="2"/>
          </p:cNvCxnSpPr>
          <p:nvPr/>
        </p:nvCxnSpPr>
        <p:spPr bwMode="auto">
          <a:xfrm rot="5400000">
            <a:off x="6366143" y="3419541"/>
            <a:ext cx="1331931" cy="419935"/>
          </a:xfrm>
          <a:prstGeom prst="curvedConnector3">
            <a:avLst>
              <a:gd name="adj1" fmla="val 50000"/>
            </a:avLst>
          </a:prstGeom>
          <a:solidFill>
            <a:srgbClr val="00CC99"/>
          </a:solidFill>
          <a:ln w="25400" cap="flat" cmpd="sng" algn="ctr">
            <a:solidFill>
              <a:srgbClr val="000000"/>
            </a:solidFill>
            <a:prstDash val="dash"/>
            <a:round/>
            <a:headEnd type="none" w="sm" len="sm"/>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テキスト ボックス 85"/>
          <p:cNvSpPr txBox="1"/>
          <p:nvPr/>
        </p:nvSpPr>
        <p:spPr>
          <a:xfrm>
            <a:off x="7251066" y="3566033"/>
            <a:ext cx="652743" cy="307777"/>
          </a:xfrm>
          <a:prstGeom prst="rect">
            <a:avLst/>
          </a:prstGeom>
          <a:solidFill>
            <a:schemeClr val="bg1"/>
          </a:solidFill>
          <a:ln w="38100">
            <a:solidFill>
              <a:srgbClr val="FF0000"/>
            </a:solidFill>
          </a:ln>
        </p:spPr>
        <p:txBody>
          <a:bodyPr wrap="none" rtlCol="0">
            <a:spAutoFit/>
          </a:bodyPr>
          <a:lstStyle/>
          <a:p>
            <a:r>
              <a:rPr kumimoji="1" lang="en-US" altLang="ja-JP" sz="1400" dirty="0">
                <a:solidFill>
                  <a:srgbClr val="FF0000"/>
                </a:solidFill>
                <a:effectLst>
                  <a:outerShdw blurRad="38100" dist="38100" dir="2700000" algn="tl">
                    <a:srgbClr val="000000">
                      <a:alpha val="43137"/>
                    </a:srgbClr>
                  </a:outerShdw>
                </a:effectLst>
              </a:rPr>
              <a:t>Alarm</a:t>
            </a:r>
            <a:endParaRPr kumimoji="1" lang="ja-JP" altLang="en-US" sz="1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438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500"/>
                                        <p:tgtEl>
                                          <p:spTgt spid="15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left)">
                                      <p:cBhvr>
                                        <p:cTn id="13"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48" grpId="0" animBg="1"/>
      <p:bldP spid="1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p:txBody>
          <a:bodyPr/>
          <a:lstStyle/>
          <a:p>
            <a:r>
              <a:rPr lang="en-US" altLang="ja-JP" sz="1200">
                <a:solidFill>
                  <a:srgbClr val="000000"/>
                </a:solidFill>
              </a:rPr>
              <a:t>Slide </a:t>
            </a:r>
            <a:fld id="{266A080E-4E30-4968-B029-7CF782D6220C}" type="slidenum">
              <a:rPr lang="en-US" altLang="ja-JP" sz="1200" smtClean="0">
                <a:solidFill>
                  <a:srgbClr val="000000"/>
                </a:solidFill>
              </a:rPr>
              <a:pPr/>
              <a:t>26</a:t>
            </a:fld>
            <a:endParaRPr lang="en-US" altLang="ja-JP" sz="1200" dirty="0">
              <a:solidFill>
                <a:srgbClr val="000000"/>
              </a:solidFill>
            </a:endParaRPr>
          </a:p>
        </p:txBody>
      </p:sp>
      <p:sp>
        <p:nvSpPr>
          <p:cNvPr id="5" name="Rectangle 2"/>
          <p:cNvSpPr txBox="1">
            <a:spLocks noChangeArrowheads="1"/>
          </p:cNvSpPr>
          <p:nvPr/>
        </p:nvSpPr>
        <p:spPr bwMode="auto">
          <a:xfrm>
            <a:off x="0" y="1052736"/>
            <a:ext cx="62880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eaLnBrk="1" hangingPunct="1">
              <a:defRPr/>
            </a:pPr>
            <a:r>
              <a:rPr kumimoji="0" lang="en-US" altLang="ja-JP" sz="2400" kern="0">
                <a:latin typeface="Arial"/>
              </a:rPr>
              <a:t>&lt; Conventional Development Procedure</a:t>
            </a:r>
            <a:r>
              <a:rPr kumimoji="0" lang="ja-JP" altLang="en-US" sz="2400" kern="0">
                <a:latin typeface="Arial"/>
              </a:rPr>
              <a:t> </a:t>
            </a:r>
            <a:r>
              <a:rPr kumimoji="0" lang="en-US" altLang="ja-JP" sz="2400" kern="0">
                <a:latin typeface="Arial"/>
              </a:rPr>
              <a:t>&gt;</a:t>
            </a:r>
            <a:endParaRPr kumimoji="0" lang="en-US" altLang="ja-JP" sz="2400" kern="0" dirty="0">
              <a:latin typeface="Arial"/>
            </a:endParaRPr>
          </a:p>
        </p:txBody>
      </p:sp>
      <p:sp>
        <p:nvSpPr>
          <p:cNvPr id="7" name="Rectangle 20"/>
          <p:cNvSpPr>
            <a:spLocks noChangeArrowheads="1"/>
          </p:cNvSpPr>
          <p:nvPr/>
        </p:nvSpPr>
        <p:spPr bwMode="auto">
          <a:xfrm>
            <a:off x="251520" y="1484213"/>
            <a:ext cx="8281293" cy="2376488"/>
          </a:xfrm>
          <a:prstGeom prst="rect">
            <a:avLst/>
          </a:prstGeom>
          <a:noFill/>
          <a:ln w="12700">
            <a:solidFill>
              <a:srgbClr val="33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8" name="Line 21"/>
          <p:cNvSpPr>
            <a:spLocks noChangeShapeType="1"/>
          </p:cNvSpPr>
          <p:nvPr/>
        </p:nvSpPr>
        <p:spPr bwMode="auto">
          <a:xfrm flipV="1">
            <a:off x="1042988" y="1628676"/>
            <a:ext cx="0" cy="1943100"/>
          </a:xfrm>
          <a:prstGeom prst="line">
            <a:avLst/>
          </a:prstGeom>
          <a:noFill/>
          <a:ln w="127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9" name="Line 22"/>
          <p:cNvSpPr>
            <a:spLocks noChangeShapeType="1"/>
          </p:cNvSpPr>
          <p:nvPr/>
        </p:nvSpPr>
        <p:spPr bwMode="auto">
          <a:xfrm>
            <a:off x="1042988" y="3571776"/>
            <a:ext cx="7058025" cy="0"/>
          </a:xfrm>
          <a:prstGeom prst="line">
            <a:avLst/>
          </a:prstGeom>
          <a:noFill/>
          <a:ln w="127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0" name="Rectangle 23"/>
          <p:cNvSpPr>
            <a:spLocks noChangeArrowheads="1"/>
          </p:cNvSpPr>
          <p:nvPr/>
        </p:nvSpPr>
        <p:spPr bwMode="auto">
          <a:xfrm>
            <a:off x="1187450" y="1844576"/>
            <a:ext cx="288925" cy="172720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1" name="Rectangle 24"/>
          <p:cNvSpPr>
            <a:spLocks noChangeArrowheads="1"/>
          </p:cNvSpPr>
          <p:nvPr/>
        </p:nvSpPr>
        <p:spPr bwMode="auto">
          <a:xfrm>
            <a:off x="1573213" y="2131913"/>
            <a:ext cx="288925" cy="1439863"/>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2" name="Rectangle 25"/>
          <p:cNvSpPr>
            <a:spLocks noChangeArrowheads="1"/>
          </p:cNvSpPr>
          <p:nvPr/>
        </p:nvSpPr>
        <p:spPr bwMode="auto">
          <a:xfrm>
            <a:off x="1979613" y="2420838"/>
            <a:ext cx="288925" cy="1150938"/>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3" name="Rectangle 26"/>
          <p:cNvSpPr>
            <a:spLocks noChangeArrowheads="1"/>
          </p:cNvSpPr>
          <p:nvPr/>
        </p:nvSpPr>
        <p:spPr bwMode="auto">
          <a:xfrm>
            <a:off x="2411413" y="2852638"/>
            <a:ext cx="288925" cy="719138"/>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4" name="Rectangle 27"/>
          <p:cNvSpPr>
            <a:spLocks noChangeArrowheads="1"/>
          </p:cNvSpPr>
          <p:nvPr/>
        </p:nvSpPr>
        <p:spPr bwMode="auto">
          <a:xfrm>
            <a:off x="2771775" y="3068538"/>
            <a:ext cx="288925" cy="503238"/>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5" name="Rectangle 28"/>
          <p:cNvSpPr>
            <a:spLocks noChangeArrowheads="1"/>
          </p:cNvSpPr>
          <p:nvPr/>
        </p:nvSpPr>
        <p:spPr bwMode="auto">
          <a:xfrm>
            <a:off x="3132138" y="3213001"/>
            <a:ext cx="288925" cy="358775"/>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6" name="Rectangle 29"/>
          <p:cNvSpPr>
            <a:spLocks noChangeArrowheads="1"/>
          </p:cNvSpPr>
          <p:nvPr/>
        </p:nvSpPr>
        <p:spPr bwMode="auto">
          <a:xfrm>
            <a:off x="3492500" y="3284438"/>
            <a:ext cx="288925" cy="287338"/>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 name="Rectangle 30"/>
          <p:cNvSpPr>
            <a:spLocks noChangeArrowheads="1"/>
          </p:cNvSpPr>
          <p:nvPr/>
        </p:nvSpPr>
        <p:spPr bwMode="auto">
          <a:xfrm>
            <a:off x="3851275" y="3355876"/>
            <a:ext cx="288925" cy="21590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 name="Rectangle 31"/>
          <p:cNvSpPr>
            <a:spLocks noChangeArrowheads="1"/>
          </p:cNvSpPr>
          <p:nvPr/>
        </p:nvSpPr>
        <p:spPr bwMode="auto">
          <a:xfrm>
            <a:off x="4211638" y="3355876"/>
            <a:ext cx="288925" cy="21590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9" name="Rectangle 32"/>
          <p:cNvSpPr>
            <a:spLocks noChangeArrowheads="1"/>
          </p:cNvSpPr>
          <p:nvPr/>
        </p:nvSpPr>
        <p:spPr bwMode="auto">
          <a:xfrm>
            <a:off x="4572000" y="3355876"/>
            <a:ext cx="288925" cy="21590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0" name="Rectangle 33"/>
          <p:cNvSpPr>
            <a:spLocks noChangeArrowheads="1"/>
          </p:cNvSpPr>
          <p:nvPr/>
        </p:nvSpPr>
        <p:spPr bwMode="auto">
          <a:xfrm>
            <a:off x="4932363" y="3381276"/>
            <a:ext cx="288925" cy="19050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1" name="Rectangle 34"/>
          <p:cNvSpPr>
            <a:spLocks noChangeArrowheads="1"/>
          </p:cNvSpPr>
          <p:nvPr/>
        </p:nvSpPr>
        <p:spPr bwMode="auto">
          <a:xfrm>
            <a:off x="5300663" y="3400326"/>
            <a:ext cx="288925" cy="17145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2" name="Rectangle 36"/>
          <p:cNvSpPr>
            <a:spLocks noChangeArrowheads="1"/>
          </p:cNvSpPr>
          <p:nvPr/>
        </p:nvSpPr>
        <p:spPr bwMode="auto">
          <a:xfrm>
            <a:off x="5651500" y="3428901"/>
            <a:ext cx="288925" cy="142875"/>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3" name="Rectangle 37"/>
          <p:cNvSpPr>
            <a:spLocks noChangeArrowheads="1"/>
          </p:cNvSpPr>
          <p:nvPr/>
        </p:nvSpPr>
        <p:spPr bwMode="auto">
          <a:xfrm>
            <a:off x="6011863" y="3428901"/>
            <a:ext cx="288925" cy="142875"/>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4" name="Rectangle 38"/>
          <p:cNvSpPr>
            <a:spLocks noChangeArrowheads="1"/>
          </p:cNvSpPr>
          <p:nvPr/>
        </p:nvSpPr>
        <p:spPr bwMode="auto">
          <a:xfrm>
            <a:off x="6372225" y="3449538"/>
            <a:ext cx="288925" cy="122238"/>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5" name="Rectangle 39"/>
          <p:cNvSpPr>
            <a:spLocks noChangeArrowheads="1"/>
          </p:cNvSpPr>
          <p:nvPr/>
        </p:nvSpPr>
        <p:spPr bwMode="auto">
          <a:xfrm>
            <a:off x="6732588" y="3470176"/>
            <a:ext cx="288925" cy="101600"/>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6" name="Rectangle 40"/>
          <p:cNvSpPr>
            <a:spLocks noChangeArrowheads="1"/>
          </p:cNvSpPr>
          <p:nvPr/>
        </p:nvSpPr>
        <p:spPr bwMode="auto">
          <a:xfrm>
            <a:off x="7092950" y="3497163"/>
            <a:ext cx="288925" cy="74613"/>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7" name="Rectangle 41"/>
          <p:cNvSpPr>
            <a:spLocks noChangeArrowheads="1"/>
          </p:cNvSpPr>
          <p:nvPr/>
        </p:nvSpPr>
        <p:spPr bwMode="auto">
          <a:xfrm>
            <a:off x="7451725" y="3497163"/>
            <a:ext cx="288925" cy="74613"/>
          </a:xfrm>
          <a:prstGeom prst="rect">
            <a:avLst/>
          </a:prstGeom>
          <a:gradFill rotWithShape="0">
            <a:gsLst>
              <a:gs pos="0">
                <a:srgbClr val="FF0000"/>
              </a:gs>
              <a:gs pos="50000">
                <a:srgbClr val="FFFFFF"/>
              </a:gs>
              <a:gs pos="100000">
                <a:srgbClr val="FF0000"/>
              </a:gs>
            </a:gsLst>
            <a:lin ang="0" scaled="1"/>
          </a:gradFill>
          <a:ln w="127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28" name="Text Box 43"/>
          <p:cNvSpPr txBox="1">
            <a:spLocks noChangeArrowheads="1"/>
          </p:cNvSpPr>
          <p:nvPr/>
        </p:nvSpPr>
        <p:spPr bwMode="auto">
          <a:xfrm>
            <a:off x="2445517" y="1412776"/>
            <a:ext cx="2262158" cy="341632"/>
          </a:xfrm>
          <a:prstGeom prst="rect">
            <a:avLst/>
          </a:prstGeom>
          <a:solidFill>
            <a:srgbClr val="FFFFFF"/>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spcBef>
                <a:spcPct val="50000"/>
              </a:spcBef>
              <a:defRPr/>
            </a:pPr>
            <a:r>
              <a:rPr lang="en-US" altLang="ja-JP" b="1" kern="0" dirty="0">
                <a:solidFill>
                  <a:srgbClr val="000000"/>
                </a:solidFill>
                <a:effectLst>
                  <a:outerShdw blurRad="38100" dist="38100" dir="2700000" algn="tl">
                    <a:srgbClr val="C0C0C0"/>
                  </a:outerShdw>
                </a:effectLst>
                <a:latin typeface="Times New Roman" pitchFamily="18" charset="0"/>
                <a:ea typeface="ＭＳ Ｐゴシック"/>
              </a:rPr>
              <a:t>Cable Disconnection </a:t>
            </a:r>
            <a:endParaRPr lang="ja-JP" altLang="en-US" b="1" kern="0"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29" name="Text Box 45"/>
          <p:cNvSpPr txBox="1">
            <a:spLocks noChangeArrowheads="1"/>
          </p:cNvSpPr>
          <p:nvPr/>
        </p:nvSpPr>
        <p:spPr bwMode="auto">
          <a:xfrm>
            <a:off x="2547180" y="1771551"/>
            <a:ext cx="2422459" cy="341632"/>
          </a:xfrm>
          <a:prstGeom prst="rect">
            <a:avLst/>
          </a:prstGeom>
          <a:solidFill>
            <a:srgbClr val="FFFFFF"/>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spcBef>
                <a:spcPct val="50000"/>
              </a:spcBef>
              <a:defRPr/>
            </a:pPr>
            <a:r>
              <a:rPr lang="en-US" altLang="ja-JP" b="1" kern="0" dirty="0">
                <a:solidFill>
                  <a:srgbClr val="000000"/>
                </a:solidFill>
                <a:effectLst>
                  <a:outerShdw blurRad="38100" dist="38100" dir="2700000" algn="tl">
                    <a:srgbClr val="C0C0C0"/>
                  </a:outerShdw>
                </a:effectLst>
                <a:latin typeface="Times New Roman" pitchFamily="18" charset="0"/>
                <a:ea typeface="ＭＳ Ｐゴシック"/>
              </a:rPr>
              <a:t>Deteriorated Reducers</a:t>
            </a:r>
            <a:endParaRPr lang="ja-JP" altLang="en-US" b="1" kern="0"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30" name="Text Box 47"/>
          <p:cNvSpPr txBox="1">
            <a:spLocks noChangeArrowheads="1"/>
          </p:cNvSpPr>
          <p:nvPr/>
        </p:nvSpPr>
        <p:spPr bwMode="auto">
          <a:xfrm>
            <a:off x="4010528" y="2131913"/>
            <a:ext cx="184730" cy="341632"/>
          </a:xfrm>
          <a:prstGeom prst="rect">
            <a:avLst/>
          </a:prstGeom>
          <a:solidFill>
            <a:srgbClr val="FFFFFF"/>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spcBef>
                <a:spcPct val="50000"/>
              </a:spcBef>
              <a:defRPr/>
            </a:pPr>
            <a:endParaRPr lang="ja-JP" altLang="en-US" b="1" kern="0"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31" name="Text Box 54"/>
          <p:cNvSpPr txBox="1">
            <a:spLocks noChangeArrowheads="1"/>
          </p:cNvSpPr>
          <p:nvPr/>
        </p:nvSpPr>
        <p:spPr bwMode="auto">
          <a:xfrm>
            <a:off x="2926763" y="3676035"/>
            <a:ext cx="29001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ea typeface="ＭＳ Ｐゴシック"/>
              </a:rPr>
              <a:t>Failure mode, Failure type</a:t>
            </a:r>
            <a:endParaRPr lang="ja-JP" altLang="en-US" sz="2000" dirty="0">
              <a:solidFill>
                <a:srgbClr val="000000"/>
              </a:solidFill>
              <a:effectLst>
                <a:outerShdw blurRad="38100" dist="38100" dir="2700000" algn="tl">
                  <a:srgbClr val="FFFFFF"/>
                </a:outerShdw>
              </a:effectLst>
              <a:latin typeface="Times New Roman" pitchFamily="18" charset="0"/>
              <a:ea typeface="ＭＳ Ｐゴシック"/>
            </a:endParaRPr>
          </a:p>
        </p:txBody>
      </p:sp>
      <p:sp>
        <p:nvSpPr>
          <p:cNvPr id="32" name="Line 55"/>
          <p:cNvSpPr>
            <a:spLocks noChangeShapeType="1"/>
          </p:cNvSpPr>
          <p:nvPr/>
        </p:nvSpPr>
        <p:spPr bwMode="auto">
          <a:xfrm flipH="1" flipV="1">
            <a:off x="2445516" y="3615771"/>
            <a:ext cx="491460" cy="244930"/>
          </a:xfrm>
          <a:prstGeom prst="line">
            <a:avLst/>
          </a:prstGeom>
          <a:noFill/>
          <a:ln w="127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3" name="Text Box 45"/>
          <p:cNvSpPr txBox="1">
            <a:spLocks noChangeArrowheads="1"/>
          </p:cNvSpPr>
          <p:nvPr/>
        </p:nvSpPr>
        <p:spPr bwMode="auto">
          <a:xfrm>
            <a:off x="3210309" y="2135810"/>
            <a:ext cx="2969724" cy="341632"/>
          </a:xfrm>
          <a:prstGeom prst="rect">
            <a:avLst/>
          </a:prstGeom>
          <a:solidFill>
            <a:srgbClr val="FFFFFF"/>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50000"/>
              </a:spcBef>
              <a:defRPr/>
            </a:pPr>
            <a:r>
              <a:rPr lang="en-US" altLang="ja-JP" b="1" kern="0" dirty="0">
                <a:solidFill>
                  <a:srgbClr val="000000"/>
                </a:solidFill>
                <a:effectLst>
                  <a:outerShdw blurRad="38100" dist="38100" dir="2700000" algn="tl">
                    <a:srgbClr val="C0C0C0"/>
                  </a:outerShdw>
                </a:effectLst>
                <a:latin typeface="Times New Roman" pitchFamily="18" charset="0"/>
                <a:ea typeface="ＭＳ Ｐゴシック"/>
              </a:rPr>
              <a:t>Deteriorated</a:t>
            </a:r>
            <a:r>
              <a:rPr lang="ja-JP" altLang="en-US" b="1" kern="0" dirty="0">
                <a:solidFill>
                  <a:srgbClr val="000000"/>
                </a:solidFill>
                <a:effectLst>
                  <a:outerShdw blurRad="38100" dist="38100" dir="2700000" algn="tl">
                    <a:srgbClr val="C0C0C0"/>
                  </a:outerShdw>
                </a:effectLst>
                <a:latin typeface="Times New Roman" pitchFamily="18" charset="0"/>
                <a:ea typeface="ＭＳ Ｐゴシック"/>
              </a:rPr>
              <a:t>　</a:t>
            </a:r>
            <a:r>
              <a:rPr lang="en-US" altLang="ja-JP" b="1" kern="0" dirty="0">
                <a:solidFill>
                  <a:srgbClr val="000000"/>
                </a:solidFill>
                <a:effectLst>
                  <a:outerShdw blurRad="38100" dist="38100" dir="2700000" algn="tl">
                    <a:srgbClr val="C0C0C0"/>
                  </a:outerShdw>
                </a:effectLst>
                <a:latin typeface="Times New Roman" pitchFamily="18" charset="0"/>
                <a:ea typeface="ＭＳ Ｐゴシック"/>
              </a:rPr>
              <a:t>Power</a:t>
            </a:r>
            <a:r>
              <a:rPr lang="ja-JP" altLang="en-US" b="1" kern="0" dirty="0">
                <a:solidFill>
                  <a:srgbClr val="000000"/>
                </a:solidFill>
                <a:effectLst>
                  <a:outerShdw blurRad="38100" dist="38100" dir="2700000" algn="tl">
                    <a:srgbClr val="C0C0C0"/>
                  </a:outerShdw>
                </a:effectLst>
                <a:latin typeface="Times New Roman" pitchFamily="18" charset="0"/>
                <a:ea typeface="ＭＳ Ｐゴシック"/>
              </a:rPr>
              <a:t> </a:t>
            </a:r>
            <a:r>
              <a:rPr lang="en-US" altLang="ja-JP" b="1" kern="0" dirty="0">
                <a:solidFill>
                  <a:srgbClr val="000000"/>
                </a:solidFill>
                <a:effectLst>
                  <a:outerShdw blurRad="38100" dist="38100" dir="2700000" algn="tl">
                    <a:srgbClr val="C0C0C0"/>
                  </a:outerShdw>
                </a:effectLst>
                <a:latin typeface="Times New Roman" pitchFamily="18" charset="0"/>
                <a:ea typeface="ＭＳ Ｐゴシック"/>
              </a:rPr>
              <a:t>Supply</a:t>
            </a:r>
            <a:endParaRPr lang="ja-JP" altLang="en-US" b="1" kern="0" dirty="0">
              <a:solidFill>
                <a:srgbClr val="000000"/>
              </a:solidFill>
              <a:effectLst>
                <a:outerShdw blurRad="38100" dist="38100" dir="2700000" algn="tl">
                  <a:srgbClr val="C0C0C0"/>
                </a:outerShdw>
              </a:effectLst>
              <a:latin typeface="Times New Roman" pitchFamily="18" charset="0"/>
              <a:ea typeface="ＭＳ Ｐゴシック"/>
            </a:endParaRPr>
          </a:p>
        </p:txBody>
      </p:sp>
      <p:sp>
        <p:nvSpPr>
          <p:cNvPr id="34" name="Rectangle 23"/>
          <p:cNvSpPr>
            <a:spLocks noChangeArrowheads="1"/>
          </p:cNvSpPr>
          <p:nvPr/>
        </p:nvSpPr>
        <p:spPr bwMode="auto">
          <a:xfrm>
            <a:off x="1187450" y="1840830"/>
            <a:ext cx="288925" cy="1727200"/>
          </a:xfrm>
          <a:prstGeom prst="rect">
            <a:avLst/>
          </a:prstGeom>
          <a:gradFill rotWithShape="0">
            <a:gsLst>
              <a:gs pos="0">
                <a:srgbClr val="0000FF"/>
              </a:gs>
              <a:gs pos="50000">
                <a:srgbClr val="FFFFFF"/>
              </a:gs>
              <a:gs pos="100000">
                <a:srgbClr val="0000FF"/>
              </a:gs>
            </a:gsLst>
            <a:lin ang="0" scaled="1"/>
          </a:gradFill>
          <a:ln w="25400" algn="ctr">
            <a:solidFill>
              <a:srgbClr val="0000FF"/>
            </a:solidFill>
            <a:miter lim="800000"/>
            <a:headEnd/>
            <a:tailEnd/>
          </a:ln>
          <a:effectLst/>
          <a:extLst/>
        </p:spPr>
        <p:txBody>
          <a:bodyPr wrap="non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5" name="Rectangle 24"/>
          <p:cNvSpPr>
            <a:spLocks noChangeArrowheads="1"/>
          </p:cNvSpPr>
          <p:nvPr/>
        </p:nvSpPr>
        <p:spPr bwMode="auto">
          <a:xfrm>
            <a:off x="1573213" y="2128167"/>
            <a:ext cx="288925" cy="1439863"/>
          </a:xfrm>
          <a:prstGeom prst="rect">
            <a:avLst/>
          </a:prstGeom>
          <a:gradFill rotWithShape="0">
            <a:gsLst>
              <a:gs pos="0">
                <a:srgbClr val="0000FF"/>
              </a:gs>
              <a:gs pos="50000">
                <a:srgbClr val="FFFFFF"/>
              </a:gs>
              <a:gs pos="100000">
                <a:srgbClr val="0000FF"/>
              </a:gs>
            </a:gsLst>
            <a:lin ang="0" scaled="1"/>
          </a:gradFill>
          <a:ln w="25400" algn="ctr">
            <a:solidFill>
              <a:srgbClr val="0000FF"/>
            </a:solidFill>
            <a:miter lim="800000"/>
            <a:headEnd/>
            <a:tailEnd/>
          </a:ln>
          <a:effectLs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6" name="Rectangle 25"/>
          <p:cNvSpPr>
            <a:spLocks noChangeArrowheads="1"/>
          </p:cNvSpPr>
          <p:nvPr/>
        </p:nvSpPr>
        <p:spPr bwMode="auto">
          <a:xfrm>
            <a:off x="1979613" y="2417092"/>
            <a:ext cx="288925" cy="1150938"/>
          </a:xfrm>
          <a:prstGeom prst="rect">
            <a:avLst/>
          </a:prstGeom>
          <a:gradFill rotWithShape="0">
            <a:gsLst>
              <a:gs pos="0">
                <a:srgbClr val="0000FF"/>
              </a:gs>
              <a:gs pos="50000">
                <a:srgbClr val="FFFFFF"/>
              </a:gs>
              <a:gs pos="100000">
                <a:srgbClr val="0000FF"/>
              </a:gs>
            </a:gsLst>
            <a:lin ang="0" scaled="1"/>
          </a:gradFill>
          <a:ln w="25400" algn="ctr">
            <a:solidFill>
              <a:srgbClr val="0000FF"/>
            </a:solidFill>
            <a:miter lim="800000"/>
            <a:headEnd/>
            <a:tailEnd/>
          </a:ln>
          <a:effectLs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7" name="Text Box 54"/>
          <p:cNvSpPr txBox="1">
            <a:spLocks noChangeArrowheads="1"/>
          </p:cNvSpPr>
          <p:nvPr/>
        </p:nvSpPr>
        <p:spPr bwMode="auto">
          <a:xfrm rot="16200000">
            <a:off x="-258513" y="2468419"/>
            <a:ext cx="18854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ea typeface="ＭＳ Ｐゴシック"/>
              </a:rPr>
              <a:t>Breakdown time</a:t>
            </a:r>
            <a:endParaRPr lang="ja-JP" altLang="en-US" sz="2000" dirty="0">
              <a:solidFill>
                <a:srgbClr val="000000"/>
              </a:solidFill>
              <a:effectLst>
                <a:outerShdw blurRad="38100" dist="38100" dir="2700000" algn="tl">
                  <a:srgbClr val="FFFFFF"/>
                </a:outerShdw>
              </a:effectLst>
              <a:latin typeface="Times New Roman" pitchFamily="18" charset="0"/>
              <a:ea typeface="ＭＳ Ｐゴシック"/>
            </a:endParaRPr>
          </a:p>
        </p:txBody>
      </p:sp>
      <p:sp>
        <p:nvSpPr>
          <p:cNvPr id="38" name="Line 42"/>
          <p:cNvSpPr>
            <a:spLocks noChangeShapeType="1"/>
          </p:cNvSpPr>
          <p:nvPr/>
        </p:nvSpPr>
        <p:spPr bwMode="auto">
          <a:xfrm flipH="1">
            <a:off x="1366794" y="1628676"/>
            <a:ext cx="1223962" cy="431800"/>
          </a:xfrm>
          <a:prstGeom prst="line">
            <a:avLst/>
          </a:prstGeom>
          <a:noFill/>
          <a:ln w="127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39" name="Line 44"/>
          <p:cNvSpPr>
            <a:spLocks noChangeShapeType="1"/>
          </p:cNvSpPr>
          <p:nvPr/>
        </p:nvSpPr>
        <p:spPr bwMode="auto">
          <a:xfrm flipH="1">
            <a:off x="1798594" y="2060476"/>
            <a:ext cx="1008062" cy="287337"/>
          </a:xfrm>
          <a:prstGeom prst="line">
            <a:avLst/>
          </a:prstGeom>
          <a:noFill/>
          <a:ln w="127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40" name="Line 46"/>
          <p:cNvSpPr>
            <a:spLocks noChangeShapeType="1"/>
          </p:cNvSpPr>
          <p:nvPr/>
        </p:nvSpPr>
        <p:spPr bwMode="auto">
          <a:xfrm flipH="1">
            <a:off x="2230394" y="2276376"/>
            <a:ext cx="1008062" cy="287337"/>
          </a:xfrm>
          <a:prstGeom prst="line">
            <a:avLst/>
          </a:prstGeom>
          <a:noFill/>
          <a:ln w="127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grpSp>
        <p:nvGrpSpPr>
          <p:cNvPr id="41" name="グループ化 40"/>
          <p:cNvGrpSpPr/>
          <p:nvPr/>
        </p:nvGrpSpPr>
        <p:grpSpPr>
          <a:xfrm>
            <a:off x="323528" y="4036422"/>
            <a:ext cx="3579780" cy="2344906"/>
            <a:chOff x="323528" y="3982259"/>
            <a:chExt cx="3579780" cy="2561046"/>
          </a:xfrm>
        </p:grpSpPr>
        <p:pic>
          <p:nvPicPr>
            <p:cNvPr id="42" name="Picture 3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 name="Picture 3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フローチャート : 直接アクセス記憶 41"/>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45" name="直方体 44"/>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46" name="フローチャート : 書類 43"/>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cxnSp>
          <p:nvCxnSpPr>
            <p:cNvPr id="47" name="直線矢印コネクタ 46"/>
            <p:cNvCxnSpPr>
              <a:stCxn id="44"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矢印コネクタ 47"/>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フローチャート : 直接アクセス記憶 46"/>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50" name="直方体 49"/>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51" name="フローチャート : 書類 48"/>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cxnSp>
          <p:nvCxnSpPr>
            <p:cNvPr id="52" name="直線矢印コネクタ 51"/>
            <p:cNvCxnSpPr>
              <a:stCxn id="49"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矢印コネクタ 52"/>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テキスト ボックス 54"/>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56" name="テキスト ボックス 55"/>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57" name="テキスト ボックス 56"/>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58" name="角丸四角形 57"/>
            <p:cNvSpPr/>
            <p:nvPr/>
          </p:nvSpPr>
          <p:spPr>
            <a:xfrm rot="20796249">
              <a:off x="1059917" y="5459724"/>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84" name="AutoShape 94"/>
          <p:cNvSpPr>
            <a:spLocks noChangeArrowheads="1"/>
          </p:cNvSpPr>
          <p:nvPr/>
        </p:nvSpPr>
        <p:spPr bwMode="auto">
          <a:xfrm>
            <a:off x="884237" y="1438176"/>
            <a:ext cx="7497938" cy="2144837"/>
          </a:xfrm>
          <a:prstGeom prst="roundRect">
            <a:avLst>
              <a:gd name="adj" fmla="val 16667"/>
            </a:avLst>
          </a:prstGeom>
          <a:gradFill rotWithShape="1">
            <a:gsLst>
              <a:gs pos="0">
                <a:srgbClr val="FFFFFF"/>
              </a:gs>
              <a:gs pos="100000">
                <a:srgbClr val="FF99FF">
                  <a:alpha val="45000"/>
                </a:srgbClr>
              </a:gs>
            </a:gsLst>
            <a:path path="shape">
              <a:fillToRect l="50000" t="50000" r="50000" b="50000"/>
            </a:path>
          </a:gradFill>
          <a:ln w="12700" algn="ctr">
            <a:solidFill>
              <a:srgbClr val="C71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85" name="Rectangle 105"/>
          <p:cNvSpPr>
            <a:spLocks noChangeArrowheads="1"/>
          </p:cNvSpPr>
          <p:nvPr/>
        </p:nvSpPr>
        <p:spPr bwMode="auto">
          <a:xfrm rot="-214476">
            <a:off x="4219574" y="2363813"/>
            <a:ext cx="3427413" cy="460375"/>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defRPr/>
            </a:pPr>
            <a:r>
              <a:rPr lang="en-US" altLang="ja-JP" sz="2400" b="1" kern="0" dirty="0">
                <a:solidFill>
                  <a:srgbClr val="FFFFFF"/>
                </a:solidFill>
                <a:effectLst>
                  <a:outerShdw blurRad="38100" dist="38100" dir="2700000" algn="tl">
                    <a:srgbClr val="000000">
                      <a:alpha val="43137"/>
                    </a:srgbClr>
                  </a:outerShdw>
                </a:effectLst>
              </a:rPr>
              <a:t>To cover whole area</a:t>
            </a:r>
            <a:r>
              <a:rPr lang="ja-JP" altLang="en-US" sz="2400" b="1" kern="0" dirty="0">
                <a:solidFill>
                  <a:srgbClr val="FFFFFF"/>
                </a:solidFill>
                <a:effectLst>
                  <a:outerShdw blurRad="38100" dist="38100" dir="2700000" algn="tl">
                    <a:srgbClr val="000000">
                      <a:alpha val="43137"/>
                    </a:srgbClr>
                  </a:outerShdw>
                </a:effectLst>
              </a:rPr>
              <a:t>！</a:t>
            </a:r>
          </a:p>
        </p:txBody>
      </p:sp>
      <p:pic>
        <p:nvPicPr>
          <p:cNvPr id="8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51396" y="4394054"/>
            <a:ext cx="671726" cy="49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角丸四角形 89"/>
          <p:cNvSpPr/>
          <p:nvPr/>
        </p:nvSpPr>
        <p:spPr bwMode="auto">
          <a:xfrm>
            <a:off x="4136694" y="4092288"/>
            <a:ext cx="4903251" cy="2385892"/>
          </a:xfrm>
          <a:prstGeom prst="roundRect">
            <a:avLst/>
          </a:prstGeom>
          <a:noFill/>
          <a:ln w="28575">
            <a:solidFill>
              <a:schemeClr val="bg1">
                <a:lumMod val="65000"/>
              </a:schemeClr>
            </a:solidFill>
            <a:prstDash val="sysDash"/>
            <a:headEnd type="none" w="sm" len="sm"/>
            <a:tailEnd type="none" w="sm" len="sm"/>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kumimoji="0" lang="ja-JP" altLang="en-US" kern="0">
              <a:solidFill>
                <a:srgbClr val="000000"/>
              </a:solidFill>
              <a:latin typeface="Times New Roman" pitchFamily="18" charset="0"/>
              <a:ea typeface="ＭＳ Ｐゴシック"/>
            </a:endParaRPr>
          </a:p>
        </p:txBody>
      </p:sp>
      <p:sp>
        <p:nvSpPr>
          <p:cNvPr id="133" name="Freeform 3"/>
          <p:cNvSpPr>
            <a:spLocks/>
          </p:cNvSpPr>
          <p:nvPr/>
        </p:nvSpPr>
        <p:spPr bwMode="auto">
          <a:xfrm>
            <a:off x="4561786" y="5114988"/>
            <a:ext cx="2684514" cy="1293915"/>
          </a:xfrm>
          <a:custGeom>
            <a:avLst/>
            <a:gdLst>
              <a:gd name="T0" fmla="*/ 9 w 3819"/>
              <a:gd name="T1" fmla="*/ 29 h 2932"/>
              <a:gd name="T2" fmla="*/ 9 w 3819"/>
              <a:gd name="T3" fmla="*/ 2932 h 2932"/>
              <a:gd name="T4" fmla="*/ 3819 w 3819"/>
              <a:gd name="T5" fmla="*/ 2932 h 2932"/>
              <a:gd name="T6" fmla="*/ 3819 w 3819"/>
              <a:gd name="T7" fmla="*/ 482 h 2932"/>
              <a:gd name="T8" fmla="*/ 1584 w 3819"/>
              <a:gd name="T9" fmla="*/ 0 h 2932"/>
              <a:gd name="T10" fmla="*/ 1597 w 3819"/>
              <a:gd name="T11" fmla="*/ 437 h 2932"/>
              <a:gd name="T12" fmla="*/ 0 w 3819"/>
              <a:gd name="T13" fmla="*/ 8 h 2932"/>
              <a:gd name="T14" fmla="*/ 9 w 3819"/>
              <a:gd name="T15" fmla="*/ 29 h 29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9" h="2932">
                <a:moveTo>
                  <a:pt x="9" y="29"/>
                </a:moveTo>
                <a:lnTo>
                  <a:pt x="9" y="2932"/>
                </a:lnTo>
                <a:lnTo>
                  <a:pt x="3819" y="2932"/>
                </a:lnTo>
                <a:lnTo>
                  <a:pt x="3819" y="482"/>
                </a:lnTo>
                <a:lnTo>
                  <a:pt x="1584" y="0"/>
                </a:lnTo>
                <a:lnTo>
                  <a:pt x="1597" y="437"/>
                </a:lnTo>
                <a:lnTo>
                  <a:pt x="0" y="8"/>
                </a:lnTo>
                <a:lnTo>
                  <a:pt x="9" y="29"/>
                </a:lnTo>
                <a:close/>
              </a:path>
            </a:pathLst>
          </a:custGeom>
          <a:gradFill rotWithShape="1">
            <a:gsLst>
              <a:gs pos="0">
                <a:sysClr val="window" lastClr="FFFFFF"/>
              </a:gs>
              <a:gs pos="100000">
                <a:srgbClr val="CCECFF"/>
              </a:gs>
            </a:gsLst>
            <a:path path="rect">
              <a:fillToRect l="50000" t="50000" r="50000" b="50000"/>
            </a:path>
          </a:gradFill>
          <a:ln w="9525" cap="flat" cmpd="sng">
            <a:solidFill>
              <a:srgbClr val="0000FF"/>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dirty="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pic>
        <p:nvPicPr>
          <p:cNvPr id="134" name="Picture 4" descr="MCj04326210000[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23410" y="4467715"/>
            <a:ext cx="180865" cy="18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79346" y="4467715"/>
            <a:ext cx="367619" cy="31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Line 6"/>
          <p:cNvSpPr>
            <a:spLocks noChangeShapeType="1"/>
          </p:cNvSpPr>
          <p:nvPr/>
        </p:nvSpPr>
        <p:spPr bwMode="auto">
          <a:xfrm>
            <a:off x="4445832" y="5040595"/>
            <a:ext cx="307757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7" name="Line 7"/>
          <p:cNvSpPr>
            <a:spLocks noChangeShapeType="1"/>
          </p:cNvSpPr>
          <p:nvPr/>
        </p:nvSpPr>
        <p:spPr bwMode="auto">
          <a:xfrm flipV="1">
            <a:off x="7370306" y="4696531"/>
            <a:ext cx="0" cy="344065"/>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8" name="Freeform 8"/>
          <p:cNvSpPr>
            <a:spLocks/>
          </p:cNvSpPr>
          <p:nvPr/>
        </p:nvSpPr>
        <p:spPr bwMode="auto">
          <a:xfrm>
            <a:off x="6232981" y="4964043"/>
            <a:ext cx="50474" cy="152263"/>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9" name="Freeform 9"/>
          <p:cNvSpPr>
            <a:spLocks/>
          </p:cNvSpPr>
          <p:nvPr/>
        </p:nvSpPr>
        <p:spPr bwMode="auto">
          <a:xfrm>
            <a:off x="6281772" y="4964043"/>
            <a:ext cx="50474" cy="152263"/>
          </a:xfrm>
          <a:custGeom>
            <a:avLst/>
            <a:gdLst>
              <a:gd name="T0" fmla="*/ 12 w 60"/>
              <a:gd name="T1" fmla="*/ 0 h 181"/>
              <a:gd name="T2" fmla="*/ 58 w 60"/>
              <a:gd name="T3" fmla="*/ 45 h 181"/>
              <a:gd name="T4" fmla="*/ 0 w 60"/>
              <a:gd name="T5" fmla="*/ 122 h 181"/>
              <a:gd name="T6" fmla="*/ 58 w 60"/>
              <a:gd name="T7" fmla="*/ 181 h 181"/>
            </a:gdLst>
            <a:ahLst/>
            <a:cxnLst>
              <a:cxn ang="0">
                <a:pos x="T0" y="T1"/>
              </a:cxn>
              <a:cxn ang="0">
                <a:pos x="T2" y="T3"/>
              </a:cxn>
              <a:cxn ang="0">
                <a:pos x="T4" y="T5"/>
              </a:cxn>
              <a:cxn ang="0">
                <a:pos x="T6" y="T7"/>
              </a:cxn>
            </a:cxnLst>
            <a:rect l="0" t="0" r="r" b="b"/>
            <a:pathLst>
              <a:path w="60" h="181">
                <a:moveTo>
                  <a:pt x="12" y="0"/>
                </a:moveTo>
                <a:cubicBezTo>
                  <a:pt x="38" y="11"/>
                  <a:pt x="60" y="25"/>
                  <a:pt x="58" y="45"/>
                </a:cubicBezTo>
                <a:cubicBezTo>
                  <a:pt x="56" y="65"/>
                  <a:pt x="0" y="99"/>
                  <a:pt x="0" y="122"/>
                </a:cubicBezTo>
                <a:cubicBezTo>
                  <a:pt x="0" y="145"/>
                  <a:pt x="46" y="169"/>
                  <a:pt x="58" y="181"/>
                </a:cubicBezTo>
              </a:path>
            </a:pathLst>
          </a:custGeom>
          <a:noFill/>
          <a:ln w="38100" cap="flat" cmpd="sng">
            <a:solidFill>
              <a:srgbClr val="00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0" name="Line 29"/>
          <p:cNvSpPr>
            <a:spLocks noChangeShapeType="1"/>
          </p:cNvSpPr>
          <p:nvPr/>
        </p:nvSpPr>
        <p:spPr bwMode="auto">
          <a:xfrm flipV="1">
            <a:off x="6467567" y="5035168"/>
            <a:ext cx="0" cy="381079"/>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nvGrpSpPr>
          <p:cNvPr id="141" name="グループ化 140"/>
          <p:cNvGrpSpPr/>
          <p:nvPr/>
        </p:nvGrpSpPr>
        <p:grpSpPr>
          <a:xfrm>
            <a:off x="4624429" y="5416247"/>
            <a:ext cx="699065" cy="901802"/>
            <a:chOff x="1003441" y="2480937"/>
            <a:chExt cx="1158905" cy="1495002"/>
          </a:xfrm>
        </p:grpSpPr>
        <p:pic>
          <p:nvPicPr>
            <p:cNvPr id="163" name="Picture 3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03441" y="2733357"/>
              <a:ext cx="794918" cy="124258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4" name="Oval 31"/>
            <p:cNvSpPr>
              <a:spLocks noChangeArrowheads="1"/>
            </p:cNvSpPr>
            <p:nvPr/>
          </p:nvSpPr>
          <p:spPr bwMode="auto">
            <a:xfrm>
              <a:off x="1572434" y="3683076"/>
              <a:ext cx="126907" cy="126907"/>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5" name="Oval 32"/>
            <p:cNvSpPr>
              <a:spLocks noChangeArrowheads="1"/>
            </p:cNvSpPr>
            <p:nvPr/>
          </p:nvSpPr>
          <p:spPr bwMode="auto">
            <a:xfrm>
              <a:off x="1636586" y="292302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6" name="Oval 33"/>
            <p:cNvSpPr>
              <a:spLocks noChangeArrowheads="1"/>
            </p:cNvSpPr>
            <p:nvPr/>
          </p:nvSpPr>
          <p:spPr bwMode="auto">
            <a:xfrm>
              <a:off x="1257257" y="2733357"/>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7" name="Oval 34"/>
            <p:cNvSpPr>
              <a:spLocks noChangeArrowheads="1"/>
            </p:cNvSpPr>
            <p:nvPr/>
          </p:nvSpPr>
          <p:spPr bwMode="auto">
            <a:xfrm>
              <a:off x="1257257" y="3366502"/>
              <a:ext cx="126907" cy="126908"/>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8" name="Freeform 35"/>
            <p:cNvSpPr>
              <a:spLocks/>
            </p:cNvSpPr>
            <p:nvPr/>
          </p:nvSpPr>
          <p:spPr bwMode="auto">
            <a:xfrm rot="17256270" flipH="1">
              <a:off x="1734206" y="3459940"/>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9" name="Freeform 36"/>
            <p:cNvSpPr>
              <a:spLocks/>
            </p:cNvSpPr>
            <p:nvPr/>
          </p:nvSpPr>
          <p:spPr bwMode="auto">
            <a:xfrm rot="17256270" flipH="1">
              <a:off x="1856930" y="2702677"/>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0" name="Freeform 37"/>
            <p:cNvSpPr>
              <a:spLocks/>
            </p:cNvSpPr>
            <p:nvPr/>
          </p:nvSpPr>
          <p:spPr bwMode="auto">
            <a:xfrm rot="17256270" flipH="1">
              <a:off x="1477601" y="2513013"/>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142" name="グループ化 141"/>
          <p:cNvGrpSpPr/>
          <p:nvPr/>
        </p:nvGrpSpPr>
        <p:grpSpPr>
          <a:xfrm>
            <a:off x="5372292" y="5517553"/>
            <a:ext cx="852170" cy="758793"/>
            <a:chOff x="2395244" y="2797509"/>
            <a:chExt cx="1412721" cy="1257922"/>
          </a:xfrm>
        </p:grpSpPr>
        <p:pic>
          <p:nvPicPr>
            <p:cNvPr id="155" name="Picture 38"/>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395244" y="2860266"/>
              <a:ext cx="1072441" cy="119516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 name="Freeform 39"/>
            <p:cNvSpPr>
              <a:spLocks/>
            </p:cNvSpPr>
            <p:nvPr/>
          </p:nvSpPr>
          <p:spPr bwMode="auto">
            <a:xfrm rot="17256270" flipH="1">
              <a:off x="2869404"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7" name="Oval 40"/>
            <p:cNvSpPr>
              <a:spLocks noChangeArrowheads="1"/>
            </p:cNvSpPr>
            <p:nvPr/>
          </p:nvSpPr>
          <p:spPr bwMode="auto">
            <a:xfrm>
              <a:off x="3344961"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8" name="Oval 41"/>
            <p:cNvSpPr>
              <a:spLocks noChangeArrowheads="1"/>
            </p:cNvSpPr>
            <p:nvPr/>
          </p:nvSpPr>
          <p:spPr bwMode="auto">
            <a:xfrm>
              <a:off x="3028389" y="349341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9" name="Oval 42"/>
            <p:cNvSpPr>
              <a:spLocks noChangeArrowheads="1"/>
            </p:cNvSpPr>
            <p:nvPr/>
          </p:nvSpPr>
          <p:spPr bwMode="auto">
            <a:xfrm>
              <a:off x="2649060" y="36189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0" name="Oval 43"/>
            <p:cNvSpPr>
              <a:spLocks noChangeArrowheads="1"/>
            </p:cNvSpPr>
            <p:nvPr/>
          </p:nvSpPr>
          <p:spPr bwMode="auto">
            <a:xfrm>
              <a:off x="2711816" y="3114081"/>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1" name="Freeform 44"/>
            <p:cNvSpPr>
              <a:spLocks/>
            </p:cNvSpPr>
            <p:nvPr/>
          </p:nvSpPr>
          <p:spPr bwMode="auto">
            <a:xfrm rot="17256270" flipH="1">
              <a:off x="3502549" y="2892342"/>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2" name="Freeform 45"/>
            <p:cNvSpPr>
              <a:spLocks/>
            </p:cNvSpPr>
            <p:nvPr/>
          </p:nvSpPr>
          <p:spPr bwMode="auto">
            <a:xfrm rot="17256270" flipH="1">
              <a:off x="3248733" y="3271671"/>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grpSp>
        <p:nvGrpSpPr>
          <p:cNvPr id="143" name="グループ化 142"/>
          <p:cNvGrpSpPr/>
          <p:nvPr/>
        </p:nvGrpSpPr>
        <p:grpSpPr>
          <a:xfrm>
            <a:off x="6265676" y="5524430"/>
            <a:ext cx="877407" cy="773094"/>
            <a:chOff x="4166376" y="2797509"/>
            <a:chExt cx="1454559" cy="1281630"/>
          </a:xfrm>
        </p:grpSpPr>
        <p:pic>
          <p:nvPicPr>
            <p:cNvPr id="148" name="Picture 46"/>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166376" y="2987173"/>
              <a:ext cx="1454559"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Oval 47"/>
            <p:cNvSpPr>
              <a:spLocks noChangeArrowheads="1"/>
            </p:cNvSpPr>
            <p:nvPr/>
          </p:nvSpPr>
          <p:spPr bwMode="auto">
            <a:xfrm>
              <a:off x="5051941" y="3051324"/>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0" name="Freeform 48"/>
            <p:cNvSpPr>
              <a:spLocks/>
            </p:cNvSpPr>
            <p:nvPr/>
          </p:nvSpPr>
          <p:spPr bwMode="auto">
            <a:xfrm rot="17256270" flipH="1">
              <a:off x="5209530" y="282958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1" name="Oval 49"/>
            <p:cNvSpPr>
              <a:spLocks noChangeArrowheads="1"/>
            </p:cNvSpPr>
            <p:nvPr/>
          </p:nvSpPr>
          <p:spPr bwMode="auto">
            <a:xfrm>
              <a:off x="4736763" y="3683076"/>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2" name="Freeform 50"/>
            <p:cNvSpPr>
              <a:spLocks/>
            </p:cNvSpPr>
            <p:nvPr/>
          </p:nvSpPr>
          <p:spPr bwMode="auto">
            <a:xfrm rot="17256270" flipH="1">
              <a:off x="4894352" y="3461335"/>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3" name="Oval 51"/>
            <p:cNvSpPr>
              <a:spLocks noChangeArrowheads="1"/>
            </p:cNvSpPr>
            <p:nvPr/>
          </p:nvSpPr>
          <p:spPr bwMode="auto">
            <a:xfrm>
              <a:off x="4356040" y="3240989"/>
              <a:ext cx="125513" cy="125513"/>
            </a:xfrm>
            <a:prstGeom prst="ellipse">
              <a:avLst/>
            </a:prstGeom>
            <a:solidFill>
              <a:srgbClr val="FF0000"/>
            </a:solidFill>
            <a:ln w="38100" algn="ctr">
              <a:solidFill>
                <a:srgbClr val="C0504D"/>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4" name="Freeform 52"/>
            <p:cNvSpPr>
              <a:spLocks/>
            </p:cNvSpPr>
            <p:nvPr/>
          </p:nvSpPr>
          <p:spPr bwMode="auto">
            <a:xfrm rot="17256270" flipH="1">
              <a:off x="4513629" y="3019249"/>
              <a:ext cx="337492" cy="27334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000" kern="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grpSp>
      <p:pic>
        <p:nvPicPr>
          <p:cNvPr id="144" name="Picture 5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0979" y="3972228"/>
            <a:ext cx="991815" cy="754587"/>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graphicFrame>
        <p:nvGraphicFramePr>
          <p:cNvPr id="145" name="Object 57"/>
          <p:cNvGraphicFramePr>
            <a:graphicFrameLocks noChangeAspect="1"/>
          </p:cNvGraphicFramePr>
          <p:nvPr/>
        </p:nvGraphicFramePr>
        <p:xfrm>
          <a:off x="5767755" y="4162347"/>
          <a:ext cx="915262" cy="685606"/>
        </p:xfrm>
        <a:graphic>
          <a:graphicData uri="http://schemas.openxmlformats.org/presentationml/2006/ole">
            <mc:AlternateContent xmlns:mc="http://schemas.openxmlformats.org/markup-compatibility/2006">
              <mc:Choice xmlns:v="urn:schemas-microsoft-com:vml" Requires="v">
                <p:oleObj spid="_x0000_s4112" name="Acrobat Document" r:id="rId12" imgW="6838095" imgH="5125165" progId="AcroExch.Document.7">
                  <p:embed/>
                </p:oleObj>
              </mc:Choice>
              <mc:Fallback>
                <p:oleObj name="Acrobat Document" r:id="rId12" imgW="6838095" imgH="5125165" progId="AcroExch.Document.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7755" y="4162347"/>
                        <a:ext cx="915262" cy="685606"/>
                      </a:xfrm>
                      <a:prstGeom prst="rect">
                        <a:avLst/>
                      </a:prstGeom>
                      <a:noFill/>
                      <a:ln w="12700" algn="ctr">
                        <a:solidFill>
                          <a:srgbClr val="0000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oleObj>
              </mc:Fallback>
            </mc:AlternateContent>
          </a:graphicData>
        </a:graphic>
      </p:graphicFrame>
      <p:sp>
        <p:nvSpPr>
          <p:cNvPr id="146" name="正方形/長方形 69"/>
          <p:cNvSpPr>
            <a:spLocks noChangeArrowheads="1"/>
          </p:cNvSpPr>
          <p:nvPr/>
        </p:nvSpPr>
        <p:spPr bwMode="auto">
          <a:xfrm>
            <a:off x="6897533" y="4109349"/>
            <a:ext cx="1112952" cy="24479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pPr>
            <a:r>
              <a:rPr lang="en-US" altLang="ja-JP" sz="1100" b="1" kern="0" dirty="0">
                <a:solidFill>
                  <a:srgbClr val="000000"/>
                </a:solidFill>
              </a:rPr>
              <a:t>Cloud Server</a:t>
            </a:r>
          </a:p>
        </p:txBody>
      </p:sp>
      <p:pic>
        <p:nvPicPr>
          <p:cNvPr id="147" name="Picture 66" descr="MCj04339330000[1]"/>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523410" y="4696531"/>
            <a:ext cx="324717" cy="3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Line 62"/>
          <p:cNvSpPr>
            <a:spLocks noChangeShapeType="1"/>
          </p:cNvSpPr>
          <p:nvPr/>
        </p:nvSpPr>
        <p:spPr bwMode="auto">
          <a:xfrm>
            <a:off x="4784494" y="4847953"/>
            <a:ext cx="41248" cy="666923"/>
          </a:xfrm>
          <a:prstGeom prst="line">
            <a:avLst/>
          </a:prstGeom>
          <a:noFill/>
          <a:ln w="28575">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a:lnSpc>
                <a:spcPct val="90000"/>
              </a:lnSpc>
              <a:spcBef>
                <a:spcPct val="50000"/>
              </a:spcBef>
              <a:defRPr/>
            </a:pPr>
            <a:endParaRPr lang="ja-JP" altLang="en-US" sz="1600">
              <a:solidFill>
                <a:srgbClr val="000000"/>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3" name="Rectangle 18"/>
          <p:cNvSpPr>
            <a:spLocks noChangeArrowheads="1"/>
          </p:cNvSpPr>
          <p:nvPr/>
        </p:nvSpPr>
        <p:spPr bwMode="auto">
          <a:xfrm>
            <a:off x="6405304" y="5307239"/>
            <a:ext cx="119062" cy="152400"/>
          </a:xfrm>
          <a:prstGeom prst="rect">
            <a:avLst/>
          </a:prstGeom>
          <a:solidFill>
            <a:srgbClr val="008000"/>
          </a:solidFill>
          <a:ln w="28575" cap="sq">
            <a:solidFill>
              <a:srgbClr val="99FF33"/>
            </a:solidFill>
            <a:miter lim="800000"/>
            <a:headEnd type="none" w="sm" len="sm"/>
            <a:tailEnd type="none" w="sm" len="sm"/>
          </a:ln>
          <a:effectLst>
            <a:outerShdw dist="35921" dir="2700000" algn="ctr" rotWithShape="0">
              <a:srgbClr val="808080"/>
            </a:outerShdw>
          </a:effectLst>
        </p:spPr>
        <p:txBody>
          <a:bodyPr wrap="none" anchor="ct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74" name="テキスト ボックス 173"/>
          <p:cNvSpPr txBox="1"/>
          <p:nvPr/>
        </p:nvSpPr>
        <p:spPr>
          <a:xfrm>
            <a:off x="6533514" y="5225707"/>
            <a:ext cx="44916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AP</a:t>
            </a:r>
            <a:endParaRPr kumimoji="0" lang="ja-JP" altLang="en-US" sz="1600" kern="0" dirty="0">
              <a:solidFill>
                <a:srgbClr val="000000"/>
              </a:solidFill>
              <a:latin typeface="Verdana" pitchFamily="34" charset="0"/>
              <a:ea typeface="HGS創英角ｺﾞｼｯｸUB" pitchFamily="50" charset="-128"/>
            </a:endParaRPr>
          </a:p>
        </p:txBody>
      </p:sp>
      <p:sp>
        <p:nvSpPr>
          <p:cNvPr id="60" name="上矢印 59"/>
          <p:cNvSpPr/>
          <p:nvPr/>
        </p:nvSpPr>
        <p:spPr bwMode="auto">
          <a:xfrm rot="5400000">
            <a:off x="3646631" y="5518131"/>
            <a:ext cx="860118" cy="699968"/>
          </a:xfrm>
          <a:prstGeom prst="upArrow">
            <a:avLst>
              <a:gd name="adj1" fmla="val 43355"/>
              <a:gd name="adj2" fmla="val 77182"/>
            </a:avLst>
          </a:prstGeom>
          <a:gradFill rotWithShape="1">
            <a:gsLst>
              <a:gs pos="0">
                <a:srgbClr val="3333CC">
                  <a:tint val="100000"/>
                  <a:shade val="100000"/>
                  <a:satMod val="130000"/>
                </a:srgbClr>
              </a:gs>
              <a:gs pos="100000">
                <a:srgbClr val="3333CC">
                  <a:tint val="50000"/>
                  <a:shade val="100000"/>
                  <a:satMod val="350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algn="ctr">
              <a:defRPr/>
            </a:pPr>
            <a:endParaRPr lang="ja-JP" altLang="en-US" sz="3600" kern="0" dirty="0">
              <a:solidFill>
                <a:srgbClr val="FFFFFF"/>
              </a:solidFill>
              <a:ea typeface="ＭＳ Ｐゴシック" charset="-128"/>
            </a:endParaRPr>
          </a:p>
        </p:txBody>
      </p:sp>
      <p:sp>
        <p:nvSpPr>
          <p:cNvPr id="87" name="テキスト ボックス 86"/>
          <p:cNvSpPr txBox="1"/>
          <p:nvPr/>
        </p:nvSpPr>
        <p:spPr>
          <a:xfrm>
            <a:off x="4088110" y="4060329"/>
            <a:ext cx="1452642" cy="338554"/>
          </a:xfrm>
          <a:prstGeom prst="rect">
            <a:avLst/>
          </a:prstGeom>
          <a:solidFill>
            <a:schemeClr val="bg1"/>
          </a:solid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Multi-sensor</a:t>
            </a:r>
            <a:endParaRPr kumimoji="0" lang="ja-JP" altLang="en-US" sz="1600" kern="0" dirty="0">
              <a:solidFill>
                <a:srgbClr val="000000"/>
              </a:solidFill>
              <a:latin typeface="Verdana" pitchFamily="34" charset="0"/>
              <a:ea typeface="HGS創英角ｺﾞｼｯｸUB" pitchFamily="50" charset="-128"/>
            </a:endParaRPr>
          </a:p>
        </p:txBody>
      </p:sp>
      <p:pic>
        <p:nvPicPr>
          <p:cNvPr id="176" name="Picture 21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314990" y="5121162"/>
            <a:ext cx="1379871" cy="80990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117"/>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405459" y="5640479"/>
            <a:ext cx="1416964" cy="74270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 name="Rectangle 2122"/>
          <p:cNvSpPr>
            <a:spLocks noChangeArrowheads="1"/>
          </p:cNvSpPr>
          <p:nvPr/>
        </p:nvSpPr>
        <p:spPr bwMode="auto">
          <a:xfrm>
            <a:off x="8483235" y="6023290"/>
            <a:ext cx="67510" cy="65049"/>
          </a:xfrm>
          <a:prstGeom prst="rect">
            <a:avLst/>
          </a:prstGeom>
          <a:solidFill>
            <a:srgbClr val="FF0000"/>
          </a:solidFill>
          <a:ln w="28575" algn="ctr">
            <a:solidFill>
              <a:srgbClr val="000000"/>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pPr>
            <a:endParaRPr lang="ja-JP" altLang="en-US" sz="2000" kern="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2" name="AutoShape 2120"/>
          <p:cNvSpPr>
            <a:spLocks noChangeArrowheads="1"/>
          </p:cNvSpPr>
          <p:nvPr/>
        </p:nvSpPr>
        <p:spPr bwMode="auto">
          <a:xfrm>
            <a:off x="8103038" y="5429590"/>
            <a:ext cx="403575" cy="389581"/>
          </a:xfrm>
          <a:prstGeom prst="irregularSeal1">
            <a:avLst/>
          </a:prstGeom>
          <a:solidFill>
            <a:schemeClr val="bg1"/>
          </a:solidFill>
          <a:ln w="28575" algn="ctr">
            <a:solidFill>
              <a:srgbClr val="FF0000"/>
            </a:solidFill>
            <a:miter lim="800000"/>
            <a:headEnd/>
            <a:tailEnd/>
          </a:ln>
          <a:effectLst/>
          <a:extLst/>
        </p:spPr>
        <p:txBody>
          <a:bodyPr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3" name="Line 2121"/>
          <p:cNvSpPr>
            <a:spLocks noChangeShapeType="1"/>
          </p:cNvSpPr>
          <p:nvPr/>
        </p:nvSpPr>
        <p:spPr bwMode="auto">
          <a:xfrm>
            <a:off x="8365152" y="5721240"/>
            <a:ext cx="100894" cy="29165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a typeface="ＭＳ Ｐゴシック"/>
            </a:endParaRPr>
          </a:p>
        </p:txBody>
      </p:sp>
      <p:sp>
        <p:nvSpPr>
          <p:cNvPr id="180" name="Text Box 2119"/>
          <p:cNvSpPr txBox="1">
            <a:spLocks noChangeArrowheads="1"/>
          </p:cNvSpPr>
          <p:nvPr/>
        </p:nvSpPr>
        <p:spPr bwMode="auto">
          <a:xfrm>
            <a:off x="8123801" y="5499001"/>
            <a:ext cx="393189" cy="21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82800" bIns="82800">
            <a:spAutoFit/>
          </a:bodyPr>
          <a:lstStyle/>
          <a:p>
            <a:pPr algn="ctr" fontAlgn="t">
              <a:lnSpc>
                <a:spcPct val="90000"/>
              </a:lnSpc>
              <a:spcBef>
                <a:spcPct val="50000"/>
              </a:spcBef>
              <a:spcAft>
                <a:spcPct val="0"/>
              </a:spcAft>
            </a:pPr>
            <a:r>
              <a:rPr lang="en-US" altLang="ja-JP" sz="600" dirty="0">
                <a:solidFill>
                  <a:srgbClr val="000000"/>
                </a:solidFill>
                <a:latin typeface="HGS創英角ﾎﾟｯﾌﾟ体" panose="040B0A00000000000000" pitchFamily="50" charset="-128"/>
                <a:ea typeface="HGS創英角ﾎﾟｯﾌﾟ体" panose="040B0A00000000000000" pitchFamily="50" charset="-128"/>
              </a:rPr>
              <a:t>Alarm</a:t>
            </a:r>
            <a:endParaRPr lang="ja-JP" altLang="en-US" sz="600"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112" name="Rectangle 5"/>
          <p:cNvSpPr>
            <a:spLocks noChangeArrowheads="1"/>
          </p:cNvSpPr>
          <p:nvPr/>
        </p:nvSpPr>
        <p:spPr bwMode="auto">
          <a:xfrm>
            <a:off x="0" y="618337"/>
            <a:ext cx="9144000" cy="503316"/>
          </a:xfrm>
          <a:prstGeom prst="rect">
            <a:avLst/>
          </a:prstGeom>
          <a:gradFill rotWithShape="1">
            <a:gsLst>
              <a:gs pos="0">
                <a:srgbClr val="3333CC">
                  <a:tint val="100000"/>
                  <a:shade val="100000"/>
                  <a:satMod val="130000"/>
                </a:srgbClr>
              </a:gs>
              <a:gs pos="100000">
                <a:srgbClr val="3333CC">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anchor="ctr"/>
          <a:lstStyle/>
          <a:p>
            <a:pPr marL="0" marR="0" lvl="0" indent="0" defTabSz="914400" eaLnBrk="1" fontAlgn="base" latinLnBrk="0" hangingPunct="1">
              <a:lnSpc>
                <a:spcPct val="80000"/>
              </a:lnSpc>
              <a:spcBef>
                <a:spcPct val="0"/>
              </a:spcBef>
              <a:spcAft>
                <a:spcPct val="0"/>
              </a:spcAft>
              <a:buClrTx/>
              <a:buSzTx/>
              <a:buFontTx/>
              <a:buNone/>
              <a:tabLst/>
              <a:defRPr/>
            </a:pPr>
            <a:r>
              <a:rPr kumimoji="0" lang="ja-JP" alt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　　　 </a:t>
            </a:r>
            <a:r>
              <a:rPr kumimoji="0" lang="en-US" altLang="ja-JP"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New approach to develop “</a:t>
            </a:r>
            <a:r>
              <a:rPr kumimoji="0" lang="en-US" altLang="ja-JP"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Diagnosis system</a:t>
            </a:r>
            <a:r>
              <a:rPr kumimoji="0" lang="en-US" altLang="ja-JP"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rPr>
              <a:t>”</a:t>
            </a:r>
            <a:endParaRPr kumimoji="0" lang="ja-JP" altLang="en-US" sz="1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endParaRPr>
          </a:p>
        </p:txBody>
      </p:sp>
    </p:spTree>
    <p:extLst>
      <p:ext uri="{BB962C8B-B14F-4D97-AF65-F5344CB8AC3E}">
        <p14:creationId xmlns:p14="http://schemas.microsoft.com/office/powerpoint/2010/main" val="9117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wipe(down)">
                                      <p:cBhvr>
                                        <p:cTn id="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29600" cy="778098"/>
          </a:xfrm>
        </p:spPr>
        <p:txBody>
          <a:bodyPr/>
          <a:lstStyle/>
          <a:p>
            <a:r>
              <a:rPr lang="en-US" altLang="ja-JP" dirty="0"/>
              <a:t>Required specification</a:t>
            </a:r>
          </a:p>
        </p:txBody>
      </p:sp>
      <p:sp>
        <p:nvSpPr>
          <p:cNvPr id="3" name="コンテンツ プレースホルダー 2"/>
          <p:cNvSpPr>
            <a:spLocks noGrp="1"/>
          </p:cNvSpPr>
          <p:nvPr>
            <p:ph idx="1"/>
          </p:nvPr>
        </p:nvSpPr>
        <p:spPr>
          <a:xfrm>
            <a:off x="457200" y="1262906"/>
            <a:ext cx="8507288" cy="5256584"/>
          </a:xfrm>
        </p:spPr>
        <p:txBody>
          <a:bodyPr>
            <a:normAutofit fontScale="92500" lnSpcReduction="10000"/>
          </a:bodyPr>
          <a:lstStyle/>
          <a:p>
            <a:pPr marL="0" indent="0">
              <a:buNone/>
            </a:pPr>
            <a:r>
              <a:rPr lang="en-US" altLang="ja-JP" dirty="0"/>
              <a:t>Specification for Equipment Diagnosis System</a:t>
            </a:r>
          </a:p>
          <a:p>
            <a:pPr marL="914400" lvl="1" indent="-514350">
              <a:buFont typeface="+mj-lt"/>
              <a:buAutoNum type="arabicPeriod"/>
            </a:pPr>
            <a:r>
              <a:rPr lang="en-US" altLang="ja-JP" dirty="0"/>
              <a:t>Response</a:t>
            </a:r>
          </a:p>
          <a:p>
            <a:pPr marL="1314450" lvl="2" indent="-514350">
              <a:buFont typeface="+mj-ea"/>
              <a:buAutoNum type="circleNumDbPlain"/>
            </a:pPr>
            <a:r>
              <a:rPr lang="en-US" altLang="ja-JP" dirty="0"/>
              <a:t>Real-time measuring function to communicate with receiver in real-time </a:t>
            </a:r>
          </a:p>
          <a:p>
            <a:pPr marL="1314450" lvl="2" indent="-514350">
              <a:buFont typeface="+mj-ea"/>
              <a:buAutoNum type="circleNumDbPlain"/>
            </a:pPr>
            <a:r>
              <a:rPr lang="en-US" altLang="ja-JP" dirty="0"/>
              <a:t>Judge immediately with a certain  threshold level</a:t>
            </a:r>
          </a:p>
          <a:p>
            <a:pPr marL="914400" lvl="1" indent="-514350">
              <a:buFont typeface="+mj-lt"/>
              <a:buAutoNum type="arabicPeriod"/>
            </a:pPr>
            <a:r>
              <a:rPr lang="en-US" altLang="ja-JP" dirty="0"/>
              <a:t>Energy consumption</a:t>
            </a:r>
          </a:p>
          <a:p>
            <a:pPr marL="1314450" lvl="2" indent="-514350">
              <a:buFont typeface="+mj-ea"/>
              <a:buAutoNum type="circleNumDbPlain"/>
            </a:pPr>
            <a:r>
              <a:rPr lang="en-US" altLang="ja-JP" dirty="0"/>
              <a:t> In order to prolong a life time of measuring device save energy and have good efficiency regarding communication power  * At least 1 year or more</a:t>
            </a:r>
          </a:p>
          <a:p>
            <a:pPr marL="914400" lvl="1" indent="-514350">
              <a:buFont typeface="+mj-lt"/>
              <a:buAutoNum type="arabicPeriod"/>
            </a:pPr>
            <a:r>
              <a:rPr lang="en-US" altLang="ja-JP" dirty="0"/>
              <a:t>Bilateral communication ability	</a:t>
            </a:r>
          </a:p>
          <a:p>
            <a:pPr marL="1314450" lvl="2" indent="-514350">
              <a:buFont typeface="+mj-ea"/>
              <a:buAutoNum type="circleNumDbPlain"/>
            </a:pPr>
            <a:r>
              <a:rPr lang="en-US" altLang="ja-JP" dirty="0"/>
              <a:t>In order to change some parameters and</a:t>
            </a:r>
            <a:r>
              <a:rPr lang="ja-JP" altLang="en-US" dirty="0"/>
              <a:t> </a:t>
            </a:r>
            <a:r>
              <a:rPr lang="en-US" altLang="ja-JP" dirty="0"/>
              <a:t>firmware</a:t>
            </a:r>
            <a:r>
              <a:rPr lang="ja-JP" altLang="en-US" dirty="0"/>
              <a:t> </a:t>
            </a:r>
            <a:r>
              <a:rPr lang="en-US" altLang="ja-JP" dirty="0"/>
              <a:t>in the device </a:t>
            </a:r>
          </a:p>
          <a:p>
            <a:pPr marL="1314450" lvl="2" indent="-514350">
              <a:buFont typeface="+mj-ea"/>
              <a:buAutoNum type="circleNumDbPlain"/>
            </a:pPr>
            <a:r>
              <a:rPr lang="en-US" altLang="ja-JP" dirty="0"/>
              <a:t>and give some triggers to start and end measuring from outside </a:t>
            </a:r>
          </a:p>
          <a:p>
            <a:pPr marL="1314450" lvl="2" indent="-514350">
              <a:buFont typeface="+mj-lt"/>
              <a:buAutoNum type="circleNumDbPlain"/>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pPr marL="914400" lvl="1" indent="-514350">
              <a:buFont typeface="+mj-lt"/>
              <a:buAutoNum type="arabicPeriod"/>
            </a:pPr>
            <a:endParaRPr lang="en-US" altLang="ja-JP" dirty="0"/>
          </a:p>
          <a:p>
            <a:endParaRPr kumimoji="1" lang="ja-JP" altLang="en-US" dirty="0"/>
          </a:p>
        </p:txBody>
      </p:sp>
      <p:sp>
        <p:nvSpPr>
          <p:cNvPr id="4" name="スライド番号プレースホルダー 1"/>
          <p:cNvSpPr>
            <a:spLocks noGrp="1"/>
          </p:cNvSpPr>
          <p:nvPr>
            <p:ph type="sldNum" idx="10"/>
          </p:nvPr>
        </p:nvSpPr>
        <p:spPr>
          <a:xfrm>
            <a:off x="3923928" y="6524625"/>
            <a:ext cx="1090985" cy="216743"/>
          </a:xfrm>
        </p:spPr>
        <p:txBody>
          <a:bodyPr/>
          <a:lstStyle/>
          <a:p>
            <a:pPr>
              <a:defRPr/>
            </a:pPr>
            <a:r>
              <a:rPr lang="en-US" altLang="ja-JP" sz="1200"/>
              <a:t>Slide </a:t>
            </a:r>
            <a:fld id="{8F78FDF7-F6F4-4B9B-A118-C4B60A9BE3AC}" type="slidenum">
              <a:rPr lang="en-US" altLang="ja-JP" sz="1200" smtClean="0"/>
              <a:pPr>
                <a:defRPr/>
              </a:pPr>
              <a:t>27</a:t>
            </a:fld>
            <a:endParaRPr lang="en-US" altLang="ja-JP" sz="1200" dirty="0"/>
          </a:p>
        </p:txBody>
      </p:sp>
    </p:spTree>
    <p:extLst>
      <p:ext uri="{BB962C8B-B14F-4D97-AF65-F5344CB8AC3E}">
        <p14:creationId xmlns:p14="http://schemas.microsoft.com/office/powerpoint/2010/main" val="225622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2670"/>
            <a:ext cx="8229600" cy="778098"/>
          </a:xfrm>
        </p:spPr>
        <p:txBody>
          <a:bodyPr/>
          <a:lstStyle/>
          <a:p>
            <a:r>
              <a:rPr lang="en-US" altLang="ja-JP" dirty="0"/>
              <a:t>Required specification</a:t>
            </a:r>
          </a:p>
        </p:txBody>
      </p:sp>
      <p:sp>
        <p:nvSpPr>
          <p:cNvPr id="3" name="コンテンツ プレースホルダー 2"/>
          <p:cNvSpPr>
            <a:spLocks noGrp="1"/>
          </p:cNvSpPr>
          <p:nvPr>
            <p:ph idx="1"/>
          </p:nvPr>
        </p:nvSpPr>
        <p:spPr>
          <a:xfrm>
            <a:off x="457200" y="1340768"/>
            <a:ext cx="8507288" cy="5472608"/>
          </a:xfrm>
        </p:spPr>
        <p:txBody>
          <a:bodyPr>
            <a:normAutofit fontScale="92500" lnSpcReduction="20000"/>
          </a:bodyPr>
          <a:lstStyle/>
          <a:p>
            <a:pPr marL="0" indent="0">
              <a:buNone/>
            </a:pPr>
            <a:r>
              <a:rPr lang="en-US" altLang="ja-JP" dirty="0"/>
              <a:t>Specification for Equipment Diagnosis System</a:t>
            </a:r>
          </a:p>
          <a:p>
            <a:pPr marL="400050" lvl="1" indent="0">
              <a:buNone/>
            </a:pPr>
            <a:r>
              <a:rPr lang="en-US" altLang="ja-JP" dirty="0"/>
              <a:t>4. Distance to communicate with devices</a:t>
            </a:r>
          </a:p>
          <a:p>
            <a:pPr marL="1257300" lvl="2" indent="-457200">
              <a:buFont typeface="+mj-ea"/>
              <a:buAutoNum type="circleNumDbPlain"/>
            </a:pPr>
            <a:r>
              <a:rPr lang="en-US" altLang="ja-JP" dirty="0"/>
              <a:t>In order to reduce the number of receivers, device  have to have some distance to communicate.  At least 20m or more</a:t>
            </a:r>
          </a:p>
          <a:p>
            <a:pPr marL="400050" lvl="1" indent="0">
              <a:buNone/>
            </a:pPr>
            <a:r>
              <a:rPr lang="en-US" altLang="ja-JP" dirty="0"/>
              <a:t>5. Data transfer speed </a:t>
            </a:r>
          </a:p>
          <a:p>
            <a:pPr marL="1314450" lvl="2" indent="-514350">
              <a:buFont typeface="+mj-ea"/>
              <a:buAutoNum type="circleNumDbPlain"/>
            </a:pPr>
            <a:r>
              <a:rPr lang="en-US" altLang="ja-JP" dirty="0"/>
              <a:t>This sensor will have multi-sensors.  So data transfer speed is very important.</a:t>
            </a:r>
          </a:p>
          <a:p>
            <a:pPr marL="400050" lvl="1" indent="0">
              <a:buNone/>
            </a:pPr>
            <a:r>
              <a:rPr lang="en-US" altLang="ja-JP" dirty="0"/>
              <a:t>6. Communication capability with many sensors</a:t>
            </a:r>
          </a:p>
          <a:p>
            <a:pPr marL="1314450" lvl="2" indent="-514350">
              <a:buFont typeface="+mj-ea"/>
              <a:buAutoNum type="circleNumDbPlain"/>
            </a:pPr>
            <a:r>
              <a:rPr lang="en-US" altLang="ja-JP" dirty="0"/>
              <a:t>How many sensors can communicate at the same time </a:t>
            </a:r>
          </a:p>
          <a:p>
            <a:pPr marL="400050" lvl="1" indent="0">
              <a:buNone/>
            </a:pPr>
            <a:r>
              <a:rPr lang="en-US" altLang="ja-JP" dirty="0"/>
              <a:t>7.  Kinds of Sensors</a:t>
            </a:r>
          </a:p>
          <a:p>
            <a:pPr marL="400050" lvl="1" indent="0">
              <a:buNone/>
            </a:pPr>
            <a:r>
              <a:rPr lang="en-US" altLang="ja-JP" dirty="0"/>
              <a:t>	    </a:t>
            </a:r>
            <a:r>
              <a:rPr lang="ja-JP" altLang="en-US" dirty="0"/>
              <a:t>①</a:t>
            </a:r>
            <a:r>
              <a:rPr lang="en-US" altLang="ja-JP" sz="2600" dirty="0"/>
              <a:t>  Vibration sensor    </a:t>
            </a:r>
            <a:r>
              <a:rPr lang="ja-JP" altLang="en-US" sz="2600" dirty="0"/>
              <a:t>②</a:t>
            </a:r>
            <a:r>
              <a:rPr lang="en-US" altLang="ja-JP" sz="2600" dirty="0"/>
              <a:t> Thermal sensor</a:t>
            </a:r>
          </a:p>
          <a:p>
            <a:pPr marL="400050" lvl="1" indent="0">
              <a:buNone/>
            </a:pPr>
            <a:r>
              <a:rPr lang="en-US" altLang="ja-JP" sz="2600" dirty="0"/>
              <a:t>     </a:t>
            </a:r>
            <a:r>
              <a:rPr lang="ja-JP" altLang="en-US" sz="2600" dirty="0"/>
              <a:t>③</a:t>
            </a:r>
            <a:r>
              <a:rPr lang="en-US" altLang="ja-JP" sz="2600" dirty="0"/>
              <a:t>  Voltage                </a:t>
            </a:r>
            <a:r>
              <a:rPr lang="ja-JP" altLang="en-US" sz="2600" dirty="0"/>
              <a:t> </a:t>
            </a:r>
            <a:r>
              <a:rPr lang="en-US" altLang="ja-JP" sz="2600" dirty="0"/>
              <a:t> </a:t>
            </a:r>
            <a:r>
              <a:rPr lang="ja-JP" altLang="en-US" sz="2600" dirty="0"/>
              <a:t>④</a:t>
            </a:r>
            <a:r>
              <a:rPr lang="en-US" altLang="ja-JP" sz="2600" dirty="0"/>
              <a:t> Current </a:t>
            </a:r>
          </a:p>
          <a:p>
            <a:pPr marL="400050" lvl="1" indent="0">
              <a:buNone/>
            </a:pPr>
            <a:r>
              <a:rPr lang="en-US" altLang="ja-JP" sz="2600" dirty="0"/>
              <a:t>     </a:t>
            </a:r>
            <a:r>
              <a:rPr lang="ja-JP" altLang="en-US" sz="2600" dirty="0"/>
              <a:t>⑤</a:t>
            </a:r>
            <a:r>
              <a:rPr lang="en-US" altLang="ja-JP" sz="2600" dirty="0"/>
              <a:t>  AE </a:t>
            </a:r>
            <a:r>
              <a:rPr lang="ja-JP" altLang="en-US" sz="2600" dirty="0"/>
              <a:t>（</a:t>
            </a:r>
            <a:r>
              <a:rPr lang="en-US" altLang="ja-JP" sz="2600" dirty="0"/>
              <a:t>Acoustic Emission</a:t>
            </a:r>
            <a:r>
              <a:rPr lang="ja-JP" altLang="en-US" sz="2600" dirty="0"/>
              <a:t>）</a:t>
            </a:r>
            <a:r>
              <a:rPr lang="en-US" altLang="ja-JP" sz="2600" dirty="0"/>
              <a:t> </a:t>
            </a:r>
          </a:p>
          <a:p>
            <a:pPr marL="400050" lvl="1" indent="0">
              <a:buNone/>
            </a:pPr>
            <a:endParaRPr lang="en-US" altLang="ja-JP" dirty="0"/>
          </a:p>
        </p:txBody>
      </p:sp>
      <p:sp>
        <p:nvSpPr>
          <p:cNvPr id="4" name="スライド番号プレースホルダー 1"/>
          <p:cNvSpPr>
            <a:spLocks noGrp="1"/>
          </p:cNvSpPr>
          <p:nvPr>
            <p:ph type="sldNum" idx="10"/>
          </p:nvPr>
        </p:nvSpPr>
        <p:spPr>
          <a:xfrm>
            <a:off x="3923928" y="6524625"/>
            <a:ext cx="1090985" cy="216743"/>
          </a:xfrm>
        </p:spPr>
        <p:txBody>
          <a:bodyPr/>
          <a:lstStyle/>
          <a:p>
            <a:pPr>
              <a:defRPr/>
            </a:pPr>
            <a:r>
              <a:rPr lang="en-US" altLang="ja-JP" sz="1200"/>
              <a:t>Slide </a:t>
            </a:r>
            <a:fld id="{8F78FDF7-F6F4-4B9B-A118-C4B60A9BE3AC}" type="slidenum">
              <a:rPr lang="en-US" altLang="ja-JP" sz="1200" smtClean="0"/>
              <a:pPr>
                <a:defRPr/>
              </a:pPr>
              <a:t>28</a:t>
            </a:fld>
            <a:endParaRPr lang="en-US" altLang="ja-JP" sz="1200" dirty="0"/>
          </a:p>
        </p:txBody>
      </p:sp>
    </p:spTree>
    <p:extLst>
      <p:ext uri="{BB962C8B-B14F-4D97-AF65-F5344CB8AC3E}">
        <p14:creationId xmlns:p14="http://schemas.microsoft.com/office/powerpoint/2010/main" val="2554242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Agenda</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a:t>Background</a:t>
            </a:r>
          </a:p>
          <a:p>
            <a:endParaRPr kumimoji="1" lang="en-US" altLang="ja-JP" sz="1400" dirty="0"/>
          </a:p>
          <a:p>
            <a:r>
              <a:rPr lang="en-US" altLang="ja-JP" dirty="0"/>
              <a:t>New Type of Equipment Diagnosis System</a:t>
            </a:r>
            <a:r>
              <a:rPr lang="ja-JP" altLang="en-US" dirty="0"/>
              <a:t> </a:t>
            </a:r>
            <a:r>
              <a:rPr lang="en-US" altLang="ja-JP" dirty="0"/>
              <a:t>by using wireless sensor devices</a:t>
            </a:r>
          </a:p>
          <a:p>
            <a:endParaRPr lang="en-US" altLang="ja-JP" sz="1400" dirty="0"/>
          </a:p>
          <a:p>
            <a:r>
              <a:rPr lang="en-US" altLang="ja-JP" dirty="0"/>
              <a:t>Required specification</a:t>
            </a:r>
          </a:p>
          <a:p>
            <a:endParaRPr lang="en-US" altLang="ja-JP" sz="1400" dirty="0"/>
          </a:p>
          <a:p>
            <a:r>
              <a:rPr lang="en-US" altLang="ja-JP" dirty="0">
                <a:solidFill>
                  <a:srgbClr val="FF0000"/>
                </a:solidFill>
              </a:rPr>
              <a:t>Future Activity</a:t>
            </a:r>
          </a:p>
          <a:p>
            <a:endParaRPr lang="en-US" altLang="ja-JP" dirty="0"/>
          </a:p>
          <a:p>
            <a:endParaRPr lang="en-US" altLang="ja-JP" dirty="0"/>
          </a:p>
          <a:p>
            <a:endParaRPr kumimoji="1" lang="ja-JP" altLang="en-US" dirty="0"/>
          </a:p>
        </p:txBody>
      </p:sp>
      <p:sp>
        <p:nvSpPr>
          <p:cNvPr id="4" name="スライド番号プレースホルダー 1"/>
          <p:cNvSpPr>
            <a:spLocks noGrp="1"/>
          </p:cNvSpPr>
          <p:nvPr>
            <p:ph type="sldNum" idx="10"/>
          </p:nvPr>
        </p:nvSpPr>
        <p:spPr>
          <a:xfrm>
            <a:off x="3923928" y="6524625"/>
            <a:ext cx="1090985" cy="216743"/>
          </a:xfrm>
        </p:spPr>
        <p:txBody>
          <a:bodyPr/>
          <a:lstStyle/>
          <a:p>
            <a:pPr>
              <a:defRPr/>
            </a:pPr>
            <a:r>
              <a:rPr lang="en-US" altLang="ja-JP" sz="1200"/>
              <a:t>Slide </a:t>
            </a:r>
            <a:fld id="{8F78FDF7-F6F4-4B9B-A118-C4B60A9BE3AC}" type="slidenum">
              <a:rPr lang="en-US" altLang="ja-JP" sz="1200" smtClean="0"/>
              <a:pPr>
                <a:defRPr/>
              </a:pPr>
              <a:t>29</a:t>
            </a:fld>
            <a:endParaRPr lang="en-US" altLang="ja-JP" sz="1200" dirty="0"/>
          </a:p>
        </p:txBody>
      </p:sp>
    </p:spTree>
    <p:extLst>
      <p:ext uri="{BB962C8B-B14F-4D97-AF65-F5344CB8AC3E}">
        <p14:creationId xmlns:p14="http://schemas.microsoft.com/office/powerpoint/2010/main" val="61372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Agenda</a:t>
            </a:r>
            <a:endParaRPr kumimoji="1" lang="ja-JP" altLang="en-US" dirty="0"/>
          </a:p>
        </p:txBody>
      </p:sp>
      <p:sp>
        <p:nvSpPr>
          <p:cNvPr id="3" name="コンテンツ プレースホルダー 2"/>
          <p:cNvSpPr>
            <a:spLocks noGrp="1"/>
          </p:cNvSpPr>
          <p:nvPr>
            <p:ph idx="1"/>
          </p:nvPr>
        </p:nvSpPr>
        <p:spPr>
          <a:xfrm>
            <a:off x="609600" y="1628800"/>
            <a:ext cx="8210872" cy="4868863"/>
          </a:xfrm>
        </p:spPr>
        <p:txBody>
          <a:bodyPr>
            <a:normAutofit/>
          </a:bodyPr>
          <a:lstStyle/>
          <a:p>
            <a:r>
              <a:rPr kumimoji="1" lang="en-US" altLang="ja-JP" dirty="0"/>
              <a:t>Background</a:t>
            </a:r>
          </a:p>
          <a:p>
            <a:endParaRPr kumimoji="1" lang="en-US" altLang="ja-JP" sz="1400" dirty="0"/>
          </a:p>
          <a:p>
            <a:r>
              <a:rPr lang="en-US" altLang="ja-JP" dirty="0"/>
              <a:t>Updated New Type of Equipment Diagnosis System</a:t>
            </a:r>
            <a:r>
              <a:rPr lang="ja-JP" altLang="en-US" dirty="0"/>
              <a:t> </a:t>
            </a:r>
            <a:r>
              <a:rPr lang="en-US" altLang="ja-JP" dirty="0"/>
              <a:t>by using wireless sensor devices</a:t>
            </a:r>
          </a:p>
          <a:p>
            <a:endParaRPr lang="en-US" altLang="ja-JP" sz="1400" dirty="0"/>
          </a:p>
          <a:p>
            <a:r>
              <a:rPr lang="en-US" altLang="ja-JP" dirty="0"/>
              <a:t>Required specification</a:t>
            </a:r>
          </a:p>
          <a:p>
            <a:endParaRPr lang="en-US" altLang="ja-JP" sz="1400" dirty="0"/>
          </a:p>
          <a:p>
            <a:r>
              <a:rPr lang="en-US" altLang="ja-JP" dirty="0"/>
              <a:t>Future Activity</a:t>
            </a:r>
          </a:p>
          <a:p>
            <a:endParaRPr lang="en-US" altLang="ja-JP" dirty="0"/>
          </a:p>
          <a:p>
            <a:endParaRPr lang="en-US" altLang="ja-JP" dirty="0"/>
          </a:p>
          <a:p>
            <a:endParaRPr kumimoji="1" lang="ja-JP" altLang="en-US" dirty="0"/>
          </a:p>
        </p:txBody>
      </p:sp>
      <p:sp>
        <p:nvSpPr>
          <p:cNvPr id="4" name="Slide Number Placeholder 6"/>
          <p:cNvSpPr>
            <a:spLocks noGrp="1"/>
          </p:cNvSpPr>
          <p:nvPr>
            <p:ph type="sldNum" sz="quarter" idx="10"/>
          </p:nvPr>
        </p:nvSpPr>
        <p:spPr>
          <a:xfrm>
            <a:off x="4281488" y="6524625"/>
            <a:ext cx="65881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eaLnBrk="1" hangingPunct="1">
              <a:spcBef>
                <a:spcPct val="0"/>
              </a:spcBef>
            </a:pPr>
            <a:r>
              <a:rPr lang="en-US" altLang="ja-JP" sz="1400">
                <a:latin typeface="Times New Roman" pitchFamily="18" charset="0"/>
              </a:rPr>
              <a:t>Slide </a:t>
            </a:r>
            <a:fld id="{7170B311-BCF9-4A50-86C8-F58BFA1E8F07}" type="slidenum">
              <a:rPr lang="en-US" altLang="ja-JP" sz="1400" smtClean="0">
                <a:latin typeface="Times New Roman" pitchFamily="18" charset="0"/>
              </a:rPr>
              <a:pPr eaLnBrk="1" hangingPunct="1">
                <a:spcBef>
                  <a:spcPct val="0"/>
                </a:spcBef>
              </a:pPr>
              <a:t>3</a:t>
            </a:fld>
            <a:endParaRPr lang="en-US" altLang="ja-JP" sz="1400">
              <a:latin typeface="Times New Roman" pitchFamily="18" charset="0"/>
            </a:endParaRPr>
          </a:p>
        </p:txBody>
      </p:sp>
    </p:spTree>
    <p:extLst>
      <p:ext uri="{BB962C8B-B14F-4D97-AF65-F5344CB8AC3E}">
        <p14:creationId xmlns:p14="http://schemas.microsoft.com/office/powerpoint/2010/main" val="255852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0" y="514697"/>
            <a:ext cx="7764463" cy="754063"/>
          </a:xfrm>
        </p:spPr>
        <p:txBody>
          <a:bodyPr/>
          <a:lstStyle/>
          <a:p>
            <a:r>
              <a:rPr kumimoji="1" lang="en-US" altLang="ja-JP" sz="3200" dirty="0"/>
              <a:t>Future Activity</a:t>
            </a:r>
            <a:endParaRPr kumimoji="1" lang="ja-JP" altLang="en-US" sz="3200" dirty="0"/>
          </a:p>
        </p:txBody>
      </p:sp>
      <p:sp>
        <p:nvSpPr>
          <p:cNvPr id="3" name="スライド番号プレースホルダー 2"/>
          <p:cNvSpPr>
            <a:spLocks noGrp="1"/>
          </p:cNvSpPr>
          <p:nvPr>
            <p:ph type="sldNum" idx="10"/>
          </p:nvPr>
        </p:nvSpPr>
        <p:spPr/>
        <p:txBody>
          <a:bodyPr/>
          <a:lstStyle/>
          <a:p>
            <a:pPr>
              <a:defRPr/>
            </a:pPr>
            <a:r>
              <a:rPr lang="en-US" altLang="ja-JP" sz="1200"/>
              <a:t>Slide </a:t>
            </a:r>
            <a:fld id="{98353807-7C68-4431-A21C-0877270A9D11}" type="slidenum">
              <a:rPr lang="en-US" altLang="ja-JP" sz="1200" smtClean="0"/>
              <a:pPr>
                <a:defRPr/>
              </a:pPr>
              <a:t>30</a:t>
            </a:fld>
            <a:endParaRPr lang="en-US" altLang="ja-JP" sz="1200"/>
          </a:p>
        </p:txBody>
      </p:sp>
      <p:sp>
        <p:nvSpPr>
          <p:cNvPr id="4" name="コンテンツ プレースホルダー 2"/>
          <p:cNvSpPr txBox="1">
            <a:spLocks/>
          </p:cNvSpPr>
          <p:nvPr/>
        </p:nvSpPr>
        <p:spPr>
          <a:xfrm>
            <a:off x="0" y="1196752"/>
            <a:ext cx="9036496" cy="5256584"/>
          </a:xfrm>
          <a:prstGeom prst="rect">
            <a:avLst/>
          </a:prstGeom>
        </p:spPr>
        <p:txBody>
          <a:bodyPr>
            <a:normAutofit fontScale="62500" lnSpcReduction="20000"/>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ＭＳ Ｐゴシック" pitchFamily="50"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ＭＳ Ｐゴシック" pitchFamily="50" charset="-128"/>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ＭＳ Ｐゴシック" pitchFamily="50"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ＭＳ Ｐゴシック" pitchFamily="50"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ＭＳ Ｐゴシック" pitchFamily="50"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a:lstStyle>
          <a:p>
            <a:pPr marL="914400" lvl="1" indent="-514350">
              <a:lnSpc>
                <a:spcPct val="120000"/>
              </a:lnSpc>
              <a:buFont typeface="+mj-lt"/>
              <a:buAutoNum type="arabicPeriod"/>
            </a:pPr>
            <a:r>
              <a:rPr lang="en-US" altLang="ja-JP" sz="2900" b="1" dirty="0"/>
              <a:t>Prototyping Equipment Diagnosis System in Real-time with rea-time feedback with Dependable Short Range Wireless Networks</a:t>
            </a:r>
          </a:p>
          <a:p>
            <a:pPr marL="1314450" lvl="2" indent="-514350">
              <a:buFont typeface="+mj-lt"/>
              <a:buAutoNum type="arabicPeriod"/>
            </a:pPr>
            <a:r>
              <a:rPr lang="en-US" altLang="ja-JP" dirty="0"/>
              <a:t>Highly reliable real-time measuring with short range radio sensor network</a:t>
            </a:r>
          </a:p>
          <a:p>
            <a:pPr marL="1314450" lvl="2" indent="-514350">
              <a:buFont typeface="+mj-lt"/>
              <a:buAutoNum type="arabicPeriod"/>
            </a:pPr>
            <a:r>
              <a:rPr lang="en-US" altLang="ja-JP" dirty="0"/>
              <a:t>Highly secure decision immediately with measured data by wireless network of various sensors and past recorded data</a:t>
            </a:r>
          </a:p>
          <a:p>
            <a:pPr marL="1314450" lvl="2" indent="-514350">
              <a:buFont typeface="+mj-lt"/>
              <a:buAutoNum type="arabicPeriod"/>
            </a:pPr>
            <a:r>
              <a:rPr lang="en-US" altLang="ja-JP" dirty="0"/>
              <a:t>Strongly protected alarm and commands to equipment in a line for dependable remote monitoring and maintenance</a:t>
            </a:r>
          </a:p>
          <a:p>
            <a:pPr marL="914400" lvl="1" indent="-514350">
              <a:lnSpc>
                <a:spcPct val="120000"/>
              </a:lnSpc>
              <a:buFont typeface="+mj-lt"/>
              <a:buAutoNum type="arabicPeriod"/>
            </a:pPr>
            <a:r>
              <a:rPr lang="en-US" altLang="ja-JP" b="1" dirty="0"/>
              <a:t>IoT/Big Data/Mining through Cloud Network Using Equipment Diagnosis System in Real-time with rea-time feedback</a:t>
            </a:r>
          </a:p>
          <a:p>
            <a:pPr marL="1314450" lvl="2" indent="-514350">
              <a:buFont typeface="+mj-lt"/>
              <a:buAutoNum type="arabicPeriod"/>
            </a:pPr>
            <a:r>
              <a:rPr lang="en-US" altLang="ja-JP" dirty="0"/>
              <a:t>Build up Nissan in-house equipment diagnosis system in real-time sensing and controlling with dependable wireless feedback network</a:t>
            </a:r>
          </a:p>
          <a:p>
            <a:pPr marL="1314450" lvl="2" indent="-514350">
              <a:buFont typeface="+mj-lt"/>
              <a:buAutoNum type="arabicPeriod"/>
            </a:pPr>
            <a:r>
              <a:rPr lang="en-US" altLang="ja-JP" dirty="0"/>
              <a:t>Entire remote sensing and controlling FA equipment diagnosis system with IoT/Data Mining server through cloud network</a:t>
            </a:r>
          </a:p>
          <a:p>
            <a:pPr marL="914400" lvl="1" indent="-514350">
              <a:lnSpc>
                <a:spcPct val="120000"/>
              </a:lnSpc>
              <a:buFont typeface="+mj-lt"/>
              <a:buAutoNum type="arabicPeriod"/>
            </a:pPr>
            <a:r>
              <a:rPr lang="en-US" altLang="ja-JP" b="1" dirty="0"/>
              <a:t>International Standard Establishment with All other Institutes and Companies</a:t>
            </a:r>
          </a:p>
          <a:p>
            <a:pPr marL="1314450" lvl="2" indent="-514350">
              <a:buFont typeface="+mj-lt"/>
              <a:buAutoNum type="arabicPeriod"/>
            </a:pPr>
            <a:r>
              <a:rPr lang="en-US" altLang="ja-JP" dirty="0"/>
              <a:t>Though associations of automotive industries and other manufactures, common standard equipment diagnosis system using wireless dependable short range sensing and controlling will be established.</a:t>
            </a:r>
          </a:p>
          <a:p>
            <a:pPr marL="1314450" lvl="2" indent="-514350">
              <a:buFont typeface="+mj-lt"/>
              <a:buAutoNum type="arabicPeriod"/>
            </a:pPr>
            <a:r>
              <a:rPr lang="en-US" altLang="ja-JP" dirty="0"/>
              <a:t> IEEE802.15 may be the best venue of establishing a standard of dependable wireless feedback network for global common equipment diagnosis system. </a:t>
            </a:r>
          </a:p>
        </p:txBody>
      </p:sp>
    </p:spTree>
    <p:extLst>
      <p:ext uri="{BB962C8B-B14F-4D97-AF65-F5344CB8AC3E}">
        <p14:creationId xmlns:p14="http://schemas.microsoft.com/office/powerpoint/2010/main" val="2029873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20" y="476672"/>
            <a:ext cx="7764463" cy="754063"/>
          </a:xfrm>
        </p:spPr>
        <p:txBody>
          <a:bodyPr/>
          <a:lstStyle/>
          <a:p>
            <a:pPr algn="l"/>
            <a:r>
              <a:rPr kumimoji="1" lang="en-US" altLang="ja-JP" sz="3200" dirty="0"/>
              <a:t>Future Activity</a:t>
            </a:r>
            <a:endParaRPr kumimoji="1" lang="ja-JP" altLang="en-US" sz="3200" dirty="0"/>
          </a:p>
        </p:txBody>
      </p:sp>
      <p:sp>
        <p:nvSpPr>
          <p:cNvPr id="3" name="スライド番号プレースホルダー 2"/>
          <p:cNvSpPr>
            <a:spLocks noGrp="1"/>
          </p:cNvSpPr>
          <p:nvPr>
            <p:ph type="sldNum" idx="10"/>
          </p:nvPr>
        </p:nvSpPr>
        <p:spPr/>
        <p:txBody>
          <a:bodyPr/>
          <a:lstStyle/>
          <a:p>
            <a:pPr>
              <a:defRPr/>
            </a:pPr>
            <a:r>
              <a:rPr lang="en-US" altLang="ja-JP" sz="1200"/>
              <a:t>Slide </a:t>
            </a:r>
            <a:fld id="{98353807-7C68-4431-A21C-0877270A9D11}" type="slidenum">
              <a:rPr lang="en-US" altLang="ja-JP" sz="1200" smtClean="0"/>
              <a:pPr>
                <a:defRPr/>
              </a:pPr>
              <a:t>31</a:t>
            </a:fld>
            <a:endParaRPr lang="en-US" altLang="ja-JP" sz="1200"/>
          </a:p>
        </p:txBody>
      </p:sp>
      <p:grpSp>
        <p:nvGrpSpPr>
          <p:cNvPr id="5" name="グループ化 4"/>
          <p:cNvGrpSpPr/>
          <p:nvPr/>
        </p:nvGrpSpPr>
        <p:grpSpPr>
          <a:xfrm>
            <a:off x="332110" y="3092395"/>
            <a:ext cx="3284615" cy="3013167"/>
            <a:chOff x="5633948" y="601731"/>
            <a:chExt cx="3579780" cy="5284521"/>
          </a:xfrm>
        </p:grpSpPr>
        <p:pic>
          <p:nvPicPr>
            <p:cNvPr id="6" name="Picture 3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3948" y="995384"/>
              <a:ext cx="904875" cy="1414463"/>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3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3948" y="4155400"/>
              <a:ext cx="1220787" cy="13604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フローチャート : 直接アクセス記憶 7"/>
            <p:cNvSpPr/>
            <p:nvPr/>
          </p:nvSpPr>
          <p:spPr bwMode="auto">
            <a:xfrm>
              <a:off x="6432996" y="1841679"/>
              <a:ext cx="450761" cy="362106"/>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9" name="直方体 8"/>
            <p:cNvSpPr/>
            <p:nvPr/>
          </p:nvSpPr>
          <p:spPr bwMode="auto">
            <a:xfrm>
              <a:off x="7083381" y="1669116"/>
              <a:ext cx="618186" cy="707232"/>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0" name="フローチャート : 書類 9"/>
            <p:cNvSpPr/>
            <p:nvPr/>
          </p:nvSpPr>
          <p:spPr bwMode="auto">
            <a:xfrm>
              <a:off x="8037513" y="1669116"/>
              <a:ext cx="823152" cy="740731"/>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1" name="直線矢印コネクタ 10"/>
            <p:cNvCxnSpPr>
              <a:stCxn id="8" idx="4"/>
            </p:cNvCxnSpPr>
            <p:nvPr/>
          </p:nvCxnSpPr>
          <p:spPr bwMode="auto">
            <a:xfrm>
              <a:off x="6883757" y="202273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p:nvPr/>
          </p:nvCxnSpPr>
          <p:spPr bwMode="auto">
            <a:xfrm>
              <a:off x="7701567" y="202273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カギ線コネクタ 12"/>
            <p:cNvCxnSpPr>
              <a:stCxn id="10" idx="2"/>
              <a:endCxn id="6" idx="2"/>
            </p:cNvCxnSpPr>
            <p:nvPr/>
          </p:nvCxnSpPr>
          <p:spPr bwMode="auto">
            <a:xfrm rot="5400000">
              <a:off x="7243253" y="1204010"/>
              <a:ext cx="48971" cy="2362703"/>
            </a:xfrm>
            <a:prstGeom prst="bentConnector3">
              <a:avLst>
                <a:gd name="adj1" fmla="val 566807"/>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フローチャート : 直接アクセス記憶 13"/>
            <p:cNvSpPr/>
            <p:nvPr/>
          </p:nvSpPr>
          <p:spPr bwMode="auto">
            <a:xfrm>
              <a:off x="6432996" y="5318084"/>
              <a:ext cx="450761" cy="362106"/>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5" name="直方体 14"/>
            <p:cNvSpPr/>
            <p:nvPr/>
          </p:nvSpPr>
          <p:spPr bwMode="auto">
            <a:xfrm>
              <a:off x="7083381" y="5145521"/>
              <a:ext cx="618186" cy="707232"/>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6" name="フローチャート : 書類 15"/>
            <p:cNvSpPr/>
            <p:nvPr/>
          </p:nvSpPr>
          <p:spPr bwMode="auto">
            <a:xfrm>
              <a:off x="8037513" y="5145521"/>
              <a:ext cx="823152" cy="740731"/>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7" name="直線矢印コネクタ 16"/>
            <p:cNvCxnSpPr>
              <a:stCxn id="14" idx="4"/>
            </p:cNvCxnSpPr>
            <p:nvPr/>
          </p:nvCxnSpPr>
          <p:spPr bwMode="auto">
            <a:xfrm>
              <a:off x="6883757" y="5499137"/>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p:nvPr/>
          </p:nvCxnSpPr>
          <p:spPr bwMode="auto">
            <a:xfrm>
              <a:off x="7701567" y="5499137"/>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カギ線コネクタ 18"/>
            <p:cNvCxnSpPr>
              <a:stCxn id="16" idx="2"/>
            </p:cNvCxnSpPr>
            <p:nvPr/>
          </p:nvCxnSpPr>
          <p:spPr bwMode="auto">
            <a:xfrm rot="5400000">
              <a:off x="7243253" y="4680415"/>
              <a:ext cx="48971" cy="2362703"/>
            </a:xfrm>
            <a:prstGeom prst="bentConnector3">
              <a:avLst>
                <a:gd name="adj1" fmla="val 1042632"/>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7267738" y="2859111"/>
              <a:ext cx="8825" cy="1976533"/>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テキスト ボックス 20"/>
            <p:cNvSpPr txBox="1"/>
            <p:nvPr/>
          </p:nvSpPr>
          <p:spPr>
            <a:xfrm>
              <a:off x="6350100" y="1049160"/>
              <a:ext cx="898003" cy="544802"/>
            </a:xfrm>
            <a:prstGeom prst="rect">
              <a:avLst/>
            </a:prstGeom>
            <a:noFill/>
          </p:spPr>
          <p:txBody>
            <a:bodyPr wrap="none" rtlCol="0">
              <a:spAutoFit/>
            </a:bodyPr>
            <a:lstStyle/>
            <a:p>
              <a:pPr algn="ctr" fontAlgn="base">
                <a:spcBef>
                  <a:spcPct val="0"/>
                </a:spcBef>
                <a:spcAft>
                  <a:spcPct val="0"/>
                </a:spcAft>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22" name="テキスト ボックス 21"/>
            <p:cNvSpPr txBox="1"/>
            <p:nvPr/>
          </p:nvSpPr>
          <p:spPr>
            <a:xfrm>
              <a:off x="6776695" y="601731"/>
              <a:ext cx="1447832" cy="544802"/>
            </a:xfrm>
            <a:prstGeom prst="rect">
              <a:avLst/>
            </a:prstGeom>
            <a:noFill/>
          </p:spPr>
          <p:txBody>
            <a:bodyPr wrap="none" rtlCol="0">
              <a:spAutoFit/>
            </a:bodyPr>
            <a:lstStyle/>
            <a:p>
              <a:pPr algn="ctr" fontAlgn="base">
                <a:spcBef>
                  <a:spcPct val="0"/>
                </a:spcBef>
                <a:spcAft>
                  <a:spcPct val="0"/>
                </a:spcAft>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23" name="テキスト ボックス 22"/>
            <p:cNvSpPr txBox="1"/>
            <p:nvPr/>
          </p:nvSpPr>
          <p:spPr>
            <a:xfrm>
              <a:off x="8036803" y="761594"/>
              <a:ext cx="1176925" cy="941021"/>
            </a:xfrm>
            <a:prstGeom prst="rect">
              <a:avLst/>
            </a:prstGeom>
            <a:noFill/>
          </p:spPr>
          <p:txBody>
            <a:bodyPr wrap="none" rtlCol="0">
              <a:spAutoFit/>
            </a:bodyPr>
            <a:lstStyle/>
            <a:p>
              <a:pPr algn="ctr" fontAlgn="base">
                <a:spcBef>
                  <a:spcPct val="0"/>
                </a:spcBef>
                <a:spcAft>
                  <a:spcPct val="0"/>
                </a:spcAft>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24" name="角丸四角形 23"/>
            <p:cNvSpPr/>
            <p:nvPr/>
          </p:nvSpPr>
          <p:spPr>
            <a:xfrm rot="20796249">
              <a:off x="6098322" y="3164384"/>
              <a:ext cx="2702991" cy="576064"/>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25" name="正方形/長方形 24"/>
          <p:cNvSpPr/>
          <p:nvPr/>
        </p:nvSpPr>
        <p:spPr>
          <a:xfrm>
            <a:off x="472845" y="1575976"/>
            <a:ext cx="2895344" cy="307777"/>
          </a:xfrm>
          <a:prstGeom prst="rect">
            <a:avLst/>
          </a:prstGeom>
          <a:gradFill rotWithShape="1">
            <a:gsLst>
              <a:gs pos="0">
                <a:srgbClr val="C71444">
                  <a:shade val="51000"/>
                  <a:satMod val="130000"/>
                </a:srgbClr>
              </a:gs>
              <a:gs pos="80000">
                <a:srgbClr val="C71444">
                  <a:shade val="93000"/>
                  <a:satMod val="130000"/>
                </a:srgbClr>
              </a:gs>
              <a:gs pos="100000">
                <a:srgbClr val="C7144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fontAlgn="base">
              <a:spcBef>
                <a:spcPct val="0"/>
              </a:spcBef>
              <a:spcAft>
                <a:spcPct val="0"/>
              </a:spcAft>
            </a:pPr>
            <a:r>
              <a:rPr kumimoji="0" lang="en-US" altLang="ja-JP" sz="1400" b="1" kern="0" dirty="0">
                <a:solidFill>
                  <a:srgbClr val="FFFFFF"/>
                </a:solidFill>
              </a:rPr>
              <a:t>1) Takes a lot of time to develop</a:t>
            </a:r>
          </a:p>
        </p:txBody>
      </p:sp>
      <p:sp>
        <p:nvSpPr>
          <p:cNvPr id="26" name="テキスト ボックス 25"/>
          <p:cNvSpPr txBox="1"/>
          <p:nvPr/>
        </p:nvSpPr>
        <p:spPr>
          <a:xfrm>
            <a:off x="455256" y="1161066"/>
            <a:ext cx="2993435" cy="338879"/>
          </a:xfrm>
          <a:prstGeom prst="rect">
            <a:avLst/>
          </a:prstGeom>
          <a:gradFill rotWithShape="1">
            <a:gsLst>
              <a:gs pos="0">
                <a:srgbClr val="C71444">
                  <a:shade val="51000"/>
                  <a:satMod val="130000"/>
                </a:srgbClr>
              </a:gs>
              <a:gs pos="80000">
                <a:srgbClr val="C71444">
                  <a:shade val="93000"/>
                  <a:satMod val="130000"/>
                </a:srgbClr>
              </a:gs>
              <a:gs pos="100000">
                <a:srgbClr val="C7144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fontAlgn="base">
              <a:spcBef>
                <a:spcPct val="0"/>
              </a:spcBef>
              <a:spcAft>
                <a:spcPct val="0"/>
              </a:spcAft>
            </a:pPr>
            <a:r>
              <a:rPr kumimoji="0" lang="en-US" altLang="ja-JP" sz="1600" b="1" kern="0" dirty="0">
                <a:solidFill>
                  <a:srgbClr val="FFFFFF"/>
                </a:solidFill>
              </a:rPr>
              <a:t>Issues of traditional method</a:t>
            </a:r>
            <a:endParaRPr kumimoji="0" lang="ja-JP" altLang="en-US" sz="1600" b="1" kern="0" dirty="0">
              <a:solidFill>
                <a:srgbClr val="FFFFFF"/>
              </a:solidFill>
            </a:endParaRPr>
          </a:p>
        </p:txBody>
      </p:sp>
      <p:sp>
        <p:nvSpPr>
          <p:cNvPr id="27" name="正方形/長方形 26"/>
          <p:cNvSpPr/>
          <p:nvPr/>
        </p:nvSpPr>
        <p:spPr>
          <a:xfrm>
            <a:off x="472845" y="2002065"/>
            <a:ext cx="1951175" cy="307777"/>
          </a:xfrm>
          <a:prstGeom prst="rect">
            <a:avLst/>
          </a:prstGeom>
          <a:gradFill rotWithShape="1">
            <a:gsLst>
              <a:gs pos="0">
                <a:srgbClr val="C71444">
                  <a:shade val="51000"/>
                  <a:satMod val="130000"/>
                </a:srgbClr>
              </a:gs>
              <a:gs pos="80000">
                <a:srgbClr val="C71444">
                  <a:shade val="93000"/>
                  <a:satMod val="130000"/>
                </a:srgbClr>
              </a:gs>
              <a:gs pos="100000">
                <a:srgbClr val="C7144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fontAlgn="base">
              <a:spcBef>
                <a:spcPct val="0"/>
              </a:spcBef>
              <a:spcAft>
                <a:spcPct val="0"/>
              </a:spcAft>
            </a:pPr>
            <a:r>
              <a:rPr kumimoji="0" lang="en-US" altLang="ja-JP" sz="1400" b="1" kern="0" dirty="0">
                <a:solidFill>
                  <a:srgbClr val="FFFFFF"/>
                </a:solidFill>
              </a:rPr>
              <a:t>2) Difficult to deploy </a:t>
            </a:r>
          </a:p>
        </p:txBody>
      </p:sp>
      <p:sp>
        <p:nvSpPr>
          <p:cNvPr id="28" name="正方形/長方形 27"/>
          <p:cNvSpPr/>
          <p:nvPr/>
        </p:nvSpPr>
        <p:spPr>
          <a:xfrm>
            <a:off x="472845" y="2405312"/>
            <a:ext cx="1341692" cy="310639"/>
          </a:xfrm>
          <a:prstGeom prst="rect">
            <a:avLst/>
          </a:prstGeom>
          <a:gradFill rotWithShape="1">
            <a:gsLst>
              <a:gs pos="0">
                <a:srgbClr val="C71444">
                  <a:shade val="51000"/>
                  <a:satMod val="130000"/>
                </a:srgbClr>
              </a:gs>
              <a:gs pos="80000">
                <a:srgbClr val="C71444">
                  <a:shade val="93000"/>
                  <a:satMod val="130000"/>
                </a:srgbClr>
              </a:gs>
              <a:gs pos="100000">
                <a:srgbClr val="C7144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fontAlgn="base">
              <a:spcBef>
                <a:spcPct val="0"/>
              </a:spcBef>
              <a:spcAft>
                <a:spcPct val="0"/>
              </a:spcAft>
            </a:pPr>
            <a:r>
              <a:rPr kumimoji="0" lang="en-US" altLang="ja-JP" sz="1400" b="1" kern="0" dirty="0">
                <a:solidFill>
                  <a:srgbClr val="FFFFFF"/>
                </a:solidFill>
              </a:rPr>
              <a:t>3) Cost issue</a:t>
            </a:r>
          </a:p>
        </p:txBody>
      </p:sp>
      <p:sp>
        <p:nvSpPr>
          <p:cNvPr id="29" name="正方形/長方形 28"/>
          <p:cNvSpPr/>
          <p:nvPr/>
        </p:nvSpPr>
        <p:spPr>
          <a:xfrm>
            <a:off x="472845" y="2827110"/>
            <a:ext cx="2908168" cy="307777"/>
          </a:xfrm>
          <a:prstGeom prst="rect">
            <a:avLst/>
          </a:prstGeom>
          <a:gradFill rotWithShape="1">
            <a:gsLst>
              <a:gs pos="0">
                <a:srgbClr val="C71444">
                  <a:shade val="51000"/>
                  <a:satMod val="130000"/>
                </a:srgbClr>
              </a:gs>
              <a:gs pos="80000">
                <a:srgbClr val="C71444">
                  <a:shade val="93000"/>
                  <a:satMod val="130000"/>
                </a:srgbClr>
              </a:gs>
              <a:gs pos="100000">
                <a:srgbClr val="C7144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fontAlgn="base">
              <a:spcBef>
                <a:spcPct val="0"/>
              </a:spcBef>
              <a:spcAft>
                <a:spcPct val="0"/>
              </a:spcAft>
            </a:pPr>
            <a:r>
              <a:rPr kumimoji="0" lang="en-US" altLang="ja-JP" sz="1400" b="1" kern="0" dirty="0">
                <a:solidFill>
                  <a:srgbClr val="FFFFFF"/>
                </a:solidFill>
              </a:rPr>
              <a:t>4) Some special person just use</a:t>
            </a:r>
          </a:p>
        </p:txBody>
      </p:sp>
      <p:sp>
        <p:nvSpPr>
          <p:cNvPr id="30" name="AutoShape 94"/>
          <p:cNvSpPr>
            <a:spLocks noChangeArrowheads="1"/>
          </p:cNvSpPr>
          <p:nvPr/>
        </p:nvSpPr>
        <p:spPr bwMode="auto">
          <a:xfrm>
            <a:off x="984271" y="3701004"/>
            <a:ext cx="575599" cy="2453080"/>
          </a:xfrm>
          <a:prstGeom prst="roundRect">
            <a:avLst>
              <a:gd name="adj" fmla="val 16667"/>
            </a:avLst>
          </a:prstGeom>
          <a:gradFill rotWithShape="1">
            <a:gsLst>
              <a:gs pos="0">
                <a:srgbClr val="FFFFFF">
                  <a:alpha val="78000"/>
                </a:srgbClr>
              </a:gs>
              <a:gs pos="100000">
                <a:srgbClr val="C71444">
                  <a:lumMod val="60000"/>
                  <a:lumOff val="40000"/>
                  <a:alpha val="64000"/>
                </a:srgbClr>
              </a:gs>
            </a:gsLst>
            <a:path path="shape">
              <a:fillToRect l="50000" t="50000" r="50000" b="50000"/>
            </a:path>
          </a:gradFill>
          <a:ln w="12700" algn="ctr">
            <a:solidFill>
              <a:srgbClr val="C71444"/>
            </a:solidFill>
            <a:round/>
            <a:headEnd/>
            <a:tailEnd/>
          </a:ln>
          <a:effectLst/>
          <a:extLst/>
        </p:spPr>
        <p:txBody>
          <a:bodyPr wrap="none" anchor="ctr">
            <a:no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31" name="AutoShape 94"/>
          <p:cNvSpPr>
            <a:spLocks noChangeArrowheads="1"/>
          </p:cNvSpPr>
          <p:nvPr/>
        </p:nvSpPr>
        <p:spPr bwMode="auto">
          <a:xfrm>
            <a:off x="1651127" y="3658152"/>
            <a:ext cx="1797564" cy="2488373"/>
          </a:xfrm>
          <a:prstGeom prst="roundRect">
            <a:avLst>
              <a:gd name="adj" fmla="val 16667"/>
            </a:avLst>
          </a:prstGeom>
          <a:gradFill rotWithShape="1">
            <a:gsLst>
              <a:gs pos="0">
                <a:srgbClr val="FFFFFF"/>
              </a:gs>
              <a:gs pos="100000">
                <a:srgbClr val="66FFFF">
                  <a:alpha val="63000"/>
                </a:srgbClr>
              </a:gs>
            </a:gsLst>
            <a:path path="shape">
              <a:fillToRect l="50000" t="50000" r="50000" b="50000"/>
            </a:path>
          </a:gradFill>
          <a:ln w="12700" algn="ctr">
            <a:solidFill>
              <a:srgbClr val="C71444"/>
            </a:solidFill>
            <a:round/>
            <a:headEnd/>
            <a:tailEnd/>
          </a:ln>
          <a:effectLst/>
          <a:extLst/>
        </p:spPr>
        <p:txBody>
          <a:bodyPr wrap="none" anchor="ctr">
            <a:no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32" name="Rectangle 105"/>
          <p:cNvSpPr>
            <a:spLocks noChangeArrowheads="1"/>
          </p:cNvSpPr>
          <p:nvPr/>
        </p:nvSpPr>
        <p:spPr bwMode="auto">
          <a:xfrm rot="21385524">
            <a:off x="713040" y="4360651"/>
            <a:ext cx="991292" cy="338879"/>
          </a:xfrm>
          <a:prstGeom prst="rect">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gn="ctr" eaLnBrk="1" hangingPunct="1"/>
            <a:r>
              <a:rPr lang="en-US" altLang="ja-JP" sz="1800" b="1" kern="0" dirty="0">
                <a:solidFill>
                  <a:srgbClr val="FFFFFF"/>
                </a:solidFill>
                <a:effectLst>
                  <a:outerShdw blurRad="38100" dist="38100" dir="2700000" algn="tl">
                    <a:srgbClr val="000000">
                      <a:alpha val="43137"/>
                    </a:srgbClr>
                  </a:outerShdw>
                </a:effectLst>
              </a:rPr>
              <a:t>Sensor</a:t>
            </a:r>
            <a:endParaRPr lang="ja-JP" altLang="en-US" sz="1800" b="1" kern="0" dirty="0">
              <a:solidFill>
                <a:srgbClr val="FFFFFF"/>
              </a:solidFill>
              <a:effectLst>
                <a:outerShdw blurRad="38100" dist="38100" dir="2700000" algn="tl">
                  <a:srgbClr val="000000">
                    <a:alpha val="43137"/>
                  </a:srgbClr>
                </a:outerShdw>
              </a:effectLst>
            </a:endParaRPr>
          </a:p>
        </p:txBody>
      </p:sp>
      <p:sp>
        <p:nvSpPr>
          <p:cNvPr id="33" name="Rectangle 105"/>
          <p:cNvSpPr>
            <a:spLocks noChangeArrowheads="1"/>
          </p:cNvSpPr>
          <p:nvPr/>
        </p:nvSpPr>
        <p:spPr bwMode="auto">
          <a:xfrm rot="21385524">
            <a:off x="2110511" y="4193891"/>
            <a:ext cx="991292" cy="593039"/>
          </a:xfrm>
          <a:prstGeom prst="rect">
            <a:avLst/>
          </a:prstGeom>
          <a:gradFill rotWithShape="1">
            <a:gsLst>
              <a:gs pos="0">
                <a:srgbClr val="0070C0"/>
              </a:gs>
              <a:gs pos="80000">
                <a:srgbClr val="002060"/>
              </a:gs>
              <a:gs pos="100000">
                <a:srgbClr val="0070C0"/>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gn="ctr" eaLnBrk="1" hangingPunct="1"/>
            <a:r>
              <a:rPr lang="en-US" altLang="ja-JP" sz="1800" b="1" kern="0" dirty="0">
                <a:solidFill>
                  <a:srgbClr val="FFFFFF"/>
                </a:solidFill>
                <a:effectLst>
                  <a:outerShdw blurRad="38100" dist="38100" dir="2700000" algn="tl">
                    <a:srgbClr val="000000">
                      <a:alpha val="43137"/>
                    </a:srgbClr>
                  </a:outerShdw>
                </a:effectLst>
              </a:rPr>
              <a:t>Storage &amp;</a:t>
            </a:r>
            <a:r>
              <a:rPr lang="ja-JP" altLang="en-US" sz="1800" b="1" kern="0" dirty="0">
                <a:solidFill>
                  <a:srgbClr val="FFFFFF"/>
                </a:solidFill>
                <a:effectLst>
                  <a:outerShdw blurRad="38100" dist="38100" dir="2700000" algn="tl">
                    <a:srgbClr val="000000">
                      <a:alpha val="43137"/>
                    </a:srgbClr>
                  </a:outerShdw>
                </a:effectLst>
              </a:rPr>
              <a:t> </a:t>
            </a:r>
            <a:r>
              <a:rPr lang="en-US" altLang="ja-JP" sz="1800" b="1" kern="0" dirty="0">
                <a:solidFill>
                  <a:srgbClr val="FFFFFF"/>
                </a:solidFill>
                <a:effectLst>
                  <a:outerShdw blurRad="38100" dist="38100" dir="2700000" algn="tl">
                    <a:srgbClr val="000000">
                      <a:alpha val="43137"/>
                    </a:srgbClr>
                  </a:outerShdw>
                </a:effectLst>
              </a:rPr>
              <a:t>Logic</a:t>
            </a:r>
            <a:endParaRPr lang="ja-JP" altLang="en-US" sz="1800" b="1" kern="0" dirty="0">
              <a:solidFill>
                <a:srgbClr val="FFFFFF"/>
              </a:solidFill>
              <a:effectLst>
                <a:outerShdw blurRad="38100" dist="38100" dir="2700000" algn="tl">
                  <a:srgbClr val="000000">
                    <a:alpha val="43137"/>
                  </a:srgbClr>
                </a:outerShdw>
              </a:effectLst>
            </a:endParaRPr>
          </a:p>
        </p:txBody>
      </p:sp>
      <p:pic>
        <p:nvPicPr>
          <p:cNvPr id="3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5371" y="5026223"/>
            <a:ext cx="720281" cy="573921"/>
          </a:xfrm>
          <a:prstGeom prst="rect">
            <a:avLst/>
          </a:prstGeom>
          <a:noFill/>
          <a:ln>
            <a:noFill/>
          </a:ln>
          <a:effectLst/>
          <a:scene3d>
            <a:camera prst="orthographicFront"/>
            <a:lightRig rig="threePt" dir="t"/>
          </a:scene3d>
          <a:sp3d extrusionH="76200">
            <a:bevelT w="127000" h="127000"/>
            <a:extrusionClr>
              <a:srgbClr val="FFFF00"/>
            </a:extrusionClr>
          </a:sp3d>
          <a:extLst/>
        </p:spPr>
      </p:pic>
      <p:pic>
        <p:nvPicPr>
          <p:cNvPr id="3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12483" y="4902338"/>
            <a:ext cx="1515757" cy="7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テキスト ボックス 35"/>
          <p:cNvSpPr txBox="1"/>
          <p:nvPr/>
        </p:nvSpPr>
        <p:spPr>
          <a:xfrm>
            <a:off x="457068" y="5677429"/>
            <a:ext cx="1110771" cy="536558"/>
          </a:xfrm>
          <a:prstGeom prst="rect">
            <a:avLst/>
          </a:prstGeom>
          <a:noFill/>
        </p:spPr>
        <p:txBody>
          <a:bodyPr wrap="none" rtlCol="0">
            <a:spAutoFit/>
          </a:bodyPr>
          <a:lstStyle/>
          <a:p>
            <a:pPr algn="ctr" fontAlgn="base">
              <a:spcBef>
                <a:spcPct val="0"/>
              </a:spcBef>
              <a:spcAft>
                <a:spcPct val="0"/>
              </a:spcAft>
            </a:pPr>
            <a:r>
              <a:rPr lang="en-US" altLang="ja-JP" sz="1600" b="1" dirty="0">
                <a:solidFill>
                  <a:srgbClr val="000000"/>
                </a:solidFill>
                <a:latin typeface="Verdana" pitchFamily="34" charset="0"/>
                <a:ea typeface="HGS創英角ｺﾞｼｯｸUB" pitchFamily="50" charset="-128"/>
              </a:rPr>
              <a:t>Versatile</a:t>
            </a:r>
          </a:p>
          <a:p>
            <a:pPr algn="ctr" fontAlgn="base">
              <a:spcBef>
                <a:spcPct val="0"/>
              </a:spcBef>
              <a:spcAft>
                <a:spcPct val="0"/>
              </a:spcAft>
            </a:pPr>
            <a:r>
              <a:rPr lang="en-US" altLang="ja-JP" sz="1600" b="1" dirty="0">
                <a:solidFill>
                  <a:srgbClr val="000000"/>
                </a:solidFill>
                <a:latin typeface="Verdana" pitchFamily="34" charset="0"/>
                <a:ea typeface="HGS創英角ｺﾞｼｯｸUB" pitchFamily="50" charset="-128"/>
              </a:rPr>
              <a:t>Sensor</a:t>
            </a:r>
            <a:endParaRPr lang="ja-JP" altLang="en-US" sz="1600" b="1" dirty="0">
              <a:solidFill>
                <a:srgbClr val="000000"/>
              </a:solidFill>
              <a:latin typeface="Verdana" pitchFamily="34" charset="0"/>
              <a:ea typeface="HGS創英角ｺﾞｼｯｸUB" pitchFamily="50" charset="-128"/>
            </a:endParaRPr>
          </a:p>
        </p:txBody>
      </p:sp>
      <p:sp>
        <p:nvSpPr>
          <p:cNvPr id="37" name="テキスト ボックス 36"/>
          <p:cNvSpPr txBox="1"/>
          <p:nvPr/>
        </p:nvSpPr>
        <p:spPr>
          <a:xfrm>
            <a:off x="2127393" y="5612925"/>
            <a:ext cx="766597" cy="310639"/>
          </a:xfrm>
          <a:prstGeom prst="rect">
            <a:avLst/>
          </a:prstGeom>
          <a:noFill/>
        </p:spPr>
        <p:txBody>
          <a:bodyPr wrap="none" rtlCol="0">
            <a:spAutoFit/>
          </a:bodyPr>
          <a:lstStyle/>
          <a:p>
            <a:pPr algn="ctr" fontAlgn="base">
              <a:spcBef>
                <a:spcPct val="0"/>
              </a:spcBef>
              <a:spcAft>
                <a:spcPct val="0"/>
              </a:spcAft>
            </a:pPr>
            <a:r>
              <a:rPr lang="en-US" altLang="ja-JP" sz="1600" b="1" dirty="0">
                <a:solidFill>
                  <a:srgbClr val="000000"/>
                </a:solidFill>
                <a:latin typeface="Verdana" pitchFamily="34" charset="0"/>
                <a:ea typeface="HGS創英角ｺﾞｼｯｸUB" pitchFamily="50" charset="-128"/>
              </a:rPr>
              <a:t>Cloud</a:t>
            </a:r>
            <a:endParaRPr lang="ja-JP" altLang="en-US" sz="1600" b="1" dirty="0">
              <a:solidFill>
                <a:srgbClr val="000000"/>
              </a:solidFill>
              <a:latin typeface="Verdana" pitchFamily="34" charset="0"/>
              <a:ea typeface="HGS創英角ｺﾞｼｯｸUB" pitchFamily="50" charset="-128"/>
            </a:endParaRPr>
          </a:p>
        </p:txBody>
      </p:sp>
      <p:pic>
        <p:nvPicPr>
          <p:cNvPr id="38"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77266" y="4140977"/>
            <a:ext cx="1592799" cy="122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スライド番号プレースホルダー 3"/>
          <p:cNvSpPr txBox="1">
            <a:spLocks/>
          </p:cNvSpPr>
          <p:nvPr/>
        </p:nvSpPr>
        <p:spPr bwMode="auto">
          <a:xfrm>
            <a:off x="7364621" y="6004054"/>
            <a:ext cx="900182" cy="43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fontAlgn="base">
              <a:lnSpc>
                <a:spcPct val="100000"/>
              </a:lnSpc>
              <a:spcBef>
                <a:spcPct val="0"/>
              </a:spcBef>
              <a:spcAft>
                <a:spcPct val="0"/>
              </a:spcAft>
              <a:defRPr kumimoji="1" sz="2400" kern="1200">
                <a:solidFill>
                  <a:schemeClr val="bg1"/>
                </a:solidFill>
                <a:effectLst/>
                <a:latin typeface="Verdana" pitchFamily="34" charset="0"/>
                <a:ea typeface="HGS創英角ｺﾞｼｯｸUB" pitchFamily="50" charset="-128"/>
                <a:cs typeface="+mn-cs"/>
              </a:defRPr>
            </a:lvl1pPr>
            <a:lvl2pPr marL="457200" algn="ctr" rtl="0" fontAlgn="base">
              <a:spcBef>
                <a:spcPct val="0"/>
              </a:spcBef>
              <a:spcAft>
                <a:spcPct val="0"/>
              </a:spcAft>
              <a:defRPr kumimoji="1" sz="2400" kern="1200">
                <a:solidFill>
                  <a:schemeClr val="bg1"/>
                </a:solidFill>
                <a:latin typeface="Verdana" pitchFamily="34" charset="0"/>
                <a:ea typeface="HGS創英角ｺﾞｼｯｸUB" pitchFamily="50" charset="-128"/>
                <a:cs typeface="+mn-cs"/>
              </a:defRPr>
            </a:lvl2pPr>
            <a:lvl3pPr marL="914400" algn="ctr" rtl="0" fontAlgn="base">
              <a:spcBef>
                <a:spcPct val="0"/>
              </a:spcBef>
              <a:spcAft>
                <a:spcPct val="0"/>
              </a:spcAft>
              <a:defRPr kumimoji="1" sz="2400" kern="1200">
                <a:solidFill>
                  <a:schemeClr val="bg1"/>
                </a:solidFill>
                <a:latin typeface="Verdana" pitchFamily="34" charset="0"/>
                <a:ea typeface="HGS創英角ｺﾞｼｯｸUB" pitchFamily="50" charset="-128"/>
                <a:cs typeface="+mn-cs"/>
              </a:defRPr>
            </a:lvl3pPr>
            <a:lvl4pPr marL="1371600" algn="ctr" rtl="0" fontAlgn="base">
              <a:spcBef>
                <a:spcPct val="0"/>
              </a:spcBef>
              <a:spcAft>
                <a:spcPct val="0"/>
              </a:spcAft>
              <a:defRPr kumimoji="1" sz="2400" kern="1200">
                <a:solidFill>
                  <a:schemeClr val="bg1"/>
                </a:solidFill>
                <a:latin typeface="Verdana" pitchFamily="34" charset="0"/>
                <a:ea typeface="HGS創英角ｺﾞｼｯｸUB" pitchFamily="50" charset="-128"/>
                <a:cs typeface="+mn-cs"/>
              </a:defRPr>
            </a:lvl4pPr>
            <a:lvl5pPr marL="1828800" algn="ctr" rtl="0" fontAlgn="base">
              <a:spcBef>
                <a:spcPct val="0"/>
              </a:spcBef>
              <a:spcAft>
                <a:spcPct val="0"/>
              </a:spcAft>
              <a:defRPr kumimoji="1" sz="2400" kern="1200">
                <a:solidFill>
                  <a:schemeClr val="bg1"/>
                </a:solidFill>
                <a:latin typeface="Verdana" pitchFamily="34" charset="0"/>
                <a:ea typeface="HGS創英角ｺﾞｼｯｸUB" pitchFamily="50" charset="-128"/>
                <a:cs typeface="+mn-cs"/>
              </a:defRPr>
            </a:lvl5pPr>
            <a:lvl6pPr marL="2286000" algn="l" defTabSz="914400" rtl="0" eaLnBrk="1" latinLnBrk="0" hangingPunct="1">
              <a:defRPr kumimoji="1" sz="2400" kern="1200">
                <a:solidFill>
                  <a:schemeClr val="bg1"/>
                </a:solidFill>
                <a:latin typeface="Verdana" pitchFamily="34" charset="0"/>
                <a:ea typeface="HGS創英角ｺﾞｼｯｸUB" pitchFamily="50" charset="-128"/>
                <a:cs typeface="+mn-cs"/>
              </a:defRPr>
            </a:lvl6pPr>
            <a:lvl7pPr marL="2743200" algn="l" defTabSz="914400" rtl="0" eaLnBrk="1" latinLnBrk="0" hangingPunct="1">
              <a:defRPr kumimoji="1" sz="2400" kern="1200">
                <a:solidFill>
                  <a:schemeClr val="bg1"/>
                </a:solidFill>
                <a:latin typeface="Verdana" pitchFamily="34" charset="0"/>
                <a:ea typeface="HGS創英角ｺﾞｼｯｸUB" pitchFamily="50" charset="-128"/>
                <a:cs typeface="+mn-cs"/>
              </a:defRPr>
            </a:lvl7pPr>
            <a:lvl8pPr marL="3200400" algn="l" defTabSz="914400" rtl="0" eaLnBrk="1" latinLnBrk="0" hangingPunct="1">
              <a:defRPr kumimoji="1" sz="2400" kern="1200">
                <a:solidFill>
                  <a:schemeClr val="bg1"/>
                </a:solidFill>
                <a:latin typeface="Verdana" pitchFamily="34" charset="0"/>
                <a:ea typeface="HGS創英角ｺﾞｼｯｸUB" pitchFamily="50" charset="-128"/>
                <a:cs typeface="+mn-cs"/>
              </a:defRPr>
            </a:lvl8pPr>
            <a:lvl9pPr marL="3657600" algn="l" defTabSz="914400" rtl="0" eaLnBrk="1" latinLnBrk="0" hangingPunct="1">
              <a:defRPr kumimoji="1" sz="2400" kern="1200">
                <a:solidFill>
                  <a:schemeClr val="bg1"/>
                </a:solidFill>
                <a:latin typeface="Verdana" pitchFamily="34" charset="0"/>
                <a:ea typeface="HGS創英角ｺﾞｼｯｸUB" pitchFamily="50" charset="-128"/>
                <a:cs typeface="+mn-cs"/>
              </a:defRPr>
            </a:lvl9pPr>
          </a:lstStyle>
          <a:p>
            <a:fld id="{805019DE-1A06-431F-9664-90385B42BD0C}" type="slidenum">
              <a:rPr lang="en-US" altLang="ja-JP" smtClean="0">
                <a:solidFill>
                  <a:srgbClr val="000000"/>
                </a:solidFill>
              </a:rPr>
              <a:pPr/>
              <a:t>31</a:t>
            </a:fld>
            <a:endParaRPr lang="en-US" altLang="ja-JP">
              <a:solidFill>
                <a:srgbClr val="000000"/>
              </a:solidFill>
            </a:endParaRPr>
          </a:p>
        </p:txBody>
      </p:sp>
      <p:sp>
        <p:nvSpPr>
          <p:cNvPr id="40" name="スライド番号プレースホルダー 3"/>
          <p:cNvSpPr txBox="1">
            <a:spLocks/>
          </p:cNvSpPr>
          <p:nvPr/>
        </p:nvSpPr>
        <p:spPr bwMode="auto">
          <a:xfrm>
            <a:off x="7504455" y="6143888"/>
            <a:ext cx="900182" cy="43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lnSpc>
                <a:spcPct val="100000"/>
              </a:lnSpc>
              <a:spcBef>
                <a:spcPct val="0"/>
              </a:spcBef>
              <a:spcAft>
                <a:spcPct val="0"/>
              </a:spcAft>
              <a:defRPr kumimoji="1" sz="2400" kern="1200">
                <a:solidFill>
                  <a:schemeClr val="tx1"/>
                </a:solidFill>
                <a:effectLst/>
                <a:latin typeface="Arial" pitchFamily="34" charset="0"/>
                <a:ea typeface="ＭＳ Ｐゴシック" pitchFamily="50" charset="-128"/>
                <a:cs typeface="+mn-cs"/>
              </a:defRPr>
            </a:lvl1pPr>
            <a:lvl2pPr marL="742950" indent="-28575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2pPr>
            <a:lvl3pPr marL="11430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3pPr>
            <a:lvl4pPr marL="16002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4pPr>
            <a:lvl5pPr marL="2057400" indent="-228600" algn="ctr" rtl="0" eaLnBrk="0" fontAlgn="base" hangingPunct="0">
              <a:lnSpc>
                <a:spcPct val="90000"/>
              </a:lnSpc>
              <a:spcBef>
                <a:spcPct val="5000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000" kern="1200">
                <a:solidFill>
                  <a:schemeClr val="tx1"/>
                </a:solidFill>
                <a:effectLst>
                  <a:outerShdw blurRad="38100" dist="38100" dir="2700000" algn="tl">
                    <a:srgbClr val="000000">
                      <a:alpha val="43137"/>
                    </a:srgbClr>
                  </a:outerShdw>
                </a:effectLst>
                <a:latin typeface="Arial" pitchFamily="34" charset="0"/>
                <a:ea typeface="ＭＳ Ｐゴシック" pitchFamily="50" charset="-128"/>
                <a:cs typeface="+mn-cs"/>
              </a:defRPr>
            </a:lvl9pPr>
          </a:lstStyle>
          <a:p>
            <a:pPr eaLnBrk="1" hangingPunct="1"/>
            <a:fld id="{575070F4-7C78-4AEE-9A80-CCC4E17FD330}" type="slidenum">
              <a:rPr lang="en-US" altLang="ja-JP" smtClean="0">
                <a:solidFill>
                  <a:srgbClr val="5F5F5F"/>
                </a:solidFill>
                <a:latin typeface="Verdana" pitchFamily="34" charset="0"/>
              </a:rPr>
              <a:pPr eaLnBrk="1" hangingPunct="1"/>
              <a:t>31</a:t>
            </a:fld>
            <a:endParaRPr lang="en-US" altLang="ja-JP" dirty="0">
              <a:solidFill>
                <a:srgbClr val="5F5F5F"/>
              </a:solidFill>
              <a:latin typeface="Verdana" pitchFamily="34" charset="0"/>
            </a:endParaRPr>
          </a:p>
        </p:txBody>
      </p:sp>
      <p:grpSp>
        <p:nvGrpSpPr>
          <p:cNvPr id="41" name="グループ化 40"/>
          <p:cNvGrpSpPr/>
          <p:nvPr/>
        </p:nvGrpSpPr>
        <p:grpSpPr>
          <a:xfrm>
            <a:off x="4467422" y="4855705"/>
            <a:ext cx="1210439" cy="1561481"/>
            <a:chOff x="611188" y="2420938"/>
            <a:chExt cx="1319212" cy="1701800"/>
          </a:xfrm>
        </p:grpSpPr>
        <p:pic>
          <p:nvPicPr>
            <p:cNvPr id="42" name="Picture 3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1188" y="2708275"/>
              <a:ext cx="904875" cy="1414463"/>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 name="Oval 31"/>
            <p:cNvSpPr>
              <a:spLocks noChangeArrowheads="1"/>
            </p:cNvSpPr>
            <p:nvPr/>
          </p:nvSpPr>
          <p:spPr bwMode="auto">
            <a:xfrm>
              <a:off x="1258888" y="3789363"/>
              <a:ext cx="144462" cy="144462"/>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4" name="Oval 32"/>
            <p:cNvSpPr>
              <a:spLocks noChangeArrowheads="1"/>
            </p:cNvSpPr>
            <p:nvPr/>
          </p:nvSpPr>
          <p:spPr bwMode="auto">
            <a:xfrm>
              <a:off x="1331913" y="2924175"/>
              <a:ext cx="144462" cy="144463"/>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5" name="Oval 33"/>
            <p:cNvSpPr>
              <a:spLocks noChangeArrowheads="1"/>
            </p:cNvSpPr>
            <p:nvPr/>
          </p:nvSpPr>
          <p:spPr bwMode="auto">
            <a:xfrm>
              <a:off x="900113" y="2708275"/>
              <a:ext cx="144462" cy="144463"/>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6" name="Oval 34"/>
            <p:cNvSpPr>
              <a:spLocks noChangeArrowheads="1"/>
            </p:cNvSpPr>
            <p:nvPr/>
          </p:nvSpPr>
          <p:spPr bwMode="auto">
            <a:xfrm>
              <a:off x="900113" y="3429000"/>
              <a:ext cx="144462" cy="144463"/>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7" name="Freeform 35"/>
            <p:cNvSpPr>
              <a:spLocks/>
            </p:cNvSpPr>
            <p:nvPr/>
          </p:nvSpPr>
          <p:spPr bwMode="auto">
            <a:xfrm rot="17256270" flipH="1">
              <a:off x="1443037" y="3535363"/>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8" name="Freeform 36"/>
            <p:cNvSpPr>
              <a:spLocks/>
            </p:cNvSpPr>
            <p:nvPr/>
          </p:nvSpPr>
          <p:spPr bwMode="auto">
            <a:xfrm rot="17256270" flipH="1">
              <a:off x="1582737" y="2673351"/>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9" name="Freeform 37"/>
            <p:cNvSpPr>
              <a:spLocks/>
            </p:cNvSpPr>
            <p:nvPr/>
          </p:nvSpPr>
          <p:spPr bwMode="auto">
            <a:xfrm rot="17256270" flipH="1">
              <a:off x="1150937" y="2457451"/>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grpSp>
      <p:grpSp>
        <p:nvGrpSpPr>
          <p:cNvPr id="50" name="グループ化 49"/>
          <p:cNvGrpSpPr/>
          <p:nvPr/>
        </p:nvGrpSpPr>
        <p:grpSpPr>
          <a:xfrm>
            <a:off x="5645087" y="5151435"/>
            <a:ext cx="1475541" cy="1313858"/>
            <a:chOff x="2195513" y="2781300"/>
            <a:chExt cx="1608137" cy="1431925"/>
          </a:xfrm>
        </p:grpSpPr>
        <p:pic>
          <p:nvPicPr>
            <p:cNvPr id="51" name="Picture 3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195513" y="2852738"/>
              <a:ext cx="1220787" cy="13604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Freeform 39"/>
            <p:cNvSpPr>
              <a:spLocks/>
            </p:cNvSpPr>
            <p:nvPr/>
          </p:nvSpPr>
          <p:spPr bwMode="auto">
            <a:xfrm rot="17256270" flipH="1">
              <a:off x="2735262" y="2817813"/>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3" name="Oval 40"/>
            <p:cNvSpPr>
              <a:spLocks noChangeArrowheads="1"/>
            </p:cNvSpPr>
            <p:nvPr/>
          </p:nvSpPr>
          <p:spPr bwMode="auto">
            <a:xfrm>
              <a:off x="3276600" y="3141663"/>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4" name="Oval 41"/>
            <p:cNvSpPr>
              <a:spLocks noChangeArrowheads="1"/>
            </p:cNvSpPr>
            <p:nvPr/>
          </p:nvSpPr>
          <p:spPr bwMode="auto">
            <a:xfrm>
              <a:off x="2916238" y="3573463"/>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5" name="Oval 42"/>
            <p:cNvSpPr>
              <a:spLocks noChangeArrowheads="1"/>
            </p:cNvSpPr>
            <p:nvPr/>
          </p:nvSpPr>
          <p:spPr bwMode="auto">
            <a:xfrm>
              <a:off x="2484438" y="3716338"/>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6" name="Oval 43"/>
            <p:cNvSpPr>
              <a:spLocks noChangeArrowheads="1"/>
            </p:cNvSpPr>
            <p:nvPr/>
          </p:nvSpPr>
          <p:spPr bwMode="auto">
            <a:xfrm>
              <a:off x="2555875" y="3141663"/>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7" name="Freeform 44"/>
            <p:cNvSpPr>
              <a:spLocks/>
            </p:cNvSpPr>
            <p:nvPr/>
          </p:nvSpPr>
          <p:spPr bwMode="auto">
            <a:xfrm rot="17256270" flipH="1">
              <a:off x="3455987" y="2889251"/>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8" name="Freeform 45"/>
            <p:cNvSpPr>
              <a:spLocks/>
            </p:cNvSpPr>
            <p:nvPr/>
          </p:nvSpPr>
          <p:spPr bwMode="auto">
            <a:xfrm rot="17256270" flipH="1">
              <a:off x="3167062" y="3321051"/>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grpSp>
      <p:grpSp>
        <p:nvGrpSpPr>
          <p:cNvPr id="59" name="グループ化 58"/>
          <p:cNvGrpSpPr/>
          <p:nvPr/>
        </p:nvGrpSpPr>
        <p:grpSpPr>
          <a:xfrm>
            <a:off x="7132343" y="5325905"/>
            <a:ext cx="1190788" cy="1049218"/>
            <a:chOff x="4211638" y="2781300"/>
            <a:chExt cx="1655762" cy="1458913"/>
          </a:xfrm>
        </p:grpSpPr>
        <p:pic>
          <p:nvPicPr>
            <p:cNvPr id="60" name="Picture 4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11638" y="2997200"/>
              <a:ext cx="165576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47"/>
            <p:cNvSpPr>
              <a:spLocks noChangeArrowheads="1"/>
            </p:cNvSpPr>
            <p:nvPr/>
          </p:nvSpPr>
          <p:spPr bwMode="auto">
            <a:xfrm>
              <a:off x="5219700" y="3070225"/>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62" name="Freeform 48"/>
            <p:cNvSpPr>
              <a:spLocks/>
            </p:cNvSpPr>
            <p:nvPr/>
          </p:nvSpPr>
          <p:spPr bwMode="auto">
            <a:xfrm rot="17256270" flipH="1">
              <a:off x="5399087" y="2817813"/>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63" name="Oval 49"/>
            <p:cNvSpPr>
              <a:spLocks noChangeArrowheads="1"/>
            </p:cNvSpPr>
            <p:nvPr/>
          </p:nvSpPr>
          <p:spPr bwMode="auto">
            <a:xfrm>
              <a:off x="4860925" y="3789363"/>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64" name="Freeform 50"/>
            <p:cNvSpPr>
              <a:spLocks/>
            </p:cNvSpPr>
            <p:nvPr/>
          </p:nvSpPr>
          <p:spPr bwMode="auto">
            <a:xfrm rot="17256270" flipH="1">
              <a:off x="5040312" y="3536951"/>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65" name="Oval 51"/>
            <p:cNvSpPr>
              <a:spLocks noChangeArrowheads="1"/>
            </p:cNvSpPr>
            <p:nvPr/>
          </p:nvSpPr>
          <p:spPr bwMode="auto">
            <a:xfrm>
              <a:off x="4427538" y="3286125"/>
              <a:ext cx="142875" cy="142875"/>
            </a:xfrm>
            <a:prstGeom prst="ellipse">
              <a:avLst/>
            </a:prstGeom>
            <a:solidFill>
              <a:srgbClr val="FF0000"/>
            </a:solidFill>
            <a:ln w="38100" algn="ctr">
              <a:solidFill>
                <a:srgbClr val="C71444"/>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66" name="Freeform 52"/>
            <p:cNvSpPr>
              <a:spLocks/>
            </p:cNvSpPr>
            <p:nvPr/>
          </p:nvSpPr>
          <p:spPr bwMode="auto">
            <a:xfrm rot="17256270" flipH="1">
              <a:off x="4606925" y="3033713"/>
              <a:ext cx="384175" cy="311150"/>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grpSp>
      <p:pic>
        <p:nvPicPr>
          <p:cNvPr id="6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57696" y="4290648"/>
            <a:ext cx="720281" cy="573921"/>
          </a:xfrm>
          <a:prstGeom prst="rect">
            <a:avLst/>
          </a:prstGeom>
          <a:noFill/>
          <a:ln>
            <a:noFill/>
          </a:ln>
          <a:effectLst/>
          <a:scene3d>
            <a:camera prst="orthographicFront"/>
            <a:lightRig rig="threePt" dir="t"/>
          </a:scene3d>
          <a:sp3d extrusionH="76200">
            <a:bevelT w="127000" h="127000"/>
            <a:extrusionClr>
              <a:srgbClr val="FFFF00"/>
            </a:extrusionClr>
          </a:sp3d>
          <a:extLst/>
        </p:spPr>
      </p:pic>
      <p:cxnSp>
        <p:nvCxnSpPr>
          <p:cNvPr id="68" name="直線矢印コネクタ 67"/>
          <p:cNvCxnSpPr>
            <a:stCxn id="67" idx="2"/>
            <a:endCxn id="42" idx="0"/>
          </p:cNvCxnSpPr>
          <p:nvPr/>
        </p:nvCxnSpPr>
        <p:spPr bwMode="auto">
          <a:xfrm flipH="1">
            <a:off x="4882555" y="4864569"/>
            <a:ext cx="235282" cy="254782"/>
          </a:xfrm>
          <a:prstGeom prst="straightConnector1">
            <a:avLst/>
          </a:prstGeom>
          <a:solidFill>
            <a:srgbClr val="000000"/>
          </a:solidFill>
          <a:ln w="38100" cap="flat" cmpd="sng" algn="ctr">
            <a:solidFill>
              <a:srgbClr val="C71444"/>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9"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882555" y="3110427"/>
            <a:ext cx="3546835" cy="100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Freeform 36"/>
          <p:cNvSpPr>
            <a:spLocks/>
          </p:cNvSpPr>
          <p:nvPr/>
        </p:nvSpPr>
        <p:spPr bwMode="auto">
          <a:xfrm rot="17256270" flipH="1">
            <a:off x="5172960" y="3916155"/>
            <a:ext cx="610034" cy="272545"/>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71" name="正方形/長方形 1"/>
          <p:cNvSpPr>
            <a:spLocks noChangeArrowheads="1"/>
          </p:cNvSpPr>
          <p:nvPr/>
        </p:nvSpPr>
        <p:spPr bwMode="auto">
          <a:xfrm>
            <a:off x="3551110" y="4022365"/>
            <a:ext cx="1457887" cy="2824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defRPr/>
            </a:pPr>
            <a:r>
              <a:rPr lang="en-US" altLang="ja-JP" sz="1400" b="1" kern="0" dirty="0">
                <a:solidFill>
                  <a:prstClr val="white"/>
                </a:solidFill>
                <a:effectLst>
                  <a:outerShdw blurRad="38100" dist="38100" dir="2700000" algn="tl">
                    <a:srgbClr val="000000">
                      <a:alpha val="43137"/>
                    </a:srgbClr>
                  </a:outerShdw>
                </a:effectLst>
              </a:rPr>
              <a:t>Versatile</a:t>
            </a:r>
            <a:r>
              <a:rPr lang="ja-JP" altLang="en-US" sz="1400" b="1" kern="0" dirty="0">
                <a:solidFill>
                  <a:prstClr val="white"/>
                </a:solidFill>
                <a:effectLst>
                  <a:outerShdw blurRad="38100" dist="38100" dir="2700000" algn="tl">
                    <a:srgbClr val="000000">
                      <a:alpha val="43137"/>
                    </a:srgbClr>
                  </a:outerShdw>
                </a:effectLst>
              </a:rPr>
              <a:t> </a:t>
            </a:r>
            <a:r>
              <a:rPr lang="en-US" altLang="ja-JP" sz="1400" b="1" kern="0" dirty="0">
                <a:solidFill>
                  <a:prstClr val="white"/>
                </a:solidFill>
                <a:effectLst>
                  <a:outerShdw blurRad="38100" dist="38100" dir="2700000" algn="tl">
                    <a:srgbClr val="000000">
                      <a:alpha val="43137"/>
                    </a:srgbClr>
                  </a:outerShdw>
                </a:effectLst>
              </a:rPr>
              <a:t>Sensor</a:t>
            </a:r>
          </a:p>
        </p:txBody>
      </p:sp>
      <p:grpSp>
        <p:nvGrpSpPr>
          <p:cNvPr id="72" name="グループ化 71"/>
          <p:cNvGrpSpPr/>
          <p:nvPr/>
        </p:nvGrpSpPr>
        <p:grpSpPr>
          <a:xfrm>
            <a:off x="7207306" y="4246421"/>
            <a:ext cx="1158002" cy="991948"/>
            <a:chOff x="7713662" y="4136181"/>
            <a:chExt cx="1262063" cy="1081087"/>
          </a:xfrm>
        </p:grpSpPr>
        <p:sp>
          <p:nvSpPr>
            <p:cNvPr id="73" name="Line 7"/>
            <p:cNvSpPr>
              <a:spLocks noChangeShapeType="1"/>
            </p:cNvSpPr>
            <p:nvPr/>
          </p:nvSpPr>
          <p:spPr bwMode="auto">
            <a:xfrm flipV="1">
              <a:off x="8074025" y="4567981"/>
              <a:ext cx="0" cy="6492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pic>
          <p:nvPicPr>
            <p:cNvPr id="74" name="Picture 4" descr="MCj04326210000[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362950" y="4136181"/>
              <a:ext cx="341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5"/>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713662" y="4362277"/>
              <a:ext cx="6937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6"/>
            <p:cNvSpPr>
              <a:spLocks noChangeShapeType="1"/>
            </p:cNvSpPr>
            <p:nvPr/>
          </p:nvSpPr>
          <p:spPr bwMode="auto">
            <a:xfrm>
              <a:off x="7764059" y="5217268"/>
              <a:ext cx="1059266" cy="0"/>
            </a:xfrm>
            <a:prstGeom prst="line">
              <a:avLst/>
            </a:prstGeom>
            <a:noFill/>
            <a:ln w="28575">
              <a:solidFill>
                <a:srgbClr val="2E00F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pic>
          <p:nvPicPr>
            <p:cNvPr id="77" name="Picture 66" descr="MCj04339330000[1]"/>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362950" y="4567981"/>
              <a:ext cx="612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Freeform 36"/>
          <p:cNvSpPr>
            <a:spLocks/>
          </p:cNvSpPr>
          <p:nvPr/>
        </p:nvSpPr>
        <p:spPr bwMode="auto">
          <a:xfrm rot="13565506" flipH="1">
            <a:off x="6923230" y="4056758"/>
            <a:ext cx="610034" cy="272545"/>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79" name="テキスト ボックス 78"/>
          <p:cNvSpPr txBox="1"/>
          <p:nvPr/>
        </p:nvSpPr>
        <p:spPr>
          <a:xfrm>
            <a:off x="3757012" y="1575976"/>
            <a:ext cx="4739794" cy="310639"/>
          </a:xfrm>
          <a:prstGeom prst="rect">
            <a:avLst/>
          </a:prstGeom>
          <a:gradFill rotWithShape="1">
            <a:gsLst>
              <a:gs pos="0">
                <a:srgbClr val="002060"/>
              </a:gs>
              <a:gs pos="80000">
                <a:srgbClr val="0070C0"/>
              </a:gs>
              <a:gs pos="100000">
                <a:srgbClr val="0070C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defRPr/>
            </a:pP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Multi-sensor</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Wire-less</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Shorten</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err="1">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Dvpmt</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time</a:t>
            </a:r>
          </a:p>
        </p:txBody>
      </p:sp>
      <p:sp>
        <p:nvSpPr>
          <p:cNvPr id="80" name="正方形/長方形 1"/>
          <p:cNvSpPr>
            <a:spLocks noChangeArrowheads="1"/>
          </p:cNvSpPr>
          <p:nvPr/>
        </p:nvSpPr>
        <p:spPr bwMode="auto">
          <a:xfrm>
            <a:off x="3758708" y="1179551"/>
            <a:ext cx="4710713" cy="338554"/>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squar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eaLnBrk="1" hangingPunct="1">
              <a:spcBef>
                <a:spcPct val="50000"/>
              </a:spcBef>
              <a:defRPr/>
            </a:pPr>
            <a:r>
              <a:rPr lang="en-US" altLang="ja-JP" sz="1600" b="1" kern="0" dirty="0">
                <a:solidFill>
                  <a:prstClr val="white"/>
                </a:solidFill>
                <a:effectLst>
                  <a:outerShdw blurRad="38100" dist="38100" dir="2700000" algn="tl">
                    <a:srgbClr val="000000">
                      <a:alpha val="43137"/>
                    </a:srgbClr>
                  </a:outerShdw>
                </a:effectLst>
              </a:rPr>
              <a:t>Versatile</a:t>
            </a:r>
            <a:r>
              <a:rPr lang="ja-JP" altLang="en-US" sz="1600" b="1" kern="0" dirty="0">
                <a:solidFill>
                  <a:prstClr val="white"/>
                </a:solidFill>
                <a:effectLst>
                  <a:outerShdw blurRad="38100" dist="38100" dir="2700000" algn="tl">
                    <a:srgbClr val="000000">
                      <a:alpha val="43137"/>
                    </a:srgbClr>
                  </a:outerShdw>
                </a:effectLst>
              </a:rPr>
              <a:t> </a:t>
            </a:r>
            <a:r>
              <a:rPr lang="en-US" altLang="ja-JP" sz="1600" b="1" kern="0" dirty="0">
                <a:solidFill>
                  <a:prstClr val="white"/>
                </a:solidFill>
                <a:effectLst>
                  <a:outerShdw blurRad="38100" dist="38100" dir="2700000" algn="tl">
                    <a:srgbClr val="000000">
                      <a:alpha val="43137"/>
                    </a:srgbClr>
                  </a:outerShdw>
                </a:effectLst>
              </a:rPr>
              <a:t>Sensor</a:t>
            </a:r>
            <a:r>
              <a:rPr lang="ja-JP" altLang="en-US" sz="1600" b="1" kern="0" dirty="0">
                <a:solidFill>
                  <a:prstClr val="white"/>
                </a:solidFill>
                <a:effectLst>
                  <a:outerShdw blurRad="38100" dist="38100" dir="2700000" algn="tl">
                    <a:srgbClr val="000000">
                      <a:alpha val="43137"/>
                    </a:srgbClr>
                  </a:outerShdw>
                </a:effectLst>
              </a:rPr>
              <a:t>　</a:t>
            </a:r>
            <a:r>
              <a:rPr lang="ja-JP" altLang="en-US" sz="1100" b="1" kern="0" dirty="0">
                <a:solidFill>
                  <a:prstClr val="white"/>
                </a:solidFill>
                <a:effectLst>
                  <a:outerShdw blurRad="38100" dist="38100" dir="2700000" algn="tl">
                    <a:srgbClr val="000000">
                      <a:alpha val="43137"/>
                    </a:srgbClr>
                  </a:outerShdw>
                </a:effectLst>
              </a:rPr>
              <a:t>（</a:t>
            </a:r>
            <a:r>
              <a:rPr kumimoji="0" lang="en-US" altLang="ja-JP" sz="11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Standardized</a:t>
            </a:r>
            <a:r>
              <a:rPr kumimoji="0" lang="ja-JP" altLang="en-US" sz="11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Diagnosis</a:t>
            </a:r>
            <a:r>
              <a:rPr kumimoji="0" lang="ja-JP" altLang="en-US" sz="11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System</a:t>
            </a:r>
            <a:r>
              <a:rPr kumimoji="0" lang="ja-JP" altLang="en-US" sz="11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0" dirty="0">
                <a:solidFill>
                  <a:prstClr val="white"/>
                </a:solidFill>
                <a:effectLst>
                  <a:outerShdw blurRad="38100" dist="38100" dir="2700000" algn="tl">
                    <a:srgbClr val="000000">
                      <a:alpha val="43137"/>
                    </a:srgbClr>
                  </a:outerShdw>
                </a:effectLst>
              </a:rPr>
              <a:t>　　</a:t>
            </a:r>
            <a:endParaRPr lang="en-US" altLang="ja-JP" sz="1600" b="1" kern="0" dirty="0">
              <a:solidFill>
                <a:prstClr val="white"/>
              </a:solidFill>
              <a:effectLst>
                <a:outerShdw blurRad="38100" dist="38100" dir="2700000" algn="tl">
                  <a:srgbClr val="000000">
                    <a:alpha val="43137"/>
                  </a:srgbClr>
                </a:outerShdw>
              </a:effectLst>
            </a:endParaRPr>
          </a:p>
        </p:txBody>
      </p:sp>
      <p:sp>
        <p:nvSpPr>
          <p:cNvPr id="81" name="右矢印 80"/>
          <p:cNvSpPr/>
          <p:nvPr/>
        </p:nvSpPr>
        <p:spPr>
          <a:xfrm>
            <a:off x="2915133" y="1955791"/>
            <a:ext cx="721780" cy="788700"/>
          </a:xfrm>
          <a:prstGeom prst="rightArrow">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endParaRPr kumimoji="0" lang="ja-JP" altLang="en-US" sz="1600" kern="0">
              <a:solidFill>
                <a:srgbClr val="FFFFFF"/>
              </a:solidFill>
              <a:latin typeface="NissanAG-Bold"/>
            </a:endParaRPr>
          </a:p>
        </p:txBody>
      </p:sp>
      <p:sp>
        <p:nvSpPr>
          <p:cNvPr id="82" name="テキスト ボックス 81"/>
          <p:cNvSpPr txBox="1"/>
          <p:nvPr/>
        </p:nvSpPr>
        <p:spPr>
          <a:xfrm>
            <a:off x="3760664" y="1989069"/>
            <a:ext cx="4775471" cy="310639"/>
          </a:xfrm>
          <a:prstGeom prst="rect">
            <a:avLst/>
          </a:prstGeom>
          <a:gradFill rotWithShape="1">
            <a:gsLst>
              <a:gs pos="0">
                <a:srgbClr val="002060"/>
              </a:gs>
              <a:gs pos="80000">
                <a:srgbClr val="0070C0"/>
              </a:gs>
              <a:gs pos="100000">
                <a:srgbClr val="0070C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defRPr/>
            </a:pP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Easy to deploy</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because</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of</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same</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structure</a:t>
            </a:r>
          </a:p>
        </p:txBody>
      </p:sp>
      <p:sp>
        <p:nvSpPr>
          <p:cNvPr id="83" name="テキスト ボックス 82"/>
          <p:cNvSpPr txBox="1"/>
          <p:nvPr/>
        </p:nvSpPr>
        <p:spPr>
          <a:xfrm>
            <a:off x="3736302" y="2413776"/>
            <a:ext cx="4799833" cy="310639"/>
          </a:xfrm>
          <a:prstGeom prst="rect">
            <a:avLst/>
          </a:prstGeom>
          <a:gradFill rotWithShape="1">
            <a:gsLst>
              <a:gs pos="0">
                <a:srgbClr val="002060"/>
              </a:gs>
              <a:gs pos="80000">
                <a:srgbClr val="0070C0"/>
              </a:gs>
              <a:gs pos="100000">
                <a:srgbClr val="0070C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defRPr/>
            </a:pP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Cost minimum</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and</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reduce</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developing</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cost</a:t>
            </a:r>
          </a:p>
        </p:txBody>
      </p:sp>
      <p:sp>
        <p:nvSpPr>
          <p:cNvPr id="84" name="テキスト ボックス 83"/>
          <p:cNvSpPr txBox="1"/>
          <p:nvPr/>
        </p:nvSpPr>
        <p:spPr>
          <a:xfrm>
            <a:off x="3736302" y="2830329"/>
            <a:ext cx="4799833" cy="310639"/>
          </a:xfrm>
          <a:prstGeom prst="rect">
            <a:avLst/>
          </a:prstGeom>
          <a:gradFill rotWithShape="1">
            <a:gsLst>
              <a:gs pos="0">
                <a:srgbClr val="002060"/>
              </a:gs>
              <a:gs pos="80000">
                <a:srgbClr val="0070C0"/>
              </a:gs>
              <a:gs pos="100000">
                <a:srgbClr val="0070C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defRPr/>
            </a:pP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Everybody</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can</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create</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diagnosis</a:t>
            </a:r>
            <a:r>
              <a:rPr kumimoji="0" lang="ja-JP" altLang="en-US"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logic</a:t>
            </a:r>
          </a:p>
        </p:txBody>
      </p:sp>
      <p:sp>
        <p:nvSpPr>
          <p:cNvPr id="85" name="環状矢印 84"/>
          <p:cNvSpPr/>
          <p:nvPr/>
        </p:nvSpPr>
        <p:spPr bwMode="auto">
          <a:xfrm flipH="1" flipV="1">
            <a:off x="5754232" y="4368571"/>
            <a:ext cx="969301" cy="675865"/>
          </a:xfrm>
          <a:prstGeom prst="circularArrow">
            <a:avLst>
              <a:gd name="adj1" fmla="val 6345"/>
              <a:gd name="adj2" fmla="val 1231995"/>
              <a:gd name="adj3" fmla="val 20510490"/>
              <a:gd name="adj4" fmla="val 10800000"/>
              <a:gd name="adj5" fmla="val 16893"/>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type="none" w="med" len="med"/>
            <a:tailEnd type="triangle" w="lg" len="lg"/>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86" name="環状矢印 85"/>
          <p:cNvSpPr/>
          <p:nvPr/>
        </p:nvSpPr>
        <p:spPr bwMode="auto">
          <a:xfrm>
            <a:off x="5764285" y="4148077"/>
            <a:ext cx="969301" cy="675865"/>
          </a:xfrm>
          <a:prstGeom prst="circularArrow">
            <a:avLst>
              <a:gd name="adj1" fmla="val 6345"/>
              <a:gd name="adj2" fmla="val 1231995"/>
              <a:gd name="adj3" fmla="val 20510490"/>
              <a:gd name="adj4" fmla="val 10800000"/>
              <a:gd name="adj5" fmla="val 16893"/>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type="none" w="med" len="med"/>
            <a:tailEnd type="triangle" w="lg" len="lg"/>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87" name="右矢印 86"/>
          <p:cNvSpPr/>
          <p:nvPr/>
        </p:nvSpPr>
        <p:spPr>
          <a:xfrm>
            <a:off x="3429588" y="5518850"/>
            <a:ext cx="721780" cy="788700"/>
          </a:xfrm>
          <a:prstGeom prst="rightArrow">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endParaRPr kumimoji="0" lang="ja-JP" altLang="en-US" kern="0">
              <a:solidFill>
                <a:srgbClr val="FFFFFF"/>
              </a:solidFill>
              <a:latin typeface="NissanAG-Bold"/>
            </a:endParaRPr>
          </a:p>
        </p:txBody>
      </p:sp>
      <p:sp>
        <p:nvSpPr>
          <p:cNvPr id="88" name="テキスト ボックス 16"/>
          <p:cNvSpPr txBox="1">
            <a:spLocks noChangeArrowheads="1"/>
          </p:cNvSpPr>
          <p:nvPr/>
        </p:nvSpPr>
        <p:spPr bwMode="auto">
          <a:xfrm>
            <a:off x="3510404" y="4365358"/>
            <a:ext cx="957018" cy="973797"/>
          </a:xfrm>
          <a:prstGeom prst="rect">
            <a:avLst/>
          </a:prstGeom>
          <a:gradFill flip="none" rotWithShape="1">
            <a:gsLst>
              <a:gs pos="0">
                <a:srgbClr val="00B0F0"/>
              </a:gs>
              <a:gs pos="55000">
                <a:srgbClr val="CCFFFF"/>
              </a:gs>
              <a:gs pos="100000">
                <a:srgbClr val="00B0F0"/>
              </a:gs>
            </a:gsLst>
            <a:lin ang="2700000" scaled="1"/>
            <a:tileRect/>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lvl1pPr eaLnBrk="0" hangingPunct="0">
              <a:defRPr kumimoji="1" sz="2000">
                <a:solidFill>
                  <a:schemeClr val="tx1"/>
                </a:solidFill>
                <a:latin typeface="NissanAG-Bold" pitchFamily="50" charset="0"/>
                <a:ea typeface="HGP創英角ｺﾞｼｯｸUB" pitchFamily="50" charset="-128"/>
              </a:defRPr>
            </a:lvl1pPr>
            <a:lvl2pPr marL="742950" indent="-285750" eaLnBrk="0" hangingPunct="0">
              <a:defRPr kumimoji="1" sz="2000">
                <a:solidFill>
                  <a:schemeClr val="tx1"/>
                </a:solidFill>
                <a:latin typeface="NissanAG-Bold" pitchFamily="50" charset="0"/>
                <a:ea typeface="HGP創英角ｺﾞｼｯｸUB" pitchFamily="50" charset="-128"/>
              </a:defRPr>
            </a:lvl2pPr>
            <a:lvl3pPr marL="1143000" indent="-228600" eaLnBrk="0" hangingPunct="0">
              <a:defRPr kumimoji="1" sz="2000">
                <a:solidFill>
                  <a:schemeClr val="tx1"/>
                </a:solidFill>
                <a:latin typeface="NissanAG-Bold" pitchFamily="50" charset="0"/>
                <a:ea typeface="HGP創英角ｺﾞｼｯｸUB" pitchFamily="50" charset="-128"/>
              </a:defRPr>
            </a:lvl3pPr>
            <a:lvl4pPr marL="1600200" indent="-228600" eaLnBrk="0" hangingPunct="0">
              <a:defRPr kumimoji="1" sz="2000">
                <a:solidFill>
                  <a:schemeClr val="tx1"/>
                </a:solidFill>
                <a:latin typeface="NissanAG-Bold" pitchFamily="50" charset="0"/>
                <a:ea typeface="HGP創英角ｺﾞｼｯｸUB" pitchFamily="50" charset="-128"/>
              </a:defRPr>
            </a:lvl4pPr>
            <a:lvl5pPr marL="2057400" indent="-228600" eaLnBrk="0" hangingPunct="0">
              <a:defRPr kumimoji="1" sz="2000">
                <a:solidFill>
                  <a:schemeClr val="tx1"/>
                </a:solidFill>
                <a:latin typeface="NissanAG-Bold" pitchFamily="50" charset="0"/>
                <a:ea typeface="HGP創英角ｺﾞｼｯｸUB" pitchFamily="50" charset="-128"/>
              </a:defRPr>
            </a:lvl5pPr>
            <a:lvl6pPr marL="25146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6pPr>
            <a:lvl7pPr marL="29718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7pPr>
            <a:lvl8pPr marL="34290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8pPr>
            <a:lvl9pPr marL="3886200" indent="-228600" algn="ctr" eaLnBrk="0" fontAlgn="base" hangingPunct="0">
              <a:lnSpc>
                <a:spcPct val="90000"/>
              </a:lnSpc>
              <a:spcBef>
                <a:spcPct val="50000"/>
              </a:spcBef>
              <a:spcAft>
                <a:spcPct val="0"/>
              </a:spcAft>
              <a:buClr>
                <a:schemeClr val="folHlink"/>
              </a:buClr>
              <a:buSzPct val="60000"/>
              <a:buFont typeface="Wingdings" pitchFamily="2" charset="2"/>
              <a:defRPr kumimoji="1" sz="2000">
                <a:solidFill>
                  <a:schemeClr val="tx1"/>
                </a:solidFill>
                <a:latin typeface="NissanAG-Bold" pitchFamily="50" charset="0"/>
                <a:ea typeface="HGP創英角ｺﾞｼｯｸUB" pitchFamily="50" charset="-128"/>
              </a:defRPr>
            </a:lvl9pPr>
          </a:lstStyle>
          <a:p>
            <a:pPr eaLnBrk="1" hangingPunct="1">
              <a:lnSpc>
                <a:spcPts val="900"/>
              </a:lnSpc>
              <a:spcBef>
                <a:spcPts val="600"/>
              </a:spcBef>
              <a:defRPr/>
            </a:pPr>
            <a:r>
              <a:rPr lang="ja-JP" altLang="en-US" sz="1000" kern="0" dirty="0">
                <a:solidFill>
                  <a:srgbClr val="000000"/>
                </a:solidFill>
              </a:rPr>
              <a:t>①</a:t>
            </a:r>
            <a:r>
              <a:rPr lang="en-US" altLang="ja-JP" sz="1000" kern="0" dirty="0">
                <a:solidFill>
                  <a:srgbClr val="000000"/>
                </a:solidFill>
              </a:rPr>
              <a:t>AE</a:t>
            </a:r>
            <a:r>
              <a:rPr lang="ja-JP" altLang="en-US" sz="700" kern="0" dirty="0">
                <a:solidFill>
                  <a:srgbClr val="000000"/>
                </a:solidFill>
              </a:rPr>
              <a:t> </a:t>
            </a:r>
            <a:endParaRPr lang="en-US" altLang="ja-JP" sz="700" kern="0" dirty="0">
              <a:solidFill>
                <a:srgbClr val="000000"/>
              </a:solidFill>
            </a:endParaRPr>
          </a:p>
          <a:p>
            <a:pPr eaLnBrk="1" hangingPunct="1">
              <a:lnSpc>
                <a:spcPts val="900"/>
              </a:lnSpc>
              <a:spcBef>
                <a:spcPts val="600"/>
              </a:spcBef>
              <a:defRPr/>
            </a:pPr>
            <a:r>
              <a:rPr lang="ja-JP" altLang="en-US" sz="900" kern="0" dirty="0">
                <a:solidFill>
                  <a:srgbClr val="000000"/>
                </a:solidFill>
              </a:rPr>
              <a:t>②</a:t>
            </a:r>
            <a:r>
              <a:rPr lang="en-US" altLang="ja-JP" sz="900" kern="0" dirty="0">
                <a:solidFill>
                  <a:srgbClr val="000000"/>
                </a:solidFill>
              </a:rPr>
              <a:t>Vibration</a:t>
            </a:r>
          </a:p>
          <a:p>
            <a:pPr eaLnBrk="1" hangingPunct="1">
              <a:lnSpc>
                <a:spcPts val="900"/>
              </a:lnSpc>
              <a:spcBef>
                <a:spcPts val="600"/>
              </a:spcBef>
              <a:defRPr/>
            </a:pPr>
            <a:r>
              <a:rPr lang="ja-JP" altLang="en-US" sz="900" kern="0" dirty="0">
                <a:solidFill>
                  <a:srgbClr val="000000"/>
                </a:solidFill>
              </a:rPr>
              <a:t>③</a:t>
            </a:r>
            <a:r>
              <a:rPr lang="en-US" altLang="ja-JP" sz="900" kern="0" dirty="0">
                <a:solidFill>
                  <a:srgbClr val="000000"/>
                </a:solidFill>
              </a:rPr>
              <a:t>Thermal</a:t>
            </a:r>
          </a:p>
          <a:p>
            <a:pPr eaLnBrk="1" hangingPunct="1">
              <a:lnSpc>
                <a:spcPts val="900"/>
              </a:lnSpc>
              <a:spcBef>
                <a:spcPts val="600"/>
              </a:spcBef>
              <a:defRPr/>
            </a:pPr>
            <a:r>
              <a:rPr lang="ja-JP" altLang="en-US" sz="900" kern="0" dirty="0">
                <a:solidFill>
                  <a:srgbClr val="000000"/>
                </a:solidFill>
              </a:rPr>
              <a:t>④</a:t>
            </a:r>
            <a:r>
              <a:rPr lang="en-US" altLang="ja-JP" sz="900" kern="0" dirty="0">
                <a:solidFill>
                  <a:srgbClr val="000000"/>
                </a:solidFill>
              </a:rPr>
              <a:t>Current </a:t>
            </a:r>
          </a:p>
          <a:p>
            <a:pPr eaLnBrk="1" hangingPunct="1">
              <a:lnSpc>
                <a:spcPts val="900"/>
              </a:lnSpc>
              <a:spcBef>
                <a:spcPts val="600"/>
              </a:spcBef>
              <a:defRPr/>
            </a:pPr>
            <a:r>
              <a:rPr lang="ja-JP" altLang="en-US" sz="900" kern="0" dirty="0">
                <a:solidFill>
                  <a:srgbClr val="000000"/>
                </a:solidFill>
              </a:rPr>
              <a:t>⑤</a:t>
            </a:r>
            <a:r>
              <a:rPr lang="en-US" altLang="ja-JP" sz="900" kern="0" dirty="0">
                <a:solidFill>
                  <a:srgbClr val="000000"/>
                </a:solidFill>
              </a:rPr>
              <a:t> Voltage</a:t>
            </a:r>
          </a:p>
        </p:txBody>
      </p:sp>
      <p:sp>
        <p:nvSpPr>
          <p:cNvPr id="89" name="右矢印 88"/>
          <p:cNvSpPr/>
          <p:nvPr/>
        </p:nvSpPr>
        <p:spPr>
          <a:xfrm rot="5400000">
            <a:off x="1067976" y="4720471"/>
            <a:ext cx="222045" cy="389457"/>
          </a:xfrm>
          <a:prstGeom prst="rightArrow">
            <a:avLst/>
          </a:prstGeom>
          <a:gradFill rotWithShape="1">
            <a:gsLst>
              <a:gs pos="0">
                <a:srgbClr val="C71444">
                  <a:shade val="51000"/>
                  <a:satMod val="130000"/>
                </a:srgbClr>
              </a:gs>
              <a:gs pos="80000">
                <a:srgbClr val="C71444">
                  <a:shade val="93000"/>
                  <a:satMod val="130000"/>
                </a:srgbClr>
              </a:gs>
              <a:gs pos="100000">
                <a:srgbClr val="C7144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endParaRPr kumimoji="0" lang="ja-JP" altLang="en-US" kern="0">
              <a:solidFill>
                <a:srgbClr val="FFFFFF"/>
              </a:solidFill>
              <a:latin typeface="NissanAG-Bold"/>
            </a:endParaRPr>
          </a:p>
        </p:txBody>
      </p:sp>
      <p:sp>
        <p:nvSpPr>
          <p:cNvPr id="90" name="右矢印 89"/>
          <p:cNvSpPr/>
          <p:nvPr/>
        </p:nvSpPr>
        <p:spPr>
          <a:xfrm rot="5400000">
            <a:off x="2520730" y="4780863"/>
            <a:ext cx="222045" cy="389457"/>
          </a:xfrm>
          <a:prstGeom prst="rightArrow">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endParaRPr kumimoji="0" lang="ja-JP" altLang="en-US" kern="0">
              <a:solidFill>
                <a:srgbClr val="FFFFFF"/>
              </a:solidFill>
              <a:latin typeface="NissanAG-Bold"/>
            </a:endParaRPr>
          </a:p>
        </p:txBody>
      </p:sp>
    </p:spTree>
    <p:extLst>
      <p:ext uri="{BB962C8B-B14F-4D97-AF65-F5344CB8AC3E}">
        <p14:creationId xmlns:p14="http://schemas.microsoft.com/office/powerpoint/2010/main" val="374906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Agenda</a:t>
            </a:r>
            <a:endParaRPr kumimoji="1" lang="ja-JP" altLang="en-US" dirty="0"/>
          </a:p>
        </p:txBody>
      </p:sp>
      <p:sp>
        <p:nvSpPr>
          <p:cNvPr id="3" name="コンテンツ プレースホルダー 2"/>
          <p:cNvSpPr>
            <a:spLocks noGrp="1"/>
          </p:cNvSpPr>
          <p:nvPr>
            <p:ph idx="1"/>
          </p:nvPr>
        </p:nvSpPr>
        <p:spPr>
          <a:xfrm>
            <a:off x="609600" y="1628800"/>
            <a:ext cx="8210872" cy="4868863"/>
          </a:xfrm>
        </p:spPr>
        <p:txBody>
          <a:bodyPr>
            <a:normAutofit/>
          </a:bodyPr>
          <a:lstStyle/>
          <a:p>
            <a:r>
              <a:rPr kumimoji="1" lang="en-US" altLang="ja-JP" dirty="0">
                <a:solidFill>
                  <a:srgbClr val="FF0000"/>
                </a:solidFill>
              </a:rPr>
              <a:t>Background</a:t>
            </a:r>
          </a:p>
          <a:p>
            <a:endParaRPr kumimoji="1" lang="en-US" altLang="ja-JP" sz="1400" dirty="0"/>
          </a:p>
          <a:p>
            <a:r>
              <a:rPr lang="en-US" altLang="ja-JP" dirty="0">
                <a:solidFill>
                  <a:schemeClr val="tx1"/>
                </a:solidFill>
              </a:rPr>
              <a:t>Updated New Type of Equipment Diagnosis System</a:t>
            </a:r>
            <a:r>
              <a:rPr lang="ja-JP" altLang="en-US" dirty="0">
                <a:solidFill>
                  <a:schemeClr val="tx1"/>
                </a:solidFill>
              </a:rPr>
              <a:t> </a:t>
            </a:r>
            <a:r>
              <a:rPr lang="en-US" altLang="ja-JP" dirty="0">
                <a:solidFill>
                  <a:schemeClr val="tx1"/>
                </a:solidFill>
              </a:rPr>
              <a:t>by using wireless sensor devices</a:t>
            </a:r>
          </a:p>
          <a:p>
            <a:endParaRPr lang="en-US" altLang="ja-JP" sz="1400" dirty="0"/>
          </a:p>
          <a:p>
            <a:r>
              <a:rPr lang="en-US" altLang="ja-JP" dirty="0"/>
              <a:t>Required specification</a:t>
            </a:r>
          </a:p>
          <a:p>
            <a:endParaRPr lang="en-US" altLang="ja-JP" sz="1400" dirty="0"/>
          </a:p>
          <a:p>
            <a:r>
              <a:rPr lang="en-US" altLang="ja-JP" dirty="0"/>
              <a:t>Future Activity</a:t>
            </a:r>
          </a:p>
          <a:p>
            <a:endParaRPr lang="en-US" altLang="ja-JP" dirty="0"/>
          </a:p>
          <a:p>
            <a:endParaRPr lang="en-US" altLang="ja-JP" dirty="0"/>
          </a:p>
          <a:p>
            <a:endParaRPr kumimoji="1" lang="ja-JP" altLang="en-US" dirty="0"/>
          </a:p>
        </p:txBody>
      </p:sp>
      <p:sp>
        <p:nvSpPr>
          <p:cNvPr id="4" name="Slide Number Placeholder 6"/>
          <p:cNvSpPr>
            <a:spLocks noGrp="1"/>
          </p:cNvSpPr>
          <p:nvPr>
            <p:ph type="sldNum" sz="quarter" idx="10"/>
          </p:nvPr>
        </p:nvSpPr>
        <p:spPr>
          <a:xfrm>
            <a:off x="4281488" y="6524625"/>
            <a:ext cx="65881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eaLnBrk="1" hangingPunct="1">
              <a:spcBef>
                <a:spcPct val="0"/>
              </a:spcBef>
            </a:pPr>
            <a:r>
              <a:rPr lang="en-US" altLang="ja-JP" sz="1400">
                <a:latin typeface="Times New Roman" pitchFamily="18" charset="0"/>
              </a:rPr>
              <a:t>Slide </a:t>
            </a:r>
            <a:fld id="{7170B311-BCF9-4A50-86C8-F58BFA1E8F07}" type="slidenum">
              <a:rPr lang="en-US" altLang="ja-JP" sz="1400" smtClean="0">
                <a:latin typeface="Times New Roman" pitchFamily="18" charset="0"/>
              </a:rPr>
              <a:pPr eaLnBrk="1" hangingPunct="1">
                <a:spcBef>
                  <a:spcPct val="0"/>
                </a:spcBef>
              </a:pPr>
              <a:t>4</a:t>
            </a:fld>
            <a:endParaRPr lang="en-US" altLang="ja-JP" sz="1400">
              <a:latin typeface="Times New Roman" pitchFamily="18" charset="0"/>
            </a:endParaRPr>
          </a:p>
        </p:txBody>
      </p:sp>
    </p:spTree>
    <p:extLst>
      <p:ext uri="{BB962C8B-B14F-4D97-AF65-F5344CB8AC3E}">
        <p14:creationId xmlns:p14="http://schemas.microsoft.com/office/powerpoint/2010/main" val="376206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40" y="685801"/>
            <a:ext cx="7764463" cy="510952"/>
          </a:xfrm>
        </p:spPr>
        <p:txBody>
          <a:bodyPr/>
          <a:lstStyle/>
          <a:p>
            <a:pPr algn="l"/>
            <a:r>
              <a:rPr kumimoji="1" lang="en-US" altLang="ja-JP" dirty="0"/>
              <a:t>Background</a:t>
            </a:r>
            <a:endParaRPr kumimoji="1" lang="ja-JP" altLang="en-US" dirty="0"/>
          </a:p>
        </p:txBody>
      </p:sp>
      <p:sp>
        <p:nvSpPr>
          <p:cNvPr id="3" name="スライド番号プレースホルダー 2"/>
          <p:cNvSpPr>
            <a:spLocks noGrp="1"/>
          </p:cNvSpPr>
          <p:nvPr>
            <p:ph type="sldNum" idx="10"/>
          </p:nvPr>
        </p:nvSpPr>
        <p:spPr/>
        <p:txBody>
          <a:bodyPr/>
          <a:lstStyle/>
          <a:p>
            <a:pPr>
              <a:defRPr/>
            </a:pPr>
            <a:r>
              <a:rPr lang="en-US" altLang="ja-JP"/>
              <a:t>Slide </a:t>
            </a:r>
            <a:fld id="{98353807-7C68-4431-A21C-0877270A9D11}" type="slidenum">
              <a:rPr lang="en-US" altLang="ja-JP" smtClean="0"/>
              <a:pPr>
                <a:defRPr/>
              </a:pPr>
              <a:t>5</a:t>
            </a:fld>
            <a:endParaRPr lang="en-US" altLang="ja-JP"/>
          </a:p>
        </p:txBody>
      </p:sp>
      <p:sp>
        <p:nvSpPr>
          <p:cNvPr id="6" name="角丸四角形 5"/>
          <p:cNvSpPr/>
          <p:nvPr/>
        </p:nvSpPr>
        <p:spPr bwMode="auto">
          <a:xfrm>
            <a:off x="323528" y="2636912"/>
            <a:ext cx="8712968" cy="1684524"/>
          </a:xfrm>
          <a:prstGeom prst="roundRect">
            <a:avLst/>
          </a:prstGeom>
          <a:ln>
            <a:headEnd type="none" w="sm" len="sm"/>
            <a:tailEnd type="none" w="sm" len="s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latin typeface="NissanAG-Medium"/>
              <a:ea typeface="ＭＳ Ｐゴシック"/>
              <a:cs typeface="+mn-cs"/>
            </a:endParaRPr>
          </a:p>
        </p:txBody>
      </p:sp>
      <p:sp>
        <p:nvSpPr>
          <p:cNvPr id="7" name="角丸四角形 6"/>
          <p:cNvSpPr/>
          <p:nvPr/>
        </p:nvSpPr>
        <p:spPr bwMode="auto">
          <a:xfrm>
            <a:off x="323528" y="3878944"/>
            <a:ext cx="8712968" cy="1844097"/>
          </a:xfrm>
          <a:prstGeom prst="roundRect">
            <a:avLst/>
          </a:prstGeom>
          <a:gradFill rotWithShape="1">
            <a:gsLst>
              <a:gs pos="0">
                <a:srgbClr val="AAE2CA">
                  <a:shade val="51000"/>
                  <a:satMod val="130000"/>
                </a:srgbClr>
              </a:gs>
              <a:gs pos="80000">
                <a:srgbClr val="AAE2CA">
                  <a:shade val="93000"/>
                  <a:satMod val="130000"/>
                </a:srgbClr>
              </a:gs>
              <a:gs pos="100000">
                <a:srgbClr val="AAE2CA">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uLnTx/>
              <a:uFillTx/>
              <a:latin typeface="NissanAG-Medium"/>
              <a:ea typeface="ＭＳ Ｐゴシック"/>
              <a:cs typeface="+mn-cs"/>
            </a:endParaRPr>
          </a:p>
        </p:txBody>
      </p:sp>
      <p:pic>
        <p:nvPicPr>
          <p:cNvPr id="8" name="Picture 144" descr="j02902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56" y="2801438"/>
            <a:ext cx="16764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n122287\AppData\Local\Microsoft\Windows\Temporary Internet Files\Content.IE5\1GPO1LDI\gi01c201403240200[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13445" y="2955804"/>
            <a:ext cx="1612635" cy="1086009"/>
          </a:xfrm>
          <a:prstGeom prst="rect">
            <a:avLst/>
          </a:prstGeom>
          <a:noFill/>
          <a:extLst>
            <a:ext uri="{909E8E84-426E-40DD-AFC4-6F175D3DCCD1}">
              <a14:hiddenFill xmlns:a14="http://schemas.microsoft.com/office/drawing/2010/main">
                <a:solidFill>
                  <a:srgbClr val="FFFFFF"/>
                </a:solidFill>
              </a14:hiddenFill>
            </a:ext>
          </a:extLst>
        </p:spPr>
      </p:pic>
      <p:sp>
        <p:nvSpPr>
          <p:cNvPr id="12" name="上矢印 11"/>
          <p:cNvSpPr/>
          <p:nvPr/>
        </p:nvSpPr>
        <p:spPr bwMode="auto">
          <a:xfrm>
            <a:off x="1499083" y="1795843"/>
            <a:ext cx="6120680" cy="769061"/>
          </a:xfrm>
          <a:prstGeom prst="upArrow">
            <a:avLst>
              <a:gd name="adj1" fmla="val 50000"/>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2800" b="0" i="0" u="none" strike="noStrike" kern="0" cap="none" spc="0" normalizeH="0" baseline="0" noProof="0" dirty="0">
                <a:ln>
                  <a:noFill/>
                </a:ln>
                <a:solidFill>
                  <a:srgbClr val="FFFFFF"/>
                </a:solidFill>
                <a:effectLst/>
                <a:uLnTx/>
                <a:uFillTx/>
                <a:latin typeface="NissanAG-Medium"/>
                <a:ea typeface="ＭＳ Ｐゴシック"/>
                <a:cs typeface="+mn-cs"/>
              </a:rPr>
              <a:t>Improve OEE</a:t>
            </a:r>
            <a:endParaRPr kumimoji="0" lang="ja-JP" altLang="en-US" sz="2800" b="0" i="0" u="none" strike="noStrike" kern="0" cap="none" spc="0" normalizeH="0" baseline="0" noProof="0" dirty="0">
              <a:ln>
                <a:noFill/>
              </a:ln>
              <a:solidFill>
                <a:srgbClr val="FFFFFF"/>
              </a:solidFill>
              <a:effectLst/>
              <a:uLnTx/>
              <a:uFillTx/>
              <a:latin typeface="NissanAG-Medium"/>
              <a:ea typeface="ＭＳ Ｐゴシック"/>
              <a:cs typeface="+mn-cs"/>
            </a:endParaRPr>
          </a:p>
        </p:txBody>
      </p:sp>
      <p:sp>
        <p:nvSpPr>
          <p:cNvPr id="13" name="上矢印 12"/>
          <p:cNvSpPr/>
          <p:nvPr/>
        </p:nvSpPr>
        <p:spPr bwMode="auto">
          <a:xfrm>
            <a:off x="1499083" y="1291787"/>
            <a:ext cx="6120680" cy="684076"/>
          </a:xfrm>
          <a:prstGeom prst="upArrow">
            <a:avLst>
              <a:gd name="adj1" fmla="val 50000"/>
              <a:gd name="adj2" fmla="val 80095"/>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2400" b="0" i="0" u="none" strike="noStrike" kern="0" cap="none" spc="0" normalizeH="0" baseline="0" noProof="0" dirty="0">
                <a:ln>
                  <a:noFill/>
                </a:ln>
                <a:solidFill>
                  <a:srgbClr val="FFFFFF"/>
                </a:solidFill>
                <a:effectLst/>
                <a:uLnTx/>
                <a:uFillTx/>
                <a:latin typeface="NissanAG-Medium"/>
                <a:ea typeface="ＭＳ Ｐゴシック"/>
                <a:cs typeface="+mn-cs"/>
              </a:rPr>
              <a:t>Reduce Cost</a:t>
            </a:r>
            <a:endParaRPr kumimoji="0" lang="ja-JP" altLang="en-US" sz="2400" b="0" i="0" u="none" strike="noStrike" kern="0" cap="none" spc="0" normalizeH="0" baseline="0" noProof="0" dirty="0">
              <a:ln>
                <a:noFill/>
              </a:ln>
              <a:solidFill>
                <a:srgbClr val="FFFFFF"/>
              </a:solidFill>
              <a:effectLst/>
              <a:uLnTx/>
              <a:uFillTx/>
              <a:latin typeface="NissanAG-Medium"/>
              <a:ea typeface="ＭＳ Ｐゴシック"/>
              <a:cs typeface="+mn-cs"/>
            </a:endParaRPr>
          </a:p>
        </p:txBody>
      </p:sp>
      <p:pic>
        <p:nvPicPr>
          <p:cNvPr id="14" name="Picture 5" descr="C:\Users\n122287\AppData\Local\Microsoft\Windows\Temporary Internet Files\Content.IE5\2E3RBA14\ARCMate100iB[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63827" y="4316974"/>
            <a:ext cx="1147513" cy="1147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11340" y="4295752"/>
            <a:ext cx="1688173" cy="1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33082" y="4296742"/>
            <a:ext cx="1172345" cy="118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902022" y="4295752"/>
            <a:ext cx="1153357" cy="1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708" y="4295752"/>
            <a:ext cx="1360748" cy="116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上矢印 18"/>
          <p:cNvSpPr/>
          <p:nvPr/>
        </p:nvSpPr>
        <p:spPr bwMode="auto">
          <a:xfrm>
            <a:off x="1577638" y="5445224"/>
            <a:ext cx="6120680" cy="940136"/>
          </a:xfrm>
          <a:prstGeom prst="upArrow">
            <a:avLst>
              <a:gd name="adj1" fmla="val 50000"/>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2800" b="0" i="0" u="none" strike="noStrike" kern="0" cap="none" spc="0" normalizeH="0" baseline="0" noProof="0" dirty="0">
                <a:ln>
                  <a:noFill/>
                </a:ln>
                <a:solidFill>
                  <a:srgbClr val="FFFFFF"/>
                </a:solidFill>
                <a:effectLst/>
                <a:uLnTx/>
                <a:uFillTx/>
                <a:latin typeface="NissanAG-Medium"/>
                <a:ea typeface="ＭＳ Ｐゴシック"/>
                <a:cs typeface="+mn-cs"/>
              </a:rPr>
              <a:t>Reliability</a:t>
            </a:r>
            <a:endParaRPr kumimoji="0" lang="ja-JP" altLang="en-US" sz="2800" b="0" i="0" u="none" strike="noStrike" kern="0" cap="none" spc="0" normalizeH="0" baseline="0" noProof="0" dirty="0">
              <a:ln>
                <a:noFill/>
              </a:ln>
              <a:solidFill>
                <a:srgbClr val="FFFFFF"/>
              </a:solidFill>
              <a:effectLst/>
              <a:uLnTx/>
              <a:uFillTx/>
              <a:latin typeface="NissanAG-Medium"/>
              <a:ea typeface="ＭＳ Ｐゴシック"/>
              <a:cs typeface="+mn-cs"/>
            </a:endParaRPr>
          </a:p>
        </p:txBody>
      </p:sp>
      <p:pic>
        <p:nvPicPr>
          <p:cNvPr id="20" name="Picture 1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84315" y="4316974"/>
            <a:ext cx="830138" cy="12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descr="MC900290305[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0032" y="2708323"/>
            <a:ext cx="1454376" cy="138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n122287\AppData\Local\Microsoft\Windows\Temporary Internet Files\Content.IE5\JSIHSAO1\gi01a201403240000[1].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686155" y="2741271"/>
            <a:ext cx="1513358" cy="13005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2" descr="MP00640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8318" y="1634875"/>
            <a:ext cx="1171702" cy="116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31D54"/>
                </a:solidFill>
                <a:miter lim="800000"/>
                <a:headEnd/>
                <a:tailEnd/>
              </a14:hiddenLine>
            </a:ext>
          </a:extLst>
        </p:spPr>
      </p:pic>
      <p:sp>
        <p:nvSpPr>
          <p:cNvPr id="27" name="爆発 2 26"/>
          <p:cNvSpPr/>
          <p:nvPr/>
        </p:nvSpPr>
        <p:spPr bwMode="auto">
          <a:xfrm>
            <a:off x="1099384" y="5245673"/>
            <a:ext cx="1275752" cy="669619"/>
          </a:xfrm>
          <a:prstGeom prst="irregularSeal2">
            <a:avLst/>
          </a:prstGeom>
          <a:solidFill>
            <a:srgbClr val="C71444">
              <a:lumMod val="60000"/>
              <a:lumOff val="40000"/>
            </a:srgbClr>
          </a:solidFill>
          <a:ln w="85725">
            <a:solidFill>
              <a:srgbClr val="FF0000"/>
            </a:solidFill>
          </a:ln>
          <a:effectLst/>
          <a:scene3d>
            <a:camera prst="orthographicFront"/>
            <a:lightRig rig="threePt" dir="t"/>
          </a:scene3d>
          <a:sp3d>
            <a:bevelT w="146050" h="184150"/>
          </a:sp3d>
          <a:extLst/>
        </p:spPr>
        <p:txBody>
          <a:bodyPr vert="horz" wrap="non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90000"/>
              </a:lnSpc>
              <a:spcBef>
                <a:spcPct val="50000"/>
              </a:spcBef>
              <a:spcAft>
                <a:spcPct val="0"/>
              </a:spcAft>
              <a:buClrTx/>
              <a:buSzTx/>
              <a:buFontTx/>
              <a:buNone/>
              <a:tabLst/>
              <a:defRPr/>
            </a:pPr>
            <a:r>
              <a:rPr kumimoji="0" lang="en-US" altLang="ja-JP" sz="2800" b="1" i="0" u="none" strike="noStrike" kern="0" cap="none" spc="0" normalizeH="0" baseline="0" noProof="0" dirty="0">
                <a:ln>
                  <a:noFill/>
                </a:ln>
                <a:solidFill>
                  <a:srgbClr val="000000"/>
                </a:solidFill>
                <a:effectLst>
                  <a:innerShdw blurRad="63500" dist="50800" dir="2700000">
                    <a:srgbClr val="FFFFFF">
                      <a:alpha val="50000"/>
                    </a:srgbClr>
                  </a:innerShdw>
                </a:effectLst>
                <a:uLnTx/>
                <a:uFillTx/>
                <a:latin typeface="Aharoni" pitchFamily="2" charset="-79"/>
                <a:cs typeface="Aharoni" pitchFamily="2" charset="-79"/>
              </a:rPr>
              <a:t>MBD</a:t>
            </a:r>
            <a:endParaRPr kumimoji="0" lang="ja-JP" altLang="en-US" sz="1600" b="1" i="0" u="none" strike="noStrike" kern="0" cap="none" spc="0" normalizeH="0" baseline="0" noProof="0" dirty="0">
              <a:ln>
                <a:noFill/>
              </a:ln>
              <a:solidFill>
                <a:srgbClr val="000000"/>
              </a:solidFill>
              <a:effectLst>
                <a:innerShdw blurRad="63500" dist="50800" dir="2700000">
                  <a:srgbClr val="FFFFFF">
                    <a:alpha val="50000"/>
                  </a:srgbClr>
                </a:innerShdw>
              </a:effectLst>
              <a:uLnTx/>
              <a:uFillTx/>
              <a:latin typeface="Aharoni" pitchFamily="2" charset="-79"/>
              <a:cs typeface="Aharoni" pitchFamily="2" charset="-79"/>
            </a:endParaRPr>
          </a:p>
        </p:txBody>
      </p:sp>
    </p:spTree>
    <p:extLst>
      <p:ext uri="{BB962C8B-B14F-4D97-AF65-F5344CB8AC3E}">
        <p14:creationId xmlns:p14="http://schemas.microsoft.com/office/powerpoint/2010/main" val="2118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000"/>
                                        <p:tgtEl>
                                          <p:spTgt spid="27"/>
                                        </p:tgtEl>
                                      </p:cBhvr>
                                    </p:animEffect>
                                    <p:anim calcmode="lin" valueType="num">
                                      <p:cBhvr>
                                        <p:cTn id="54" dur="2000" fill="hold"/>
                                        <p:tgtEl>
                                          <p:spTgt spid="27"/>
                                        </p:tgtEl>
                                        <p:attrNameLst>
                                          <p:attrName>ppt_w</p:attrName>
                                        </p:attrNameLst>
                                      </p:cBhvr>
                                      <p:tavLst>
                                        <p:tav tm="0" fmla="#ppt_w*sin(2.5*pi*$)">
                                          <p:val>
                                            <p:fltVal val="0"/>
                                          </p:val>
                                        </p:tav>
                                        <p:tav tm="100000">
                                          <p:val>
                                            <p:fltVal val="1"/>
                                          </p:val>
                                        </p:tav>
                                      </p:tavLst>
                                    </p:anim>
                                    <p:anim calcmode="lin" valueType="num">
                                      <p:cBhvr>
                                        <p:cTn id="55"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9"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p:txBody>
          <a:bodyPr/>
          <a:lstStyle/>
          <a:p>
            <a:pPr>
              <a:defRPr/>
            </a:pPr>
            <a:r>
              <a:rPr lang="en-US" altLang="ja-JP"/>
              <a:t>Slide </a:t>
            </a:r>
            <a:fld id="{98353807-7C68-4431-A21C-0877270A9D11}" type="slidenum">
              <a:rPr lang="en-US" altLang="ja-JP" smtClean="0"/>
              <a:pPr>
                <a:defRPr/>
              </a:pPr>
              <a:t>6</a:t>
            </a:fld>
            <a:endParaRPr lang="en-US" altLang="ja-JP"/>
          </a:p>
        </p:txBody>
      </p:sp>
      <p:pic>
        <p:nvPicPr>
          <p:cNvPr id="2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851" y="1214841"/>
            <a:ext cx="3877492" cy="272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4172" y="4116705"/>
            <a:ext cx="2932621" cy="219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130" y="4116705"/>
            <a:ext cx="2898861" cy="219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71596" y="1268760"/>
            <a:ext cx="1784241" cy="267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矢印コネクタ 24"/>
          <p:cNvCxnSpPr/>
          <p:nvPr/>
        </p:nvCxnSpPr>
        <p:spPr>
          <a:xfrm flipV="1">
            <a:off x="2411760" y="1872292"/>
            <a:ext cx="1805033" cy="274078"/>
          </a:xfrm>
          <a:prstGeom prst="straightConnector1">
            <a:avLst/>
          </a:prstGeom>
          <a:noFill/>
          <a:ln w="38100" cap="flat" cmpd="sng" algn="ctr">
            <a:solidFill>
              <a:srgbClr val="FF0000"/>
            </a:solidFill>
            <a:prstDash val="solid"/>
            <a:tailEnd type="arrow"/>
          </a:ln>
          <a:effectLst/>
        </p:spPr>
      </p:cxnSp>
      <p:cxnSp>
        <p:nvCxnSpPr>
          <p:cNvPr id="26" name="直線矢印コネクタ 25"/>
          <p:cNvCxnSpPr/>
          <p:nvPr/>
        </p:nvCxnSpPr>
        <p:spPr>
          <a:xfrm>
            <a:off x="5580112" y="2276872"/>
            <a:ext cx="1476807" cy="1839832"/>
          </a:xfrm>
          <a:prstGeom prst="straightConnector1">
            <a:avLst/>
          </a:prstGeom>
          <a:noFill/>
          <a:ln w="38100" cap="flat" cmpd="sng" algn="ctr">
            <a:solidFill>
              <a:srgbClr val="FF0000"/>
            </a:solidFill>
            <a:prstDash val="solid"/>
            <a:tailEnd type="arrow"/>
          </a:ln>
          <a:effectLst/>
        </p:spPr>
      </p:cxnSp>
      <p:cxnSp>
        <p:nvCxnSpPr>
          <p:cNvPr id="27" name="直線矢印コネクタ 26"/>
          <p:cNvCxnSpPr/>
          <p:nvPr/>
        </p:nvCxnSpPr>
        <p:spPr>
          <a:xfrm flipH="1">
            <a:off x="3545309" y="2132856"/>
            <a:ext cx="958771" cy="1983849"/>
          </a:xfrm>
          <a:prstGeom prst="straightConnector1">
            <a:avLst/>
          </a:prstGeom>
          <a:noFill/>
          <a:ln w="38100" cap="flat" cmpd="sng" algn="ctr">
            <a:solidFill>
              <a:srgbClr val="FF0000"/>
            </a:solidFill>
            <a:prstDash val="solid"/>
            <a:tailEnd type="arrow"/>
          </a:ln>
          <a:effectLst/>
        </p:spPr>
      </p:cxnSp>
      <p:sp>
        <p:nvSpPr>
          <p:cNvPr id="5" name="タイトル 4"/>
          <p:cNvSpPr>
            <a:spLocks noGrp="1"/>
          </p:cNvSpPr>
          <p:nvPr>
            <p:ph type="title"/>
          </p:nvPr>
        </p:nvSpPr>
        <p:spPr>
          <a:xfrm>
            <a:off x="621848" y="548680"/>
            <a:ext cx="7764463" cy="754063"/>
          </a:xfrm>
        </p:spPr>
        <p:txBody>
          <a:bodyPr/>
          <a:lstStyle/>
          <a:p>
            <a:pPr algn="l"/>
            <a:r>
              <a:rPr kumimoji="1" lang="en-US" altLang="ja-JP" sz="3200" dirty="0"/>
              <a:t>1)</a:t>
            </a:r>
            <a:r>
              <a:rPr kumimoji="1" lang="ja-JP" altLang="en-US" sz="3200" dirty="0"/>
              <a:t> </a:t>
            </a:r>
            <a:r>
              <a:rPr kumimoji="1" lang="en-US" altLang="ja-JP" sz="3200" dirty="0"/>
              <a:t>Example of Major Breakdown</a:t>
            </a:r>
            <a:endParaRPr kumimoji="1" lang="ja-JP" altLang="en-US" sz="3200" dirty="0"/>
          </a:p>
        </p:txBody>
      </p:sp>
      <p:sp>
        <p:nvSpPr>
          <p:cNvPr id="7" name="テキスト ボックス 6"/>
          <p:cNvSpPr txBox="1"/>
          <p:nvPr/>
        </p:nvSpPr>
        <p:spPr>
          <a:xfrm>
            <a:off x="7164288" y="3581013"/>
            <a:ext cx="787395" cy="369332"/>
          </a:xfrm>
          <a:prstGeom prst="rect">
            <a:avLst/>
          </a:prstGeom>
          <a:noFill/>
        </p:spPr>
        <p:txBody>
          <a:bodyPr wrap="none" rtlCol="0">
            <a:spAutoFit/>
          </a:bodyPr>
          <a:lstStyle/>
          <a:p>
            <a:r>
              <a:rPr kumimoji="1" lang="en-US" altLang="ja-JP" dirty="0"/>
              <a:t>Crack</a:t>
            </a:r>
            <a:endParaRPr kumimoji="1" lang="ja-JP" altLang="en-US" dirty="0"/>
          </a:p>
        </p:txBody>
      </p:sp>
    </p:spTree>
    <p:extLst>
      <p:ext uri="{BB962C8B-B14F-4D97-AF65-F5344CB8AC3E}">
        <p14:creationId xmlns:p14="http://schemas.microsoft.com/office/powerpoint/2010/main" val="24279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2" name="Picture 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713" y="2490744"/>
            <a:ext cx="4652731" cy="381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ー 2"/>
          <p:cNvSpPr>
            <a:spLocks noGrp="1"/>
          </p:cNvSpPr>
          <p:nvPr>
            <p:ph type="sldNum" idx="10"/>
          </p:nvPr>
        </p:nvSpPr>
        <p:spPr/>
        <p:txBody>
          <a:bodyPr/>
          <a:lstStyle/>
          <a:p>
            <a:pPr>
              <a:defRPr/>
            </a:pPr>
            <a:r>
              <a:rPr lang="en-US" altLang="ja-JP"/>
              <a:t>Slide </a:t>
            </a:r>
            <a:fld id="{98353807-7C68-4431-A21C-0877270A9D11}" type="slidenum">
              <a:rPr lang="en-US" altLang="ja-JP" smtClean="0"/>
              <a:pPr>
                <a:defRPr/>
              </a:pPr>
              <a:t>7</a:t>
            </a:fld>
            <a:endParaRPr lang="en-US" altLang="ja-JP"/>
          </a:p>
        </p:txBody>
      </p:sp>
      <p:cxnSp>
        <p:nvCxnSpPr>
          <p:cNvPr id="19" name="直線矢印コネクタ 18"/>
          <p:cNvCxnSpPr/>
          <p:nvPr/>
        </p:nvCxnSpPr>
        <p:spPr>
          <a:xfrm>
            <a:off x="1623680" y="5698168"/>
            <a:ext cx="558586" cy="2575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045742" y="2181829"/>
            <a:ext cx="279294" cy="6412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タイトル 4"/>
          <p:cNvSpPr txBox="1">
            <a:spLocks/>
          </p:cNvSpPr>
          <p:nvPr/>
        </p:nvSpPr>
        <p:spPr bwMode="auto">
          <a:xfrm>
            <a:off x="621848" y="548680"/>
            <a:ext cx="77644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0" tIns="46080" rIns="92160" bIns="4608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algn="l"/>
            <a:r>
              <a:rPr kumimoji="1" lang="en-US" altLang="ja-JP" sz="3200" kern="0" dirty="0"/>
              <a:t>2)</a:t>
            </a:r>
            <a:r>
              <a:rPr kumimoji="1" lang="ja-JP" altLang="en-US" sz="3200" kern="0" dirty="0"/>
              <a:t> </a:t>
            </a:r>
            <a:r>
              <a:rPr kumimoji="1" lang="en-US" altLang="ja-JP" sz="3200" kern="0" dirty="0"/>
              <a:t>Example of Major Breakdown</a:t>
            </a:r>
            <a:endParaRPr kumimoji="1" lang="ja-JP" altLang="en-US" sz="3200" kern="0" dirty="0"/>
          </a:p>
        </p:txBody>
      </p:sp>
      <p:sp>
        <p:nvSpPr>
          <p:cNvPr id="22" name="テキスト ボックス 21"/>
          <p:cNvSpPr txBox="1"/>
          <p:nvPr/>
        </p:nvSpPr>
        <p:spPr>
          <a:xfrm>
            <a:off x="107504" y="4941168"/>
            <a:ext cx="1633781" cy="646331"/>
          </a:xfrm>
          <a:prstGeom prst="rect">
            <a:avLst/>
          </a:prstGeom>
          <a:noFill/>
        </p:spPr>
        <p:txBody>
          <a:bodyPr wrap="none" rtlCol="0">
            <a:spAutoFit/>
          </a:bodyPr>
          <a:lstStyle/>
          <a:p>
            <a:r>
              <a:rPr kumimoji="1" lang="en-US" altLang="ja-JP" dirty="0"/>
              <a:t>Cable </a:t>
            </a:r>
          </a:p>
          <a:p>
            <a:r>
              <a:rPr kumimoji="1" lang="en-US" altLang="ja-JP" dirty="0"/>
              <a:t>Disconnection</a:t>
            </a:r>
            <a:endParaRPr kumimoji="1" lang="ja-JP" altLang="en-US" dirty="0"/>
          </a:p>
        </p:txBody>
      </p:sp>
      <p:pic>
        <p:nvPicPr>
          <p:cNvPr id="2113"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174" y="1354743"/>
            <a:ext cx="2122539" cy="160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直線矢印コネクタ 16"/>
          <p:cNvCxnSpPr/>
          <p:nvPr/>
        </p:nvCxnSpPr>
        <p:spPr>
          <a:xfrm flipH="1">
            <a:off x="4975191" y="2291714"/>
            <a:ext cx="879083" cy="8052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14"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226" y="1362678"/>
            <a:ext cx="2136608" cy="159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直線矢印コネクタ 15"/>
          <p:cNvCxnSpPr/>
          <p:nvPr/>
        </p:nvCxnSpPr>
        <p:spPr>
          <a:xfrm>
            <a:off x="2247484" y="2418737"/>
            <a:ext cx="310223" cy="13564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2402596" y="2418737"/>
            <a:ext cx="1034196" cy="16860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508145" y="1478555"/>
            <a:ext cx="1633781" cy="646331"/>
          </a:xfrm>
          <a:prstGeom prst="rect">
            <a:avLst/>
          </a:prstGeom>
          <a:noFill/>
        </p:spPr>
        <p:txBody>
          <a:bodyPr wrap="none" rtlCol="0">
            <a:spAutoFit/>
          </a:bodyPr>
          <a:lstStyle/>
          <a:p>
            <a:r>
              <a:rPr kumimoji="1" lang="en-US" altLang="ja-JP" dirty="0"/>
              <a:t>Cable </a:t>
            </a:r>
          </a:p>
          <a:p>
            <a:r>
              <a:rPr kumimoji="1" lang="en-US" altLang="ja-JP" dirty="0"/>
              <a:t>Disconnection</a:t>
            </a:r>
            <a:endParaRPr kumimoji="1" lang="ja-JP" altLang="en-US" dirty="0"/>
          </a:p>
        </p:txBody>
      </p:sp>
    </p:spTree>
    <p:extLst>
      <p:ext uri="{BB962C8B-B14F-4D97-AF65-F5344CB8AC3E}">
        <p14:creationId xmlns:p14="http://schemas.microsoft.com/office/powerpoint/2010/main" val="273349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0" y="476672"/>
            <a:ext cx="7764463" cy="754063"/>
          </a:xfrm>
        </p:spPr>
        <p:txBody>
          <a:bodyPr/>
          <a:lstStyle/>
          <a:p>
            <a:pPr algn="l"/>
            <a:r>
              <a:rPr kumimoji="1" lang="en-US" altLang="ja-JP" sz="3200" dirty="0"/>
              <a:t>TBM:</a:t>
            </a:r>
            <a:r>
              <a:rPr kumimoji="1" lang="ja-JP" altLang="en-US" sz="3200" dirty="0"/>
              <a:t> </a:t>
            </a:r>
            <a:r>
              <a:rPr kumimoji="1" lang="en-US" altLang="ja-JP" sz="3200" dirty="0"/>
              <a:t>Time Based Maintenance</a:t>
            </a:r>
            <a:endParaRPr kumimoji="1" lang="ja-JP" altLang="en-US" sz="3200" dirty="0"/>
          </a:p>
        </p:txBody>
      </p:sp>
      <p:sp>
        <p:nvSpPr>
          <p:cNvPr id="3" name="スライド番号プレースホルダー 2"/>
          <p:cNvSpPr>
            <a:spLocks noGrp="1"/>
          </p:cNvSpPr>
          <p:nvPr>
            <p:ph type="sldNum" idx="10"/>
          </p:nvPr>
        </p:nvSpPr>
        <p:spPr>
          <a:xfrm>
            <a:off x="4139952" y="6264696"/>
            <a:ext cx="1090861" cy="260648"/>
          </a:xfrm>
        </p:spPr>
        <p:txBody>
          <a:bodyPr/>
          <a:lstStyle/>
          <a:p>
            <a:pPr>
              <a:defRPr/>
            </a:pPr>
            <a:r>
              <a:rPr lang="en-US" altLang="ja-JP"/>
              <a:t>Slide </a:t>
            </a:r>
            <a:fld id="{98353807-7C68-4431-A21C-0877270A9D11}" type="slidenum">
              <a:rPr lang="en-US" altLang="ja-JP" smtClean="0"/>
              <a:pPr>
                <a:defRPr/>
              </a:pPr>
              <a:t>8</a:t>
            </a:fld>
            <a:endParaRPr lang="en-US" altLang="ja-JP"/>
          </a:p>
        </p:txBody>
      </p:sp>
      <p:sp>
        <p:nvSpPr>
          <p:cNvPr id="4" name="Rectangle 2"/>
          <p:cNvSpPr>
            <a:spLocks noChangeArrowheads="1"/>
          </p:cNvSpPr>
          <p:nvPr/>
        </p:nvSpPr>
        <p:spPr bwMode="auto">
          <a:xfrm>
            <a:off x="785760" y="4311026"/>
            <a:ext cx="4834359" cy="1593630"/>
          </a:xfrm>
          <a:prstGeom prst="rect">
            <a:avLst/>
          </a:prstGeom>
          <a:solidFill>
            <a:srgbClr val="FFCC99">
              <a:alpha val="49001"/>
            </a:srgbClr>
          </a:solidFill>
          <a:ln w="25400" algn="ctr">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lIns="0" tIns="0" rIns="0" bIns="0" anchor="ctr">
            <a:no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5" name="Rectangle 3"/>
          <p:cNvSpPr>
            <a:spLocks noChangeArrowheads="1"/>
          </p:cNvSpPr>
          <p:nvPr/>
        </p:nvSpPr>
        <p:spPr bwMode="auto">
          <a:xfrm>
            <a:off x="763274" y="1123765"/>
            <a:ext cx="4868087" cy="1871097"/>
          </a:xfrm>
          <a:prstGeom prst="rect">
            <a:avLst/>
          </a:prstGeom>
          <a:solidFill>
            <a:srgbClr val="CCFFFF">
              <a:alpha val="50999"/>
            </a:srgbClr>
          </a:solidFill>
          <a:ln w="25400" algn="ctr">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lIns="0" tIns="0" rIns="0" bIns="0" anchor="ctr">
            <a:no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6" name="Rectangle 4"/>
          <p:cNvSpPr>
            <a:spLocks noChangeArrowheads="1"/>
          </p:cNvSpPr>
          <p:nvPr/>
        </p:nvSpPr>
        <p:spPr bwMode="auto">
          <a:xfrm>
            <a:off x="774517" y="2994862"/>
            <a:ext cx="4845602" cy="1316164"/>
          </a:xfrm>
          <a:prstGeom prst="rect">
            <a:avLst/>
          </a:prstGeom>
          <a:solidFill>
            <a:srgbClr val="99CCFF">
              <a:alpha val="49001"/>
            </a:srgbClr>
          </a:solidFill>
          <a:ln w="25400" algn="ctr">
            <a:solidFill>
              <a:srgbClr val="000000"/>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lIns="0" tIns="0" rIns="0" bIns="0" anchor="ctr">
            <a:no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7" name="Pyr1"/>
          <p:cNvSpPr>
            <a:spLocks noEditPoints="1" noChangeArrowheads="1"/>
          </p:cNvSpPr>
          <p:nvPr/>
        </p:nvSpPr>
        <p:spPr bwMode="auto">
          <a:xfrm>
            <a:off x="3252455" y="1426505"/>
            <a:ext cx="711101" cy="645050"/>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 name="Pyr2"/>
          <p:cNvSpPr>
            <a:spLocks noEditPoints="1" noChangeArrowheads="1"/>
          </p:cNvSpPr>
          <p:nvPr/>
        </p:nvSpPr>
        <p:spPr bwMode="auto">
          <a:xfrm>
            <a:off x="2835070" y="2071555"/>
            <a:ext cx="1551492" cy="694237"/>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FF00"/>
          </a:solidFill>
          <a:ln w="9525">
            <a:solidFill>
              <a:srgbClr val="000000"/>
            </a:solidFill>
            <a:miter lim="800000"/>
            <a:headEnd/>
            <a:tailEnd/>
          </a:ln>
        </p:spPr>
        <p:txBody>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 name="Pyr3"/>
          <p:cNvSpPr>
            <a:spLocks noEditPoints="1" noChangeArrowheads="1"/>
          </p:cNvSpPr>
          <p:nvPr/>
        </p:nvSpPr>
        <p:spPr bwMode="auto">
          <a:xfrm>
            <a:off x="2344607" y="3294199"/>
            <a:ext cx="2567551" cy="851634"/>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 name="Pyr4"/>
          <p:cNvSpPr>
            <a:spLocks noEditPoints="1" noChangeArrowheads="1"/>
          </p:cNvSpPr>
          <p:nvPr/>
        </p:nvSpPr>
        <p:spPr bwMode="auto">
          <a:xfrm>
            <a:off x="1931438" y="4764181"/>
            <a:ext cx="3318001" cy="1042760"/>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 name="Rectangle 13"/>
          <p:cNvSpPr>
            <a:spLocks noChangeArrowheads="1"/>
          </p:cNvSpPr>
          <p:nvPr/>
        </p:nvSpPr>
        <p:spPr bwMode="auto">
          <a:xfrm>
            <a:off x="1107528" y="1935884"/>
            <a:ext cx="1638732"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marL="342900" indent="-342900" algn="ctr" defTabSz="762000" fontAlgn="base">
              <a:lnSpc>
                <a:spcPct val="80000"/>
              </a:lnSpc>
              <a:spcBef>
                <a:spcPct val="20000"/>
              </a:spcBef>
              <a:spcAft>
                <a:spcPct val="0"/>
              </a:spcAft>
            </a:pPr>
            <a:r>
              <a:rPr lang="en-US" altLang="ja-JP" b="1" dirty="0">
                <a:solidFill>
                  <a:srgbClr val="000000"/>
                </a:solidFill>
                <a:latin typeface="Times New Roman" pitchFamily="18" charset="0"/>
              </a:rPr>
              <a:t>Chronic Failures</a:t>
            </a:r>
            <a:endParaRPr lang="ja-JP" altLang="en-US" b="1" dirty="0">
              <a:solidFill>
                <a:srgbClr val="000000"/>
              </a:solidFill>
              <a:latin typeface="Times New Roman" pitchFamily="18" charset="0"/>
            </a:endParaRPr>
          </a:p>
        </p:txBody>
      </p:sp>
      <p:sp>
        <p:nvSpPr>
          <p:cNvPr id="12" name="Rectangle 14"/>
          <p:cNvSpPr>
            <a:spLocks noChangeArrowheads="1"/>
          </p:cNvSpPr>
          <p:nvPr/>
        </p:nvSpPr>
        <p:spPr bwMode="auto">
          <a:xfrm>
            <a:off x="2983151" y="3535806"/>
            <a:ext cx="1345271"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marL="342900" indent="-342900" algn="ctr" defTabSz="762000" fontAlgn="base">
              <a:lnSpc>
                <a:spcPct val="80000"/>
              </a:lnSpc>
              <a:spcBef>
                <a:spcPct val="20000"/>
              </a:spcBef>
              <a:spcAft>
                <a:spcPct val="0"/>
              </a:spcAft>
            </a:pPr>
            <a:r>
              <a:rPr lang="en-US" altLang="ja-JP" b="1" dirty="0">
                <a:solidFill>
                  <a:srgbClr val="000000"/>
                </a:solidFill>
                <a:latin typeface="Times New Roman" pitchFamily="18" charset="0"/>
              </a:rPr>
              <a:t>Deterioration</a:t>
            </a:r>
            <a:endParaRPr lang="ja-JP" altLang="en-US" b="1" dirty="0">
              <a:solidFill>
                <a:srgbClr val="000000"/>
              </a:solidFill>
              <a:latin typeface="Times New Roman" pitchFamily="18" charset="0"/>
            </a:endParaRPr>
          </a:p>
        </p:txBody>
      </p:sp>
      <p:sp>
        <p:nvSpPr>
          <p:cNvPr id="13" name="Rectangle 15"/>
          <p:cNvSpPr>
            <a:spLocks noChangeArrowheads="1"/>
          </p:cNvSpPr>
          <p:nvPr/>
        </p:nvSpPr>
        <p:spPr bwMode="auto">
          <a:xfrm>
            <a:off x="2466454" y="4861401"/>
            <a:ext cx="2288724"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rmAutofit fontScale="92500" lnSpcReduction="10000"/>
          </a:bodyPr>
          <a:lstStyle/>
          <a:p>
            <a:pPr marL="342900" indent="-342900" algn="ctr" defTabSz="762000" fontAlgn="base">
              <a:lnSpc>
                <a:spcPct val="80000"/>
              </a:lnSpc>
              <a:spcBef>
                <a:spcPct val="20000"/>
              </a:spcBef>
              <a:spcAft>
                <a:spcPct val="0"/>
              </a:spcAft>
            </a:pPr>
            <a:r>
              <a:rPr lang="en-US" altLang="ja-JP" b="1" dirty="0">
                <a:solidFill>
                  <a:srgbClr val="000000"/>
                </a:solidFill>
                <a:latin typeface="Times New Roman" pitchFamily="18" charset="0"/>
              </a:rPr>
              <a:t>Factors to deteriorate</a:t>
            </a:r>
            <a:endParaRPr lang="ja-JP" altLang="en-US" b="1" dirty="0">
              <a:solidFill>
                <a:srgbClr val="000000"/>
              </a:solidFill>
              <a:latin typeface="Times New Roman" pitchFamily="18" charset="0"/>
            </a:endParaRPr>
          </a:p>
        </p:txBody>
      </p:sp>
      <p:sp>
        <p:nvSpPr>
          <p:cNvPr id="15" name="AutoShape 17"/>
          <p:cNvSpPr>
            <a:spLocks noChangeArrowheads="1"/>
          </p:cNvSpPr>
          <p:nvPr/>
        </p:nvSpPr>
        <p:spPr bwMode="auto">
          <a:xfrm>
            <a:off x="3336401" y="3987678"/>
            <a:ext cx="638770" cy="517922"/>
          </a:xfrm>
          <a:prstGeom prst="upArrow">
            <a:avLst>
              <a:gd name="adj1" fmla="val 50000"/>
              <a:gd name="adj2" fmla="val 25000"/>
            </a:avLst>
          </a:prstGeom>
          <a:ln>
            <a:headEnd/>
            <a:tailEnd/>
          </a:ln>
          <a:extLst/>
        </p:spPr>
        <p:style>
          <a:lnRef idx="0">
            <a:schemeClr val="accent4"/>
          </a:lnRef>
          <a:fillRef idx="3">
            <a:schemeClr val="accent4"/>
          </a:fillRef>
          <a:effectRef idx="3">
            <a:schemeClr val="accent4"/>
          </a:effectRef>
          <a:fontRef idx="minor">
            <a:schemeClr val="lt1"/>
          </a:fontRef>
        </p:style>
        <p:txBody>
          <a:bodyPr wrap="square" lIns="0" tIns="0" rIns="0" bIns="0" anchor="ctr">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6" name="Rectangle 18"/>
          <p:cNvSpPr>
            <a:spLocks noChangeArrowheads="1"/>
          </p:cNvSpPr>
          <p:nvPr/>
        </p:nvSpPr>
        <p:spPr bwMode="auto">
          <a:xfrm>
            <a:off x="871089" y="1565744"/>
            <a:ext cx="2112222"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pPr marL="342900" indent="-342900" defTabSz="762000" fontAlgn="base">
              <a:lnSpc>
                <a:spcPct val="80000"/>
              </a:lnSpc>
              <a:spcBef>
                <a:spcPct val="20000"/>
              </a:spcBef>
              <a:spcAft>
                <a:spcPct val="0"/>
              </a:spcAft>
            </a:pPr>
            <a:r>
              <a:rPr lang="en-US" altLang="ja-JP" b="1" dirty="0">
                <a:solidFill>
                  <a:srgbClr val="000000"/>
                </a:solidFill>
                <a:latin typeface="Times New Roman" pitchFamily="18" charset="0"/>
              </a:rPr>
              <a:t>Occurred Failures</a:t>
            </a:r>
            <a:endParaRPr lang="ja-JP" altLang="en-US" b="1" dirty="0">
              <a:solidFill>
                <a:srgbClr val="000000"/>
              </a:solidFill>
              <a:latin typeface="Times New Roman" pitchFamily="18" charset="0"/>
            </a:endParaRPr>
          </a:p>
        </p:txBody>
      </p:sp>
      <p:sp>
        <p:nvSpPr>
          <p:cNvPr id="17" name="Rectangle 23"/>
          <p:cNvSpPr>
            <a:spLocks noChangeArrowheads="1"/>
          </p:cNvSpPr>
          <p:nvPr/>
        </p:nvSpPr>
        <p:spPr bwMode="auto">
          <a:xfrm>
            <a:off x="820894" y="1169563"/>
            <a:ext cx="2225088" cy="300274"/>
          </a:xfrm>
          <a:prstGeom prst="rect">
            <a:avLst/>
          </a:prstGeom>
          <a:solidFill>
            <a:srgbClr val="FFFFFF"/>
          </a:solidFill>
          <a:ln>
            <a:noFill/>
          </a:ln>
          <a:effectLst/>
        </p:spPr>
        <p:txBody>
          <a:bodyPr wrap="none" lIns="92075" tIns="46038" rIns="92075" bIns="46038" anchor="ctr">
            <a:spAutoFit/>
          </a:bodyPr>
          <a:lstStyle/>
          <a:p>
            <a:pPr marL="342900" indent="-342900" defTabSz="762000" fontAlgn="base">
              <a:lnSpc>
                <a:spcPct val="80000"/>
              </a:lnSpc>
              <a:spcBef>
                <a:spcPct val="20000"/>
              </a:spcBef>
              <a:spcAft>
                <a:spcPct val="0"/>
              </a:spcAft>
            </a:pPr>
            <a:r>
              <a:rPr kumimoji="0" lang="en-US" altLang="ja-JP" b="1" kern="0" dirty="0">
                <a:solidFill>
                  <a:srgbClr val="000000"/>
                </a:solidFill>
                <a:latin typeface="Times New Roman" pitchFamily="18" charset="0"/>
              </a:rPr>
              <a:t>Reactive </a:t>
            </a:r>
            <a:r>
              <a:rPr kumimoji="0" lang="en-US" altLang="ja-JP" sz="2000" b="1" kern="0" dirty="0">
                <a:solidFill>
                  <a:srgbClr val="000000"/>
                </a:solidFill>
                <a:latin typeface="Times New Roman" pitchFamily="18" charset="0"/>
              </a:rPr>
              <a:t>Maintenance</a:t>
            </a:r>
            <a:endParaRPr kumimoji="0" lang="ja-JP" altLang="en-US" b="1" kern="0" dirty="0">
              <a:solidFill>
                <a:srgbClr val="000000"/>
              </a:solidFill>
              <a:latin typeface="Times New Roman" pitchFamily="18" charset="0"/>
            </a:endParaRPr>
          </a:p>
        </p:txBody>
      </p:sp>
      <p:sp>
        <p:nvSpPr>
          <p:cNvPr id="18" name="フリーフォーム 17"/>
          <p:cNvSpPr/>
          <p:nvPr/>
        </p:nvSpPr>
        <p:spPr bwMode="auto">
          <a:xfrm>
            <a:off x="2831250" y="2334353"/>
            <a:ext cx="1562735" cy="438465"/>
          </a:xfrm>
          <a:custGeom>
            <a:avLst/>
            <a:gdLst>
              <a:gd name="connsiteX0" fmla="*/ 0 w 1765300"/>
              <a:gd name="connsiteY0" fmla="*/ 488950 h 495300"/>
              <a:gd name="connsiteX1" fmla="*/ 292100 w 1765300"/>
              <a:gd name="connsiteY1" fmla="*/ 0 h 495300"/>
              <a:gd name="connsiteX2" fmla="*/ 1473200 w 1765300"/>
              <a:gd name="connsiteY2" fmla="*/ 3175 h 495300"/>
              <a:gd name="connsiteX3" fmla="*/ 1765300 w 1765300"/>
              <a:gd name="connsiteY3" fmla="*/ 495300 h 495300"/>
              <a:gd name="connsiteX4" fmla="*/ 0 w 1765300"/>
              <a:gd name="connsiteY4" fmla="*/ 48895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495300">
                <a:moveTo>
                  <a:pt x="0" y="488950"/>
                </a:moveTo>
                <a:lnTo>
                  <a:pt x="292100" y="0"/>
                </a:lnTo>
                <a:lnTo>
                  <a:pt x="1473200" y="3175"/>
                </a:lnTo>
                <a:lnTo>
                  <a:pt x="1765300" y="495300"/>
                </a:lnTo>
                <a:lnTo>
                  <a:pt x="0" y="488950"/>
                </a:lnTo>
                <a:close/>
              </a:path>
            </a:pathLst>
          </a:custGeom>
          <a:pattFill prst="lgConfetti">
            <a:fgClr>
              <a:srgbClr val="C71444"/>
            </a:fgClr>
            <a:bgClr>
              <a:srgbClr val="FFFFFF"/>
            </a:bgClr>
          </a:patt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9" name="爆発 2 18"/>
          <p:cNvSpPr/>
          <p:nvPr/>
        </p:nvSpPr>
        <p:spPr bwMode="auto">
          <a:xfrm>
            <a:off x="3814590" y="1251255"/>
            <a:ext cx="860560" cy="478089"/>
          </a:xfrm>
          <a:prstGeom prst="irregularSeal2">
            <a:avLst/>
          </a:prstGeom>
          <a:solidFill>
            <a:srgbClr val="C71444">
              <a:lumMod val="60000"/>
              <a:lumOff val="40000"/>
            </a:srgbClr>
          </a:solidFill>
          <a:ln w="85725">
            <a:solidFill>
              <a:srgbClr val="FF0000"/>
            </a:solidFill>
          </a:ln>
          <a:effectLst/>
          <a:scene3d>
            <a:camera prst="orthographicFront"/>
            <a:lightRig rig="threePt" dir="t"/>
          </a:scene3d>
          <a:sp3d>
            <a:bevelT w="146050" h="184150"/>
          </a:sp3d>
          <a:extLst/>
        </p:spPr>
        <p:txBody>
          <a:bodyPr vert="horz" wrap="none" lIns="91440" tIns="45720" rIns="91440" bIns="45720" numCol="1" rtlCol="0" anchor="ctr" anchorCtr="0" compatLnSpc="1">
            <a:prstTxWarp prst="textNoShape">
              <a:avLst/>
            </a:prstTxWarp>
            <a:noAutofit/>
          </a:bodyPr>
          <a:lstStyle/>
          <a:p>
            <a:pPr algn="ctr" fontAlgn="base">
              <a:lnSpc>
                <a:spcPct val="90000"/>
              </a:lnSpc>
              <a:spcBef>
                <a:spcPct val="50000"/>
              </a:spcBef>
              <a:spcAft>
                <a:spcPct val="0"/>
              </a:spcAft>
            </a:pPr>
            <a:r>
              <a:rPr kumimoji="0" lang="en-US" altLang="ja-JP" sz="2800" b="1" kern="0" dirty="0">
                <a:solidFill>
                  <a:srgbClr val="000000"/>
                </a:solidFill>
                <a:effectLst>
                  <a:innerShdw blurRad="63500" dist="50800" dir="2700000">
                    <a:srgbClr val="FFFFFF">
                      <a:alpha val="50000"/>
                    </a:srgbClr>
                  </a:innerShdw>
                </a:effectLst>
                <a:latin typeface="Aharoni" pitchFamily="2" charset="-79"/>
                <a:cs typeface="Aharoni" pitchFamily="2" charset="-79"/>
              </a:rPr>
              <a:t>MBD</a:t>
            </a:r>
            <a:endParaRPr kumimoji="0" lang="ja-JP" altLang="en-US" sz="1600" b="1" kern="0" dirty="0">
              <a:solidFill>
                <a:srgbClr val="000000"/>
              </a:solidFill>
              <a:effectLst>
                <a:innerShdw blurRad="63500" dist="50800" dir="2700000">
                  <a:srgbClr val="FFFFFF">
                    <a:alpha val="50000"/>
                  </a:srgbClr>
                </a:innerShdw>
              </a:effectLst>
              <a:latin typeface="Aharoni" pitchFamily="2" charset="-79"/>
              <a:cs typeface="Aharoni" pitchFamily="2" charset="-79"/>
            </a:endParaRPr>
          </a:p>
        </p:txBody>
      </p:sp>
      <p:cxnSp>
        <p:nvCxnSpPr>
          <p:cNvPr id="20" name="直線矢印コネクタ 19"/>
          <p:cNvCxnSpPr/>
          <p:nvPr/>
        </p:nvCxnSpPr>
        <p:spPr bwMode="auto">
          <a:xfrm>
            <a:off x="2746259" y="2092789"/>
            <a:ext cx="506196" cy="164381"/>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13"/>
          <p:cNvSpPr>
            <a:spLocks noChangeArrowheads="1"/>
          </p:cNvSpPr>
          <p:nvPr/>
        </p:nvSpPr>
        <p:spPr bwMode="auto">
          <a:xfrm>
            <a:off x="1107528" y="2257170"/>
            <a:ext cx="1710536"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marL="342900" indent="-342900" algn="ctr" defTabSz="762000" fontAlgn="base">
              <a:lnSpc>
                <a:spcPct val="80000"/>
              </a:lnSpc>
              <a:spcBef>
                <a:spcPct val="20000"/>
              </a:spcBef>
              <a:spcAft>
                <a:spcPct val="0"/>
              </a:spcAft>
            </a:pPr>
            <a:r>
              <a:rPr lang="en-US" altLang="ja-JP" b="1" dirty="0">
                <a:solidFill>
                  <a:srgbClr val="000000"/>
                </a:solidFill>
                <a:latin typeface="Times New Roman" pitchFamily="18" charset="0"/>
              </a:rPr>
              <a:t>Sporadic</a:t>
            </a:r>
            <a:r>
              <a:rPr lang="ja-JP" altLang="en-US" b="1" dirty="0">
                <a:solidFill>
                  <a:srgbClr val="000000"/>
                </a:solidFill>
                <a:latin typeface="Times New Roman" pitchFamily="18" charset="0"/>
              </a:rPr>
              <a:t> </a:t>
            </a:r>
            <a:r>
              <a:rPr lang="en-US" altLang="ja-JP" b="1" dirty="0">
                <a:solidFill>
                  <a:srgbClr val="000000"/>
                </a:solidFill>
                <a:latin typeface="Times New Roman" pitchFamily="18" charset="0"/>
              </a:rPr>
              <a:t>Failures</a:t>
            </a:r>
            <a:endParaRPr lang="ja-JP" altLang="en-US" b="1" dirty="0">
              <a:solidFill>
                <a:srgbClr val="000000"/>
              </a:solidFill>
              <a:latin typeface="Times New Roman" pitchFamily="18" charset="0"/>
            </a:endParaRPr>
          </a:p>
        </p:txBody>
      </p:sp>
      <p:cxnSp>
        <p:nvCxnSpPr>
          <p:cNvPr id="22" name="直線矢印コネクタ 21"/>
          <p:cNvCxnSpPr/>
          <p:nvPr/>
        </p:nvCxnSpPr>
        <p:spPr bwMode="auto">
          <a:xfrm>
            <a:off x="2635886" y="2476408"/>
            <a:ext cx="470414" cy="154356"/>
          </a:xfrm>
          <a:prstGeom prst="straightConnector1">
            <a:avLst/>
          </a:prstGeom>
          <a:solidFill>
            <a:srgbClr val="000000"/>
          </a:solid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13"/>
          <p:cNvSpPr>
            <a:spLocks noChangeArrowheads="1"/>
          </p:cNvSpPr>
          <p:nvPr/>
        </p:nvSpPr>
        <p:spPr bwMode="auto">
          <a:xfrm>
            <a:off x="865514" y="3535806"/>
            <a:ext cx="1710536"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marL="342900" indent="-342900" algn="ctr" defTabSz="762000" fontAlgn="base">
              <a:lnSpc>
                <a:spcPct val="80000"/>
              </a:lnSpc>
              <a:spcBef>
                <a:spcPct val="20000"/>
              </a:spcBef>
              <a:spcAft>
                <a:spcPct val="0"/>
              </a:spcAft>
            </a:pPr>
            <a:r>
              <a:rPr lang="en-US" altLang="ja-JP" b="1" dirty="0">
                <a:solidFill>
                  <a:srgbClr val="000000"/>
                </a:solidFill>
                <a:latin typeface="Times New Roman" pitchFamily="18" charset="0"/>
              </a:rPr>
              <a:t>Potential</a:t>
            </a:r>
            <a:r>
              <a:rPr lang="ja-JP" altLang="en-US" b="1" dirty="0">
                <a:solidFill>
                  <a:srgbClr val="000000"/>
                </a:solidFill>
                <a:latin typeface="Times New Roman" pitchFamily="18" charset="0"/>
              </a:rPr>
              <a:t> </a:t>
            </a:r>
            <a:r>
              <a:rPr lang="en-US" altLang="ja-JP" b="1" dirty="0">
                <a:solidFill>
                  <a:srgbClr val="000000"/>
                </a:solidFill>
                <a:latin typeface="Times New Roman" pitchFamily="18" charset="0"/>
              </a:rPr>
              <a:t>Failures</a:t>
            </a:r>
            <a:endParaRPr lang="ja-JP" altLang="en-US" b="1" dirty="0">
              <a:solidFill>
                <a:srgbClr val="000000"/>
              </a:solidFill>
              <a:latin typeface="Times New Roman" pitchFamily="18" charset="0"/>
            </a:endParaRPr>
          </a:p>
        </p:txBody>
      </p:sp>
      <p:sp>
        <p:nvSpPr>
          <p:cNvPr id="24" name="Rectangle 23"/>
          <p:cNvSpPr>
            <a:spLocks noChangeArrowheads="1"/>
          </p:cNvSpPr>
          <p:nvPr/>
        </p:nvSpPr>
        <p:spPr bwMode="auto">
          <a:xfrm>
            <a:off x="820894" y="4409802"/>
            <a:ext cx="2391686" cy="300274"/>
          </a:xfrm>
          <a:prstGeom prst="rect">
            <a:avLst/>
          </a:prstGeom>
          <a:solidFill>
            <a:srgbClr val="FFFFFF"/>
          </a:solidFill>
          <a:ln>
            <a:noFill/>
          </a:ln>
          <a:effectLst/>
        </p:spPr>
        <p:txBody>
          <a:bodyPr wrap="none" lIns="92075" tIns="46038" rIns="92075" bIns="46038" anchor="ctr">
            <a:spAutoFit/>
          </a:bodyPr>
          <a:lstStyle/>
          <a:p>
            <a:pPr marL="342900" indent="-342900" defTabSz="762000" fontAlgn="base">
              <a:lnSpc>
                <a:spcPct val="80000"/>
              </a:lnSpc>
              <a:spcBef>
                <a:spcPct val="20000"/>
              </a:spcBef>
              <a:spcAft>
                <a:spcPct val="0"/>
              </a:spcAft>
            </a:pPr>
            <a:r>
              <a:rPr kumimoji="0" lang="en-US" altLang="ja-JP" b="1" kern="0" dirty="0">
                <a:solidFill>
                  <a:srgbClr val="000000"/>
                </a:solidFill>
                <a:latin typeface="Times New Roman" pitchFamily="18" charset="0"/>
              </a:rPr>
              <a:t>Proactive </a:t>
            </a:r>
            <a:r>
              <a:rPr kumimoji="0" lang="en-US" altLang="ja-JP" sz="2000" b="1" kern="0" dirty="0">
                <a:solidFill>
                  <a:srgbClr val="000000"/>
                </a:solidFill>
                <a:latin typeface="Times New Roman" pitchFamily="18" charset="0"/>
              </a:rPr>
              <a:t>Maintenance</a:t>
            </a:r>
            <a:endParaRPr kumimoji="0" lang="ja-JP" altLang="en-US" b="1" kern="0" dirty="0">
              <a:solidFill>
                <a:srgbClr val="000000"/>
              </a:solidFill>
              <a:latin typeface="Times New Roman" pitchFamily="18" charset="0"/>
            </a:endParaRPr>
          </a:p>
        </p:txBody>
      </p:sp>
      <p:sp>
        <p:nvSpPr>
          <p:cNvPr id="25" name="フリーフォーム 24"/>
          <p:cNvSpPr/>
          <p:nvPr/>
        </p:nvSpPr>
        <p:spPr bwMode="auto">
          <a:xfrm>
            <a:off x="1926893" y="5237188"/>
            <a:ext cx="3324324" cy="569162"/>
          </a:xfrm>
          <a:custGeom>
            <a:avLst/>
            <a:gdLst>
              <a:gd name="connsiteX0" fmla="*/ 0 w 3752850"/>
              <a:gd name="connsiteY0" fmla="*/ 638175 h 638175"/>
              <a:gd name="connsiteX1" fmla="*/ 266700 w 3752850"/>
              <a:gd name="connsiteY1" fmla="*/ 0 h 638175"/>
              <a:gd name="connsiteX2" fmla="*/ 3486150 w 3752850"/>
              <a:gd name="connsiteY2" fmla="*/ 0 h 638175"/>
              <a:gd name="connsiteX3" fmla="*/ 3752850 w 3752850"/>
              <a:gd name="connsiteY3" fmla="*/ 628650 h 638175"/>
              <a:gd name="connsiteX4" fmla="*/ 0 w 3752850"/>
              <a:gd name="connsiteY4" fmla="*/ 638175 h 638175"/>
              <a:gd name="connsiteX0" fmla="*/ 0 w 3755231"/>
              <a:gd name="connsiteY0" fmla="*/ 638175 h 642938"/>
              <a:gd name="connsiteX1" fmla="*/ 266700 w 3755231"/>
              <a:gd name="connsiteY1" fmla="*/ 0 h 642938"/>
              <a:gd name="connsiteX2" fmla="*/ 3486150 w 3755231"/>
              <a:gd name="connsiteY2" fmla="*/ 0 h 642938"/>
              <a:gd name="connsiteX3" fmla="*/ 3755231 w 3755231"/>
              <a:gd name="connsiteY3" fmla="*/ 642938 h 642938"/>
              <a:gd name="connsiteX4" fmla="*/ 0 w 3755231"/>
              <a:gd name="connsiteY4" fmla="*/ 638175 h 64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31" h="642938">
                <a:moveTo>
                  <a:pt x="0" y="638175"/>
                </a:moveTo>
                <a:lnTo>
                  <a:pt x="266700" y="0"/>
                </a:lnTo>
                <a:lnTo>
                  <a:pt x="3486150" y="0"/>
                </a:lnTo>
                <a:lnTo>
                  <a:pt x="3755231" y="642938"/>
                </a:lnTo>
                <a:lnTo>
                  <a:pt x="0" y="638175"/>
                </a:lnTo>
                <a:close/>
              </a:path>
            </a:pathLst>
          </a:custGeom>
          <a:pattFill prst="zigZag">
            <a:fgClr>
              <a:srgbClr val="00FF00"/>
            </a:fgClr>
            <a:bgClr>
              <a:srgbClr val="FFFFFF"/>
            </a:bgClr>
          </a:pattFill>
          <a:ln w="9525" cap="flat" cmpd="sng" algn="ctr">
            <a:solidFill>
              <a:srgbClr val="C714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26" name="Rectangle 15"/>
          <p:cNvSpPr>
            <a:spLocks noChangeArrowheads="1"/>
          </p:cNvSpPr>
          <p:nvPr/>
        </p:nvSpPr>
        <p:spPr bwMode="auto">
          <a:xfrm>
            <a:off x="2871093" y="5415137"/>
            <a:ext cx="2288723" cy="27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rmAutofit fontScale="92500" lnSpcReduction="10000"/>
          </a:bodyPr>
          <a:lstStyle/>
          <a:p>
            <a:pPr marL="342900" indent="-342900" algn="ctr" defTabSz="762000" fontAlgn="base">
              <a:lnSpc>
                <a:spcPct val="80000"/>
              </a:lnSpc>
              <a:spcBef>
                <a:spcPct val="20000"/>
              </a:spcBef>
              <a:spcAft>
                <a:spcPct val="0"/>
              </a:spcAft>
            </a:pPr>
            <a:r>
              <a:rPr lang="en-US" altLang="ja-JP" b="1" dirty="0">
                <a:solidFill>
                  <a:srgbClr val="000000"/>
                </a:solidFill>
                <a:latin typeface="Times New Roman" pitchFamily="18" charset="0"/>
              </a:rPr>
              <a:t>New Equipment</a:t>
            </a:r>
            <a:r>
              <a:rPr lang="ja-JP" altLang="en-US" b="1" dirty="0">
                <a:solidFill>
                  <a:srgbClr val="000000"/>
                </a:solidFill>
                <a:latin typeface="Times New Roman" pitchFamily="18" charset="0"/>
              </a:rPr>
              <a:t> </a:t>
            </a:r>
          </a:p>
        </p:txBody>
      </p:sp>
      <p:grpSp>
        <p:nvGrpSpPr>
          <p:cNvPr id="30" name="グループ化 29"/>
          <p:cNvGrpSpPr/>
          <p:nvPr/>
        </p:nvGrpSpPr>
        <p:grpSpPr>
          <a:xfrm>
            <a:off x="4549386" y="3202252"/>
            <a:ext cx="3379658" cy="1973722"/>
            <a:chOff x="4429276" y="3616666"/>
            <a:chExt cx="3817737" cy="2229560"/>
          </a:xfrm>
        </p:grpSpPr>
        <p:pic>
          <p:nvPicPr>
            <p:cNvPr id="31" name="Picture 7" descr="http://www.qualityhomeimprovements.ca/wp-content/uploads/2013/09/careful-inspection-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05087" y="3616666"/>
              <a:ext cx="1016039" cy="11357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560" y="3904031"/>
              <a:ext cx="1360562" cy="90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フリーフォーム 32"/>
            <p:cNvSpPr/>
            <p:nvPr/>
          </p:nvSpPr>
          <p:spPr bwMode="auto">
            <a:xfrm rot="20793768" flipH="1">
              <a:off x="4429276" y="4245835"/>
              <a:ext cx="1064292" cy="263012"/>
            </a:xfrm>
            <a:custGeom>
              <a:avLst/>
              <a:gdLst>
                <a:gd name="connsiteX0" fmla="*/ 0 w 1511300"/>
                <a:gd name="connsiteY0" fmla="*/ 538177 h 538177"/>
                <a:gd name="connsiteX1" fmla="*/ 698500 w 1511300"/>
                <a:gd name="connsiteY1" fmla="*/ 55577 h 538177"/>
                <a:gd name="connsiteX2" fmla="*/ 1511300 w 1511300"/>
                <a:gd name="connsiteY2" fmla="*/ 30177 h 538177"/>
              </a:gdLst>
              <a:ahLst/>
              <a:cxnLst>
                <a:cxn ang="0">
                  <a:pos x="connsiteX0" y="connsiteY0"/>
                </a:cxn>
                <a:cxn ang="0">
                  <a:pos x="connsiteX1" y="connsiteY1"/>
                </a:cxn>
                <a:cxn ang="0">
                  <a:pos x="connsiteX2" y="connsiteY2"/>
                </a:cxn>
              </a:cxnLst>
              <a:rect l="l" t="t" r="r" b="b"/>
              <a:pathLst>
                <a:path w="1511300" h="538177">
                  <a:moveTo>
                    <a:pt x="0" y="538177"/>
                  </a:moveTo>
                  <a:cubicBezTo>
                    <a:pt x="223308" y="339210"/>
                    <a:pt x="446617" y="140244"/>
                    <a:pt x="698500" y="55577"/>
                  </a:cubicBezTo>
                  <a:cubicBezTo>
                    <a:pt x="950383" y="-29090"/>
                    <a:pt x="1230841" y="543"/>
                    <a:pt x="1511300" y="30177"/>
                  </a:cubicBezTo>
                </a:path>
              </a:pathLst>
            </a:custGeom>
            <a:noFill/>
            <a:ln w="38100" cap="flat" cmpd="sng" algn="ctr">
              <a:solidFill>
                <a:srgbClr val="C71444"/>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34" name="Rectangle 13"/>
            <p:cNvSpPr>
              <a:spLocks noChangeArrowheads="1"/>
            </p:cNvSpPr>
            <p:nvPr/>
          </p:nvSpPr>
          <p:spPr bwMode="auto">
            <a:xfrm>
              <a:off x="5943690" y="4824724"/>
              <a:ext cx="2303323" cy="355350"/>
            </a:xfrm>
            <a:prstGeom prst="rect">
              <a:avLst/>
            </a:prstGeom>
            <a:solidFill>
              <a:srgbClr val="FFFFFF"/>
            </a:solidFill>
            <a:ln>
              <a:noFill/>
            </a:ln>
            <a:effectLst/>
          </p:spPr>
          <p:txBody>
            <a:bodyPr wrap="none" lIns="92075" tIns="46038" rIns="92075" bIns="46038" anchor="ctr">
              <a:spAutoFit/>
            </a:bodyPr>
            <a:lstStyle/>
            <a:p>
              <a:pPr marL="342900" indent="-342900" algn="ctr" defTabSz="762000" fontAlgn="base">
                <a:lnSpc>
                  <a:spcPct val="80000"/>
                </a:lnSpc>
                <a:spcBef>
                  <a:spcPct val="20000"/>
                </a:spcBef>
                <a:spcAft>
                  <a:spcPct val="0"/>
                </a:spcAft>
              </a:pPr>
              <a:r>
                <a:rPr kumimoji="0" lang="en-US" altLang="ja-JP" b="1" kern="0" dirty="0">
                  <a:solidFill>
                    <a:srgbClr val="000000"/>
                  </a:solidFill>
                  <a:latin typeface="Times New Roman" pitchFamily="18" charset="0"/>
                </a:rPr>
                <a:t>Manual Inspection</a:t>
              </a:r>
              <a:endParaRPr kumimoji="0" lang="ja-JP" altLang="en-US" b="1" kern="0" dirty="0">
                <a:solidFill>
                  <a:srgbClr val="000000"/>
                </a:solidFill>
                <a:latin typeface="Times New Roman" pitchFamily="18" charset="0"/>
              </a:endParaRPr>
            </a:p>
          </p:txBody>
        </p:sp>
        <p:sp>
          <p:nvSpPr>
            <p:cNvPr id="41" name="Rectangle 13"/>
            <p:cNvSpPr>
              <a:spLocks noChangeArrowheads="1"/>
            </p:cNvSpPr>
            <p:nvPr/>
          </p:nvSpPr>
          <p:spPr bwMode="auto">
            <a:xfrm>
              <a:off x="6052701" y="5490876"/>
              <a:ext cx="2042569" cy="355350"/>
            </a:xfrm>
            <a:prstGeom prst="rect">
              <a:avLst/>
            </a:prstGeom>
            <a:solidFill>
              <a:srgbClr val="FFFFFF"/>
            </a:solidFill>
            <a:ln>
              <a:noFill/>
            </a:ln>
            <a:effectLst/>
          </p:spPr>
          <p:txBody>
            <a:bodyPr wrap="none" lIns="92075" tIns="46038" rIns="92075" bIns="46038" anchor="ctr">
              <a:spAutoFit/>
            </a:bodyPr>
            <a:lstStyle/>
            <a:p>
              <a:pPr marL="342900" indent="-342900" algn="ctr" defTabSz="762000" fontAlgn="base">
                <a:lnSpc>
                  <a:spcPct val="80000"/>
                </a:lnSpc>
                <a:spcBef>
                  <a:spcPct val="20000"/>
                </a:spcBef>
                <a:spcAft>
                  <a:spcPct val="0"/>
                </a:spcAft>
              </a:pPr>
              <a:r>
                <a:rPr kumimoji="0" lang="en-US" altLang="ja-JP" b="1" kern="0" dirty="0">
                  <a:solidFill>
                    <a:srgbClr val="000000"/>
                  </a:solidFill>
                  <a:latin typeface="Times New Roman" pitchFamily="18" charset="0"/>
                </a:rPr>
                <a:t>Periodical check</a:t>
              </a:r>
              <a:endParaRPr kumimoji="0" lang="ja-JP" altLang="en-US" b="1" kern="0" dirty="0">
                <a:solidFill>
                  <a:srgbClr val="000000"/>
                </a:solidFill>
                <a:latin typeface="Times New Roman" pitchFamily="18" charset="0"/>
              </a:endParaRPr>
            </a:p>
          </p:txBody>
        </p:sp>
      </p:grpSp>
      <p:sp>
        <p:nvSpPr>
          <p:cNvPr id="35" name="Rectangle 23"/>
          <p:cNvSpPr>
            <a:spLocks noChangeArrowheads="1"/>
          </p:cNvSpPr>
          <p:nvPr/>
        </p:nvSpPr>
        <p:spPr bwMode="auto">
          <a:xfrm>
            <a:off x="820894" y="3045083"/>
            <a:ext cx="1791423" cy="300274"/>
          </a:xfrm>
          <a:prstGeom prst="rect">
            <a:avLst/>
          </a:prstGeom>
          <a:solidFill>
            <a:srgbClr val="FFFFFF"/>
          </a:solidFill>
          <a:ln>
            <a:noFill/>
          </a:ln>
          <a:effectLst/>
        </p:spPr>
        <p:txBody>
          <a:bodyPr wrap="none" lIns="92075" tIns="46038" rIns="92075" bIns="46038" anchor="ctr">
            <a:spAutoFit/>
          </a:bodyPr>
          <a:lstStyle/>
          <a:p>
            <a:pPr marL="342900" indent="-342900" defTabSz="762000" fontAlgn="base">
              <a:lnSpc>
                <a:spcPct val="80000"/>
              </a:lnSpc>
              <a:spcBef>
                <a:spcPct val="20000"/>
              </a:spcBef>
              <a:spcAft>
                <a:spcPct val="0"/>
              </a:spcAft>
            </a:pPr>
            <a:r>
              <a:rPr kumimoji="0" lang="en-US" altLang="ja-JP" b="1" kern="0" dirty="0">
                <a:solidFill>
                  <a:srgbClr val="000000"/>
                </a:solidFill>
                <a:latin typeface="Times New Roman" pitchFamily="18" charset="0"/>
              </a:rPr>
              <a:t>Preventive</a:t>
            </a:r>
            <a:r>
              <a:rPr kumimoji="0" lang="ja-JP" altLang="en-US" b="1" kern="0" dirty="0">
                <a:solidFill>
                  <a:srgbClr val="000000"/>
                </a:solidFill>
                <a:latin typeface="Times New Roman" pitchFamily="18" charset="0"/>
              </a:rPr>
              <a:t> </a:t>
            </a:r>
            <a:r>
              <a:rPr kumimoji="0" lang="en-US" altLang="ja-JP" sz="2000" b="1" kern="0" dirty="0" err="1">
                <a:solidFill>
                  <a:srgbClr val="000000"/>
                </a:solidFill>
                <a:latin typeface="Times New Roman" pitchFamily="18" charset="0"/>
              </a:rPr>
              <a:t>Maint</a:t>
            </a:r>
            <a:r>
              <a:rPr kumimoji="0" lang="en-US" altLang="ja-JP" sz="2000" b="1" kern="0" dirty="0">
                <a:solidFill>
                  <a:srgbClr val="000000"/>
                </a:solidFill>
                <a:latin typeface="Times New Roman" pitchFamily="18" charset="0"/>
              </a:rPr>
              <a:t>.</a:t>
            </a:r>
            <a:endParaRPr kumimoji="0" lang="ja-JP" altLang="en-US" b="1" kern="0" dirty="0">
              <a:solidFill>
                <a:srgbClr val="000000"/>
              </a:solidFill>
              <a:latin typeface="Times New Roman" pitchFamily="18" charset="0"/>
            </a:endParaRPr>
          </a:p>
        </p:txBody>
      </p:sp>
      <p:sp>
        <p:nvSpPr>
          <p:cNvPr id="36" name="下矢印 35"/>
          <p:cNvSpPr/>
          <p:nvPr/>
        </p:nvSpPr>
        <p:spPr bwMode="auto">
          <a:xfrm rot="10800000">
            <a:off x="2200552" y="5115564"/>
            <a:ext cx="634519" cy="430289"/>
          </a:xfrm>
          <a:prstGeom prst="downArrow">
            <a:avLst/>
          </a:prstGeom>
          <a:gradFill flip="none" rotWithShape="1">
            <a:gsLst>
              <a:gs pos="0">
                <a:srgbClr val="FF0000"/>
              </a:gs>
              <a:gs pos="50000">
                <a:srgbClr val="000000">
                  <a:tint val="44500"/>
                  <a:satMod val="160000"/>
                </a:srgbClr>
              </a:gs>
              <a:gs pos="100000">
                <a:srgbClr val="000000">
                  <a:tint val="23500"/>
                  <a:satMod val="160000"/>
                </a:srgbClr>
              </a:gs>
            </a:gsLst>
            <a:lin ang="16200000" scaled="1"/>
            <a:tileRect/>
          </a:gradFill>
          <a:ln w="38100" cap="flat" cmpd="sng" algn="ctr">
            <a:solidFill>
              <a:srgbClr val="C71444"/>
            </a:solidFill>
            <a:prstDash val="solid"/>
            <a:round/>
            <a:headEnd type="none" w="med" len="med"/>
            <a:tailEnd type="stealth" w="lg" len="lg"/>
          </a:ln>
          <a:effectLst/>
          <a:extLst/>
        </p:spPr>
        <p:txBody>
          <a:bodyPr vert="horz" wrap="none" lIns="91440" tIns="45720" rIns="91440" bIns="45720" numCol="1" rtlCol="0" anchor="ctr" anchorCtr="0" compatLnSpc="1">
            <a:prstTxWarp prst="textNoShape">
              <a:avLst/>
            </a:prstTxWarp>
            <a:no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37" name="正方形/長方形 36"/>
          <p:cNvSpPr/>
          <p:nvPr/>
        </p:nvSpPr>
        <p:spPr>
          <a:xfrm rot="20820290">
            <a:off x="751050" y="4885110"/>
            <a:ext cx="1282723" cy="523220"/>
          </a:xfrm>
          <a:prstGeom prst="rect">
            <a:avLst/>
          </a:prstGeom>
          <a:solidFill>
            <a:srgbClr val="C71444">
              <a:lumMod val="20000"/>
              <a:lumOff val="80000"/>
            </a:srgbClr>
          </a:solidFill>
        </p:spPr>
        <p:txBody>
          <a:bodyPr wrap="none">
            <a:spAutoFit/>
          </a:bodyPr>
          <a:lstStyle/>
          <a:p>
            <a:r>
              <a:rPr kumimoji="0" lang="en-US" altLang="ja-JP" sz="2800" b="1" kern="0" dirty="0">
                <a:solidFill>
                  <a:srgbClr val="000000"/>
                </a:solidFill>
                <a:effectLst>
                  <a:outerShdw blurRad="38100" dist="38100" dir="2700000" algn="tl">
                    <a:srgbClr val="C0C0C0"/>
                  </a:outerShdw>
                </a:effectLst>
                <a:latin typeface="HGS創英角ｺﾞｼｯｸUB" panose="020B0900000000000000" pitchFamily="50" charset="-128"/>
                <a:ea typeface="HGS創英角ｺﾞｼｯｸUB" panose="020B0900000000000000" pitchFamily="50" charset="-128"/>
              </a:rPr>
              <a:t>Stress!</a:t>
            </a:r>
            <a:endParaRPr kumimoji="0" lang="ja-JP" altLang="en-US" kern="0" dirty="0">
              <a:solidFill>
                <a:srgbClr val="000000"/>
              </a:solidFill>
            </a:endParaRPr>
          </a:p>
        </p:txBody>
      </p:sp>
      <p:sp>
        <p:nvSpPr>
          <p:cNvPr id="14" name="AutoShape 16"/>
          <p:cNvSpPr>
            <a:spLocks noChangeArrowheads="1"/>
          </p:cNvSpPr>
          <p:nvPr/>
        </p:nvSpPr>
        <p:spPr bwMode="auto">
          <a:xfrm>
            <a:off x="3429528" y="2688360"/>
            <a:ext cx="404737" cy="348524"/>
          </a:xfrm>
          <a:prstGeom prst="upArrow">
            <a:avLst>
              <a:gd name="adj1" fmla="val 50000"/>
              <a:gd name="adj2" fmla="val 25000"/>
            </a:avLst>
          </a:prstGeom>
          <a:ln>
            <a:headEnd/>
            <a:tailEnd/>
          </a:ln>
          <a:extLst/>
        </p:spPr>
        <p:style>
          <a:lnRef idx="0">
            <a:schemeClr val="accent4"/>
          </a:lnRef>
          <a:fillRef idx="3">
            <a:schemeClr val="accent4"/>
          </a:fillRef>
          <a:effectRef idx="3">
            <a:schemeClr val="accent4"/>
          </a:effectRef>
          <a:fontRef idx="minor">
            <a:schemeClr val="lt1"/>
          </a:fontRef>
        </p:style>
        <p:txBody>
          <a:bodyPr lIns="0" tIns="0" rIns="0" bIns="0" anchor="ctr">
            <a:spAutoFit/>
          </a:bodyPr>
          <a:lstStyle/>
          <a:p>
            <a:pPr algn="ctr" fontAlgn="base">
              <a:lnSpc>
                <a:spcPct val="90000"/>
              </a:lnSpc>
              <a:spcBef>
                <a:spcPct val="50000"/>
              </a:spcBef>
              <a:spcAft>
                <a:spcPct val="0"/>
              </a:spcAft>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pic>
        <p:nvPicPr>
          <p:cNvPr id="39" name="Picture 5" descr="C:\Users\n122287\AppData\Local\Microsoft\Windows\Temporary Internet Files\Content.IE5\2E3RBA14\ARCMate100iB[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16102" y="1177322"/>
            <a:ext cx="1423156" cy="1423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07930" y="1128476"/>
            <a:ext cx="1029545" cy="1544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p:cNvSpPr txBox="1"/>
          <p:nvPr/>
        </p:nvSpPr>
        <p:spPr>
          <a:xfrm>
            <a:off x="1752503" y="5976664"/>
            <a:ext cx="6997428" cy="461665"/>
          </a:xfrm>
          <a:prstGeom prst="rect">
            <a:avLst/>
          </a:prstGeom>
          <a:gradFill rotWithShape="1">
            <a:gsLst>
              <a:gs pos="0">
                <a:srgbClr val="F5C040">
                  <a:tint val="96000"/>
                  <a:satMod val="120000"/>
                  <a:lumMod val="120000"/>
                </a:srgbClr>
              </a:gs>
              <a:gs pos="100000">
                <a:srgbClr val="FFAC22"/>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2400" b="0" i="0" u="none" strike="noStrike" kern="0" cap="none" spc="0" normalizeH="0" baseline="0" noProof="0" dirty="0">
                <a:ln>
                  <a:noFill/>
                </a:ln>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We need a lot of man power of maintenance.</a:t>
            </a:r>
          </a:p>
        </p:txBody>
      </p:sp>
      <p:sp>
        <p:nvSpPr>
          <p:cNvPr id="42" name="Slide Number Placeholder 6"/>
          <p:cNvSpPr txBox="1">
            <a:spLocks/>
          </p:cNvSpPr>
          <p:nvPr/>
        </p:nvSpPr>
        <p:spPr bwMode="auto">
          <a:xfrm>
            <a:off x="4281488" y="6524625"/>
            <a:ext cx="658812"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ja-JP"/>
            </a:defPPr>
            <a:lvl1pPr marL="0" algn="l" defTabSz="914400" rtl="0" eaLnBrk="0" latinLnBrk="0" hangingPunct="0">
              <a:spcBef>
                <a:spcPts val="8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3200" b="1" kern="1200">
                <a:solidFill>
                  <a:srgbClr val="000000"/>
                </a:solidFill>
                <a:latin typeface="Arial" charset="0"/>
                <a:ea typeface="ＭＳ Ｐゴシック" charset="-128"/>
                <a:cs typeface="+mn-cs"/>
              </a:defRPr>
            </a:lvl1pPr>
            <a:lvl2pPr marL="457200" algn="l" defTabSz="914400" rtl="0" eaLnBrk="0" latin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800" kern="1200">
                <a:solidFill>
                  <a:srgbClr val="000000"/>
                </a:solidFill>
                <a:latin typeface="Arial" charset="0"/>
                <a:ea typeface="ＭＳ Ｐゴシック" charset="-128"/>
                <a:cs typeface="+mn-cs"/>
              </a:defRPr>
            </a:lvl2pPr>
            <a:lvl3pPr marL="914400" algn="l" defTabSz="914400" rtl="0" eaLnBrk="0" latin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kern="1200">
                <a:solidFill>
                  <a:srgbClr val="000000"/>
                </a:solidFill>
                <a:latin typeface="Arial" charset="0"/>
                <a:ea typeface="ＭＳ Ｐゴシック" charset="-128"/>
                <a:cs typeface="+mn-cs"/>
              </a:defRPr>
            </a:lvl3pPr>
            <a:lvl4pPr marL="1371600" algn="l" defTabSz="914400" rtl="0" eaLnBrk="0" latin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kern="1200">
                <a:solidFill>
                  <a:srgbClr val="000000"/>
                </a:solidFill>
                <a:latin typeface="Arial" charset="0"/>
                <a:ea typeface="ＭＳ Ｐゴシック" charset="-128"/>
                <a:cs typeface="+mn-cs"/>
              </a:defRPr>
            </a:lvl4pPr>
            <a:lvl5pPr marL="1828800" algn="l" defTabSz="914400" rtl="0" eaLnBrk="0" latin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kern="1200">
                <a:solidFill>
                  <a:srgbClr val="000000"/>
                </a:solidFill>
                <a:latin typeface="Arial" charset="0"/>
                <a:ea typeface="ＭＳ Ｐゴシック" charset="-128"/>
                <a:cs typeface="+mn-cs"/>
              </a:defRPr>
            </a:lvl5pPr>
            <a:lvl6pPr marL="2514600" indent="-228600" algn="l" defTabSz="449263" rtl="0" eaLnBrk="0" fontAlgn="base" latinLnBrk="0"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kern="1200">
                <a:solidFill>
                  <a:srgbClr val="000000"/>
                </a:solidFill>
                <a:latin typeface="Arial" charset="0"/>
                <a:ea typeface="ＭＳ Ｐゴシック" charset="-128"/>
                <a:cs typeface="+mn-cs"/>
              </a:defRPr>
            </a:lvl6pPr>
            <a:lvl7pPr marL="2971800" indent="-228600" algn="l" defTabSz="449263" rtl="0" eaLnBrk="0" fontAlgn="base" latinLnBrk="0"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kern="1200">
                <a:solidFill>
                  <a:srgbClr val="000000"/>
                </a:solidFill>
                <a:latin typeface="Arial" charset="0"/>
                <a:ea typeface="ＭＳ Ｐゴシック" charset="-128"/>
                <a:cs typeface="+mn-cs"/>
              </a:defRPr>
            </a:lvl7pPr>
            <a:lvl8pPr marL="3429000" indent="-228600" algn="l" defTabSz="449263" rtl="0" eaLnBrk="0" fontAlgn="base" latinLnBrk="0"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kern="1200">
                <a:solidFill>
                  <a:srgbClr val="000000"/>
                </a:solidFill>
                <a:latin typeface="Arial" charset="0"/>
                <a:ea typeface="ＭＳ Ｐゴシック" charset="-128"/>
                <a:cs typeface="+mn-cs"/>
              </a:defRPr>
            </a:lvl8pPr>
            <a:lvl9pPr marL="3886200" indent="-228600" algn="l" defTabSz="449263" rtl="0" eaLnBrk="0" fontAlgn="base" latinLnBrk="0"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kern="1200">
                <a:solidFill>
                  <a:srgbClr val="000000"/>
                </a:solidFill>
                <a:latin typeface="Arial" charset="0"/>
                <a:ea typeface="ＭＳ Ｐゴシック" charset="-128"/>
                <a:cs typeface="+mn-cs"/>
              </a:defRPr>
            </a:lvl9pPr>
          </a:lstStyle>
          <a:p>
            <a:pPr eaLnBrk="1" hangingPunct="1">
              <a:spcBef>
                <a:spcPct val="0"/>
              </a:spcBef>
            </a:pPr>
            <a:r>
              <a:rPr lang="en-US" altLang="ja-JP" sz="1400">
                <a:latin typeface="Times New Roman" pitchFamily="18" charset="0"/>
              </a:rPr>
              <a:t>Slide </a:t>
            </a:r>
            <a:fld id="{7170B311-BCF9-4A50-86C8-F58BFA1E8F07}" type="slidenum">
              <a:rPr lang="en-US" altLang="ja-JP" sz="1400" smtClean="0">
                <a:latin typeface="Times New Roman" pitchFamily="18" charset="0"/>
              </a:rPr>
              <a:pPr eaLnBrk="1" hangingPunct="1">
                <a:spcBef>
                  <a:spcPct val="0"/>
                </a:spcBef>
              </a:pPr>
              <a:t>8</a:t>
            </a:fld>
            <a:endParaRPr lang="en-US" altLang="ja-JP" sz="1400">
              <a:latin typeface="Times New Roman" pitchFamily="18" charset="0"/>
            </a:endParaRPr>
          </a:p>
        </p:txBody>
      </p:sp>
    </p:spTree>
    <p:extLst>
      <p:ext uri="{BB962C8B-B14F-4D97-AF65-F5344CB8AC3E}">
        <p14:creationId xmlns:p14="http://schemas.microsoft.com/office/powerpoint/2010/main" val="396977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200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764704"/>
            <a:ext cx="8496944" cy="754063"/>
          </a:xfrm>
        </p:spPr>
        <p:txBody>
          <a:bodyPr anchor="t" anchorCtr="0"/>
          <a:lstStyle/>
          <a:p>
            <a:pPr algn="l"/>
            <a:r>
              <a:rPr kumimoji="1" lang="en-US" altLang="ja-JP" sz="3200" dirty="0"/>
              <a:t>Other reasons</a:t>
            </a:r>
            <a:r>
              <a:rPr kumimoji="1" lang="ja-JP" altLang="en-US" sz="3200" dirty="0"/>
              <a:t> </a:t>
            </a:r>
            <a:r>
              <a:rPr kumimoji="1" lang="en-US" altLang="ja-JP" sz="3200" dirty="0"/>
              <a:t>why</a:t>
            </a:r>
            <a:r>
              <a:rPr kumimoji="1" lang="ja-JP" altLang="en-US" sz="3200" dirty="0"/>
              <a:t> </a:t>
            </a:r>
            <a:r>
              <a:rPr kumimoji="1" lang="en-US" altLang="ja-JP" sz="3200" dirty="0"/>
              <a:t>we need to improve “Equipment Reliability”</a:t>
            </a:r>
            <a:br>
              <a:rPr kumimoji="1" lang="en-US" altLang="ja-JP" sz="3200" dirty="0"/>
            </a:br>
            <a:r>
              <a:rPr kumimoji="1" lang="en-US" altLang="ja-JP" sz="1600" dirty="0"/>
              <a:t> </a:t>
            </a:r>
            <a:r>
              <a:rPr kumimoji="1" lang="en-US" altLang="ja-JP" sz="1200" dirty="0"/>
              <a:t> </a:t>
            </a:r>
            <a:br>
              <a:rPr kumimoji="1" lang="en-US" altLang="ja-JP" sz="3200" dirty="0"/>
            </a:br>
            <a:r>
              <a:rPr kumimoji="1" lang="en-US" altLang="ja-JP" sz="3200" dirty="0"/>
              <a:t>  a) Equipment automation rate is increasing.</a:t>
            </a:r>
            <a:br>
              <a:rPr kumimoji="1" lang="en-US" altLang="ja-JP" sz="3200" dirty="0"/>
            </a:br>
            <a:r>
              <a:rPr kumimoji="1" lang="en-US" altLang="ja-JP" sz="3200" dirty="0"/>
              <a:t>        =&gt; No operator and More </a:t>
            </a:r>
            <a:r>
              <a:rPr kumimoji="1" lang="en-US" altLang="ja-JP" sz="3200" dirty="0" err="1"/>
              <a:t>maint</a:t>
            </a:r>
            <a:r>
              <a:rPr kumimoji="1" lang="en-US" altLang="ja-JP" sz="3200" dirty="0"/>
              <a:t>. tech.</a:t>
            </a:r>
            <a:br>
              <a:rPr kumimoji="1" lang="en-US" altLang="ja-JP" sz="3200" dirty="0"/>
            </a:br>
            <a:r>
              <a:rPr kumimoji="1" lang="en-US" altLang="ja-JP" sz="1400" dirty="0"/>
              <a:t> </a:t>
            </a:r>
            <a:br>
              <a:rPr kumimoji="1" lang="en-US" altLang="ja-JP" sz="3200" dirty="0"/>
            </a:br>
            <a:r>
              <a:rPr kumimoji="1" lang="en-US" altLang="ja-JP" sz="3200" dirty="0"/>
              <a:t>  b) Production volume is increasing </a:t>
            </a:r>
            <a:br>
              <a:rPr kumimoji="1" lang="en-US" altLang="ja-JP" sz="3200" dirty="0"/>
            </a:br>
            <a:r>
              <a:rPr kumimoji="1" lang="en-US" altLang="ja-JP" sz="3200" dirty="0"/>
              <a:t>        =&gt; No or less maintenance window &amp;</a:t>
            </a:r>
            <a:br>
              <a:rPr kumimoji="1" lang="en-US" altLang="ja-JP" sz="3200" dirty="0"/>
            </a:br>
            <a:r>
              <a:rPr kumimoji="1" lang="en-US" altLang="ja-JP" sz="3200" dirty="0"/>
              <a:t>             maintenance time ( 2shift =&gt; 3 shift)</a:t>
            </a:r>
            <a:br>
              <a:rPr kumimoji="1" lang="en-US" altLang="ja-JP" sz="3200" dirty="0"/>
            </a:br>
            <a:r>
              <a:rPr kumimoji="1" lang="en-US" altLang="ja-JP" sz="1100" dirty="0"/>
              <a:t> </a:t>
            </a:r>
            <a:br>
              <a:rPr kumimoji="1" lang="en-US" altLang="ja-JP" sz="3200" dirty="0"/>
            </a:br>
            <a:r>
              <a:rPr kumimoji="1" lang="en-US" altLang="ja-JP" sz="3200" dirty="0"/>
              <a:t>  c)  Lack of skill for maintenance</a:t>
            </a:r>
            <a:br>
              <a:rPr kumimoji="1" lang="en-US" altLang="ja-JP" sz="3200" dirty="0"/>
            </a:br>
            <a:r>
              <a:rPr kumimoji="1" lang="en-US" altLang="ja-JP" sz="3200" dirty="0"/>
              <a:t>        </a:t>
            </a:r>
            <a:r>
              <a:rPr kumimoji="1" lang="en-US" altLang="ja-JP" sz="2800" dirty="0"/>
              <a:t>=&gt; We need new equipment diagnosis system </a:t>
            </a:r>
            <a:br>
              <a:rPr kumimoji="1" lang="en-US" altLang="ja-JP" sz="2800" dirty="0"/>
            </a:br>
            <a:r>
              <a:rPr kumimoji="1" lang="en-US" altLang="ja-JP" sz="2800" dirty="0"/>
              <a:t>              that does not require us new skill. </a:t>
            </a:r>
            <a:endParaRPr kumimoji="1" lang="ja-JP" altLang="en-US" sz="2800" dirty="0"/>
          </a:p>
        </p:txBody>
      </p:sp>
      <p:sp>
        <p:nvSpPr>
          <p:cNvPr id="3" name="スライド番号プレースホルダー 2"/>
          <p:cNvSpPr>
            <a:spLocks noGrp="1"/>
          </p:cNvSpPr>
          <p:nvPr>
            <p:ph type="sldNum" idx="10"/>
          </p:nvPr>
        </p:nvSpPr>
        <p:spPr/>
        <p:txBody>
          <a:bodyPr/>
          <a:lstStyle/>
          <a:p>
            <a:pPr>
              <a:defRPr/>
            </a:pPr>
            <a:r>
              <a:rPr lang="en-US" altLang="ja-JP"/>
              <a:t>Slide </a:t>
            </a:r>
            <a:fld id="{98353807-7C68-4431-A21C-0877270A9D11}" type="slidenum">
              <a:rPr lang="en-US" altLang="ja-JP" smtClean="0"/>
              <a:pPr>
                <a:defRPr/>
              </a:pPr>
              <a:t>9</a:t>
            </a:fld>
            <a:endParaRPr lang="en-US" altLang="ja-JP"/>
          </a:p>
        </p:txBody>
      </p:sp>
    </p:spTree>
    <p:extLst>
      <p:ext uri="{BB962C8B-B14F-4D97-AF65-F5344CB8AC3E}">
        <p14:creationId xmlns:p14="http://schemas.microsoft.com/office/powerpoint/2010/main" val="3925662248"/>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Times New Roman"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3979</TotalTime>
  <Words>1449</Words>
  <Application>Microsoft Office PowerPoint</Application>
  <PresentationFormat>画面に合わせる (4:3)</PresentationFormat>
  <Paragraphs>442</Paragraphs>
  <Slides>31</Slides>
  <Notes>8</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49" baseType="lpstr">
      <vt:lpstr>Aharoni</vt:lpstr>
      <vt:lpstr>Arial Unicode MS</vt:lpstr>
      <vt:lpstr>HGP創英角ｺﾞｼｯｸUB</vt:lpstr>
      <vt:lpstr>HGP明朝E</vt:lpstr>
      <vt:lpstr>HGS創英角ｺﾞｼｯｸUB</vt:lpstr>
      <vt:lpstr>HGS創英角ﾎﾟｯﾌﾟ体</vt:lpstr>
      <vt:lpstr>Meiryo UI</vt:lpstr>
      <vt:lpstr>ＭＳ Ｐゴシック</vt:lpstr>
      <vt:lpstr>NissanAG-Bold</vt:lpstr>
      <vt:lpstr>NissanAG-Medium</vt:lpstr>
      <vt:lpstr>ｼｽﾃﾑ明朝</vt:lpstr>
      <vt:lpstr>Arial</vt:lpstr>
      <vt:lpstr>Calibri</vt:lpstr>
      <vt:lpstr>Candara</vt:lpstr>
      <vt:lpstr>Times New Roman</vt:lpstr>
      <vt:lpstr>Verdana</vt:lpstr>
      <vt:lpstr>Office Theme</vt:lpstr>
      <vt:lpstr>Acrobat Document</vt:lpstr>
      <vt:lpstr>PowerPoint プレゼンテーション</vt:lpstr>
      <vt:lpstr>PowerPoint プレゼンテーション</vt:lpstr>
      <vt:lpstr>Agenda</vt:lpstr>
      <vt:lpstr>Agenda</vt:lpstr>
      <vt:lpstr>Background</vt:lpstr>
      <vt:lpstr>1) Example of Major Breakdown</vt:lpstr>
      <vt:lpstr>PowerPoint プレゼンテーション</vt:lpstr>
      <vt:lpstr>TBM: Time Based Maintenance</vt:lpstr>
      <vt:lpstr>Other reasons why we need to improve “Equipment Reliability”      a) Equipment automation rate is increasing.         =&gt; No operator and More maint. tech.     b) Production volume is increasing          =&gt; No or less maintenance window &amp;              maintenance time ( 2shift =&gt; 3 shift)     c)  Lack of skill for maintenance         =&gt; We need new equipment diagnosis system                that does not require us new skill. </vt:lpstr>
      <vt:lpstr>Agenda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Agenda</vt:lpstr>
      <vt:lpstr>Required specification</vt:lpstr>
      <vt:lpstr>Required specification</vt:lpstr>
      <vt:lpstr>PowerPoint プレゼンテーション</vt:lpstr>
      <vt:lpstr>PowerPoint プレゼンテーション</vt:lpstr>
      <vt:lpstr>Required specification</vt:lpstr>
      <vt:lpstr>PowerPoint プレゼンテーション</vt:lpstr>
      <vt:lpstr>Required specification</vt:lpstr>
      <vt:lpstr>PowerPoint プレゼンテーション</vt:lpstr>
      <vt:lpstr>PowerPoint プレゼンテーション</vt:lpstr>
      <vt:lpstr>Required specification</vt:lpstr>
      <vt:lpstr>Required specification</vt:lpstr>
      <vt:lpstr>Agenda</vt:lpstr>
      <vt:lpstr>Future Activity</vt:lpstr>
      <vt:lpstr>Future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Haapola</dc:creator>
  <cp:lastModifiedBy>Ryuji Kohno</cp:lastModifiedBy>
  <cp:revision>117</cp:revision>
  <dcterms:created xsi:type="dcterms:W3CDTF">2015-03-10T09:08:53Z</dcterms:created>
  <dcterms:modified xsi:type="dcterms:W3CDTF">2017-07-10T21:51:12Z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1658393058</vt:i4>
  </property>
  <property fmtid="{D5CDD505-2E9C-101B-9397-08002B2CF9AE}" pid="3" name="_NewReviewCycle">
    <vt:lpwstr/>
  </property>
  <property fmtid="{D5CDD505-2E9C-101B-9397-08002B2CF9AE}" pid="4" name="_EmailSubject">
    <vt:lpwstr>本日のスライド</vt:lpwstr>
  </property>
  <property fmtid="{D5CDD505-2E9C-101B-9397-08002B2CF9AE}" pid="5" name="_AuthorEmail">
    <vt:lpwstr>h-kobayashi@mail.nissan.co.jp</vt:lpwstr>
  </property>
  <property fmtid="{D5CDD505-2E9C-101B-9397-08002B2CF9AE}" pid="6" name="_AuthorEmailDisplayName">
    <vt:lpwstr>KOBAYASHI, HIROSHI</vt:lpwstr>
  </property>
  <property fmtid="{D5CDD505-2E9C-101B-9397-08002B2CF9AE}" pid="7" name="_PreviousAdHocReviewCycleID">
    <vt:i4>320220690</vt:i4>
  </property>
</Properties>
</file>