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60" r:id="rId3"/>
    <p:sldId id="281" r:id="rId4"/>
    <p:sldId id="293" r:id="rId5"/>
    <p:sldId id="288" r:id="rId6"/>
    <p:sldId id="289" r:id="rId7"/>
    <p:sldId id="290" r:id="rId8"/>
    <p:sldId id="278" r:id="rId9"/>
    <p:sldId id="285" r:id="rId10"/>
    <p:sldId id="291" r:id="rId11"/>
    <p:sldId id="292" r:id="rId12"/>
    <p:sldId id="294" r:id="rId13"/>
    <p:sldId id="295" r:id="rId1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13" autoAdjust="0"/>
    <p:restoredTop sz="94678" autoAdjust="0"/>
  </p:normalViewPr>
  <p:slideViewPr>
    <p:cSldViewPr snapToGrid="0">
      <p:cViewPr>
        <p:scale>
          <a:sx n="70" d="100"/>
          <a:sy n="70" d="100"/>
        </p:scale>
        <p:origin x="-1229"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cSld>
  <p:clrMapOvr>
    <a:masterClrMapping/>
  </p:clrMapOvr>
  <p:transition spd="med"/>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t>October 2016</a:t>
            </a:r>
          </a:p>
        </p:txBody>
      </p:sp>
      <p:sp>
        <p:nvSpPr>
          <p:cNvPr id="6" name="Footer Placeholder 5"/>
          <p:cNvSpPr>
            <a:spLocks noGrp="1" noChangeArrowheads="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pPr>
              <a:defRPr/>
            </a:pPr>
            <a:r>
              <a:rPr lang="en-US"/>
              <a:t>Bob Heile, Wi-SUN</a:t>
            </a:r>
          </a:p>
        </p:txBody>
      </p:sp>
      <p:sp>
        <p:nvSpPr>
          <p:cNvPr id="7" name="Slide Number Placeholder 6"/>
          <p:cNvSpPr>
            <a:spLocks noGrp="1" noChangeArrowheads="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a:lvl1pPr>
          </a:lstStyle>
          <a:p>
            <a:r>
              <a:rPr lang="en-US" altLang="en-US"/>
              <a:t>Slide </a:t>
            </a:r>
            <a:fld id="{D2F6307B-59BF-4764-B4F7-F72FC8920E2C}" type="slidenum">
              <a:rPr lang="en-US" altLang="en-US"/>
              <a:pPr/>
              <a:t>‹Nr.›</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802.15-17-0392-000-003d_July</a:t>
            </a:r>
            <a:r>
              <a:rPr lang="en-US" sz="1400" b="1" baseline="0" dirty="0" smtClean="0"/>
              <a:t> </a:t>
            </a:r>
            <a:r>
              <a:rPr lang="en-US" sz="1400" b="1" dirty="0" smtClean="0"/>
              <a:t>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17/15-17-0128-03-003d-p802-15-tg3d-consolidated-comment-entry-form.xlsx"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17/15-17-0128-03-003d-p802-15-tg3d-consolidated-comment-entry-form.xlsx"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July 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Berlin </a:t>
            </a:r>
            <a:r>
              <a:rPr lang="en-US" sz="1600" dirty="0" smtClean="0"/>
              <a:t>2017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July 2017</a:t>
            </a:r>
          </a:p>
          <a:p>
            <a:r>
              <a:rPr lang="en-US" sz="1600" b="1" dirty="0" smtClean="0">
                <a:solidFill>
                  <a:schemeClr val="tx2"/>
                </a:solidFill>
              </a:rPr>
              <a:t>Source:</a:t>
            </a:r>
            <a:r>
              <a:rPr lang="en-US" sz="1600" dirty="0" smtClean="0">
                <a:solidFill>
                  <a:schemeClr val="tx2"/>
                </a:solidFill>
              </a:rPr>
              <a:t> Thomas Kürner Company TU Braunschweig</a:t>
            </a: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July </a:t>
            </a:r>
            <a:r>
              <a:rPr lang="en-US" sz="1600" dirty="0" smtClean="0"/>
              <a:t>2017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802.15.3d TG </a:t>
            </a:r>
            <a:r>
              <a:rPr lang="en-US" sz="2000" i="1" dirty="0"/>
              <a:t>approve the formation of a Ballot Resolution Committee (BRC) for the </a:t>
            </a:r>
            <a:r>
              <a:rPr lang="en-US" sz="2000" i="1" dirty="0" smtClean="0"/>
              <a:t>Sponsor balloting </a:t>
            </a:r>
            <a:r>
              <a:rPr lang="en-US" sz="2000" i="1" dirty="0"/>
              <a:t>of the </a:t>
            </a:r>
            <a:r>
              <a:rPr lang="en-US" sz="2000" i="1" dirty="0" smtClean="0"/>
              <a:t>P802.15.3d_D04 or current version with </a:t>
            </a:r>
            <a:r>
              <a:rPr lang="en-US" sz="2000" i="1" dirty="0"/>
              <a:t>the following membership: </a:t>
            </a:r>
            <a:r>
              <a:rPr lang="en-US" sz="2000" i="1" dirty="0" smtClean="0"/>
              <a:t>Thomas Kürner </a:t>
            </a:r>
            <a:r>
              <a:rPr lang="en-US" sz="2000" i="1" dirty="0"/>
              <a:t>(Chair), </a:t>
            </a:r>
            <a:r>
              <a:rPr lang="en-US" sz="2000" i="1" dirty="0" smtClean="0"/>
              <a:t>Iwao Hosako, Monique Brown and </a:t>
            </a:r>
            <a:r>
              <a:rPr lang="en-US" sz="2000" i="1" dirty="0"/>
              <a:t>Ken Hiraga. The </a:t>
            </a:r>
            <a:r>
              <a:rPr lang="en-US" sz="2000" i="1" dirty="0" smtClean="0"/>
              <a:t>802.15.3d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Iwao Hosako</a:t>
            </a:r>
          </a:p>
          <a:p>
            <a:pPr marL="0" indent="0">
              <a:buNone/>
            </a:pPr>
            <a:r>
              <a:rPr lang="en-US" sz="2800" dirty="0" smtClean="0"/>
              <a:t>Seconded by:  Jörg Robert</a:t>
            </a:r>
          </a:p>
          <a:p>
            <a:pPr marL="0" indent="0">
              <a:buNone/>
            </a:pPr>
            <a:r>
              <a:rPr lang="en-US" sz="2800" dirty="0" smtClean="0"/>
              <a:t>y/a/n = 5/0/0</a:t>
            </a:r>
          </a:p>
          <a:p>
            <a:pPr marL="0" indent="0">
              <a:buNone/>
            </a:pP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7745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July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5756350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approve the formation of a Ballot Resolution Committee (BRC) for the </a:t>
            </a:r>
            <a:r>
              <a:rPr lang="en-US" sz="2000" i="1" dirty="0" smtClean="0"/>
              <a:t>Sponsor Balloting </a:t>
            </a:r>
            <a:r>
              <a:rPr lang="en-US" sz="2000" i="1" dirty="0"/>
              <a:t>of the </a:t>
            </a:r>
            <a:r>
              <a:rPr lang="en-US" sz="2000" i="1" dirty="0" smtClean="0"/>
              <a:t>P802.15.3d_D04 or current version with </a:t>
            </a:r>
            <a:r>
              <a:rPr lang="en-US" sz="2000" i="1" dirty="0"/>
              <a:t>the following membership: </a:t>
            </a:r>
            <a:r>
              <a:rPr lang="en-US" sz="2000" i="1" dirty="0" smtClean="0"/>
              <a:t>Thomas Kürner (Chair), Iwao Hosako, Monique Brown and Ken Hiraga. The 802.15.3d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FontTx/>
              <a:buNone/>
            </a:pPr>
            <a:r>
              <a:rPr lang="en-US" sz="2800" dirty="0" smtClean="0"/>
              <a:t>Move: Thomas Kürner</a:t>
            </a:r>
          </a:p>
          <a:p>
            <a:pPr marL="0" indent="0">
              <a:buFontTx/>
              <a:buNone/>
            </a:pPr>
            <a:r>
              <a:rPr lang="en-US" sz="2800" dirty="0" smtClean="0"/>
              <a:t>Second: Clint Powell</a:t>
            </a:r>
          </a:p>
          <a:p>
            <a:pPr marL="0" indent="0">
              <a:buFontTx/>
              <a:buNone/>
            </a:pPr>
            <a:r>
              <a:rPr lang="en-US" sz="2800" dirty="0" smtClean="0"/>
              <a:t>Moved by </a:t>
            </a:r>
            <a:r>
              <a:rPr lang="en-US" sz="2800" smtClean="0"/>
              <a:t>unanimous consent</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7745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July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850015122"/>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Thank</a:t>
            </a:r>
            <a:r>
              <a:rPr lang="de-DE" dirty="0" smtClean="0"/>
              <a:t> </a:t>
            </a:r>
            <a:r>
              <a:rPr lang="de-DE" dirty="0" err="1" smtClean="0"/>
              <a:t>you</a:t>
            </a:r>
            <a:r>
              <a:rPr lang="de-DE" dirty="0" smtClean="0"/>
              <a:t> </a:t>
            </a:r>
            <a:r>
              <a:rPr lang="de-DE" dirty="0" err="1" smtClean="0"/>
              <a:t>to</a:t>
            </a:r>
            <a:r>
              <a:rPr lang="de-DE" dirty="0" smtClean="0"/>
              <a:t> </a:t>
            </a:r>
            <a:r>
              <a:rPr lang="de-DE" dirty="0" err="1" smtClean="0"/>
              <a:t>those</a:t>
            </a:r>
            <a:r>
              <a:rPr lang="de-DE" dirty="0" smtClean="0"/>
              <a:t> </a:t>
            </a:r>
            <a:r>
              <a:rPr lang="de-DE" dirty="0" err="1" smtClean="0"/>
              <a:t>contributing</a:t>
            </a:r>
            <a:r>
              <a:rPr lang="de-DE" dirty="0" smtClean="0"/>
              <a:t> IEEE P802.15.3d …</a:t>
            </a:r>
            <a:endParaRPr lang="de-DE" dirty="0"/>
          </a:p>
        </p:txBody>
      </p:sp>
      <p:sp>
        <p:nvSpPr>
          <p:cNvPr id="6" name="Inhaltsplatzhalter 5"/>
          <p:cNvSpPr>
            <a:spLocks noGrp="1"/>
          </p:cNvSpPr>
          <p:nvPr>
            <p:ph idx="1"/>
          </p:nvPr>
        </p:nvSpPr>
        <p:spPr>
          <a:xfrm>
            <a:off x="685800" y="1852767"/>
            <a:ext cx="7772400" cy="4114800"/>
          </a:xfrm>
        </p:spPr>
        <p:txBody>
          <a:bodyPr/>
          <a:lstStyle/>
          <a:p>
            <a:pPr lvl="2"/>
            <a:endParaRPr lang="de-DE" sz="1200" dirty="0" smtClean="0"/>
          </a:p>
          <a:p>
            <a:r>
              <a:rPr lang="de-DE" sz="2000" dirty="0" smtClean="0"/>
              <a:t>Iwao Hosako</a:t>
            </a:r>
          </a:p>
          <a:p>
            <a:r>
              <a:rPr lang="de-DE" sz="2000" dirty="0" smtClean="0"/>
              <a:t>Ken Hiraga</a:t>
            </a:r>
          </a:p>
          <a:p>
            <a:r>
              <a:rPr lang="de-DE" sz="2000" dirty="0" smtClean="0"/>
              <a:t>Monique Brown</a:t>
            </a:r>
          </a:p>
          <a:p>
            <a:r>
              <a:rPr lang="de-DE" sz="2000" dirty="0" smtClean="0"/>
              <a:t>Andrew Estrada </a:t>
            </a:r>
          </a:p>
          <a:p>
            <a:r>
              <a:rPr lang="en-US" sz="2000" dirty="0" err="1" smtClean="0"/>
              <a:t>Ko</a:t>
            </a:r>
            <a:r>
              <a:rPr lang="en-US" sz="2000" dirty="0" smtClean="0"/>
              <a:t> </a:t>
            </a:r>
            <a:r>
              <a:rPr lang="en-US" sz="2000" dirty="0" err="1" smtClean="0"/>
              <a:t>Togashi</a:t>
            </a:r>
            <a:r>
              <a:rPr lang="en-US" sz="2000" dirty="0" smtClean="0"/>
              <a:t> &amp; the whole TG3e Team</a:t>
            </a:r>
          </a:p>
          <a:p>
            <a:r>
              <a:rPr lang="de-DE" sz="2000" dirty="0" smtClean="0"/>
              <a:t>Alexander Fricke</a:t>
            </a:r>
          </a:p>
          <a:p>
            <a:r>
              <a:rPr lang="de-DE" sz="2000" dirty="0" smtClean="0"/>
              <a:t>Sebastian Rey</a:t>
            </a:r>
          </a:p>
          <a:p>
            <a:r>
              <a:rPr lang="de-DE" sz="2000" dirty="0" smtClean="0"/>
              <a:t>Akifumi Kasamatsu</a:t>
            </a:r>
          </a:p>
          <a:p>
            <a:r>
              <a:rPr lang="de-DE" sz="2000" smtClean="0"/>
              <a:t>Norihiko </a:t>
            </a:r>
            <a:r>
              <a:rPr lang="de-DE" sz="2000" dirty="0" err="1" smtClean="0"/>
              <a:t>Sekine</a:t>
            </a:r>
            <a:endParaRPr lang="de-DE" sz="2000" dirty="0" smtClean="0"/>
          </a:p>
          <a:p>
            <a:r>
              <a:rPr lang="de-DE" sz="2000" dirty="0" smtClean="0"/>
              <a:t>Hiroyo Ogawa</a:t>
            </a:r>
          </a:p>
          <a:p>
            <a:pPr lvl="2">
              <a:buNone/>
            </a:pPr>
            <a:endParaRPr lang="en-US" sz="1200" dirty="0" smtClean="0">
              <a:solidFill>
                <a:schemeClr val="tx2"/>
              </a:solidFill>
            </a:endParaRPr>
          </a:p>
          <a:p>
            <a:pPr lvl="2"/>
            <a:endParaRPr lang="de-DE" sz="1200" dirty="0" smtClean="0"/>
          </a:p>
          <a:p>
            <a:pPr lvl="1"/>
            <a:endParaRPr lang="de-DE" sz="1200" dirty="0" smtClean="0"/>
          </a:p>
          <a:p>
            <a:endParaRPr lang="de-DE" sz="1400" dirty="0"/>
          </a:p>
        </p:txBody>
      </p:sp>
      <p:sp>
        <p:nvSpPr>
          <p:cNvPr id="2" name="Datumsplatzhalter 1"/>
          <p:cNvSpPr>
            <a:spLocks noGrp="1"/>
          </p:cNvSpPr>
          <p:nvPr>
            <p:ph type="dt" sz="half" idx="10"/>
          </p:nvPr>
        </p:nvSpPr>
        <p:spPr/>
        <p:txBody>
          <a:bodyPr/>
          <a:lstStyle/>
          <a:p>
            <a:r>
              <a:rPr lang="en-US" dirty="0" smtClean="0"/>
              <a:t>July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..and </a:t>
            </a:r>
            <a:r>
              <a:rPr lang="de-DE" dirty="0" err="1" smtClean="0"/>
              <a:t>to</a:t>
            </a:r>
            <a:r>
              <a:rPr lang="de-DE" dirty="0" smtClean="0"/>
              <a:t> </a:t>
            </a:r>
            <a:r>
              <a:rPr lang="de-DE" dirty="0" err="1" smtClean="0"/>
              <a:t>the</a:t>
            </a:r>
            <a:r>
              <a:rPr lang="de-DE" dirty="0" smtClean="0"/>
              <a:t> </a:t>
            </a:r>
            <a:r>
              <a:rPr lang="de-DE" dirty="0" err="1" smtClean="0"/>
              <a:t>leadership</a:t>
            </a:r>
            <a:r>
              <a:rPr lang="de-DE" dirty="0" smtClean="0"/>
              <a:t> in </a:t>
            </a:r>
            <a:r>
              <a:rPr lang="de-DE" dirty="0" err="1" smtClean="0"/>
              <a:t>the</a:t>
            </a:r>
            <a:r>
              <a:rPr lang="de-DE" dirty="0" smtClean="0"/>
              <a:t> </a:t>
            </a:r>
            <a:r>
              <a:rPr lang="de-DE" dirty="0" err="1" smtClean="0"/>
              <a:t>early</a:t>
            </a:r>
            <a:r>
              <a:rPr lang="de-DE" dirty="0" smtClean="0"/>
              <a:t> </a:t>
            </a:r>
            <a:r>
              <a:rPr lang="de-DE" dirty="0" err="1" smtClean="0"/>
              <a:t>days</a:t>
            </a:r>
            <a:r>
              <a:rPr lang="de-DE" dirty="0" smtClean="0"/>
              <a:t> of </a:t>
            </a:r>
            <a:r>
              <a:rPr lang="de-DE" dirty="0" err="1" smtClean="0"/>
              <a:t>the</a:t>
            </a:r>
            <a:r>
              <a:rPr lang="de-DE" dirty="0" smtClean="0"/>
              <a:t> IG </a:t>
            </a:r>
            <a:r>
              <a:rPr lang="de-DE" dirty="0" err="1" smtClean="0"/>
              <a:t>THz</a:t>
            </a:r>
            <a:r>
              <a:rPr lang="de-DE" dirty="0" smtClean="0"/>
              <a:t> </a:t>
            </a:r>
            <a:r>
              <a:rPr lang="de-DE" dirty="0" err="1" smtClean="0"/>
              <a:t>from</a:t>
            </a:r>
            <a:r>
              <a:rPr lang="de-DE" dirty="0" smtClean="0"/>
              <a:t> </a:t>
            </a:r>
            <a:r>
              <a:rPr lang="de-DE" dirty="0" err="1" smtClean="0"/>
              <a:t>which</a:t>
            </a:r>
            <a:r>
              <a:rPr lang="de-DE" dirty="0" smtClean="0"/>
              <a:t> TG3d </a:t>
            </a:r>
            <a:r>
              <a:rPr lang="de-DE" dirty="0" err="1" smtClean="0"/>
              <a:t>evolved</a:t>
            </a:r>
            <a:endParaRPr lang="de-DE" dirty="0"/>
          </a:p>
        </p:txBody>
      </p:sp>
      <p:sp>
        <p:nvSpPr>
          <p:cNvPr id="2" name="Datumsplatzhalter 1"/>
          <p:cNvSpPr>
            <a:spLocks noGrp="1"/>
          </p:cNvSpPr>
          <p:nvPr>
            <p:ph type="dt" sz="half" idx="10"/>
          </p:nvPr>
        </p:nvSpPr>
        <p:spPr/>
        <p:txBody>
          <a:bodyPr/>
          <a:lstStyle/>
          <a:p>
            <a:r>
              <a:rPr lang="en-US" dirty="0" smtClean="0"/>
              <a:t>July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13</a:t>
            </a:fld>
            <a:endParaRPr lang="en-US"/>
          </a:p>
        </p:txBody>
      </p:sp>
      <p:sp>
        <p:nvSpPr>
          <p:cNvPr id="8" name="Inhaltsplatzhalter 5"/>
          <p:cNvSpPr>
            <a:spLocks noGrp="1"/>
          </p:cNvSpPr>
          <p:nvPr>
            <p:ph idx="1"/>
          </p:nvPr>
        </p:nvSpPr>
        <p:spPr/>
        <p:txBody>
          <a:bodyPr/>
          <a:lstStyle/>
          <a:p>
            <a:pPr lvl="2"/>
            <a:endParaRPr lang="de-DE" sz="1600" dirty="0" smtClean="0"/>
          </a:p>
          <a:p>
            <a:r>
              <a:rPr lang="de-DE" sz="2800" dirty="0" smtClean="0"/>
              <a:t>Rick Roberts</a:t>
            </a:r>
          </a:p>
          <a:p>
            <a:r>
              <a:rPr lang="de-DE" sz="2800" dirty="0" smtClean="0"/>
              <a:t>David Britz</a:t>
            </a:r>
          </a:p>
          <a:p>
            <a:r>
              <a:rPr lang="de-DE" sz="2800" dirty="0" err="1" smtClean="0"/>
              <a:t>Katsuhiro</a:t>
            </a:r>
            <a:r>
              <a:rPr lang="de-DE" sz="2800" dirty="0" smtClean="0"/>
              <a:t> </a:t>
            </a:r>
            <a:r>
              <a:rPr lang="de-DE" sz="2800" dirty="0" err="1" smtClean="0"/>
              <a:t>Ajito</a:t>
            </a:r>
            <a:endParaRPr lang="de-DE" sz="2800" dirty="0" smtClean="0"/>
          </a:p>
          <a:p>
            <a:pPr lvl="2">
              <a:buNone/>
            </a:pPr>
            <a:endParaRPr lang="en-US" sz="1600" dirty="0" smtClean="0">
              <a:solidFill>
                <a:schemeClr val="tx2"/>
              </a:solidFill>
            </a:endParaRPr>
          </a:p>
          <a:p>
            <a:pPr lvl="2"/>
            <a:endParaRPr lang="de-DE" sz="1600" dirty="0" smtClean="0"/>
          </a:p>
          <a:p>
            <a:pPr lvl="1"/>
            <a:endParaRPr lang="de-DE" sz="1600" dirty="0" smtClean="0"/>
          </a:p>
          <a:p>
            <a:endParaRPr lang="de-DE"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a:t>
            </a:r>
            <a:r>
              <a:rPr lang="de-DE" sz="4400" b="1" dirty="0" err="1" smtClean="0">
                <a:solidFill>
                  <a:schemeClr val="tx1"/>
                </a:solidFill>
              </a:rPr>
              <a:t>July</a:t>
            </a:r>
            <a:r>
              <a:rPr lang="de-DE" sz="4400" b="1" dirty="0" smtClean="0">
                <a:solidFill>
                  <a:schemeClr val="tx1"/>
                </a:solidFill>
              </a:rPr>
              <a:t> 2017</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 July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smtClean="0"/>
              <a:t>2 </a:t>
            </a:r>
            <a:r>
              <a:rPr lang="de-DE" sz="2000" dirty="0" err="1" smtClean="0"/>
              <a:t>meetings</a:t>
            </a:r>
            <a:r>
              <a:rPr lang="de-DE" sz="2000" dirty="0" smtClean="0"/>
              <a:t> + 2 </a:t>
            </a:r>
            <a:r>
              <a:rPr lang="de-DE" sz="2000" dirty="0" err="1" smtClean="0"/>
              <a:t>meetings</a:t>
            </a:r>
            <a:r>
              <a:rPr lang="de-DE" sz="2000" dirty="0" smtClean="0"/>
              <a:t> </a:t>
            </a:r>
            <a:r>
              <a:rPr lang="de-DE" sz="2000" dirty="0" err="1" smtClean="0"/>
              <a:t>jointly</a:t>
            </a:r>
            <a:r>
              <a:rPr lang="de-DE" sz="2000" dirty="0" smtClean="0"/>
              <a:t> </a:t>
            </a:r>
            <a:r>
              <a:rPr lang="de-DE" sz="2000" dirty="0" err="1" smtClean="0"/>
              <a:t>with</a:t>
            </a:r>
            <a:r>
              <a:rPr lang="de-DE" sz="2000" dirty="0" smtClean="0"/>
              <a:t> IG </a:t>
            </a:r>
            <a:r>
              <a:rPr lang="de-DE" sz="2000" dirty="0" err="1" smtClean="0"/>
              <a:t>THz</a:t>
            </a:r>
            <a:endParaRPr lang="de-DE" sz="2000" dirty="0" smtClean="0"/>
          </a:p>
          <a:p>
            <a:r>
              <a:rPr lang="de-DE" sz="2000" dirty="0" err="1" smtClean="0"/>
              <a:t>Documents</a:t>
            </a:r>
            <a:r>
              <a:rPr lang="de-DE" sz="2000" dirty="0" smtClean="0"/>
              <a:t> </a:t>
            </a:r>
            <a:r>
              <a:rPr lang="de-DE" sz="2000" dirty="0" err="1" smtClean="0"/>
              <a:t>presented</a:t>
            </a:r>
            <a:r>
              <a:rPr lang="de-DE" sz="2000" dirty="0" smtClean="0"/>
              <a:t>:</a:t>
            </a:r>
          </a:p>
          <a:p>
            <a:pPr lvl="1">
              <a:spcAft>
                <a:spcPts val="0"/>
              </a:spcAft>
              <a:buFont typeface="Times New Roman"/>
              <a:buChar char="-"/>
            </a:pPr>
            <a:r>
              <a:rPr lang="en-US" sz="1600" b="1" u="sng" dirty="0" smtClean="0">
                <a:ea typeface="Times New Roman"/>
              </a:rPr>
              <a:t>Contribution # 1</a:t>
            </a:r>
            <a:endParaRPr lang="de-DE" sz="1600" dirty="0" smtClean="0">
              <a:ea typeface="Times New Roman"/>
            </a:endParaRPr>
          </a:p>
          <a:p>
            <a:pPr marL="933450" lvl="1">
              <a:spcAft>
                <a:spcPts val="0"/>
              </a:spcAft>
              <a:buNone/>
            </a:pPr>
            <a:r>
              <a:rPr lang="en-US" sz="1600" dirty="0" smtClean="0">
                <a:ea typeface="Times New Roman"/>
              </a:rPr>
              <a:t>	</a:t>
            </a:r>
            <a:r>
              <a:rPr lang="en-US" sz="1800" dirty="0" smtClean="0">
                <a:ea typeface="Times New Roman"/>
              </a:rPr>
              <a:t>Sebastian Rey, “</a:t>
            </a:r>
            <a:r>
              <a:rPr lang="en-US" sz="1800" dirty="0" smtClean="0"/>
              <a:t>Update on Regulatory Progress above 275GHz</a:t>
            </a:r>
            <a:r>
              <a:rPr lang="en-US" sz="1800" dirty="0" smtClean="0">
                <a:solidFill>
                  <a:srgbClr val="000000"/>
                </a:solidFill>
                <a:ea typeface="Times New Roman"/>
              </a:rPr>
              <a:t>,” (15-17-0395r00)</a:t>
            </a:r>
          </a:p>
          <a:p>
            <a:pPr marL="933450" lvl="1" indent="-487363">
              <a:spcAft>
                <a:spcPts val="0"/>
              </a:spcAft>
              <a:buNone/>
            </a:pPr>
            <a:r>
              <a:rPr lang="en-US" sz="1800" dirty="0" smtClean="0">
                <a:solidFill>
                  <a:srgbClr val="000000"/>
                </a:solidFill>
                <a:ea typeface="Times New Roman"/>
              </a:rPr>
              <a:t>-    5 contributions in the joint meeting with IG THz (see doc. 15-17-0391)</a:t>
            </a:r>
            <a:endParaRPr lang="en-US" sz="1600" dirty="0" smtClean="0">
              <a:solidFill>
                <a:srgbClr val="000000"/>
              </a:solidFill>
              <a:ea typeface="Times New Roman"/>
            </a:endParaRPr>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July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endParaRPr lang="de-DE" dirty="0"/>
          </a:p>
        </p:txBody>
      </p:sp>
      <p:sp>
        <p:nvSpPr>
          <p:cNvPr id="6" name="Inhaltsplatzhalter 5"/>
          <p:cNvSpPr>
            <a:spLocks noGrp="1"/>
          </p:cNvSpPr>
          <p:nvPr>
            <p:ph idx="1"/>
          </p:nvPr>
        </p:nvSpPr>
        <p:spPr>
          <a:xfrm>
            <a:off x="685800" y="1852767"/>
            <a:ext cx="7772400" cy="4114800"/>
          </a:xfrm>
        </p:spPr>
        <p:txBody>
          <a:bodyPr/>
          <a:lstStyle/>
          <a:p>
            <a:pPr lvl="1"/>
            <a:r>
              <a:rPr lang="de-DE" sz="2200" dirty="0" smtClean="0"/>
              <a:t>Motion </a:t>
            </a:r>
            <a:r>
              <a:rPr lang="de-DE" sz="2200" dirty="0" err="1" smtClean="0"/>
              <a:t>for</a:t>
            </a:r>
            <a:r>
              <a:rPr lang="de-DE" sz="2200" dirty="0" smtClean="0"/>
              <a:t> IEEE P802.15.3d </a:t>
            </a:r>
            <a:r>
              <a:rPr lang="de-DE" sz="2200" dirty="0" err="1" smtClean="0"/>
              <a:t>for</a:t>
            </a:r>
            <a:r>
              <a:rPr lang="de-DE" sz="2200" dirty="0" smtClean="0"/>
              <a:t> </a:t>
            </a:r>
            <a:r>
              <a:rPr lang="de-DE" sz="2200" dirty="0" err="1" smtClean="0"/>
              <a:t>submission</a:t>
            </a:r>
            <a:r>
              <a:rPr lang="de-DE" sz="2200" dirty="0" smtClean="0"/>
              <a:t> </a:t>
            </a:r>
            <a:r>
              <a:rPr lang="de-DE" sz="2200" dirty="0" err="1" smtClean="0"/>
              <a:t>to</a:t>
            </a:r>
            <a:r>
              <a:rPr lang="de-DE" sz="2200" dirty="0" smtClean="0"/>
              <a:t> </a:t>
            </a:r>
            <a:r>
              <a:rPr lang="de-DE" sz="2200" dirty="0" err="1" smtClean="0"/>
              <a:t>RevCom</a:t>
            </a:r>
            <a:endParaRPr lang="de-DE" sz="2200" dirty="0" smtClean="0"/>
          </a:p>
          <a:p>
            <a:pPr lvl="1"/>
            <a:r>
              <a:rPr lang="de-DE" sz="2200" dirty="0" smtClean="0"/>
              <a:t>Response </a:t>
            </a:r>
            <a:r>
              <a:rPr lang="de-DE" sz="2200" dirty="0" err="1" smtClean="0"/>
              <a:t>to</a:t>
            </a:r>
            <a:r>
              <a:rPr lang="de-DE" sz="2200" dirty="0" smtClean="0"/>
              <a:t> </a:t>
            </a:r>
            <a:r>
              <a:rPr lang="de-DE" sz="2200" dirty="0" err="1" smtClean="0"/>
              <a:t>comments</a:t>
            </a:r>
            <a:r>
              <a:rPr lang="de-DE" sz="2200" dirty="0" smtClean="0"/>
              <a:t> </a:t>
            </a:r>
            <a:r>
              <a:rPr lang="de-DE" sz="2200" dirty="0" err="1" smtClean="0"/>
              <a:t>wrt</a:t>
            </a:r>
            <a:r>
              <a:rPr lang="de-DE" sz="2200" dirty="0" smtClean="0"/>
              <a:t> PAR 801.1acct </a:t>
            </a:r>
            <a:r>
              <a:rPr lang="de-DE" sz="2200" dirty="0" err="1" smtClean="0"/>
              <a:t>during</a:t>
            </a:r>
            <a:r>
              <a:rPr lang="de-DE" sz="2200" dirty="0" smtClean="0"/>
              <a:t> </a:t>
            </a:r>
            <a:r>
              <a:rPr lang="de-DE" sz="2200" dirty="0" err="1" smtClean="0"/>
              <a:t>the</a:t>
            </a:r>
            <a:r>
              <a:rPr lang="de-DE" sz="2200" dirty="0" smtClean="0"/>
              <a:t> </a:t>
            </a:r>
            <a:r>
              <a:rPr lang="de-DE" sz="2200" dirty="0" err="1" smtClean="0"/>
              <a:t>joint</a:t>
            </a:r>
            <a:r>
              <a:rPr lang="de-DE" sz="2200" dirty="0" smtClean="0"/>
              <a:t> 802.1+802.1 </a:t>
            </a:r>
            <a:r>
              <a:rPr lang="de-DE" sz="2200" dirty="0" err="1" smtClean="0"/>
              <a:t>meeting</a:t>
            </a:r>
            <a:r>
              <a:rPr lang="de-DE" sz="2200" dirty="0" smtClean="0"/>
              <a:t> (</a:t>
            </a:r>
            <a:r>
              <a:rPr lang="de-DE" sz="2200" dirty="0" err="1" smtClean="0"/>
              <a:t>doc</a:t>
            </a:r>
            <a:r>
              <a:rPr lang="de-DE" sz="2200" dirty="0" smtClean="0"/>
              <a:t>. 15-17-0411r4)</a:t>
            </a:r>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July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802.15.3d Sponsor Ballot </a:t>
            </a:r>
            <a:r>
              <a:rPr lang="en-US" altLang="en-US" sz="3200" b="1" dirty="0"/>
              <a:t>History</a:t>
            </a:r>
            <a:endParaRPr lang="en-US" sz="3200" b="1" dirty="0">
              <a:solidFill>
                <a:schemeClr val="tx2"/>
              </a:solidFill>
            </a:endParaRPr>
          </a:p>
        </p:txBody>
      </p:sp>
      <p:sp>
        <p:nvSpPr>
          <p:cNvPr id="8" name="Rectangle 2"/>
          <p:cNvSpPr>
            <a:spLocks noGrp="1" noChangeArrowheads="1"/>
          </p:cNvSpPr>
          <p:nvPr>
            <p:ph type="body" idx="1"/>
          </p:nvPr>
        </p:nvSpPr>
        <p:spPr>
          <a:xfrm>
            <a:off x="457200" y="1292225"/>
            <a:ext cx="8228013" cy="50323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Sponsor Ballot Recirc#1 (P802.15.3d/D03)</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Opened: 11-May-2017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Closed: 21-apr-2017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Ballots received: 2</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vote changes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3 comments from 3 </a:t>
            </a:r>
            <a:r>
              <a:rPr lang="en-US" altLang="en-US" sz="2000" dirty="0" err="1" smtClean="0"/>
              <a:t>commenters</a:t>
            </a:r>
            <a:r>
              <a:rPr lang="en-US" altLang="en-US" sz="2000" dirty="0" smtClean="0"/>
              <a:t> (0 MBS)</a:t>
            </a:r>
            <a:endParaRPr lang="en-US" altLang="en-US" sz="24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Vote results (pool of 99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88 responses (88%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abstain (3 % abstention ratio)</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Comment resolution database worksheet:</a:t>
            </a:r>
            <a:endParaRPr lang="en-US" altLang="en-US" sz="2200" dirty="0" smtClean="0"/>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1600" dirty="0" smtClean="0">
                <a:hlinkClick r:id="rId2"/>
              </a:rPr>
              <a:t>https://mentor.ieee.org/802.15/dcn/17/15-17-0128-06-003d-p802-15-tg3d-consolidated-comment-entry-form.xlsx </a:t>
            </a:r>
            <a:r>
              <a:rPr lang="en-US" altLang="en-US" sz="1600" dirty="0" smtClean="0"/>
              <a:t>– sheet SB_D03_Comments</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Decision for a 2</a:t>
            </a:r>
            <a:r>
              <a:rPr lang="en-US" altLang="en-US" sz="2000" baseline="30000" dirty="0" smtClean="0"/>
              <a:t>nd</a:t>
            </a:r>
            <a:r>
              <a:rPr lang="en-US" altLang="en-US" sz="2000" dirty="0" smtClean="0"/>
              <a:t> </a:t>
            </a:r>
            <a:r>
              <a:rPr lang="en-US" altLang="en-US" sz="2000" dirty="0" err="1" smtClean="0"/>
              <a:t>Recirc</a:t>
            </a:r>
            <a:r>
              <a:rPr lang="en-US" altLang="en-US" sz="2000" dirty="0" smtClean="0"/>
              <a:t> to address a relevant editorial comment</a:t>
            </a:r>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dirty="0" smtClean="0"/>
              <a:t>July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a:latin typeface="Times New Roman" pitchFamily="18" charset="0"/>
              </a:rPr>
              <a:t>Bob </a:t>
            </a:r>
            <a:r>
              <a:rPr lang="en-US" altLang="en-US" sz="1200" dirty="0" err="1">
                <a:latin typeface="Times New Roman" pitchFamily="18" charset="0"/>
              </a:rPr>
              <a:t>Heile</a:t>
            </a:r>
            <a:r>
              <a:rPr lang="en-US" altLang="en-US" sz="1200" dirty="0">
                <a:latin typeface="Times New Roman" pitchFamily="18" charset="0"/>
              </a:rPr>
              <a:t>, Wi-SUN</a:t>
            </a:r>
          </a:p>
        </p:txBody>
      </p:sp>
      <p:sp>
        <p:nvSpPr>
          <p:cNvPr id="14" name="Slide Number Placeholder 2"/>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802.15.3d Sponsor Ballot </a:t>
            </a:r>
            <a:r>
              <a:rPr lang="en-US" altLang="en-US" sz="3200" b="1" dirty="0"/>
              <a:t>History</a:t>
            </a:r>
            <a:endParaRPr lang="en-US" sz="3200" b="1" dirty="0">
              <a:solidFill>
                <a:schemeClr val="tx2"/>
              </a:solidFill>
            </a:endParaRPr>
          </a:p>
        </p:txBody>
      </p:sp>
      <p:sp>
        <p:nvSpPr>
          <p:cNvPr id="8" name="Rectangle 2"/>
          <p:cNvSpPr>
            <a:spLocks noGrp="1" noChangeArrowheads="1"/>
          </p:cNvSpPr>
          <p:nvPr>
            <p:ph type="body" idx="1"/>
          </p:nvPr>
        </p:nvSpPr>
        <p:spPr>
          <a:xfrm>
            <a:off x="457200" y="1473200"/>
            <a:ext cx="8228013" cy="503237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Sponsor Ballot Recirc#2 (P802.15.3d/D04)</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Opened: 31-May-2017</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Closed: 10-Jun-2017</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Ballots received: 2</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0 vote changes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comments from 2 </a:t>
            </a:r>
            <a:r>
              <a:rPr lang="en-US" altLang="en-US" sz="2000" dirty="0" err="1" smtClean="0"/>
              <a:t>commenters</a:t>
            </a:r>
            <a:r>
              <a:rPr lang="en-US" altLang="en-US" sz="2000" dirty="0" smtClean="0"/>
              <a:t> (0 MBS)</a:t>
            </a:r>
            <a:endParaRPr lang="en-US" altLang="en-US" sz="2400" dirty="0" smtClean="0"/>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Vote results (pool of 99 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88 responses (88% 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85 yes, 0 no (100% 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2 abstain (3 % abstention ratio)</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Comment resolution database worksheet:</a:t>
            </a:r>
            <a:endParaRPr lang="en-US" altLang="en-US" sz="2200" dirty="0" smtClean="0"/>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1600" dirty="0" smtClean="0">
                <a:hlinkClick r:id="rId2"/>
              </a:rPr>
              <a:t>https://mentor.ieee.org/802.15/dcn/17/15-17-0128-06-003d-p802-15-tg3d-consolidated-comment-entry-form.xlsx </a:t>
            </a:r>
            <a:r>
              <a:rPr lang="en-US" altLang="en-US" sz="1600" dirty="0" smtClean="0"/>
              <a:t>– sheet SB_D04_Comments</a:t>
            </a:r>
            <a:endParaRPr lang="en-US" altLang="en-US" sz="2200" dirty="0" smtClean="0"/>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dirty="0" smtClean="0"/>
              <a:t>July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a:latin typeface="Times New Roman" pitchFamily="18" charset="0"/>
              </a:rPr>
              <a:t>Bob </a:t>
            </a:r>
            <a:r>
              <a:rPr lang="en-US" altLang="en-US" sz="1200" dirty="0" err="1">
                <a:latin typeface="Times New Roman" pitchFamily="18" charset="0"/>
              </a:rPr>
              <a:t>Heile</a:t>
            </a:r>
            <a:r>
              <a:rPr lang="en-US" altLang="en-US" sz="1200" dirty="0">
                <a:latin typeface="Times New Roman" pitchFamily="18" charset="0"/>
              </a:rPr>
              <a:t>, Wi-SUN</a:t>
            </a:r>
          </a:p>
        </p:txBody>
      </p:sp>
      <p:sp>
        <p:nvSpPr>
          <p:cNvPr id="14" name="Slide Number Placeholder 2"/>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5800" y="650875"/>
            <a:ext cx="7772400" cy="762000"/>
          </a:xfrm>
          <a:prstGeom prst="rect">
            <a:avLst/>
          </a:prstGeom>
        </p:spPr>
        <p:txBody>
          <a:bodyPr/>
          <a:lstStyle/>
          <a:p>
            <a:pPr algn="ctr"/>
            <a:r>
              <a:rPr lang="en-US" altLang="en-US" sz="3200" b="1" dirty="0" smtClean="0"/>
              <a:t>Details on the Comments from Recirc#2 </a:t>
            </a:r>
            <a:endParaRPr lang="en-US" sz="3200" b="1" dirty="0">
              <a:solidFill>
                <a:schemeClr val="tx2"/>
              </a:solidFill>
            </a:endParaRPr>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kern="0" dirty="0" smtClean="0"/>
              <a:t>July 2017</a:t>
            </a:r>
            <a:endParaRPr lang="en-US" kern="0" dirty="0"/>
          </a:p>
        </p:txBody>
      </p:sp>
      <p:sp>
        <p:nvSpPr>
          <p:cNvPr id="13" name="Rectangle 5"/>
          <p:cNvSpPr>
            <a:spLocks noGrp="1" noChangeArrowheads="1"/>
          </p:cNvSpPr>
          <p:nvPr>
            <p:ph type="ftr" sz="quarter" idx="11"/>
          </p:nvPr>
        </p:nvSpPr>
        <p:spPr>
          <a:xfrm>
            <a:off x="7010400" y="6475413"/>
            <a:ext cx="1600200" cy="18415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a:latin typeface="Times New Roman" pitchFamily="18" charset="0"/>
              </a:rPr>
              <a:t>Bob </a:t>
            </a:r>
            <a:r>
              <a:rPr lang="en-US" altLang="en-US" sz="1200" dirty="0" err="1">
                <a:latin typeface="Times New Roman" pitchFamily="18" charset="0"/>
              </a:rPr>
              <a:t>Heile</a:t>
            </a:r>
            <a:r>
              <a:rPr lang="en-US" altLang="en-US" sz="1200" dirty="0">
                <a:latin typeface="Times New Roman" pitchFamily="18" charset="0"/>
              </a:rPr>
              <a:t>, Wi-SUN</a:t>
            </a:r>
          </a:p>
        </p:txBody>
      </p:sp>
      <p:sp>
        <p:nvSpPr>
          <p:cNvPr id="14" name="Slide Number Placeholder 2"/>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1996AD2A-815B-42A5-AE6C-F014A498B92F}" type="slidenum">
              <a:rPr lang="en-US" altLang="en-US"/>
              <a:pPr/>
              <a:t>7</a:t>
            </a:fld>
            <a:endParaRPr lang="en-US" altLang="en-US"/>
          </a:p>
        </p:txBody>
      </p:sp>
      <p:graphicFrame>
        <p:nvGraphicFramePr>
          <p:cNvPr id="11" name="Tabelle 10"/>
          <p:cNvGraphicFramePr>
            <a:graphicFrameLocks noGrp="1"/>
          </p:cNvGraphicFramePr>
          <p:nvPr/>
        </p:nvGraphicFramePr>
        <p:xfrm>
          <a:off x="228601" y="1752601"/>
          <a:ext cx="8610599" cy="3733800"/>
        </p:xfrm>
        <a:graphic>
          <a:graphicData uri="http://schemas.openxmlformats.org/drawingml/2006/table">
            <a:tbl>
              <a:tblPr>
                <a:tableStyleId>{284E427A-3D55-4303-BF80-6455036E1DE7}</a:tableStyleId>
              </a:tblPr>
              <a:tblGrid>
                <a:gridCol w="761999"/>
                <a:gridCol w="914400"/>
                <a:gridCol w="685800"/>
                <a:gridCol w="609600"/>
                <a:gridCol w="2057400"/>
                <a:gridCol w="533400"/>
                <a:gridCol w="685800"/>
                <a:gridCol w="685800"/>
                <a:gridCol w="1676400"/>
              </a:tblGrid>
              <a:tr h="682007">
                <a:tc>
                  <a:txBody>
                    <a:bodyPr/>
                    <a:lstStyle/>
                    <a:p>
                      <a:pPr algn="l" fontAlgn="b"/>
                      <a:r>
                        <a:rPr lang="de-DE" sz="1050" u="none" strike="noStrike"/>
                        <a:t>Comment #</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Name</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Affiliation</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err="1"/>
                        <a:t>Category</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a:t>Comment</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Must Be Satisfied</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err="1"/>
                        <a:t>Proposed</a:t>
                      </a:r>
                      <a:r>
                        <a:rPr lang="de-DE" sz="1050" u="none" strike="noStrike" dirty="0"/>
                        <a:t> Change</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dirty="0"/>
                        <a:t>Disposition Status</a:t>
                      </a:r>
                      <a:endParaRPr lang="de-DE" sz="1050" b="0" i="0" u="none" strike="noStrike" dirty="0">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Disposition Detail</a:t>
                      </a:r>
                      <a:endParaRPr lang="de-DE" sz="1050" b="0" i="0" u="none" strike="noStrike">
                        <a:solidFill>
                          <a:srgbClr val="000000"/>
                        </a:solidFill>
                        <a:latin typeface="Calibri"/>
                      </a:endParaRPr>
                    </a:p>
                  </a:txBody>
                  <a:tcPr marL="3118" marR="3118" marT="3118" marB="0" anchor="b">
                    <a:solidFill>
                      <a:schemeClr val="bg1"/>
                    </a:solidFill>
                  </a:tcPr>
                </a:tc>
              </a:tr>
              <a:tr h="2584456">
                <a:tc>
                  <a:txBody>
                    <a:bodyPr/>
                    <a:lstStyle/>
                    <a:p>
                      <a:pPr algn="l" fontAlgn="b"/>
                      <a:r>
                        <a:rPr lang="de-DE" sz="1050" u="none" strike="noStrike"/>
                        <a:t>r02-1</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t"/>
                      <a:r>
                        <a:rPr lang="de-DE" sz="1050" u="none" strike="noStrike"/>
                        <a:t>BUCANEG, DEMETRIO JR</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a:t>Hawaiian Electric Company</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a:t>General</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en-US" sz="1050" u="none" strike="noStrike"/>
                        <a:t>In "Table 5-6a" under column "Valid range", these elements are written as "THZ_SC_PHY, THZ_OOK_PHY, THZ_BOTH_PHY". Is "THZ" be scribbled with capital letter "Z" or small letter "z" or immaterial? Same comment applies to the whole document where it occurs.</a:t>
                      </a:r>
                      <a:endParaRPr lang="en-US"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dirty="0" err="1"/>
                        <a:t>No</a:t>
                      </a:r>
                      <a:endParaRPr lang="de-DE" sz="1050" b="0" i="0" u="none" strike="noStrike" dirty="0">
                        <a:solidFill>
                          <a:srgbClr val="000000"/>
                        </a:solidFill>
                        <a:latin typeface="Calibri"/>
                      </a:endParaRPr>
                    </a:p>
                  </a:txBody>
                  <a:tcPr marL="3118" marR="3118" marT="3118" marB="0">
                    <a:solidFill>
                      <a:schemeClr val="bg1"/>
                    </a:solidFill>
                  </a:tcPr>
                </a:tc>
                <a:tc>
                  <a:txBody>
                    <a:bodyPr/>
                    <a:lstStyle/>
                    <a:p>
                      <a:pPr algn="l" fontAlgn="t"/>
                      <a:r>
                        <a:rPr lang="en-US" sz="1050" u="none" strike="noStrike" dirty="0"/>
                        <a:t>As decided per 'Comment' column.</a:t>
                      </a:r>
                      <a:endParaRPr lang="en-US" sz="1050" b="0" i="0" u="none" strike="noStrike" dirty="0">
                        <a:solidFill>
                          <a:srgbClr val="000000"/>
                        </a:solidFill>
                        <a:latin typeface="Calibri"/>
                      </a:endParaRPr>
                    </a:p>
                  </a:txBody>
                  <a:tcPr marL="3118" marR="3118" marT="3118" marB="0">
                    <a:solidFill>
                      <a:schemeClr val="bg1"/>
                    </a:solidFill>
                  </a:tcPr>
                </a:tc>
                <a:tc>
                  <a:txBody>
                    <a:bodyPr/>
                    <a:lstStyle/>
                    <a:p>
                      <a:pPr algn="l" fontAlgn="t"/>
                      <a:r>
                        <a:rPr lang="de-DE" sz="1050" u="none" strike="noStrike"/>
                        <a:t>Rejected</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en-US" sz="1000" u="none" strike="noStrike"/>
                        <a:t>The use of "THz" and "THZ" is consistent throughout the document. "THZ" is only used for primitive names and enumeration values, and "THz" is used in all other cases. This convention was established by IEEE Std 802.15.3-2016. Additionally, the document will be professionally edited prior to publication.</a:t>
                      </a:r>
                      <a:endParaRPr lang="en-US" sz="1000" b="0" i="0" u="none" strike="noStrike">
                        <a:solidFill>
                          <a:srgbClr val="000000"/>
                        </a:solidFill>
                        <a:latin typeface="Calibri"/>
                      </a:endParaRPr>
                    </a:p>
                  </a:txBody>
                  <a:tcPr marL="3118" marR="3118" marT="3118" marB="0">
                    <a:solidFill>
                      <a:schemeClr val="bg1"/>
                    </a:solidFill>
                  </a:tcPr>
                </a:tc>
              </a:tr>
              <a:tr h="467337">
                <a:tc>
                  <a:txBody>
                    <a:bodyPr/>
                    <a:lstStyle/>
                    <a:p>
                      <a:pPr algn="l" fontAlgn="b"/>
                      <a:r>
                        <a:rPr lang="de-DE" sz="1050" u="none" strike="noStrike"/>
                        <a:t>r02-2</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t"/>
                      <a:r>
                        <a:rPr lang="de-DE" sz="1050" u="none" strike="noStrike"/>
                        <a:t>Alessi, Julie</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t"/>
                      <a:r>
                        <a:rPr lang="de-DE" sz="1050" u="none" strike="noStrike"/>
                        <a:t>Editorial</a:t>
                      </a:r>
                      <a:endParaRPr lang="de-DE" sz="1050" b="0" i="0" u="none" strike="noStrike">
                        <a:solidFill>
                          <a:srgbClr val="000000"/>
                        </a:solidFill>
                        <a:latin typeface="Calibri"/>
                      </a:endParaRPr>
                    </a:p>
                  </a:txBody>
                  <a:tcPr marL="3118" marR="3118" marT="3118" marB="0">
                    <a:solidFill>
                      <a:schemeClr val="bg1"/>
                    </a:solidFill>
                  </a:tcPr>
                </a:tc>
                <a:tc>
                  <a:txBody>
                    <a:bodyPr/>
                    <a:lstStyle/>
                    <a:p>
                      <a:pPr algn="l" fontAlgn="b"/>
                      <a:r>
                        <a:rPr lang="en-US" sz="1050" u="none" strike="noStrike"/>
                        <a:t>Draft meets all editorial requirements.</a:t>
                      </a:r>
                      <a:endParaRPr lang="en-US"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No</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r>
                        <a:rPr lang="de-DE" sz="1050" u="none" strike="noStrike"/>
                        <a:t>Acccepted</a:t>
                      </a:r>
                      <a:endParaRPr lang="de-DE" sz="1050" b="0" i="0" u="none" strike="noStrike">
                        <a:solidFill>
                          <a:srgbClr val="000000"/>
                        </a:solidFill>
                        <a:latin typeface="Calibri"/>
                      </a:endParaRPr>
                    </a:p>
                  </a:txBody>
                  <a:tcPr marL="3118" marR="3118" marT="3118" marB="0" anchor="b">
                    <a:solidFill>
                      <a:schemeClr val="bg1"/>
                    </a:solidFill>
                  </a:tcPr>
                </a:tc>
                <a:tc>
                  <a:txBody>
                    <a:bodyPr/>
                    <a:lstStyle/>
                    <a:p>
                      <a:pPr algn="l" fontAlgn="b"/>
                      <a:endParaRPr lang="de-DE" sz="1050" b="0" i="0" u="none" strike="noStrike" dirty="0">
                        <a:solidFill>
                          <a:srgbClr val="000000"/>
                        </a:solidFill>
                        <a:latin typeface="Calibri"/>
                      </a:endParaRPr>
                    </a:p>
                  </a:txBody>
                  <a:tcPr marL="3118" marR="3118" marT="3118" marB="0" anchor="b">
                    <a:solidFill>
                      <a:schemeClr val="bg1"/>
                    </a:solidFill>
                  </a:tcPr>
                </a:tc>
              </a:tr>
            </a:tbl>
          </a:graphicData>
        </a:graphic>
      </p:graphicFrame>
      <p:sp>
        <p:nvSpPr>
          <p:cNvPr id="12" name="Rectangle 2"/>
          <p:cNvSpPr>
            <a:spLocks noGrp="1" noChangeArrowheads="1"/>
          </p:cNvSpPr>
          <p:nvPr>
            <p:ph type="body" idx="1"/>
          </p:nvPr>
        </p:nvSpPr>
        <p:spPr>
          <a:xfrm>
            <a:off x="457200" y="5791200"/>
            <a:ext cx="8228013" cy="457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pPr>
            <a:r>
              <a:rPr lang="en-US" altLang="en-US" sz="2000" dirty="0" smtClean="0"/>
              <a:t>r02-1 is a new comment from Recirc#2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638175"/>
            <a:ext cx="7848601" cy="1066800"/>
          </a:xfrm>
        </p:spPr>
        <p:txBody>
          <a:bodyPr/>
          <a:lstStyle/>
          <a:p>
            <a:r>
              <a:rPr lang="en-US" b="1" dirty="0"/>
              <a:t>T</a:t>
            </a:r>
            <a:r>
              <a:rPr lang="en-US" b="1" dirty="0" smtClean="0"/>
              <a:t>G Motion </a:t>
            </a:r>
            <a:r>
              <a:rPr lang="en-US" altLang="en-US" b="1" dirty="0" smtClean="0"/>
              <a:t>to Forward 802.15.3d to </a:t>
            </a:r>
            <a:r>
              <a:rPr lang="en-US" altLang="en-US" b="1" dirty="0" err="1" smtClean="0"/>
              <a:t>RevCom</a:t>
            </a:r>
            <a:endParaRPr lang="en-US" b="1" dirty="0"/>
          </a:p>
        </p:txBody>
      </p:sp>
      <p:sp>
        <p:nvSpPr>
          <p:cNvPr id="3" name="Text Placeholder 2"/>
          <p:cNvSpPr>
            <a:spLocks noGrp="1"/>
          </p:cNvSpPr>
          <p:nvPr>
            <p:ph type="body" idx="1"/>
          </p:nvPr>
        </p:nvSpPr>
        <p:spPr>
          <a:xfrm>
            <a:off x="685802" y="1905000"/>
            <a:ext cx="7772400" cy="4724400"/>
          </a:xfrm>
        </p:spPr>
        <p:txBody>
          <a:bodyPr/>
          <a:lstStyle/>
          <a:p>
            <a:pPr marL="0" indent="0">
              <a:buNone/>
            </a:pPr>
            <a:r>
              <a:rPr lang="en-US" sz="2400" dirty="0"/>
              <a:t>Move </a:t>
            </a:r>
            <a:r>
              <a:rPr lang="en-US" sz="2400" i="1" dirty="0"/>
              <a:t>that </a:t>
            </a:r>
            <a:r>
              <a:rPr lang="en-US" altLang="en-US" sz="2400" i="1" dirty="0" smtClean="0"/>
              <a:t>802.15 WG reviews and approves the CSD [</a:t>
            </a:r>
            <a:r>
              <a:rPr lang="de-DE" altLang="en-US" sz="2400" i="1" dirty="0" smtClean="0"/>
              <a:t>15-15-0683-01-003d-tg3d-csd-change-1</a:t>
            </a:r>
            <a:r>
              <a:rPr lang="en-US" altLang="en-US" sz="2400" i="1" dirty="0" smtClean="0"/>
              <a:t>] and requests unconditional approval from the EC to submit P802.15.3d-D04(or current revision) to </a:t>
            </a:r>
            <a:r>
              <a:rPr lang="en-US" altLang="en-US" sz="2400" i="1" dirty="0" err="1" smtClean="0"/>
              <a:t>RevCom</a:t>
            </a:r>
            <a:r>
              <a:rPr lang="en-US" altLang="en-US" sz="2400" i="1" dirty="0" smtClean="0"/>
              <a:t>. </a:t>
            </a:r>
            <a:endParaRPr lang="en-US" sz="2800" i="1" dirty="0" smtClean="0"/>
          </a:p>
          <a:p>
            <a:pPr marL="0" indent="0">
              <a:buNone/>
            </a:pPr>
            <a:endParaRPr lang="en-US" sz="2800" dirty="0"/>
          </a:p>
          <a:p>
            <a:pPr marL="0" indent="0">
              <a:buNone/>
            </a:pPr>
            <a:r>
              <a:rPr lang="en-US" sz="2800" dirty="0" smtClean="0"/>
              <a:t>Moved by:  Iwao Hosako</a:t>
            </a:r>
          </a:p>
          <a:p>
            <a:pPr marL="0" indent="0">
              <a:buNone/>
            </a:pPr>
            <a:r>
              <a:rPr lang="en-US" sz="2800" dirty="0" smtClean="0"/>
              <a:t>Seconded by:  Jörg Robert</a:t>
            </a:r>
          </a:p>
          <a:p>
            <a:pPr marL="0" indent="0">
              <a:buNone/>
            </a:pPr>
            <a:r>
              <a:rPr lang="en-US" sz="2800" dirty="0" smtClean="0"/>
              <a:t>y/a/n = 5/0/0</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77745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July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152183104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6482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pPr marL="0" indent="0">
              <a:buFontTx/>
              <a:buNone/>
            </a:pPr>
            <a:r>
              <a:rPr lang="en-US" sz="2800" dirty="0" smtClean="0"/>
              <a:t>Motion: </a:t>
            </a:r>
            <a:r>
              <a:rPr lang="en-US" sz="2800" i="1" dirty="0" smtClean="0"/>
              <a:t>that </a:t>
            </a:r>
            <a:r>
              <a:rPr lang="en-US" altLang="en-US" sz="2800" i="1" dirty="0" smtClean="0"/>
              <a:t>802.15 WG has reviewed and approved the CSD [</a:t>
            </a:r>
            <a:r>
              <a:rPr lang="de-DE" altLang="en-US" sz="2800" i="1" dirty="0" smtClean="0"/>
              <a:t>15-15-0683-01-003d-tg3d-csd-change-1</a:t>
            </a:r>
            <a:r>
              <a:rPr lang="en-US" altLang="en-US" sz="2800" i="1" dirty="0" smtClean="0"/>
              <a:t>] and requests unconditional approval from the EC to submit P802.15.3d-D04 to </a:t>
            </a:r>
            <a:r>
              <a:rPr lang="en-US" altLang="en-US" sz="2800" i="1" dirty="0" err="1" smtClean="0"/>
              <a:t>RevCom</a:t>
            </a:r>
            <a:r>
              <a:rPr lang="en-US" altLang="en-US" sz="2800" i="1" dirty="0" smtClean="0"/>
              <a:t>.</a:t>
            </a:r>
            <a:r>
              <a:rPr lang="en-US" sz="2000" dirty="0" smtClean="0"/>
              <a:t/>
            </a:r>
            <a:br>
              <a:rPr lang="en-US" sz="2000" dirty="0" smtClean="0"/>
            </a:br>
            <a:endParaRPr lang="en-US" sz="2000" dirty="0" smtClean="0"/>
          </a:p>
          <a:p>
            <a:pPr marL="0" indent="0">
              <a:buFontTx/>
              <a:buNone/>
            </a:pPr>
            <a:r>
              <a:rPr lang="en-US" sz="2000" dirty="0" smtClean="0"/>
              <a:t>Move: Thomas Kürner</a:t>
            </a:r>
          </a:p>
          <a:p>
            <a:pPr marL="0" indent="0">
              <a:buFontTx/>
              <a:buNone/>
            </a:pPr>
            <a:r>
              <a:rPr lang="en-US" sz="2000" dirty="0" smtClean="0"/>
              <a:t>Second: Clint Powell</a:t>
            </a:r>
          </a:p>
          <a:p>
            <a:pPr marL="0" indent="0">
              <a:buFontTx/>
              <a:buNone/>
            </a:pPr>
            <a:endParaRPr lang="en-US" sz="2000" dirty="0" smtClean="0"/>
          </a:p>
          <a:p>
            <a:pPr marL="0" indent="0">
              <a:buFontTx/>
              <a:buNone/>
            </a:pPr>
            <a:r>
              <a:rPr lang="en-US" sz="2000" dirty="0" smtClean="0"/>
              <a:t>Y/A/N 28/0/0</a:t>
            </a:r>
          </a:p>
          <a:p>
            <a:pPr marL="0" indent="0">
              <a:buFontTx/>
              <a:buNone/>
            </a:pPr>
            <a:endParaRPr lang="en-US" sz="2000" dirty="0" smtClean="0"/>
          </a:p>
        </p:txBody>
      </p:sp>
      <p:sp>
        <p:nvSpPr>
          <p:cNvPr id="7" name="Rectangle 5"/>
          <p:cNvSpPr>
            <a:spLocks noGrp="1" noChangeArrowheads="1"/>
          </p:cNvSpPr>
          <p:nvPr>
            <p:ph type="ftr" sz="quarter" idx="4294967295"/>
          </p:nvPr>
        </p:nvSpPr>
        <p:spPr>
          <a:xfrm>
            <a:off x="7010400" y="6475413"/>
            <a:ext cx="1600200" cy="184150"/>
          </a:xfrm>
          <a:prstGeom prst="rect">
            <a:avLst/>
          </a:prstGeo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nchor="b"/>
          <a:lstStyle>
            <a:lvl1pPr>
              <a:defRPr sz="3200">
                <a:solidFill>
                  <a:schemeClr val="tx1"/>
                </a:solidFill>
                <a:latin typeface="Arial" pitchFamily="34" charset="0"/>
                <a:ea typeface="MS PGothic" pitchFamily="34" charset="-128"/>
              </a:defRPr>
            </a:lvl1pPr>
            <a:lvl2pPr>
              <a:defRPr sz="2800">
                <a:solidFill>
                  <a:schemeClr val="tx1"/>
                </a:solidFill>
                <a:latin typeface="Arial" pitchFamily="34" charset="0"/>
                <a:ea typeface="MS PGothic" pitchFamily="34" charset="-128"/>
              </a:defRPr>
            </a:lvl2pPr>
            <a:lvl3pPr marL="1143000">
              <a:defRPr sz="2400">
                <a:solidFill>
                  <a:schemeClr val="tx1"/>
                </a:solidFill>
                <a:latin typeface="Arial" pitchFamily="34" charset="0"/>
                <a:ea typeface="MS PGothic" pitchFamily="34" charset="-128"/>
              </a:defRPr>
            </a:lvl3pPr>
            <a:lvl4pPr marL="1600200">
              <a:defRPr sz="2000">
                <a:solidFill>
                  <a:schemeClr val="tx1"/>
                </a:solidFill>
                <a:latin typeface="Arial" pitchFamily="34" charset="0"/>
                <a:ea typeface="MS PGothic" pitchFamily="34" charset="-128"/>
              </a:defRPr>
            </a:lvl4pPr>
            <a:lvl5pPr marL="2057400">
              <a:defRPr sz="2000">
                <a:solidFill>
                  <a:schemeClr val="tx1"/>
                </a:solidFill>
                <a:latin typeface="Arial" pitchFamily="34" charset="0"/>
                <a:ea typeface="MS PGothic" pitchFamily="34" charset="-128"/>
              </a:defRPr>
            </a:lvl5pPr>
            <a:lvl6pPr marL="2514600">
              <a:defRPr sz="2000">
                <a:solidFill>
                  <a:schemeClr val="tx1"/>
                </a:solidFill>
                <a:latin typeface="Arial" pitchFamily="34" charset="0"/>
                <a:ea typeface="MS PGothic" pitchFamily="34" charset="-128"/>
              </a:defRPr>
            </a:lvl6pPr>
            <a:lvl7pPr marL="2971800">
              <a:defRPr sz="2000">
                <a:solidFill>
                  <a:schemeClr val="tx1"/>
                </a:solidFill>
                <a:latin typeface="Arial" pitchFamily="34" charset="0"/>
                <a:ea typeface="MS PGothic" pitchFamily="34" charset="-128"/>
              </a:defRPr>
            </a:lvl7pPr>
            <a:lvl8pPr marL="3429000">
              <a:defRPr sz="2000">
                <a:solidFill>
                  <a:schemeClr val="tx1"/>
                </a:solidFill>
                <a:latin typeface="Arial" pitchFamily="34" charset="0"/>
                <a:ea typeface="MS PGothic" pitchFamily="34" charset="-128"/>
              </a:defRPr>
            </a:lvl8pPr>
            <a:lvl9pPr marL="3886200">
              <a:defRPr sz="2000">
                <a:solidFill>
                  <a:schemeClr val="tx1"/>
                </a:solidFill>
                <a:latin typeface="Arial" pitchFamily="34" charset="0"/>
                <a:ea typeface="MS PGothic" pitchFamily="34" charset="-128"/>
              </a:defRPr>
            </a:lvl9pPr>
          </a:lstStyle>
          <a:p>
            <a:pPr algn="l">
              <a:defRPr/>
            </a:pPr>
            <a:r>
              <a:rPr lang="en-US" altLang="en-US" sz="1200" dirty="0">
                <a:latin typeface="Times New Roman" pitchFamily="18" charset="0"/>
              </a:rPr>
              <a:t>Bob </a:t>
            </a:r>
            <a:r>
              <a:rPr lang="en-US" altLang="en-US" sz="1200" dirty="0" err="1">
                <a:latin typeface="Times New Roman" pitchFamily="18" charset="0"/>
              </a:rPr>
              <a:t>Heile</a:t>
            </a:r>
            <a:r>
              <a:rPr lang="en-US" altLang="en-US" sz="1200" dirty="0">
                <a:latin typeface="Times New Roman" pitchFamily="18" charset="0"/>
              </a:rPr>
              <a:t>, Wi-SUN</a:t>
            </a:r>
          </a:p>
        </p:txBody>
      </p:sp>
      <p:sp>
        <p:nvSpPr>
          <p:cNvPr id="8" name="Slide Number Placeholder 2"/>
          <p:cNvSpPr>
            <a:spLocks noGrp="1"/>
          </p:cNvSpPr>
          <p:nvPr>
            <p:ph type="sldNum" sz="quarter" idx="4294967295"/>
          </p:nvPr>
        </p:nvSpPr>
        <p:spPr>
          <a:xfrm>
            <a:off x="4344988" y="6475413"/>
            <a:ext cx="530225" cy="182562"/>
          </a:xfrm>
          <a:prstGeom prst="rect">
            <a:avLst/>
          </a:prstGeo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p>
            <a:r>
              <a:rPr lang="en-US" altLang="en-US"/>
              <a:t>Slide </a:t>
            </a:r>
            <a:fld id="{AC9B398A-260B-43FD-8827-7ADF5CFBC16A}" type="slidenum">
              <a:rPr lang="en-US" altLang="en-US"/>
              <a:pPr/>
              <a:t>9</a:t>
            </a:fld>
            <a:endParaRPr lang="en-US" altLang="en-US"/>
          </a:p>
        </p:txBody>
      </p:sp>
      <p:sp>
        <p:nvSpPr>
          <p:cNvPr id="9" name="Rectangle 4"/>
          <p:cNvSpPr>
            <a:spLocks noGrp="1" noChangeArrowheads="1"/>
          </p:cNvSpPr>
          <p:nvPr>
            <p:ph type="dt"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a:lstStyle>
            <a:lvl1pPr>
              <a:defRPr sz="1400" b="1" smtClean="0">
                <a:latin typeface="Times New Roman" charset="0"/>
                <a:ea typeface="ＭＳ Ｐゴシック" charset="0"/>
                <a:cs typeface="+mn-cs"/>
              </a:defRPr>
            </a:lvl1pPr>
          </a:lstStyle>
          <a:p>
            <a:pPr>
              <a:spcBef>
                <a:spcPct val="20000"/>
              </a:spcBef>
              <a:defRPr/>
            </a:pPr>
            <a:r>
              <a:rPr lang="en-US" dirty="0" smtClean="0"/>
              <a:t>March 2017</a:t>
            </a:r>
            <a:endParaRPr lang="en-US" kern="0" dirty="0"/>
          </a:p>
        </p:txBody>
      </p:sp>
      <p:sp>
        <p:nvSpPr>
          <p:cNvPr id="21510" name="Rectangle 2"/>
          <p:cNvSpPr txBox="1">
            <a:spLocks noChangeArrowheads="1"/>
          </p:cNvSpPr>
          <p:nvPr/>
        </p:nvSpPr>
        <p:spPr bwMode="auto">
          <a:xfrm>
            <a:off x="685800" y="657225"/>
            <a:ext cx="7943850" cy="762000"/>
          </a:xfrm>
          <a:prstGeom prst="rect">
            <a:avLst/>
          </a:prstGeom>
          <a:noFill/>
          <a:ln w="9525">
            <a:noFill/>
            <a:miter lim="800000"/>
            <a:headEnd/>
            <a:tailEnd/>
          </a:ln>
        </p:spPr>
        <p:txBody>
          <a:bodyPr/>
          <a:lstStyle/>
          <a:p>
            <a:pPr algn="ctr"/>
            <a:r>
              <a:rPr lang="en-US" altLang="en-US" sz="3200" b="1" dirty="0" smtClean="0"/>
              <a:t>WG Motion to Forward 802.15.3d to </a:t>
            </a:r>
            <a:r>
              <a:rPr lang="en-US" altLang="en-US" sz="3200" b="1" dirty="0" err="1" smtClean="0"/>
              <a:t>RevCom</a:t>
            </a:r>
            <a:endParaRPr lang="en-US" altLang="en-US" sz="3200" b="1" dirty="0"/>
          </a:p>
        </p:txBody>
      </p:sp>
      <p:sp>
        <p:nvSpPr>
          <p:cNvPr id="10" name="Datumsplatzhalter 3"/>
          <p:cNvSpPr txBox="1">
            <a:spLocks/>
          </p:cNvSpPr>
          <p:nvPr/>
        </p:nvSpPr>
        <p:spPr bwMode="auto">
          <a:xfrm>
            <a:off x="685800" y="378281"/>
            <a:ext cx="77745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July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846</Words>
  <Application>Microsoft Office PowerPoint</Application>
  <PresentationFormat>Bildschirmpräsentation (4:3)</PresentationFormat>
  <Paragraphs>162</Paragraphs>
  <Slides>13</Slides>
  <Notes>0</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IEEE-P802_15</vt:lpstr>
      <vt:lpstr>Folie 1</vt:lpstr>
      <vt:lpstr>TG 3d July 2017 Closing Report</vt:lpstr>
      <vt:lpstr>Meetings/Contributions</vt:lpstr>
      <vt:lpstr>Tasks Completed</vt:lpstr>
      <vt:lpstr>Folie 5</vt:lpstr>
      <vt:lpstr>Folie 6</vt:lpstr>
      <vt:lpstr>Folie 7</vt:lpstr>
      <vt:lpstr>TG Motion to Forward 802.15.3d to RevCom</vt:lpstr>
      <vt:lpstr>Folie 9</vt:lpstr>
      <vt:lpstr>TG Motion</vt:lpstr>
      <vt:lpstr>WG Motion</vt:lpstr>
      <vt:lpstr>Thank you to those contributing IEEE P802.15.3d …</vt:lpstr>
      <vt:lpstr>..and to the leadership in the early days of the IG THz from which TG3d evolved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187</cp:revision>
  <cp:lastPrinted>1998-02-10T13:28:06Z</cp:lastPrinted>
  <dcterms:created xsi:type="dcterms:W3CDTF">2012-11-14T22:04:21Z</dcterms:created>
  <dcterms:modified xsi:type="dcterms:W3CDTF">2017-07-13T11:24:40Z</dcterms:modified>
</cp:coreProperties>
</file>