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260" r:id="rId3"/>
    <p:sldId id="281" r:id="rId4"/>
    <p:sldId id="293" r:id="rId5"/>
    <p:sldId id="288" r:id="rId6"/>
    <p:sldId id="289" r:id="rId7"/>
    <p:sldId id="290" r:id="rId8"/>
    <p:sldId id="278" r:id="rId9"/>
    <p:sldId id="285" r:id="rId10"/>
    <p:sldId id="291" r:id="rId11"/>
    <p:sldId id="292" r:id="rId12"/>
    <p:sldId id="294" r:id="rId13"/>
    <p:sldId id="295" r:id="rId14"/>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3" autoAdjust="0"/>
    <p:restoredTop sz="94678" autoAdjust="0"/>
  </p:normalViewPr>
  <p:slideViewPr>
    <p:cSldViewPr snapToGrid="0">
      <p:cViewPr>
        <p:scale>
          <a:sx n="70" d="100"/>
          <a:sy n="70" d="100"/>
        </p:scale>
        <p:origin x="-206" y="39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‹Nr.›</a:t>
            </a:fld>
            <a:endParaRPr lang="en-US" altLang="en-US" dirty="0"/>
          </a:p>
        </p:txBody>
      </p:sp>
    </p:spTree>
  </p:cSld>
  <p:clrMapOvr>
    <a:masterClrMapping/>
  </p:clrMapOvr>
  <p:transition spd="med"/>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a:t>October 2016</a:t>
            </a:r>
          </a:p>
        </p:txBody>
      </p:sp>
      <p:sp>
        <p:nvSpPr>
          <p:cNvPr id="6" name="Footer Placeholder 5"/>
          <p:cNvSpPr>
            <a:spLocks noGrp="1" noChangeArrowheads="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a:t>Bob Heile, Wi-SUN</a:t>
            </a:r>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t>Slide </a:t>
            </a:r>
            <a:fld id="{D2F6307B-59BF-4764-B4F7-F72FC8920E2C}" type="slidenum">
              <a:rPr lang="en-US" altLang="en-US"/>
              <a:pPr/>
              <a:t>‹Nr.›</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802.15-17-0392-000-003d_July</a:t>
            </a:r>
            <a:r>
              <a:rPr lang="en-US" sz="1400" b="1" baseline="0" dirty="0" smtClean="0"/>
              <a:t> </a:t>
            </a:r>
            <a:r>
              <a:rPr lang="en-US" sz="1400" b="1" dirty="0" smtClean="0"/>
              <a:t>2017_Closing_Plenary_Slides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5/dcn/17/15-17-0128-03-003d-p802-15-tg3d-consolidated-comment-entry-form.xlsx" TargetMode="Externa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17/15-17-0128-03-003d-p802-15-tg3d-consolidated-comment-entry-form.xlsx"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July 2017</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TG3d Berlin </a:t>
            </a:r>
            <a:r>
              <a:rPr lang="en-US" sz="1600" dirty="0" smtClean="0"/>
              <a:t>2017 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12 </a:t>
            </a:r>
            <a:r>
              <a:rPr lang="en-US" sz="1600" dirty="0" smtClean="0">
                <a:solidFill>
                  <a:schemeClr val="tx2"/>
                </a:solidFill>
              </a:rPr>
              <a:t>July 2017</a:t>
            </a:r>
          </a:p>
          <a:p>
            <a:r>
              <a:rPr lang="en-US" sz="1600" b="1" dirty="0" smtClean="0">
                <a:solidFill>
                  <a:schemeClr val="tx2"/>
                </a:solidFill>
              </a:rPr>
              <a:t>Source:</a:t>
            </a:r>
            <a:r>
              <a:rPr lang="en-US" sz="1600" dirty="0" smtClean="0">
                <a:solidFill>
                  <a:schemeClr val="tx2"/>
                </a:solidFill>
              </a:rPr>
              <a:t> Thomas Kürner Company TU Braunschweig</a:t>
            </a:r>
          </a:p>
          <a:p>
            <a:r>
              <a:rPr lang="en-US" sz="1600" dirty="0" smtClean="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TG3d July </a:t>
            </a:r>
            <a:r>
              <a:rPr lang="en-US" sz="1600" dirty="0" smtClean="0"/>
              <a:t>2017 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447800"/>
            <a:ext cx="7772400" cy="4953000"/>
          </a:xfrm>
        </p:spPr>
        <p:txBody>
          <a:bodyPr/>
          <a:lstStyle/>
          <a:p>
            <a:pPr marL="0" indent="0">
              <a:buNone/>
            </a:pPr>
            <a:r>
              <a:rPr lang="en-US" sz="2000" i="1" dirty="0" smtClean="0"/>
              <a:t>Move </a:t>
            </a:r>
            <a:r>
              <a:rPr lang="en-US" sz="2000" i="1" dirty="0"/>
              <a:t>that </a:t>
            </a:r>
            <a:r>
              <a:rPr lang="en-US" sz="2000" i="1" dirty="0" smtClean="0"/>
              <a:t>802.15.3d TG </a:t>
            </a:r>
            <a:r>
              <a:rPr lang="en-US" sz="2000" i="1" dirty="0"/>
              <a:t>approve the formation of a Ballot Resolution Committee (BRC) for the </a:t>
            </a:r>
            <a:r>
              <a:rPr lang="en-US" sz="2000" i="1" dirty="0" smtClean="0"/>
              <a:t>Sponsor balloting </a:t>
            </a:r>
            <a:r>
              <a:rPr lang="en-US" sz="2000" i="1" dirty="0"/>
              <a:t>of the </a:t>
            </a:r>
            <a:r>
              <a:rPr lang="en-US" sz="2000" i="1" dirty="0" smtClean="0"/>
              <a:t>P802.15.3d_D04 or current version with </a:t>
            </a:r>
            <a:r>
              <a:rPr lang="en-US" sz="2000" i="1" dirty="0"/>
              <a:t>the following membership: </a:t>
            </a:r>
            <a:r>
              <a:rPr lang="en-US" sz="2000" i="1" dirty="0" smtClean="0"/>
              <a:t>Thomas Kürner </a:t>
            </a:r>
            <a:r>
              <a:rPr lang="en-US" sz="2000" i="1" dirty="0"/>
              <a:t>(Chair), </a:t>
            </a:r>
            <a:r>
              <a:rPr lang="en-US" sz="2000" i="1" dirty="0" smtClean="0"/>
              <a:t>Iwao Hosako, Monique Brown and </a:t>
            </a:r>
            <a:r>
              <a:rPr lang="en-US" sz="2000" i="1" dirty="0"/>
              <a:t>Ken Hiraga. The </a:t>
            </a:r>
            <a:r>
              <a:rPr lang="en-US" sz="2000" i="1" dirty="0" smtClean="0"/>
              <a:t>802.15.3d </a:t>
            </a:r>
            <a:r>
              <a:rPr lang="en-US" sz="2000" i="1" dirty="0"/>
              <a:t>BRC is authorized to approve comment resolutions and to approve the start of recirculation ballots of </a:t>
            </a:r>
            <a:r>
              <a:rPr lang="en-US" sz="2000" i="1" dirty="0" smtClean="0"/>
              <a:t>the revised draft </a:t>
            </a:r>
            <a:r>
              <a:rPr lang="en-US" sz="2000" i="1" dirty="0"/>
              <a:t>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800" dirty="0" smtClean="0"/>
              <a:t>Moved by:  Iwao Hosako</a:t>
            </a:r>
          </a:p>
          <a:p>
            <a:pPr marL="0" indent="0">
              <a:buNone/>
            </a:pPr>
            <a:r>
              <a:rPr lang="en-US" sz="2800" dirty="0" smtClean="0"/>
              <a:t>Seconded by:  Jörg Robert</a:t>
            </a:r>
          </a:p>
          <a:p>
            <a:pPr marL="0" indent="0">
              <a:buNone/>
            </a:pPr>
            <a:r>
              <a:rPr lang="en-US" sz="2800" dirty="0" smtClean="0"/>
              <a:t>y/a/n = 5/0/0</a:t>
            </a:r>
          </a:p>
          <a:p>
            <a:pPr marL="0" indent="0">
              <a:buNone/>
            </a:pPr>
            <a:endParaRPr lang="en-US" sz="2800" dirty="0" smtClean="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10</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777457"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July 2017 </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xmlns="" val="57563509"/>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447800"/>
            <a:ext cx="7772400" cy="4724400"/>
          </a:xfrm>
        </p:spPr>
        <p:txBody>
          <a:bodyPr/>
          <a:lstStyle/>
          <a:p>
            <a:pPr marL="0" indent="0">
              <a:buNone/>
            </a:pPr>
            <a:r>
              <a:rPr lang="en-US" sz="2000" i="1" dirty="0" smtClean="0"/>
              <a:t>Move </a:t>
            </a:r>
            <a:r>
              <a:rPr lang="en-US" sz="2000" i="1" dirty="0"/>
              <a:t>that 802.15 WG approve the formation of a Ballot Resolution Committee (BRC) for the </a:t>
            </a:r>
            <a:r>
              <a:rPr lang="en-US" sz="2000" i="1" dirty="0" smtClean="0"/>
              <a:t>Sponsor Balloting </a:t>
            </a:r>
            <a:r>
              <a:rPr lang="en-US" sz="2000" i="1" dirty="0"/>
              <a:t>of the </a:t>
            </a:r>
            <a:r>
              <a:rPr lang="en-US" sz="2000" i="1" dirty="0" smtClean="0"/>
              <a:t>P802.15.3d_D04 or current version with </a:t>
            </a:r>
            <a:r>
              <a:rPr lang="en-US" sz="2000" i="1" dirty="0"/>
              <a:t>the following membership: </a:t>
            </a:r>
            <a:r>
              <a:rPr lang="en-US" sz="2000" i="1" dirty="0" smtClean="0"/>
              <a:t>Thomas Kürner (Chair), Iwao Hosako, Monique Brown and Ken Hiraga. The 802.15.3d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800" dirty="0" smtClean="0"/>
              <a:t>Moved By:</a:t>
            </a:r>
          </a:p>
          <a:p>
            <a:pPr marL="0" indent="0">
              <a:buNone/>
            </a:pPr>
            <a:r>
              <a:rPr lang="en-US" sz="2800" dirty="0" smtClean="0"/>
              <a:t>Seconded By:</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11</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777457"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July 2017 </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xmlns="" val="850015122"/>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Thank</a:t>
            </a:r>
            <a:r>
              <a:rPr lang="de-DE" dirty="0" smtClean="0"/>
              <a:t> </a:t>
            </a:r>
            <a:r>
              <a:rPr lang="de-DE" dirty="0" err="1" smtClean="0"/>
              <a:t>you</a:t>
            </a:r>
            <a:r>
              <a:rPr lang="de-DE" dirty="0" smtClean="0"/>
              <a:t> </a:t>
            </a:r>
            <a:r>
              <a:rPr lang="de-DE" dirty="0" err="1" smtClean="0"/>
              <a:t>to</a:t>
            </a:r>
            <a:r>
              <a:rPr lang="de-DE" dirty="0" smtClean="0"/>
              <a:t> </a:t>
            </a:r>
            <a:r>
              <a:rPr lang="de-DE" dirty="0" err="1" smtClean="0"/>
              <a:t>those</a:t>
            </a:r>
            <a:r>
              <a:rPr lang="de-DE" dirty="0" smtClean="0"/>
              <a:t> </a:t>
            </a:r>
            <a:r>
              <a:rPr lang="de-DE" dirty="0" err="1" smtClean="0"/>
              <a:t>contributing</a:t>
            </a:r>
            <a:r>
              <a:rPr lang="de-DE" dirty="0" smtClean="0"/>
              <a:t> IEEE P802.15.3d …</a:t>
            </a:r>
            <a:endParaRPr lang="de-DE" dirty="0"/>
          </a:p>
        </p:txBody>
      </p:sp>
      <p:sp>
        <p:nvSpPr>
          <p:cNvPr id="6" name="Inhaltsplatzhalter 5"/>
          <p:cNvSpPr>
            <a:spLocks noGrp="1"/>
          </p:cNvSpPr>
          <p:nvPr>
            <p:ph idx="1"/>
          </p:nvPr>
        </p:nvSpPr>
        <p:spPr>
          <a:xfrm>
            <a:off x="685800" y="1852767"/>
            <a:ext cx="7772400" cy="4114800"/>
          </a:xfrm>
        </p:spPr>
        <p:txBody>
          <a:bodyPr/>
          <a:lstStyle/>
          <a:p>
            <a:pPr lvl="2"/>
            <a:endParaRPr lang="de-DE" sz="1200" dirty="0" smtClean="0"/>
          </a:p>
          <a:p>
            <a:r>
              <a:rPr lang="de-DE" sz="2000" dirty="0" smtClean="0"/>
              <a:t>Iwao Hosako</a:t>
            </a:r>
          </a:p>
          <a:p>
            <a:r>
              <a:rPr lang="de-DE" sz="2000" dirty="0" smtClean="0"/>
              <a:t>Ken Hiraga</a:t>
            </a:r>
          </a:p>
          <a:p>
            <a:r>
              <a:rPr lang="de-DE" sz="2000" dirty="0" smtClean="0"/>
              <a:t>Monique Brown</a:t>
            </a:r>
          </a:p>
          <a:p>
            <a:r>
              <a:rPr lang="de-DE" sz="2000" dirty="0" smtClean="0"/>
              <a:t>Andrew Estrada </a:t>
            </a:r>
          </a:p>
          <a:p>
            <a:r>
              <a:rPr lang="en-US" sz="2000" dirty="0" err="1" smtClean="0"/>
              <a:t>Ko</a:t>
            </a:r>
            <a:r>
              <a:rPr lang="en-US" sz="2000" dirty="0" smtClean="0"/>
              <a:t> </a:t>
            </a:r>
            <a:r>
              <a:rPr lang="en-US" sz="2000" dirty="0" err="1" smtClean="0"/>
              <a:t>Togashi</a:t>
            </a:r>
            <a:r>
              <a:rPr lang="en-US" sz="2000" dirty="0" smtClean="0"/>
              <a:t> &amp; the whole TG3e Team</a:t>
            </a:r>
          </a:p>
          <a:p>
            <a:r>
              <a:rPr lang="de-DE" sz="2000" dirty="0" smtClean="0"/>
              <a:t>Alexander Fricke</a:t>
            </a:r>
          </a:p>
          <a:p>
            <a:r>
              <a:rPr lang="de-DE" sz="2000" dirty="0" smtClean="0"/>
              <a:t>Sebastian Rey</a:t>
            </a:r>
          </a:p>
          <a:p>
            <a:r>
              <a:rPr lang="de-DE" sz="2000" dirty="0" smtClean="0"/>
              <a:t>Akifumi Kasamatsu</a:t>
            </a:r>
          </a:p>
          <a:p>
            <a:r>
              <a:rPr lang="de-DE" sz="2000" smtClean="0"/>
              <a:t>Norihiko </a:t>
            </a:r>
            <a:r>
              <a:rPr lang="de-DE" sz="2000" dirty="0" err="1" smtClean="0"/>
              <a:t>Sekine</a:t>
            </a:r>
            <a:endParaRPr lang="de-DE" sz="2000" dirty="0" smtClean="0"/>
          </a:p>
          <a:p>
            <a:r>
              <a:rPr lang="de-DE" sz="2000" dirty="0" smtClean="0"/>
              <a:t>Hiroyo Ogawa</a:t>
            </a:r>
          </a:p>
          <a:p>
            <a:pPr lvl="2">
              <a:buNone/>
            </a:pPr>
            <a:endParaRPr lang="en-US" sz="1200" dirty="0" smtClean="0">
              <a:solidFill>
                <a:schemeClr val="tx2"/>
              </a:solidFill>
            </a:endParaRPr>
          </a:p>
          <a:p>
            <a:pPr lvl="2"/>
            <a:endParaRPr lang="de-DE" sz="1200" dirty="0" smtClean="0"/>
          </a:p>
          <a:p>
            <a:pPr lvl="1"/>
            <a:endParaRPr lang="de-DE" sz="1200" dirty="0" smtClean="0"/>
          </a:p>
          <a:p>
            <a:endParaRPr lang="de-DE" sz="1400" dirty="0"/>
          </a:p>
        </p:txBody>
      </p:sp>
      <p:sp>
        <p:nvSpPr>
          <p:cNvPr id="2" name="Datumsplatzhalter 1"/>
          <p:cNvSpPr>
            <a:spLocks noGrp="1"/>
          </p:cNvSpPr>
          <p:nvPr>
            <p:ph type="dt" sz="half" idx="10"/>
          </p:nvPr>
        </p:nvSpPr>
        <p:spPr/>
        <p:txBody>
          <a:bodyPr/>
          <a:lstStyle/>
          <a:p>
            <a:r>
              <a:rPr lang="en-US" dirty="0" smtClean="0"/>
              <a:t>July 2017</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..and </a:t>
            </a:r>
            <a:r>
              <a:rPr lang="de-DE" dirty="0" err="1" smtClean="0"/>
              <a:t>to</a:t>
            </a:r>
            <a:r>
              <a:rPr lang="de-DE" dirty="0" smtClean="0"/>
              <a:t> </a:t>
            </a:r>
            <a:r>
              <a:rPr lang="de-DE" dirty="0" err="1" smtClean="0"/>
              <a:t>the</a:t>
            </a:r>
            <a:r>
              <a:rPr lang="de-DE" dirty="0" smtClean="0"/>
              <a:t> </a:t>
            </a:r>
            <a:r>
              <a:rPr lang="de-DE" dirty="0" err="1" smtClean="0"/>
              <a:t>leadership</a:t>
            </a:r>
            <a:r>
              <a:rPr lang="de-DE" dirty="0" smtClean="0"/>
              <a:t> in </a:t>
            </a:r>
            <a:r>
              <a:rPr lang="de-DE" dirty="0" err="1" smtClean="0"/>
              <a:t>the</a:t>
            </a:r>
            <a:r>
              <a:rPr lang="de-DE" dirty="0" smtClean="0"/>
              <a:t> </a:t>
            </a:r>
            <a:r>
              <a:rPr lang="de-DE" dirty="0" err="1" smtClean="0"/>
              <a:t>early</a:t>
            </a:r>
            <a:r>
              <a:rPr lang="de-DE" dirty="0" smtClean="0"/>
              <a:t> </a:t>
            </a:r>
            <a:r>
              <a:rPr lang="de-DE" dirty="0" err="1" smtClean="0"/>
              <a:t>days</a:t>
            </a:r>
            <a:r>
              <a:rPr lang="de-DE" dirty="0" smtClean="0"/>
              <a:t> of </a:t>
            </a:r>
            <a:r>
              <a:rPr lang="de-DE" dirty="0" err="1" smtClean="0"/>
              <a:t>the</a:t>
            </a:r>
            <a:r>
              <a:rPr lang="de-DE" dirty="0" smtClean="0"/>
              <a:t> IG </a:t>
            </a:r>
            <a:r>
              <a:rPr lang="de-DE" dirty="0" err="1" smtClean="0"/>
              <a:t>THz</a:t>
            </a:r>
            <a:r>
              <a:rPr lang="de-DE" dirty="0" smtClean="0"/>
              <a:t> </a:t>
            </a:r>
            <a:r>
              <a:rPr lang="de-DE" dirty="0" err="1" smtClean="0"/>
              <a:t>from</a:t>
            </a:r>
            <a:r>
              <a:rPr lang="de-DE" dirty="0" smtClean="0"/>
              <a:t> </a:t>
            </a:r>
            <a:r>
              <a:rPr lang="de-DE" dirty="0" err="1" smtClean="0"/>
              <a:t>which</a:t>
            </a:r>
            <a:r>
              <a:rPr lang="de-DE" dirty="0" smtClean="0"/>
              <a:t> TG3d </a:t>
            </a:r>
            <a:r>
              <a:rPr lang="de-DE" dirty="0" err="1" smtClean="0"/>
              <a:t>evolved</a:t>
            </a:r>
            <a:endParaRPr lang="de-DE" dirty="0"/>
          </a:p>
        </p:txBody>
      </p:sp>
      <p:sp>
        <p:nvSpPr>
          <p:cNvPr id="2" name="Datumsplatzhalter 1"/>
          <p:cNvSpPr>
            <a:spLocks noGrp="1"/>
          </p:cNvSpPr>
          <p:nvPr>
            <p:ph type="dt" sz="half" idx="10"/>
          </p:nvPr>
        </p:nvSpPr>
        <p:spPr/>
        <p:txBody>
          <a:bodyPr/>
          <a:lstStyle/>
          <a:p>
            <a:r>
              <a:rPr lang="en-US" dirty="0" smtClean="0"/>
              <a:t>July 2017</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13</a:t>
            </a:fld>
            <a:endParaRPr lang="en-US"/>
          </a:p>
        </p:txBody>
      </p:sp>
      <p:sp>
        <p:nvSpPr>
          <p:cNvPr id="8" name="Inhaltsplatzhalter 5"/>
          <p:cNvSpPr>
            <a:spLocks noGrp="1"/>
          </p:cNvSpPr>
          <p:nvPr>
            <p:ph idx="1"/>
          </p:nvPr>
        </p:nvSpPr>
        <p:spPr/>
        <p:txBody>
          <a:bodyPr/>
          <a:lstStyle/>
          <a:p>
            <a:pPr lvl="2"/>
            <a:endParaRPr lang="de-DE" sz="1600" dirty="0" smtClean="0"/>
          </a:p>
          <a:p>
            <a:r>
              <a:rPr lang="de-DE" sz="2800" dirty="0" smtClean="0"/>
              <a:t>Rick Roberts</a:t>
            </a:r>
          </a:p>
          <a:p>
            <a:r>
              <a:rPr lang="de-DE" sz="2800" dirty="0" smtClean="0"/>
              <a:t>David Britz</a:t>
            </a:r>
          </a:p>
          <a:p>
            <a:r>
              <a:rPr lang="de-DE" sz="2800" dirty="0" err="1" smtClean="0"/>
              <a:t>Katsuhiro</a:t>
            </a:r>
            <a:r>
              <a:rPr lang="de-DE" sz="2800" dirty="0" smtClean="0"/>
              <a:t> </a:t>
            </a:r>
            <a:r>
              <a:rPr lang="de-DE" sz="2800" dirty="0" err="1" smtClean="0"/>
              <a:t>Ajito</a:t>
            </a:r>
            <a:endParaRPr lang="de-DE" sz="2800" dirty="0" smtClean="0"/>
          </a:p>
          <a:p>
            <a:pPr lvl="2">
              <a:buNone/>
            </a:pPr>
            <a:endParaRPr lang="en-US" sz="1600" dirty="0" smtClean="0">
              <a:solidFill>
                <a:schemeClr val="tx2"/>
              </a:solidFill>
            </a:endParaRPr>
          </a:p>
          <a:p>
            <a:pPr lvl="2"/>
            <a:endParaRPr lang="de-DE" sz="1600" dirty="0" smtClean="0"/>
          </a:p>
          <a:p>
            <a:pPr lvl="1"/>
            <a:endParaRPr lang="de-DE" sz="1600" dirty="0" smtClean="0"/>
          </a:p>
          <a:p>
            <a:endParaRPr lang="de-DE" sz="1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sz="4400" b="1" dirty="0" smtClean="0">
                <a:solidFill>
                  <a:schemeClr val="tx1"/>
                </a:solidFill>
              </a:rPr>
              <a:t>TG 3d </a:t>
            </a:r>
            <a:r>
              <a:rPr lang="de-DE" sz="4400" b="1" dirty="0" err="1" smtClean="0">
                <a:solidFill>
                  <a:schemeClr val="tx1"/>
                </a:solidFill>
              </a:rPr>
              <a:t>July</a:t>
            </a:r>
            <a:r>
              <a:rPr lang="de-DE" sz="4400" b="1" dirty="0" smtClean="0">
                <a:solidFill>
                  <a:schemeClr val="tx1"/>
                </a:solidFill>
              </a:rPr>
              <a:t> 2017</a:t>
            </a:r>
            <a:br>
              <a:rPr lang="de-DE" sz="4400" b="1" dirty="0" smtClean="0">
                <a:solidFill>
                  <a:schemeClr val="tx1"/>
                </a:solidFill>
              </a:rPr>
            </a:br>
            <a:r>
              <a:rPr lang="de-DE" sz="4400" b="1" dirty="0" err="1" smtClean="0">
                <a:solidFill>
                  <a:schemeClr val="tx1"/>
                </a:solidFill>
              </a:rPr>
              <a:t>Closing</a:t>
            </a:r>
            <a:r>
              <a:rPr lang="de-DE" sz="4400" b="1" dirty="0" smtClean="0">
                <a:solidFill>
                  <a:schemeClr val="tx1"/>
                </a:solidFill>
              </a:rPr>
              <a:t> Report</a:t>
            </a:r>
            <a:endParaRPr lang="de-DE" sz="4400" b="1" dirty="0">
              <a:solidFill>
                <a:schemeClr val="tx1"/>
              </a:solidFill>
            </a:endParaRPr>
          </a:p>
        </p:txBody>
      </p:sp>
      <p:sp>
        <p:nvSpPr>
          <p:cNvPr id="9" name="Untertitel 8"/>
          <p:cNvSpPr>
            <a:spLocks noGrp="1"/>
          </p:cNvSpPr>
          <p:nvPr>
            <p:ph type="subTitle" idx="1"/>
          </p:nvPr>
        </p:nvSpPr>
        <p:spPr/>
        <p:txBody>
          <a:bodyPr/>
          <a:lstStyle/>
          <a:p>
            <a:endParaRPr lang="de-DE"/>
          </a:p>
        </p:txBody>
      </p:sp>
      <p:sp>
        <p:nvSpPr>
          <p:cNvPr id="2" name="Datumsplatzhalter 1"/>
          <p:cNvSpPr>
            <a:spLocks noGrp="1"/>
          </p:cNvSpPr>
          <p:nvPr>
            <p:ph type="dt" sz="half" idx="10"/>
          </p:nvPr>
        </p:nvSpPr>
        <p:spPr/>
        <p:txBody>
          <a:bodyPr/>
          <a:lstStyle/>
          <a:p>
            <a:r>
              <a:rPr lang="en-US" dirty="0" smtClean="0"/>
              <a:t> July 2017</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852767"/>
            <a:ext cx="7772400" cy="4114800"/>
          </a:xfrm>
        </p:spPr>
        <p:txBody>
          <a:bodyPr/>
          <a:lstStyle/>
          <a:p>
            <a:r>
              <a:rPr lang="de-DE" sz="2000" dirty="0" smtClean="0"/>
              <a:t>2</a:t>
            </a:r>
            <a:r>
              <a:rPr lang="de-DE" sz="2000" dirty="0" smtClean="0"/>
              <a:t> </a:t>
            </a:r>
            <a:r>
              <a:rPr lang="de-DE" sz="2000" dirty="0" err="1" smtClean="0"/>
              <a:t>meetings</a:t>
            </a:r>
            <a:r>
              <a:rPr lang="de-DE" sz="2000" dirty="0" smtClean="0"/>
              <a:t> + 2 </a:t>
            </a:r>
            <a:r>
              <a:rPr lang="de-DE" sz="2000" dirty="0" err="1" smtClean="0"/>
              <a:t>meetings</a:t>
            </a:r>
            <a:r>
              <a:rPr lang="de-DE" sz="2000" dirty="0" smtClean="0"/>
              <a:t> </a:t>
            </a:r>
            <a:r>
              <a:rPr lang="de-DE" sz="2000" dirty="0" err="1" smtClean="0"/>
              <a:t>jointly</a:t>
            </a:r>
            <a:r>
              <a:rPr lang="de-DE" sz="2000" dirty="0" smtClean="0"/>
              <a:t> </a:t>
            </a:r>
            <a:r>
              <a:rPr lang="de-DE" sz="2000" dirty="0" err="1" smtClean="0"/>
              <a:t>with</a:t>
            </a:r>
            <a:r>
              <a:rPr lang="de-DE" sz="2000" dirty="0" smtClean="0"/>
              <a:t> IG </a:t>
            </a:r>
            <a:r>
              <a:rPr lang="de-DE" sz="2000" dirty="0" err="1" smtClean="0"/>
              <a:t>THz</a:t>
            </a:r>
            <a:endParaRPr lang="de-DE" sz="2000" dirty="0" smtClean="0"/>
          </a:p>
          <a:p>
            <a:r>
              <a:rPr lang="de-DE" sz="2000" dirty="0" err="1" smtClean="0"/>
              <a:t>Documents</a:t>
            </a:r>
            <a:r>
              <a:rPr lang="de-DE" sz="2000" dirty="0" smtClean="0"/>
              <a:t> </a:t>
            </a:r>
            <a:r>
              <a:rPr lang="de-DE" sz="2000" dirty="0" err="1" smtClean="0"/>
              <a:t>presented</a:t>
            </a:r>
            <a:r>
              <a:rPr lang="de-DE" sz="2000" dirty="0" smtClean="0"/>
              <a:t>:</a:t>
            </a:r>
            <a:endParaRPr lang="de-DE" sz="2000" dirty="0" smtClean="0"/>
          </a:p>
          <a:p>
            <a:pPr lvl="1">
              <a:spcAft>
                <a:spcPts val="0"/>
              </a:spcAft>
              <a:buFont typeface="Times New Roman"/>
              <a:buChar char="-"/>
            </a:pPr>
            <a:r>
              <a:rPr lang="en-US" sz="1600" b="1" u="sng" dirty="0" smtClean="0">
                <a:ea typeface="Times New Roman"/>
              </a:rPr>
              <a:t>Contribution # </a:t>
            </a:r>
            <a:r>
              <a:rPr lang="en-US" sz="1600" b="1" u="sng" dirty="0" smtClean="0">
                <a:ea typeface="Times New Roman"/>
              </a:rPr>
              <a:t>1</a:t>
            </a:r>
            <a:endParaRPr lang="de-DE" sz="1600" dirty="0" smtClean="0">
              <a:ea typeface="Times New Roman"/>
            </a:endParaRPr>
          </a:p>
          <a:p>
            <a:pPr marL="933450" lvl="1">
              <a:spcAft>
                <a:spcPts val="0"/>
              </a:spcAft>
              <a:buNone/>
            </a:pPr>
            <a:r>
              <a:rPr lang="en-US" sz="1600" dirty="0" smtClean="0">
                <a:ea typeface="Times New Roman"/>
              </a:rPr>
              <a:t>	</a:t>
            </a:r>
            <a:r>
              <a:rPr lang="en-US" sz="1800" dirty="0" smtClean="0">
                <a:ea typeface="Times New Roman"/>
              </a:rPr>
              <a:t>Sebastian Rey, </a:t>
            </a:r>
            <a:r>
              <a:rPr lang="en-US" sz="1800" dirty="0" smtClean="0">
                <a:ea typeface="Times New Roman"/>
              </a:rPr>
              <a:t>“</a:t>
            </a:r>
            <a:r>
              <a:rPr lang="en-US" sz="1800" dirty="0" smtClean="0"/>
              <a:t>Update on Regulatory Progress above 275GHz</a:t>
            </a:r>
            <a:r>
              <a:rPr lang="en-US" sz="1800" dirty="0" smtClean="0">
                <a:solidFill>
                  <a:srgbClr val="000000"/>
                </a:solidFill>
                <a:ea typeface="Times New Roman"/>
              </a:rPr>
              <a:t>,” </a:t>
            </a:r>
            <a:r>
              <a:rPr lang="en-US" sz="1800" dirty="0" smtClean="0">
                <a:solidFill>
                  <a:srgbClr val="000000"/>
                </a:solidFill>
                <a:ea typeface="Times New Roman"/>
              </a:rPr>
              <a:t>(</a:t>
            </a:r>
            <a:r>
              <a:rPr lang="en-US" sz="1800" dirty="0" smtClean="0">
                <a:solidFill>
                  <a:srgbClr val="000000"/>
                </a:solidFill>
                <a:ea typeface="Times New Roman"/>
              </a:rPr>
              <a:t>15-17-0395r00)</a:t>
            </a:r>
          </a:p>
          <a:p>
            <a:pPr marL="933450" lvl="1" indent="-487363">
              <a:spcAft>
                <a:spcPts val="0"/>
              </a:spcAft>
              <a:buNone/>
            </a:pPr>
            <a:r>
              <a:rPr lang="en-US" sz="1800" dirty="0" smtClean="0">
                <a:solidFill>
                  <a:srgbClr val="000000"/>
                </a:solidFill>
                <a:ea typeface="Times New Roman"/>
              </a:rPr>
              <a:t>-    5 contributions in the joint meeting with IG THz (see doc. 15-17-0391)</a:t>
            </a:r>
            <a:endParaRPr lang="en-US" sz="1600" dirty="0" smtClean="0">
              <a:solidFill>
                <a:srgbClr val="000000"/>
              </a:solidFill>
              <a:ea typeface="Times New Roman"/>
            </a:endParaRPr>
          </a:p>
          <a:p>
            <a:pPr lvl="2"/>
            <a:endParaRPr lang="de-DE" sz="1800" dirty="0" smtClean="0"/>
          </a:p>
          <a:p>
            <a:pPr lvl="2">
              <a:buNone/>
            </a:pPr>
            <a:endParaRPr lang="en-US" sz="1800" dirty="0" smtClean="0">
              <a:solidFill>
                <a:schemeClr val="tx2"/>
              </a:solidFill>
            </a:endParaRPr>
          </a:p>
          <a:p>
            <a:pPr lvl="2"/>
            <a:endParaRPr lang="de-DE" sz="1800" dirty="0" smtClean="0"/>
          </a:p>
          <a:p>
            <a:pPr lvl="1"/>
            <a:endParaRPr lang="de-DE" sz="1800" dirty="0" smtClean="0"/>
          </a:p>
          <a:p>
            <a:endParaRPr lang="de-DE" sz="2000" dirty="0"/>
          </a:p>
        </p:txBody>
      </p:sp>
      <p:sp>
        <p:nvSpPr>
          <p:cNvPr id="2" name="Datumsplatzhalter 1"/>
          <p:cNvSpPr>
            <a:spLocks noGrp="1"/>
          </p:cNvSpPr>
          <p:nvPr>
            <p:ph type="dt" sz="half" idx="10"/>
          </p:nvPr>
        </p:nvSpPr>
        <p:spPr/>
        <p:txBody>
          <a:bodyPr/>
          <a:lstStyle/>
          <a:p>
            <a:r>
              <a:rPr lang="en-US" dirty="0" smtClean="0"/>
              <a:t>July</a:t>
            </a:r>
            <a:r>
              <a:rPr lang="en-US" dirty="0" smtClean="0"/>
              <a:t> </a:t>
            </a:r>
            <a:r>
              <a:rPr lang="en-US" dirty="0" smtClean="0"/>
              <a:t>2017</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Tasks </a:t>
            </a:r>
            <a:r>
              <a:rPr lang="de-DE" dirty="0" err="1" smtClean="0"/>
              <a:t>Completed</a:t>
            </a:r>
            <a:endParaRPr lang="de-DE" dirty="0"/>
          </a:p>
        </p:txBody>
      </p:sp>
      <p:sp>
        <p:nvSpPr>
          <p:cNvPr id="6" name="Inhaltsplatzhalter 5"/>
          <p:cNvSpPr>
            <a:spLocks noGrp="1"/>
          </p:cNvSpPr>
          <p:nvPr>
            <p:ph idx="1"/>
          </p:nvPr>
        </p:nvSpPr>
        <p:spPr>
          <a:xfrm>
            <a:off x="685800" y="1852767"/>
            <a:ext cx="7772400" cy="4114800"/>
          </a:xfrm>
        </p:spPr>
        <p:txBody>
          <a:bodyPr/>
          <a:lstStyle/>
          <a:p>
            <a:pPr lvl="1"/>
            <a:r>
              <a:rPr lang="de-DE" sz="2200" dirty="0" smtClean="0"/>
              <a:t>Motion </a:t>
            </a:r>
            <a:r>
              <a:rPr lang="de-DE" sz="2200" dirty="0" err="1" smtClean="0"/>
              <a:t>for</a:t>
            </a:r>
            <a:r>
              <a:rPr lang="de-DE" sz="2200" dirty="0" smtClean="0"/>
              <a:t> IEEE P802.15.3d </a:t>
            </a:r>
            <a:r>
              <a:rPr lang="de-DE" sz="2200" dirty="0" err="1" smtClean="0"/>
              <a:t>for</a:t>
            </a:r>
            <a:r>
              <a:rPr lang="de-DE" sz="2200" dirty="0" smtClean="0"/>
              <a:t> </a:t>
            </a:r>
            <a:r>
              <a:rPr lang="de-DE" sz="2200" dirty="0" err="1" smtClean="0"/>
              <a:t>submission</a:t>
            </a:r>
            <a:r>
              <a:rPr lang="de-DE" sz="2200" dirty="0" smtClean="0"/>
              <a:t> </a:t>
            </a:r>
            <a:r>
              <a:rPr lang="de-DE" sz="2200" dirty="0" err="1" smtClean="0"/>
              <a:t>to</a:t>
            </a:r>
            <a:r>
              <a:rPr lang="de-DE" sz="2200" dirty="0" smtClean="0"/>
              <a:t> </a:t>
            </a:r>
            <a:r>
              <a:rPr lang="de-DE" sz="2200" dirty="0" err="1" smtClean="0"/>
              <a:t>RevCom</a:t>
            </a:r>
            <a:endParaRPr lang="de-DE" sz="2200" dirty="0" smtClean="0"/>
          </a:p>
          <a:p>
            <a:pPr lvl="1"/>
            <a:r>
              <a:rPr lang="de-DE" sz="2200" dirty="0" smtClean="0"/>
              <a:t>Response </a:t>
            </a:r>
            <a:r>
              <a:rPr lang="de-DE" sz="2200" dirty="0" err="1" smtClean="0"/>
              <a:t>to</a:t>
            </a:r>
            <a:r>
              <a:rPr lang="de-DE" sz="2200" dirty="0" smtClean="0"/>
              <a:t> </a:t>
            </a:r>
            <a:r>
              <a:rPr lang="de-DE" sz="2200" dirty="0" err="1" smtClean="0"/>
              <a:t>comments</a:t>
            </a:r>
            <a:r>
              <a:rPr lang="de-DE" sz="2200" dirty="0" smtClean="0"/>
              <a:t> </a:t>
            </a:r>
            <a:r>
              <a:rPr lang="de-DE" sz="2200" dirty="0" err="1" smtClean="0"/>
              <a:t>wrt</a:t>
            </a:r>
            <a:r>
              <a:rPr lang="de-DE" sz="2200" dirty="0" smtClean="0"/>
              <a:t> PAR 801.1acct </a:t>
            </a:r>
            <a:r>
              <a:rPr lang="de-DE" sz="2200" dirty="0" err="1" smtClean="0"/>
              <a:t>during</a:t>
            </a:r>
            <a:r>
              <a:rPr lang="de-DE" sz="2200" dirty="0" smtClean="0"/>
              <a:t> </a:t>
            </a:r>
            <a:r>
              <a:rPr lang="de-DE" sz="2200" dirty="0" err="1" smtClean="0"/>
              <a:t>the</a:t>
            </a:r>
            <a:r>
              <a:rPr lang="de-DE" sz="2200" dirty="0" smtClean="0"/>
              <a:t> </a:t>
            </a:r>
            <a:r>
              <a:rPr lang="de-DE" sz="2200" dirty="0" err="1" smtClean="0"/>
              <a:t>joint</a:t>
            </a:r>
            <a:r>
              <a:rPr lang="de-DE" sz="2200" dirty="0" smtClean="0"/>
              <a:t> 802.1+802.1 </a:t>
            </a:r>
            <a:r>
              <a:rPr lang="de-DE" sz="2200" dirty="0" err="1" smtClean="0"/>
              <a:t>meeting</a:t>
            </a:r>
            <a:r>
              <a:rPr lang="de-DE" sz="2200" dirty="0" smtClean="0"/>
              <a:t> (</a:t>
            </a:r>
            <a:r>
              <a:rPr lang="de-DE" sz="2200" dirty="0" err="1" smtClean="0"/>
              <a:t>doc</a:t>
            </a:r>
            <a:r>
              <a:rPr lang="de-DE" sz="2200" dirty="0" smtClean="0"/>
              <a:t>. 15-17-0411r4)</a:t>
            </a:r>
            <a:endParaRPr lang="de-DE" sz="2200" dirty="0" smtClean="0"/>
          </a:p>
          <a:p>
            <a:pPr lvl="2"/>
            <a:endParaRPr lang="de-DE" sz="1800" dirty="0" smtClean="0"/>
          </a:p>
          <a:p>
            <a:pPr lvl="2">
              <a:buNone/>
            </a:pPr>
            <a:endParaRPr lang="en-US" sz="1800" dirty="0" smtClean="0">
              <a:solidFill>
                <a:schemeClr val="tx2"/>
              </a:solidFill>
            </a:endParaRPr>
          </a:p>
          <a:p>
            <a:pPr lvl="2"/>
            <a:endParaRPr lang="de-DE" sz="1800" dirty="0" smtClean="0"/>
          </a:p>
          <a:p>
            <a:pPr lvl="1"/>
            <a:endParaRPr lang="de-DE" sz="1800" dirty="0" smtClean="0"/>
          </a:p>
          <a:p>
            <a:endParaRPr lang="de-DE" sz="2000" dirty="0"/>
          </a:p>
        </p:txBody>
      </p:sp>
      <p:sp>
        <p:nvSpPr>
          <p:cNvPr id="2" name="Datumsplatzhalter 1"/>
          <p:cNvSpPr>
            <a:spLocks noGrp="1"/>
          </p:cNvSpPr>
          <p:nvPr>
            <p:ph type="dt" sz="half" idx="10"/>
          </p:nvPr>
        </p:nvSpPr>
        <p:spPr/>
        <p:txBody>
          <a:bodyPr/>
          <a:lstStyle/>
          <a:p>
            <a:r>
              <a:rPr lang="en-US" dirty="0" smtClean="0"/>
              <a:t>July 2017</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650875"/>
            <a:ext cx="7772400" cy="762000"/>
          </a:xfrm>
          <a:prstGeom prst="rect">
            <a:avLst/>
          </a:prstGeom>
        </p:spPr>
        <p:txBody>
          <a:bodyPr/>
          <a:lstStyle/>
          <a:p>
            <a:pPr algn="ctr"/>
            <a:r>
              <a:rPr lang="en-US" altLang="en-US" sz="3200" b="1" dirty="0" smtClean="0"/>
              <a:t>802.15.3d </a:t>
            </a:r>
            <a:r>
              <a:rPr lang="en-US" altLang="en-US" sz="3200" b="1" dirty="0" smtClean="0"/>
              <a:t>Sponsor Ballot </a:t>
            </a:r>
            <a:r>
              <a:rPr lang="en-US" altLang="en-US" sz="3200" b="1" dirty="0"/>
              <a:t>History</a:t>
            </a:r>
            <a:endParaRPr lang="en-US" sz="3200" b="1" dirty="0">
              <a:solidFill>
                <a:schemeClr val="tx2"/>
              </a:solidFill>
            </a:endParaRPr>
          </a:p>
        </p:txBody>
      </p:sp>
      <p:sp>
        <p:nvSpPr>
          <p:cNvPr id="8" name="Rectangle 2"/>
          <p:cNvSpPr>
            <a:spLocks noGrp="1" noChangeArrowheads="1"/>
          </p:cNvSpPr>
          <p:nvPr>
            <p:ph type="body" idx="1"/>
          </p:nvPr>
        </p:nvSpPr>
        <p:spPr>
          <a:xfrm>
            <a:off x="457200" y="1292225"/>
            <a:ext cx="8228013" cy="5032375"/>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Sponsor Ballot Recirc#1 (P802.15.3d/D03)</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Opened: 11-May-2017</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Closed: 21-apr-2017</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Ballots received: 2</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2 vote changes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3 comments from 3 </a:t>
            </a:r>
            <a:r>
              <a:rPr lang="en-US" altLang="en-US" sz="2000" dirty="0" err="1" smtClean="0"/>
              <a:t>commenters</a:t>
            </a:r>
            <a:r>
              <a:rPr lang="en-US" altLang="en-US" sz="2000" dirty="0" smtClean="0"/>
              <a:t> (0 MBS)</a:t>
            </a:r>
            <a:endParaRPr lang="en-US" altLang="en-US" sz="2400" dirty="0" smtClean="0"/>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Vote results (pool of 99 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88 responses (88% 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85 yes, 0 no (100% 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2 abstain (3 % abstention ratio)</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Comment resolution database worksheet:</a:t>
            </a:r>
            <a:endParaRPr lang="en-US" altLang="en-US" sz="2200" dirty="0" smtClean="0"/>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1600" dirty="0" smtClean="0">
                <a:hlinkClick r:id="rId2"/>
              </a:rPr>
              <a:t>https://mentor.ieee.org/802.15/dcn/17/15-17-0128-06-003d-p802-15-tg3d-consolidated-comment-entry-form.xlsx </a:t>
            </a:r>
            <a:r>
              <a:rPr lang="en-US" altLang="en-US" sz="1600" dirty="0" smtClean="0"/>
              <a:t>– sheet SB_D03_Comments</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Decision for a 2</a:t>
            </a:r>
            <a:r>
              <a:rPr lang="en-US" altLang="en-US" sz="2000" baseline="30000" dirty="0" smtClean="0"/>
              <a:t>nd</a:t>
            </a:r>
            <a:r>
              <a:rPr lang="en-US" altLang="en-US" sz="2000" dirty="0" smtClean="0"/>
              <a:t> </a:t>
            </a:r>
            <a:r>
              <a:rPr lang="en-US" altLang="en-US" sz="2000" dirty="0" err="1" smtClean="0"/>
              <a:t>Recirc</a:t>
            </a:r>
            <a:r>
              <a:rPr lang="en-US" altLang="en-US" sz="2000" dirty="0" smtClean="0"/>
              <a:t> to address a relevant editorial comment</a:t>
            </a:r>
          </a:p>
        </p:txBody>
      </p:sp>
      <p:sp>
        <p:nvSpPr>
          <p:cNvPr id="9" name="Rectangle 4"/>
          <p:cNvSpPr>
            <a:spLocks noGrp="1" noChangeArrowheads="1"/>
          </p:cNvSpPr>
          <p:nvPr>
            <p:ph type="dt"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lvl1pPr>
              <a:defRPr sz="1400" b="1" smtClean="0">
                <a:latin typeface="Times New Roman" charset="0"/>
                <a:ea typeface="ＭＳ Ｐゴシック" charset="0"/>
                <a:cs typeface="+mn-cs"/>
              </a:defRPr>
            </a:lvl1pPr>
          </a:lstStyle>
          <a:p>
            <a:pPr>
              <a:spcBef>
                <a:spcPct val="20000"/>
              </a:spcBef>
              <a:defRPr/>
            </a:pPr>
            <a:r>
              <a:rPr lang="en-US" kern="0" dirty="0" smtClean="0"/>
              <a:t>July 2017</a:t>
            </a:r>
            <a:endParaRPr lang="en-US" kern="0" dirty="0"/>
          </a:p>
        </p:txBody>
      </p:sp>
      <p:sp>
        <p:nvSpPr>
          <p:cNvPr id="13"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dirty="0">
                <a:latin typeface="Times New Roman" pitchFamily="18" charset="0"/>
              </a:rPr>
              <a:t>Bob </a:t>
            </a:r>
            <a:r>
              <a:rPr lang="en-US" altLang="en-US" sz="1200" dirty="0" err="1">
                <a:latin typeface="Times New Roman" pitchFamily="18" charset="0"/>
              </a:rPr>
              <a:t>Heile</a:t>
            </a:r>
            <a:r>
              <a:rPr lang="en-US" altLang="en-US" sz="1200" dirty="0">
                <a:latin typeface="Times New Roman" pitchFamily="18" charset="0"/>
              </a:rPr>
              <a:t>, Wi-SUN</a:t>
            </a:r>
          </a:p>
        </p:txBody>
      </p:sp>
      <p:sp>
        <p:nvSpPr>
          <p:cNvPr id="14" name="Slide Number Placeholder 2"/>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r>
              <a:rPr lang="en-US" altLang="en-US"/>
              <a:t>Slide </a:t>
            </a:r>
            <a:fld id="{1996AD2A-815B-42A5-AE6C-F014A498B92F}" type="slidenum">
              <a:rPr lang="en-US" altLang="en-US"/>
              <a:pPr/>
              <a:t>5</a:t>
            </a:fld>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650875"/>
            <a:ext cx="7772400" cy="762000"/>
          </a:xfrm>
          <a:prstGeom prst="rect">
            <a:avLst/>
          </a:prstGeom>
        </p:spPr>
        <p:txBody>
          <a:bodyPr/>
          <a:lstStyle/>
          <a:p>
            <a:pPr algn="ctr"/>
            <a:r>
              <a:rPr lang="en-US" altLang="en-US" sz="3200" b="1" dirty="0" smtClean="0"/>
              <a:t>802.15.3d Sponsor Ballot </a:t>
            </a:r>
            <a:r>
              <a:rPr lang="en-US" altLang="en-US" sz="3200" b="1" dirty="0"/>
              <a:t>History</a:t>
            </a:r>
            <a:endParaRPr lang="en-US" sz="3200" b="1" dirty="0">
              <a:solidFill>
                <a:schemeClr val="tx2"/>
              </a:solidFill>
            </a:endParaRPr>
          </a:p>
        </p:txBody>
      </p:sp>
      <p:sp>
        <p:nvSpPr>
          <p:cNvPr id="8" name="Rectangle 2"/>
          <p:cNvSpPr>
            <a:spLocks noGrp="1" noChangeArrowheads="1"/>
          </p:cNvSpPr>
          <p:nvPr>
            <p:ph type="body" idx="1"/>
          </p:nvPr>
        </p:nvSpPr>
        <p:spPr>
          <a:xfrm>
            <a:off x="457200" y="1473200"/>
            <a:ext cx="8228013" cy="5032375"/>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Sponsor Ballot Recirc#2 (P802.15.3d/D04)</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Opened: 31-May-2017</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Closed: 10-Jun-2017</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Ballots received: 2</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0 vote changes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2 comments from 2 </a:t>
            </a:r>
            <a:r>
              <a:rPr lang="en-US" altLang="en-US" sz="2000" dirty="0" err="1" smtClean="0"/>
              <a:t>commenters</a:t>
            </a:r>
            <a:r>
              <a:rPr lang="en-US" altLang="en-US" sz="2000" dirty="0" smtClean="0"/>
              <a:t> (0 MBS)</a:t>
            </a:r>
            <a:endParaRPr lang="en-US" altLang="en-US" sz="2400" dirty="0" smtClean="0"/>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Vote results (pool of 99 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88 responses (88% 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85 yes, 0 no (100% 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2 abstain (3 % abstention ratio)</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Comment resolution database worksheet:</a:t>
            </a:r>
            <a:endParaRPr lang="en-US" altLang="en-US" sz="2200" dirty="0" smtClean="0"/>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1600" dirty="0" smtClean="0">
                <a:hlinkClick r:id="rId2"/>
              </a:rPr>
              <a:t>https://mentor.ieee.org/802.15/dcn/17/15-17-0128-06-003d-p802-15-tg3d-consolidated-comment-entry-form.xlsx </a:t>
            </a:r>
            <a:r>
              <a:rPr lang="en-US" altLang="en-US" sz="1600" dirty="0" smtClean="0"/>
              <a:t>– sheet SB_D04_Comments</a:t>
            </a:r>
            <a:endParaRPr lang="en-US" altLang="en-US" sz="2200" dirty="0" smtClean="0"/>
          </a:p>
        </p:txBody>
      </p:sp>
      <p:sp>
        <p:nvSpPr>
          <p:cNvPr id="9" name="Rectangle 4"/>
          <p:cNvSpPr>
            <a:spLocks noGrp="1" noChangeArrowheads="1"/>
          </p:cNvSpPr>
          <p:nvPr>
            <p:ph type="dt"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lvl1pPr>
              <a:defRPr sz="1400" b="1" smtClean="0">
                <a:latin typeface="Times New Roman" charset="0"/>
                <a:ea typeface="ＭＳ Ｐゴシック" charset="0"/>
                <a:cs typeface="+mn-cs"/>
              </a:defRPr>
            </a:lvl1pPr>
          </a:lstStyle>
          <a:p>
            <a:pPr>
              <a:spcBef>
                <a:spcPct val="20000"/>
              </a:spcBef>
              <a:defRPr/>
            </a:pPr>
            <a:r>
              <a:rPr lang="en-US" kern="0" dirty="0" smtClean="0"/>
              <a:t>July 2017</a:t>
            </a:r>
            <a:endParaRPr lang="en-US" kern="0" dirty="0"/>
          </a:p>
        </p:txBody>
      </p:sp>
      <p:sp>
        <p:nvSpPr>
          <p:cNvPr id="13"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dirty="0">
                <a:latin typeface="Times New Roman" pitchFamily="18" charset="0"/>
              </a:rPr>
              <a:t>Bob </a:t>
            </a:r>
            <a:r>
              <a:rPr lang="en-US" altLang="en-US" sz="1200" dirty="0" err="1">
                <a:latin typeface="Times New Roman" pitchFamily="18" charset="0"/>
              </a:rPr>
              <a:t>Heile</a:t>
            </a:r>
            <a:r>
              <a:rPr lang="en-US" altLang="en-US" sz="1200" dirty="0">
                <a:latin typeface="Times New Roman" pitchFamily="18" charset="0"/>
              </a:rPr>
              <a:t>, Wi-SUN</a:t>
            </a:r>
          </a:p>
        </p:txBody>
      </p:sp>
      <p:sp>
        <p:nvSpPr>
          <p:cNvPr id="14" name="Slide Number Placeholder 2"/>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r>
              <a:rPr lang="en-US" altLang="en-US"/>
              <a:t>Slide </a:t>
            </a:r>
            <a:fld id="{1996AD2A-815B-42A5-AE6C-F014A498B92F}" type="slidenum">
              <a:rPr lang="en-US" altLang="en-US"/>
              <a:pPr/>
              <a:t>6</a:t>
            </a:fld>
            <a:endParaRPr lang="en-US"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650875"/>
            <a:ext cx="7772400" cy="762000"/>
          </a:xfrm>
          <a:prstGeom prst="rect">
            <a:avLst/>
          </a:prstGeom>
        </p:spPr>
        <p:txBody>
          <a:bodyPr/>
          <a:lstStyle/>
          <a:p>
            <a:pPr algn="ctr"/>
            <a:r>
              <a:rPr lang="en-US" altLang="en-US" sz="3200" b="1" dirty="0" smtClean="0"/>
              <a:t>Details on the Comments from Recirc#2 </a:t>
            </a:r>
            <a:endParaRPr lang="en-US" sz="3200" b="1" dirty="0">
              <a:solidFill>
                <a:schemeClr val="tx2"/>
              </a:solidFill>
            </a:endParaRPr>
          </a:p>
        </p:txBody>
      </p:sp>
      <p:sp>
        <p:nvSpPr>
          <p:cNvPr id="9" name="Rectangle 4"/>
          <p:cNvSpPr>
            <a:spLocks noGrp="1" noChangeArrowheads="1"/>
          </p:cNvSpPr>
          <p:nvPr>
            <p:ph type="dt"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lvl1pPr>
              <a:defRPr sz="1400" b="1" smtClean="0">
                <a:latin typeface="Times New Roman" charset="0"/>
                <a:ea typeface="ＭＳ Ｐゴシック" charset="0"/>
                <a:cs typeface="+mn-cs"/>
              </a:defRPr>
            </a:lvl1pPr>
          </a:lstStyle>
          <a:p>
            <a:pPr>
              <a:spcBef>
                <a:spcPct val="20000"/>
              </a:spcBef>
              <a:defRPr/>
            </a:pPr>
            <a:r>
              <a:rPr lang="en-US" kern="0" dirty="0" smtClean="0"/>
              <a:t>July 2017</a:t>
            </a:r>
            <a:endParaRPr lang="en-US" kern="0" dirty="0"/>
          </a:p>
        </p:txBody>
      </p:sp>
      <p:sp>
        <p:nvSpPr>
          <p:cNvPr id="13"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dirty="0">
                <a:latin typeface="Times New Roman" pitchFamily="18" charset="0"/>
              </a:rPr>
              <a:t>Bob </a:t>
            </a:r>
            <a:r>
              <a:rPr lang="en-US" altLang="en-US" sz="1200" dirty="0" err="1">
                <a:latin typeface="Times New Roman" pitchFamily="18" charset="0"/>
              </a:rPr>
              <a:t>Heile</a:t>
            </a:r>
            <a:r>
              <a:rPr lang="en-US" altLang="en-US" sz="1200" dirty="0">
                <a:latin typeface="Times New Roman" pitchFamily="18" charset="0"/>
              </a:rPr>
              <a:t>, Wi-SUN</a:t>
            </a:r>
          </a:p>
        </p:txBody>
      </p:sp>
      <p:sp>
        <p:nvSpPr>
          <p:cNvPr id="14" name="Slide Number Placeholder 2"/>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r>
              <a:rPr lang="en-US" altLang="en-US"/>
              <a:t>Slide </a:t>
            </a:r>
            <a:fld id="{1996AD2A-815B-42A5-AE6C-F014A498B92F}" type="slidenum">
              <a:rPr lang="en-US" altLang="en-US"/>
              <a:pPr/>
              <a:t>7</a:t>
            </a:fld>
            <a:endParaRPr lang="en-US" altLang="en-US"/>
          </a:p>
        </p:txBody>
      </p:sp>
      <p:graphicFrame>
        <p:nvGraphicFramePr>
          <p:cNvPr id="11" name="Tabelle 10"/>
          <p:cNvGraphicFramePr>
            <a:graphicFrameLocks noGrp="1"/>
          </p:cNvGraphicFramePr>
          <p:nvPr/>
        </p:nvGraphicFramePr>
        <p:xfrm>
          <a:off x="228601" y="1752601"/>
          <a:ext cx="8610599" cy="3733800"/>
        </p:xfrm>
        <a:graphic>
          <a:graphicData uri="http://schemas.openxmlformats.org/drawingml/2006/table">
            <a:tbl>
              <a:tblPr>
                <a:tableStyleId>{284E427A-3D55-4303-BF80-6455036E1DE7}</a:tableStyleId>
              </a:tblPr>
              <a:tblGrid>
                <a:gridCol w="761999"/>
                <a:gridCol w="914400"/>
                <a:gridCol w="685800"/>
                <a:gridCol w="609600"/>
                <a:gridCol w="2057400"/>
                <a:gridCol w="533400"/>
                <a:gridCol w="685800"/>
                <a:gridCol w="685800"/>
                <a:gridCol w="1676400"/>
              </a:tblGrid>
              <a:tr h="682007">
                <a:tc>
                  <a:txBody>
                    <a:bodyPr/>
                    <a:lstStyle/>
                    <a:p>
                      <a:pPr algn="l" fontAlgn="b"/>
                      <a:r>
                        <a:rPr lang="de-DE" sz="1050" u="none" strike="noStrike"/>
                        <a:t>Comment #</a:t>
                      </a:r>
                      <a:endParaRPr lang="de-DE" sz="1050" b="0" i="0" u="none" strike="noStrike">
                        <a:solidFill>
                          <a:srgbClr val="000000"/>
                        </a:solidFill>
                        <a:latin typeface="Calibri"/>
                      </a:endParaRPr>
                    </a:p>
                  </a:txBody>
                  <a:tcPr marL="3118" marR="3118" marT="3118" marB="0" anchor="b">
                    <a:solidFill>
                      <a:schemeClr val="bg1"/>
                    </a:solidFill>
                  </a:tcPr>
                </a:tc>
                <a:tc>
                  <a:txBody>
                    <a:bodyPr/>
                    <a:lstStyle/>
                    <a:p>
                      <a:pPr algn="l" fontAlgn="b"/>
                      <a:r>
                        <a:rPr lang="de-DE" sz="1050" u="none" strike="noStrike"/>
                        <a:t>Name</a:t>
                      </a:r>
                      <a:endParaRPr lang="de-DE" sz="1050" b="0" i="0" u="none" strike="noStrike">
                        <a:solidFill>
                          <a:srgbClr val="000000"/>
                        </a:solidFill>
                        <a:latin typeface="Calibri"/>
                      </a:endParaRPr>
                    </a:p>
                  </a:txBody>
                  <a:tcPr marL="3118" marR="3118" marT="3118" marB="0" anchor="b">
                    <a:solidFill>
                      <a:schemeClr val="bg1"/>
                    </a:solidFill>
                  </a:tcPr>
                </a:tc>
                <a:tc>
                  <a:txBody>
                    <a:bodyPr/>
                    <a:lstStyle/>
                    <a:p>
                      <a:pPr algn="l" fontAlgn="b"/>
                      <a:r>
                        <a:rPr lang="de-DE" sz="1050" u="none" strike="noStrike"/>
                        <a:t>Affiliation</a:t>
                      </a:r>
                      <a:endParaRPr lang="de-DE" sz="1050" b="0" i="0" u="none" strike="noStrike">
                        <a:solidFill>
                          <a:srgbClr val="000000"/>
                        </a:solidFill>
                        <a:latin typeface="Calibri"/>
                      </a:endParaRPr>
                    </a:p>
                  </a:txBody>
                  <a:tcPr marL="3118" marR="3118" marT="3118" marB="0" anchor="b">
                    <a:solidFill>
                      <a:schemeClr val="bg1"/>
                    </a:solidFill>
                  </a:tcPr>
                </a:tc>
                <a:tc>
                  <a:txBody>
                    <a:bodyPr/>
                    <a:lstStyle/>
                    <a:p>
                      <a:pPr algn="l" fontAlgn="b"/>
                      <a:r>
                        <a:rPr lang="de-DE" sz="1050" u="none" strike="noStrike" dirty="0" err="1"/>
                        <a:t>Category</a:t>
                      </a:r>
                      <a:endParaRPr lang="de-DE" sz="1050" b="0" i="0" u="none" strike="noStrike" dirty="0">
                        <a:solidFill>
                          <a:srgbClr val="000000"/>
                        </a:solidFill>
                        <a:latin typeface="Calibri"/>
                      </a:endParaRPr>
                    </a:p>
                  </a:txBody>
                  <a:tcPr marL="3118" marR="3118" marT="3118" marB="0" anchor="b">
                    <a:solidFill>
                      <a:schemeClr val="bg1"/>
                    </a:solidFill>
                  </a:tcPr>
                </a:tc>
                <a:tc>
                  <a:txBody>
                    <a:bodyPr/>
                    <a:lstStyle/>
                    <a:p>
                      <a:pPr algn="l" fontAlgn="b"/>
                      <a:r>
                        <a:rPr lang="de-DE" sz="1050" u="none" strike="noStrike" dirty="0"/>
                        <a:t>Comment</a:t>
                      </a:r>
                      <a:endParaRPr lang="de-DE" sz="1050" b="0" i="0" u="none" strike="noStrike" dirty="0">
                        <a:solidFill>
                          <a:srgbClr val="000000"/>
                        </a:solidFill>
                        <a:latin typeface="Calibri"/>
                      </a:endParaRPr>
                    </a:p>
                  </a:txBody>
                  <a:tcPr marL="3118" marR="3118" marT="3118" marB="0" anchor="b">
                    <a:solidFill>
                      <a:schemeClr val="bg1"/>
                    </a:solidFill>
                  </a:tcPr>
                </a:tc>
                <a:tc>
                  <a:txBody>
                    <a:bodyPr/>
                    <a:lstStyle/>
                    <a:p>
                      <a:pPr algn="l" fontAlgn="b"/>
                      <a:r>
                        <a:rPr lang="de-DE" sz="1050" u="none" strike="noStrike"/>
                        <a:t>Must Be Satisfied</a:t>
                      </a:r>
                      <a:endParaRPr lang="de-DE" sz="1050" b="0" i="0" u="none" strike="noStrike">
                        <a:solidFill>
                          <a:srgbClr val="000000"/>
                        </a:solidFill>
                        <a:latin typeface="Calibri"/>
                      </a:endParaRPr>
                    </a:p>
                  </a:txBody>
                  <a:tcPr marL="3118" marR="3118" marT="3118" marB="0" anchor="b">
                    <a:solidFill>
                      <a:schemeClr val="bg1"/>
                    </a:solidFill>
                  </a:tcPr>
                </a:tc>
                <a:tc>
                  <a:txBody>
                    <a:bodyPr/>
                    <a:lstStyle/>
                    <a:p>
                      <a:pPr algn="l" fontAlgn="b"/>
                      <a:r>
                        <a:rPr lang="de-DE" sz="1050" u="none" strike="noStrike" dirty="0" err="1"/>
                        <a:t>Proposed</a:t>
                      </a:r>
                      <a:r>
                        <a:rPr lang="de-DE" sz="1050" u="none" strike="noStrike" dirty="0"/>
                        <a:t> Change</a:t>
                      </a:r>
                      <a:endParaRPr lang="de-DE" sz="1050" b="0" i="0" u="none" strike="noStrike" dirty="0">
                        <a:solidFill>
                          <a:srgbClr val="000000"/>
                        </a:solidFill>
                        <a:latin typeface="Calibri"/>
                      </a:endParaRPr>
                    </a:p>
                  </a:txBody>
                  <a:tcPr marL="3118" marR="3118" marT="3118" marB="0" anchor="b">
                    <a:solidFill>
                      <a:schemeClr val="bg1"/>
                    </a:solidFill>
                  </a:tcPr>
                </a:tc>
                <a:tc>
                  <a:txBody>
                    <a:bodyPr/>
                    <a:lstStyle/>
                    <a:p>
                      <a:pPr algn="l" fontAlgn="b"/>
                      <a:r>
                        <a:rPr lang="de-DE" sz="1050" u="none" strike="noStrike" dirty="0"/>
                        <a:t>Disposition Status</a:t>
                      </a:r>
                      <a:endParaRPr lang="de-DE" sz="1050" b="0" i="0" u="none" strike="noStrike" dirty="0">
                        <a:solidFill>
                          <a:srgbClr val="000000"/>
                        </a:solidFill>
                        <a:latin typeface="Calibri"/>
                      </a:endParaRPr>
                    </a:p>
                  </a:txBody>
                  <a:tcPr marL="3118" marR="3118" marT="3118" marB="0" anchor="b">
                    <a:solidFill>
                      <a:schemeClr val="bg1"/>
                    </a:solidFill>
                  </a:tcPr>
                </a:tc>
                <a:tc>
                  <a:txBody>
                    <a:bodyPr/>
                    <a:lstStyle/>
                    <a:p>
                      <a:pPr algn="l" fontAlgn="b"/>
                      <a:r>
                        <a:rPr lang="de-DE" sz="1050" u="none" strike="noStrike"/>
                        <a:t>Disposition Detail</a:t>
                      </a:r>
                      <a:endParaRPr lang="de-DE" sz="1050" b="0" i="0" u="none" strike="noStrike">
                        <a:solidFill>
                          <a:srgbClr val="000000"/>
                        </a:solidFill>
                        <a:latin typeface="Calibri"/>
                      </a:endParaRPr>
                    </a:p>
                  </a:txBody>
                  <a:tcPr marL="3118" marR="3118" marT="3118" marB="0" anchor="b">
                    <a:solidFill>
                      <a:schemeClr val="bg1"/>
                    </a:solidFill>
                  </a:tcPr>
                </a:tc>
              </a:tr>
              <a:tr h="2584456">
                <a:tc>
                  <a:txBody>
                    <a:bodyPr/>
                    <a:lstStyle/>
                    <a:p>
                      <a:pPr algn="l" fontAlgn="b"/>
                      <a:r>
                        <a:rPr lang="de-DE" sz="1050" u="none" strike="noStrike"/>
                        <a:t>r02-1</a:t>
                      </a:r>
                      <a:endParaRPr lang="de-DE" sz="1050" b="0" i="0" u="none" strike="noStrike">
                        <a:solidFill>
                          <a:srgbClr val="000000"/>
                        </a:solidFill>
                        <a:latin typeface="Calibri"/>
                      </a:endParaRPr>
                    </a:p>
                  </a:txBody>
                  <a:tcPr marL="3118" marR="3118" marT="3118" marB="0" anchor="b">
                    <a:solidFill>
                      <a:schemeClr val="bg1"/>
                    </a:solidFill>
                  </a:tcPr>
                </a:tc>
                <a:tc>
                  <a:txBody>
                    <a:bodyPr/>
                    <a:lstStyle/>
                    <a:p>
                      <a:pPr algn="l" fontAlgn="t"/>
                      <a:r>
                        <a:rPr lang="de-DE" sz="1050" u="none" strike="noStrike"/>
                        <a:t>BUCANEG, DEMETRIO JR</a:t>
                      </a:r>
                      <a:endParaRPr lang="de-DE" sz="1050" b="0" i="0" u="none" strike="noStrike">
                        <a:solidFill>
                          <a:srgbClr val="000000"/>
                        </a:solidFill>
                        <a:latin typeface="Calibri"/>
                      </a:endParaRPr>
                    </a:p>
                  </a:txBody>
                  <a:tcPr marL="3118" marR="3118" marT="3118" marB="0">
                    <a:solidFill>
                      <a:schemeClr val="bg1"/>
                    </a:solidFill>
                  </a:tcPr>
                </a:tc>
                <a:tc>
                  <a:txBody>
                    <a:bodyPr/>
                    <a:lstStyle/>
                    <a:p>
                      <a:pPr algn="l" fontAlgn="t"/>
                      <a:r>
                        <a:rPr lang="de-DE" sz="1050" u="none" strike="noStrike"/>
                        <a:t>Hawaiian Electric Company</a:t>
                      </a:r>
                      <a:endParaRPr lang="de-DE" sz="1050" b="0" i="0" u="none" strike="noStrike">
                        <a:solidFill>
                          <a:srgbClr val="000000"/>
                        </a:solidFill>
                        <a:latin typeface="Calibri"/>
                      </a:endParaRPr>
                    </a:p>
                  </a:txBody>
                  <a:tcPr marL="3118" marR="3118" marT="3118" marB="0">
                    <a:solidFill>
                      <a:schemeClr val="bg1"/>
                    </a:solidFill>
                  </a:tcPr>
                </a:tc>
                <a:tc>
                  <a:txBody>
                    <a:bodyPr/>
                    <a:lstStyle/>
                    <a:p>
                      <a:pPr algn="l" fontAlgn="t"/>
                      <a:r>
                        <a:rPr lang="de-DE" sz="1050" u="none" strike="noStrike"/>
                        <a:t>General</a:t>
                      </a:r>
                      <a:endParaRPr lang="de-DE" sz="1050" b="0" i="0" u="none" strike="noStrike">
                        <a:solidFill>
                          <a:srgbClr val="000000"/>
                        </a:solidFill>
                        <a:latin typeface="Calibri"/>
                      </a:endParaRPr>
                    </a:p>
                  </a:txBody>
                  <a:tcPr marL="3118" marR="3118" marT="3118" marB="0">
                    <a:solidFill>
                      <a:schemeClr val="bg1"/>
                    </a:solidFill>
                  </a:tcPr>
                </a:tc>
                <a:tc>
                  <a:txBody>
                    <a:bodyPr/>
                    <a:lstStyle/>
                    <a:p>
                      <a:pPr algn="l" fontAlgn="t"/>
                      <a:r>
                        <a:rPr lang="en-US" sz="1050" u="none" strike="noStrike"/>
                        <a:t>In "Table 5-6a" under column "Valid range", these elements are written as "THZ_SC_PHY, THZ_OOK_PHY, THZ_BOTH_PHY". Is "THZ" be scribbled with capital letter "Z" or small letter "z" or immaterial? Same comment applies to the whole document where it occurs.</a:t>
                      </a:r>
                      <a:endParaRPr lang="en-US" sz="1050" b="0" i="0" u="none" strike="noStrike">
                        <a:solidFill>
                          <a:srgbClr val="000000"/>
                        </a:solidFill>
                        <a:latin typeface="Calibri"/>
                      </a:endParaRPr>
                    </a:p>
                  </a:txBody>
                  <a:tcPr marL="3118" marR="3118" marT="3118" marB="0">
                    <a:solidFill>
                      <a:schemeClr val="bg1"/>
                    </a:solidFill>
                  </a:tcPr>
                </a:tc>
                <a:tc>
                  <a:txBody>
                    <a:bodyPr/>
                    <a:lstStyle/>
                    <a:p>
                      <a:pPr algn="l" fontAlgn="t"/>
                      <a:r>
                        <a:rPr lang="de-DE" sz="1050" u="none" strike="noStrike" dirty="0" err="1"/>
                        <a:t>No</a:t>
                      </a:r>
                      <a:endParaRPr lang="de-DE" sz="1050" b="0" i="0" u="none" strike="noStrike" dirty="0">
                        <a:solidFill>
                          <a:srgbClr val="000000"/>
                        </a:solidFill>
                        <a:latin typeface="Calibri"/>
                      </a:endParaRPr>
                    </a:p>
                  </a:txBody>
                  <a:tcPr marL="3118" marR="3118" marT="3118" marB="0">
                    <a:solidFill>
                      <a:schemeClr val="bg1"/>
                    </a:solidFill>
                  </a:tcPr>
                </a:tc>
                <a:tc>
                  <a:txBody>
                    <a:bodyPr/>
                    <a:lstStyle/>
                    <a:p>
                      <a:pPr algn="l" fontAlgn="t"/>
                      <a:r>
                        <a:rPr lang="en-US" sz="1050" u="none" strike="noStrike" dirty="0"/>
                        <a:t>As decided per 'Comment' column.</a:t>
                      </a:r>
                      <a:endParaRPr lang="en-US" sz="1050" b="0" i="0" u="none" strike="noStrike" dirty="0">
                        <a:solidFill>
                          <a:srgbClr val="000000"/>
                        </a:solidFill>
                        <a:latin typeface="Calibri"/>
                      </a:endParaRPr>
                    </a:p>
                  </a:txBody>
                  <a:tcPr marL="3118" marR="3118" marT="3118" marB="0">
                    <a:solidFill>
                      <a:schemeClr val="bg1"/>
                    </a:solidFill>
                  </a:tcPr>
                </a:tc>
                <a:tc>
                  <a:txBody>
                    <a:bodyPr/>
                    <a:lstStyle/>
                    <a:p>
                      <a:pPr algn="l" fontAlgn="t"/>
                      <a:r>
                        <a:rPr lang="de-DE" sz="1050" u="none" strike="noStrike"/>
                        <a:t>Rejected</a:t>
                      </a:r>
                      <a:endParaRPr lang="de-DE" sz="1050" b="0" i="0" u="none" strike="noStrike">
                        <a:solidFill>
                          <a:srgbClr val="000000"/>
                        </a:solidFill>
                        <a:latin typeface="Calibri"/>
                      </a:endParaRPr>
                    </a:p>
                  </a:txBody>
                  <a:tcPr marL="3118" marR="3118" marT="3118" marB="0">
                    <a:solidFill>
                      <a:schemeClr val="bg1"/>
                    </a:solidFill>
                  </a:tcPr>
                </a:tc>
                <a:tc>
                  <a:txBody>
                    <a:bodyPr/>
                    <a:lstStyle/>
                    <a:p>
                      <a:pPr algn="l" fontAlgn="t"/>
                      <a:r>
                        <a:rPr lang="en-US" sz="1000" u="none" strike="noStrike"/>
                        <a:t>The use of "THz" and "THZ" is consistent throughout the document. "THZ" is only used for primitive names and enumeration values, and "THz" is used in all other cases. This convention was established by IEEE Std 802.15.3-2016. Additionally, the document will be professionally edited prior to publication.</a:t>
                      </a:r>
                      <a:endParaRPr lang="en-US" sz="1000" b="0" i="0" u="none" strike="noStrike">
                        <a:solidFill>
                          <a:srgbClr val="000000"/>
                        </a:solidFill>
                        <a:latin typeface="Calibri"/>
                      </a:endParaRPr>
                    </a:p>
                  </a:txBody>
                  <a:tcPr marL="3118" marR="3118" marT="3118" marB="0">
                    <a:solidFill>
                      <a:schemeClr val="bg1"/>
                    </a:solidFill>
                  </a:tcPr>
                </a:tc>
              </a:tr>
              <a:tr h="467337">
                <a:tc>
                  <a:txBody>
                    <a:bodyPr/>
                    <a:lstStyle/>
                    <a:p>
                      <a:pPr algn="l" fontAlgn="b"/>
                      <a:r>
                        <a:rPr lang="de-DE" sz="1050" u="none" strike="noStrike"/>
                        <a:t>r02-2</a:t>
                      </a:r>
                      <a:endParaRPr lang="de-DE" sz="1050" b="0" i="0" u="none" strike="noStrike">
                        <a:solidFill>
                          <a:srgbClr val="000000"/>
                        </a:solidFill>
                        <a:latin typeface="Calibri"/>
                      </a:endParaRPr>
                    </a:p>
                  </a:txBody>
                  <a:tcPr marL="3118" marR="3118" marT="3118" marB="0" anchor="b">
                    <a:solidFill>
                      <a:schemeClr val="bg1"/>
                    </a:solidFill>
                  </a:tcPr>
                </a:tc>
                <a:tc>
                  <a:txBody>
                    <a:bodyPr/>
                    <a:lstStyle/>
                    <a:p>
                      <a:pPr algn="l" fontAlgn="t"/>
                      <a:r>
                        <a:rPr lang="de-DE" sz="1050" u="none" strike="noStrike"/>
                        <a:t>Alessi, Julie</a:t>
                      </a:r>
                      <a:endParaRPr lang="de-DE" sz="1050" b="0" i="0" u="none" strike="noStrike">
                        <a:solidFill>
                          <a:srgbClr val="000000"/>
                        </a:solidFill>
                        <a:latin typeface="Calibri"/>
                      </a:endParaRPr>
                    </a:p>
                  </a:txBody>
                  <a:tcPr marL="3118" marR="3118" marT="3118" marB="0">
                    <a:solidFill>
                      <a:schemeClr val="bg1"/>
                    </a:solidFill>
                  </a:tcPr>
                </a:tc>
                <a:tc>
                  <a:txBody>
                    <a:bodyPr/>
                    <a:lstStyle/>
                    <a:p>
                      <a:pPr algn="l" fontAlgn="t"/>
                      <a:endParaRPr lang="de-DE" sz="1050" b="0" i="0" u="none" strike="noStrike">
                        <a:solidFill>
                          <a:srgbClr val="000000"/>
                        </a:solidFill>
                        <a:latin typeface="Calibri"/>
                      </a:endParaRPr>
                    </a:p>
                  </a:txBody>
                  <a:tcPr marL="3118" marR="3118" marT="3118" marB="0">
                    <a:solidFill>
                      <a:schemeClr val="bg1"/>
                    </a:solidFill>
                  </a:tcPr>
                </a:tc>
                <a:tc>
                  <a:txBody>
                    <a:bodyPr/>
                    <a:lstStyle/>
                    <a:p>
                      <a:pPr algn="l" fontAlgn="t"/>
                      <a:r>
                        <a:rPr lang="de-DE" sz="1050" u="none" strike="noStrike"/>
                        <a:t>Editorial</a:t>
                      </a:r>
                      <a:endParaRPr lang="de-DE" sz="1050" b="0" i="0" u="none" strike="noStrike">
                        <a:solidFill>
                          <a:srgbClr val="000000"/>
                        </a:solidFill>
                        <a:latin typeface="Calibri"/>
                      </a:endParaRPr>
                    </a:p>
                  </a:txBody>
                  <a:tcPr marL="3118" marR="3118" marT="3118" marB="0">
                    <a:solidFill>
                      <a:schemeClr val="bg1"/>
                    </a:solidFill>
                  </a:tcPr>
                </a:tc>
                <a:tc>
                  <a:txBody>
                    <a:bodyPr/>
                    <a:lstStyle/>
                    <a:p>
                      <a:pPr algn="l" fontAlgn="b"/>
                      <a:r>
                        <a:rPr lang="en-US" sz="1050" u="none" strike="noStrike"/>
                        <a:t>Draft meets all editorial requirements.</a:t>
                      </a:r>
                      <a:endParaRPr lang="en-US" sz="1050" b="0" i="0" u="none" strike="noStrike">
                        <a:solidFill>
                          <a:srgbClr val="000000"/>
                        </a:solidFill>
                        <a:latin typeface="Calibri"/>
                      </a:endParaRPr>
                    </a:p>
                  </a:txBody>
                  <a:tcPr marL="3118" marR="3118" marT="3118" marB="0" anchor="b">
                    <a:solidFill>
                      <a:schemeClr val="bg1"/>
                    </a:solidFill>
                  </a:tcPr>
                </a:tc>
                <a:tc>
                  <a:txBody>
                    <a:bodyPr/>
                    <a:lstStyle/>
                    <a:p>
                      <a:pPr algn="l" fontAlgn="b"/>
                      <a:r>
                        <a:rPr lang="de-DE" sz="1050" u="none" strike="noStrike"/>
                        <a:t>No</a:t>
                      </a:r>
                      <a:endParaRPr lang="de-DE" sz="1050" b="0" i="0" u="none" strike="noStrike">
                        <a:solidFill>
                          <a:srgbClr val="000000"/>
                        </a:solidFill>
                        <a:latin typeface="Calibri"/>
                      </a:endParaRPr>
                    </a:p>
                  </a:txBody>
                  <a:tcPr marL="3118" marR="3118" marT="3118" marB="0" anchor="b">
                    <a:solidFill>
                      <a:schemeClr val="bg1"/>
                    </a:solidFill>
                  </a:tcPr>
                </a:tc>
                <a:tc>
                  <a:txBody>
                    <a:bodyPr/>
                    <a:lstStyle/>
                    <a:p>
                      <a:pPr algn="l" fontAlgn="b"/>
                      <a:endParaRPr lang="de-DE" sz="1050" b="0" i="0" u="none" strike="noStrike">
                        <a:solidFill>
                          <a:srgbClr val="000000"/>
                        </a:solidFill>
                        <a:latin typeface="Calibri"/>
                      </a:endParaRPr>
                    </a:p>
                  </a:txBody>
                  <a:tcPr marL="3118" marR="3118" marT="3118" marB="0" anchor="b">
                    <a:solidFill>
                      <a:schemeClr val="bg1"/>
                    </a:solidFill>
                  </a:tcPr>
                </a:tc>
                <a:tc>
                  <a:txBody>
                    <a:bodyPr/>
                    <a:lstStyle/>
                    <a:p>
                      <a:pPr algn="l" fontAlgn="b"/>
                      <a:r>
                        <a:rPr lang="de-DE" sz="1050" u="none" strike="noStrike"/>
                        <a:t>Acccepted</a:t>
                      </a:r>
                      <a:endParaRPr lang="de-DE" sz="1050" b="0" i="0" u="none" strike="noStrike">
                        <a:solidFill>
                          <a:srgbClr val="000000"/>
                        </a:solidFill>
                        <a:latin typeface="Calibri"/>
                      </a:endParaRPr>
                    </a:p>
                  </a:txBody>
                  <a:tcPr marL="3118" marR="3118" marT="3118" marB="0" anchor="b">
                    <a:solidFill>
                      <a:schemeClr val="bg1"/>
                    </a:solidFill>
                  </a:tcPr>
                </a:tc>
                <a:tc>
                  <a:txBody>
                    <a:bodyPr/>
                    <a:lstStyle/>
                    <a:p>
                      <a:pPr algn="l" fontAlgn="b"/>
                      <a:endParaRPr lang="de-DE" sz="1050" b="0" i="0" u="none" strike="noStrike" dirty="0">
                        <a:solidFill>
                          <a:srgbClr val="000000"/>
                        </a:solidFill>
                        <a:latin typeface="Calibri"/>
                      </a:endParaRPr>
                    </a:p>
                  </a:txBody>
                  <a:tcPr marL="3118" marR="3118" marT="3118" marB="0" anchor="b">
                    <a:solidFill>
                      <a:schemeClr val="bg1"/>
                    </a:solidFill>
                  </a:tcPr>
                </a:tc>
              </a:tr>
            </a:tbl>
          </a:graphicData>
        </a:graphic>
      </p:graphicFrame>
      <p:sp>
        <p:nvSpPr>
          <p:cNvPr id="12" name="Rectangle 2"/>
          <p:cNvSpPr>
            <a:spLocks noGrp="1" noChangeArrowheads="1"/>
          </p:cNvSpPr>
          <p:nvPr>
            <p:ph type="body" idx="1"/>
          </p:nvPr>
        </p:nvSpPr>
        <p:spPr>
          <a:xfrm>
            <a:off x="457200" y="5791200"/>
            <a:ext cx="8228013" cy="4572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r02-1 is a new comment from Recirc#2</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638175"/>
            <a:ext cx="7848601" cy="1066800"/>
          </a:xfrm>
        </p:spPr>
        <p:txBody>
          <a:bodyPr/>
          <a:lstStyle/>
          <a:p>
            <a:r>
              <a:rPr lang="en-US" b="1" dirty="0"/>
              <a:t>T</a:t>
            </a:r>
            <a:r>
              <a:rPr lang="en-US" b="1" dirty="0" smtClean="0"/>
              <a:t>G Motion </a:t>
            </a:r>
            <a:r>
              <a:rPr lang="en-US" altLang="en-US" b="1" dirty="0" smtClean="0"/>
              <a:t>to Forward 802.15.3d to </a:t>
            </a:r>
            <a:r>
              <a:rPr lang="en-US" altLang="en-US" b="1" dirty="0" err="1" smtClean="0"/>
              <a:t>RevCom</a:t>
            </a:r>
            <a:endParaRPr lang="en-US" b="1" dirty="0"/>
          </a:p>
        </p:txBody>
      </p:sp>
      <p:sp>
        <p:nvSpPr>
          <p:cNvPr id="3" name="Text Placeholder 2"/>
          <p:cNvSpPr>
            <a:spLocks noGrp="1"/>
          </p:cNvSpPr>
          <p:nvPr>
            <p:ph type="body" idx="1"/>
          </p:nvPr>
        </p:nvSpPr>
        <p:spPr>
          <a:xfrm>
            <a:off x="685802" y="1905000"/>
            <a:ext cx="7772400" cy="4724400"/>
          </a:xfrm>
        </p:spPr>
        <p:txBody>
          <a:bodyPr/>
          <a:lstStyle/>
          <a:p>
            <a:pPr marL="0" indent="0">
              <a:buNone/>
            </a:pPr>
            <a:r>
              <a:rPr lang="en-US" sz="2400" dirty="0"/>
              <a:t>Move </a:t>
            </a:r>
            <a:r>
              <a:rPr lang="en-US" sz="2400" i="1" dirty="0"/>
              <a:t>that </a:t>
            </a:r>
            <a:r>
              <a:rPr lang="en-US" altLang="en-US" sz="2400" i="1" dirty="0" smtClean="0"/>
              <a:t>802.15 WG reviews and approves the CSD [</a:t>
            </a:r>
            <a:r>
              <a:rPr lang="de-DE" altLang="en-US" sz="2400" i="1" dirty="0" smtClean="0"/>
              <a:t>15-15-0683-01-003d-tg3d-csd-change-1</a:t>
            </a:r>
            <a:r>
              <a:rPr lang="en-US" altLang="en-US" sz="2400" i="1" dirty="0" smtClean="0"/>
              <a:t>] and requests unconditional approval from the EC to submit P802.15.3d-D04(or current revision) to </a:t>
            </a:r>
            <a:r>
              <a:rPr lang="en-US" altLang="en-US" sz="2400" i="1" dirty="0" err="1" smtClean="0"/>
              <a:t>RevCom</a:t>
            </a:r>
            <a:r>
              <a:rPr lang="en-US" altLang="en-US" sz="2400" i="1" dirty="0" smtClean="0"/>
              <a:t>. </a:t>
            </a:r>
            <a:endParaRPr lang="en-US" sz="2800" i="1" dirty="0" smtClean="0"/>
          </a:p>
          <a:p>
            <a:pPr marL="0" indent="0">
              <a:buNone/>
            </a:pPr>
            <a:endParaRPr lang="en-US" sz="2800" dirty="0"/>
          </a:p>
          <a:p>
            <a:pPr marL="0" indent="0">
              <a:buNone/>
            </a:pPr>
            <a:r>
              <a:rPr lang="en-US" sz="2800" dirty="0" smtClean="0"/>
              <a:t>Moved </a:t>
            </a:r>
            <a:r>
              <a:rPr lang="en-US" sz="2800" dirty="0" smtClean="0"/>
              <a:t>b</a:t>
            </a:r>
            <a:r>
              <a:rPr lang="en-US" sz="2800" dirty="0" smtClean="0"/>
              <a:t>y</a:t>
            </a:r>
            <a:r>
              <a:rPr lang="en-US" sz="2800" dirty="0" smtClean="0"/>
              <a:t>:  </a:t>
            </a:r>
            <a:r>
              <a:rPr lang="en-US" sz="2800" dirty="0" smtClean="0"/>
              <a:t>Iwao Hosako</a:t>
            </a:r>
            <a:endParaRPr lang="en-US" sz="2800" dirty="0" smtClean="0"/>
          </a:p>
          <a:p>
            <a:pPr marL="0" indent="0">
              <a:buNone/>
            </a:pPr>
            <a:r>
              <a:rPr lang="en-US" sz="2800" dirty="0" smtClean="0"/>
              <a:t>Seconded </a:t>
            </a:r>
            <a:r>
              <a:rPr lang="en-US" sz="2800" dirty="0" smtClean="0"/>
              <a:t>by</a:t>
            </a:r>
            <a:r>
              <a:rPr lang="en-US" sz="2800" dirty="0" smtClean="0"/>
              <a:t>:  </a:t>
            </a:r>
            <a:r>
              <a:rPr lang="en-US" sz="2800" dirty="0" smtClean="0"/>
              <a:t>Jörg Robert</a:t>
            </a:r>
            <a:endParaRPr lang="en-US" sz="2800" dirty="0" smtClean="0"/>
          </a:p>
          <a:p>
            <a:pPr marL="0" indent="0">
              <a:buNone/>
            </a:pPr>
            <a:r>
              <a:rPr lang="en-US" sz="2800" dirty="0" smtClean="0"/>
              <a:t>y/a/n = </a:t>
            </a:r>
            <a:r>
              <a:rPr lang="en-US" sz="2800" dirty="0" smtClean="0"/>
              <a:t>5/0/0</a:t>
            </a:r>
            <a:endParaRPr lang="en-US" sz="2800" dirty="0" smtClean="0"/>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8</a:t>
            </a:fld>
            <a:endParaRPr lang="en-US" altLang="en-US" sz="1200" dirty="0" smtClean="0">
              <a:latin typeface="Times New Roman" pitchFamily="18" charset="0"/>
            </a:endParaRPr>
          </a:p>
        </p:txBody>
      </p:sp>
      <p:sp>
        <p:nvSpPr>
          <p:cNvPr id="6" name="Datumsplatzhalter 3"/>
          <p:cNvSpPr txBox="1">
            <a:spLocks/>
          </p:cNvSpPr>
          <p:nvPr/>
        </p:nvSpPr>
        <p:spPr bwMode="auto">
          <a:xfrm>
            <a:off x="685800" y="378281"/>
            <a:ext cx="777457"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lang="en-US" sz="1400" b="1" dirty="0" smtClean="0"/>
              <a:t>July</a:t>
            </a:r>
            <a:r>
              <a:rPr lang="en-US" sz="1400" b="1" dirty="0" smtClean="0"/>
              <a:t> </a:t>
            </a: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2017 </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xmlns="" val="1521831048"/>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52600"/>
            <a:ext cx="7772400" cy="46482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pPr marL="0" indent="0">
              <a:buFontTx/>
              <a:buNone/>
            </a:pPr>
            <a:r>
              <a:rPr lang="en-US" sz="2800" dirty="0" smtClean="0"/>
              <a:t>Motion: </a:t>
            </a:r>
            <a:r>
              <a:rPr lang="en-US" sz="2800" i="1" dirty="0" smtClean="0"/>
              <a:t>that </a:t>
            </a:r>
            <a:r>
              <a:rPr lang="en-US" altLang="en-US" sz="2800" i="1" dirty="0" smtClean="0"/>
              <a:t>802.15 WG has reviewed and approved the CSD [</a:t>
            </a:r>
            <a:r>
              <a:rPr lang="de-DE" altLang="en-US" sz="2800" i="1" dirty="0" smtClean="0"/>
              <a:t>15-15-0683-01-003d-tg3d-csd-change-1</a:t>
            </a:r>
            <a:r>
              <a:rPr lang="en-US" altLang="en-US" sz="2800" i="1" dirty="0" smtClean="0"/>
              <a:t>] and requests unconditional approval from the EC to submit P802.15.3d-D04 (or appropriate revision) to </a:t>
            </a:r>
            <a:r>
              <a:rPr lang="en-US" altLang="en-US" sz="2800" i="1" dirty="0" err="1" smtClean="0"/>
              <a:t>RevCom</a:t>
            </a:r>
            <a:r>
              <a:rPr lang="en-US" altLang="en-US" sz="2800" i="1" dirty="0" smtClean="0"/>
              <a:t>.</a:t>
            </a:r>
            <a:r>
              <a:rPr lang="en-US" sz="2000" dirty="0" smtClean="0"/>
              <a:t/>
            </a:r>
            <a:br>
              <a:rPr lang="en-US" sz="2000" dirty="0" smtClean="0"/>
            </a:br>
            <a:endParaRPr lang="en-US" sz="2000" dirty="0" smtClean="0"/>
          </a:p>
          <a:p>
            <a:pPr marL="0" indent="0">
              <a:buFontTx/>
              <a:buNone/>
            </a:pPr>
            <a:r>
              <a:rPr lang="en-US" sz="2000" dirty="0" smtClean="0"/>
              <a:t>Move:</a:t>
            </a:r>
          </a:p>
          <a:p>
            <a:pPr marL="0" indent="0">
              <a:buFontTx/>
              <a:buNone/>
            </a:pPr>
            <a:r>
              <a:rPr lang="en-US" sz="2000" dirty="0" smtClean="0"/>
              <a:t>Second:</a:t>
            </a:r>
          </a:p>
        </p:txBody>
      </p:sp>
      <p:sp>
        <p:nvSpPr>
          <p:cNvPr id="7" name="Rectangle 5"/>
          <p:cNvSpPr>
            <a:spLocks noGrp="1" noChangeArrowheads="1"/>
          </p:cNvSpPr>
          <p:nvPr>
            <p:ph type="ftr" sz="quarter" idx="4294967295"/>
          </p:nvPr>
        </p:nvSpPr>
        <p:spPr>
          <a:xfrm>
            <a:off x="7010400" y="6475413"/>
            <a:ext cx="1600200" cy="184150"/>
          </a:xfrm>
          <a:prstGeom prst="rect">
            <a:avLst/>
          </a:prstGeo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dirty="0">
                <a:latin typeface="Times New Roman" pitchFamily="18" charset="0"/>
              </a:rPr>
              <a:t>Bob </a:t>
            </a:r>
            <a:r>
              <a:rPr lang="en-US" altLang="en-US" sz="1200" dirty="0" err="1">
                <a:latin typeface="Times New Roman" pitchFamily="18" charset="0"/>
              </a:rPr>
              <a:t>Heile</a:t>
            </a:r>
            <a:r>
              <a:rPr lang="en-US" altLang="en-US" sz="1200" dirty="0">
                <a:latin typeface="Times New Roman" pitchFamily="18" charset="0"/>
              </a:rPr>
              <a:t>, Wi-SUN</a:t>
            </a:r>
          </a:p>
        </p:txBody>
      </p:sp>
      <p:sp>
        <p:nvSpPr>
          <p:cNvPr id="8" name="Slide Number Placeholder 2"/>
          <p:cNvSpPr>
            <a:spLocks noGrp="1"/>
          </p:cNvSpPr>
          <p:nvPr>
            <p:ph type="sldNum" sz="quarter" idx="4294967295"/>
          </p:nvPr>
        </p:nvSpPr>
        <p:spPr>
          <a:xfrm>
            <a:off x="4344988" y="6475413"/>
            <a:ext cx="530225" cy="182562"/>
          </a:xfrm>
          <a:prstGeom prst="rect">
            <a:avLst/>
          </a:prstGeo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r>
              <a:rPr lang="en-US" altLang="en-US"/>
              <a:t>Slide </a:t>
            </a:r>
            <a:fld id="{AC9B398A-260B-43FD-8827-7ADF5CFBC16A}" type="slidenum">
              <a:rPr lang="en-US" altLang="en-US"/>
              <a:pPr/>
              <a:t>9</a:t>
            </a:fld>
            <a:endParaRPr lang="en-US" altLang="en-US"/>
          </a:p>
        </p:txBody>
      </p:sp>
      <p:sp>
        <p:nvSpPr>
          <p:cNvPr id="9" name="Rectangle 4"/>
          <p:cNvSpPr>
            <a:spLocks noGrp="1" noChangeArrowheads="1"/>
          </p:cNvSpPr>
          <p:nvPr>
            <p:ph type="dt"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lvl1pPr>
              <a:defRPr sz="1400" b="1" smtClean="0">
                <a:latin typeface="Times New Roman" charset="0"/>
                <a:ea typeface="ＭＳ Ｐゴシック" charset="0"/>
                <a:cs typeface="+mn-cs"/>
              </a:defRPr>
            </a:lvl1pPr>
          </a:lstStyle>
          <a:p>
            <a:pPr>
              <a:spcBef>
                <a:spcPct val="20000"/>
              </a:spcBef>
              <a:defRPr/>
            </a:pPr>
            <a:r>
              <a:rPr lang="en-US" dirty="0" smtClean="0"/>
              <a:t>March 2017</a:t>
            </a:r>
            <a:endParaRPr lang="en-US" kern="0" dirty="0"/>
          </a:p>
        </p:txBody>
      </p:sp>
      <p:sp>
        <p:nvSpPr>
          <p:cNvPr id="21510" name="Rectangle 2"/>
          <p:cNvSpPr txBox="1">
            <a:spLocks noChangeArrowheads="1"/>
          </p:cNvSpPr>
          <p:nvPr/>
        </p:nvSpPr>
        <p:spPr bwMode="auto">
          <a:xfrm>
            <a:off x="685800" y="657225"/>
            <a:ext cx="7943850" cy="762000"/>
          </a:xfrm>
          <a:prstGeom prst="rect">
            <a:avLst/>
          </a:prstGeom>
          <a:noFill/>
          <a:ln w="9525">
            <a:noFill/>
            <a:miter lim="800000"/>
            <a:headEnd/>
            <a:tailEnd/>
          </a:ln>
        </p:spPr>
        <p:txBody>
          <a:bodyPr/>
          <a:lstStyle/>
          <a:p>
            <a:pPr algn="ctr"/>
            <a:r>
              <a:rPr lang="en-US" altLang="en-US" sz="3200" b="1" dirty="0" smtClean="0"/>
              <a:t>WG Motion to Forward 802.15.3d to </a:t>
            </a:r>
            <a:r>
              <a:rPr lang="en-US" altLang="en-US" sz="3200" b="1" dirty="0" err="1" smtClean="0"/>
              <a:t>RevCom</a:t>
            </a:r>
            <a:endParaRPr lang="en-US" altLang="en-US" sz="3200" b="1" dirty="0"/>
          </a:p>
        </p:txBody>
      </p:sp>
      <p:sp>
        <p:nvSpPr>
          <p:cNvPr id="10" name="Datumsplatzhalter 3"/>
          <p:cNvSpPr txBox="1">
            <a:spLocks/>
          </p:cNvSpPr>
          <p:nvPr/>
        </p:nvSpPr>
        <p:spPr bwMode="auto">
          <a:xfrm>
            <a:off x="685800" y="378281"/>
            <a:ext cx="777457"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lang="en-US" sz="1400" b="1" dirty="0" smtClean="0"/>
              <a:t>July </a:t>
            </a: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2017 </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845</Words>
  <Application>Microsoft Office PowerPoint</Application>
  <PresentationFormat>Bildschirmpräsentation (4:3)</PresentationFormat>
  <Paragraphs>159</Paragraphs>
  <Slides>13</Slides>
  <Notes>0</Notes>
  <HiddenSlides>0</HiddenSlides>
  <MMClips>0</MMClips>
  <ScaleCrop>false</ScaleCrop>
  <HeadingPairs>
    <vt:vector size="4" baseType="variant">
      <vt:variant>
        <vt:lpstr>Design</vt:lpstr>
      </vt:variant>
      <vt:variant>
        <vt:i4>1</vt:i4>
      </vt:variant>
      <vt:variant>
        <vt:lpstr>Folientitel</vt:lpstr>
      </vt:variant>
      <vt:variant>
        <vt:i4>13</vt:i4>
      </vt:variant>
    </vt:vector>
  </HeadingPairs>
  <TitlesOfParts>
    <vt:vector size="14" baseType="lpstr">
      <vt:lpstr>IEEE-P802_15</vt:lpstr>
      <vt:lpstr>Folie 1</vt:lpstr>
      <vt:lpstr>TG 3d July 2017 Closing Report</vt:lpstr>
      <vt:lpstr>Meetings/Contributions</vt:lpstr>
      <vt:lpstr>Tasks Completed</vt:lpstr>
      <vt:lpstr>Folie 5</vt:lpstr>
      <vt:lpstr>Folie 6</vt:lpstr>
      <vt:lpstr>Folie 7</vt:lpstr>
      <vt:lpstr>TG Motion to Forward 802.15.3d to RevCom</vt:lpstr>
      <vt:lpstr>Folie 9</vt:lpstr>
      <vt:lpstr>TG Motion</vt:lpstr>
      <vt:lpstr>WG Motion</vt:lpstr>
      <vt:lpstr>Thank you to those contributing IEEE P802.15.3d …</vt:lpstr>
      <vt:lpstr>..and to the leadership in the early days of the IG THz from which TG3d evolved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185</cp:revision>
  <cp:lastPrinted>1998-02-10T13:28:06Z</cp:lastPrinted>
  <dcterms:created xsi:type="dcterms:W3CDTF">2012-11-14T22:04:21Z</dcterms:created>
  <dcterms:modified xsi:type="dcterms:W3CDTF">2017-07-12T06:53:05Z</dcterms:modified>
</cp:coreProperties>
</file>