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3" r:id="rId5"/>
    <p:sldId id="262"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p:scale>
          <a:sx n="60" d="100"/>
          <a:sy n="60" d="100"/>
        </p:scale>
        <p:origin x="-494"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802.15-17-0391-00-0thz_July_2017_Closing_Plenary_Slides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July</a:t>
            </a:r>
            <a:r>
              <a:rPr lang="en-US" dirty="0" smtClean="0"/>
              <a:t> </a:t>
            </a:r>
            <a:r>
              <a:rPr lang="en-US" dirty="0" smtClean="0"/>
              <a:t>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a:t>
            </a:r>
            <a:r>
              <a:rPr lang="en-US" sz="1600" dirty="0" smtClean="0">
                <a:solidFill>
                  <a:schemeClr val="tx2"/>
                </a:solidFill>
              </a:rPr>
              <a:t>Berlin</a:t>
            </a:r>
            <a:r>
              <a:rPr lang="en-US" sz="1600" dirty="0" smtClean="0">
                <a:solidFill>
                  <a:schemeClr val="tx2"/>
                </a:solidFill>
              </a:rPr>
              <a:t> </a:t>
            </a:r>
            <a:r>
              <a:rPr lang="en-US" sz="1600" dirty="0" smtClean="0">
                <a:solidFill>
                  <a:schemeClr val="tx2"/>
                </a:solidFill>
              </a:rPr>
              <a:t>2017</a:t>
            </a:r>
            <a:r>
              <a:rPr lang="en-US" sz="1600" dirty="0" smtClean="0"/>
              <a:t>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a:t>
            </a:r>
            <a:r>
              <a:rPr lang="en-US" sz="1600" dirty="0" smtClean="0">
                <a:solidFill>
                  <a:schemeClr val="tx2"/>
                </a:solidFill>
              </a:rPr>
              <a:t>12</a:t>
            </a:r>
            <a:r>
              <a:rPr lang="en-US" sz="1600" dirty="0" smtClean="0">
                <a:solidFill>
                  <a:schemeClr val="tx2"/>
                </a:solidFill>
              </a:rPr>
              <a:t> July </a:t>
            </a:r>
            <a:r>
              <a:rPr lang="en-US" sz="1600" dirty="0" smtClean="0">
                <a:solidFill>
                  <a:schemeClr val="tx2"/>
                </a:solidFill>
              </a:rPr>
              <a:t>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a:t>
            </a:r>
            <a:r>
              <a:rPr lang="en-US" sz="1600" dirty="0" smtClean="0">
                <a:solidFill>
                  <a:schemeClr val="tx2"/>
                </a:solidFill>
              </a:rPr>
              <a:t>July</a:t>
            </a:r>
            <a:r>
              <a:rPr lang="en-US" sz="1600" dirty="0" smtClean="0">
                <a:solidFill>
                  <a:schemeClr val="tx2"/>
                </a:solidFill>
              </a:rPr>
              <a:t> </a:t>
            </a:r>
            <a:r>
              <a:rPr lang="en-US" sz="1600" dirty="0" smtClean="0">
                <a:solidFill>
                  <a:schemeClr val="tx2"/>
                </a:solidFill>
              </a:rPr>
              <a:t>2017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a:t>
            </a:r>
            <a:r>
              <a:rPr lang="de-DE" dirty="0" err="1" smtClean="0"/>
              <a:t>July</a:t>
            </a:r>
            <a:r>
              <a:rPr lang="de-DE" dirty="0" smtClean="0"/>
              <a:t> </a:t>
            </a:r>
            <a:r>
              <a:rPr lang="de-DE" dirty="0" smtClean="0"/>
              <a:t>2017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a:t>
            </a:r>
            <a:r>
              <a:rPr lang="en-US" dirty="0" smtClean="0"/>
              <a:t>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(1/2)</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joint</a:t>
            </a:r>
            <a:r>
              <a:rPr lang="de-DE" sz="1800" dirty="0" smtClean="0"/>
              <a:t> </a:t>
            </a:r>
            <a:r>
              <a:rPr lang="de-DE" sz="1800" dirty="0" err="1" smtClean="0"/>
              <a:t>meetings</a:t>
            </a:r>
            <a:r>
              <a:rPr lang="de-DE" sz="1800" dirty="0" smtClean="0"/>
              <a:t> </a:t>
            </a:r>
            <a:r>
              <a:rPr lang="de-DE" sz="1800" dirty="0" err="1" smtClean="0"/>
              <a:t>with</a:t>
            </a:r>
            <a:r>
              <a:rPr lang="de-DE" sz="1800" dirty="0" smtClean="0"/>
              <a:t> TG3d on Tue </a:t>
            </a:r>
            <a:r>
              <a:rPr lang="de-DE" sz="1800" dirty="0" smtClean="0"/>
              <a:t>PM1+ PM2</a:t>
            </a:r>
            <a:endParaRPr lang="de-DE" sz="1800" dirty="0" smtClean="0"/>
          </a:p>
          <a:p>
            <a:pPr lvl="1"/>
            <a:r>
              <a:rPr lang="de-DE" sz="1400" dirty="0" smtClean="0"/>
              <a:t> </a:t>
            </a:r>
            <a:r>
              <a:rPr lang="de-DE" sz="1800" dirty="0" smtClean="0"/>
              <a:t>13 </a:t>
            </a:r>
            <a:r>
              <a:rPr lang="de-DE" sz="1800" dirty="0" err="1" smtClean="0"/>
              <a:t>participants</a:t>
            </a:r>
            <a:r>
              <a:rPr lang="de-DE" sz="1800" dirty="0" smtClean="0"/>
              <a:t> </a:t>
            </a:r>
            <a:r>
              <a:rPr lang="de-DE" sz="1800" dirty="0" smtClean="0"/>
              <a:t>(i</a:t>
            </a:r>
            <a:r>
              <a:rPr lang="de-DE" sz="1800" dirty="0" smtClean="0"/>
              <a:t>ncl. </a:t>
            </a:r>
            <a:r>
              <a:rPr lang="de-DE" sz="1800" dirty="0" smtClean="0"/>
              <a:t>7 </a:t>
            </a:r>
            <a:r>
              <a:rPr lang="de-DE" sz="1800" dirty="0" err="1" smtClean="0"/>
              <a:t>students</a:t>
            </a:r>
            <a:r>
              <a:rPr lang="de-DE" sz="1800" dirty="0" smtClean="0"/>
              <a:t> </a:t>
            </a:r>
            <a:r>
              <a:rPr lang="de-DE" sz="1800" dirty="0" err="1" smtClean="0"/>
              <a:t>particpating</a:t>
            </a:r>
            <a:r>
              <a:rPr lang="de-DE" sz="1800" dirty="0" smtClean="0"/>
              <a:t> in </a:t>
            </a:r>
            <a:r>
              <a:rPr lang="de-DE" sz="1800" dirty="0" err="1" smtClean="0"/>
              <a:t>the</a:t>
            </a:r>
            <a:r>
              <a:rPr lang="de-DE" sz="1800" dirty="0" smtClean="0"/>
              <a:t> </a:t>
            </a:r>
            <a:r>
              <a:rPr lang="de-DE" sz="1800" dirty="0" err="1" smtClean="0"/>
              <a:t>Outreach</a:t>
            </a:r>
            <a:r>
              <a:rPr lang="de-DE" sz="1800" dirty="0" smtClean="0"/>
              <a:t> Program)</a:t>
            </a:r>
            <a:endParaRPr lang="de-DE" sz="1800" dirty="0" smtClean="0"/>
          </a:p>
          <a:p>
            <a:pPr lvl="1">
              <a:buNone/>
            </a:pPr>
            <a:endParaRPr lang="de-DE" sz="1400" dirty="0" smtClean="0"/>
          </a:p>
          <a:p>
            <a:r>
              <a:rPr lang="de-DE" sz="1800" dirty="0" smtClean="0"/>
              <a:t>5</a:t>
            </a:r>
            <a:r>
              <a:rPr lang="de-DE" sz="1800" dirty="0" smtClean="0"/>
              <a:t> </a:t>
            </a:r>
            <a:r>
              <a:rPr lang="de-DE" sz="1800" dirty="0" err="1" smtClean="0"/>
              <a:t>contributions</a:t>
            </a:r>
            <a:r>
              <a:rPr lang="de-DE" sz="1800" dirty="0" smtClean="0"/>
              <a:t>:</a:t>
            </a:r>
            <a:endParaRPr lang="de-DE" sz="1800" dirty="0" smtClean="0">
              <a:ea typeface="Times New Roman"/>
            </a:endParaRPr>
          </a:p>
          <a:p>
            <a:pPr lvl="1">
              <a:spcAft>
                <a:spcPts val="0"/>
              </a:spcAft>
              <a:buFont typeface="Times New Roman"/>
              <a:buChar char="-"/>
            </a:pPr>
            <a:r>
              <a:rPr lang="en-US" sz="1800" b="1" u="sng" dirty="0" smtClean="0">
                <a:ea typeface="Times New Roman"/>
              </a:rPr>
              <a:t>Contribution # 1</a:t>
            </a:r>
            <a:endParaRPr lang="de-DE" sz="1800" dirty="0" smtClean="0">
              <a:ea typeface="Times New Roman"/>
            </a:endParaRPr>
          </a:p>
          <a:p>
            <a:pPr marL="933450" lvl="1">
              <a:spcAft>
                <a:spcPts val="0"/>
              </a:spcAft>
              <a:buNone/>
            </a:pPr>
            <a:r>
              <a:rPr lang="en-US" sz="1800" dirty="0" smtClean="0">
                <a:latin typeface="Times New Roman"/>
                <a:ea typeface="Times New Roman"/>
              </a:rPr>
              <a:t>	</a:t>
            </a:r>
            <a:r>
              <a:rPr lang="en-US" sz="1800" dirty="0" smtClean="0">
                <a:ea typeface="Times New Roman"/>
              </a:rPr>
              <a:t>Rolf Kraemer</a:t>
            </a:r>
            <a:r>
              <a:rPr lang="en-US" sz="1800" dirty="0" smtClean="0">
                <a:ea typeface="Times New Roman"/>
              </a:rPr>
              <a:t>, “</a:t>
            </a:r>
            <a:r>
              <a:rPr lang="en-US" sz="1800" dirty="0" smtClean="0">
                <a:solidFill>
                  <a:srgbClr val="000000"/>
                </a:solidFill>
                <a:ea typeface="Times New Roman"/>
              </a:rPr>
              <a:t>Wireless 100 </a:t>
            </a:r>
            <a:r>
              <a:rPr lang="en-US" sz="1800" dirty="0" err="1" smtClean="0">
                <a:solidFill>
                  <a:srgbClr val="000000"/>
                </a:solidFill>
                <a:ea typeface="Times New Roman"/>
              </a:rPr>
              <a:t>Gb</a:t>
            </a:r>
            <a:r>
              <a:rPr lang="en-US" sz="1800" dirty="0" smtClean="0">
                <a:solidFill>
                  <a:srgbClr val="000000"/>
                </a:solidFill>
                <a:ea typeface="Times New Roman"/>
              </a:rPr>
              <a:t>/s and beyond: Actual research approaches within a DFG special priority program (SPP1655),” </a:t>
            </a:r>
            <a:r>
              <a:rPr lang="en-US" sz="1800" dirty="0" smtClean="0">
                <a:solidFill>
                  <a:srgbClr val="000000"/>
                </a:solidFill>
                <a:ea typeface="Times New Roman"/>
              </a:rPr>
              <a:t>(</a:t>
            </a:r>
            <a:r>
              <a:rPr lang="en-US" sz="1800" dirty="0" smtClean="0">
                <a:solidFill>
                  <a:srgbClr val="000000"/>
                </a:solidFill>
                <a:ea typeface="Times New Roman"/>
              </a:rPr>
              <a:t>15-17-0341r02)</a:t>
            </a:r>
            <a:endParaRPr lang="de-DE" sz="1800" dirty="0" smtClean="0">
              <a:ea typeface="Times New Roman"/>
            </a:endParaRPr>
          </a:p>
          <a:p>
            <a:pPr lvl="1">
              <a:spcAft>
                <a:spcPts val="0"/>
              </a:spcAft>
              <a:buFont typeface="Times New Roman"/>
              <a:buChar char="-"/>
            </a:pPr>
            <a:r>
              <a:rPr lang="en-US" sz="1800" b="1" u="sng" dirty="0" smtClean="0">
                <a:ea typeface="Times New Roman"/>
              </a:rPr>
              <a:t>Contribution # 2</a:t>
            </a:r>
            <a:endParaRPr lang="de-DE" sz="1800" dirty="0" smtClean="0">
              <a:ea typeface="Times New Roman"/>
            </a:endParaRPr>
          </a:p>
          <a:p>
            <a:pPr marL="933450" lvl="1">
              <a:spcAft>
                <a:spcPts val="0"/>
              </a:spcAft>
            </a:pPr>
            <a:r>
              <a:rPr lang="en-US" sz="1800" dirty="0" smtClean="0">
                <a:ea typeface="Times New Roman"/>
              </a:rPr>
              <a:t>Robert Müller, “</a:t>
            </a:r>
            <a:r>
              <a:rPr lang="en-US" sz="1800" dirty="0" smtClean="0"/>
              <a:t>Fast-Spot - Channel Analysis and Demonstration at 200 GHz for Extremely High Data Rates in Ultra Dense Environments</a:t>
            </a:r>
            <a:r>
              <a:rPr lang="en-US" sz="1800" dirty="0" smtClean="0">
                <a:solidFill>
                  <a:srgbClr val="000000"/>
                </a:solidFill>
                <a:ea typeface="Times New Roman"/>
              </a:rPr>
              <a:t>,” </a:t>
            </a:r>
            <a:r>
              <a:rPr lang="en-US" sz="1800" dirty="0" smtClean="0">
                <a:solidFill>
                  <a:srgbClr val="000000"/>
                </a:solidFill>
                <a:ea typeface="Times New Roman"/>
              </a:rPr>
              <a:t>(</a:t>
            </a:r>
            <a:r>
              <a:rPr lang="en-US" sz="1800" dirty="0" smtClean="0">
                <a:solidFill>
                  <a:srgbClr val="000000"/>
                </a:solidFill>
                <a:ea typeface="Times New Roman"/>
              </a:rPr>
              <a:t>15-17-0342r00</a:t>
            </a:r>
            <a:r>
              <a:rPr lang="en-US" sz="1800" dirty="0" smtClean="0">
                <a:solidFill>
                  <a:srgbClr val="000000"/>
                </a:solidFill>
                <a:ea typeface="Times New Roman"/>
              </a:rPr>
              <a:t>)</a:t>
            </a:r>
            <a:endParaRPr lang="de-DE" sz="1800" dirty="0" smtClean="0">
              <a:ea typeface="Times New Roman"/>
            </a:endParaRPr>
          </a:p>
          <a:p>
            <a:pPr marL="371475" lvl="1" indent="-171450">
              <a:buNone/>
            </a:pPr>
            <a:endParaRPr lang="de-DE" sz="2200" dirty="0" smtClean="0"/>
          </a:p>
          <a:p>
            <a:pPr lvl="1">
              <a:buNone/>
            </a:pPr>
            <a:endParaRPr lang="de-DE" sz="14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a:t>
            </a:r>
            <a:r>
              <a:rPr lang="en-US" dirty="0" smtClean="0"/>
              <a:t>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(2/2)</a:t>
            </a:r>
            <a:endParaRPr lang="de-DE" dirty="0"/>
          </a:p>
        </p:txBody>
      </p:sp>
      <p:sp>
        <p:nvSpPr>
          <p:cNvPr id="6" name="Inhaltsplatzhalter 5"/>
          <p:cNvSpPr>
            <a:spLocks noGrp="1"/>
          </p:cNvSpPr>
          <p:nvPr>
            <p:ph idx="1"/>
          </p:nvPr>
        </p:nvSpPr>
        <p:spPr>
          <a:xfrm>
            <a:off x="685800" y="1728942"/>
            <a:ext cx="7772400" cy="4114800"/>
          </a:xfrm>
        </p:spPr>
        <p:txBody>
          <a:bodyPr/>
          <a:lstStyle/>
          <a:p>
            <a:pPr lvl="1">
              <a:spcAft>
                <a:spcPts val="0"/>
              </a:spcAft>
              <a:buFont typeface="Times New Roman"/>
              <a:buChar char="-"/>
            </a:pPr>
            <a:r>
              <a:rPr lang="en-US" sz="1800" b="1" u="sng" dirty="0" smtClean="0">
                <a:ea typeface="Times New Roman"/>
              </a:rPr>
              <a:t>Contribution </a:t>
            </a:r>
            <a:r>
              <a:rPr lang="en-US" sz="1800" b="1" u="sng" dirty="0" smtClean="0">
                <a:ea typeface="Times New Roman"/>
              </a:rPr>
              <a:t># </a:t>
            </a:r>
            <a:r>
              <a:rPr lang="en-US" sz="1800" b="1" u="sng" dirty="0" smtClean="0">
                <a:ea typeface="Times New Roman"/>
              </a:rPr>
              <a:t>3</a:t>
            </a:r>
            <a:endParaRPr lang="de-DE" sz="1800" dirty="0" smtClean="0">
              <a:ea typeface="Times New Roman"/>
            </a:endParaRPr>
          </a:p>
          <a:p>
            <a:pPr marL="933450" lvl="1">
              <a:spcAft>
                <a:spcPts val="0"/>
              </a:spcAft>
              <a:buNone/>
            </a:pPr>
            <a:r>
              <a:rPr lang="en-US" sz="1800" dirty="0" smtClean="0">
                <a:latin typeface="Times New Roman"/>
                <a:ea typeface="Times New Roman"/>
              </a:rPr>
              <a:t>	</a:t>
            </a:r>
            <a:r>
              <a:rPr lang="en-US" sz="1800" dirty="0" smtClean="0">
                <a:ea typeface="Times New Roman"/>
              </a:rPr>
              <a:t>Sebastian Rey, “</a:t>
            </a:r>
            <a:r>
              <a:rPr lang="en-US" sz="1800" dirty="0" smtClean="0"/>
              <a:t>An Ultra Wide Band MIMO Channel Sounder operating at 60 and 300 </a:t>
            </a:r>
            <a:r>
              <a:rPr lang="en-US" sz="1800" dirty="0" smtClean="0"/>
              <a:t>GHz”</a:t>
            </a:r>
            <a:r>
              <a:rPr lang="en-US" sz="1800" dirty="0" smtClean="0">
                <a:solidFill>
                  <a:srgbClr val="000000"/>
                </a:solidFill>
                <a:ea typeface="Times New Roman"/>
              </a:rPr>
              <a:t>(15-17-0397r01)</a:t>
            </a:r>
            <a:endParaRPr lang="de-DE" sz="1800" dirty="0" smtClean="0">
              <a:ea typeface="Times New Roman"/>
            </a:endParaRPr>
          </a:p>
          <a:p>
            <a:pPr lvl="1">
              <a:spcAft>
                <a:spcPts val="0"/>
              </a:spcAft>
              <a:buFont typeface="Times New Roman"/>
              <a:buChar char="-"/>
            </a:pPr>
            <a:r>
              <a:rPr lang="en-US" sz="1800" b="1" u="sng" dirty="0" smtClean="0">
                <a:ea typeface="Times New Roman"/>
              </a:rPr>
              <a:t>Contribution # </a:t>
            </a:r>
            <a:r>
              <a:rPr lang="en-US" sz="1800" b="1" u="sng" dirty="0" smtClean="0">
                <a:ea typeface="Times New Roman"/>
              </a:rPr>
              <a:t>4</a:t>
            </a:r>
            <a:endParaRPr lang="de-DE" sz="1800" dirty="0" smtClean="0">
              <a:ea typeface="Times New Roman"/>
            </a:endParaRPr>
          </a:p>
          <a:p>
            <a:pPr marL="933450" lvl="1">
              <a:spcAft>
                <a:spcPts val="0"/>
              </a:spcAft>
              <a:buNone/>
            </a:pPr>
            <a:r>
              <a:rPr lang="en-US" sz="1800" dirty="0" smtClean="0">
                <a:ea typeface="Times New Roman"/>
              </a:rPr>
              <a:t>	Iwao Hosako, “</a:t>
            </a:r>
            <a:r>
              <a:rPr lang="en-US" sz="1800" dirty="0" smtClean="0"/>
              <a:t>Antenna characteristics for design and evaluation of 300GHz wireless communication systems</a:t>
            </a:r>
            <a:r>
              <a:rPr lang="en-US" sz="1800" dirty="0" smtClean="0">
                <a:solidFill>
                  <a:srgbClr val="000000"/>
                </a:solidFill>
                <a:ea typeface="Times New Roman"/>
              </a:rPr>
              <a:t>,” </a:t>
            </a:r>
            <a:r>
              <a:rPr lang="en-US" sz="1800" dirty="0" smtClean="0">
                <a:solidFill>
                  <a:srgbClr val="000000"/>
                </a:solidFill>
                <a:ea typeface="Times New Roman"/>
              </a:rPr>
              <a:t>(</a:t>
            </a:r>
            <a:r>
              <a:rPr lang="en-US" sz="1800" dirty="0" smtClean="0">
                <a:solidFill>
                  <a:srgbClr val="000000"/>
                </a:solidFill>
                <a:ea typeface="Times New Roman"/>
              </a:rPr>
              <a:t>15-17-0356r00)</a:t>
            </a:r>
          </a:p>
          <a:p>
            <a:pPr lvl="1">
              <a:spcAft>
                <a:spcPts val="0"/>
              </a:spcAft>
              <a:buFont typeface="Times New Roman"/>
              <a:buChar char="-"/>
            </a:pPr>
            <a:r>
              <a:rPr lang="en-US" sz="1800" b="1" u="sng" dirty="0" smtClean="0">
                <a:ea typeface="Times New Roman"/>
              </a:rPr>
              <a:t>Contribution # </a:t>
            </a:r>
            <a:r>
              <a:rPr lang="en-US" sz="1800" b="1" u="sng" dirty="0" smtClean="0">
                <a:ea typeface="Times New Roman"/>
              </a:rPr>
              <a:t>5</a:t>
            </a:r>
            <a:endParaRPr lang="de-DE" sz="1800" dirty="0" smtClean="0">
              <a:ea typeface="Times New Roman"/>
            </a:endParaRPr>
          </a:p>
          <a:p>
            <a:pPr marL="933450" lvl="1">
              <a:spcAft>
                <a:spcPts val="0"/>
              </a:spcAft>
              <a:buNone/>
            </a:pPr>
            <a:r>
              <a:rPr lang="en-US" sz="1800" dirty="0" smtClean="0">
                <a:ea typeface="Times New Roman"/>
              </a:rPr>
              <a:t>	</a:t>
            </a:r>
            <a:r>
              <a:rPr lang="en-US" sz="1800" dirty="0" smtClean="0">
                <a:ea typeface="Times New Roman"/>
              </a:rPr>
              <a:t>Sebastian Rey, “</a:t>
            </a:r>
            <a:r>
              <a:rPr lang="en-US" sz="1800" dirty="0" smtClean="0"/>
              <a:t>A first Phased Array Antenna at 300GHz</a:t>
            </a:r>
            <a:r>
              <a:rPr lang="en-US" sz="1800" dirty="0" smtClean="0">
                <a:solidFill>
                  <a:srgbClr val="000000"/>
                </a:solidFill>
                <a:ea typeface="Times New Roman"/>
              </a:rPr>
              <a:t>,” </a:t>
            </a:r>
            <a:r>
              <a:rPr lang="en-US" sz="1800" dirty="0" smtClean="0">
                <a:solidFill>
                  <a:srgbClr val="000000"/>
                </a:solidFill>
                <a:ea typeface="Times New Roman"/>
              </a:rPr>
              <a:t>(</a:t>
            </a:r>
            <a:r>
              <a:rPr lang="en-US" sz="1800" dirty="0" smtClean="0">
                <a:solidFill>
                  <a:srgbClr val="000000"/>
                </a:solidFill>
                <a:ea typeface="Times New Roman"/>
              </a:rPr>
              <a:t>15-17-0396r00</a:t>
            </a:r>
            <a:r>
              <a:rPr lang="en-US" sz="1800" dirty="0" smtClean="0">
                <a:solidFill>
                  <a:srgbClr val="000000"/>
                </a:solidFill>
                <a:ea typeface="Times New Roman"/>
              </a:rPr>
              <a:t>)</a:t>
            </a:r>
          </a:p>
          <a:p>
            <a:pPr marL="933450" lvl="1">
              <a:spcAft>
                <a:spcPts val="0"/>
              </a:spcAft>
              <a:buNone/>
            </a:pPr>
            <a:endParaRPr lang="en-US" sz="1800" dirty="0" smtClean="0">
              <a:solidFill>
                <a:srgbClr val="000000"/>
              </a:solidFill>
              <a:ea typeface="Times New Roman"/>
            </a:endParaRPr>
          </a:p>
          <a:p>
            <a:pPr marL="933450" lvl="1">
              <a:spcAft>
                <a:spcPts val="0"/>
              </a:spcAft>
            </a:pPr>
            <a:endParaRPr lang="de-DE" sz="1800" dirty="0" smtClean="0">
              <a:ea typeface="Times New Roman"/>
            </a:endParaRPr>
          </a:p>
          <a:p>
            <a:pPr marL="371475" lvl="1" indent="-171450">
              <a:buNone/>
            </a:pPr>
            <a:endParaRPr lang="de-DE" sz="2200" dirty="0" smtClean="0"/>
          </a:p>
          <a:p>
            <a:pPr lvl="1">
              <a:buNone/>
            </a:pPr>
            <a:endParaRPr lang="de-DE" sz="14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a:t>
            </a:r>
            <a:r>
              <a:rPr lang="en-US" dirty="0" smtClean="0"/>
              <a:t>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Next IG </a:t>
            </a:r>
            <a:r>
              <a:rPr lang="de-DE" dirty="0" err="1" smtClean="0"/>
              <a:t>THz</a:t>
            </a:r>
            <a:r>
              <a:rPr lang="de-DE" dirty="0" smtClean="0"/>
              <a:t> Meetings</a:t>
            </a:r>
            <a:endParaRPr lang="de-DE" dirty="0"/>
          </a:p>
        </p:txBody>
      </p:sp>
      <p:sp>
        <p:nvSpPr>
          <p:cNvPr id="3" name="Inhaltsplatzhalter 2"/>
          <p:cNvSpPr>
            <a:spLocks noGrp="1"/>
          </p:cNvSpPr>
          <p:nvPr>
            <p:ph idx="1"/>
          </p:nvPr>
        </p:nvSpPr>
        <p:spPr/>
        <p:txBody>
          <a:bodyPr/>
          <a:lstStyle/>
          <a:p>
            <a:pPr lvl="0">
              <a:buFont typeface="Wingdings" pitchFamily="2" charset="2"/>
              <a:buChar char="§"/>
            </a:pPr>
            <a:r>
              <a:rPr lang="de-DE" sz="2400" dirty="0" smtClean="0"/>
              <a:t>November 2017 </a:t>
            </a:r>
            <a:r>
              <a:rPr lang="de-DE" sz="2400" dirty="0" smtClean="0"/>
              <a:t>@ IEEE 802 </a:t>
            </a:r>
            <a:r>
              <a:rPr lang="de-DE" sz="2400" dirty="0" err="1" smtClean="0"/>
              <a:t>Plenary</a:t>
            </a:r>
            <a:r>
              <a:rPr lang="de-DE" sz="2400" dirty="0" smtClean="0"/>
              <a:t> Orlando, USA</a:t>
            </a:r>
            <a:endParaRPr lang="de-DE" dirty="0" smtClean="0"/>
          </a:p>
          <a:p>
            <a:pPr lvl="0">
              <a:buFont typeface="Wingdings" pitchFamily="2" charset="2"/>
              <a:buChar char="§"/>
            </a:pPr>
            <a:r>
              <a:rPr lang="de-DE" sz="2400" dirty="0" smtClean="0">
                <a:solidFill>
                  <a:srgbClr val="000000"/>
                </a:solidFill>
              </a:rPr>
              <a:t>May 2018 </a:t>
            </a:r>
            <a:r>
              <a:rPr lang="de-DE" sz="2400" dirty="0" smtClean="0">
                <a:solidFill>
                  <a:srgbClr val="000000"/>
                </a:solidFill>
              </a:rPr>
              <a:t>@ IEEE 802 </a:t>
            </a:r>
            <a:r>
              <a:rPr lang="de-DE" sz="2400" dirty="0" smtClean="0">
                <a:solidFill>
                  <a:srgbClr val="000000"/>
                </a:solidFill>
              </a:rPr>
              <a:t>Wireless Interim </a:t>
            </a:r>
            <a:r>
              <a:rPr lang="de-DE" sz="2400" dirty="0" err="1" smtClean="0">
                <a:solidFill>
                  <a:srgbClr val="000000"/>
                </a:solidFill>
              </a:rPr>
              <a:t>Warzawa</a:t>
            </a:r>
            <a:r>
              <a:rPr lang="de-DE" sz="2400" dirty="0" smtClean="0">
                <a:solidFill>
                  <a:srgbClr val="000000"/>
                </a:solidFill>
              </a:rPr>
              <a:t>, </a:t>
            </a:r>
            <a:r>
              <a:rPr lang="de-DE" sz="2400" dirty="0" err="1" smtClean="0">
                <a:solidFill>
                  <a:srgbClr val="000000"/>
                </a:solidFill>
              </a:rPr>
              <a:t>Poland</a:t>
            </a:r>
            <a:endParaRPr lang="de-DE" sz="2400" dirty="0" smtClean="0">
              <a:solidFill>
                <a:srgbClr val="000000"/>
              </a:solidFill>
            </a:endParaRPr>
          </a:p>
          <a:p>
            <a:pPr lvl="0">
              <a:buFont typeface="Wingdings" pitchFamily="2" charset="2"/>
              <a:buChar char="§"/>
            </a:pPr>
            <a:r>
              <a:rPr lang="de-DE" sz="2400" smtClean="0">
                <a:solidFill>
                  <a:srgbClr val="000000"/>
                </a:solidFill>
              </a:rPr>
              <a:t>November 2018 </a:t>
            </a:r>
            <a:r>
              <a:rPr lang="de-DE" sz="2400" dirty="0" smtClean="0">
                <a:solidFill>
                  <a:srgbClr val="000000"/>
                </a:solidFill>
              </a:rPr>
              <a:t>@ IEEE 802 </a:t>
            </a:r>
            <a:r>
              <a:rPr lang="de-DE" sz="2400" dirty="0" err="1" smtClean="0">
                <a:solidFill>
                  <a:srgbClr val="000000"/>
                </a:solidFill>
              </a:rPr>
              <a:t>Plenary</a:t>
            </a:r>
            <a:r>
              <a:rPr lang="de-DE" sz="2400" dirty="0" smtClean="0">
                <a:solidFill>
                  <a:srgbClr val="000000"/>
                </a:solidFill>
              </a:rPr>
              <a:t>, Bangkok, Thailand</a:t>
            </a:r>
          </a:p>
          <a:p>
            <a:pPr lvl="0">
              <a:buNone/>
            </a:pPr>
            <a:endParaRPr lang="de-DE" dirty="0" smtClean="0">
              <a:solidFill>
                <a:srgbClr val="000000"/>
              </a:solidFill>
            </a:endParaRPr>
          </a:p>
          <a:p>
            <a:endParaRPr lang="de-DE" dirty="0"/>
          </a:p>
        </p:txBody>
      </p:sp>
      <p:sp>
        <p:nvSpPr>
          <p:cNvPr id="4" name="Datumsplatzhalter 3"/>
          <p:cNvSpPr>
            <a:spLocks noGrp="1"/>
          </p:cNvSpPr>
          <p:nvPr>
            <p:ph type="dt" sz="half" idx="10"/>
          </p:nvPr>
        </p:nvSpPr>
        <p:spPr/>
        <p:txBody>
          <a:bodyPr/>
          <a:lstStyle/>
          <a:p>
            <a:r>
              <a:rPr lang="en-US" dirty="0" smtClean="0"/>
              <a:t>July 2017</a:t>
            </a:r>
            <a:endParaRPr lang="en-US" dirty="0" smtClean="0"/>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148</Words>
  <Application>Microsoft Office PowerPoint</Application>
  <PresentationFormat>Bildschirmpräsentation (4:3)</PresentationFormat>
  <Paragraphs>53</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IG THz July 2017  Closing Report</vt:lpstr>
      <vt:lpstr>Meetings/Contributions (1/2)</vt:lpstr>
      <vt:lpstr>Meetings/Contributions (2/2)</vt:lpstr>
      <vt:lpstr>Next IG THz Meetings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123</cp:revision>
  <cp:lastPrinted>1998-02-10T13:28:06Z</cp:lastPrinted>
  <dcterms:created xsi:type="dcterms:W3CDTF">2012-11-14T22:04:21Z</dcterms:created>
  <dcterms:modified xsi:type="dcterms:W3CDTF">2017-07-12T06:41:36Z</dcterms:modified>
</cp:coreProperties>
</file>