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2"/>
  </p:notesMasterIdLst>
  <p:handoutMasterIdLst>
    <p:handoutMasterId r:id="rId13"/>
  </p:handoutMasterIdLst>
  <p:sldIdLst>
    <p:sldId id="374" r:id="rId2"/>
    <p:sldId id="402" r:id="rId3"/>
    <p:sldId id="397" r:id="rId4"/>
    <p:sldId id="404" r:id="rId5"/>
    <p:sldId id="409" r:id="rId6"/>
    <p:sldId id="411" r:id="rId7"/>
    <p:sldId id="410" r:id="rId8"/>
    <p:sldId id="408" r:id="rId9"/>
    <p:sldId id="412" r:id="rId10"/>
    <p:sldId id="407"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8921" autoAdjust="0"/>
  </p:normalViewPr>
  <p:slideViewPr>
    <p:cSldViewPr>
      <p:cViewPr varScale="1">
        <p:scale>
          <a:sx n="67" d="100"/>
          <a:sy n="67" d="100"/>
        </p:scale>
        <p:origin x="-1530"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3</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5</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7</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9</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10</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15-17-0389-00-0008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9"/>
          <p:cNvSpPr>
            <a:spLocks noChangeArrowheads="1"/>
          </p:cNvSpPr>
          <p:nvPr userDrawn="1"/>
        </p:nvSpPr>
        <p:spPr bwMode="auto">
          <a:xfrm>
            <a:off x="685800" y="404664"/>
            <a:ext cx="1437928" cy="184666"/>
          </a:xfrm>
          <a:prstGeom prst="rect">
            <a:avLst/>
          </a:prstGeom>
          <a:noFill/>
          <a:ln w="9525">
            <a:noFill/>
            <a:miter lim="800000"/>
            <a:headEnd/>
            <a:tailEnd/>
          </a:ln>
          <a:effectLst/>
        </p:spPr>
        <p:txBody>
          <a:bodyPr wrap="square" lIns="0" tIns="0" rIns="0" bIns="0">
            <a:spAutoFit/>
          </a:bodyPr>
          <a:lstStyle/>
          <a:p>
            <a:pPr>
              <a:defRPr/>
            </a:pPr>
            <a:r>
              <a:rPr lang="en-US" altLang="ko-KR" b="1" baseline="0" dirty="0" smtClean="0">
                <a:ea typeface="굴림" pitchFamily="50" charset="-127"/>
              </a:rPr>
              <a:t>July 2017</a:t>
            </a:r>
            <a:endParaRPr lang="en-US" altLang="ko-KR" b="1" dirty="0">
              <a:ea typeface="굴림" pitchFamily="50" charset="-127"/>
            </a:endParaRPr>
          </a:p>
        </p:txBody>
      </p:sp>
      <p:sp>
        <p:nvSpPr>
          <p:cNvPr id="11" name="Footer Placeholder 2"/>
          <p:cNvSpPr txBox="1">
            <a:spLocks/>
          </p:cNvSpPr>
          <p:nvPr userDrawn="1"/>
        </p:nvSpPr>
        <p:spPr>
          <a:xfrm>
            <a:off x="6300192" y="6475412"/>
            <a:ext cx="2118048" cy="3825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charset="0"/>
                <a:ea typeface="+mn-ea"/>
                <a:cs typeface="+mn-cs"/>
              </a:defRPr>
            </a:lvl5pPr>
            <a:lvl6pPr marL="25146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6pPr>
            <a:lvl7pPr marL="29718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7pPr>
            <a:lvl8pPr marL="34290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8pPr>
            <a:lvl9pPr marL="38862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9pPr>
          </a:lstStyle>
          <a:p>
            <a:pPr>
              <a:spcBef>
                <a:spcPct val="0"/>
              </a:spcBef>
              <a:buFontTx/>
              <a:buNone/>
            </a:pPr>
            <a:r>
              <a:rPr lang="en-US" altLang="en-US" sz="1200" smtClean="0">
                <a:latin typeface="Times New Roman" pitchFamily="18" charset="0"/>
              </a:rPr>
              <a:t>Li, Hernandez, Kojima(NICT)</a:t>
            </a:r>
            <a:endParaRPr lang="en-US" altLang="en-US" sz="1200" dirty="0" smtClean="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Comment Resolutions for </a:t>
            </a:r>
            <a:r>
              <a:rPr lang="en-US" altLang="ja-JP" sz="1600" dirty="0" smtClean="0">
                <a:latin typeface="Lao UI" pitchFamily="34" charset="0"/>
              </a:rPr>
              <a:t>#</a:t>
            </a:r>
            <a:r>
              <a:rPr lang="en-GB" altLang="ja-JP" sz="1600" dirty="0"/>
              <a:t>309, #310, and #314</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[July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a:ea typeface="ＭＳ Ｐゴシック" charset="-128"/>
              </a:rPr>
              <a:t>Huan-Bang </a:t>
            </a:r>
            <a:r>
              <a:rPr lang="en-US" altLang="ja-JP" sz="1600" dirty="0" smtClean="0">
                <a:ea typeface="ＭＳ Ｐゴシック" charset="-128"/>
              </a:rPr>
              <a:t>Li [NICT], </a:t>
            </a:r>
            <a:r>
              <a:rPr lang="en-US" altLang="ja-JP" sz="1600" dirty="0"/>
              <a:t>Marco </a:t>
            </a:r>
            <a:r>
              <a:rPr lang="en-US" altLang="ja-JP" sz="1600" dirty="0" smtClean="0"/>
              <a:t>Hernandez [Consultant], and Fumihide Kojima [NICT</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Lao UI" pitchFamily="34" charset="0"/>
              </a:rPr>
              <a:t>Comment Resolutions for #</a:t>
            </a:r>
            <a:r>
              <a:rPr lang="en-GB" altLang="ja-JP" sz="1600" dirty="0"/>
              <a:t>309, </a:t>
            </a:r>
            <a:r>
              <a:rPr lang="en-GB" altLang="ja-JP" sz="1600" dirty="0" smtClean="0"/>
              <a:t>#310</a:t>
            </a:r>
            <a:r>
              <a:rPr lang="en-GB" altLang="ja-JP" sz="1600" dirty="0"/>
              <a:t>, </a:t>
            </a:r>
            <a:r>
              <a:rPr lang="en-GB" altLang="ja-JP" sz="1600" dirty="0" smtClean="0"/>
              <a:t>and #314</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t>
            </a:r>
            <a:r>
              <a:rPr lang="en-US" altLang="ja-JP" sz="1600" dirty="0" smtClean="0">
                <a:solidFill>
                  <a:schemeClr val="tx2"/>
                </a:solidFill>
                <a:ea typeface="ＭＳ Ｐゴシック" charset="-128"/>
              </a:rPr>
              <a:t>comment resolution in Sponsor Ballot]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73739" y="3114088"/>
            <a:ext cx="1880643" cy="523220"/>
          </a:xfrm>
          <a:prstGeom prst="rect">
            <a:avLst/>
          </a:prstGeom>
          <a:noFill/>
        </p:spPr>
        <p:txBody>
          <a:bodyPr wrap="none" rtlCol="0">
            <a:spAutoFit/>
          </a:bodyPr>
          <a:lstStyle/>
          <a:p>
            <a:pPr marL="0" lvl="2"/>
            <a:r>
              <a:rPr lang="en-US" altLang="ja-JP" sz="2800" b="1" dirty="0" smtClean="0">
                <a:latin typeface="+mj-ea"/>
              </a:rPr>
              <a:t>Questions?</a:t>
            </a:r>
          </a:p>
        </p:txBody>
      </p:sp>
    </p:spTree>
    <p:extLst>
      <p:ext uri="{BB962C8B-B14F-4D97-AF65-F5344CB8AC3E}">
        <p14:creationId xmlns:p14="http://schemas.microsoft.com/office/powerpoint/2010/main" val="2235814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3200" dirty="0">
                <a:latin typeface="Lao UI" pitchFamily="34" charset="0"/>
              </a:rPr>
              <a:t>Comment Resolutions for </a:t>
            </a:r>
            <a:r>
              <a:rPr lang="en-US" altLang="ja-JP" sz="3200" dirty="0" smtClean="0">
                <a:latin typeface="Lao UI" pitchFamily="34" charset="0"/>
              </a:rPr>
              <a:t/>
            </a:r>
            <a:br>
              <a:rPr lang="en-US" altLang="ja-JP" sz="3200" dirty="0" smtClean="0">
                <a:latin typeface="Lao UI" pitchFamily="34" charset="0"/>
              </a:rPr>
            </a:br>
            <a:r>
              <a:rPr lang="en-US" altLang="ja-JP" sz="3200" dirty="0" smtClean="0">
                <a:latin typeface="Lao UI" pitchFamily="34" charset="0"/>
              </a:rPr>
              <a:t>#</a:t>
            </a:r>
            <a:r>
              <a:rPr lang="en-GB" altLang="ja-JP" sz="3200" dirty="0"/>
              <a:t>309, #310, and #314</a:t>
            </a:r>
            <a:endParaRPr lang="ko-KR" altLang="en-US" sz="3200" b="1" dirty="0" smtClean="0">
              <a:latin typeface="+mj-ea"/>
            </a:endParaRPr>
          </a:p>
        </p:txBody>
      </p:sp>
      <p:sp>
        <p:nvSpPr>
          <p:cNvPr id="3" name="부제목 2"/>
          <p:cNvSpPr>
            <a:spLocks noGrp="1"/>
          </p:cNvSpPr>
          <p:nvPr>
            <p:ph type="subTitle" idx="1"/>
          </p:nvPr>
        </p:nvSpPr>
        <p:spPr>
          <a:xfrm>
            <a:off x="1371600" y="4143375"/>
            <a:ext cx="6400800" cy="1301849"/>
          </a:xfrm>
        </p:spPr>
        <p:txBody>
          <a:bodyPr/>
          <a:lstStyle/>
          <a:p>
            <a:pPr eaLnBrk="1" fontAlgn="auto" hangingPunct="1">
              <a:spcAft>
                <a:spcPts val="0"/>
              </a:spcAft>
              <a:buClr>
                <a:schemeClr val="bg2">
                  <a:lumMod val="10000"/>
                </a:schemeClr>
              </a:buClr>
              <a:defRPr/>
            </a:pPr>
            <a:r>
              <a:rPr lang="en-US" altLang="ko-KR" b="1" dirty="0" smtClean="0">
                <a:latin typeface="+mj-ea"/>
                <a:ea typeface="+mj-ea"/>
                <a:cs typeface="Times New Roman" pitchFamily="18" charset="0"/>
              </a:rPr>
              <a:t>July, 2017</a:t>
            </a:r>
          </a:p>
        </p:txBody>
      </p:sp>
      <p:sp>
        <p:nvSpPr>
          <p:cNvPr id="5" name="슬라이드 번호 개체 틀 4"/>
          <p:cNvSpPr>
            <a:spLocks noGrp="1"/>
          </p:cNvSpPr>
          <p:nvPr>
            <p:ph type="sldNum" sz="quarter" idx="12"/>
          </p:nvPr>
        </p:nvSpPr>
        <p:spPr>
          <a:xfrm>
            <a:off x="4393695" y="6475413"/>
            <a:ext cx="432811" cy="184666"/>
          </a:xfrm>
        </p:spPr>
        <p:txBody>
          <a:bodyPr/>
          <a:lstStyle/>
          <a:p>
            <a:pPr>
              <a:defRPr/>
            </a:pPr>
            <a:r>
              <a:rPr lang="en-US" altLang="ko-KR" smtClean="0">
                <a:latin typeface="+mj-ea"/>
                <a:ea typeface="+mj-ea"/>
              </a:rPr>
              <a:t>Slide </a:t>
            </a:r>
            <a:fld id="{B8505083-D182-4BF7-B1A7-D3F76AEDD19D}" type="slidenum">
              <a:rPr lang="en-US" altLang="ko-KR" smtClean="0">
                <a:latin typeface="+mj-ea"/>
                <a:ea typeface="+mj-ea"/>
              </a:rPr>
              <a:pPr>
                <a:defRPr/>
              </a:pPr>
              <a:t>2</a:t>
            </a:fld>
            <a:endParaRPr lang="en-US" altLang="ko-KR">
              <a:latin typeface="+mj-ea"/>
              <a:ea typeface="+mj-ea"/>
            </a:endParaRPr>
          </a:p>
        </p:txBody>
      </p:sp>
    </p:spTree>
    <p:extLst>
      <p:ext uri="{BB962C8B-B14F-4D97-AF65-F5344CB8AC3E}">
        <p14:creationId xmlns:p14="http://schemas.microsoft.com/office/powerpoint/2010/main" val="2331086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484784"/>
            <a:ext cx="8496944" cy="2462213"/>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smtClean="0">
                <a:solidFill>
                  <a:srgbClr val="0070C0"/>
                </a:solidFill>
                <a:latin typeface="+mj-ea"/>
                <a:ea typeface="+mj-ea"/>
              </a:rPr>
              <a:t>Steps </a:t>
            </a:r>
            <a:r>
              <a:rPr lang="en-US" altLang="ja-JP" sz="2400" dirty="0">
                <a:solidFill>
                  <a:srgbClr val="0070C0"/>
                </a:solidFill>
                <a:latin typeface="+mj-ea"/>
                <a:ea typeface="+mj-ea"/>
              </a:rPr>
              <a:t>e, f, g could be replaced by a single step as per proposed change using a simple acknowledged frame transmission (i.e. these steps don't need to be separately stated since this is the standard operation of the MAC as specified by clause 6.3.3. Also this doesn't need to say "in the CAP" since that should be obvious.</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142755" cy="523220"/>
          </a:xfrm>
          <a:prstGeom prst="rect">
            <a:avLst/>
          </a:prstGeom>
          <a:noFill/>
        </p:spPr>
        <p:txBody>
          <a:bodyPr wrap="none" rtlCol="0">
            <a:spAutoFit/>
          </a:bodyPr>
          <a:lstStyle/>
          <a:p>
            <a:pPr marL="0" lvl="2"/>
            <a:r>
              <a:rPr lang="en-US" altLang="ja-JP" sz="2800" b="1" dirty="0" smtClean="0">
                <a:latin typeface="+mj-ea"/>
              </a:rPr>
              <a:t>Comment #309 : Page 52, Line 4</a:t>
            </a:r>
            <a:endParaRPr lang="en-US" altLang="ja-JP" sz="2800" b="1" dirty="0">
              <a:latin typeface="+mj-ea"/>
            </a:endParaRPr>
          </a:p>
        </p:txBody>
      </p:sp>
      <p:sp>
        <p:nvSpPr>
          <p:cNvPr id="3" name="正方形/長方形 2"/>
          <p:cNvSpPr/>
          <p:nvPr/>
        </p:nvSpPr>
        <p:spPr>
          <a:xfrm>
            <a:off x="467544" y="4077072"/>
            <a:ext cx="8352928" cy="2308324"/>
          </a:xfrm>
          <a:prstGeom prst="rect">
            <a:avLst/>
          </a:prstGeom>
        </p:spPr>
        <p:txBody>
          <a:bodyPr wrap="square">
            <a:spAutoFit/>
          </a:bodyPr>
          <a:lstStyle/>
          <a:p>
            <a:r>
              <a:rPr lang="en-US" altLang="ja-JP" sz="2400" b="1" dirty="0" smtClean="0">
                <a:latin typeface="+mj-ea"/>
              </a:rPr>
              <a:t>Suggestion</a:t>
            </a:r>
          </a:p>
          <a:p>
            <a:r>
              <a:rPr lang="en-US" altLang="ja-JP" sz="2400" dirty="0" smtClean="0">
                <a:solidFill>
                  <a:srgbClr val="0070C0"/>
                </a:solidFill>
              </a:rPr>
              <a:t>Upon </a:t>
            </a:r>
            <a:r>
              <a:rPr lang="en-US" altLang="ja-JP" sz="2400" dirty="0">
                <a:solidFill>
                  <a:srgbClr val="0070C0"/>
                </a:solidFill>
              </a:rPr>
              <a:t>reception of the MLME-</a:t>
            </a:r>
            <a:r>
              <a:rPr lang="en-US" altLang="ja-JP" sz="2400" dirty="0" err="1">
                <a:solidFill>
                  <a:srgbClr val="0070C0"/>
                </a:solidFill>
              </a:rPr>
              <a:t>DISCOVERY.response</a:t>
            </a:r>
            <a:r>
              <a:rPr lang="en-US" altLang="ja-JP" sz="2400" dirty="0">
                <a:solidFill>
                  <a:srgbClr val="0070C0"/>
                </a:solidFill>
              </a:rPr>
              <a:t> primitive, the R-PD's MAC layer shall send the Discovery Response command frame to the I-PD using acknowledged transmission.  ALSO:  Review similar cases where acknowledgement steps can be similarly simplified/removed</a:t>
            </a:r>
            <a:endParaRPr lang="ja-JP" altLang="en-US" sz="2400" dirty="0">
              <a:solidFill>
                <a:srgbClr val="0070C0"/>
              </a:solidFill>
            </a:endParaRPr>
          </a:p>
        </p:txBody>
      </p:sp>
    </p:spTree>
    <p:extLst>
      <p:ext uri="{BB962C8B-B14F-4D97-AF65-F5344CB8AC3E}">
        <p14:creationId xmlns:p14="http://schemas.microsoft.com/office/powerpoint/2010/main" val="3921767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67744" y="692696"/>
            <a:ext cx="4472571" cy="523220"/>
          </a:xfrm>
          <a:prstGeom prst="rect">
            <a:avLst/>
          </a:prstGeom>
          <a:noFill/>
        </p:spPr>
        <p:txBody>
          <a:bodyPr wrap="none" rtlCol="0">
            <a:spAutoFit/>
          </a:bodyPr>
          <a:lstStyle/>
          <a:p>
            <a:pPr marL="0" lvl="2"/>
            <a:r>
              <a:rPr lang="en-US" altLang="ja-JP" sz="2800" b="1" dirty="0" smtClean="0">
                <a:latin typeface="+mj-ea"/>
              </a:rPr>
              <a:t>Proposed Solutions for #309</a:t>
            </a:r>
            <a:endParaRPr lang="en-US" altLang="ja-JP" sz="2800" b="1" dirty="0">
              <a:latin typeface="+mj-ea"/>
            </a:endParaRPr>
          </a:p>
        </p:txBody>
      </p:sp>
      <p:sp>
        <p:nvSpPr>
          <p:cNvPr id="2" name="正方形/長方形 1"/>
          <p:cNvSpPr/>
          <p:nvPr/>
        </p:nvSpPr>
        <p:spPr>
          <a:xfrm>
            <a:off x="251520" y="1562472"/>
            <a:ext cx="8712968" cy="3416320"/>
          </a:xfrm>
          <a:prstGeom prst="rect">
            <a:avLst/>
          </a:prstGeom>
        </p:spPr>
        <p:txBody>
          <a:bodyPr wrap="square">
            <a:spAutoFit/>
          </a:bodyPr>
          <a:lstStyle/>
          <a:p>
            <a:r>
              <a:rPr lang="en-US" altLang="ja-JP" sz="2400" dirty="0">
                <a:latin typeface="+mj-ea"/>
                <a:ea typeface="+mj-ea"/>
              </a:rPr>
              <a:t>e) Upon reception of the MLME-</a:t>
            </a:r>
            <a:r>
              <a:rPr lang="en-US" altLang="ja-JP" sz="2400" dirty="0" err="1">
                <a:latin typeface="+mj-ea"/>
                <a:ea typeface="+mj-ea"/>
              </a:rPr>
              <a:t>DISCOVERY.response</a:t>
            </a:r>
            <a:r>
              <a:rPr lang="en-US" altLang="ja-JP" sz="2400" dirty="0">
                <a:latin typeface="+mj-ea"/>
                <a:ea typeface="+mj-ea"/>
              </a:rPr>
              <a:t> primitive, the R-PD’s MAC layer shall </a:t>
            </a:r>
            <a:r>
              <a:rPr lang="en-US" altLang="ja-JP" sz="2400" dirty="0" smtClean="0">
                <a:latin typeface="+mj-ea"/>
                <a:ea typeface="+mj-ea"/>
              </a:rPr>
              <a:t>send </a:t>
            </a:r>
            <a:r>
              <a:rPr lang="en-US" altLang="ja-JP" sz="2400" dirty="0">
                <a:latin typeface="+mj-ea"/>
                <a:ea typeface="+mj-ea"/>
              </a:rPr>
              <a:t>the Discovery Response command frame to the I-PD during the CAP</a:t>
            </a:r>
            <a:r>
              <a:rPr lang="en-US" altLang="ja-JP" sz="2400" dirty="0" smtClean="0">
                <a:latin typeface="+mj-ea"/>
                <a:ea typeface="+mj-ea"/>
              </a:rPr>
              <a:t>.</a:t>
            </a:r>
            <a:endParaRPr lang="ja-JP" altLang="ja-JP" sz="2400" dirty="0">
              <a:latin typeface="+mj-ea"/>
              <a:ea typeface="+mj-ea"/>
            </a:endParaRPr>
          </a:p>
          <a:p>
            <a:r>
              <a:rPr lang="en-US" altLang="ja-JP" sz="2400" dirty="0">
                <a:latin typeface="+mj-ea"/>
                <a:ea typeface="+mj-ea"/>
              </a:rPr>
              <a:t>f) Upon reception of the Discovery Response command frame, the I-PD shall send an Immediate </a:t>
            </a:r>
            <a:r>
              <a:rPr lang="en-US" altLang="ja-JP" sz="2400" dirty="0" err="1" smtClean="0">
                <a:latin typeface="+mj-ea"/>
                <a:ea typeface="+mj-ea"/>
              </a:rPr>
              <a:t>Ack</a:t>
            </a:r>
            <a:r>
              <a:rPr lang="en-US" altLang="ja-JP" sz="2400" dirty="0" smtClean="0">
                <a:latin typeface="+mj-ea"/>
                <a:ea typeface="+mj-ea"/>
              </a:rPr>
              <a:t> </a:t>
            </a:r>
            <a:r>
              <a:rPr lang="en-US" altLang="ja-JP" sz="2400" dirty="0">
                <a:latin typeface="+mj-ea"/>
                <a:ea typeface="+mj-ea"/>
              </a:rPr>
              <a:t>frame</a:t>
            </a:r>
            <a:r>
              <a:rPr lang="en-US" altLang="ja-JP" sz="2400" dirty="0" smtClean="0">
                <a:latin typeface="+mj-ea"/>
                <a:ea typeface="+mj-ea"/>
              </a:rPr>
              <a:t>.</a:t>
            </a:r>
            <a:endParaRPr lang="ja-JP" altLang="ja-JP" sz="2400" dirty="0">
              <a:latin typeface="+mj-ea"/>
              <a:ea typeface="+mj-ea"/>
            </a:endParaRPr>
          </a:p>
          <a:p>
            <a:r>
              <a:rPr lang="en-US" altLang="ja-JP" sz="2400" dirty="0">
                <a:latin typeface="+mj-ea"/>
                <a:ea typeface="+mj-ea"/>
              </a:rPr>
              <a:t>g) If the Immediate </a:t>
            </a:r>
            <a:r>
              <a:rPr lang="en-US" altLang="ja-JP" sz="2400" dirty="0" err="1">
                <a:latin typeface="+mj-ea"/>
                <a:ea typeface="+mj-ea"/>
              </a:rPr>
              <a:t>Ack</a:t>
            </a:r>
            <a:r>
              <a:rPr lang="en-US" altLang="ja-JP" sz="2400" dirty="0">
                <a:latin typeface="+mj-ea"/>
                <a:ea typeface="+mj-ea"/>
              </a:rPr>
              <a:t> frame is not received, the R-PD shall notify the next higher layer by </a:t>
            </a:r>
            <a:r>
              <a:rPr lang="en-US" altLang="ja-JP" sz="2400" dirty="0" smtClean="0">
                <a:latin typeface="+mj-ea"/>
                <a:ea typeface="+mj-ea"/>
              </a:rPr>
              <a:t>issuing </a:t>
            </a:r>
            <a:r>
              <a:rPr lang="en-US" altLang="ja-JP" sz="2400" dirty="0">
                <a:latin typeface="+mj-ea"/>
                <a:ea typeface="+mj-ea"/>
              </a:rPr>
              <a:t>the </a:t>
            </a:r>
            <a:r>
              <a:rPr lang="en-US" altLang="ja-JP" sz="2400" dirty="0" smtClean="0">
                <a:latin typeface="+mj-ea"/>
                <a:ea typeface="+mj-ea"/>
              </a:rPr>
              <a:t>MLME-COMM-</a:t>
            </a:r>
            <a:r>
              <a:rPr lang="en-US" altLang="ja-JP" sz="2400" dirty="0" err="1" smtClean="0">
                <a:latin typeface="+mj-ea"/>
                <a:ea typeface="+mj-ea"/>
              </a:rPr>
              <a:t>STATUS.indication</a:t>
            </a:r>
            <a:r>
              <a:rPr lang="en-US" altLang="ja-JP" sz="2400" dirty="0" smtClean="0">
                <a:latin typeface="+mj-ea"/>
                <a:ea typeface="+mj-ea"/>
              </a:rPr>
              <a:t> </a:t>
            </a:r>
            <a:r>
              <a:rPr lang="en-US" altLang="ja-JP" sz="2400" dirty="0">
                <a:latin typeface="+mj-ea"/>
                <a:ea typeface="+mj-ea"/>
              </a:rPr>
              <a:t>primitive with the status parameter set to NO_ACK. </a:t>
            </a:r>
            <a:endParaRPr lang="ja-JP" altLang="ja-JP" sz="2400" dirty="0">
              <a:latin typeface="+mj-ea"/>
              <a:ea typeface="+mj-ea"/>
            </a:endParaRPr>
          </a:p>
        </p:txBody>
      </p:sp>
      <p:sp>
        <p:nvSpPr>
          <p:cNvPr id="3" name="正方形/長方形 2"/>
          <p:cNvSpPr/>
          <p:nvPr/>
        </p:nvSpPr>
        <p:spPr>
          <a:xfrm>
            <a:off x="323528" y="5301208"/>
            <a:ext cx="8352928" cy="1200329"/>
          </a:xfrm>
          <a:prstGeom prst="rect">
            <a:avLst/>
          </a:prstGeom>
        </p:spPr>
        <p:txBody>
          <a:bodyPr wrap="square">
            <a:spAutoFit/>
          </a:bodyPr>
          <a:lstStyle/>
          <a:p>
            <a:r>
              <a:rPr lang="en-US" altLang="ja-JP" sz="2400" dirty="0" smtClean="0">
                <a:solidFill>
                  <a:srgbClr val="0070C0"/>
                </a:solidFill>
              </a:rPr>
              <a:t>e) Upon </a:t>
            </a:r>
            <a:r>
              <a:rPr lang="en-US" altLang="ja-JP" sz="2400" dirty="0">
                <a:solidFill>
                  <a:srgbClr val="0070C0"/>
                </a:solidFill>
              </a:rPr>
              <a:t>reception of the MLME-</a:t>
            </a:r>
            <a:r>
              <a:rPr lang="en-US" altLang="ja-JP" sz="2400" dirty="0" err="1">
                <a:solidFill>
                  <a:srgbClr val="0070C0"/>
                </a:solidFill>
              </a:rPr>
              <a:t>DISCOVERY.response</a:t>
            </a:r>
            <a:r>
              <a:rPr lang="en-US" altLang="ja-JP" sz="2400" dirty="0">
                <a:solidFill>
                  <a:srgbClr val="0070C0"/>
                </a:solidFill>
              </a:rPr>
              <a:t> primitive, the R-PD's MAC layer shall send the Discovery Response command frame to the I-PD using acknowledged transmission.</a:t>
            </a:r>
            <a:endParaRPr lang="ja-JP" altLang="en-US" sz="2400" dirty="0"/>
          </a:p>
        </p:txBody>
      </p:sp>
    </p:spTree>
    <p:extLst>
      <p:ext uri="{BB962C8B-B14F-4D97-AF65-F5344CB8AC3E}">
        <p14:creationId xmlns:p14="http://schemas.microsoft.com/office/powerpoint/2010/main" val="2142207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1723549"/>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smtClean="0">
                <a:solidFill>
                  <a:srgbClr val="0070C0"/>
                </a:solidFill>
                <a:latin typeface="+mj-ea"/>
                <a:ea typeface="+mj-ea"/>
              </a:rPr>
              <a:t>How </a:t>
            </a:r>
            <a:r>
              <a:rPr lang="en-US" altLang="ja-JP" sz="2400" dirty="0">
                <a:solidFill>
                  <a:srgbClr val="0070C0"/>
                </a:solidFill>
                <a:latin typeface="+mj-ea"/>
                <a:ea typeface="+mj-ea"/>
              </a:rPr>
              <a:t>does the next higher layer obtain the list?  (I know it has it from the previous step.  Since this is not an actual step with any action.... See proposed </a:t>
            </a:r>
            <a:r>
              <a:rPr lang="en-US" altLang="ja-JP" sz="2400" dirty="0" smtClean="0">
                <a:solidFill>
                  <a:srgbClr val="0070C0"/>
                </a:solidFill>
                <a:latin typeface="+mj-ea"/>
                <a:ea typeface="+mj-ea"/>
              </a:rPr>
              <a:t>change.</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#310 : Page 52, Line 34</a:t>
            </a:r>
            <a:endParaRPr lang="en-US" altLang="ja-JP" sz="2800" b="1" dirty="0">
              <a:latin typeface="+mj-ea"/>
            </a:endParaRPr>
          </a:p>
        </p:txBody>
      </p:sp>
      <p:sp>
        <p:nvSpPr>
          <p:cNvPr id="3" name="正方形/長方形 2"/>
          <p:cNvSpPr/>
          <p:nvPr/>
        </p:nvSpPr>
        <p:spPr>
          <a:xfrm>
            <a:off x="467544" y="4077072"/>
            <a:ext cx="8352928" cy="1569660"/>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Remove step (o) and add new sentence at end of (n): ", and the next higher layer of the I-PD will then have a complete list of PDs qualified for the many-to-many group.</a:t>
            </a:r>
            <a:endParaRPr lang="ja-JP" altLang="en-US" sz="2400" dirty="0">
              <a:solidFill>
                <a:srgbClr val="0070C0"/>
              </a:solidFill>
            </a:endParaRPr>
          </a:p>
        </p:txBody>
      </p:sp>
    </p:spTree>
    <p:extLst>
      <p:ext uri="{BB962C8B-B14F-4D97-AF65-F5344CB8AC3E}">
        <p14:creationId xmlns:p14="http://schemas.microsoft.com/office/powerpoint/2010/main" val="2960016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67744" y="903040"/>
            <a:ext cx="4472571" cy="523220"/>
          </a:xfrm>
          <a:prstGeom prst="rect">
            <a:avLst/>
          </a:prstGeom>
          <a:noFill/>
        </p:spPr>
        <p:txBody>
          <a:bodyPr wrap="none" rtlCol="0">
            <a:spAutoFit/>
          </a:bodyPr>
          <a:lstStyle/>
          <a:p>
            <a:pPr marL="0" lvl="2"/>
            <a:r>
              <a:rPr lang="en-US" altLang="ja-JP" sz="2800" b="1" dirty="0" smtClean="0">
                <a:latin typeface="+mj-ea"/>
              </a:rPr>
              <a:t>Proposed Solutions for #310</a:t>
            </a:r>
            <a:endParaRPr lang="en-US" altLang="ja-JP" sz="2800" b="1" dirty="0">
              <a:latin typeface="+mj-ea"/>
            </a:endParaRPr>
          </a:p>
        </p:txBody>
      </p:sp>
      <p:sp>
        <p:nvSpPr>
          <p:cNvPr id="2" name="正方形/長方形 1"/>
          <p:cNvSpPr/>
          <p:nvPr/>
        </p:nvSpPr>
        <p:spPr>
          <a:xfrm>
            <a:off x="251520" y="1412776"/>
            <a:ext cx="8496944" cy="1938992"/>
          </a:xfrm>
          <a:prstGeom prst="rect">
            <a:avLst/>
          </a:prstGeom>
        </p:spPr>
        <p:txBody>
          <a:bodyPr wrap="square">
            <a:spAutoFit/>
          </a:bodyPr>
          <a:lstStyle/>
          <a:p>
            <a:endParaRPr lang="ja-JP" altLang="en-US" sz="2400" dirty="0">
              <a:latin typeface="+mj-ea"/>
              <a:ea typeface="+mj-ea"/>
            </a:endParaRPr>
          </a:p>
          <a:p>
            <a:r>
              <a:rPr lang="en-US" altLang="ja-JP" sz="2400" dirty="0">
                <a:latin typeface="+mj-ea"/>
                <a:ea typeface="+mj-ea"/>
              </a:rPr>
              <a:t>n) The steps from </a:t>
            </a:r>
            <a:r>
              <a:rPr lang="en-US" altLang="ja-JP" sz="2400" dirty="0" err="1">
                <a:latin typeface="+mj-ea"/>
                <a:ea typeface="+mj-ea"/>
              </a:rPr>
              <a:t>i</a:t>
            </a:r>
            <a:r>
              <a:rPr lang="en-US" altLang="ja-JP" sz="2400" dirty="0">
                <a:latin typeface="+mj-ea"/>
                <a:ea typeface="+mj-ea"/>
              </a:rPr>
              <a:t>) to m) are iterated until Discovery Request command frame has been sent to all </a:t>
            </a:r>
            <a:r>
              <a:rPr lang="en-US" altLang="ja-JP" sz="2400" dirty="0" smtClean="0">
                <a:latin typeface="+mj-ea"/>
                <a:ea typeface="+mj-ea"/>
              </a:rPr>
              <a:t>R-PDs </a:t>
            </a:r>
            <a:r>
              <a:rPr lang="en-US" altLang="ja-JP" sz="2400" dirty="0">
                <a:latin typeface="+mj-ea"/>
                <a:ea typeface="+mj-ea"/>
              </a:rPr>
              <a:t>in the initial R-PDs list</a:t>
            </a:r>
            <a:r>
              <a:rPr lang="en-US" altLang="ja-JP" sz="2400" dirty="0" smtClean="0">
                <a:latin typeface="+mj-ea"/>
                <a:ea typeface="+mj-ea"/>
              </a:rPr>
              <a:t>.</a:t>
            </a:r>
            <a:endParaRPr lang="en-US" altLang="ja-JP" sz="2400" dirty="0">
              <a:latin typeface="+mj-ea"/>
              <a:ea typeface="+mj-ea"/>
            </a:endParaRPr>
          </a:p>
          <a:p>
            <a:r>
              <a:rPr lang="en-US" altLang="ja-JP" sz="2400" dirty="0">
                <a:latin typeface="+mj-ea"/>
                <a:ea typeface="+mj-ea"/>
              </a:rPr>
              <a:t>o) The next higher layer of the I-PD obtains a list of PDs qualified for the many-to-many group. </a:t>
            </a:r>
          </a:p>
        </p:txBody>
      </p:sp>
      <p:sp>
        <p:nvSpPr>
          <p:cNvPr id="3" name="正方形/長方形 2"/>
          <p:cNvSpPr/>
          <p:nvPr/>
        </p:nvSpPr>
        <p:spPr>
          <a:xfrm>
            <a:off x="251520" y="3933056"/>
            <a:ext cx="8496944" cy="1569660"/>
          </a:xfrm>
          <a:prstGeom prst="rect">
            <a:avLst/>
          </a:prstGeom>
        </p:spPr>
        <p:txBody>
          <a:bodyPr wrap="square">
            <a:spAutoFit/>
          </a:bodyPr>
          <a:lstStyle/>
          <a:p>
            <a:r>
              <a:rPr lang="en-US" altLang="ja-JP" sz="2400" dirty="0">
                <a:solidFill>
                  <a:srgbClr val="0070C0"/>
                </a:solidFill>
                <a:latin typeface="+mj-ea"/>
              </a:rPr>
              <a:t>n) The steps from </a:t>
            </a:r>
            <a:r>
              <a:rPr lang="en-US" altLang="ja-JP" sz="2400" dirty="0">
                <a:solidFill>
                  <a:srgbClr val="0070C0"/>
                </a:solidFill>
                <a:latin typeface="+mj-ea"/>
              </a:rPr>
              <a:t>g</a:t>
            </a:r>
            <a:r>
              <a:rPr lang="en-US" altLang="ja-JP" sz="2400" dirty="0" smtClean="0">
                <a:solidFill>
                  <a:srgbClr val="0070C0"/>
                </a:solidFill>
                <a:latin typeface="+mj-ea"/>
              </a:rPr>
              <a:t>) </a:t>
            </a:r>
            <a:r>
              <a:rPr lang="en-US" altLang="ja-JP" sz="2400" dirty="0">
                <a:solidFill>
                  <a:srgbClr val="0070C0"/>
                </a:solidFill>
                <a:latin typeface="+mj-ea"/>
              </a:rPr>
              <a:t>to </a:t>
            </a:r>
            <a:r>
              <a:rPr lang="en-US" altLang="ja-JP" sz="2400" dirty="0" smtClean="0">
                <a:solidFill>
                  <a:srgbClr val="0070C0"/>
                </a:solidFill>
                <a:latin typeface="+mj-ea"/>
              </a:rPr>
              <a:t>k) </a:t>
            </a:r>
            <a:r>
              <a:rPr lang="en-US" altLang="ja-JP" sz="2400" dirty="0">
                <a:solidFill>
                  <a:srgbClr val="0070C0"/>
                </a:solidFill>
                <a:latin typeface="+mj-ea"/>
              </a:rPr>
              <a:t>are iterated until Discovery Request command frame has been sent to all R-PDs in the initial R-PDs </a:t>
            </a:r>
            <a:r>
              <a:rPr lang="en-US" altLang="ja-JP" sz="2400" dirty="0" smtClean="0">
                <a:solidFill>
                  <a:srgbClr val="0070C0"/>
                </a:solidFill>
                <a:latin typeface="+mj-ea"/>
              </a:rPr>
              <a:t>list, </a:t>
            </a:r>
            <a:r>
              <a:rPr lang="en-US" altLang="ja-JP" sz="2400" dirty="0">
                <a:solidFill>
                  <a:srgbClr val="0070C0"/>
                </a:solidFill>
              </a:rPr>
              <a:t>and the next higher layer of the I-PD will then have a complete list of PDs qualified for the many-to-many </a:t>
            </a:r>
            <a:r>
              <a:rPr lang="en-US" altLang="ja-JP" sz="2400" dirty="0" smtClean="0">
                <a:solidFill>
                  <a:srgbClr val="0070C0"/>
                </a:solidFill>
              </a:rPr>
              <a:t>group</a:t>
            </a:r>
            <a:r>
              <a:rPr lang="en-US" altLang="ja-JP" sz="2400" dirty="0" smtClean="0">
                <a:solidFill>
                  <a:srgbClr val="0070C0"/>
                </a:solidFill>
                <a:latin typeface="+mj-ea"/>
              </a:rPr>
              <a:t>.</a:t>
            </a:r>
            <a:endParaRPr lang="en-US" altLang="ja-JP" sz="2400" dirty="0">
              <a:solidFill>
                <a:srgbClr val="0070C0"/>
              </a:solidFill>
              <a:latin typeface="+mj-ea"/>
            </a:endParaRPr>
          </a:p>
        </p:txBody>
      </p:sp>
    </p:spTree>
    <p:extLst>
      <p:ext uri="{BB962C8B-B14F-4D97-AF65-F5344CB8AC3E}">
        <p14:creationId xmlns:p14="http://schemas.microsoft.com/office/powerpoint/2010/main" val="74559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984885"/>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Figure 29 is using </a:t>
            </a:r>
            <a:r>
              <a:rPr lang="en-US" altLang="ja-JP" sz="2400" dirty="0" smtClean="0">
                <a:solidFill>
                  <a:srgbClr val="0070C0"/>
                </a:solidFill>
                <a:latin typeface="+mj-ea"/>
                <a:ea typeface="+mj-ea"/>
              </a:rPr>
              <a:t>colored boxes.</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#314 : Page 53, Line 34</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Change to black dashed boxes.</a:t>
            </a:r>
            <a:endParaRPr lang="ja-JP" altLang="en-US" sz="2400" dirty="0">
              <a:solidFill>
                <a:srgbClr val="0070C0"/>
              </a:solidFill>
            </a:endParaRPr>
          </a:p>
        </p:txBody>
      </p:sp>
    </p:spTree>
    <p:extLst>
      <p:ext uri="{BB962C8B-B14F-4D97-AF65-F5344CB8AC3E}">
        <p14:creationId xmlns:p14="http://schemas.microsoft.com/office/powerpoint/2010/main" val="3650066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971637" y="-99392"/>
            <a:ext cx="4472571" cy="523220"/>
          </a:xfrm>
          <a:prstGeom prst="rect">
            <a:avLst/>
          </a:prstGeom>
          <a:noFill/>
        </p:spPr>
        <p:txBody>
          <a:bodyPr wrap="none" rtlCol="0">
            <a:spAutoFit/>
          </a:bodyPr>
          <a:lstStyle/>
          <a:p>
            <a:pPr marL="0" lvl="2"/>
            <a:r>
              <a:rPr lang="en-US" altLang="ja-JP" sz="2800" b="1" dirty="0" smtClean="0">
                <a:latin typeface="+mj-ea"/>
              </a:rPr>
              <a:t>Proposed Solutions for #314</a:t>
            </a:r>
            <a:endParaRPr lang="en-US" altLang="ja-JP" sz="2800" b="1" dirty="0">
              <a:latin typeface="+mj-ea"/>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423828"/>
            <a:ext cx="7381913" cy="7750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508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91680" y="620688"/>
            <a:ext cx="6208623" cy="523220"/>
          </a:xfrm>
          <a:prstGeom prst="rect">
            <a:avLst/>
          </a:prstGeom>
          <a:noFill/>
        </p:spPr>
        <p:txBody>
          <a:bodyPr wrap="none" rtlCol="0">
            <a:spAutoFit/>
          </a:bodyPr>
          <a:lstStyle/>
          <a:p>
            <a:pPr marL="0" lvl="2"/>
            <a:r>
              <a:rPr lang="en-US" altLang="ja-JP" sz="2800" b="1" dirty="0" smtClean="0">
                <a:latin typeface="+mj-ea"/>
              </a:rPr>
              <a:t>Corresponding Bullet Number Changes</a:t>
            </a:r>
            <a:endParaRPr lang="en-US" altLang="ja-JP" sz="2800" b="1" dirty="0">
              <a:latin typeface="+mj-ea"/>
            </a:endParaRPr>
          </a:p>
        </p:txBody>
      </p:sp>
      <p:graphicFrame>
        <p:nvGraphicFramePr>
          <p:cNvPr id="4" name="表 3"/>
          <p:cNvGraphicFramePr>
            <a:graphicFrameLocks noGrp="1"/>
          </p:cNvGraphicFramePr>
          <p:nvPr>
            <p:extLst>
              <p:ext uri="{D42A27DB-BD31-4B8C-83A1-F6EECF244321}">
                <p14:modId xmlns:p14="http://schemas.microsoft.com/office/powerpoint/2010/main" val="4199394682"/>
              </p:ext>
            </p:extLst>
          </p:nvPr>
        </p:nvGraphicFramePr>
        <p:xfrm>
          <a:off x="1663700" y="1143908"/>
          <a:ext cx="6144344" cy="5114032"/>
        </p:xfrm>
        <a:graphic>
          <a:graphicData uri="http://schemas.openxmlformats.org/drawingml/2006/table">
            <a:tbl>
              <a:tblPr firstRow="1" bandRow="1">
                <a:tableStyleId>{5C22544A-7EE6-4342-B048-85BDC9FD1C3A}</a:tableStyleId>
              </a:tblPr>
              <a:tblGrid>
                <a:gridCol w="3072172"/>
                <a:gridCol w="3072172"/>
              </a:tblGrid>
              <a:tr h="542032">
                <a:tc>
                  <a:txBody>
                    <a:bodyPr/>
                    <a:lstStyle/>
                    <a:p>
                      <a:pPr algn="ctr"/>
                      <a:r>
                        <a:rPr kumimoji="1" lang="en-US" altLang="ja-JP" sz="2400" dirty="0" smtClean="0">
                          <a:latin typeface="+mj-ea"/>
                          <a:ea typeface="+mj-ea"/>
                        </a:rPr>
                        <a:t>old</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mj-ea"/>
                          <a:ea typeface="+mj-ea"/>
                        </a:rPr>
                        <a:t>new</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lang="en-US" altLang="ja-JP" sz="2400" kern="1200" dirty="0" smtClean="0">
                          <a:solidFill>
                            <a:schemeClr val="tx1"/>
                          </a:solidFill>
                          <a:latin typeface="+mj-ea"/>
                          <a:ea typeface="+mj-ea"/>
                          <a:cs typeface="+mn-cs"/>
                        </a:rPr>
                        <a:t>e), f), and g)</a:t>
                      </a:r>
                      <a:endParaRPr kumimoji="1" lang="ja-JP" altLang="en-US" sz="240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e)</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h)</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f)</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err="1" smtClean="0">
                          <a:latin typeface="+mj-ea"/>
                          <a:ea typeface="+mj-ea"/>
                        </a:rPr>
                        <a:t>i</a:t>
                      </a:r>
                      <a:r>
                        <a:rPr kumimoji="1" lang="en-US" altLang="ja-JP" sz="2400" dirty="0" smtClean="0">
                          <a:latin typeface="+mj-ea"/>
                          <a:ea typeface="+mj-ea"/>
                        </a:rPr>
                        <a:t>)</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2400" kern="1200" dirty="0" smtClean="0">
                          <a:solidFill>
                            <a:srgbClr val="0070C0"/>
                          </a:solidFill>
                          <a:latin typeface="+mj-ea"/>
                          <a:ea typeface="+mn-ea"/>
                          <a:cs typeface="+mn-cs"/>
                        </a:rPr>
                        <a:t>g)</a:t>
                      </a:r>
                      <a:endParaRPr kumimoji="1" lang="ja-JP" altLang="en-US" sz="2400" kern="1200" dirty="0" smtClean="0">
                        <a:solidFill>
                          <a:srgbClr val="0070C0"/>
                        </a:solidFill>
                        <a:latin typeface="+mj-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j)</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2400" kern="1200" dirty="0" smtClean="0">
                          <a:solidFill>
                            <a:srgbClr val="0070C0"/>
                          </a:solidFill>
                          <a:latin typeface="+mj-ea"/>
                          <a:ea typeface="+mn-ea"/>
                          <a:cs typeface="+mn-cs"/>
                        </a:rPr>
                        <a:t>h)</a:t>
                      </a:r>
                      <a:endParaRPr kumimoji="1" lang="ja-JP" altLang="en-US" sz="2400" kern="1200" dirty="0" smtClean="0">
                        <a:solidFill>
                          <a:srgbClr val="0070C0"/>
                        </a:solidFill>
                        <a:latin typeface="+mj-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k)</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err="1" smtClean="0">
                          <a:solidFill>
                            <a:srgbClr val="0070C0"/>
                          </a:solidFill>
                          <a:latin typeface="+mj-ea"/>
                          <a:ea typeface="+mj-ea"/>
                        </a:rPr>
                        <a:t>i</a:t>
                      </a:r>
                      <a:r>
                        <a:rPr kumimoji="1" lang="en-US" altLang="ja-JP" sz="2400" dirty="0" smtClean="0">
                          <a:solidFill>
                            <a:srgbClr val="0070C0"/>
                          </a:solidFill>
                          <a:latin typeface="+mj-ea"/>
                          <a:ea typeface="+mj-ea"/>
                        </a:rPr>
                        <a:t>)</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l)</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j)</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m)</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k)</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n)</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l)</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o)</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p)</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m)</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0827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83031</TotalTime>
  <Words>687</Words>
  <Application>Microsoft Office PowerPoint</Application>
  <PresentationFormat>画面に合わせる (4:3)</PresentationFormat>
  <Paragraphs>97</Paragraphs>
  <Slides>10</Slides>
  <Notes>9</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Blank Presentation</vt:lpstr>
      <vt:lpstr>PowerPoint プレゼンテーション</vt:lpstr>
      <vt:lpstr>Comment Resolutions for  #309, #310, and #314</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2883</cp:revision>
  <cp:lastPrinted>1998-02-10T13:28:06Z</cp:lastPrinted>
  <dcterms:created xsi:type="dcterms:W3CDTF">1999-11-08T18:59:45Z</dcterms:created>
  <dcterms:modified xsi:type="dcterms:W3CDTF">2017-07-10T13:43:35Z</dcterms:modified>
</cp:coreProperties>
</file>