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2" r:id="rId9"/>
    <p:sldId id="345" r:id="rId10"/>
    <p:sldId id="338" r:id="rId11"/>
    <p:sldId id="337" r:id="rId12"/>
    <p:sldId id="353" r:id="rId13"/>
    <p:sldId id="289" r:id="rId14"/>
    <p:sldId id="339" r:id="rId15"/>
    <p:sldId id="331" r:id="rId16"/>
    <p:sldId id="332" r:id="rId17"/>
    <p:sldId id="355" r:id="rId18"/>
    <p:sldId id="356"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2"/>
          </p14:sldIdLst>
        </p14:section>
        <p14:section name="Joint Meeting w/4s" id="{A4FA45F8-2BA0-A549-9741-6314C8DEA3CE}">
          <p14:sldIdLst/>
        </p14:section>
        <p14:section name="Back up slides" id="{745B0C6E-9DCA-A44A-B310-3606DBDE587C}">
          <p14:sldIdLst>
            <p14:sldId id="345"/>
            <p14:sldId id="338"/>
            <p14:sldId id="337"/>
            <p14:sldId id="353"/>
            <p14:sldId id="289"/>
            <p14:sldId id="339"/>
            <p14:sldId id="331"/>
            <p14:sldId id="332"/>
            <p14:sldId id="355"/>
            <p14:sldId id="356"/>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216"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4"/>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17-0388-</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2.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p>
          <a:p>
            <a:pPr>
              <a:buFont typeface="Arial" charset="0"/>
              <a:buChar char="•"/>
            </a:pPr>
            <a:r>
              <a:rPr lang="en-US" sz="2000" b="1" dirty="0" err="1"/>
              <a:t>PassThru</a:t>
            </a:r>
            <a:r>
              <a:rPr lang="en-US" sz="2000" b="1" dirty="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09600"/>
            <a:ext cx="6400800" cy="6129756"/>
          </a:xfrm>
          <a:prstGeom prst="rect">
            <a:avLst/>
          </a:prstGeom>
        </p:spPr>
      </p:pic>
    </p:spTree>
    <p:extLst>
      <p:ext uri="{BB962C8B-B14F-4D97-AF65-F5344CB8AC3E}">
        <p14:creationId xmlns:p14="http://schemas.microsoft.com/office/powerpoint/2010/main" val="3199635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r>
              <a:rPr lang="en-US" sz="1800" b="1" dirty="0" smtClean="0"/>
              <a:t>P Kinney/R Moskowitz</a:t>
            </a:r>
            <a:endParaRPr lang="en-US" sz="1800" b="1" dirty="0" smtClean="0"/>
          </a:p>
          <a:p>
            <a:pPr marL="285750" indent="-285750">
              <a:buFont typeface="Arial"/>
              <a:buChar char="•"/>
            </a:pPr>
            <a:r>
              <a:rPr lang="en-US" sz="1800" b="1" dirty="0" smtClean="0"/>
              <a:t>802.1X		</a:t>
            </a:r>
            <a:r>
              <a:rPr lang="en-US" sz="1800" b="1" dirty="0" smtClean="0"/>
              <a:t>P Kinney/R Moskowitz</a:t>
            </a:r>
            <a:endParaRPr lang="en-US" sz="1800" b="1" dirty="0" smtClean="0"/>
          </a:p>
          <a:p>
            <a:pPr marL="285750" indent="-285750">
              <a:buFont typeface="Arial"/>
              <a:buChar char="•"/>
            </a:pPr>
            <a:r>
              <a:rPr lang="en-US" sz="1800" b="1" dirty="0" smtClean="0"/>
              <a:t>L2R			</a:t>
            </a:r>
            <a:r>
              <a:rPr lang="en-US" sz="1800" b="1" dirty="0"/>
              <a:t>Noriyuki</a:t>
            </a:r>
            <a:r>
              <a:rPr lang="en-US" sz="1800" b="1" dirty="0"/>
              <a:t> </a:t>
            </a:r>
            <a:r>
              <a:rPr lang="en-US" sz="1800" b="1" dirty="0" smtClean="0"/>
              <a:t>Sato</a:t>
            </a:r>
            <a:endParaRPr lang="en-US" sz="1800" b="1" dirty="0" smtClean="0"/>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Pass Thru		C Perkins</a:t>
            </a:r>
            <a:endParaRPr lang="en-US" sz="1800" b="1" dirty="0" smtClean="0"/>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066800"/>
            <a:ext cx="8610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Discussion </a:t>
            </a:r>
            <a:r>
              <a:rPr lang="en-US" sz="1800" b="1" dirty="0"/>
              <a:t>on </a:t>
            </a:r>
            <a:r>
              <a:rPr lang="en-US" sz="1800" b="1" dirty="0" smtClean="0"/>
              <a:t>the concepts necessary for 802.15.12</a:t>
            </a:r>
          </a:p>
          <a:p>
            <a:pPr marL="800100" lvl="1" indent="-342900">
              <a:buClr>
                <a:srgbClr val="FF0000"/>
              </a:buClr>
              <a:buFont typeface="Wingdings" charset="2"/>
              <a:buChar char="q"/>
            </a:pPr>
            <a:r>
              <a:rPr lang="en-US" sz="1800" b="1" dirty="0" smtClean="0"/>
              <a:t>Ranging Protocol Module</a:t>
            </a:r>
          </a:p>
          <a:p>
            <a:pPr marL="1257300" lvl="2" indent="-342900">
              <a:buClr>
                <a:srgbClr val="FF0000"/>
              </a:buClr>
              <a:buFont typeface="Wingdings" charset="2"/>
              <a:buChar char="q"/>
            </a:pPr>
            <a:r>
              <a:rPr lang="en-US" sz="1800" b="1" dirty="0" smtClean="0"/>
              <a:t>Work in progress, </a:t>
            </a:r>
            <a:r>
              <a:rPr lang="en-US" sz="1800" b="1" dirty="0" smtClean="0"/>
              <a:t>details are being “flushed out” such as ability to use non-ranging packets for ranging information</a:t>
            </a:r>
            <a:endParaRPr lang="en-US" sz="1800" b="1" dirty="0" smtClean="0"/>
          </a:p>
          <a:p>
            <a:pPr marL="800100" lvl="1" indent="-342900">
              <a:buClr>
                <a:srgbClr val="FF0000"/>
              </a:buClr>
              <a:buFont typeface="Wingdings" charset="2"/>
              <a:buChar char="q"/>
            </a:pPr>
            <a:r>
              <a:rPr lang="en-US" sz="1800" b="1" dirty="0" smtClean="0"/>
              <a:t>L2R</a:t>
            </a:r>
          </a:p>
          <a:p>
            <a:pPr marL="1257300" lvl="2" indent="-342900">
              <a:buClr>
                <a:srgbClr val="FF0000"/>
              </a:buClr>
              <a:buFont typeface="Wingdings" charset="2"/>
              <a:buChar char="q"/>
            </a:pPr>
            <a:r>
              <a:rPr lang="en-US" sz="1800" b="1" dirty="0" smtClean="0"/>
              <a:t>Reviewed </a:t>
            </a:r>
            <a:r>
              <a:rPr lang="en-US" sz="1800" b="1" dirty="0"/>
              <a:t>15-17-0296-00 Operations of L2R with </a:t>
            </a:r>
            <a:r>
              <a:rPr lang="en-US" sz="1800" b="1" dirty="0" smtClean="0"/>
              <a:t>ULI, concepts and details will be updated for Sept 2017 interim</a:t>
            </a:r>
            <a:endParaRPr lang="en-US" sz="1800" b="1" dirty="0" smtClean="0"/>
          </a:p>
          <a:p>
            <a:pPr marL="800100" lvl="1" indent="-342900">
              <a:buClr>
                <a:srgbClr val="FF0000"/>
              </a:buClr>
              <a:buFont typeface="Wingdings" charset="2"/>
              <a:buChar char="q"/>
            </a:pPr>
            <a:r>
              <a:rPr lang="en-US" sz="1800" b="1" dirty="0" smtClean="0"/>
              <a:t>Management Protocol Module</a:t>
            </a:r>
          </a:p>
          <a:p>
            <a:pPr marL="1257300" lvl="2" indent="-342900">
              <a:buClr>
                <a:srgbClr val="FF0000"/>
              </a:buClr>
              <a:buFont typeface="Wingdings" charset="2"/>
              <a:buChar char="q"/>
            </a:pPr>
            <a:r>
              <a:rPr lang="en-US" sz="1800" b="1" dirty="0"/>
              <a:t>Reviewed 15-17-0215-00-0012-proposal-of-uli-primitives-for-handling-</a:t>
            </a:r>
            <a:r>
              <a:rPr lang="en-US" sz="1800" b="1" dirty="0" smtClean="0"/>
              <a:t>profiles, further work on relationship of CoMI/</a:t>
            </a:r>
            <a:r>
              <a:rPr lang="en-US" sz="1800" b="1" dirty="0" err="1" smtClean="0"/>
              <a:t>CBoR</a:t>
            </a:r>
            <a:r>
              <a:rPr lang="en-US" sz="1800" b="1" dirty="0" smtClean="0"/>
              <a:t>/MPM for local and remote configuration by </a:t>
            </a:r>
            <a:r>
              <a:rPr lang="en-US" sz="1800" b="1" dirty="0"/>
              <a:t>Sept 2017 </a:t>
            </a:r>
            <a:r>
              <a:rPr lang="en-US" sz="1800" b="1" dirty="0" smtClean="0"/>
              <a:t>interim</a:t>
            </a:r>
          </a:p>
          <a:p>
            <a:pPr marL="800100" lvl="1" indent="-342900">
              <a:buClr>
                <a:srgbClr val="FF0000"/>
              </a:buClr>
              <a:buFont typeface="Wingdings" charset="2"/>
              <a:buChar char="q"/>
            </a:pPr>
            <a:r>
              <a:rPr lang="en-US" sz="1800" b="1" dirty="0" smtClean="0"/>
              <a:t>Protocol Discrimination Entity</a:t>
            </a:r>
          </a:p>
          <a:p>
            <a:pPr marL="1257300" lvl="2" indent="-342900">
              <a:buClr>
                <a:srgbClr val="FF0000"/>
              </a:buClr>
              <a:buFont typeface="Wingdings" charset="2"/>
              <a:buChar char="q"/>
            </a:pPr>
            <a:r>
              <a:rPr lang="en-US" sz="1800" b="1" dirty="0" smtClean="0"/>
              <a:t>Additional communication flows such as 802.1x are needed to “flush out” design issues</a:t>
            </a:r>
          </a:p>
          <a:p>
            <a:pPr marL="800100" lvl="1" indent="-342900">
              <a:buClr>
                <a:srgbClr val="FF0000"/>
              </a:buClr>
              <a:buFont typeface="Wingdings" charset="2"/>
              <a:buChar char="q"/>
            </a:pPr>
            <a:r>
              <a:rPr lang="en-US" sz="1800" b="1" dirty="0" smtClean="0"/>
              <a:t>Multiplexed MAC Interface</a:t>
            </a:r>
          </a:p>
          <a:p>
            <a:pPr marL="1257300" lvl="2" indent="-342900">
              <a:buClr>
                <a:srgbClr val="FF0000"/>
              </a:buClr>
              <a:buFont typeface="Wingdings" charset="2"/>
              <a:buChar char="q"/>
            </a:pPr>
            <a:r>
              <a:rPr lang="en-US" sz="1800" b="1" dirty="0" smtClean="0"/>
              <a:t>Mostly done due to use of 802.15.9’s design</a:t>
            </a:r>
            <a:endParaRPr lang="en-US" sz="1800" b="1" dirty="0" smtClean="0"/>
          </a:p>
          <a:p>
            <a:pPr marL="342900" indent="-342900">
              <a:buClr>
                <a:srgbClr val="FF0000"/>
              </a:buClr>
              <a:buFont typeface="Wingdings" charset="2"/>
              <a:buChar char="q"/>
            </a:pPr>
            <a:r>
              <a:rPr lang="en-US" sz="1800" b="1" dirty="0" smtClean="0"/>
              <a:t>Discussion on the architecture for 802.15.12</a:t>
            </a:r>
          </a:p>
          <a:p>
            <a:pPr marL="800100" lvl="1" indent="-342900">
              <a:buClr>
                <a:srgbClr val="FF0000"/>
              </a:buClr>
              <a:buFont typeface="Wingdings" charset="2"/>
              <a:buChar char="q"/>
            </a:pPr>
            <a:r>
              <a:rPr lang="en-US" sz="1800" b="1" dirty="0" smtClean="0"/>
              <a:t>The Profile ID structure will be a significant feature of the ULI for local and remote configuration.  802.15 ANA will control Profile ID uses. </a:t>
            </a:r>
            <a:endParaRPr lang="en-US" sz="18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67799758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a:t>
                      </a:r>
                      <a:r>
                        <a:rPr lang="en-US" b="1" baseline="0" dirty="0" smtClean="0"/>
                        <a:t>2020</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a:t>
                      </a:r>
                      <a:r>
                        <a:rPr lang="en-US" dirty="0" smtClean="0"/>
                        <a:t>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Jan, 2018</a:t>
                      </a:r>
                      <a:endParaRPr lang="en-US" dirty="0" smtClean="0"/>
                    </a:p>
                  </a:txBody>
                  <a:tcPr/>
                </a:tc>
              </a:tr>
              <a:tr h="398549">
                <a:tc>
                  <a:txBody>
                    <a:bodyPr/>
                    <a:lstStyle/>
                    <a:p>
                      <a:r>
                        <a:rPr lang="en-US" dirty="0" smtClean="0"/>
                        <a:t>TG Comment Collection</a:t>
                      </a:r>
                      <a:endParaRPr lang="en-US" dirty="0"/>
                    </a:p>
                  </a:txBody>
                  <a:tcPr/>
                </a:tc>
                <a:tc>
                  <a:txBody>
                    <a:bodyPr/>
                    <a:lstStyle/>
                    <a:p>
                      <a:r>
                        <a:rPr lang="en-US" dirty="0" smtClean="0"/>
                        <a:t>Jan, 2018</a:t>
                      </a:r>
                      <a:endParaRPr lang="en-US" dirty="0"/>
                    </a:p>
                  </a:txBody>
                  <a:tcPr/>
                </a:tc>
                <a:tc>
                  <a:txBody>
                    <a:bodyPr/>
                    <a:lstStyle/>
                    <a:p>
                      <a:r>
                        <a:rPr lang="en-US" dirty="0" smtClean="0"/>
                        <a:t>May,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a:t>
                      </a:r>
                      <a:r>
                        <a:rPr lang="en-US" baseline="0" dirty="0" smtClean="0"/>
                        <a:t> 2018</a:t>
                      </a:r>
                      <a:endParaRPr lang="en-US" dirty="0"/>
                    </a:p>
                  </a:txBody>
                  <a:tcPr/>
                </a:tc>
                <a:tc>
                  <a:txBody>
                    <a:bodyPr/>
                    <a:lstStyle/>
                    <a:p>
                      <a:r>
                        <a:rPr lang="en-US" dirty="0" smtClean="0"/>
                        <a:t>July,</a:t>
                      </a:r>
                      <a:r>
                        <a:rPr lang="en-US" baseline="0" dirty="0" smtClean="0"/>
                        <a:t> </a:t>
                      </a:r>
                      <a:r>
                        <a:rPr lang="en-US" baseline="0" dirty="0" smtClean="0"/>
                        <a:t>2019</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a:t>
                      </a:r>
                      <a:r>
                        <a:rPr lang="en-US" dirty="0" smtClean="0"/>
                        <a:t>2019</a:t>
                      </a:r>
                      <a:endParaRPr lang="en-US" dirty="0"/>
                    </a:p>
                  </a:txBody>
                  <a:tcPr/>
                </a:tc>
                <a:tc>
                  <a:txBody>
                    <a:bodyPr/>
                    <a:lstStyle/>
                    <a:p>
                      <a:r>
                        <a:rPr lang="en-US" dirty="0" smtClean="0"/>
                        <a:t>Jan, </a:t>
                      </a:r>
                      <a:r>
                        <a:rPr lang="en-US" dirty="0" smtClean="0"/>
                        <a:t>2020</a:t>
                      </a:r>
                      <a:endParaRPr lang="en-US" dirty="0"/>
                    </a:p>
                  </a:txBody>
                  <a:tcPr/>
                </a:tc>
              </a:tr>
              <a:tr h="398549">
                <a:tc>
                  <a:txBody>
                    <a:bodyPr/>
                    <a:lstStyle/>
                    <a:p>
                      <a:r>
                        <a:rPr lang="en-US" dirty="0" smtClean="0"/>
                        <a:t>NesCom</a:t>
                      </a:r>
                      <a:endParaRPr lang="en-US" dirty="0"/>
                    </a:p>
                  </a:txBody>
                  <a:tcPr/>
                </a:tc>
                <a:tc>
                  <a:txBody>
                    <a:bodyPr/>
                    <a:lstStyle/>
                    <a:p>
                      <a:r>
                        <a:rPr lang="en-US" dirty="0" smtClean="0"/>
                        <a:t>Jan, </a:t>
                      </a:r>
                      <a:r>
                        <a:rPr lang="en-US" dirty="0" smtClean="0"/>
                        <a:t>2020</a:t>
                      </a:r>
                      <a:endParaRPr lang="en-US" dirty="0"/>
                    </a:p>
                  </a:txBody>
                  <a:tcPr/>
                </a:tc>
                <a:tc>
                  <a:txBody>
                    <a:bodyPr/>
                    <a:lstStyle/>
                    <a:p>
                      <a:r>
                        <a:rPr lang="en-US" dirty="0" smtClean="0"/>
                        <a:t>Mar, </a:t>
                      </a:r>
                      <a:r>
                        <a:rPr lang="en-US" dirty="0" smtClean="0"/>
                        <a:t>2020</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a:t>
                      </a:r>
                      <a:r>
                        <a:rPr lang="en-US" dirty="0" smtClean="0"/>
                        <a:t>2020</a:t>
                      </a:r>
                      <a:endParaRPr lang="en-US" dirty="0"/>
                    </a:p>
                  </a:txBody>
                  <a:tcPr/>
                </a:tc>
                <a:tc>
                  <a:txBody>
                    <a:bodyPr/>
                    <a:lstStyle/>
                    <a:p>
                      <a:r>
                        <a:rPr lang="en-US" dirty="0" smtClean="0"/>
                        <a:t>June, </a:t>
                      </a:r>
                      <a:r>
                        <a:rPr lang="en-US" dirty="0" smtClean="0"/>
                        <a:t>2020</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11 Jul, </a:t>
            </a:r>
            <a:r>
              <a:rPr lang="en-US" sz="2400" b="1" dirty="0"/>
              <a:t>A</a:t>
            </a:r>
            <a:r>
              <a:rPr lang="en-US" sz="2400" b="1" dirty="0" smtClean="0"/>
              <a:t>M1: Opening report, Agenda, Status, and Functional decomposition review (15-17-0113-03)</a:t>
            </a:r>
            <a:r>
              <a:rPr lang="en-US" sz="2400" dirty="0" smtClean="0"/>
              <a:t> </a:t>
            </a:r>
          </a:p>
          <a:p>
            <a:pPr marL="342900" indent="-342900">
              <a:buClr>
                <a:srgbClr val="FF0000"/>
              </a:buClr>
              <a:buFont typeface="Wingdings" charset="2"/>
              <a:buChar char="q"/>
            </a:pPr>
            <a:r>
              <a:rPr lang="en-US" sz="2400" b="1" dirty="0"/>
              <a:t>Tuesday </a:t>
            </a:r>
            <a:r>
              <a:rPr lang="en-US" sz="2400" b="1" dirty="0" smtClean="0"/>
              <a:t>11 Jul, AM2: 3 presentations: 15-17-0296-00 Operations of L2R with ULI; 15-17-0232-01 App view of ULI profile I/F via </a:t>
            </a:r>
            <a:r>
              <a:rPr lang="en-US" sz="2400" b="1" dirty="0" err="1" smtClean="0"/>
              <a:t>ioctl</a:t>
            </a:r>
            <a:r>
              <a:rPr lang="en-US" sz="2400" b="1" dirty="0" smtClean="0"/>
              <a:t> (); and 15-17-0308-00 Data Plane Thoughts</a:t>
            </a:r>
          </a:p>
          <a:p>
            <a:pPr marL="342900" indent="-342900">
              <a:buClr>
                <a:srgbClr val="FF0000"/>
              </a:buClr>
              <a:buFont typeface="Wingdings" charset="2"/>
              <a:buChar char="q"/>
            </a:pPr>
            <a:r>
              <a:rPr lang="en-US" sz="2400" b="1" dirty="0" smtClean="0"/>
              <a:t>Wednesday 12 Jul, AM1</a:t>
            </a:r>
            <a:r>
              <a:rPr lang="en-US" sz="2400" b="1" dirty="0"/>
              <a:t>: Detailed discussion on PDE</a:t>
            </a:r>
            <a:r>
              <a:rPr lang="en-US" sz="2400" dirty="0"/>
              <a:t> </a:t>
            </a:r>
            <a:endParaRPr lang="en-US" sz="2400" dirty="0" smtClean="0"/>
          </a:p>
          <a:p>
            <a:pPr marL="342900" indent="-342900">
              <a:buClr>
                <a:srgbClr val="FF0000"/>
              </a:buClr>
              <a:buFont typeface="Wingdings" charset="2"/>
              <a:buChar char="q"/>
            </a:pPr>
            <a:r>
              <a:rPr lang="en-US" sz="2400" b="1" dirty="0" smtClean="0"/>
              <a:t>Thursday 13 Jul, AM1: </a:t>
            </a:r>
            <a:r>
              <a:rPr lang="en-US" sz="2400" b="1" dirty="0"/>
              <a:t>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a:t>
            </a:r>
            <a:r>
              <a:rPr lang="en-US" sz="2400" b="1" dirty="0" smtClean="0"/>
              <a:t>13 Jul, AM2: </a:t>
            </a:r>
            <a:r>
              <a:rPr lang="en-US" sz="2400" b="1" dirty="0"/>
              <a:t>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13 Jul, PM2: Detailed discussion on </a:t>
            </a:r>
            <a:r>
              <a:rPr lang="en-US" sz="2400" b="1" dirty="0" err="1" smtClean="0"/>
              <a:t>PassThru</a:t>
            </a:r>
            <a:endParaRPr lang="en-US" sz="24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0" y="838200"/>
            <a:ext cx="9144000" cy="5509199"/>
          </a:xfrm>
          <a:prstGeom prst="rect">
            <a:avLst/>
          </a:prstGeom>
          <a:noFill/>
        </p:spPr>
        <p:txBody>
          <a:bodyPr wrap="square" rtlCol="0">
            <a:spAutoFit/>
          </a:bodyPr>
          <a:lstStyle/>
          <a:p>
            <a:pPr marL="342900" indent="-342900">
              <a:buClr>
                <a:srgbClr val="FF0000"/>
              </a:buClr>
              <a:buFont typeface="Wingdings" charset="2"/>
              <a:buChar char="q"/>
            </a:pPr>
            <a:r>
              <a:rPr lang="en-US" sz="1600" b="1" dirty="0" smtClean="0"/>
              <a:t>Optional </a:t>
            </a:r>
            <a:r>
              <a:rPr lang="en-US" sz="1600" b="1" dirty="0"/>
              <a:t>elements of 802.15.12</a:t>
            </a:r>
          </a:p>
          <a:p>
            <a:pPr marL="800100" lvl="1" indent="-342900">
              <a:buClr>
                <a:srgbClr val="FF0000"/>
              </a:buClr>
              <a:buFont typeface="Wingdings" charset="2"/>
              <a:buChar char="q"/>
            </a:pPr>
            <a:r>
              <a:rPr lang="en-US" b="1" dirty="0"/>
              <a:t>L2R</a:t>
            </a:r>
          </a:p>
          <a:p>
            <a:pPr marL="1257300" lvl="2" indent="-342900">
              <a:buClr>
                <a:srgbClr val="FF0000"/>
              </a:buClr>
              <a:buFont typeface="Wingdings" charset="2"/>
              <a:buChar char="q"/>
            </a:pPr>
            <a:r>
              <a:rPr lang="en-US" sz="1400" b="1" dirty="0"/>
              <a:t>Format  issues - Dispatch</a:t>
            </a:r>
          </a:p>
          <a:p>
            <a:pPr marL="1714500" lvl="3" indent="-342900">
              <a:buClr>
                <a:srgbClr val="FF0000"/>
              </a:buClr>
              <a:buFont typeface="Wingdings" charset="2"/>
              <a:buChar char="q"/>
            </a:pPr>
            <a:r>
              <a:rPr lang="en-US" sz="1400" b="1" dirty="0"/>
              <a:t>Where should L2R IE be inserted?</a:t>
            </a:r>
          </a:p>
          <a:p>
            <a:pPr marL="1257300" lvl="2" indent="-342900">
              <a:buClr>
                <a:srgbClr val="FF0000"/>
              </a:buClr>
              <a:buFont typeface="Wingdings" charset="2"/>
              <a:buChar char="q"/>
            </a:pPr>
            <a:r>
              <a:rPr lang="en-US" sz="1400" b="1" dirty="0"/>
              <a:t>Format  issues - Discovery</a:t>
            </a:r>
          </a:p>
          <a:p>
            <a:pPr marL="1714500" lvl="3" indent="-342900">
              <a:buClr>
                <a:srgbClr val="FF0000"/>
              </a:buClr>
              <a:buFont typeface="Wingdings" charset="2"/>
              <a:buChar char="q"/>
            </a:pPr>
            <a:r>
              <a:rPr lang="en-US" sz="1400" b="1" dirty="0"/>
              <a:t>How is it done with L2R discovery? Answer: they are independent</a:t>
            </a:r>
          </a:p>
          <a:p>
            <a:pPr marL="1257300" lvl="2" indent="-342900">
              <a:buClr>
                <a:srgbClr val="FF0000"/>
              </a:buClr>
              <a:buFont typeface="Wingdings" charset="2"/>
              <a:buChar char="q"/>
            </a:pPr>
            <a:r>
              <a:rPr lang="en-US" sz="1400" b="1" dirty="0"/>
              <a:t>Architecture – Where is L2R management situated?</a:t>
            </a:r>
          </a:p>
          <a:p>
            <a:pPr marL="1714500" lvl="3" indent="-342900">
              <a:buClr>
                <a:srgbClr val="FF0000"/>
              </a:buClr>
              <a:buFont typeface="Wingdings" charset="2"/>
              <a:buChar char="q"/>
            </a:pPr>
            <a:r>
              <a:rPr lang="en-US" sz="1400" b="1" dirty="0"/>
              <a:t>In Application Layer, and in 802.15.12 Management functional block</a:t>
            </a:r>
          </a:p>
          <a:p>
            <a:pPr marL="1257300" lvl="2" indent="-342900">
              <a:buClr>
                <a:srgbClr val="FF0000"/>
              </a:buClr>
              <a:buFont typeface="Wingdings" charset="2"/>
              <a:buChar char="q"/>
            </a:pPr>
            <a:r>
              <a:rPr lang="en-US" sz="1400" b="1" dirty="0"/>
              <a:t>List of management </a:t>
            </a:r>
            <a:r>
              <a:rPr lang="en-US" sz="1400" b="1" dirty="0" smtClean="0"/>
              <a:t>functions</a:t>
            </a:r>
            <a:endParaRPr lang="en-US" sz="1400" b="1" dirty="0"/>
          </a:p>
          <a:p>
            <a:pPr marL="342900" indent="-342900">
              <a:buClr>
                <a:srgbClr val="FF0000"/>
              </a:buClr>
              <a:buFont typeface="Wingdings" charset="2"/>
              <a:buChar char="q"/>
            </a:pPr>
            <a:r>
              <a:rPr lang="en-US" sz="1400" b="1" dirty="0" smtClean="0"/>
              <a:t>Data </a:t>
            </a:r>
            <a:r>
              <a:rPr lang="en-US" sz="1400" b="1" dirty="0"/>
              <a:t>plane operation using </a:t>
            </a:r>
            <a:r>
              <a:rPr lang="en-US" sz="1400" b="1" dirty="0" smtClean="0"/>
              <a:t>802.15.12: </a:t>
            </a:r>
            <a:r>
              <a:rPr lang="en-US" sz="1600" b="1" dirty="0" smtClean="0"/>
              <a:t>example </a:t>
            </a:r>
            <a:r>
              <a:rPr lang="en-US" sz="1600" b="1" dirty="0"/>
              <a:t>of 6lo</a:t>
            </a:r>
          </a:p>
          <a:p>
            <a:pPr marL="800100" lvl="1" indent="-342900">
              <a:buClr>
                <a:srgbClr val="FF0000"/>
              </a:buClr>
              <a:buFont typeface="Wingdings" charset="2"/>
              <a:buChar char="q"/>
            </a:pPr>
            <a:r>
              <a:rPr lang="en-US" sz="1400" b="1" dirty="0"/>
              <a:t>Device driver presents packet to 802.15.12 with EPD=0xA0ED, and layer-2 addresses</a:t>
            </a:r>
          </a:p>
          <a:p>
            <a:pPr marL="800100" lvl="1" indent="-342900">
              <a:buClr>
                <a:srgbClr val="FF0000"/>
              </a:buClr>
              <a:buFont typeface="Wingdings" charset="2"/>
              <a:buChar char="q"/>
            </a:pPr>
            <a:r>
              <a:rPr lang="en-US" sz="1400" b="1" dirty="0"/>
              <a:t>Determine the MAC and PHY layer using source and destination layer-2 addresses.</a:t>
            </a:r>
          </a:p>
          <a:p>
            <a:pPr marL="800100" lvl="1" indent="-342900">
              <a:buClr>
                <a:srgbClr val="FF0000"/>
              </a:buClr>
              <a:buFont typeface="Wingdings" charset="2"/>
              <a:buChar char="q"/>
            </a:pPr>
            <a:r>
              <a:rPr lang="en-US" sz="1400" b="1" dirty="0"/>
              <a:t>We check configuration for MAC &amp; PHY for outgoing</a:t>
            </a:r>
          </a:p>
          <a:p>
            <a:pPr marL="800100" lvl="1" indent="-342900">
              <a:buClr>
                <a:srgbClr val="FF0000"/>
              </a:buClr>
              <a:buFont typeface="Wingdings" charset="2"/>
              <a:buChar char="q"/>
            </a:pPr>
            <a:r>
              <a:rPr lang="en-US" sz="1400" b="1" dirty="0"/>
              <a:t>Upon reception, ULI-6lo ID allows routing to the proper higher-layer device driver.</a:t>
            </a:r>
          </a:p>
          <a:p>
            <a:pPr marL="800100" lvl="1" indent="-342900">
              <a:buClr>
                <a:srgbClr val="FF0000"/>
              </a:buClr>
              <a:buFont typeface="Wingdings" charset="2"/>
              <a:buChar char="q"/>
            </a:pPr>
            <a:r>
              <a:rPr lang="en-US" sz="1400" b="1" dirty="0"/>
              <a:t>Must fully consider forwarding and date concatenation data-plane </a:t>
            </a:r>
            <a:r>
              <a:rPr lang="en-US" sz="1400" b="1" dirty="0" smtClean="0"/>
              <a:t>effects</a:t>
            </a:r>
            <a:endParaRPr lang="en-US" sz="1400" b="1" dirty="0"/>
          </a:p>
          <a:p>
            <a:pPr marL="342900" indent="-342900">
              <a:buClr>
                <a:srgbClr val="FF0000"/>
              </a:buClr>
              <a:buFont typeface="Wingdings" charset="2"/>
              <a:buChar char="q"/>
            </a:pPr>
            <a:r>
              <a:rPr lang="en-US" sz="1400" b="1" dirty="0" smtClean="0"/>
              <a:t>Management </a:t>
            </a:r>
            <a:r>
              <a:rPr lang="en-US" sz="1400" b="1" dirty="0"/>
              <a:t>plane operation using 802.15.12</a:t>
            </a:r>
          </a:p>
          <a:p>
            <a:pPr marL="800100" lvl="1" indent="-342900">
              <a:buClr>
                <a:srgbClr val="FF0000"/>
              </a:buClr>
              <a:buFont typeface="Wingdings" charset="2"/>
              <a:buChar char="q"/>
            </a:pPr>
            <a:r>
              <a:rPr lang="en-US" sz="1400" b="1" dirty="0"/>
              <a:t>Discussion about enabling configuration from higher-layer protocol</a:t>
            </a:r>
          </a:p>
          <a:p>
            <a:pPr marL="1257300" lvl="2" indent="-342900">
              <a:buClr>
                <a:srgbClr val="FF0000"/>
              </a:buClr>
              <a:buFont typeface="Wingdings" charset="2"/>
              <a:buChar char="q"/>
            </a:pPr>
            <a:r>
              <a:rPr lang="en-US" sz="1400" b="1" dirty="0"/>
              <a:t>Netconf</a:t>
            </a:r>
          </a:p>
          <a:p>
            <a:pPr marL="1257300" lvl="2" indent="-342900">
              <a:buClr>
                <a:srgbClr val="FF0000"/>
              </a:buClr>
              <a:buFont typeface="Wingdings" charset="2"/>
              <a:buChar char="q"/>
            </a:pPr>
            <a:r>
              <a:rPr lang="en-US" sz="1400" b="1" dirty="0"/>
              <a:t>CoMI</a:t>
            </a:r>
          </a:p>
          <a:p>
            <a:pPr marL="1257300" lvl="2" indent="-342900">
              <a:buClr>
                <a:srgbClr val="FF0000"/>
              </a:buClr>
              <a:buFont typeface="Wingdings" charset="2"/>
              <a:buChar char="q"/>
            </a:pPr>
            <a:r>
              <a:rPr lang="en-US" sz="1400" b="1" dirty="0" err="1"/>
              <a:t>Ioctl</a:t>
            </a:r>
            <a:r>
              <a:rPr lang="en-US" sz="1400" b="1" dirty="0"/>
              <a:t>()</a:t>
            </a:r>
          </a:p>
          <a:p>
            <a:pPr marL="1257300" lvl="2" indent="-342900">
              <a:buClr>
                <a:srgbClr val="FF0000"/>
              </a:buClr>
              <a:buFont typeface="Wingdings" charset="2"/>
              <a:buChar char="q"/>
            </a:pPr>
            <a:r>
              <a:rPr lang="en-US" sz="1400" b="1" dirty="0"/>
              <a:t>Need for remote configuration</a:t>
            </a:r>
          </a:p>
          <a:p>
            <a:pPr marL="800100" lvl="1" indent="-342900">
              <a:buClr>
                <a:srgbClr val="FF0000"/>
              </a:buClr>
              <a:buFont typeface="Wingdings" charset="2"/>
              <a:buChar char="q"/>
            </a:pPr>
            <a:r>
              <a:rPr lang="en-US" sz="1400" b="1" dirty="0"/>
              <a:t>Discussion about how to identify profiles</a:t>
            </a:r>
          </a:p>
          <a:p>
            <a:pPr marL="1257300" lvl="2" indent="-342900">
              <a:buClr>
                <a:srgbClr val="FF0000"/>
              </a:buClr>
              <a:buFont typeface="Wingdings" charset="2"/>
              <a:buChar char="q"/>
            </a:pPr>
            <a:r>
              <a:rPr lang="en-US" sz="1400" b="1" dirty="0"/>
              <a:t>Could associate some with device drivers in the way that Unix does (e.g., “eth0”)</a:t>
            </a:r>
          </a:p>
          <a:p>
            <a:pPr marL="1257300" lvl="2" indent="-342900">
              <a:buClr>
                <a:srgbClr val="FF0000"/>
              </a:buClr>
              <a:buFont typeface="Wingdings" charset="2"/>
              <a:buChar char="q"/>
            </a:pPr>
            <a:r>
              <a:rPr lang="en-US" sz="1400" b="1" dirty="0"/>
              <a:t>Can multiple profiles be associated with a single device driver?  For instance, SUN FSK with or without L2R</a:t>
            </a:r>
            <a:r>
              <a:rPr lang="en-US" sz="1400" b="1" dirty="0" smtClean="0"/>
              <a:t>?</a:t>
            </a:r>
            <a:endParaRPr lang="en-US" sz="14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101887</TotalTime>
  <Words>3930</Words>
  <Application>Microsoft Macintosh PowerPoint</Application>
  <PresentationFormat>On-screen Show (4:3)</PresentationFormat>
  <Paragraphs>674</Paragraphs>
  <Slides>38</Slides>
  <Notes>25</Notes>
  <HiddenSlides>17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Frame Composition</vt:lpstr>
      <vt:lpstr>802.15.12 Optional Protocols</vt:lpstr>
      <vt:lpstr>802.15.12 Optional Protocols</vt:lpstr>
      <vt:lpstr>802.15.12 Optional Protocols</vt:lpstr>
      <vt:lpstr>PowerPoint Presentation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Berlin</dc:title>
  <dc:subject>IEEE 802.15 &lt;TG12&gt;</dc:subject>
  <dc:creator>Pat Kinney</dc:creator>
  <cp:keywords/>
  <dc:description>&lt;15-17-0388-02-0012&gt;</dc:description>
  <cp:lastModifiedBy>Pat Kinney</cp:lastModifiedBy>
  <cp:revision>962</cp:revision>
  <cp:lastPrinted>2015-07-14T16:02:16Z</cp:lastPrinted>
  <dcterms:created xsi:type="dcterms:W3CDTF">2009-07-12T16:25:16Z</dcterms:created>
  <dcterms:modified xsi:type="dcterms:W3CDTF">2017-07-13T13:38:43Z</dcterms:modified>
  <cp:category/>
</cp:coreProperties>
</file>