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7" r:id="rId1"/>
  </p:sldMasterIdLst>
  <p:notesMasterIdLst>
    <p:notesMasterId r:id="rId9"/>
  </p:notesMasterIdLst>
  <p:handoutMasterIdLst>
    <p:handoutMasterId r:id="rId10"/>
  </p:handoutMasterIdLst>
  <p:sldIdLst>
    <p:sldId id="259" r:id="rId2"/>
    <p:sldId id="260" r:id="rId3"/>
    <p:sldId id="279" r:id="rId4"/>
    <p:sldId id="280" r:id="rId5"/>
    <p:sldId id="263" r:id="rId6"/>
    <p:sldId id="281" r:id="rId7"/>
    <p:sldId id="282"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6404" autoAdjust="0"/>
  </p:normalViewPr>
  <p:slideViewPr>
    <p:cSldViewPr showGuides="1">
      <p:cViewPr>
        <p:scale>
          <a:sx n="66" d="100"/>
          <a:sy n="66" d="100"/>
        </p:scale>
        <p:origin x="-1404"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06" y="29"/>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fld id="{19BA3525-08AE-4E19-B0CC-DFE40D6DDA8D}" type="datetime1">
              <a:rPr lang="en-US" altLang="ja-JP" smtClean="0"/>
              <a:t>7/10/2017</a:t>
            </a:fld>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26484"/>
            <a:ext cx="2814638"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200" b="1"/>
            </a:lvl1pPr>
          </a:lstStyle>
          <a:p>
            <a:r>
              <a:rPr lang="en-US" altLang="ja-JP" dirty="0" smtClean="0"/>
              <a:t>doc.: IEEE 802.15-&lt;16-0703-00-007a&gt;</a:t>
            </a:r>
            <a:endParaRPr lang="en-US" altLang="ja-JP" dirty="0"/>
          </a:p>
        </p:txBody>
      </p:sp>
      <p:sp>
        <p:nvSpPr>
          <p:cNvPr id="2051" name="Rectangle 3"/>
          <p:cNvSpPr>
            <a:spLocks noGrp="1" noChangeArrowheads="1"/>
          </p:cNvSpPr>
          <p:nvPr>
            <p:ph type="dt" idx="1"/>
          </p:nvPr>
        </p:nvSpPr>
        <p:spPr bwMode="auto">
          <a:xfrm>
            <a:off x="654050" y="126484"/>
            <a:ext cx="273685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200" b="1"/>
            </a:lvl1pPr>
          </a:lstStyle>
          <a:p>
            <a:fld id="{3309A66D-47E5-4E3E-8159-F9052E0A9AA6}" type="datetime1">
              <a:rPr lang="en-US" altLang="ja-JP" smtClean="0"/>
              <a:t>7/10/2017</a:t>
            </a:fld>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fld id="{6B486768-1F89-4581-BEF6-096663822B0A}" type="datetime1">
              <a:rPr lang="en-US" altLang="ja-JP" smtClean="0"/>
              <a:t>7/10/2017</a:t>
            </a:fld>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fld id="{EA80DDA1-A2F9-4C1D-AF94-9A2DECACC8E0}" type="datetime1">
              <a:rPr lang="en-US" altLang="ja-JP" smtClean="0"/>
              <a:t>7/10/2017</a:t>
            </a:fld>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476270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fld id="{EA80DDA1-A2F9-4C1D-AF94-9A2DECACC8E0}" type="datetime1">
              <a:rPr lang="en-US" altLang="ja-JP" smtClean="0"/>
              <a:t>7/10/2017</a:t>
            </a:fld>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946942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fld id="{EA80DDA1-A2F9-4C1D-AF94-9A2DECACC8E0}" type="datetime1">
              <a:rPr lang="en-US" altLang="ja-JP" smtClean="0"/>
              <a:t>7/10/2017</a:t>
            </a:fld>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055643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fld id="{EA80DDA1-A2F9-4C1D-AF94-9A2DECACC8E0}" type="datetime1">
              <a:rPr lang="en-US" altLang="ja-JP" smtClean="0"/>
              <a:t>7/10/2017</a:t>
            </a:fld>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556916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fld id="{EA80DDA1-A2F9-4C1D-AF94-9A2DECACC8E0}" type="datetime1">
              <a:rPr lang="en-US" altLang="ja-JP" smtClean="0"/>
              <a:t>7/10/2017</a:t>
            </a:fld>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7</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634373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smtClean="0"/>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smtClean="0"/>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July  </a:t>
            </a:r>
            <a:r>
              <a:rPr lang="en-US" altLang="ko-KR" sz="1400" b="1" baseline="0" dirty="0" smtClean="0">
                <a:ea typeface="굴림" charset="-127"/>
              </a:rPr>
              <a:t>2017					    </a:t>
            </a:r>
            <a:r>
              <a:rPr lang="en-US" altLang="ko-KR" sz="1400" b="1" dirty="0" smtClean="0">
                <a:ea typeface="굴림" charset="-127"/>
              </a:rPr>
              <a:t>doc</a:t>
            </a:r>
            <a:r>
              <a:rPr lang="en-US" altLang="ko-KR" sz="1400" b="1" dirty="0">
                <a:ea typeface="굴림" charset="-127"/>
              </a:rPr>
              <a:t>.: </a:t>
            </a:r>
            <a:r>
              <a:rPr lang="en-US" altLang="ko-KR" sz="1400" b="1" dirty="0" smtClean="0">
                <a:ea typeface="굴림" charset="-127"/>
              </a:rPr>
              <a:t>IEEE</a:t>
            </a:r>
            <a:r>
              <a:rPr lang="en-US" altLang="ko-KR" sz="1400" b="1" baseline="0" dirty="0" smtClean="0">
                <a:ea typeface="굴림" charset="-127"/>
              </a:rPr>
              <a:t> </a:t>
            </a:r>
            <a:r>
              <a:rPr lang="en-US" sz="1200" b="1" i="0" kern="1200" dirty="0" smtClean="0">
                <a:solidFill>
                  <a:schemeClr val="tx1"/>
                </a:solidFill>
                <a:effectLst/>
                <a:latin typeface="Times New Roman" pitchFamily="18" charset="0"/>
                <a:ea typeface="+mn-ea"/>
                <a:cs typeface="+mn-cs"/>
              </a:rPr>
              <a:t>15-17-0387-00-0vat</a:t>
            </a:r>
            <a:endParaRPr lang="en-US" altLang="ko-KR" dirty="0">
              <a:ea typeface="굴림" charset="-127"/>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July </a:t>
            </a:r>
            <a:r>
              <a:rPr lang="en-US" altLang="ko-KR" sz="1400" b="1" baseline="0" dirty="0" smtClean="0">
                <a:ea typeface="굴림" charset="-127"/>
              </a:rPr>
              <a:t>2017</a:t>
            </a:r>
            <a:r>
              <a:rPr lang="en-US" altLang="ko-KR" sz="1400" b="1" baseline="0" dirty="0" smtClean="0">
                <a:ea typeface="굴림" charset="-127"/>
              </a:rPr>
              <a:t>					    </a:t>
            </a:r>
            <a:r>
              <a:rPr lang="en-US" altLang="ko-KR" sz="1400" b="1" dirty="0" smtClean="0">
                <a:ea typeface="굴림" charset="-127"/>
              </a:rPr>
              <a:t>doc</a:t>
            </a:r>
            <a:r>
              <a:rPr lang="en-US" altLang="ko-KR" sz="1400" b="1" dirty="0">
                <a:ea typeface="굴림" charset="-127"/>
              </a:rPr>
              <a:t>.: </a:t>
            </a:r>
            <a:r>
              <a:rPr lang="en-US" altLang="ko-KR" sz="1400" b="1" dirty="0" smtClean="0">
                <a:ea typeface="굴림" charset="-127"/>
              </a:rPr>
              <a:t>IEEE</a:t>
            </a:r>
            <a:r>
              <a:rPr lang="en-US" sz="1200" b="1" i="0" kern="1200" dirty="0" smtClean="0">
                <a:solidFill>
                  <a:schemeClr val="tx1"/>
                </a:solidFill>
                <a:effectLst/>
                <a:latin typeface="Times New Roman" pitchFamily="18" charset="0"/>
                <a:ea typeface="+mn-ea"/>
                <a:cs typeface="+mn-cs"/>
              </a:rPr>
              <a:t> 15-17-0387-00-0vat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July </a:t>
            </a:r>
            <a:r>
              <a:rPr lang="en-US" altLang="ko-KR" sz="1400" b="1" baseline="0" dirty="0" smtClean="0">
                <a:ea typeface="굴림" charset="-127"/>
              </a:rPr>
              <a:t>2017</a:t>
            </a:r>
            <a:r>
              <a:rPr lang="en-US" altLang="ko-KR" sz="1400" b="1" baseline="0" dirty="0" smtClean="0">
                <a:ea typeface="굴림" charset="-127"/>
              </a:rPr>
              <a:t>					    </a:t>
            </a:r>
            <a:r>
              <a:rPr lang="en-US" altLang="ko-KR" sz="1400" b="1" dirty="0" smtClean="0">
                <a:ea typeface="굴림" charset="-127"/>
              </a:rPr>
              <a:t>doc</a:t>
            </a:r>
            <a:r>
              <a:rPr lang="en-US" altLang="ko-KR" sz="1400" b="1" dirty="0" smtClean="0">
                <a:ea typeface="굴림" charset="-127"/>
              </a:rPr>
              <a:t>.:</a:t>
            </a:r>
            <a:r>
              <a:rPr lang="en-US" sz="1200" b="1" i="0" kern="1200" dirty="0" smtClean="0">
                <a:solidFill>
                  <a:schemeClr val="tx1"/>
                </a:solidFill>
                <a:effectLst/>
                <a:latin typeface="Times New Roman" pitchFamily="18" charset="0"/>
                <a:ea typeface="+mn-ea"/>
                <a:cs typeface="+mn-cs"/>
              </a:rPr>
              <a:t> IEEE 15-17-0387-00-0vat</a:t>
            </a:r>
            <a:endParaRPr lang="en-US" altLang="ko-KR" dirty="0">
              <a:ea typeface="굴림" charset="-127"/>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1" name="Rectangle 10"/>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July </a:t>
            </a:r>
            <a:r>
              <a:rPr lang="en-US" altLang="ko-KR" sz="1400" b="1" baseline="0" dirty="0" smtClean="0">
                <a:ea typeface="굴림" charset="-127"/>
              </a:rPr>
              <a:t>2017					    </a:t>
            </a:r>
            <a:r>
              <a:rPr lang="en-US" altLang="ko-KR" sz="1400" b="1" dirty="0" smtClean="0">
                <a:ea typeface="굴림" charset="-127"/>
              </a:rPr>
              <a:t>doc</a:t>
            </a:r>
            <a:r>
              <a:rPr lang="en-US" altLang="ko-KR" sz="1400" b="1" dirty="0" smtClean="0">
                <a:ea typeface="굴림" charset="-127"/>
              </a:rPr>
              <a:t>.:</a:t>
            </a:r>
            <a:r>
              <a:rPr lang="en-US" sz="1200" b="1" i="0" kern="1200" dirty="0" smtClean="0">
                <a:solidFill>
                  <a:schemeClr val="tx1"/>
                </a:solidFill>
                <a:effectLst/>
                <a:latin typeface="Times New Roman" pitchFamily="18" charset="0"/>
                <a:ea typeface="+mn-ea"/>
                <a:cs typeface="+mn-cs"/>
              </a:rPr>
              <a:t> IEEE 15-17-0387-00-0vat</a:t>
            </a:r>
            <a:endParaRPr lang="en-US" altLang="ko-KR" dirty="0">
              <a:ea typeface="굴림" charset="-127"/>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smtClean="0"/>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July </a:t>
            </a:r>
            <a:r>
              <a:rPr lang="en-US" altLang="ko-KR" sz="1400" b="1" baseline="0" dirty="0" smtClean="0">
                <a:ea typeface="굴림" charset="-127"/>
              </a:rPr>
              <a:t>2017					    </a:t>
            </a:r>
            <a:r>
              <a:rPr lang="en-US" altLang="ko-KR" sz="1400" b="1" dirty="0" smtClean="0">
                <a:ea typeface="굴림" charset="-127"/>
              </a:rPr>
              <a:t>doc</a:t>
            </a:r>
            <a:r>
              <a:rPr lang="en-US" altLang="ko-KR" sz="1400" b="1" dirty="0">
                <a:ea typeface="굴림" charset="-127"/>
              </a:rPr>
              <a:t>.: </a:t>
            </a:r>
            <a:r>
              <a:rPr lang="en-US" altLang="ko-KR" sz="1400" b="1" dirty="0" smtClean="0">
                <a:ea typeface="굴림" charset="-127"/>
              </a:rPr>
              <a:t>IEEE</a:t>
            </a:r>
            <a:r>
              <a:rPr lang="en-US" sz="1200" b="1" i="0" kern="1200" dirty="0" smtClean="0">
                <a:solidFill>
                  <a:schemeClr val="tx1"/>
                </a:solidFill>
                <a:effectLst/>
                <a:latin typeface="Times New Roman" pitchFamily="18" charset="0"/>
                <a:ea typeface="+mn-ea"/>
                <a:cs typeface="+mn-cs"/>
              </a:rPr>
              <a:t> 15-17-0387-00-0vat</a:t>
            </a:r>
            <a:endParaRPr lang="en-US" altLang="ko-KR" dirty="0">
              <a:ea typeface="굴림" charset="-12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smtClean="0"/>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smtClean="0"/>
              <a:t>Click icon to add picture</a:t>
            </a:r>
            <a:endParaRPr lang="ko-KR" altLang="en-US" noProof="0" smtClean="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July </a:t>
            </a:r>
            <a:r>
              <a:rPr lang="en-US" altLang="ko-KR" sz="1400" b="1" baseline="0" dirty="0" smtClean="0">
                <a:ea typeface="굴림" charset="-127"/>
              </a:rPr>
              <a:t>2017					    </a:t>
            </a:r>
            <a:r>
              <a:rPr lang="en-US" altLang="ko-KR" sz="1400" b="1" dirty="0" smtClean="0">
                <a:ea typeface="굴림" charset="-127"/>
              </a:rPr>
              <a:t>doc</a:t>
            </a:r>
            <a:r>
              <a:rPr lang="en-US" altLang="ko-KR" sz="1400" b="1" dirty="0" smtClean="0">
                <a:ea typeface="굴림" charset="-127"/>
              </a:rPr>
              <a:t>.:</a:t>
            </a:r>
            <a:r>
              <a:rPr lang="en-US" sz="1200" b="1" i="0" kern="1200" dirty="0" smtClean="0">
                <a:solidFill>
                  <a:schemeClr val="tx1"/>
                </a:solidFill>
                <a:effectLst/>
                <a:latin typeface="Times New Roman" pitchFamily="18" charset="0"/>
                <a:ea typeface="+mn-ea"/>
                <a:cs typeface="+mn-cs"/>
              </a:rPr>
              <a:t> IEEE 15-17-0387-00-0vat</a:t>
            </a:r>
            <a:endParaRPr lang="en-US" altLang="ko-KR" dirty="0">
              <a:ea typeface="굴림"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smtClean="0"/>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July </a:t>
            </a:r>
            <a:r>
              <a:rPr lang="en-US" altLang="ko-KR" sz="1400" b="1" baseline="0" dirty="0" smtClean="0">
                <a:ea typeface="굴림" charset="-127"/>
              </a:rPr>
              <a:t>2017					    </a:t>
            </a:r>
            <a:r>
              <a:rPr lang="en-US" altLang="ko-KR" sz="1400" b="1" dirty="0" smtClean="0">
                <a:ea typeface="굴림" charset="-127"/>
              </a:rPr>
              <a:t>doc</a:t>
            </a:r>
            <a:r>
              <a:rPr lang="en-US" altLang="ko-KR" sz="1400" b="1" dirty="0" smtClean="0">
                <a:ea typeface="굴림" charset="-127"/>
              </a:rPr>
              <a:t>.:</a:t>
            </a:r>
            <a:r>
              <a:rPr lang="en-US" sz="1200" b="1" i="0" kern="1200" dirty="0" smtClean="0">
                <a:solidFill>
                  <a:schemeClr val="tx1"/>
                </a:solidFill>
                <a:effectLst/>
                <a:latin typeface="Times New Roman" pitchFamily="18" charset="0"/>
                <a:ea typeface="+mn-ea"/>
                <a:cs typeface="+mn-cs"/>
              </a:rPr>
              <a:t> IEEE 15-17-0387-00-0vat</a:t>
            </a:r>
            <a:endParaRPr lang="en-US" altLang="ko-KR" dirty="0">
              <a:ea typeface="굴림"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smtClean="0"/>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July </a:t>
            </a:r>
            <a:r>
              <a:rPr lang="en-US" altLang="ko-KR" sz="1400" b="1" baseline="0" dirty="0" smtClean="0">
                <a:ea typeface="굴림" charset="-127"/>
              </a:rPr>
              <a:t>2017					    </a:t>
            </a:r>
            <a:r>
              <a:rPr lang="en-US" altLang="ko-KR" sz="1400" b="1" dirty="0" smtClean="0">
                <a:ea typeface="굴림" charset="-127"/>
              </a:rPr>
              <a:t>doc</a:t>
            </a:r>
            <a:r>
              <a:rPr lang="en-US" altLang="ko-KR" sz="1400" b="1" dirty="0">
                <a:ea typeface="굴림" charset="-127"/>
              </a:rPr>
              <a:t>.: </a:t>
            </a:r>
            <a:r>
              <a:rPr lang="en-US" altLang="ko-KR" sz="1400" b="1" dirty="0" smtClean="0">
                <a:ea typeface="굴림" charset="-127"/>
              </a:rPr>
              <a:t>IEEE</a:t>
            </a:r>
            <a:r>
              <a:rPr lang="en-US" sz="1200" b="1" i="0" kern="1200" dirty="0" smtClean="0">
                <a:solidFill>
                  <a:schemeClr val="tx1"/>
                </a:solidFill>
                <a:effectLst/>
                <a:latin typeface="Times New Roman" pitchFamily="18" charset="0"/>
                <a:ea typeface="+mn-ea"/>
                <a:cs typeface="+mn-cs"/>
              </a:rPr>
              <a:t> 15-17-0387-00-0vat</a:t>
            </a:r>
            <a:endParaRPr lang="en-US" altLang="ko-KR" dirty="0">
              <a:ea typeface="굴림" charset="-12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10" name="Slide Number Placeholder 9"/>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
        <p:nvSpPr>
          <p:cNvPr id="11" name="Rectangle 10"/>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July </a:t>
            </a:r>
            <a:r>
              <a:rPr lang="en-US" altLang="ko-KR" sz="1400" b="1" baseline="0" dirty="0" smtClean="0">
                <a:ea typeface="굴림" charset="-127"/>
              </a:rPr>
              <a:t>2017					    </a:t>
            </a:r>
            <a:r>
              <a:rPr lang="en-US" altLang="ko-KR" sz="1400" b="1" dirty="0" smtClean="0">
                <a:ea typeface="굴림" charset="-127"/>
              </a:rPr>
              <a:t>doc</a:t>
            </a:r>
            <a:r>
              <a:rPr lang="en-US" altLang="ko-KR" sz="1400" b="1" dirty="0">
                <a:ea typeface="굴림" charset="-127"/>
              </a:rPr>
              <a:t>.: </a:t>
            </a:r>
            <a:r>
              <a:rPr lang="en-US" altLang="ko-KR" sz="1400" b="1" dirty="0" smtClean="0">
                <a:ea typeface="굴림" charset="-127"/>
              </a:rPr>
              <a:t>IEEE</a:t>
            </a:r>
            <a:r>
              <a:rPr lang="en-US" sz="1200" b="1" i="0" kern="1200" dirty="0" smtClean="0">
                <a:solidFill>
                  <a:schemeClr val="tx1"/>
                </a:solidFill>
                <a:effectLst/>
                <a:latin typeface="Times New Roman" pitchFamily="18" charset="0"/>
                <a:ea typeface="+mn-ea"/>
                <a:cs typeface="+mn-cs"/>
              </a:rPr>
              <a:t> </a:t>
            </a:r>
            <a:r>
              <a:rPr lang="en-US" sz="1200" b="1" i="0" kern="1200" dirty="0" smtClean="0">
                <a:solidFill>
                  <a:schemeClr val="tx1"/>
                </a:solidFill>
                <a:effectLst/>
                <a:latin typeface="Times New Roman" pitchFamily="18" charset="0"/>
                <a:ea typeface="+mn-ea"/>
                <a:cs typeface="+mn-cs"/>
              </a:rPr>
              <a:t>15-17-0387-00-0vat</a:t>
            </a:r>
            <a:endParaRPr lang="en-US" altLang="ko-KR" dirty="0">
              <a:ea typeface="굴림" charset="-127"/>
            </a:endParaRPr>
          </a:p>
        </p:txBody>
      </p:sp>
      <p:sp>
        <p:nvSpPr>
          <p:cNvPr id="13" name="Rectangle 5"/>
          <p:cNvSpPr txBox="1">
            <a:spLocks noChangeArrowheads="1"/>
          </p:cNvSpPr>
          <p:nvPr userDrawn="1"/>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Line 8"/>
          <p:cNvSpPr>
            <a:spLocks noChangeShapeType="1"/>
          </p:cNvSpPr>
          <p:nvPr userDrawn="1"/>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5" name="Line 8"/>
          <p:cNvSpPr>
            <a:spLocks noChangeShapeType="1"/>
          </p:cNvSpPr>
          <p:nvPr userDrawn="1"/>
        </p:nvSpPr>
        <p:spPr bwMode="auto">
          <a:xfrm>
            <a:off x="685800" y="6381328"/>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endParaRPr lang="en-US" altLang="ko-KR"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ja-JP" smtClean="0"/>
              <a:t>Slide </a:t>
            </a:r>
            <a:fld id="{E8D8FCEF-815D-46A3-BED4-14D99570ADD6}" type="slidenum">
              <a:rPr lang="en-US" altLang="ja-JP" smtClean="0"/>
              <a:pPr/>
              <a:t>‹#›</a:t>
            </a:fld>
            <a:endParaRPr lang="en-US" altLang="ja-JP"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just"/>
            <a:r>
              <a:rPr lang="en-US" altLang="ko-KR" sz="1400" b="1" dirty="0" smtClean="0">
                <a:ea typeface="굴림" charset="-127"/>
              </a:rPr>
              <a:t>July</a:t>
            </a:r>
            <a:r>
              <a:rPr lang="en-US" altLang="ko-KR" sz="1400" b="1" baseline="0" dirty="0" smtClean="0">
                <a:ea typeface="굴림" charset="-127"/>
              </a:rPr>
              <a:t> </a:t>
            </a:r>
            <a:r>
              <a:rPr lang="en-US" altLang="ko-KR" sz="1400" b="1" baseline="0" dirty="0" smtClean="0">
                <a:ea typeface="굴림" charset="-127"/>
              </a:rPr>
              <a:t>2017					    </a:t>
            </a:r>
            <a:r>
              <a:rPr lang="en-US" altLang="ko-KR" sz="1400" b="1" dirty="0" smtClean="0">
                <a:ea typeface="굴림" charset="-127"/>
              </a:rPr>
              <a:t>doc</a:t>
            </a:r>
            <a:r>
              <a:rPr lang="en-US" altLang="ko-KR" sz="1400" b="1" dirty="0">
                <a:ea typeface="굴림" charset="-127"/>
              </a:rPr>
              <a:t>.: IEEE </a:t>
            </a:r>
            <a:r>
              <a:rPr lang="en-US" sz="1200" b="1" i="0" kern="1200" dirty="0" smtClean="0">
                <a:solidFill>
                  <a:schemeClr val="tx1"/>
                </a:solidFill>
                <a:effectLst/>
                <a:latin typeface="Times New Roman" pitchFamily="18" charset="0"/>
                <a:ea typeface="+mn-ea"/>
                <a:cs typeface="+mn-cs"/>
              </a:rPr>
              <a:t>15-17-0387-00-0vat</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Lst>
  <p:hf hdr="0" ft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323528" y="692696"/>
            <a:ext cx="8568952" cy="5227072"/>
          </a:xfrm>
          <a:prstGeom prst="rect">
            <a:avLst/>
          </a:prstGeom>
          <a:noFill/>
          <a:ln w="12700">
            <a:noFill/>
            <a:miter lim="800000"/>
            <a:headEnd type="none" w="sm" len="sm"/>
            <a:tailEnd type="none" w="sm" len="sm"/>
          </a:ln>
          <a:effec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a:t>
            </a:r>
            <a:r>
              <a:rPr lang="en-US" altLang="ja-JP" sz="1800" b="1" u="sng" dirty="0" smtClean="0">
                <a:solidFill>
                  <a:schemeClr val="tx2"/>
                </a:solidFill>
                <a:effectLst>
                  <a:outerShdw blurRad="38100" dist="38100" dir="2700000" algn="tl">
                    <a:srgbClr val="C0C0C0"/>
                  </a:outerShdw>
                </a:effectLst>
                <a:ea typeface="ＭＳ Ｐゴシック" charset="-128"/>
              </a:rPr>
              <a:t>Interest </a:t>
            </a:r>
            <a:r>
              <a:rPr lang="en-US" altLang="ja-JP" sz="1800" b="1" u="sng" dirty="0">
                <a:solidFill>
                  <a:schemeClr val="tx2"/>
                </a:solidFill>
                <a:effectLst>
                  <a:outerShdw blurRad="38100" dist="38100" dir="2700000" algn="tl">
                    <a:srgbClr val="C0C0C0"/>
                  </a:outerShdw>
                </a:effectLst>
                <a:ea typeface="ＭＳ Ｐゴシック" charset="-128"/>
              </a:rPr>
              <a:t>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smtClean="0">
                <a:ea typeface="ＭＳ Ｐゴシック" charset="-128"/>
              </a:rPr>
              <a:t>[S2-PSK </a:t>
            </a:r>
            <a:r>
              <a:rPr lang="en-US" altLang="ja-JP" sz="1600" b="1" dirty="0" smtClean="0">
                <a:ea typeface="ＭＳ Ｐゴシック" charset="-128"/>
              </a:rPr>
              <a:t>for V2V communication]</a:t>
            </a:r>
            <a:r>
              <a:rPr lang="en-US" altLang="ja-JP" sz="1600" b="1"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[July, 2017]</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en-US" sz="1600" dirty="0"/>
              <a:t>Md. Tanvir Hossan</a:t>
            </a:r>
            <a:r>
              <a:rPr lang="en-US" altLang="en-US" sz="1600" dirty="0" smtClean="0"/>
              <a:t>, </a:t>
            </a:r>
            <a:r>
              <a:rPr lang="en-US" altLang="en-US" sz="1600" dirty="0" err="1" smtClean="0"/>
              <a:t>Trang</a:t>
            </a:r>
            <a:r>
              <a:rPr lang="en-US" altLang="en-US" sz="1600" dirty="0" smtClean="0"/>
              <a:t> Nguyen, Amirul </a:t>
            </a:r>
            <a:r>
              <a:rPr lang="en-US" altLang="en-US" sz="1600" dirty="0"/>
              <a:t>Islam</a:t>
            </a:r>
            <a:r>
              <a:rPr lang="en-US" altLang="en-US" sz="1600" dirty="0" smtClean="0"/>
              <a:t>, and </a:t>
            </a:r>
            <a:r>
              <a:rPr lang="en-US" altLang="zh-CN" sz="1600" dirty="0" smtClean="0"/>
              <a:t>Yeong Min Jang</a:t>
            </a:r>
            <a:r>
              <a:rPr lang="en-US" altLang="ja-JP" sz="1600" dirty="0" smtClean="0">
                <a:ea typeface="ＭＳ Ｐゴシック" charset="-128"/>
              </a:rPr>
              <a:t>] </a:t>
            </a:r>
          </a:p>
          <a:p>
            <a:r>
              <a:rPr lang="en-US" altLang="ja-JP" sz="1600" dirty="0" smtClean="0">
                <a:ea typeface="ＭＳ Ｐゴシック" charset="-128"/>
              </a:rPr>
              <a:t>Company [</a:t>
            </a:r>
            <a:r>
              <a:rPr lang="en-US" altLang="ko-KR" sz="1600" dirty="0" smtClean="0">
                <a:ea typeface="굴림" charset="-127"/>
              </a:rPr>
              <a:t>Kookmin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[Seoul, Korea]</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 [</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[Implementation optical camera communication (OCC) in transportation system to ensure detect and communicate with other vehicles]</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791444" y="1484784"/>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 IG VAT</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Spatial </a:t>
            </a:r>
            <a:r>
              <a:rPr lang="en-US" altLang="ja-JP" dirty="0">
                <a:ea typeface="ＭＳ Ｐゴシック" pitchFamily="50" charset="-128"/>
              </a:rPr>
              <a:t>2-Phase</a:t>
            </a:r>
            <a:br>
              <a:rPr lang="en-US" altLang="ja-JP" dirty="0">
                <a:ea typeface="ＭＳ Ｐゴシック" pitchFamily="50" charset="-128"/>
              </a:rPr>
            </a:br>
            <a:r>
              <a:rPr lang="en-US" altLang="ja-JP" dirty="0">
                <a:ea typeface="ＭＳ Ｐゴシック" pitchFamily="50" charset="-128"/>
              </a:rPr>
              <a:t>Shift </a:t>
            </a:r>
            <a:r>
              <a:rPr lang="en-US" altLang="ja-JP" dirty="0" smtClean="0">
                <a:ea typeface="ＭＳ Ｐゴシック" pitchFamily="50" charset="-128"/>
              </a:rPr>
              <a:t>Keying (S2-PSK) for vehicle-to-vehicle (V2V) communication</a:t>
            </a:r>
            <a:endParaRPr lang="ja-JP"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54968"/>
            <a:ext cx="8856984" cy="870992"/>
          </a:xfrm>
          <a:ln/>
        </p:spPr>
        <p:txBody>
          <a:bodyPr/>
          <a:lstStyle/>
          <a:p>
            <a:r>
              <a:rPr lang="en-US" altLang="ja-JP" dirty="0" smtClean="0"/>
              <a:t>Introduction</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5" name="TextBox 4"/>
          <p:cNvSpPr txBox="1"/>
          <p:nvPr/>
        </p:nvSpPr>
        <p:spPr>
          <a:xfrm>
            <a:off x="442113" y="1628800"/>
            <a:ext cx="8187766" cy="3416320"/>
          </a:xfrm>
          <a:prstGeom prst="rect">
            <a:avLst/>
          </a:prstGeom>
          <a:noFill/>
        </p:spPr>
        <p:txBody>
          <a:bodyPr wrap="square" rtlCol="0">
            <a:spAutoFit/>
          </a:bodyPr>
          <a:lstStyle/>
          <a:p>
            <a:pPr marL="342900" indent="-342900" algn="just">
              <a:buFont typeface="Arial" panose="020B0604020202020204" pitchFamily="34" charset="0"/>
              <a:buChar char="•"/>
            </a:pPr>
            <a:r>
              <a:rPr lang="en-US" sz="2400" smtClean="0">
                <a:cs typeface="Times New Roman" panose="02020603050405020304" pitchFamily="18" charset="0"/>
              </a:rPr>
              <a:t>V2V communication </a:t>
            </a:r>
            <a:r>
              <a:rPr lang="en-US" sz="2400" dirty="0" smtClean="0">
                <a:cs typeface="Times New Roman" panose="02020603050405020304" pitchFamily="18" charset="0"/>
              </a:rPr>
              <a:t>and vehicle </a:t>
            </a:r>
            <a:r>
              <a:rPr lang="en-US" sz="2400" dirty="0">
                <a:cs typeface="Times New Roman" panose="02020603050405020304" pitchFamily="18" charset="0"/>
              </a:rPr>
              <a:t>detection plays an increasingly important role in traffic </a:t>
            </a:r>
            <a:r>
              <a:rPr lang="en-US" sz="2400" dirty="0" smtClean="0">
                <a:cs typeface="Times New Roman" panose="02020603050405020304" pitchFamily="18" charset="0"/>
              </a:rPr>
              <a:t>control, surveillance </a:t>
            </a:r>
            <a:r>
              <a:rPr lang="en-US" sz="2400" dirty="0">
                <a:cs typeface="Times New Roman" panose="02020603050405020304" pitchFamily="18" charset="0"/>
              </a:rPr>
              <a:t>applications, and autonomous driving</a:t>
            </a:r>
            <a:r>
              <a:rPr lang="en-US" sz="2400" dirty="0" smtClean="0">
                <a:cs typeface="Times New Roman" panose="02020603050405020304" pitchFamily="18" charset="0"/>
              </a:rPr>
              <a:t>.</a:t>
            </a:r>
          </a:p>
          <a:p>
            <a:pPr marL="342900" indent="-342900" algn="just">
              <a:buFont typeface="Arial" panose="020B0604020202020204" pitchFamily="34" charset="0"/>
              <a:buChar char="•"/>
            </a:pPr>
            <a:r>
              <a:rPr lang="en-US" sz="2400" dirty="0" smtClean="0">
                <a:cs typeface="Times New Roman" panose="02020603050405020304" pitchFamily="18" charset="0"/>
              </a:rPr>
              <a:t>These are </a:t>
            </a:r>
            <a:r>
              <a:rPr lang="en-US" sz="2400" dirty="0">
                <a:cs typeface="Times New Roman" panose="02020603050405020304" pitchFamily="18" charset="0"/>
              </a:rPr>
              <a:t>more </a:t>
            </a:r>
            <a:r>
              <a:rPr lang="en-US" sz="2400" dirty="0" smtClean="0">
                <a:cs typeface="Times New Roman" panose="02020603050405020304" pitchFamily="18" charset="0"/>
              </a:rPr>
              <a:t>challenging in both day and night time due to the low contrast and luminosity. </a:t>
            </a:r>
          </a:p>
          <a:p>
            <a:pPr marL="342900" indent="-342900" algn="just">
              <a:buFont typeface="Arial" panose="020B0604020202020204" pitchFamily="34" charset="0"/>
              <a:buChar char="•"/>
            </a:pPr>
            <a:r>
              <a:rPr lang="en-US" sz="2400" dirty="0" smtClean="0">
                <a:cs typeface="Times New Roman" panose="02020603050405020304" pitchFamily="18" charset="0"/>
              </a:rPr>
              <a:t>Region-of-interest (RoI) </a:t>
            </a:r>
            <a:r>
              <a:rPr lang="en-US" sz="2400" dirty="0">
                <a:cs typeface="Times New Roman" panose="02020603050405020304" pitchFamily="18" charset="0"/>
              </a:rPr>
              <a:t>signaling </a:t>
            </a:r>
            <a:r>
              <a:rPr lang="en-US" sz="2400" dirty="0" smtClean="0">
                <a:cs typeface="Times New Roman" panose="02020603050405020304" pitchFamily="18" charset="0"/>
              </a:rPr>
              <a:t>techniques applied to camera (R</a:t>
            </a:r>
            <a:r>
              <a:rPr lang="en-US" sz="2400" baseline="-25000" dirty="0">
                <a:cs typeface="Times New Roman" panose="02020603050405020304" pitchFamily="18" charset="0"/>
              </a:rPr>
              <a:t>x</a:t>
            </a:r>
            <a:r>
              <a:rPr lang="en-US" sz="2400" dirty="0" smtClean="0">
                <a:cs typeface="Times New Roman" panose="02020603050405020304" pitchFamily="18" charset="0"/>
              </a:rPr>
              <a:t>) ton achieve high frame rate for RoI based V2V communication and vehicles detection.</a:t>
            </a:r>
            <a:endParaRPr lang="en-US" sz="2400" dirty="0">
              <a:cs typeface="Times New Roman" panose="02020603050405020304" pitchFamily="18" charset="0"/>
            </a:endParaRPr>
          </a:p>
          <a:p>
            <a:pPr marL="342900" indent="-342900" algn="just">
              <a:buFont typeface="Arial" panose="020B0604020202020204" pitchFamily="34" charset="0"/>
              <a:buChar char="•"/>
            </a:pPr>
            <a:endParaRPr lang="en-US" sz="2400" dirty="0">
              <a:cs typeface="Times New Roman" panose="02020603050405020304" pitchFamily="18" charset="0"/>
            </a:endParaRPr>
          </a:p>
        </p:txBody>
      </p:sp>
    </p:spTree>
    <p:extLst>
      <p:ext uri="{BB962C8B-B14F-4D97-AF65-F5344CB8AC3E}">
        <p14:creationId xmlns:p14="http://schemas.microsoft.com/office/powerpoint/2010/main" val="723338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54968"/>
            <a:ext cx="8856984" cy="870992"/>
          </a:xfrm>
          <a:ln/>
        </p:spPr>
        <p:txBody>
          <a:bodyPr/>
          <a:lstStyle/>
          <a:p>
            <a:r>
              <a:rPr lang="en-US" altLang="ja-JP" dirty="0"/>
              <a:t> RoI signaling system using </a:t>
            </a:r>
            <a:r>
              <a:rPr lang="en-US" altLang="ja-JP" dirty="0" smtClean="0"/>
              <a:t>S2-PSK (1/2)</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5" name="TextBox 4"/>
          <p:cNvSpPr txBox="1"/>
          <p:nvPr/>
        </p:nvSpPr>
        <p:spPr>
          <a:xfrm>
            <a:off x="416682" y="1700808"/>
            <a:ext cx="8187766" cy="3046988"/>
          </a:xfrm>
          <a:prstGeom prst="rect">
            <a:avLst/>
          </a:prstGeom>
          <a:noFill/>
        </p:spPr>
        <p:txBody>
          <a:bodyPr wrap="square" rtlCol="0">
            <a:spAutoFit/>
          </a:bodyPr>
          <a:lstStyle/>
          <a:p>
            <a:pPr marL="342900" indent="-342900" algn="just">
              <a:buFont typeface="Arial" panose="020B0604020202020204" pitchFamily="34" charset="0"/>
              <a:buChar char="•"/>
            </a:pPr>
            <a:r>
              <a:rPr lang="en-US" sz="2400" dirty="0">
                <a:cs typeface="Times New Roman" panose="02020603050405020304" pitchFamily="18" charset="0"/>
              </a:rPr>
              <a:t>The transmission of RoI is beneficial when the </a:t>
            </a:r>
            <a:r>
              <a:rPr lang="en-US" sz="2400" dirty="0" smtClean="0">
                <a:cs typeface="Times New Roman" panose="02020603050405020304" pitchFamily="18" charset="0"/>
              </a:rPr>
              <a:t>camera R</a:t>
            </a:r>
            <a:r>
              <a:rPr lang="en-US" sz="2400" baseline="-25000" dirty="0">
                <a:cs typeface="Times New Roman" panose="02020603050405020304" pitchFamily="18" charset="0"/>
              </a:rPr>
              <a:t>x</a:t>
            </a:r>
            <a:r>
              <a:rPr lang="en-US" sz="2400" dirty="0" smtClean="0">
                <a:cs typeface="Times New Roman" panose="02020603050405020304" pitchFamily="18" charset="0"/>
              </a:rPr>
              <a:t> </a:t>
            </a:r>
            <a:r>
              <a:rPr lang="en-US" sz="2400" dirty="0">
                <a:cs typeface="Times New Roman" panose="02020603050405020304" pitchFamily="18" charset="0"/>
              </a:rPr>
              <a:t>knows the area in which the communication link </a:t>
            </a:r>
            <a:r>
              <a:rPr lang="en-US" sz="2400" dirty="0" smtClean="0">
                <a:cs typeface="Times New Roman" panose="02020603050405020304" pitchFamily="18" charset="0"/>
              </a:rPr>
              <a:t>should be </a:t>
            </a:r>
            <a:r>
              <a:rPr lang="en-US" sz="2400" dirty="0">
                <a:cs typeface="Times New Roman" panose="02020603050405020304" pitchFamily="18" charset="0"/>
              </a:rPr>
              <a:t>setup. </a:t>
            </a:r>
            <a:endParaRPr lang="en-US" sz="2400" dirty="0" smtClean="0">
              <a:cs typeface="Times New Roman" panose="02020603050405020304" pitchFamily="18" charset="0"/>
            </a:endParaRPr>
          </a:p>
          <a:p>
            <a:pPr marL="342900" indent="-342900" algn="just">
              <a:buFont typeface="Arial" panose="020B0604020202020204" pitchFamily="34" charset="0"/>
              <a:buChar char="•"/>
            </a:pPr>
            <a:r>
              <a:rPr lang="en-US" sz="2400" dirty="0" smtClean="0">
                <a:cs typeface="Times New Roman" panose="02020603050405020304" pitchFamily="18" charset="0"/>
              </a:rPr>
              <a:t>The </a:t>
            </a:r>
            <a:r>
              <a:rPr lang="en-US" sz="2400" dirty="0">
                <a:cs typeface="Times New Roman" panose="02020603050405020304" pitchFamily="18" charset="0"/>
              </a:rPr>
              <a:t>light source </a:t>
            </a:r>
            <a:r>
              <a:rPr lang="en-US" sz="2400" dirty="0" err="1">
                <a:cs typeface="Times New Roman" panose="02020603050405020304" pitchFamily="18" charset="0"/>
              </a:rPr>
              <a:t>T</a:t>
            </a:r>
            <a:r>
              <a:rPr lang="en-US" sz="2400" baseline="-25000" dirty="0" err="1">
                <a:cs typeface="Times New Roman" panose="02020603050405020304" pitchFamily="18" charset="0"/>
              </a:rPr>
              <a:t>x</a:t>
            </a:r>
            <a:r>
              <a:rPr lang="en-US" sz="2400" dirty="0">
                <a:cs typeface="Times New Roman" panose="02020603050405020304" pitchFamily="18" charset="0"/>
              </a:rPr>
              <a:t> shall continuously inform </a:t>
            </a:r>
            <a:r>
              <a:rPr lang="en-US" sz="2400" dirty="0" smtClean="0">
                <a:cs typeface="Times New Roman" panose="02020603050405020304" pitchFamily="18" charset="0"/>
              </a:rPr>
              <a:t>the camera </a:t>
            </a:r>
            <a:r>
              <a:rPr lang="en-US" sz="2400" dirty="0">
                <a:cs typeface="Times New Roman" panose="02020603050405020304" pitchFamily="18" charset="0"/>
              </a:rPr>
              <a:t>R</a:t>
            </a:r>
            <a:r>
              <a:rPr lang="en-US" sz="2400" baseline="-25000" dirty="0">
                <a:cs typeface="Times New Roman" panose="02020603050405020304" pitchFamily="18" charset="0"/>
              </a:rPr>
              <a:t>x</a:t>
            </a:r>
            <a:r>
              <a:rPr lang="en-US" sz="2400" dirty="0">
                <a:cs typeface="Times New Roman" panose="02020603050405020304" pitchFamily="18" charset="0"/>
              </a:rPr>
              <a:t> via a known signal for differentiating the </a:t>
            </a:r>
            <a:r>
              <a:rPr lang="en-US" sz="2400" dirty="0" smtClean="0">
                <a:cs typeface="Times New Roman" panose="02020603050405020304" pitchFamily="18" charset="0"/>
              </a:rPr>
              <a:t>light source </a:t>
            </a:r>
            <a:r>
              <a:rPr lang="en-US" sz="2400" dirty="0" err="1">
                <a:cs typeface="Times New Roman" panose="02020603050405020304" pitchFamily="18" charset="0"/>
              </a:rPr>
              <a:t>T</a:t>
            </a:r>
            <a:r>
              <a:rPr lang="en-US" sz="2400" baseline="-25000" dirty="0" err="1">
                <a:cs typeface="Times New Roman" panose="02020603050405020304" pitchFamily="18" charset="0"/>
              </a:rPr>
              <a:t>x</a:t>
            </a:r>
            <a:r>
              <a:rPr lang="en-US" sz="2400" dirty="0">
                <a:cs typeface="Times New Roman" panose="02020603050405020304" pitchFamily="18" charset="0"/>
              </a:rPr>
              <a:t> from other non-interested light sources and </a:t>
            </a:r>
            <a:r>
              <a:rPr lang="en-US" sz="2400" dirty="0" smtClean="0">
                <a:cs typeface="Times New Roman" panose="02020603050405020304" pitchFamily="18" charset="0"/>
              </a:rPr>
              <a:t>other objects</a:t>
            </a:r>
            <a:r>
              <a:rPr lang="en-US" sz="2400" dirty="0">
                <a:cs typeface="Times New Roman" panose="02020603050405020304" pitchFamily="18" charset="0"/>
              </a:rPr>
              <a:t>. </a:t>
            </a:r>
            <a:endParaRPr lang="en-US" sz="2400" dirty="0" smtClean="0">
              <a:cs typeface="Times New Roman" panose="02020603050405020304" pitchFamily="18" charset="0"/>
            </a:endParaRPr>
          </a:p>
          <a:p>
            <a:pPr marL="342900" indent="-342900" algn="just">
              <a:buFont typeface="Arial" panose="020B0604020202020204" pitchFamily="34" charset="0"/>
              <a:buChar char="•"/>
            </a:pPr>
            <a:r>
              <a:rPr lang="en-US" sz="2400" dirty="0" smtClean="0">
                <a:cs typeface="Times New Roman" panose="02020603050405020304" pitchFamily="18" charset="0"/>
              </a:rPr>
              <a:t>The </a:t>
            </a:r>
            <a:r>
              <a:rPr lang="en-US" sz="2400" dirty="0">
                <a:cs typeface="Times New Roman" panose="02020603050405020304" pitchFamily="18" charset="0"/>
              </a:rPr>
              <a:t>transmission of the known signal is a type of </a:t>
            </a:r>
            <a:r>
              <a:rPr lang="en-US" sz="2400" dirty="0" smtClean="0">
                <a:cs typeface="Times New Roman" panose="02020603050405020304" pitchFamily="18" charset="0"/>
              </a:rPr>
              <a:t>light source </a:t>
            </a:r>
            <a:r>
              <a:rPr lang="en-US" sz="2400" dirty="0">
                <a:cs typeface="Times New Roman" panose="02020603050405020304" pitchFamily="18" charset="0"/>
              </a:rPr>
              <a:t>identification. </a:t>
            </a:r>
          </a:p>
        </p:txBody>
      </p:sp>
    </p:spTree>
    <p:extLst>
      <p:ext uri="{BB962C8B-B14F-4D97-AF65-F5344CB8AC3E}">
        <p14:creationId xmlns:p14="http://schemas.microsoft.com/office/powerpoint/2010/main" val="1452593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54968"/>
            <a:ext cx="8856984" cy="870992"/>
          </a:xfrm>
          <a:ln/>
        </p:spPr>
        <p:txBody>
          <a:bodyPr/>
          <a:lstStyle/>
          <a:p>
            <a:r>
              <a:rPr lang="en-US" altLang="ja-JP" dirty="0"/>
              <a:t> RoI signaling system </a:t>
            </a:r>
            <a:r>
              <a:rPr lang="en-US" altLang="ja-JP" dirty="0" smtClean="0"/>
              <a:t>using S2-PSK (2/2)</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pic>
        <p:nvPicPr>
          <p:cNvPr id="2" name="Picture 1"/>
          <p:cNvPicPr>
            <a:picLocks noChangeAspect="1"/>
          </p:cNvPicPr>
          <p:nvPr/>
        </p:nvPicPr>
        <p:blipFill>
          <a:blip r:embed="rId3"/>
          <a:stretch>
            <a:fillRect/>
          </a:stretch>
        </p:blipFill>
        <p:spPr>
          <a:xfrm>
            <a:off x="148655" y="1700808"/>
            <a:ext cx="8922889" cy="3631232"/>
          </a:xfrm>
          <a:prstGeom prst="rect">
            <a:avLst/>
          </a:prstGeom>
        </p:spPr>
      </p:pic>
    </p:spTree>
    <p:extLst>
      <p:ext uri="{BB962C8B-B14F-4D97-AF65-F5344CB8AC3E}">
        <p14:creationId xmlns:p14="http://schemas.microsoft.com/office/powerpoint/2010/main" val="2509029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54968"/>
            <a:ext cx="8856984" cy="870992"/>
          </a:xfrm>
          <a:ln/>
        </p:spPr>
        <p:txBody>
          <a:bodyPr/>
          <a:lstStyle/>
          <a:p>
            <a:r>
              <a:rPr lang="en-US" altLang="ja-JP" dirty="0"/>
              <a:t> RoI signaling </a:t>
            </a:r>
            <a:r>
              <a:rPr lang="en-US" altLang="ja-JP" dirty="0" smtClean="0"/>
              <a:t>S2-PSK waveform (1/2)</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TextBox 6"/>
          <p:cNvSpPr txBox="1"/>
          <p:nvPr/>
        </p:nvSpPr>
        <p:spPr>
          <a:xfrm>
            <a:off x="342578" y="1988840"/>
            <a:ext cx="8386836" cy="1938992"/>
          </a:xfrm>
          <a:prstGeom prst="rect">
            <a:avLst/>
          </a:prstGeom>
          <a:noFill/>
        </p:spPr>
        <p:txBody>
          <a:bodyPr wrap="square" rtlCol="0">
            <a:spAutoFit/>
          </a:bodyPr>
          <a:lstStyle/>
          <a:p>
            <a:pPr marL="342900" indent="-342900" algn="just">
              <a:buFont typeface="Arial" panose="020B0604020202020204" pitchFamily="34" charset="0"/>
              <a:buChar char="•"/>
            </a:pPr>
            <a:r>
              <a:rPr lang="en-US" sz="2400" dirty="0" smtClean="0">
                <a:cs typeface="Times New Roman" panose="02020603050405020304" pitchFamily="18" charset="0"/>
              </a:rPr>
              <a:t>The </a:t>
            </a:r>
            <a:r>
              <a:rPr lang="en-US" sz="2400" dirty="0">
                <a:cs typeface="Times New Roman" panose="02020603050405020304" pitchFamily="18" charset="0"/>
              </a:rPr>
              <a:t>camera R</a:t>
            </a:r>
            <a:r>
              <a:rPr lang="en-US" sz="2400" baseline="-25000" dirty="0">
                <a:cs typeface="Times New Roman" panose="02020603050405020304" pitchFamily="18" charset="0"/>
              </a:rPr>
              <a:t>x</a:t>
            </a:r>
            <a:r>
              <a:rPr lang="en-US" sz="2400" dirty="0">
                <a:cs typeface="Times New Roman" panose="02020603050405020304" pitchFamily="18" charset="0"/>
              </a:rPr>
              <a:t> first detects the RoI from </a:t>
            </a:r>
            <a:r>
              <a:rPr lang="en-US" sz="2400" dirty="0" smtClean="0">
                <a:cs typeface="Times New Roman" panose="02020603050405020304" pitchFamily="18" charset="0"/>
              </a:rPr>
              <a:t>the light </a:t>
            </a:r>
            <a:r>
              <a:rPr lang="en-US" sz="2400" dirty="0">
                <a:cs typeface="Times New Roman" panose="02020603050405020304" pitchFamily="18" charset="0"/>
              </a:rPr>
              <a:t>source identification signal, and then selects the RoI </a:t>
            </a:r>
            <a:r>
              <a:rPr lang="en-US" sz="2400" dirty="0" smtClean="0">
                <a:cs typeface="Times New Roman" panose="02020603050405020304" pitchFamily="18" charset="0"/>
              </a:rPr>
              <a:t>to accelerate </a:t>
            </a:r>
            <a:r>
              <a:rPr lang="en-US" sz="2400" dirty="0">
                <a:cs typeface="Times New Roman" panose="02020603050405020304" pitchFamily="18" charset="0"/>
              </a:rPr>
              <a:t>the frame rate and achieve high-speed data </a:t>
            </a:r>
            <a:r>
              <a:rPr lang="en-US" sz="2400" dirty="0" smtClean="0">
                <a:cs typeface="Times New Roman" panose="02020603050405020304" pitchFamily="18" charset="0"/>
              </a:rPr>
              <a:t>link. </a:t>
            </a:r>
          </a:p>
          <a:p>
            <a:pPr marL="342900" indent="-342900" algn="just">
              <a:buFont typeface="Arial" panose="020B0604020202020204" pitchFamily="34" charset="0"/>
              <a:buChar char="•"/>
            </a:pPr>
            <a:r>
              <a:rPr lang="en-US" sz="2400" dirty="0" smtClean="0">
                <a:cs typeface="Times New Roman" panose="02020603050405020304" pitchFamily="18" charset="0"/>
              </a:rPr>
              <a:t>The </a:t>
            </a:r>
            <a:r>
              <a:rPr lang="en-US" sz="2400" dirty="0">
                <a:cs typeface="Times New Roman" panose="02020603050405020304" pitchFamily="18" charset="0"/>
              </a:rPr>
              <a:t>low frame-rate (e.g. 30fps) camera </a:t>
            </a:r>
            <a:r>
              <a:rPr lang="en-US" sz="2400" dirty="0" smtClean="0">
                <a:cs typeface="Times New Roman" panose="02020603050405020304" pitchFamily="18" charset="0"/>
              </a:rPr>
              <a:t>shall be </a:t>
            </a:r>
            <a:r>
              <a:rPr lang="en-US" sz="2400" dirty="0">
                <a:cs typeface="Times New Roman" panose="02020603050405020304" pitchFamily="18" charset="0"/>
              </a:rPr>
              <a:t>used to detect the RoI to reduce cost.</a:t>
            </a:r>
          </a:p>
        </p:txBody>
      </p:sp>
    </p:spTree>
    <p:extLst>
      <p:ext uri="{BB962C8B-B14F-4D97-AF65-F5344CB8AC3E}">
        <p14:creationId xmlns:p14="http://schemas.microsoft.com/office/powerpoint/2010/main" val="534269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54968"/>
            <a:ext cx="8856984" cy="870992"/>
          </a:xfrm>
          <a:ln/>
        </p:spPr>
        <p:txBody>
          <a:bodyPr/>
          <a:lstStyle/>
          <a:p>
            <a:r>
              <a:rPr lang="en-US" altLang="ja-JP" dirty="0"/>
              <a:t> RoI signaling </a:t>
            </a:r>
            <a:r>
              <a:rPr lang="en-US" altLang="ja-JP" dirty="0" smtClean="0"/>
              <a:t>S2-PSK waveform (2/2)</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7</a:t>
            </a:fld>
            <a:endParaRPr lang="en-US" altLang="ja-JP" dirty="0"/>
          </a:p>
        </p:txBody>
      </p:sp>
      <p:pic>
        <p:nvPicPr>
          <p:cNvPr id="3" name="Picture 2"/>
          <p:cNvPicPr>
            <a:picLocks noChangeAspect="1"/>
          </p:cNvPicPr>
          <p:nvPr/>
        </p:nvPicPr>
        <p:blipFill>
          <a:blip r:embed="rId3"/>
          <a:stretch>
            <a:fillRect/>
          </a:stretch>
        </p:blipFill>
        <p:spPr>
          <a:xfrm>
            <a:off x="0" y="1628800"/>
            <a:ext cx="9266063" cy="3845800"/>
          </a:xfrm>
          <a:prstGeom prst="rect">
            <a:avLst/>
          </a:prstGeom>
        </p:spPr>
      </p:pic>
    </p:spTree>
    <p:extLst>
      <p:ext uri="{BB962C8B-B14F-4D97-AF65-F5344CB8AC3E}">
        <p14:creationId xmlns:p14="http://schemas.microsoft.com/office/powerpoint/2010/main" val="22919029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2997</TotalTime>
  <Words>347</Words>
  <Application>Microsoft Office PowerPoint</Application>
  <PresentationFormat>On-screen Show (4:3)</PresentationFormat>
  <Paragraphs>59</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tuan</vt:lpstr>
      <vt:lpstr>PowerPoint Presentation</vt:lpstr>
      <vt:lpstr>IEEE 802.15 IG VAT  Spatial 2-Phase Shift Keying (S2-PSK) for vehicle-to-vehicle (V2V) communication</vt:lpstr>
      <vt:lpstr>Introduction</vt:lpstr>
      <vt:lpstr> RoI signaling system using S2-PSK (1/2)</vt:lpstr>
      <vt:lpstr> RoI signaling system using S2-PSK (2/2)</vt:lpstr>
      <vt:lpstr> RoI signaling S2-PSK waveform (1/2)</vt:lpstr>
      <vt:lpstr> RoI signaling S2-PSK waveform (2/2)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TH</cp:lastModifiedBy>
  <cp:revision>217</cp:revision>
  <cp:lastPrinted>1998-02-10T13:28:06Z</cp:lastPrinted>
  <dcterms:created xsi:type="dcterms:W3CDTF">2013-09-18T06:18:22Z</dcterms:created>
  <dcterms:modified xsi:type="dcterms:W3CDTF">2017-07-10T11:09:27Z</dcterms:modified>
</cp:coreProperties>
</file>