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8"/>
  </p:notesMasterIdLst>
  <p:handoutMasterIdLst>
    <p:handoutMasterId r:id="rId9"/>
  </p:handoutMasterIdLst>
  <p:sldIdLst>
    <p:sldId id="259" r:id="rId2"/>
    <p:sldId id="418" r:id="rId3"/>
    <p:sldId id="420" r:id="rId4"/>
    <p:sldId id="417" r:id="rId5"/>
    <p:sldId id="414" r:id="rId6"/>
    <p:sldId id="403" r:id="rId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varScale="1">
        <p:scale>
          <a:sx n="70" d="100"/>
          <a:sy n="70" d="100"/>
        </p:scale>
        <p:origin x="-1320" y="-9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July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July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July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July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July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sz="1600" dirty="0" smtClean="0">
                <a:solidFill>
                  <a:schemeClr val="tx1"/>
                </a:solidFill>
              </a:rPr>
              <a:t>July 2017</a:t>
            </a:r>
            <a:endParaRPr lang="en-US" altLang="en-US" sz="1600" dirty="0">
              <a:solidFill>
                <a:schemeClr val="tx1"/>
              </a:solidFill>
            </a:endParaRPr>
          </a:p>
        </p:txBody>
      </p:sp>
      <p:sp>
        <p:nvSpPr>
          <p:cNvPr id="6" name="Slide Number Placeholder 3"/>
          <p:cNvSpPr>
            <a:spLocks noGrp="1"/>
          </p:cNvSpPr>
          <p:nvPr>
            <p:ph type="sldNum" sz="quarter" idx="4294967295"/>
          </p:nvPr>
        </p:nvSpPr>
        <p:spPr>
          <a:xfrm>
            <a:off x="3924300" y="6511469"/>
            <a:ext cx="1295400" cy="180975"/>
          </a:xfrm>
        </p:spPr>
        <p:txBody>
          <a:bodyPr/>
          <a:lstStyle/>
          <a:p>
            <a:r>
              <a:rPr lang="en-US" altLang="en-US" dirty="0" smtClean="0">
                <a:solidFill>
                  <a:schemeClr val="tx1"/>
                </a:solidFill>
              </a:rPr>
              <a:t>Yeong Min Jang</a:t>
            </a:r>
            <a:endParaRPr lang="en-US" altLang="en-US" dirty="0">
              <a:solidFill>
                <a:schemeClr val="tx1"/>
              </a:solidFill>
            </a:endParaRPr>
          </a:p>
        </p:txBody>
      </p:sp>
      <p:sp>
        <p:nvSpPr>
          <p:cNvPr id="27651"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en-US" sz="1600" b="1" dirty="0"/>
              <a:t>L</a:t>
            </a:r>
            <a:r>
              <a:rPr lang="en-US" altLang="ko-KR" sz="1600" b="1" dirty="0" smtClean="0"/>
              <a:t>ong Range OCC</a:t>
            </a:r>
            <a:r>
              <a:rPr lang="en-US" altLang="ko-KR" sz="1600" dirty="0" smtClean="0"/>
              <a:t>                      	     </a:t>
            </a:r>
          </a:p>
          <a:p>
            <a:pPr algn="just"/>
            <a:r>
              <a:rPr lang="en-US" altLang="en-US" sz="1600" b="1" dirty="0" smtClean="0"/>
              <a:t>Date </a:t>
            </a:r>
            <a:r>
              <a:rPr lang="en-US" altLang="en-US" sz="1600" b="1" dirty="0"/>
              <a:t>Submitted: </a:t>
            </a:r>
            <a:r>
              <a:rPr lang="en-US" altLang="en-US" sz="1600" dirty="0" smtClean="0"/>
              <a:t>July 2017</a:t>
            </a:r>
            <a:r>
              <a:rPr lang="en-US" altLang="en-US" sz="1600" dirty="0"/>
              <a:t>	</a:t>
            </a:r>
            <a:endParaRPr lang="en-US" altLang="en-US" sz="1600" dirty="0" smtClean="0"/>
          </a:p>
          <a:p>
            <a:pPr algn="just"/>
            <a:r>
              <a:rPr lang="en-US" altLang="en-US" sz="1600" b="1" dirty="0" smtClean="0"/>
              <a:t>Source:</a:t>
            </a:r>
            <a:r>
              <a:rPr lang="en-US" altLang="en-US" sz="1600" dirty="0" smtClean="0"/>
              <a:t> Amirul Islam, Md. Tanvir Hossan, and Yeong </a:t>
            </a:r>
            <a:r>
              <a:rPr lang="en-US" altLang="en-US" sz="1600" dirty="0"/>
              <a:t>Min </a:t>
            </a:r>
            <a:r>
              <a:rPr lang="en-US" altLang="en-US" sz="1600" dirty="0" smtClean="0"/>
              <a:t>Jang [Kookmin University].</a:t>
            </a:r>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a:t>
            </a:r>
            <a:r>
              <a:rPr lang="en-US" altLang="en-US" sz="1600" dirty="0" smtClean="0"/>
              <a:t>Future application of optical wireless communication and optical camera communication. </a:t>
            </a:r>
          </a:p>
          <a:p>
            <a:pPr algn="just">
              <a:spcBef>
                <a:spcPts val="600"/>
              </a:spcBef>
              <a:spcAft>
                <a:spcPts val="600"/>
              </a:spcAft>
            </a:pPr>
            <a:r>
              <a:rPr lang="en-US" altLang="en-US" sz="1600" b="1" dirty="0" smtClean="0"/>
              <a:t>Purpose: </a:t>
            </a:r>
            <a:r>
              <a:rPr lang="en-US" sz="1600" dirty="0" smtClean="0"/>
              <a:t>To identify the applications of long range OCC.</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6041409" y="36811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15-17-0386-00-0vat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95184" y="6096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(1/2)</a:t>
            </a:r>
          </a:p>
        </p:txBody>
      </p:sp>
      <p:sp>
        <p:nvSpPr>
          <p:cNvPr id="8198" name="Rectangle 4"/>
          <p:cNvSpPr>
            <a:spLocks noGrp="1" noChangeArrowheads="1"/>
          </p:cNvSpPr>
          <p:nvPr>
            <p:ph idx="1"/>
          </p:nvPr>
        </p:nvSpPr>
        <p:spPr>
          <a:xfrm>
            <a:off x="228600" y="1371600"/>
            <a:ext cx="86868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All over the world the number of car accident is increasing in recent days. A car accident killed more than 35,200 people last year, which has increased to 7.7% over the year to 2015. Many automotive companies are working to improve safety with other technologies besides unmanned vehicles.</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Challenges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to enable an intelligent transportation system </a:t>
            </a: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(ITS) to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address issues facing the transportation such as high fuel prices, high levels of CO</a:t>
            </a:r>
            <a:r>
              <a:rPr lang="en-US" altLang="ko-KR" sz="2400" baseline="-25000" dirty="0">
                <a:latin typeface="Times New Roman" panose="02020603050405020304" pitchFamily="18" charset="0"/>
                <a:ea typeface="Gulim" panose="020B0600000101010101" pitchFamily="34" charset="-127"/>
                <a:cs typeface="Times New Roman" panose="02020603050405020304" pitchFamily="18" charset="0"/>
              </a:rPr>
              <a:t>2</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emissions, increasing traffic congestion, and improved road safety, avoid accident/collision</a:t>
            </a: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a:t>
            </a:r>
          </a:p>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Though many technologies has been used for ITS, such as LiDAR, GPS. But they have some limitation in their corresponding cases.</a:t>
            </a:r>
            <a:endParaRPr lang="en-US" altLang="ko-KR" sz="2400" dirty="0">
              <a:latin typeface="Times New Roman" panose="02020603050405020304" pitchFamily="18" charset="0"/>
              <a:ea typeface="Gulim" panose="020B0600000101010101" pitchFamily="34" charset="-127"/>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2</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6041409" y="36811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15-17-0386-00-0vat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7565927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95184" y="6096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(2/2)</a:t>
            </a:r>
          </a:p>
        </p:txBody>
      </p:sp>
      <p:sp>
        <p:nvSpPr>
          <p:cNvPr id="8198" name="Rectangle 4"/>
          <p:cNvSpPr>
            <a:spLocks noGrp="1" noChangeArrowheads="1"/>
          </p:cNvSpPr>
          <p:nvPr>
            <p:ph idx="1"/>
          </p:nvPr>
        </p:nvSpPr>
        <p:spPr>
          <a:xfrm>
            <a:off x="228600" y="1371600"/>
            <a:ext cx="8686800" cy="3849688"/>
          </a:xfrm>
        </p:spPr>
        <p:txBody>
          <a:bodyPr>
            <a:noAutofit/>
          </a:bodyPr>
          <a:lstStyle/>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OCC are being used on intelligent vehicular communication as well as distance measurement.</a:t>
            </a:r>
          </a:p>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But the communication range is less than the required criteria. So, the communication range should be more than 100m to avoid any kind of collision or accidents. </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Long range OCC will provide more secure and reliable communication.</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3</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6041409" y="36811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15-17-0386-00-0vat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2852548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152400" y="609600"/>
            <a:ext cx="89027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Possible Criteria for Long Range OCC</a:t>
            </a:r>
          </a:p>
        </p:txBody>
      </p:sp>
      <p:sp>
        <p:nvSpPr>
          <p:cNvPr id="8198" name="Rectangle 4"/>
          <p:cNvSpPr>
            <a:spLocks noGrp="1" noChangeArrowheads="1"/>
          </p:cNvSpPr>
          <p:nvPr>
            <p:ph idx="1"/>
          </p:nvPr>
        </p:nvSpPr>
        <p:spPr>
          <a:xfrm>
            <a:off x="381000" y="1728787"/>
            <a:ext cx="83820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Long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range </a:t>
            </a: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V2X communication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(&gt;100m)</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Precise </a:t>
            </a:r>
            <a:r>
              <a:rPr lang="en-US" sz="2400" dirty="0">
                <a:latin typeface="Times New Roman" panose="02020603050405020304" pitchFamily="18" charset="0"/>
                <a:cs typeface="Times New Roman" panose="02020603050405020304" pitchFamily="18" charset="0"/>
              </a:rPr>
              <a:t>localization </a:t>
            </a:r>
            <a:r>
              <a:rPr lang="en-US" sz="2400" dirty="0" smtClean="0">
                <a:latin typeface="Times New Roman" panose="02020603050405020304" pitchFamily="18" charset="0"/>
                <a:cs typeface="Times New Roman" panose="02020603050405020304" pitchFamily="18" charset="0"/>
              </a:rPr>
              <a:t>to avoid accident in critical condition (1cm </a:t>
            </a:r>
            <a:r>
              <a:rPr lang="en-US" sz="2400" dirty="0">
                <a:latin typeface="Times New Roman" panose="02020603050405020304" pitchFamily="18" charset="0"/>
                <a:cs typeface="Times New Roman" panose="02020603050405020304" pitchFamily="18" charset="0"/>
              </a:rPr>
              <a:t>level)</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Mobility support (e.g., &gt;60km/h) and multiple objects detection capability</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Short </a:t>
            </a:r>
            <a:r>
              <a:rPr lang="en-US" sz="2400" dirty="0">
                <a:latin typeface="Times New Roman" panose="02020603050405020304" pitchFamily="18" charset="0"/>
                <a:cs typeface="Times New Roman" panose="02020603050405020304" pitchFamily="18" charset="0"/>
              </a:rPr>
              <a:t>processing time to support real time communication and services</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Affordable </a:t>
            </a:r>
            <a:r>
              <a:rPr lang="en-US" sz="2400" dirty="0">
                <a:latin typeface="Times New Roman" panose="02020603050405020304" pitchFamily="18" charset="0"/>
                <a:cs typeface="Times New Roman" panose="02020603050405020304" pitchFamily="18" charset="0"/>
              </a:rPr>
              <a:t>price to reach all customers</a:t>
            </a:r>
          </a:p>
          <a:p>
            <a:pPr algn="just">
              <a:buFont typeface="Wingdings" panose="05000000000000000000" pitchFamily="2" charset="2"/>
              <a:buChar char="ü"/>
            </a:pPr>
            <a:endParaRPr lang="en-US" sz="2400" dirty="0">
              <a:latin typeface="Times New Roman" panose="02020603050405020304" pitchFamily="18" charset="0"/>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4</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Date Placeholder 1"/>
          <p:cNvSpPr txBox="1">
            <a:spLocks/>
          </p:cNvSpPr>
          <p:nvPr/>
        </p:nvSpPr>
        <p:spPr bwMode="auto">
          <a:xfrm>
            <a:off x="6041409" y="36811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15-17-0386-00-0vat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1330516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6200" y="687884"/>
            <a:ext cx="8991600" cy="7620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Benefits of </a:t>
            </a:r>
            <a:r>
              <a:rPr lang="en-US" dirty="0" smtClean="0">
                <a:latin typeface="Times New Roman" panose="02020603050405020304" pitchFamily="18" charset="0"/>
                <a:cs typeface="Times New Roman" panose="02020603050405020304" pitchFamily="18" charset="0"/>
              </a:rPr>
              <a:t>Long Range OCC Technology</a:t>
            </a: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July 2017</a:t>
            </a:r>
            <a:endParaRPr lang="en-US" altLang="ja-JP" sz="1400"/>
          </a:p>
        </p:txBody>
      </p:sp>
      <p:sp>
        <p:nvSpPr>
          <p:cNvPr id="15368" name="TextBox 47"/>
          <p:cNvSpPr txBox="1">
            <a:spLocks noChangeArrowheads="1"/>
          </p:cNvSpPr>
          <p:nvPr/>
        </p:nvSpPr>
        <p:spPr bwMode="auto">
          <a:xfrm>
            <a:off x="381000" y="1676400"/>
            <a:ext cx="839435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indent="-342900">
              <a:buFont typeface="Arial" panose="020B0604020202020204" pitchFamily="34" charset="0"/>
              <a:buChar char="•"/>
            </a:pPr>
            <a:r>
              <a:rPr lang="en-US" sz="2400" dirty="0" smtClean="0"/>
              <a:t>Cost-effective</a:t>
            </a:r>
            <a:r>
              <a:rPr lang="en-US" sz="2400" dirty="0"/>
              <a:t>, fixed-beam optical detection with no moving parts</a:t>
            </a:r>
          </a:p>
          <a:p>
            <a:pPr marL="342900" indent="-342900">
              <a:buFont typeface="Arial" panose="020B0604020202020204" pitchFamily="34" charset="0"/>
              <a:buChar char="•"/>
            </a:pPr>
            <a:r>
              <a:rPr lang="en-US" sz="2400" dirty="0" smtClean="0"/>
              <a:t>Narrow </a:t>
            </a:r>
            <a:r>
              <a:rPr lang="en-US" sz="2400" dirty="0"/>
              <a:t>to wide field-of-view</a:t>
            </a:r>
          </a:p>
          <a:p>
            <a:pPr marL="342900" indent="-342900">
              <a:buFont typeface="Arial" panose="020B0604020202020204" pitchFamily="34" charset="0"/>
              <a:buChar char="•"/>
            </a:pPr>
            <a:r>
              <a:rPr lang="en-US" sz="2400" dirty="0" smtClean="0"/>
              <a:t>Multi-segment </a:t>
            </a:r>
            <a:r>
              <a:rPr lang="en-US" sz="2400" dirty="0"/>
              <a:t>configurations for precise multi-object detection /localization /classification</a:t>
            </a:r>
          </a:p>
          <a:p>
            <a:pPr marL="342900" indent="-342900">
              <a:buFont typeface="Arial" panose="020B0604020202020204" pitchFamily="34" charset="0"/>
              <a:buChar char="•"/>
            </a:pPr>
            <a:r>
              <a:rPr lang="en-US" sz="2400" dirty="0" smtClean="0"/>
              <a:t>Short- </a:t>
            </a:r>
            <a:r>
              <a:rPr lang="en-US" sz="2400" dirty="0"/>
              <a:t>to long-range capability</a:t>
            </a:r>
          </a:p>
          <a:p>
            <a:pPr marL="342900" indent="-342900">
              <a:buFont typeface="Arial" panose="020B0604020202020204" pitchFamily="34" charset="0"/>
              <a:buChar char="•"/>
            </a:pPr>
            <a:r>
              <a:rPr lang="en-US" sz="2400" dirty="0" smtClean="0"/>
              <a:t>Reliable </a:t>
            </a:r>
            <a:r>
              <a:rPr lang="en-US" sz="2400" dirty="0"/>
              <a:t>operation in all lighting and environmental conditions</a:t>
            </a:r>
          </a:p>
          <a:p>
            <a:pPr marL="342900" indent="-342900">
              <a:buFont typeface="Arial" panose="020B0604020202020204" pitchFamily="34" charset="0"/>
              <a:buChar char="•"/>
            </a:pPr>
            <a:r>
              <a:rPr lang="en-US" sz="2400" dirty="0" smtClean="0"/>
              <a:t>Secure </a:t>
            </a:r>
            <a:r>
              <a:rPr lang="en-US" sz="2400" dirty="0"/>
              <a:t>communication</a:t>
            </a:r>
          </a:p>
          <a:p>
            <a:pPr marL="342900" indent="-342900">
              <a:buFont typeface="Arial" panose="020B0604020202020204" pitchFamily="34" charset="0"/>
              <a:buChar char="•"/>
            </a:pPr>
            <a:r>
              <a:rPr lang="en-US" sz="2400" dirty="0" smtClean="0"/>
              <a:t>Can </a:t>
            </a:r>
            <a:r>
              <a:rPr lang="en-US" sz="2400" dirty="0"/>
              <a:t>be implemented in existing infrastructures without changing them too much</a:t>
            </a: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5</a:t>
            </a:fld>
            <a:endParaRPr lang="en-US" altLang="ja-JP" dirty="0" smtClean="0"/>
          </a:p>
        </p:txBody>
      </p: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6041409" y="36811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15-17-0386-00-0vat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9878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July 2017</a:t>
            </a:r>
            <a:endParaRPr lang="en-US" altLang="ja-JP" sz="1400"/>
          </a:p>
        </p:txBody>
      </p:sp>
      <p:pic>
        <p:nvPicPr>
          <p:cNvPr id="2" name="Picture 1"/>
          <p:cNvPicPr>
            <a:picLocks noChangeAspect="1"/>
          </p:cNvPicPr>
          <p:nvPr/>
        </p:nvPicPr>
        <p:blipFill>
          <a:blip r:embed="rId2" cstate="print"/>
          <a:stretch>
            <a:fillRect/>
          </a:stretch>
        </p:blipFill>
        <p:spPr>
          <a:xfrm>
            <a:off x="2987535" y="1852112"/>
            <a:ext cx="3372130" cy="1599335"/>
          </a:xfrm>
          <a:prstGeom prst="rect">
            <a:avLst/>
          </a:prstGeom>
        </p:spPr>
      </p:pic>
      <p:sp>
        <p:nvSpPr>
          <p:cNvPr id="4" name="Rectangle 3"/>
          <p:cNvSpPr/>
          <p:nvPr/>
        </p:nvSpPr>
        <p:spPr>
          <a:xfrm>
            <a:off x="2895600" y="3568711"/>
            <a:ext cx="3581400" cy="584775"/>
          </a:xfrm>
          <a:prstGeom prst="rect">
            <a:avLst/>
          </a:prstGeom>
        </p:spPr>
        <p:txBody>
          <a:bodyPr wrap="square">
            <a:spAutoFit/>
          </a:bodyPr>
          <a:lstStyle/>
          <a:p>
            <a:pPr algn="just"/>
            <a:r>
              <a:rPr lang="en-US" sz="3200" dirty="0" smtClean="0"/>
              <a:t>Recommendations</a:t>
            </a:r>
          </a:p>
        </p:txBody>
      </p:sp>
      <p:sp>
        <p:nvSpPr>
          <p:cNvPr id="10" name="Title 1"/>
          <p:cNvSpPr>
            <a:spLocks noGrp="1"/>
          </p:cNvSpPr>
          <p:nvPr>
            <p:ph type="title"/>
          </p:nvPr>
        </p:nvSpPr>
        <p:spPr>
          <a:xfrm>
            <a:off x="762000" y="584200"/>
            <a:ext cx="7772400" cy="762000"/>
          </a:xfrm>
        </p:spPr>
        <p:txBody>
          <a:bodyPr>
            <a:normAutofit/>
          </a:bodyPr>
          <a:lstStyle/>
          <a:p>
            <a:pPr algn="ctr"/>
            <a:r>
              <a:rPr lang="en-US" dirty="0">
                <a:latin typeface="Times New Roman" panose="02020603050405020304" pitchFamily="18" charset="0"/>
                <a:cs typeface="Times New Roman" panose="02020603050405020304" pitchFamily="18" charset="0"/>
              </a:rPr>
              <a:t>Motion to 802.15 </a:t>
            </a:r>
            <a:r>
              <a:rPr lang="en-US" dirty="0" smtClean="0">
                <a:latin typeface="Times New Roman" panose="02020603050405020304" pitchFamily="18" charset="0"/>
                <a:cs typeface="Times New Roman" panose="02020603050405020304" pitchFamily="18" charset="0"/>
              </a:rPr>
              <a:t>Task Group</a:t>
            </a:r>
          </a:p>
        </p:txBody>
      </p:sp>
      <p:cxnSp>
        <p:nvCxnSpPr>
          <p:cNvPr id="7" name="Straight Connector 6"/>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6</a:t>
            </a:fld>
            <a:endParaRPr lang="en-US" altLang="ja-JP" dirty="0" smtClean="0"/>
          </a:p>
        </p:txBody>
      </p: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54966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8814</TotalTime>
  <Words>396</Words>
  <Application>Microsoft Office PowerPoint</Application>
  <PresentationFormat>On-screen Show (4:3)</PresentationFormat>
  <Paragraphs>63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디자인 사용자 지정</vt:lpstr>
      <vt:lpstr>PowerPoint Presentation</vt:lpstr>
      <vt:lpstr>Introduction (1/2)</vt:lpstr>
      <vt:lpstr>Introduction (2/2)</vt:lpstr>
      <vt:lpstr>Possible Criteria for Long Range OCC</vt:lpstr>
      <vt:lpstr>Benefits of Long Range OCC Technology</vt:lpstr>
      <vt:lpstr>Motion to 802.15 Task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680</cp:revision>
  <cp:lastPrinted>2015-12-29T06:55:16Z</cp:lastPrinted>
  <dcterms:created xsi:type="dcterms:W3CDTF">2015-01-04T22:39:23Z</dcterms:created>
  <dcterms:modified xsi:type="dcterms:W3CDTF">2017-07-10T11:03:17Z</dcterms:modified>
</cp:coreProperties>
</file>