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0" r:id="rId1"/>
  </p:sldMasterIdLst>
  <p:notesMasterIdLst>
    <p:notesMasterId r:id="rId8"/>
  </p:notesMasterIdLst>
  <p:handoutMasterIdLst>
    <p:handoutMasterId r:id="rId9"/>
  </p:handoutMasterIdLst>
  <p:sldIdLst>
    <p:sldId id="259" r:id="rId2"/>
    <p:sldId id="418" r:id="rId3"/>
    <p:sldId id="420" r:id="rId4"/>
    <p:sldId id="417" r:id="rId5"/>
    <p:sldId id="414" r:id="rId6"/>
    <p:sldId id="403" r:id="rId7"/>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CDCD"/>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26" autoAdjust="0"/>
    <p:restoredTop sz="94660"/>
  </p:normalViewPr>
  <p:slideViewPr>
    <p:cSldViewPr>
      <p:cViewPr varScale="1">
        <p:scale>
          <a:sx n="70" d="100"/>
          <a:sy n="70" d="100"/>
        </p:scale>
        <p:origin x="-1320" y="-96"/>
      </p:cViewPr>
      <p:guideLst>
        <p:guide orient="horz" pos="2160"/>
        <p:guide pos="2880"/>
      </p:guideLst>
    </p:cSldViewPr>
  </p:slideViewPr>
  <p:notesTextViewPr>
    <p:cViewPr>
      <p:scale>
        <a:sx n="1" d="1"/>
        <a:sy n="1" d="1"/>
      </p:scale>
      <p:origin x="0" y="0"/>
    </p:cViewPr>
  </p:notesTextViewPr>
  <p:notesViewPr>
    <p:cSldViewPr>
      <p:cViewPr varScale="1">
        <p:scale>
          <a:sx n="52" d="100"/>
          <a:sy n="52" d="100"/>
        </p:scale>
        <p:origin x="-286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3843" y="175750"/>
            <a:ext cx="27235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702966" y="175750"/>
            <a:ext cx="23351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206561" y="8997439"/>
            <a:ext cx="2181120"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726802" y="8997439"/>
            <a:ext cx="1401117" cy="1526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8677">
              <a:defRPr sz="1000"/>
            </a:lvl1pPr>
          </a:lstStyle>
          <a:p>
            <a:r>
              <a:rPr lang="en-US" altLang="en-US"/>
              <a:t>Page </a:t>
            </a:r>
            <a:fld id="{97310A61-983B-4502-A285-03424D4CB2B1}" type="slidenum">
              <a:rPr lang="en-US" altLang="en-US"/>
              <a:pPr/>
              <a:t>‹#›</a:t>
            </a:fld>
            <a:endParaRPr lang="en-US" altLang="en-US"/>
          </a:p>
        </p:txBody>
      </p:sp>
      <p:sp>
        <p:nvSpPr>
          <p:cNvPr id="3078"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3079" name="Rectangle 7"/>
          <p:cNvSpPr>
            <a:spLocks noChangeArrowheads="1"/>
          </p:cNvSpPr>
          <p:nvPr/>
        </p:nvSpPr>
        <p:spPr bwMode="auto">
          <a:xfrm>
            <a:off x="701362" y="8997440"/>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24725503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96239"/>
            <a:ext cx="284556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8677">
              <a:defRPr sz="1400" b="1"/>
            </a:lvl1pPr>
          </a:lstStyle>
          <a:p>
            <a:r>
              <a:rPr lang="en-US" altLang="en-US"/>
              <a:t>doc.: IEEE 802.15-&lt;doc#&gt;</a:t>
            </a:r>
          </a:p>
        </p:txBody>
      </p:sp>
      <p:sp>
        <p:nvSpPr>
          <p:cNvPr id="2051" name="Rectangle 3"/>
          <p:cNvSpPr>
            <a:spLocks noGrp="1" noChangeArrowheads="1"/>
          </p:cNvSpPr>
          <p:nvPr>
            <p:ph type="dt" idx="1"/>
          </p:nvPr>
        </p:nvSpPr>
        <p:spPr bwMode="auto">
          <a:xfrm>
            <a:off x="661238" y="96239"/>
            <a:ext cx="276692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8677">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813349" y="9000621"/>
            <a:ext cx="253741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9760" lvl="4" algn="r" defTabSz="938677">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65938" y="9000621"/>
            <a:ext cx="8104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8677">
              <a:defRPr/>
            </a:lvl1pPr>
          </a:lstStyle>
          <a:p>
            <a:r>
              <a:rPr lang="en-US" altLang="en-US"/>
              <a:t>Page </a:t>
            </a:r>
            <a:fld id="{FEE786A2-147A-4A22-9D8E-A54774A8D73C}" type="slidenum">
              <a:rPr lang="en-US" altLang="en-US"/>
              <a:pPr/>
              <a:t>‹#›</a:t>
            </a:fld>
            <a:endParaRPr lang="en-US" altLang="en-US"/>
          </a:p>
        </p:txBody>
      </p:sp>
      <p:sp>
        <p:nvSpPr>
          <p:cNvPr id="2056" name="Rectangle 8"/>
          <p:cNvSpPr>
            <a:spLocks noChangeArrowheads="1"/>
          </p:cNvSpPr>
          <p:nvPr/>
        </p:nvSpPr>
        <p:spPr bwMode="auto">
          <a:xfrm>
            <a:off x="731855" y="9000621"/>
            <a:ext cx="71901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
        <p:nvSpPr>
          <p:cNvPr id="2058"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a:p>
        </p:txBody>
      </p:sp>
    </p:spTree>
    <p:extLst>
      <p:ext uri="{BB962C8B-B14F-4D97-AF65-F5344CB8AC3E}">
        <p14:creationId xmlns:p14="http://schemas.microsoft.com/office/powerpoint/2010/main" val="1218086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90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smtClean="0"/>
              <a:t>doc.: IEEE 802.15-&lt;doc#&gt;</a:t>
            </a:r>
            <a:endParaRPr lang="en-US" altLang="en-US"/>
          </a:p>
        </p:txBody>
      </p:sp>
      <p:sp>
        <p:nvSpPr>
          <p:cNvPr id="5" name="Date Placeholder 4"/>
          <p:cNvSpPr>
            <a:spLocks noGrp="1"/>
          </p:cNvSpPr>
          <p:nvPr>
            <p:ph type="dt" idx="11"/>
          </p:nvPr>
        </p:nvSpPr>
        <p:spPr/>
        <p:txBody>
          <a:bodyPr/>
          <a:lstStyle/>
          <a:p>
            <a:r>
              <a:rPr lang="en-US" altLang="en-US" smtClean="0"/>
              <a:t>&lt;month year&gt;</a:t>
            </a:r>
            <a:endParaRPr lang="en-US" altLang="en-US"/>
          </a:p>
        </p:txBody>
      </p:sp>
      <p:sp>
        <p:nvSpPr>
          <p:cNvPr id="6" name="Footer Placeholder 5"/>
          <p:cNvSpPr>
            <a:spLocks noGrp="1"/>
          </p:cNvSpPr>
          <p:nvPr>
            <p:ph type="ftr" sz="quarter" idx="12"/>
          </p:nvPr>
        </p:nvSpPr>
        <p:spPr/>
        <p:txBody>
          <a:bodyPr/>
          <a:lstStyle/>
          <a:p>
            <a:pPr lvl="4"/>
            <a:r>
              <a:rPr lang="en-US" altLang="en-US" smtClean="0"/>
              <a:t>&lt;author&gt;, &lt;company&gt;</a:t>
            </a:r>
            <a:endParaRPr lang="en-US" altLang="en-US"/>
          </a:p>
        </p:txBody>
      </p:sp>
      <p:sp>
        <p:nvSpPr>
          <p:cNvPr id="7" name="Slide Number Placeholder 6"/>
          <p:cNvSpPr>
            <a:spLocks noGrp="1"/>
          </p:cNvSpPr>
          <p:nvPr>
            <p:ph type="sldNum" sz="quarter" idx="13"/>
          </p:nvPr>
        </p:nvSpPr>
        <p:spPr/>
        <p:txBody>
          <a:bodyPr/>
          <a:lstStyle/>
          <a:p>
            <a:r>
              <a:rPr lang="en-US" altLang="en-US" smtClean="0"/>
              <a:t>Page </a:t>
            </a:r>
            <a:fld id="{FEE786A2-147A-4A22-9D8E-A54774A8D73C}" type="slidenum">
              <a:rPr lang="en-US" altLang="en-US" smtClean="0"/>
              <a:pPr/>
              <a:t>1</a:t>
            </a:fld>
            <a:endParaRPr lang="en-US" altLang="en-US"/>
          </a:p>
        </p:txBody>
      </p:sp>
    </p:spTree>
    <p:extLst>
      <p:ext uri="{BB962C8B-B14F-4D97-AF65-F5344CB8AC3E}">
        <p14:creationId xmlns:p14="http://schemas.microsoft.com/office/powerpoint/2010/main" val="4131403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1143000" y="1122363"/>
            <a:ext cx="6858000" cy="2387600"/>
          </a:xfrm>
        </p:spPr>
        <p:txBody>
          <a:bodyPr anchor="b"/>
          <a:lstStyle>
            <a:lvl1pPr algn="ctr">
              <a:defRPr sz="6000"/>
            </a:lvl1pPr>
          </a:lstStyle>
          <a:p>
            <a:r>
              <a:rPr lang="ko-KR" altLang="en-US" smtClean="0"/>
              <a:t>마스터 제목 스타일 편집</a:t>
            </a:r>
            <a:endParaRPr lang="ko-KR" altLang="en-US"/>
          </a:p>
        </p:txBody>
      </p:sp>
      <p:sp>
        <p:nvSpPr>
          <p:cNvPr id="3" name="부제목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r>
              <a:rPr lang="en-US" altLang="ko-KR" smtClean="0"/>
              <a:t>July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37314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ko-KR" smtClean="0"/>
              <a:t>July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37842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43675" y="365125"/>
            <a:ext cx="1971675" cy="581183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28650" y="365125"/>
            <a:ext cx="5762625" cy="581183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ko-KR" smtClean="0"/>
              <a:t>July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55842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0732878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2930846A-50D8-49A8-9CF5-525B02F2D980}" type="slidenum">
              <a:rPr lang="en-US" altLang="en-US"/>
              <a:pPr/>
              <a:t>‹#›</a:t>
            </a:fld>
            <a:endParaRPr lang="en-US" altLang="en-US"/>
          </a:p>
        </p:txBody>
      </p:sp>
      <p:sp>
        <p:nvSpPr>
          <p:cNvPr id="8"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pPr algn="ctr"/>
            <a:r>
              <a:rPr lang="en-US" altLang="en-US" smtClean="0"/>
              <a:t>July 2017</a:t>
            </a:r>
            <a:endParaRPr lang="en-US" altLang="en-US" dirty="0"/>
          </a:p>
        </p:txBody>
      </p:sp>
    </p:spTree>
    <p:extLst>
      <p:ext uri="{BB962C8B-B14F-4D97-AF65-F5344CB8AC3E}">
        <p14:creationId xmlns:p14="http://schemas.microsoft.com/office/powerpoint/2010/main" val="1454289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F3D187A4-C1C1-4BAD-9E4B-AFE580DD5800}" type="slidenum">
              <a:rPr lang="en-US" altLang="en-US"/>
              <a:pPr/>
              <a:t>‹#›</a:t>
            </a:fld>
            <a:endParaRPr lang="en-US" altLang="en-US"/>
          </a:p>
        </p:txBody>
      </p:sp>
      <p:sp>
        <p:nvSpPr>
          <p:cNvPr id="8" name="Rectangle 4"/>
          <p:cNvSpPr>
            <a:spLocks noGrp="1" noChangeArrowheads="1"/>
          </p:cNvSpPr>
          <p:nvPr>
            <p:ph type="dt" sz="half" idx="13"/>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pPr algn="ctr"/>
            <a:r>
              <a:rPr lang="en-US" altLang="en-US" smtClean="0"/>
              <a:t>July 2017</a:t>
            </a:r>
            <a:endParaRPr lang="en-US" altLang="en-US" dirty="0"/>
          </a:p>
        </p:txBody>
      </p:sp>
    </p:spTree>
    <p:extLst>
      <p:ext uri="{BB962C8B-B14F-4D97-AF65-F5344CB8AC3E}">
        <p14:creationId xmlns:p14="http://schemas.microsoft.com/office/powerpoint/2010/main" val="246726648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r>
              <a:rPr lang="en-US" altLang="ko-KR" smtClean="0"/>
              <a:t>July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701800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623888" y="1709738"/>
            <a:ext cx="7886700" cy="2852737"/>
          </a:xfrm>
        </p:spPr>
        <p:txBody>
          <a:bodyPr anchor="b"/>
          <a:lstStyle>
            <a:lvl1pPr>
              <a:defRPr sz="6000"/>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r>
              <a:rPr lang="en-US" altLang="ko-KR" smtClean="0"/>
              <a:t>July 2017</a:t>
            </a:r>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731072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2865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825625"/>
            <a:ext cx="3867150" cy="435133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r>
              <a:rPr lang="en-US" altLang="ko-KR" smtClean="0"/>
              <a:t>July 2017</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292250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630238" y="365125"/>
            <a:ext cx="7886700" cy="1325563"/>
          </a:xfrm>
        </p:spPr>
        <p:txBody>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630238" y="2505075"/>
            <a:ext cx="3868737"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29150" y="2505075"/>
            <a:ext cx="3887788" cy="36845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r>
              <a:rPr lang="en-US" altLang="ko-KR" smtClean="0"/>
              <a:t>July 2017</a:t>
            </a:r>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317994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en-US" altLang="ko-KR" smtClean="0"/>
              <a:t>July 2017</a:t>
            </a:r>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4023750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July 2017</a:t>
            </a:r>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562607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r>
              <a:rPr lang="en-US" altLang="ko-KR" smtClean="0"/>
              <a:t>July 2017</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2656061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630238" y="457200"/>
            <a:ext cx="2949575" cy="1600200"/>
          </a:xfrm>
        </p:spPr>
        <p:txBody>
          <a:bodyPr anchor="b"/>
          <a:lstStyle>
            <a:lvl1pPr>
              <a:defRPr sz="3200"/>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r>
              <a:rPr lang="en-US" altLang="ko-KR" smtClean="0"/>
              <a:t>July 2017</a:t>
            </a:r>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3920883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ko-KR" smtClean="0"/>
              <a:t>July 2017</a:t>
            </a:r>
            <a:endParaRPr lang="ko-KR" altLang="en-US"/>
          </a:p>
        </p:txBody>
      </p:sp>
      <p:sp>
        <p:nvSpPr>
          <p:cNvPr id="5" name="바닥글 개체 틀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7C9838-1319-467D-8ECF-E1D7322893AF}" type="slidenum">
              <a:rPr lang="ko-KR" altLang="en-US" smtClean="0"/>
              <a:pPr/>
              <a:t>‹#›</a:t>
            </a:fld>
            <a:endParaRPr lang="ko-KR" altLang="en-US"/>
          </a:p>
        </p:txBody>
      </p:sp>
    </p:spTree>
    <p:extLst>
      <p:ext uri="{BB962C8B-B14F-4D97-AF65-F5344CB8AC3E}">
        <p14:creationId xmlns:p14="http://schemas.microsoft.com/office/powerpoint/2010/main" val="14963963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56" r:id="rId13"/>
    <p:sldLayoutId id="2147483657" r:id="rId14"/>
  </p:sldLayoutIdLst>
  <p:hf hdr="0" ftr="0"/>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4" name="Date Placeholder 1"/>
          <p:cNvSpPr>
            <a:spLocks noGrp="1"/>
          </p:cNvSpPr>
          <p:nvPr>
            <p:ph type="dt" sz="half" idx="4294967295"/>
          </p:nvPr>
        </p:nvSpPr>
        <p:spPr>
          <a:xfrm>
            <a:off x="0" y="377825"/>
            <a:ext cx="1600200" cy="215900"/>
          </a:xfrm>
        </p:spPr>
        <p:txBody>
          <a:bodyPr/>
          <a:lstStyle/>
          <a:p>
            <a:pPr algn="ctr"/>
            <a:r>
              <a:rPr lang="en-US" altLang="en-US" sz="1600" dirty="0" smtClean="0">
                <a:solidFill>
                  <a:schemeClr val="tx1"/>
                </a:solidFill>
              </a:rPr>
              <a:t>July 2017</a:t>
            </a:r>
            <a:endParaRPr lang="en-US" altLang="en-US" sz="1600" dirty="0">
              <a:solidFill>
                <a:schemeClr val="tx1"/>
              </a:solidFill>
            </a:endParaRPr>
          </a:p>
        </p:txBody>
      </p:sp>
      <p:sp>
        <p:nvSpPr>
          <p:cNvPr id="6" name="Slide Number Placeholder 3"/>
          <p:cNvSpPr>
            <a:spLocks noGrp="1"/>
          </p:cNvSpPr>
          <p:nvPr>
            <p:ph type="sldNum" sz="quarter" idx="4294967295"/>
          </p:nvPr>
        </p:nvSpPr>
        <p:spPr>
          <a:xfrm>
            <a:off x="3924300" y="6511469"/>
            <a:ext cx="1295400" cy="180975"/>
          </a:xfrm>
        </p:spPr>
        <p:txBody>
          <a:bodyPr/>
          <a:lstStyle/>
          <a:p>
            <a:r>
              <a:rPr lang="en-US" altLang="en-US" dirty="0" smtClean="0">
                <a:solidFill>
                  <a:schemeClr val="tx1"/>
                </a:solidFill>
              </a:rPr>
              <a:t>Yeong Min Jang</a:t>
            </a:r>
            <a:endParaRPr lang="en-US" altLang="en-US" dirty="0">
              <a:solidFill>
                <a:schemeClr val="tx1"/>
              </a:solidFill>
            </a:endParaRPr>
          </a:p>
        </p:txBody>
      </p:sp>
      <p:sp>
        <p:nvSpPr>
          <p:cNvPr id="27651" name="Rectangle 3"/>
          <p:cNvSpPr>
            <a:spLocks noChangeArrowheads="1"/>
          </p:cNvSpPr>
          <p:nvPr/>
        </p:nvSpPr>
        <p:spPr bwMode="auto">
          <a:xfrm>
            <a:off x="762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effectLst>
                  <a:outerShdw blurRad="38100" dist="38100" dir="2700000" algn="tl">
                    <a:srgbClr val="C0C0C0"/>
                  </a:outerShdw>
                </a:effectLst>
              </a:rPr>
              <a:t>Project: IEEE P802.15 Working Group for Wireless Personal Area Networks (WPANs)</a:t>
            </a:r>
            <a:endParaRPr lang="en-US" altLang="en-US" sz="1600" b="1" dirty="0"/>
          </a:p>
          <a:p>
            <a:endParaRPr lang="en-US" altLang="en-US" sz="1600" dirty="0" smtClean="0"/>
          </a:p>
          <a:p>
            <a:r>
              <a:rPr lang="en-US" altLang="en-US" sz="1600" b="1" dirty="0" smtClean="0"/>
              <a:t>Submission Title:</a:t>
            </a:r>
            <a:r>
              <a:rPr lang="en-US" altLang="en-US" sz="1600" dirty="0" smtClean="0"/>
              <a:t> </a:t>
            </a:r>
            <a:r>
              <a:rPr lang="en-US" altLang="en-US" sz="1600" b="1" dirty="0"/>
              <a:t>L</a:t>
            </a:r>
            <a:r>
              <a:rPr lang="en-US" altLang="ko-KR" sz="1600" b="1" dirty="0" smtClean="0"/>
              <a:t>ong Range OCC</a:t>
            </a:r>
            <a:r>
              <a:rPr lang="en-US" altLang="ko-KR" sz="1600" dirty="0" smtClean="0"/>
              <a:t>                      	     </a:t>
            </a:r>
          </a:p>
          <a:p>
            <a:pPr algn="just"/>
            <a:r>
              <a:rPr lang="en-US" altLang="en-US" sz="1600" b="1" dirty="0" smtClean="0"/>
              <a:t>Date </a:t>
            </a:r>
            <a:r>
              <a:rPr lang="en-US" altLang="en-US" sz="1600" b="1" dirty="0"/>
              <a:t>Submitted: </a:t>
            </a:r>
            <a:r>
              <a:rPr lang="en-US" altLang="en-US" sz="1600" dirty="0" smtClean="0"/>
              <a:t>July 2017</a:t>
            </a:r>
            <a:r>
              <a:rPr lang="en-US" altLang="en-US" sz="1600" dirty="0"/>
              <a:t>	</a:t>
            </a:r>
            <a:endParaRPr lang="en-US" altLang="en-US" sz="1600" dirty="0" smtClean="0"/>
          </a:p>
          <a:p>
            <a:pPr algn="just"/>
            <a:r>
              <a:rPr lang="en-US" altLang="en-US" sz="1600" b="1" dirty="0" smtClean="0"/>
              <a:t>Source:</a:t>
            </a:r>
            <a:r>
              <a:rPr lang="en-US" altLang="en-US" sz="1600" dirty="0" smtClean="0"/>
              <a:t> Amirul Islam, Md. Tanvir Hossan, and Yeong </a:t>
            </a:r>
            <a:r>
              <a:rPr lang="en-US" altLang="en-US" sz="1600" dirty="0"/>
              <a:t>Min </a:t>
            </a:r>
            <a:r>
              <a:rPr lang="en-US" altLang="en-US" sz="1600" dirty="0" smtClean="0"/>
              <a:t>Jang [Kookmin University].</a:t>
            </a:r>
          </a:p>
          <a:p>
            <a:pPr algn="just"/>
            <a:endParaRPr lang="en-US" altLang="en-US" sz="1600" dirty="0" smtClean="0"/>
          </a:p>
          <a:p>
            <a:pPr algn="just"/>
            <a:r>
              <a:rPr lang="en-US" altLang="en-US" sz="1600" dirty="0" smtClean="0"/>
              <a:t>Contact: +82-2-910-5068	E-Mail: yjang@kookmin.ac.kr</a:t>
            </a:r>
            <a:r>
              <a:rPr lang="en-US" altLang="en-US" sz="1600" dirty="0"/>
              <a:t>	</a:t>
            </a:r>
          </a:p>
          <a:p>
            <a:pPr algn="just">
              <a:spcBef>
                <a:spcPts val="600"/>
              </a:spcBef>
              <a:spcAft>
                <a:spcPts val="600"/>
              </a:spcAft>
            </a:pPr>
            <a:r>
              <a:rPr lang="en-US" altLang="en-US" sz="1600" b="1" dirty="0"/>
              <a:t>Re</a:t>
            </a:r>
            <a:r>
              <a:rPr lang="en-US" altLang="en-US" sz="1600" b="1" dirty="0" smtClean="0"/>
              <a:t>:</a:t>
            </a:r>
            <a:endParaRPr lang="en-US" altLang="en-US" sz="1600" dirty="0"/>
          </a:p>
          <a:p>
            <a:pPr algn="just">
              <a:spcBef>
                <a:spcPts val="600"/>
              </a:spcBef>
              <a:spcAft>
                <a:spcPts val="600"/>
              </a:spcAft>
            </a:pPr>
            <a:r>
              <a:rPr lang="en-US" altLang="en-US" sz="1600" b="1" dirty="0" smtClean="0"/>
              <a:t>Abstract</a:t>
            </a:r>
            <a:r>
              <a:rPr lang="en-US" altLang="en-US" sz="1600" b="1" dirty="0"/>
              <a:t>:</a:t>
            </a:r>
            <a:r>
              <a:rPr lang="en-US" altLang="en-US" sz="1600" dirty="0"/>
              <a:t>	</a:t>
            </a:r>
            <a:r>
              <a:rPr lang="en-US" altLang="en-US" sz="1600" dirty="0" smtClean="0"/>
              <a:t>Future application of optical wireless communication and optical camera communication. </a:t>
            </a:r>
          </a:p>
          <a:p>
            <a:pPr algn="just">
              <a:spcBef>
                <a:spcPts val="600"/>
              </a:spcBef>
              <a:spcAft>
                <a:spcPts val="600"/>
              </a:spcAft>
            </a:pPr>
            <a:r>
              <a:rPr lang="en-US" altLang="en-US" sz="1600" b="1" dirty="0" smtClean="0"/>
              <a:t>Purpose: </a:t>
            </a:r>
            <a:r>
              <a:rPr lang="en-US" sz="1600" dirty="0" smtClean="0"/>
              <a:t>To identify the applications of long range OCC.</a:t>
            </a:r>
            <a:r>
              <a:rPr lang="en-US" altLang="en-US" sz="1600" dirty="0"/>
              <a:t>	</a:t>
            </a:r>
          </a:p>
          <a:p>
            <a:pPr algn="just"/>
            <a:r>
              <a:rPr lang="en-US" altLang="en-US" sz="1600" b="1" dirty="0" smtClean="0"/>
              <a:t>Notice:</a:t>
            </a:r>
            <a:r>
              <a:rPr lang="en-US" altLang="en-US" sz="1600" dirty="0" smtClean="0"/>
              <a:t>	This </a:t>
            </a:r>
            <a:r>
              <a:rPr lang="en-US" altLang="en-US" sz="1600" dirty="0"/>
              <a:t>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r>
              <a:rPr lang="en-US" altLang="en-US" sz="1600" b="1" dirty="0"/>
              <a:t>Release:</a:t>
            </a:r>
            <a:r>
              <a:rPr lang="en-US" altLang="en-US" sz="1600" dirty="0"/>
              <a:t>	The contributor acknowledges and accepts that this contribution becomes the property of IEEE and may be made publicly available by </a:t>
            </a:r>
            <a:r>
              <a:rPr lang="en-US" altLang="en-US" sz="1600" dirty="0" smtClean="0"/>
              <a:t>P802.15</a:t>
            </a:r>
            <a:r>
              <a:rPr lang="en-US" altLang="en-US" sz="1600" dirty="0"/>
              <a:t>.	</a:t>
            </a:r>
          </a:p>
        </p:txBody>
      </p:sp>
      <p:sp>
        <p:nvSpPr>
          <p:cNvPr id="8" name="Date Placeholder 1"/>
          <p:cNvSpPr txBox="1">
            <a:spLocks/>
          </p:cNvSpPr>
          <p:nvPr/>
        </p:nvSpPr>
        <p:spPr bwMode="auto">
          <a:xfrm>
            <a:off x="6041409" y="36811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IEEE </a:t>
            </a:r>
            <a:r>
              <a:rPr lang="en-US" sz="1400" b="1" dirty="0"/>
              <a:t>15-17-0386-00-0vat</a:t>
            </a:r>
            <a:endParaRPr kumimoji="0" lang="en-US" altLang="en-US" sz="1400" b="1" i="0" u="none" strike="noStrike" kern="1200" cap="none" spc="0" normalizeH="0" baseline="0" noProof="0" dirty="0">
              <a:ln>
                <a:noFill/>
              </a:ln>
              <a:effectLst/>
              <a:uLnTx/>
              <a:uFillTx/>
            </a:endParaRPr>
          </a:p>
        </p:txBody>
      </p:sp>
      <p:cxnSp>
        <p:nvCxnSpPr>
          <p:cNvPr id="10" name="Straight Connector 9"/>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Connector 11"/>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a:xfrm>
            <a:off x="595184" y="609600"/>
            <a:ext cx="8077200" cy="762000"/>
          </a:xfrm>
        </p:spPr>
        <p:txBody>
          <a:bodyPr>
            <a:normAutofit/>
          </a:bodyPr>
          <a:lstStyle/>
          <a:p>
            <a:pPr algn="ctr"/>
            <a:r>
              <a:rPr lang="en-US" altLang="ja-JP" dirty="0" smtClean="0">
                <a:latin typeface="Times New Roman" panose="02020603050405020304" pitchFamily="18" charset="0"/>
                <a:ea typeface="ＭＳ Ｐゴシック" panose="020B0600070205080204" pitchFamily="34" charset="-128"/>
                <a:cs typeface="Times New Roman" panose="02020603050405020304" pitchFamily="18" charset="0"/>
              </a:rPr>
              <a:t>Introduction (1/2)</a:t>
            </a:r>
          </a:p>
        </p:txBody>
      </p:sp>
      <p:sp>
        <p:nvSpPr>
          <p:cNvPr id="8198" name="Rectangle 4"/>
          <p:cNvSpPr>
            <a:spLocks noGrp="1" noChangeArrowheads="1"/>
          </p:cNvSpPr>
          <p:nvPr>
            <p:ph idx="1"/>
          </p:nvPr>
        </p:nvSpPr>
        <p:spPr>
          <a:xfrm>
            <a:off x="228600" y="1371600"/>
            <a:ext cx="8686800" cy="3849688"/>
          </a:xfrm>
        </p:spPr>
        <p:txBody>
          <a:bodyPr>
            <a:noAutofit/>
          </a:bodyPr>
          <a:lstStyle/>
          <a:p>
            <a:pPr algn="just">
              <a:buFont typeface="Wingdings" panose="05000000000000000000" pitchFamily="2" charset="2"/>
              <a:buChar char="q"/>
            </a:pPr>
            <a:r>
              <a:rPr lang="en-US" altLang="ko-KR" sz="2400" dirty="0" smtClean="0">
                <a:latin typeface="Times New Roman" panose="02020603050405020304" pitchFamily="18" charset="0"/>
                <a:ea typeface="Gulim" panose="020B0600000101010101" pitchFamily="34" charset="-127"/>
                <a:cs typeface="Times New Roman" panose="02020603050405020304" pitchFamily="18" charset="0"/>
              </a:rPr>
              <a:t>  </a:t>
            </a:r>
            <a:r>
              <a:rPr lang="en-US" altLang="ko-KR" sz="2400" dirty="0">
                <a:latin typeface="Times New Roman" panose="02020603050405020304" pitchFamily="18" charset="0"/>
                <a:ea typeface="Gulim" panose="020B0600000101010101" pitchFamily="34" charset="-127"/>
                <a:cs typeface="Times New Roman" panose="02020603050405020304" pitchFamily="18" charset="0"/>
              </a:rPr>
              <a:t>All over the world the number of car accident is increasing in recent days. A car accident killed more than 35,200 people last year, which has increased to 7.7% over the year to 2015. Many automotive companies are working to improve safety with other technologies besides unmanned vehicles.</a:t>
            </a:r>
          </a:p>
          <a:p>
            <a:pPr algn="just">
              <a:buFont typeface="Wingdings" panose="05000000000000000000" pitchFamily="2" charset="2"/>
              <a:buChar char="q"/>
            </a:pPr>
            <a:r>
              <a:rPr lang="en-US" altLang="ko-KR" sz="2400" dirty="0" smtClean="0">
                <a:latin typeface="Times New Roman" panose="02020603050405020304" pitchFamily="18" charset="0"/>
                <a:ea typeface="Gulim" panose="020B0600000101010101" pitchFamily="34" charset="-127"/>
                <a:cs typeface="Times New Roman" panose="02020603050405020304" pitchFamily="18" charset="0"/>
              </a:rPr>
              <a:t>  Challenges </a:t>
            </a:r>
            <a:r>
              <a:rPr lang="en-US" altLang="ko-KR" sz="2400" dirty="0">
                <a:latin typeface="Times New Roman" panose="02020603050405020304" pitchFamily="18" charset="0"/>
                <a:ea typeface="Gulim" panose="020B0600000101010101" pitchFamily="34" charset="-127"/>
                <a:cs typeface="Times New Roman" panose="02020603050405020304" pitchFamily="18" charset="0"/>
              </a:rPr>
              <a:t>to enable an intelligent transportation system </a:t>
            </a:r>
            <a:r>
              <a:rPr lang="en-US" altLang="ko-KR" sz="2400" dirty="0" smtClean="0">
                <a:latin typeface="Times New Roman" panose="02020603050405020304" pitchFamily="18" charset="0"/>
                <a:ea typeface="Gulim" panose="020B0600000101010101" pitchFamily="34" charset="-127"/>
                <a:cs typeface="Times New Roman" panose="02020603050405020304" pitchFamily="18" charset="0"/>
              </a:rPr>
              <a:t>(ITS) to </a:t>
            </a:r>
            <a:r>
              <a:rPr lang="en-US" altLang="ko-KR" sz="2400" dirty="0">
                <a:latin typeface="Times New Roman" panose="02020603050405020304" pitchFamily="18" charset="0"/>
                <a:ea typeface="Gulim" panose="020B0600000101010101" pitchFamily="34" charset="-127"/>
                <a:cs typeface="Times New Roman" panose="02020603050405020304" pitchFamily="18" charset="0"/>
              </a:rPr>
              <a:t>address issues facing the transportation such as high fuel prices, high levels of CO</a:t>
            </a:r>
            <a:r>
              <a:rPr lang="en-US" altLang="ko-KR" sz="2400" baseline="-25000" dirty="0">
                <a:latin typeface="Times New Roman" panose="02020603050405020304" pitchFamily="18" charset="0"/>
                <a:ea typeface="Gulim" panose="020B0600000101010101" pitchFamily="34" charset="-127"/>
                <a:cs typeface="Times New Roman" panose="02020603050405020304" pitchFamily="18" charset="0"/>
              </a:rPr>
              <a:t>2</a:t>
            </a:r>
            <a:r>
              <a:rPr lang="en-US" altLang="ko-KR" sz="2400" dirty="0">
                <a:latin typeface="Times New Roman" panose="02020603050405020304" pitchFamily="18" charset="0"/>
                <a:ea typeface="Gulim" panose="020B0600000101010101" pitchFamily="34" charset="-127"/>
                <a:cs typeface="Times New Roman" panose="02020603050405020304" pitchFamily="18" charset="0"/>
              </a:rPr>
              <a:t> emissions, increasing traffic congestion, and improved road safety, avoid accident/collision</a:t>
            </a:r>
            <a:r>
              <a:rPr lang="en-US" altLang="ko-KR" sz="2400" dirty="0" smtClean="0">
                <a:latin typeface="Times New Roman" panose="02020603050405020304" pitchFamily="18" charset="0"/>
                <a:ea typeface="Gulim" panose="020B0600000101010101" pitchFamily="34" charset="-127"/>
                <a:cs typeface="Times New Roman" panose="02020603050405020304" pitchFamily="18" charset="0"/>
              </a:rPr>
              <a:t>.</a:t>
            </a:r>
          </a:p>
          <a:p>
            <a:pPr algn="just">
              <a:buFont typeface="Wingdings" panose="05000000000000000000" pitchFamily="2" charset="2"/>
              <a:buChar char="q"/>
            </a:pPr>
            <a:r>
              <a:rPr lang="en-US" altLang="ko-KR" sz="2400" dirty="0">
                <a:latin typeface="Times New Roman" panose="02020603050405020304" pitchFamily="18" charset="0"/>
                <a:ea typeface="Gulim" panose="020B0600000101010101" pitchFamily="34" charset="-127"/>
                <a:cs typeface="Times New Roman" panose="02020603050405020304" pitchFamily="18" charset="0"/>
              </a:rPr>
              <a:t> </a:t>
            </a:r>
            <a:r>
              <a:rPr lang="en-US" altLang="ko-KR" sz="2400" dirty="0" smtClean="0">
                <a:latin typeface="Times New Roman" panose="02020603050405020304" pitchFamily="18" charset="0"/>
                <a:ea typeface="Gulim" panose="020B0600000101010101" pitchFamily="34" charset="-127"/>
                <a:cs typeface="Times New Roman" panose="02020603050405020304" pitchFamily="18" charset="0"/>
              </a:rPr>
              <a:t> Though many technologies has been used for ITS, such as LiDAR, GPS. But they have some limitation in their corresponding cases.</a:t>
            </a:r>
            <a:endParaRPr lang="en-US" altLang="ko-KR" sz="2400" dirty="0">
              <a:latin typeface="Times New Roman" panose="02020603050405020304" pitchFamily="18" charset="0"/>
              <a:ea typeface="Gulim" panose="020B0600000101010101" pitchFamily="34" charset="-127"/>
              <a:cs typeface="Times New Roman" panose="02020603050405020304" pitchFamily="18" charset="0"/>
            </a:endParaRPr>
          </a:p>
        </p:txBody>
      </p:sp>
      <p:sp>
        <p:nvSpPr>
          <p:cNvPr id="8194" name="Date Placeholder 3"/>
          <p:cNvSpPr>
            <a:spLocks noGrp="1"/>
          </p:cNvSpPr>
          <p:nvPr>
            <p:ph type="dt" sz="half" idx="10"/>
          </p:nvPr>
        </p:nvSpPr>
        <p:spPr>
          <a:xfrm>
            <a:off x="609600" y="377825"/>
            <a:ext cx="2286000" cy="215900"/>
          </a:xfrm>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400" smtClean="0"/>
              <a:t>July 2017</a:t>
            </a:r>
            <a:endParaRPr lang="en-US" altLang="ja-JP" sz="1400"/>
          </a:p>
        </p:txBody>
      </p:sp>
      <p:sp>
        <p:nvSpPr>
          <p:cNvPr id="819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200" smtClean="0"/>
              <a:t>Slide </a:t>
            </a:r>
            <a:fld id="{8DB8EAEF-ADC5-41D4-ABC1-22A340A31365}" type="slidenum">
              <a:rPr lang="en-US" altLang="ja-JP" sz="1200" smtClean="0"/>
              <a:pPr>
                <a:spcBef>
                  <a:spcPct val="0"/>
                </a:spcBef>
                <a:buFontTx/>
                <a:buNone/>
              </a:pPr>
              <a:t>2</a:t>
            </a:fld>
            <a:endParaRPr lang="en-US" altLang="ja-JP" sz="1200" smtClean="0"/>
          </a:p>
        </p:txBody>
      </p:sp>
      <p:cxnSp>
        <p:nvCxnSpPr>
          <p:cNvPr id="6" name="Straight Connector 5"/>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Date Placeholder 1"/>
          <p:cNvSpPr txBox="1">
            <a:spLocks/>
          </p:cNvSpPr>
          <p:nvPr/>
        </p:nvSpPr>
        <p:spPr bwMode="auto">
          <a:xfrm>
            <a:off x="6041409" y="36811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IEEE </a:t>
            </a:r>
            <a:r>
              <a:rPr lang="en-US" sz="1400" b="1" dirty="0"/>
              <a:t>15-17-0386-00-0vat</a:t>
            </a:r>
            <a:endParaRPr kumimoji="0" lang="en-US" altLang="en-US" sz="1400" b="1" i="0" u="none" strike="noStrike" kern="1200" cap="none" spc="0" normalizeH="0" baseline="0" noProof="0" dirty="0">
              <a:ln>
                <a:noFill/>
              </a:ln>
              <a:effectLst/>
              <a:uLnTx/>
              <a:uFillTx/>
            </a:endParaRPr>
          </a:p>
        </p:txBody>
      </p:sp>
    </p:spTree>
    <p:extLst>
      <p:ext uri="{BB962C8B-B14F-4D97-AF65-F5344CB8AC3E}">
        <p14:creationId xmlns:p14="http://schemas.microsoft.com/office/powerpoint/2010/main" val="375659277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a:xfrm>
            <a:off x="595184" y="609600"/>
            <a:ext cx="8077200" cy="762000"/>
          </a:xfrm>
        </p:spPr>
        <p:txBody>
          <a:bodyPr>
            <a:normAutofit/>
          </a:bodyPr>
          <a:lstStyle/>
          <a:p>
            <a:pPr algn="ctr"/>
            <a:r>
              <a:rPr lang="en-US" altLang="ja-JP" dirty="0" smtClean="0">
                <a:latin typeface="Times New Roman" panose="02020603050405020304" pitchFamily="18" charset="0"/>
                <a:ea typeface="ＭＳ Ｐゴシック" panose="020B0600070205080204" pitchFamily="34" charset="-128"/>
                <a:cs typeface="Times New Roman" panose="02020603050405020304" pitchFamily="18" charset="0"/>
              </a:rPr>
              <a:t>Introduction (2/2)</a:t>
            </a:r>
          </a:p>
        </p:txBody>
      </p:sp>
      <p:sp>
        <p:nvSpPr>
          <p:cNvPr id="8198" name="Rectangle 4"/>
          <p:cNvSpPr>
            <a:spLocks noGrp="1" noChangeArrowheads="1"/>
          </p:cNvSpPr>
          <p:nvPr>
            <p:ph idx="1"/>
          </p:nvPr>
        </p:nvSpPr>
        <p:spPr>
          <a:xfrm>
            <a:off x="228600" y="1371600"/>
            <a:ext cx="8686800" cy="3849688"/>
          </a:xfrm>
        </p:spPr>
        <p:txBody>
          <a:bodyPr>
            <a:noAutofit/>
          </a:bodyPr>
          <a:lstStyle/>
          <a:p>
            <a:pPr algn="just">
              <a:buFont typeface="Wingdings" panose="05000000000000000000" pitchFamily="2" charset="2"/>
              <a:buChar char="q"/>
            </a:pPr>
            <a:r>
              <a:rPr lang="en-US" altLang="ko-KR" sz="2400" dirty="0">
                <a:latin typeface="Times New Roman" panose="02020603050405020304" pitchFamily="18" charset="0"/>
                <a:ea typeface="Gulim" panose="020B0600000101010101" pitchFamily="34" charset="-127"/>
                <a:cs typeface="Times New Roman" panose="02020603050405020304" pitchFamily="18" charset="0"/>
              </a:rPr>
              <a:t>  OCC are being used on intelligent vehicular communication as well as distance measurement.</a:t>
            </a:r>
          </a:p>
          <a:p>
            <a:pPr algn="just">
              <a:buFont typeface="Wingdings" panose="05000000000000000000" pitchFamily="2" charset="2"/>
              <a:buChar char="q"/>
            </a:pPr>
            <a:r>
              <a:rPr lang="en-US" altLang="ko-KR" sz="2400" dirty="0">
                <a:latin typeface="Times New Roman" panose="02020603050405020304" pitchFamily="18" charset="0"/>
                <a:ea typeface="Gulim" panose="020B0600000101010101" pitchFamily="34" charset="-127"/>
                <a:cs typeface="Times New Roman" panose="02020603050405020304" pitchFamily="18" charset="0"/>
              </a:rPr>
              <a:t>  But the communication range is less than the required criteria. So, the communication range should be more than 100m to avoid any kind of collision or accidents. </a:t>
            </a:r>
          </a:p>
          <a:p>
            <a:pPr algn="just">
              <a:buFont typeface="Wingdings" panose="05000000000000000000" pitchFamily="2" charset="2"/>
              <a:buChar char="q"/>
            </a:pPr>
            <a:r>
              <a:rPr lang="en-US" altLang="ko-KR" sz="2400" dirty="0" smtClean="0">
                <a:latin typeface="Times New Roman" panose="02020603050405020304" pitchFamily="18" charset="0"/>
                <a:ea typeface="Gulim" panose="020B0600000101010101" pitchFamily="34" charset="-127"/>
                <a:cs typeface="Times New Roman" panose="02020603050405020304" pitchFamily="18" charset="0"/>
              </a:rPr>
              <a:t>  Long range OCC will provide more secure and reliable communication.</a:t>
            </a:r>
          </a:p>
        </p:txBody>
      </p:sp>
      <p:sp>
        <p:nvSpPr>
          <p:cNvPr id="8194" name="Date Placeholder 3"/>
          <p:cNvSpPr>
            <a:spLocks noGrp="1"/>
          </p:cNvSpPr>
          <p:nvPr>
            <p:ph type="dt" sz="half" idx="10"/>
          </p:nvPr>
        </p:nvSpPr>
        <p:spPr>
          <a:xfrm>
            <a:off x="609600" y="377825"/>
            <a:ext cx="2286000" cy="215900"/>
          </a:xfrm>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400" smtClean="0"/>
              <a:t>July 2017</a:t>
            </a:r>
            <a:endParaRPr lang="en-US" altLang="ja-JP" sz="1400"/>
          </a:p>
        </p:txBody>
      </p:sp>
      <p:sp>
        <p:nvSpPr>
          <p:cNvPr id="819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200" smtClean="0"/>
              <a:t>Slide </a:t>
            </a:r>
            <a:fld id="{8DB8EAEF-ADC5-41D4-ABC1-22A340A31365}" type="slidenum">
              <a:rPr lang="en-US" altLang="ja-JP" sz="1200" smtClean="0"/>
              <a:pPr>
                <a:spcBef>
                  <a:spcPct val="0"/>
                </a:spcBef>
                <a:buFontTx/>
                <a:buNone/>
              </a:pPr>
              <a:t>3</a:t>
            </a:fld>
            <a:endParaRPr lang="en-US" altLang="ja-JP" sz="1200" smtClean="0"/>
          </a:p>
        </p:txBody>
      </p:sp>
      <p:cxnSp>
        <p:nvCxnSpPr>
          <p:cNvPr id="6" name="Straight Connector 5"/>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Date Placeholder 1"/>
          <p:cNvSpPr txBox="1">
            <a:spLocks/>
          </p:cNvSpPr>
          <p:nvPr/>
        </p:nvSpPr>
        <p:spPr bwMode="auto">
          <a:xfrm>
            <a:off x="6041409" y="36811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IEEE </a:t>
            </a:r>
            <a:r>
              <a:rPr lang="en-US" sz="1400" b="1" dirty="0"/>
              <a:t>15-17-0386-00-0vat</a:t>
            </a:r>
            <a:endParaRPr kumimoji="0" lang="en-US" altLang="en-US" sz="1400" b="1" i="0" u="none" strike="noStrike" kern="1200" cap="none" spc="0" normalizeH="0" baseline="0" noProof="0" dirty="0">
              <a:ln>
                <a:noFill/>
              </a:ln>
              <a:effectLst/>
              <a:uLnTx/>
              <a:uFillTx/>
            </a:endParaRPr>
          </a:p>
        </p:txBody>
      </p:sp>
    </p:spTree>
    <p:extLst>
      <p:ext uri="{BB962C8B-B14F-4D97-AF65-F5344CB8AC3E}">
        <p14:creationId xmlns:p14="http://schemas.microsoft.com/office/powerpoint/2010/main" val="228525486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a:xfrm>
            <a:off x="152400" y="609600"/>
            <a:ext cx="8902700" cy="762000"/>
          </a:xfrm>
        </p:spPr>
        <p:txBody>
          <a:bodyPr>
            <a:normAutofit/>
          </a:bodyPr>
          <a:lstStyle/>
          <a:p>
            <a:pPr algn="ctr"/>
            <a:r>
              <a:rPr lang="en-US" altLang="ja-JP" dirty="0" smtClean="0">
                <a:latin typeface="Times New Roman" panose="02020603050405020304" pitchFamily="18" charset="0"/>
                <a:ea typeface="ＭＳ Ｐゴシック" panose="020B0600070205080204" pitchFamily="34" charset="-128"/>
                <a:cs typeface="Times New Roman" panose="02020603050405020304" pitchFamily="18" charset="0"/>
              </a:rPr>
              <a:t>Possible Criteria for Long Range OCC</a:t>
            </a:r>
          </a:p>
        </p:txBody>
      </p:sp>
      <p:sp>
        <p:nvSpPr>
          <p:cNvPr id="8198" name="Rectangle 4"/>
          <p:cNvSpPr>
            <a:spLocks noGrp="1" noChangeArrowheads="1"/>
          </p:cNvSpPr>
          <p:nvPr>
            <p:ph idx="1"/>
          </p:nvPr>
        </p:nvSpPr>
        <p:spPr>
          <a:xfrm>
            <a:off x="381000" y="1728787"/>
            <a:ext cx="8382000" cy="3849688"/>
          </a:xfrm>
        </p:spPr>
        <p:txBody>
          <a:bodyPr>
            <a:noAutofit/>
          </a:bodyPr>
          <a:lstStyle/>
          <a:p>
            <a:pPr algn="just">
              <a:buFont typeface="Wingdings" panose="05000000000000000000" pitchFamily="2" charset="2"/>
              <a:buChar char="q"/>
            </a:pPr>
            <a:r>
              <a:rPr lang="en-US" altLang="ko-KR" sz="2400" dirty="0" smtClean="0">
                <a:latin typeface="Times New Roman" panose="02020603050405020304" pitchFamily="18" charset="0"/>
                <a:ea typeface="Gulim" panose="020B0600000101010101" pitchFamily="34" charset="-127"/>
                <a:cs typeface="Times New Roman" panose="02020603050405020304" pitchFamily="18" charset="0"/>
              </a:rPr>
              <a:t>  Long </a:t>
            </a:r>
            <a:r>
              <a:rPr lang="en-US" altLang="ko-KR" sz="2400" dirty="0">
                <a:latin typeface="Times New Roman" panose="02020603050405020304" pitchFamily="18" charset="0"/>
                <a:ea typeface="Gulim" panose="020B0600000101010101" pitchFamily="34" charset="-127"/>
                <a:cs typeface="Times New Roman" panose="02020603050405020304" pitchFamily="18" charset="0"/>
              </a:rPr>
              <a:t>range </a:t>
            </a:r>
            <a:r>
              <a:rPr lang="en-US" altLang="ko-KR" sz="2400" dirty="0" smtClean="0">
                <a:latin typeface="Times New Roman" panose="02020603050405020304" pitchFamily="18" charset="0"/>
                <a:ea typeface="Gulim" panose="020B0600000101010101" pitchFamily="34" charset="-127"/>
                <a:cs typeface="Times New Roman" panose="02020603050405020304" pitchFamily="18" charset="0"/>
              </a:rPr>
              <a:t>V2X communication </a:t>
            </a:r>
            <a:r>
              <a:rPr lang="en-US" altLang="ko-KR" sz="2400" dirty="0">
                <a:latin typeface="Times New Roman" panose="02020603050405020304" pitchFamily="18" charset="0"/>
                <a:ea typeface="Gulim" panose="020B0600000101010101" pitchFamily="34" charset="-127"/>
                <a:cs typeface="Times New Roman" panose="02020603050405020304" pitchFamily="18" charset="0"/>
              </a:rPr>
              <a:t>(&gt;100m)</a:t>
            </a:r>
          </a:p>
          <a:p>
            <a:pPr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  Precise </a:t>
            </a:r>
            <a:r>
              <a:rPr lang="en-US" sz="2400" dirty="0">
                <a:latin typeface="Times New Roman" panose="02020603050405020304" pitchFamily="18" charset="0"/>
                <a:cs typeface="Times New Roman" panose="02020603050405020304" pitchFamily="18" charset="0"/>
              </a:rPr>
              <a:t>localization </a:t>
            </a:r>
            <a:r>
              <a:rPr lang="en-US" sz="2400" dirty="0" smtClean="0">
                <a:latin typeface="Times New Roman" panose="02020603050405020304" pitchFamily="18" charset="0"/>
                <a:cs typeface="Times New Roman" panose="02020603050405020304" pitchFamily="18" charset="0"/>
              </a:rPr>
              <a:t>to avoid accident in critical condition (1cm </a:t>
            </a:r>
            <a:r>
              <a:rPr lang="en-US" sz="2400" dirty="0">
                <a:latin typeface="Times New Roman" panose="02020603050405020304" pitchFamily="18" charset="0"/>
                <a:cs typeface="Times New Roman" panose="02020603050405020304" pitchFamily="18" charset="0"/>
              </a:rPr>
              <a:t>level)</a:t>
            </a:r>
          </a:p>
          <a:p>
            <a:pPr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  Mobility support (e.g., &gt;60km/h) and multiple objects detection capability</a:t>
            </a:r>
          </a:p>
          <a:p>
            <a:pPr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  Short </a:t>
            </a:r>
            <a:r>
              <a:rPr lang="en-US" sz="2400" dirty="0">
                <a:latin typeface="Times New Roman" panose="02020603050405020304" pitchFamily="18" charset="0"/>
                <a:cs typeface="Times New Roman" panose="02020603050405020304" pitchFamily="18" charset="0"/>
              </a:rPr>
              <a:t>processing time to support real time communication and services</a:t>
            </a:r>
          </a:p>
          <a:p>
            <a:pPr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  Affordable </a:t>
            </a:r>
            <a:r>
              <a:rPr lang="en-US" sz="2400" dirty="0">
                <a:latin typeface="Times New Roman" panose="02020603050405020304" pitchFamily="18" charset="0"/>
                <a:cs typeface="Times New Roman" panose="02020603050405020304" pitchFamily="18" charset="0"/>
              </a:rPr>
              <a:t>price to reach all customers</a:t>
            </a:r>
          </a:p>
          <a:p>
            <a:pPr algn="just">
              <a:buFont typeface="Wingdings" panose="05000000000000000000" pitchFamily="2" charset="2"/>
              <a:buChar char="ü"/>
            </a:pPr>
            <a:endParaRPr lang="en-US" sz="2400" dirty="0">
              <a:latin typeface="Times New Roman" panose="02020603050405020304" pitchFamily="18" charset="0"/>
              <a:cs typeface="Times New Roman" panose="02020603050405020304" pitchFamily="18" charset="0"/>
            </a:endParaRPr>
          </a:p>
        </p:txBody>
      </p:sp>
      <p:sp>
        <p:nvSpPr>
          <p:cNvPr id="8194" name="Date Placeholder 3"/>
          <p:cNvSpPr>
            <a:spLocks noGrp="1"/>
          </p:cNvSpPr>
          <p:nvPr>
            <p:ph type="dt" sz="half" idx="10"/>
          </p:nvPr>
        </p:nvSpPr>
        <p:spPr>
          <a:xfrm>
            <a:off x="609600" y="377825"/>
            <a:ext cx="2286000" cy="215900"/>
          </a:xfrm>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400" smtClean="0"/>
              <a:t>July 2017</a:t>
            </a:r>
            <a:endParaRPr lang="en-US" altLang="ja-JP" sz="1400"/>
          </a:p>
        </p:txBody>
      </p:sp>
      <p:sp>
        <p:nvSpPr>
          <p:cNvPr id="8196" name="Slide Number Placeholder 5"/>
          <p:cNvSpPr>
            <a:spLocks noGrp="1"/>
          </p:cNvSpPr>
          <p:nvPr>
            <p:ph type="sldNum" sz="quarter" idx="12"/>
          </p:nvPr>
        </p:nvSpPr>
        <p:spPr>
          <a:noFill/>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ja-JP" sz="1200" smtClean="0"/>
              <a:t>Slide </a:t>
            </a:r>
            <a:fld id="{8DB8EAEF-ADC5-41D4-ABC1-22A340A31365}" type="slidenum">
              <a:rPr lang="en-US" altLang="ja-JP" sz="1200" smtClean="0"/>
              <a:pPr>
                <a:spcBef>
                  <a:spcPct val="0"/>
                </a:spcBef>
                <a:buFontTx/>
                <a:buNone/>
              </a:pPr>
              <a:t>4</a:t>
            </a:fld>
            <a:endParaRPr lang="en-US" altLang="ja-JP" sz="1200" smtClean="0"/>
          </a:p>
        </p:txBody>
      </p:sp>
      <p:cxnSp>
        <p:nvCxnSpPr>
          <p:cNvPr id="6" name="Straight Connector 5"/>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9" name="Date Placeholder 1"/>
          <p:cNvSpPr txBox="1">
            <a:spLocks/>
          </p:cNvSpPr>
          <p:nvPr/>
        </p:nvSpPr>
        <p:spPr bwMode="auto">
          <a:xfrm>
            <a:off x="6041409" y="36811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IEEE </a:t>
            </a:r>
            <a:r>
              <a:rPr lang="en-US" sz="1400" b="1" dirty="0"/>
              <a:t>15-17-0386-00-0vat</a:t>
            </a:r>
            <a:endParaRPr kumimoji="0" lang="en-US" altLang="en-US" sz="1400" b="1" i="0" u="none" strike="noStrike" kern="1200" cap="none" spc="0" normalizeH="0" baseline="0" noProof="0" dirty="0">
              <a:ln>
                <a:noFill/>
              </a:ln>
              <a:effectLst/>
              <a:uLnTx/>
              <a:uFillTx/>
            </a:endParaRPr>
          </a:p>
        </p:txBody>
      </p:sp>
    </p:spTree>
    <p:extLst>
      <p:ext uri="{BB962C8B-B14F-4D97-AF65-F5344CB8AC3E}">
        <p14:creationId xmlns:p14="http://schemas.microsoft.com/office/powerpoint/2010/main" val="113305161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76200" y="687884"/>
            <a:ext cx="8991600" cy="762000"/>
          </a:xfrm>
        </p:spPr>
        <p:txBody>
          <a:bodyPr>
            <a:normAutofit fontScale="90000"/>
          </a:bodyPr>
          <a:lstStyle/>
          <a:p>
            <a:pPr algn="ctr"/>
            <a:r>
              <a:rPr lang="en-US" dirty="0">
                <a:latin typeface="Times New Roman" panose="02020603050405020304" pitchFamily="18" charset="0"/>
                <a:cs typeface="Times New Roman" panose="02020603050405020304" pitchFamily="18" charset="0"/>
              </a:rPr>
              <a:t>Benefits of </a:t>
            </a:r>
            <a:r>
              <a:rPr lang="en-US" dirty="0" smtClean="0">
                <a:latin typeface="Times New Roman" panose="02020603050405020304" pitchFamily="18" charset="0"/>
                <a:cs typeface="Times New Roman" panose="02020603050405020304" pitchFamily="18" charset="0"/>
              </a:rPr>
              <a:t>Long Range OCC Technology</a:t>
            </a:r>
          </a:p>
        </p:txBody>
      </p:sp>
      <p:sp>
        <p:nvSpPr>
          <p:cNvPr id="15363" name="Date Placeholder 3"/>
          <p:cNvSpPr>
            <a:spLocks noGrp="1"/>
          </p:cNvSpPr>
          <p:nvPr>
            <p:ph type="dt" sz="quarter" idx="10"/>
          </p:nvPr>
        </p:nvSpPr>
        <p:spPr>
          <a:xfrm>
            <a:off x="609600" y="377825"/>
            <a:ext cx="2286000" cy="215900"/>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ja-JP" sz="1400" smtClean="0"/>
              <a:t>July 2017</a:t>
            </a:r>
            <a:endParaRPr lang="en-US" altLang="ja-JP" sz="1400"/>
          </a:p>
        </p:txBody>
      </p:sp>
      <p:sp>
        <p:nvSpPr>
          <p:cNvPr id="15368" name="TextBox 47"/>
          <p:cNvSpPr txBox="1">
            <a:spLocks noChangeArrowheads="1"/>
          </p:cNvSpPr>
          <p:nvPr/>
        </p:nvSpPr>
        <p:spPr bwMode="auto">
          <a:xfrm>
            <a:off x="381000" y="1676400"/>
            <a:ext cx="8394357"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pPr marL="342900" indent="-342900">
              <a:buFont typeface="Arial" panose="020B0604020202020204" pitchFamily="34" charset="0"/>
              <a:buChar char="•"/>
            </a:pPr>
            <a:r>
              <a:rPr lang="en-US" sz="2400" dirty="0" smtClean="0"/>
              <a:t>Cost-effective</a:t>
            </a:r>
            <a:r>
              <a:rPr lang="en-US" sz="2400" dirty="0"/>
              <a:t>, fixed-beam optical detection with no moving parts</a:t>
            </a:r>
          </a:p>
          <a:p>
            <a:pPr marL="342900" indent="-342900">
              <a:buFont typeface="Arial" panose="020B0604020202020204" pitchFamily="34" charset="0"/>
              <a:buChar char="•"/>
            </a:pPr>
            <a:r>
              <a:rPr lang="en-US" sz="2400" dirty="0" smtClean="0"/>
              <a:t>Narrow </a:t>
            </a:r>
            <a:r>
              <a:rPr lang="en-US" sz="2400" dirty="0"/>
              <a:t>to wide field-of-view</a:t>
            </a:r>
          </a:p>
          <a:p>
            <a:pPr marL="342900" indent="-342900">
              <a:buFont typeface="Arial" panose="020B0604020202020204" pitchFamily="34" charset="0"/>
              <a:buChar char="•"/>
            </a:pPr>
            <a:r>
              <a:rPr lang="en-US" sz="2400" dirty="0" smtClean="0"/>
              <a:t>Multi-segment </a:t>
            </a:r>
            <a:r>
              <a:rPr lang="en-US" sz="2400" dirty="0"/>
              <a:t>configurations for precise multi-object detection /localization /classification</a:t>
            </a:r>
          </a:p>
          <a:p>
            <a:pPr marL="342900" indent="-342900">
              <a:buFont typeface="Arial" panose="020B0604020202020204" pitchFamily="34" charset="0"/>
              <a:buChar char="•"/>
            </a:pPr>
            <a:r>
              <a:rPr lang="en-US" sz="2400" dirty="0" smtClean="0"/>
              <a:t>Short- </a:t>
            </a:r>
            <a:r>
              <a:rPr lang="en-US" sz="2400" dirty="0"/>
              <a:t>to long-range capability</a:t>
            </a:r>
          </a:p>
          <a:p>
            <a:pPr marL="342900" indent="-342900">
              <a:buFont typeface="Arial" panose="020B0604020202020204" pitchFamily="34" charset="0"/>
              <a:buChar char="•"/>
            </a:pPr>
            <a:r>
              <a:rPr lang="en-US" sz="2400" dirty="0" smtClean="0"/>
              <a:t>Reliable </a:t>
            </a:r>
            <a:r>
              <a:rPr lang="en-US" sz="2400" dirty="0"/>
              <a:t>operation in all lighting and environmental conditions</a:t>
            </a:r>
          </a:p>
          <a:p>
            <a:pPr marL="342900" indent="-342900">
              <a:buFont typeface="Arial" panose="020B0604020202020204" pitchFamily="34" charset="0"/>
              <a:buChar char="•"/>
            </a:pPr>
            <a:r>
              <a:rPr lang="en-US" sz="2400" dirty="0" smtClean="0"/>
              <a:t>Secure </a:t>
            </a:r>
            <a:r>
              <a:rPr lang="en-US" sz="2400" dirty="0"/>
              <a:t>communication</a:t>
            </a:r>
          </a:p>
          <a:p>
            <a:pPr marL="342900" indent="-342900">
              <a:buFont typeface="Arial" panose="020B0604020202020204" pitchFamily="34" charset="0"/>
              <a:buChar char="•"/>
            </a:pPr>
            <a:r>
              <a:rPr lang="en-US" sz="2400" dirty="0" smtClean="0"/>
              <a:t>Can </a:t>
            </a:r>
            <a:r>
              <a:rPr lang="en-US" sz="2400" dirty="0"/>
              <a:t>be implemented in existing infrastructures without changing them too much</a:t>
            </a:r>
          </a:p>
        </p:txBody>
      </p:sp>
      <p:cxnSp>
        <p:nvCxnSpPr>
          <p:cNvPr id="6" name="Straight Connector 5"/>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 name="Straight Connector 6"/>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 name="Slide Number Placeholder 5"/>
          <p:cNvSpPr>
            <a:spLocks noGrp="1"/>
          </p:cNvSpPr>
          <p:nvPr>
            <p:ph type="sldNum" sz="quarter" idx="12"/>
          </p:nvPr>
        </p:nvSpPr>
        <p:spPr>
          <a:xfrm>
            <a:off x="6457950" y="6356350"/>
            <a:ext cx="2057400" cy="365125"/>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ja-JP" dirty="0" smtClean="0"/>
              <a:t>Slide </a:t>
            </a:r>
            <a:fld id="{DBD69A08-83D9-4428-B0C7-9DED3437CE41}" type="slidenum">
              <a:rPr lang="en-US" altLang="ja-JP" smtClean="0"/>
              <a:pPr/>
              <a:t>5</a:t>
            </a:fld>
            <a:endParaRPr lang="en-US" altLang="ja-JP" dirty="0" smtClean="0"/>
          </a:p>
        </p:txBody>
      </p:sp>
      <p:sp>
        <p:nvSpPr>
          <p:cNvPr id="9"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
        <p:nvSpPr>
          <p:cNvPr id="10" name="Date Placeholder 1"/>
          <p:cNvSpPr txBox="1">
            <a:spLocks/>
          </p:cNvSpPr>
          <p:nvPr/>
        </p:nvSpPr>
        <p:spPr bwMode="auto">
          <a:xfrm>
            <a:off x="6041409" y="368110"/>
            <a:ext cx="3124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lvl="0" algn="ctr">
              <a:defRPr/>
            </a:pPr>
            <a:r>
              <a:rPr lang="en-US" altLang="en-US" sz="1400" b="1" dirty="0" smtClean="0"/>
              <a:t>d</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oc.: </a:t>
            </a:r>
            <a:r>
              <a:rPr kumimoji="0" lang="en-US" altLang="en-US" sz="1400" b="1" i="0" u="none" strike="noStrike" kern="1200" cap="none" spc="0" normalizeH="0" baseline="0" noProof="0" dirty="0" smtClean="0">
                <a:ln>
                  <a:noFill/>
                </a:ln>
                <a:effectLst/>
                <a:uLnTx/>
                <a:uFillTx/>
                <a:latin typeface="Times New Roman" panose="02020603050405020304" pitchFamily="18" charset="0"/>
                <a:ea typeface="+mn-ea"/>
                <a:cs typeface="+mn-cs"/>
              </a:rPr>
              <a:t>IEEE </a:t>
            </a:r>
            <a:r>
              <a:rPr lang="en-US" sz="1400" b="1" dirty="0"/>
              <a:t>15-17-0386-00-0vat</a:t>
            </a:r>
            <a:endParaRPr kumimoji="0" lang="en-US" altLang="en-US" sz="1400" b="1" i="0" u="none" strike="noStrike" kern="1200" cap="none" spc="0" normalizeH="0" baseline="0" noProof="0" dirty="0">
              <a:ln>
                <a:noFill/>
              </a:ln>
              <a:effectLst/>
              <a:uLnTx/>
              <a:uFillTx/>
            </a:endParaRPr>
          </a:p>
        </p:txBody>
      </p:sp>
    </p:spTree>
    <p:extLst>
      <p:ext uri="{BB962C8B-B14F-4D97-AF65-F5344CB8AC3E}">
        <p14:creationId xmlns:p14="http://schemas.microsoft.com/office/powerpoint/2010/main" val="1987813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Date Placeholder 3"/>
          <p:cNvSpPr>
            <a:spLocks noGrp="1"/>
          </p:cNvSpPr>
          <p:nvPr>
            <p:ph type="dt" sz="quarter" idx="10"/>
          </p:nvPr>
        </p:nvSpPr>
        <p:spPr>
          <a:xfrm>
            <a:off x="609600" y="377825"/>
            <a:ext cx="2286000" cy="215900"/>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ja-JP" sz="1400" smtClean="0"/>
              <a:t>July 2017</a:t>
            </a:r>
            <a:endParaRPr lang="en-US" altLang="ja-JP" sz="1400"/>
          </a:p>
        </p:txBody>
      </p:sp>
      <p:pic>
        <p:nvPicPr>
          <p:cNvPr id="2" name="Picture 1"/>
          <p:cNvPicPr>
            <a:picLocks noChangeAspect="1"/>
          </p:cNvPicPr>
          <p:nvPr/>
        </p:nvPicPr>
        <p:blipFill>
          <a:blip r:embed="rId2" cstate="print"/>
          <a:stretch>
            <a:fillRect/>
          </a:stretch>
        </p:blipFill>
        <p:spPr>
          <a:xfrm>
            <a:off x="2987535" y="1852112"/>
            <a:ext cx="3372130" cy="1599335"/>
          </a:xfrm>
          <a:prstGeom prst="rect">
            <a:avLst/>
          </a:prstGeom>
        </p:spPr>
      </p:pic>
      <p:sp>
        <p:nvSpPr>
          <p:cNvPr id="4" name="Rectangle 3"/>
          <p:cNvSpPr/>
          <p:nvPr/>
        </p:nvSpPr>
        <p:spPr>
          <a:xfrm>
            <a:off x="2895600" y="3568711"/>
            <a:ext cx="3581400" cy="584775"/>
          </a:xfrm>
          <a:prstGeom prst="rect">
            <a:avLst/>
          </a:prstGeom>
        </p:spPr>
        <p:txBody>
          <a:bodyPr wrap="square">
            <a:spAutoFit/>
          </a:bodyPr>
          <a:lstStyle/>
          <a:p>
            <a:pPr algn="just"/>
            <a:r>
              <a:rPr lang="en-US" sz="3200" dirty="0" smtClean="0"/>
              <a:t>Recommendations</a:t>
            </a:r>
          </a:p>
        </p:txBody>
      </p:sp>
      <p:sp>
        <p:nvSpPr>
          <p:cNvPr id="10" name="Title 1"/>
          <p:cNvSpPr>
            <a:spLocks noGrp="1"/>
          </p:cNvSpPr>
          <p:nvPr>
            <p:ph type="title"/>
          </p:nvPr>
        </p:nvSpPr>
        <p:spPr>
          <a:xfrm>
            <a:off x="762000" y="584200"/>
            <a:ext cx="7772400" cy="762000"/>
          </a:xfrm>
        </p:spPr>
        <p:txBody>
          <a:bodyPr>
            <a:normAutofit/>
          </a:bodyPr>
          <a:lstStyle/>
          <a:p>
            <a:pPr algn="ctr"/>
            <a:r>
              <a:rPr lang="en-US" dirty="0">
                <a:latin typeface="Times New Roman" panose="02020603050405020304" pitchFamily="18" charset="0"/>
                <a:cs typeface="Times New Roman" panose="02020603050405020304" pitchFamily="18" charset="0"/>
              </a:rPr>
              <a:t>Motion to 802.15 </a:t>
            </a:r>
            <a:r>
              <a:rPr lang="en-US" dirty="0" smtClean="0">
                <a:latin typeface="Times New Roman" panose="02020603050405020304" pitchFamily="18" charset="0"/>
                <a:cs typeface="Times New Roman" panose="02020603050405020304" pitchFamily="18" charset="0"/>
              </a:rPr>
              <a:t>Task Group</a:t>
            </a:r>
          </a:p>
        </p:txBody>
      </p:sp>
      <p:cxnSp>
        <p:nvCxnSpPr>
          <p:cNvPr id="7" name="Straight Connector 6"/>
          <p:cNvCxnSpPr/>
          <p:nvPr/>
        </p:nvCxnSpPr>
        <p:spPr bwMode="auto">
          <a:xfrm>
            <a:off x="215900" y="6096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 name="Straight Connector 7"/>
          <p:cNvCxnSpPr/>
          <p:nvPr/>
        </p:nvCxnSpPr>
        <p:spPr bwMode="auto">
          <a:xfrm>
            <a:off x="254000" y="6438900"/>
            <a:ext cx="8839200" cy="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 name="Slide Number Placeholder 5"/>
          <p:cNvSpPr>
            <a:spLocks noGrp="1"/>
          </p:cNvSpPr>
          <p:nvPr>
            <p:ph type="sldNum" sz="quarter" idx="12"/>
          </p:nvPr>
        </p:nvSpPr>
        <p:spPr>
          <a:xfrm>
            <a:off x="6457950" y="6356350"/>
            <a:ext cx="2057400" cy="365125"/>
          </a:xfrm>
          <a:noFill/>
        </p:spPr>
        <p:txBody>
          <a:bodyP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r>
              <a:rPr lang="en-US" altLang="ja-JP" dirty="0" smtClean="0"/>
              <a:t>Slide </a:t>
            </a:r>
            <a:fld id="{DBD69A08-83D9-4428-B0C7-9DED3437CE41}" type="slidenum">
              <a:rPr lang="en-US" altLang="ja-JP" smtClean="0"/>
              <a:pPr/>
              <a:t>6</a:t>
            </a:fld>
            <a:endParaRPr lang="en-US" altLang="ja-JP" dirty="0" smtClean="0"/>
          </a:p>
        </p:txBody>
      </p:sp>
      <p:sp>
        <p:nvSpPr>
          <p:cNvPr id="11" name="Date Placeholder 1"/>
          <p:cNvSpPr txBox="1">
            <a:spLocks/>
          </p:cNvSpPr>
          <p:nvPr/>
        </p:nvSpPr>
        <p:spPr bwMode="auto">
          <a:xfrm>
            <a:off x="457200" y="6477000"/>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1400" i="0" u="none" strike="noStrike" kern="1200" cap="none" spc="0" normalizeH="0" baseline="0" noProof="0" dirty="0" smtClean="0">
                <a:ln>
                  <a:noFill/>
                </a:ln>
                <a:solidFill>
                  <a:schemeClr val="tx1"/>
                </a:solidFill>
                <a:effectLst/>
                <a:uLnTx/>
                <a:uFillTx/>
                <a:latin typeface="Times New Roman" panose="02020603050405020304" pitchFamily="18" charset="0"/>
                <a:ea typeface="+mn-ea"/>
                <a:cs typeface="+mn-cs"/>
              </a:rPr>
              <a:t>Submission</a:t>
            </a:r>
            <a:endParaRPr kumimoji="0" lang="en-US" altLang="en-US" sz="1400" i="0" u="none" strike="noStrike" kern="1200" cap="none" spc="0" normalizeH="0" baseline="0" noProof="0" dirty="0">
              <a:ln>
                <a:noFill/>
              </a:ln>
              <a:solidFill>
                <a:schemeClr val="tx1"/>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1554966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디자인 사용자 지정">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8814</TotalTime>
  <Words>396</Words>
  <Application>Microsoft Office PowerPoint</Application>
  <PresentationFormat>On-screen Show (4:3)</PresentationFormat>
  <Paragraphs>63</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디자인 사용자 지정</vt:lpstr>
      <vt:lpstr>PowerPoint Presentation</vt:lpstr>
      <vt:lpstr>Introduction (1/2)</vt:lpstr>
      <vt:lpstr>Introduction (2/2)</vt:lpstr>
      <vt:lpstr>Possible Criteria for Long Range OCC</vt:lpstr>
      <vt:lpstr>Benefits of Long Range OCC Technology</vt:lpstr>
      <vt:lpstr>Motion to 802.15 Task Group</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Roberts, Richard D</dc:creator>
  <dc:description>&lt;doc#&gt;</dc:description>
  <cp:lastModifiedBy>TH</cp:lastModifiedBy>
  <cp:revision>680</cp:revision>
  <cp:lastPrinted>2015-12-29T06:55:16Z</cp:lastPrinted>
  <dcterms:created xsi:type="dcterms:W3CDTF">2015-01-04T22:39:23Z</dcterms:created>
  <dcterms:modified xsi:type="dcterms:W3CDTF">2017-07-10T11:03:17Z</dcterms:modified>
</cp:coreProperties>
</file>