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9"/>
  </p:notesMasterIdLst>
  <p:handoutMasterIdLst>
    <p:handoutMasterId r:id="rId10"/>
  </p:handoutMasterIdLst>
  <p:sldIdLst>
    <p:sldId id="259" r:id="rId2"/>
    <p:sldId id="423" r:id="rId3"/>
    <p:sldId id="406" r:id="rId4"/>
    <p:sldId id="422" r:id="rId5"/>
    <p:sldId id="418" r:id="rId6"/>
    <p:sldId id="424" r:id="rId7"/>
    <p:sldId id="403" r:id="rId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p:cViewPr varScale="1">
        <p:scale>
          <a:sx n="70" d="100"/>
          <a:sy n="70" d="100"/>
        </p:scale>
        <p:origin x="-1320" y="-9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July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July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July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July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July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July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July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July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July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smtClean="0">
                <a:solidFill>
                  <a:schemeClr val="tx1"/>
                </a:solidFill>
              </a:rPr>
              <a:t>July 2017</a:t>
            </a:r>
            <a:endParaRPr lang="en-US" altLang="en-US" dirty="0">
              <a:solidFill>
                <a:schemeClr val="tx1"/>
              </a:solidFill>
            </a:endParaRPr>
          </a:p>
        </p:txBody>
      </p:sp>
      <p:sp>
        <p:nvSpPr>
          <p:cNvPr id="6" name="Slide Number Placeholder 3"/>
          <p:cNvSpPr>
            <a:spLocks noGrp="1"/>
          </p:cNvSpPr>
          <p:nvPr>
            <p:ph type="sldNum" sz="quarter" idx="4294967295"/>
          </p:nvPr>
        </p:nvSpPr>
        <p:spPr>
          <a:xfrm>
            <a:off x="3924300" y="6511469"/>
            <a:ext cx="1295400" cy="180975"/>
          </a:xfrm>
        </p:spPr>
        <p:txBody>
          <a:bodyPr/>
          <a:lstStyle/>
          <a:p>
            <a:r>
              <a:rPr lang="en-US" altLang="en-US" dirty="0" smtClean="0">
                <a:solidFill>
                  <a:schemeClr val="tx1"/>
                </a:solidFill>
              </a:rPr>
              <a:t>Yeong Min Jang</a:t>
            </a:r>
            <a:endParaRPr lang="en-US" altLang="en-US" dirty="0">
              <a:solidFill>
                <a:schemeClr val="tx1"/>
              </a:solidFill>
            </a:endParaRPr>
          </a:p>
        </p:txBody>
      </p:sp>
      <p:sp>
        <p:nvSpPr>
          <p:cNvPr id="27651"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altLang="ko-KR" sz="1600" b="1" dirty="0"/>
              <a:t>Future </a:t>
            </a:r>
            <a:r>
              <a:rPr lang="en-US" altLang="ko-KR" sz="1600" b="1" dirty="0" smtClean="0"/>
              <a:t>Applications </a:t>
            </a:r>
            <a:r>
              <a:rPr lang="en-US" altLang="ko-KR" sz="1600" b="1" dirty="0"/>
              <a:t>of OWC and OCC</a:t>
            </a:r>
            <a:r>
              <a:rPr lang="en-US" altLang="ko-KR" sz="1600" dirty="0" smtClean="0"/>
              <a:t>                      	     </a:t>
            </a:r>
          </a:p>
          <a:p>
            <a:pPr algn="just"/>
            <a:r>
              <a:rPr lang="en-US" altLang="en-US" sz="1600" b="1" dirty="0" smtClean="0"/>
              <a:t>Date </a:t>
            </a:r>
            <a:r>
              <a:rPr lang="en-US" altLang="en-US" sz="1600" b="1" dirty="0"/>
              <a:t>Submitted: </a:t>
            </a:r>
            <a:r>
              <a:rPr lang="en-US" altLang="en-US" sz="1600" dirty="0" smtClean="0"/>
              <a:t>July 2017</a:t>
            </a:r>
            <a:r>
              <a:rPr lang="en-US" altLang="en-US" sz="1600" dirty="0"/>
              <a:t>	</a:t>
            </a:r>
            <a:endParaRPr lang="en-US" altLang="en-US" sz="1600" dirty="0" smtClean="0"/>
          </a:p>
          <a:p>
            <a:pPr algn="just"/>
            <a:r>
              <a:rPr lang="en-US" altLang="en-US" sz="1600" b="1" dirty="0" smtClean="0"/>
              <a:t>Source:</a:t>
            </a:r>
            <a:r>
              <a:rPr lang="en-US" altLang="en-US" sz="1600" dirty="0" smtClean="0"/>
              <a:t> Amirul Islam, Md. Tanvir Hossan, and Yeong </a:t>
            </a:r>
            <a:r>
              <a:rPr lang="en-US" altLang="en-US" sz="1600" dirty="0"/>
              <a:t>Min </a:t>
            </a:r>
            <a:r>
              <a:rPr lang="en-US" altLang="en-US" sz="1600" dirty="0" smtClean="0"/>
              <a:t>Jang [Kookmin University].</a:t>
            </a:r>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algn="just">
              <a:spcBef>
                <a:spcPts val="600"/>
              </a:spcBef>
              <a:spcAft>
                <a:spcPts val="600"/>
              </a:spcAft>
            </a:pPr>
            <a:r>
              <a:rPr lang="en-US" altLang="en-US" sz="1600" b="1" dirty="0" smtClean="0"/>
              <a:t>Abstract</a:t>
            </a:r>
            <a:r>
              <a:rPr lang="en-US" altLang="en-US" sz="1600" b="1" dirty="0"/>
              <a:t>:</a:t>
            </a:r>
            <a:r>
              <a:rPr lang="en-US" altLang="en-US" sz="1600" dirty="0"/>
              <a:t>	</a:t>
            </a:r>
            <a:r>
              <a:rPr lang="en-US" altLang="en-US" sz="1600" dirty="0" smtClean="0"/>
              <a:t>Future application of optical wireless communication and optical camera communication. </a:t>
            </a:r>
          </a:p>
          <a:p>
            <a:pPr algn="just">
              <a:spcBef>
                <a:spcPts val="600"/>
              </a:spcBef>
              <a:spcAft>
                <a:spcPts val="600"/>
              </a:spcAft>
            </a:pPr>
            <a:r>
              <a:rPr lang="en-US" altLang="en-US" sz="1600" b="1" dirty="0" smtClean="0"/>
              <a:t>Purpose: </a:t>
            </a:r>
            <a:r>
              <a:rPr lang="en-US" sz="1600" dirty="0" smtClean="0"/>
              <a:t>To define the applications of OWC and OCC.</a:t>
            </a:r>
            <a:r>
              <a:rPr lang="en-US" altLang="en-US" sz="1600" dirty="0"/>
              <a:t>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15-17-0385-00-0vat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95184" y="609600"/>
            <a:ext cx="80772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Introduction (1/2)</a:t>
            </a:r>
          </a:p>
        </p:txBody>
      </p:sp>
      <p:sp>
        <p:nvSpPr>
          <p:cNvPr id="8198" name="Rectangle 4"/>
          <p:cNvSpPr>
            <a:spLocks noGrp="1" noChangeArrowheads="1"/>
          </p:cNvSpPr>
          <p:nvPr>
            <p:ph idx="1"/>
          </p:nvPr>
        </p:nvSpPr>
        <p:spPr>
          <a:xfrm>
            <a:off x="228600" y="1371600"/>
            <a:ext cx="8686800" cy="3849688"/>
          </a:xfrm>
        </p:spPr>
        <p:txBody>
          <a:bodyPr>
            <a:noAutofit/>
          </a:bodyPr>
          <a:lstStyle/>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Due to the innovation of LEDs optical wireless communication (OWC) has emerged greatly in recent years. The development of image sensors or cameras are creating new applications of OWC as a new parts named as optical camera communication (OCC).</a:t>
            </a:r>
          </a:p>
          <a:p>
            <a:pPr algn="just">
              <a:buFont typeface="Wingdings" panose="05000000000000000000" pitchFamily="2" charset="2"/>
              <a:buChar char="q"/>
            </a:pP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In OCC we can use the existing LEDs as a transmitter and image sensor as a receiver. </a:t>
            </a:r>
          </a:p>
          <a:p>
            <a:pPr algn="just">
              <a:buFont typeface="Wingdings" panose="05000000000000000000" pitchFamily="2" charset="2"/>
              <a:buChar char="q"/>
            </a:pP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OCC has created lots of application because of its simplicity. Among all the applications vehicular communication has created a lot of interests. It is expected that the car will take most of the part of IoT in the near future</a:t>
            </a: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a:t>
            </a:r>
          </a:p>
          <a:p>
            <a:pPr algn="just">
              <a:buFont typeface="Wingdings" panose="05000000000000000000" pitchFamily="2" charset="2"/>
              <a:buChar char="q"/>
            </a:pPr>
            <a:endParaRPr lang="en-US" altLang="ko-KR" sz="2400" dirty="0">
              <a:latin typeface="Times New Roman" panose="02020603050405020304" pitchFamily="18" charset="0"/>
              <a:ea typeface="Gulim" panose="020B0600000101010101" pitchFamily="34" charset="-127"/>
              <a:cs typeface="Times New Roman" panose="02020603050405020304" pitchFamily="18" charset="0"/>
            </a:endParaRP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2</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5390078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95184" y="609600"/>
            <a:ext cx="8077200" cy="762000"/>
          </a:xfrm>
        </p:spPr>
        <p:txBody>
          <a:bodyPr>
            <a:norm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Introduction (2/2)</a:t>
            </a:r>
          </a:p>
        </p:txBody>
      </p:sp>
      <p:sp>
        <p:nvSpPr>
          <p:cNvPr id="8198" name="Rectangle 4"/>
          <p:cNvSpPr>
            <a:spLocks noGrp="1" noChangeArrowheads="1"/>
          </p:cNvSpPr>
          <p:nvPr>
            <p:ph idx="1"/>
          </p:nvPr>
        </p:nvSpPr>
        <p:spPr>
          <a:xfrm>
            <a:off x="228600" y="1371600"/>
            <a:ext cx="8686800" cy="3849688"/>
          </a:xfrm>
        </p:spPr>
        <p:txBody>
          <a:bodyPr>
            <a:noAutofit/>
          </a:bodyPr>
          <a:lstStyle/>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Expanding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the ecosystem by bringing the components together from ITS, IoT, edge &amp; cloud computing, big data and connected vehicles for cooperative ITS and cooperative mobility management.)</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Camera</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lasers (LIDAR), GPS for safety and innovations in advanced driver assistance systems with a connection to the cloud platform.</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Challenges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to enable an intelligent transportation system to address issues facing the transportation such as high fuel prices, high levels of CO</a:t>
            </a:r>
            <a:r>
              <a:rPr lang="en-US" altLang="ko-KR" sz="2400" baseline="-25000" dirty="0">
                <a:latin typeface="Times New Roman" panose="02020603050405020304" pitchFamily="18" charset="0"/>
                <a:ea typeface="Gulim" panose="020B0600000101010101" pitchFamily="34" charset="-127"/>
                <a:cs typeface="Times New Roman" panose="02020603050405020304" pitchFamily="18" charset="0"/>
              </a:rPr>
              <a:t>2</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emissions, increasing traffic congestion, and improved road safety, avoid accident/collision.</a:t>
            </a:r>
          </a:p>
          <a:p>
            <a:pPr algn="just">
              <a:buFont typeface="Wingdings" panose="05000000000000000000" pitchFamily="2" charset="2"/>
              <a:buChar char="q"/>
            </a:pPr>
            <a:endParaRPr lang="en-US" altLang="ko-KR" sz="2400" dirty="0">
              <a:latin typeface="Times New Roman" panose="02020603050405020304" pitchFamily="18" charset="0"/>
              <a:ea typeface="Gulim" panose="020B0600000101010101" pitchFamily="34" charset="-127"/>
              <a:cs typeface="Times New Roman" panose="02020603050405020304" pitchFamily="18" charset="0"/>
            </a:endParaRP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3</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9647259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595184" y="609600"/>
            <a:ext cx="8077200" cy="762000"/>
          </a:xfrm>
        </p:spPr>
        <p:txBody>
          <a:bodyPr>
            <a:normAutofit/>
          </a:bodyPr>
          <a:lstStyle/>
          <a:p>
            <a:pPr algn="ctr"/>
            <a:r>
              <a:rPr lang="en-US" altLang="ja-JP" dirty="0">
                <a:latin typeface="Times New Roman" panose="02020603050405020304" pitchFamily="18" charset="0"/>
                <a:cs typeface="Times New Roman" panose="02020603050405020304" pitchFamily="18" charset="0"/>
              </a:rPr>
              <a:t>Future of OWC</a:t>
            </a: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4</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Rectangle 3"/>
          <p:cNvSpPr>
            <a:spLocks noChangeArrowheads="1"/>
          </p:cNvSpPr>
          <p:nvPr/>
        </p:nvSpPr>
        <p:spPr bwMode="auto">
          <a:xfrm>
            <a:off x="1604395" y="5863336"/>
            <a:ext cx="6049962"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&lt;</a:t>
            </a:r>
            <a:r>
              <a:rPr kumimoji="0" lang="en-US" altLang="en-US" b="1" i="0" u="none" strike="noStrike" cap="none" normalizeH="0" baseline="0" dirty="0" smtClean="0">
                <a:ln>
                  <a:noFill/>
                </a:ln>
                <a:solidFill>
                  <a:srgbClr val="000000"/>
                </a:solidFill>
                <a:effectLst/>
                <a:latin typeface="Times New Roman" panose="02020603050405020304" pitchFamily="18" charset="0"/>
                <a:ea typeface="HCR Batang" panose="02030504000101010101" pitchFamily="18" charset="-127"/>
                <a:cs typeface="Times New Roman" panose="02020603050405020304" pitchFamily="18" charset="0"/>
              </a:rPr>
              <a:t>Figure:</a:t>
            </a:r>
            <a:r>
              <a:rPr kumimoji="0" lang="en-US" altLang="en-US" i="0" u="none" strike="noStrike" cap="none" normalizeH="0" baseline="0" dirty="0" smtClean="0">
                <a:ln>
                  <a:noFill/>
                </a:ln>
                <a:solidFill>
                  <a:srgbClr val="000000"/>
                </a:solidFill>
                <a:effectLst/>
                <a:latin typeface="Times New Roman" panose="02020603050405020304" pitchFamily="18" charset="0"/>
                <a:ea typeface="HCR Batang" panose="02030504000101010101" pitchFamily="18" charset="-127"/>
                <a:cs typeface="Times New Roman" panose="02020603050405020304" pitchFamily="18" charset="0"/>
              </a:rPr>
              <a:t> </a:t>
            </a:r>
            <a:r>
              <a:rPr kumimoji="0" lang="en-US" altLang="en-US"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i="0" u="none" strike="noStrike" cap="none" normalizeH="0" baseline="0" dirty="0" smtClean="0">
                <a:ln>
                  <a:noFill/>
                </a:ln>
                <a:solidFill>
                  <a:srgbClr val="000000"/>
                </a:solidFill>
                <a:effectLst/>
                <a:latin typeface="Times New Roman" panose="02020603050405020304" pitchFamily="18" charset="0"/>
                <a:ea typeface="HCR Batang" panose="02030504000101010101" pitchFamily="18" charset="-127"/>
                <a:cs typeface="Times New Roman" panose="02020603050405020304" pitchFamily="18" charset="0"/>
              </a:rPr>
              <a:t>Past,</a:t>
            </a:r>
            <a:r>
              <a:rPr kumimoji="0" lang="en-US" altLang="en-US" i="0" u="none" strike="noStrike" cap="none" normalizeH="0" dirty="0" smtClean="0">
                <a:ln>
                  <a:noFill/>
                </a:ln>
                <a:solidFill>
                  <a:srgbClr val="000000"/>
                </a:solidFill>
                <a:effectLst/>
                <a:latin typeface="Times New Roman" panose="02020603050405020304" pitchFamily="18" charset="0"/>
                <a:ea typeface="HCR Batang" panose="02030504000101010101" pitchFamily="18" charset="-127"/>
                <a:cs typeface="Times New Roman" panose="02020603050405020304" pitchFamily="18" charset="0"/>
              </a:rPr>
              <a:t> present and future of OWC (</a:t>
            </a:r>
            <a:r>
              <a:rPr kumimoji="0" lang="en-US" altLang="en-US" i="0" u="none" strike="noStrike" cap="none" normalizeH="0" dirty="0" err="1" smtClean="0">
                <a:ln>
                  <a:noFill/>
                </a:ln>
                <a:solidFill>
                  <a:srgbClr val="000000"/>
                </a:solidFill>
                <a:effectLst/>
                <a:latin typeface="Times New Roman" panose="02020603050405020304" pitchFamily="18" charset="0"/>
                <a:ea typeface="HCR Batang" panose="02030504000101010101" pitchFamily="18" charset="-127"/>
                <a:cs typeface="Times New Roman" panose="02020603050405020304" pitchFamily="18" charset="0"/>
              </a:rPr>
              <a:t>OCC+LiFi</a:t>
            </a:r>
            <a:r>
              <a:rPr kumimoji="0" lang="en-US" altLang="en-US" i="0" u="none" strike="noStrike" cap="none" normalizeH="0" dirty="0" smtClean="0">
                <a:ln>
                  <a:noFill/>
                </a:ln>
                <a:solidFill>
                  <a:srgbClr val="000000"/>
                </a:solidFill>
                <a:effectLst/>
                <a:latin typeface="Times New Roman" panose="02020603050405020304" pitchFamily="18" charset="0"/>
                <a:ea typeface="HCR Batang" panose="02030504000101010101" pitchFamily="18" charset="-127"/>
                <a:cs typeface="Times New Roman" panose="02020603050405020304" pitchFamily="18" charset="0"/>
              </a:rPr>
              <a:t>)</a:t>
            </a:r>
            <a:r>
              <a:rPr kumimoji="0" lang="en-US" altLang="en-US"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&gt;</a:t>
            </a:r>
            <a:endParaRPr kumimoji="0" lang="en-US" altLang="en-US"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a:blip r:embed="rId3" cstate="print"/>
          <a:stretch>
            <a:fillRect/>
          </a:stretch>
        </p:blipFill>
        <p:spPr>
          <a:xfrm>
            <a:off x="141621" y="1752600"/>
            <a:ext cx="8638501" cy="4096000"/>
          </a:xfrm>
          <a:prstGeom prst="rect">
            <a:avLst/>
          </a:prstGeom>
        </p:spPr>
      </p:pic>
      <p:sp>
        <p:nvSpPr>
          <p:cNvPr id="13" name="Rectangle 12"/>
          <p:cNvSpPr/>
          <p:nvPr/>
        </p:nvSpPr>
        <p:spPr>
          <a:xfrm>
            <a:off x="4724400" y="3683025"/>
            <a:ext cx="3429000" cy="76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636512" y="3879359"/>
            <a:ext cx="1151277" cy="276999"/>
          </a:xfrm>
          <a:prstGeom prst="rect">
            <a:avLst/>
          </a:prstGeom>
        </p:spPr>
        <p:txBody>
          <a:bodyPr wrap="none">
            <a:spAutoFit/>
          </a:bodyPr>
          <a:lstStyle/>
          <a:p>
            <a:pPr algn="ctr"/>
            <a:r>
              <a:rPr lang="en-US" dirty="0" smtClean="0">
                <a:solidFill>
                  <a:srgbClr val="FF0000"/>
                </a:solidFill>
              </a:rPr>
              <a:t>Future of OWC</a:t>
            </a:r>
            <a:endParaRPr lang="en-US" dirty="0">
              <a:solidFill>
                <a:srgbClr val="FF0000"/>
              </a:solidFill>
            </a:endParaRPr>
          </a:p>
        </p:txBody>
      </p:sp>
      <p:sp>
        <p:nvSpPr>
          <p:cNvPr id="15"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3933465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215900" y="779463"/>
            <a:ext cx="8547100" cy="1201737"/>
          </a:xfrm>
        </p:spPr>
        <p:txBody>
          <a:bodyPr>
            <a:no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Applications of OCC in ITS System (1/2)</a:t>
            </a:r>
          </a:p>
        </p:txBody>
      </p:sp>
      <p:sp>
        <p:nvSpPr>
          <p:cNvPr id="8198" name="Rectangle 4"/>
          <p:cNvSpPr>
            <a:spLocks noGrp="1" noChangeArrowheads="1"/>
          </p:cNvSpPr>
          <p:nvPr>
            <p:ph idx="1"/>
          </p:nvPr>
        </p:nvSpPr>
        <p:spPr>
          <a:xfrm>
            <a:off x="635000" y="2117724"/>
            <a:ext cx="8128000" cy="3849688"/>
          </a:xfrm>
        </p:spPr>
        <p:txBody>
          <a:bodyPr>
            <a:noAutofit/>
          </a:bodyPr>
          <a:lstStyle/>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V2X communication for safe driving and smart navigation</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Cross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traffic alert</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Parking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assistance</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Autonomous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vehicle detection and monitoring</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Traffic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jam assistance</a:t>
            </a:r>
          </a:p>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Safety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(reduce accidents)</a:t>
            </a:r>
          </a:p>
          <a:p>
            <a:pPr algn="just">
              <a:buFont typeface="Wingdings" panose="05000000000000000000" pitchFamily="2" charset="2"/>
              <a:buChar char="q"/>
            </a:pP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 Drone-to-drone communication for collision avoidance</a:t>
            </a: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5</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37565927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xfrm>
            <a:off x="215900" y="779463"/>
            <a:ext cx="8547100" cy="1201737"/>
          </a:xfrm>
        </p:spPr>
        <p:txBody>
          <a:bodyPr>
            <a:noAutofit/>
          </a:bodyPr>
          <a:lstStyle/>
          <a:p>
            <a:pPr algn="ctr"/>
            <a:r>
              <a:rPr lang="en-US" altLang="ja-JP" dirty="0" smtClean="0">
                <a:latin typeface="Times New Roman" panose="02020603050405020304" pitchFamily="18" charset="0"/>
                <a:ea typeface="ＭＳ Ｐゴシック" panose="020B0600070205080204" pitchFamily="34" charset="-128"/>
                <a:cs typeface="Times New Roman" panose="02020603050405020304" pitchFamily="18" charset="0"/>
              </a:rPr>
              <a:t>Applications of OCC in ITS System (2/2)</a:t>
            </a:r>
          </a:p>
        </p:txBody>
      </p:sp>
      <p:sp>
        <p:nvSpPr>
          <p:cNvPr id="8198" name="Rectangle 4"/>
          <p:cNvSpPr>
            <a:spLocks noGrp="1" noChangeArrowheads="1"/>
          </p:cNvSpPr>
          <p:nvPr>
            <p:ph idx="1"/>
          </p:nvPr>
        </p:nvSpPr>
        <p:spPr>
          <a:xfrm>
            <a:off x="635000" y="2117724"/>
            <a:ext cx="8128000" cy="3849688"/>
          </a:xfrm>
        </p:spPr>
        <p:txBody>
          <a:bodyPr>
            <a:noAutofit/>
          </a:bodyPr>
          <a:lstStyle/>
          <a:p>
            <a:pPr algn="just">
              <a:buFont typeface="Wingdings" panose="05000000000000000000" pitchFamily="2" charset="2"/>
              <a:buChar char="q"/>
            </a:pPr>
            <a:r>
              <a:rPr lang="en-US" altLang="ko-KR" sz="2400" dirty="0" smtClean="0">
                <a:latin typeface="Times New Roman" panose="02020603050405020304" pitchFamily="18" charset="0"/>
                <a:ea typeface="Gulim" panose="020B0600000101010101" pitchFamily="34" charset="-127"/>
                <a:cs typeface="Times New Roman" panose="02020603050405020304" pitchFamily="18" charset="0"/>
              </a:rPr>
              <a:t>  </a:t>
            </a:r>
            <a:r>
              <a:rPr lang="en-US" altLang="ko-KR" sz="2400" dirty="0">
                <a:latin typeface="Times New Roman" panose="02020603050405020304" pitchFamily="18" charset="0"/>
                <a:ea typeface="Gulim" panose="020B0600000101010101" pitchFamily="34" charset="-127"/>
                <a:cs typeface="Times New Roman" panose="02020603050405020304" pitchFamily="18" charset="0"/>
              </a:rPr>
              <a:t>V2X communication</a:t>
            </a:r>
          </a:p>
          <a:p>
            <a:pPr lvl="1" algn="just">
              <a:buFont typeface="Courier New" panose="02070309020205020404" pitchFamily="49" charset="0"/>
              <a:buChar char="o"/>
            </a:pPr>
            <a:r>
              <a:rPr lang="en-US" altLang="ko-KR" sz="2800" dirty="0" smtClean="0">
                <a:latin typeface="Times New Roman" panose="02020603050405020304" pitchFamily="18" charset="0"/>
                <a:ea typeface="Gulim" panose="020B0600000101010101" pitchFamily="34" charset="-127"/>
                <a:cs typeface="Times New Roman" panose="02020603050405020304" pitchFamily="18" charset="0"/>
              </a:rPr>
              <a:t>Collision </a:t>
            </a:r>
            <a:r>
              <a:rPr lang="en-US" altLang="ko-KR" sz="2800" dirty="0">
                <a:latin typeface="Times New Roman" panose="02020603050405020304" pitchFamily="18" charset="0"/>
                <a:ea typeface="Gulim" panose="020B0600000101010101" pitchFamily="34" charset="-127"/>
                <a:cs typeface="Times New Roman" panose="02020603050405020304" pitchFamily="18" charset="0"/>
              </a:rPr>
              <a:t>avoidance</a:t>
            </a:r>
          </a:p>
          <a:p>
            <a:pPr lvl="1" algn="just">
              <a:buFont typeface="Courier New" panose="02070309020205020404" pitchFamily="49" charset="0"/>
              <a:buChar char="o"/>
            </a:pPr>
            <a:r>
              <a:rPr lang="en-US" altLang="ko-KR" sz="2800" dirty="0">
                <a:latin typeface="Times New Roman" panose="02020603050405020304" pitchFamily="18" charset="0"/>
                <a:ea typeface="Gulim" panose="020B0600000101010101" pitchFamily="34" charset="-127"/>
                <a:cs typeface="Times New Roman" panose="02020603050405020304" pitchFamily="18" charset="0"/>
              </a:rPr>
              <a:t>Forward/rear collision warning</a:t>
            </a:r>
          </a:p>
          <a:p>
            <a:pPr lvl="1" algn="just">
              <a:buFont typeface="Courier New" panose="02070309020205020404" pitchFamily="49" charset="0"/>
              <a:buChar char="o"/>
            </a:pPr>
            <a:r>
              <a:rPr lang="en-US" altLang="ko-KR" sz="2800" dirty="0">
                <a:latin typeface="Times New Roman" panose="02020603050405020304" pitchFamily="18" charset="0"/>
                <a:ea typeface="Gulim" panose="020B0600000101010101" pitchFamily="34" charset="-127"/>
                <a:cs typeface="Times New Roman" panose="02020603050405020304" pitchFamily="18" charset="0"/>
              </a:rPr>
              <a:t>Blind-spot monitoring</a:t>
            </a:r>
          </a:p>
          <a:p>
            <a:pPr lvl="1" algn="just">
              <a:buFont typeface="Courier New" panose="02070309020205020404" pitchFamily="49" charset="0"/>
              <a:buChar char="o"/>
            </a:pPr>
            <a:r>
              <a:rPr lang="en-US" altLang="ko-KR" sz="2800" dirty="0">
                <a:latin typeface="Times New Roman" panose="02020603050405020304" pitchFamily="18" charset="0"/>
                <a:ea typeface="Gulim" panose="020B0600000101010101" pitchFamily="34" charset="-127"/>
                <a:cs typeface="Times New Roman" panose="02020603050405020304" pitchFamily="18" charset="0"/>
              </a:rPr>
              <a:t>Forward/rear collision warning</a:t>
            </a:r>
          </a:p>
          <a:p>
            <a:pPr lvl="1" algn="just">
              <a:buFont typeface="Courier New" panose="02070309020205020404" pitchFamily="49" charset="0"/>
              <a:buChar char="o"/>
            </a:pPr>
            <a:r>
              <a:rPr lang="en-US" altLang="ko-KR" sz="2800" dirty="0">
                <a:latin typeface="Times New Roman" panose="02020603050405020304" pitchFamily="18" charset="0"/>
                <a:ea typeface="Gulim" panose="020B0600000101010101" pitchFamily="34" charset="-127"/>
                <a:cs typeface="Times New Roman" panose="02020603050405020304" pitchFamily="18" charset="0"/>
              </a:rPr>
              <a:t>Adaptive cruise control</a:t>
            </a:r>
          </a:p>
          <a:p>
            <a:pPr lvl="1" algn="just">
              <a:buFont typeface="Courier New" panose="02070309020205020404" pitchFamily="49" charset="0"/>
              <a:buChar char="o"/>
            </a:pPr>
            <a:r>
              <a:rPr lang="en-US" altLang="ko-KR" sz="2800" dirty="0">
                <a:latin typeface="Times New Roman" panose="02020603050405020304" pitchFamily="18" charset="0"/>
                <a:ea typeface="Gulim" panose="020B0600000101010101" pitchFamily="34" charset="-127"/>
                <a:cs typeface="Times New Roman" panose="02020603050405020304" pitchFamily="18" charset="0"/>
              </a:rPr>
              <a:t>Automatic emergency braking</a:t>
            </a:r>
          </a:p>
        </p:txBody>
      </p:sp>
      <p:sp>
        <p:nvSpPr>
          <p:cNvPr id="8194" name="Date Placeholder 3"/>
          <p:cNvSpPr>
            <a:spLocks noGrp="1"/>
          </p:cNvSpPr>
          <p:nvPr>
            <p:ph type="dt" sz="half" idx="10"/>
          </p:nvPr>
        </p:nvSpPr>
        <p:spPr>
          <a:xfrm>
            <a:off x="609600" y="377825"/>
            <a:ext cx="2286000" cy="215900"/>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400" smtClean="0"/>
              <a:t>July 2017</a:t>
            </a:r>
            <a:endParaRPr lang="en-US" altLang="ja-JP" sz="1400"/>
          </a:p>
        </p:txBody>
      </p:sp>
      <p:sp>
        <p:nvSpPr>
          <p:cNvPr id="8196" name="Slide Number Placeholder 5"/>
          <p:cNvSpPr>
            <a:spLocks noGrp="1"/>
          </p:cNvSpPr>
          <p:nvPr>
            <p:ph type="sldNum" sz="quarter" idx="12"/>
          </p:nvPr>
        </p:nvSpPr>
        <p:spPr>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ja-JP" sz="1200" smtClean="0"/>
              <a:t>Slide </a:t>
            </a:r>
            <a:fld id="{8DB8EAEF-ADC5-41D4-ABC1-22A340A31365}" type="slidenum">
              <a:rPr lang="en-US" altLang="ja-JP" sz="1200" smtClean="0"/>
              <a:pPr>
                <a:spcBef>
                  <a:spcPct val="0"/>
                </a:spcBef>
                <a:buFontTx/>
                <a:buNone/>
              </a:pPr>
              <a:t>6</a:t>
            </a:fld>
            <a:endParaRPr lang="en-US" altLang="ja-JP" sz="1200" smtClean="0"/>
          </a:p>
        </p:txBody>
      </p:sp>
      <p:cxnSp>
        <p:nvCxnSpPr>
          <p:cNvPr id="6" name="Straight Connector 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Connector 6"/>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Date Placeholder 1"/>
          <p:cNvSpPr txBox="1">
            <a:spLocks/>
          </p:cNvSpPr>
          <p:nvPr/>
        </p:nvSpPr>
        <p:spPr bwMode="auto">
          <a:xfrm>
            <a:off x="56388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IEEE </a:t>
            </a:r>
            <a:r>
              <a:rPr lang="en-US" sz="1400" b="1" dirty="0"/>
              <a:t>15-17-0385-00-0vat</a:t>
            </a:r>
            <a:endParaRPr kumimoji="0" lang="en-US" altLang="en-US" sz="1400" b="1" i="0" u="none" strike="noStrike" kern="1200" cap="none" spc="0" normalizeH="0" baseline="0" noProof="0" dirty="0">
              <a:ln>
                <a:noFill/>
              </a:ln>
              <a:effectLst/>
              <a:uLnTx/>
              <a:uFillTx/>
            </a:endParaRPr>
          </a:p>
        </p:txBody>
      </p:sp>
    </p:spTree>
    <p:extLst>
      <p:ext uri="{BB962C8B-B14F-4D97-AF65-F5344CB8AC3E}">
        <p14:creationId xmlns:p14="http://schemas.microsoft.com/office/powerpoint/2010/main" val="13323923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Date Placeholder 3"/>
          <p:cNvSpPr>
            <a:spLocks noGrp="1"/>
          </p:cNvSpPr>
          <p:nvPr>
            <p:ph type="dt" sz="quarter" idx="10"/>
          </p:nvPr>
        </p:nvSpPr>
        <p:spPr>
          <a:xfrm>
            <a:off x="609600" y="377825"/>
            <a:ext cx="2286000" cy="215900"/>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sz="1400" smtClean="0"/>
              <a:t>July 2017</a:t>
            </a:r>
            <a:endParaRPr lang="en-US" altLang="ja-JP" sz="1400"/>
          </a:p>
        </p:txBody>
      </p:sp>
      <p:pic>
        <p:nvPicPr>
          <p:cNvPr id="2" name="Picture 1"/>
          <p:cNvPicPr>
            <a:picLocks noChangeAspect="1"/>
          </p:cNvPicPr>
          <p:nvPr/>
        </p:nvPicPr>
        <p:blipFill>
          <a:blip r:embed="rId2" cstate="print"/>
          <a:stretch>
            <a:fillRect/>
          </a:stretch>
        </p:blipFill>
        <p:spPr>
          <a:xfrm>
            <a:off x="2987535" y="1852112"/>
            <a:ext cx="3372130" cy="1599335"/>
          </a:xfrm>
          <a:prstGeom prst="rect">
            <a:avLst/>
          </a:prstGeom>
        </p:spPr>
      </p:pic>
      <p:sp>
        <p:nvSpPr>
          <p:cNvPr id="4" name="Rectangle 3"/>
          <p:cNvSpPr/>
          <p:nvPr/>
        </p:nvSpPr>
        <p:spPr>
          <a:xfrm>
            <a:off x="2895600" y="3568711"/>
            <a:ext cx="3581400" cy="584775"/>
          </a:xfrm>
          <a:prstGeom prst="rect">
            <a:avLst/>
          </a:prstGeom>
        </p:spPr>
        <p:txBody>
          <a:bodyPr wrap="square">
            <a:spAutoFit/>
          </a:bodyPr>
          <a:lstStyle/>
          <a:p>
            <a:pPr algn="just"/>
            <a:r>
              <a:rPr lang="en-US" sz="3200" dirty="0" smtClean="0"/>
              <a:t>Recommendations</a:t>
            </a:r>
          </a:p>
        </p:txBody>
      </p:sp>
      <p:sp>
        <p:nvSpPr>
          <p:cNvPr id="10" name="Title 1"/>
          <p:cNvSpPr>
            <a:spLocks noGrp="1"/>
          </p:cNvSpPr>
          <p:nvPr>
            <p:ph type="title"/>
          </p:nvPr>
        </p:nvSpPr>
        <p:spPr>
          <a:xfrm>
            <a:off x="762000" y="584200"/>
            <a:ext cx="7772400" cy="762000"/>
          </a:xfrm>
        </p:spPr>
        <p:txBody>
          <a:bodyPr>
            <a:normAutofit/>
          </a:bodyPr>
          <a:lstStyle/>
          <a:p>
            <a:pPr algn="ctr"/>
            <a:r>
              <a:rPr lang="en-US" dirty="0">
                <a:latin typeface="Times New Roman" panose="02020603050405020304" pitchFamily="18" charset="0"/>
                <a:cs typeface="Times New Roman" panose="02020603050405020304" pitchFamily="18" charset="0"/>
              </a:rPr>
              <a:t>Motion to 802.15 </a:t>
            </a:r>
            <a:r>
              <a:rPr lang="en-US" dirty="0" smtClean="0">
                <a:latin typeface="Times New Roman" panose="02020603050405020304" pitchFamily="18" charset="0"/>
                <a:cs typeface="Times New Roman" panose="02020603050405020304" pitchFamily="18" charset="0"/>
              </a:rPr>
              <a:t>Task Group</a:t>
            </a:r>
          </a:p>
        </p:txBody>
      </p:sp>
      <p:cxnSp>
        <p:nvCxnSpPr>
          <p:cNvPr id="7" name="Straight Connector 6"/>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Slide Number Placeholder 5"/>
          <p:cNvSpPr>
            <a:spLocks noGrp="1"/>
          </p:cNvSpPr>
          <p:nvPr>
            <p:ph type="sldNum" sz="quarter" idx="12"/>
          </p:nvPr>
        </p:nvSpPr>
        <p:spPr>
          <a:xfrm>
            <a:off x="6457950" y="6356350"/>
            <a:ext cx="2057400" cy="365125"/>
          </a:xfr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ja-JP" dirty="0" smtClean="0"/>
              <a:t>Slide </a:t>
            </a:r>
            <a:fld id="{DBD69A08-83D9-4428-B0C7-9DED3437CE41}" type="slidenum">
              <a:rPr lang="en-US" altLang="ja-JP" smtClean="0"/>
              <a:pPr/>
              <a:t>7</a:t>
            </a:fld>
            <a:endParaRPr lang="en-US" altLang="ja-JP" dirty="0" smtClean="0"/>
          </a:p>
        </p:txBody>
      </p:sp>
      <p:sp>
        <p:nvSpPr>
          <p:cNvPr id="11"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554966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8789</TotalTime>
  <Words>413</Words>
  <Application>Microsoft Office PowerPoint</Application>
  <PresentationFormat>On-screen Show (4:3)</PresentationFormat>
  <Paragraphs>72</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디자인 사용자 지정</vt:lpstr>
      <vt:lpstr>PowerPoint Presentation</vt:lpstr>
      <vt:lpstr>Introduction (1/2)</vt:lpstr>
      <vt:lpstr>Introduction (2/2)</vt:lpstr>
      <vt:lpstr>Future of OWC</vt:lpstr>
      <vt:lpstr>Applications of OCC in ITS System (1/2)</vt:lpstr>
      <vt:lpstr>Applications of OCC in ITS System (2/2)</vt:lpstr>
      <vt:lpstr>Motion to 802.15 Task Group</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668</cp:revision>
  <cp:lastPrinted>2015-12-29T06:55:16Z</cp:lastPrinted>
  <dcterms:created xsi:type="dcterms:W3CDTF">2015-01-04T22:39:23Z</dcterms:created>
  <dcterms:modified xsi:type="dcterms:W3CDTF">2017-07-10T11:01:11Z</dcterms:modified>
</cp:coreProperties>
</file>