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9" r:id="rId2"/>
    <p:sldId id="272" r:id="rId3"/>
    <p:sldId id="273" r:id="rId4"/>
    <p:sldId id="260" r:id="rId5"/>
    <p:sldId id="262" r:id="rId6"/>
    <p:sldId id="268" r:id="rId7"/>
    <p:sldId id="269" r:id="rId8"/>
    <p:sldId id="270" r:id="rId9"/>
    <p:sldId id="275" r:id="rId10"/>
    <p:sldId id="271" r:id="rId11"/>
    <p:sldId id="264" r:id="rId12"/>
    <p:sldId id="266" r:id="rId13"/>
    <p:sldId id="267" r:id="rId14"/>
    <p:sldId id="265" r:id="rId15"/>
    <p:sldId id="263" r:id="rId16"/>
    <p:sldId id="274" r:id="rId17"/>
    <p:sldId id="261" r:id="rId18"/>
    <p:sldId id="276" r:id="rId19"/>
    <p:sldId id="277" r:id="rId20"/>
    <p:sldId id="279" r:id="rId21"/>
    <p:sldId id="278" r:id="rId22"/>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2" autoAdjust="0"/>
    <p:restoredTop sz="94660"/>
  </p:normalViewPr>
  <p:slideViewPr>
    <p:cSldViewPr>
      <p:cViewPr>
        <p:scale>
          <a:sx n="70" d="100"/>
          <a:sy n="70" d="100"/>
        </p:scale>
        <p:origin x="-12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551EF654-8CC4-47C2-A84E-AC8C03448BAF}" type="slidenum">
              <a:rPr lang="en-US" altLang="en-US"/>
              <a:pPr>
                <a:defRPr/>
              </a:pPr>
              <a:t>‹Nr.›</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2802931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4CF3581B-C26C-4210-91E6-FBE11C53ABBB}" type="slidenum">
              <a:rPr lang="en-US" altLang="en-US"/>
              <a:pPr>
                <a:defRPr/>
              </a:pPr>
              <a:t>‹Nr.›</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10078707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5975" cy="3468688"/>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a:defRPr/>
            </a:pPr>
            <a:r>
              <a:rPr lang="en-US" altLang="en-US" smtClean="0"/>
              <a:t>doc.: IEEE 802.15-&lt;doc#&gt;</a:t>
            </a:r>
            <a:endParaRPr lang="en-US" altLang="en-US"/>
          </a:p>
        </p:txBody>
      </p:sp>
      <p:sp>
        <p:nvSpPr>
          <p:cNvPr id="5" name="Datumsplatzhalter 4"/>
          <p:cNvSpPr>
            <a:spLocks noGrp="1"/>
          </p:cNvSpPr>
          <p:nvPr>
            <p:ph type="dt" idx="11"/>
          </p:nvPr>
        </p:nvSpPr>
        <p:spPr/>
        <p:txBody>
          <a:bodyPr/>
          <a:lstStyle/>
          <a:p>
            <a:pPr>
              <a:defRPr/>
            </a:pPr>
            <a:r>
              <a:rPr lang="en-US" altLang="en-US" smtClean="0"/>
              <a:t>&lt;month year&gt;</a:t>
            </a:r>
            <a:endParaRPr lang="en-US" altLang="en-US"/>
          </a:p>
        </p:txBody>
      </p:sp>
      <p:sp>
        <p:nvSpPr>
          <p:cNvPr id="6" name="Fußzeilenplatzhalter 5"/>
          <p:cNvSpPr>
            <a:spLocks noGrp="1"/>
          </p:cNvSpPr>
          <p:nvPr>
            <p:ph type="ftr" sz="quarter" idx="12"/>
          </p:nvPr>
        </p:nvSpPr>
        <p:spPr/>
        <p:txBody>
          <a:bodyPr/>
          <a:lstStyle/>
          <a:p>
            <a:pPr lvl="4">
              <a:defRPr/>
            </a:pPr>
            <a:r>
              <a:rPr lang="en-US" altLang="en-US" smtClean="0"/>
              <a:t>&lt;author&gt;, &lt;company&gt;</a:t>
            </a:r>
            <a:endParaRPr lang="en-US" altLang="en-US"/>
          </a:p>
        </p:txBody>
      </p:sp>
      <p:sp>
        <p:nvSpPr>
          <p:cNvPr id="7" name="Foliennummernplatzhalter 6"/>
          <p:cNvSpPr>
            <a:spLocks noGrp="1"/>
          </p:cNvSpPr>
          <p:nvPr>
            <p:ph type="sldNum" sz="quarter" idx="13"/>
          </p:nvPr>
        </p:nvSpPr>
        <p:spPr/>
        <p:txBody>
          <a:bodyPr/>
          <a:lstStyle/>
          <a:p>
            <a:pPr>
              <a:defRPr/>
            </a:pPr>
            <a:r>
              <a:rPr lang="en-US" altLang="en-US" smtClean="0"/>
              <a:t>Page </a:t>
            </a:r>
            <a:fld id="{4CF3581B-C26C-4210-91E6-FBE11C53ABBB}" type="slidenum">
              <a:rPr lang="en-US" altLang="en-US" smtClean="0"/>
              <a:pPr>
                <a:defRPr/>
              </a:pPr>
              <a:t>5</a:t>
            </a:fld>
            <a:endParaRPr lang="en-US" altLang="en-US"/>
          </a:p>
        </p:txBody>
      </p:sp>
    </p:spTree>
    <p:extLst>
      <p:ext uri="{BB962C8B-B14F-4D97-AF65-F5344CB8AC3E}">
        <p14:creationId xmlns:p14="http://schemas.microsoft.com/office/powerpoint/2010/main" val="2638980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5975" cy="3468688"/>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a:defRPr/>
            </a:pPr>
            <a:r>
              <a:rPr lang="en-US" altLang="en-US" smtClean="0"/>
              <a:t>doc.: IEEE 802.15-&lt;doc#&gt;</a:t>
            </a:r>
            <a:endParaRPr lang="en-US" altLang="en-US"/>
          </a:p>
        </p:txBody>
      </p:sp>
      <p:sp>
        <p:nvSpPr>
          <p:cNvPr id="5" name="Datumsplatzhalter 4"/>
          <p:cNvSpPr>
            <a:spLocks noGrp="1"/>
          </p:cNvSpPr>
          <p:nvPr>
            <p:ph type="dt" idx="11"/>
          </p:nvPr>
        </p:nvSpPr>
        <p:spPr/>
        <p:txBody>
          <a:bodyPr/>
          <a:lstStyle/>
          <a:p>
            <a:pPr>
              <a:defRPr/>
            </a:pPr>
            <a:r>
              <a:rPr lang="en-US" altLang="en-US" smtClean="0"/>
              <a:t>&lt;month year&gt;</a:t>
            </a:r>
            <a:endParaRPr lang="en-US" altLang="en-US"/>
          </a:p>
        </p:txBody>
      </p:sp>
      <p:sp>
        <p:nvSpPr>
          <p:cNvPr id="6" name="Fußzeilenplatzhalter 5"/>
          <p:cNvSpPr>
            <a:spLocks noGrp="1"/>
          </p:cNvSpPr>
          <p:nvPr>
            <p:ph type="ftr" sz="quarter" idx="12"/>
          </p:nvPr>
        </p:nvSpPr>
        <p:spPr/>
        <p:txBody>
          <a:bodyPr/>
          <a:lstStyle/>
          <a:p>
            <a:pPr lvl="4">
              <a:defRPr/>
            </a:pPr>
            <a:r>
              <a:rPr lang="en-US" altLang="en-US" smtClean="0"/>
              <a:t>&lt;author&gt;, &lt;company&gt;</a:t>
            </a:r>
            <a:endParaRPr lang="en-US" altLang="en-US"/>
          </a:p>
        </p:txBody>
      </p:sp>
      <p:sp>
        <p:nvSpPr>
          <p:cNvPr id="7" name="Foliennummernplatzhalter 6"/>
          <p:cNvSpPr>
            <a:spLocks noGrp="1"/>
          </p:cNvSpPr>
          <p:nvPr>
            <p:ph type="sldNum" sz="quarter" idx="13"/>
          </p:nvPr>
        </p:nvSpPr>
        <p:spPr/>
        <p:txBody>
          <a:bodyPr/>
          <a:lstStyle/>
          <a:p>
            <a:pPr>
              <a:defRPr/>
            </a:pPr>
            <a:r>
              <a:rPr lang="en-US" altLang="en-US" smtClean="0"/>
              <a:t>Page </a:t>
            </a:r>
            <a:fld id="{4CF3581B-C26C-4210-91E6-FBE11C53ABBB}" type="slidenum">
              <a:rPr lang="en-US" altLang="en-US" smtClean="0"/>
              <a:pPr>
                <a:defRPr/>
              </a:pPr>
              <a:t>16</a:t>
            </a:fld>
            <a:endParaRPr lang="en-US" altLang="en-US"/>
          </a:p>
        </p:txBody>
      </p:sp>
    </p:spTree>
    <p:extLst>
      <p:ext uri="{BB962C8B-B14F-4D97-AF65-F5344CB8AC3E}">
        <p14:creationId xmlns:p14="http://schemas.microsoft.com/office/powerpoint/2010/main" val="320117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54113" y="701675"/>
            <a:ext cx="4625975" cy="3468688"/>
          </a:xfrm>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a:defRPr/>
            </a:pPr>
            <a:r>
              <a:rPr lang="en-US" altLang="en-US" smtClean="0"/>
              <a:t>doc.: IEEE 802.15-&lt;doc#&gt;</a:t>
            </a:r>
            <a:endParaRPr lang="en-US" altLang="en-US"/>
          </a:p>
        </p:txBody>
      </p:sp>
      <p:sp>
        <p:nvSpPr>
          <p:cNvPr id="5" name="Datumsplatzhalter 4"/>
          <p:cNvSpPr>
            <a:spLocks noGrp="1"/>
          </p:cNvSpPr>
          <p:nvPr>
            <p:ph type="dt" idx="11"/>
          </p:nvPr>
        </p:nvSpPr>
        <p:spPr/>
        <p:txBody>
          <a:bodyPr/>
          <a:lstStyle/>
          <a:p>
            <a:pPr>
              <a:defRPr/>
            </a:pPr>
            <a:r>
              <a:rPr lang="en-US" altLang="en-US" smtClean="0"/>
              <a:t>&lt;month year&gt;</a:t>
            </a:r>
            <a:endParaRPr lang="en-US" altLang="en-US"/>
          </a:p>
        </p:txBody>
      </p:sp>
      <p:sp>
        <p:nvSpPr>
          <p:cNvPr id="6" name="Fußzeilenplatzhalter 5"/>
          <p:cNvSpPr>
            <a:spLocks noGrp="1"/>
          </p:cNvSpPr>
          <p:nvPr>
            <p:ph type="ftr" sz="quarter" idx="12"/>
          </p:nvPr>
        </p:nvSpPr>
        <p:spPr/>
        <p:txBody>
          <a:bodyPr/>
          <a:lstStyle/>
          <a:p>
            <a:pPr lvl="4">
              <a:defRPr/>
            </a:pPr>
            <a:r>
              <a:rPr lang="en-US" altLang="en-US" smtClean="0"/>
              <a:t>&lt;author&gt;, &lt;company&gt;</a:t>
            </a:r>
            <a:endParaRPr lang="en-US" altLang="en-US"/>
          </a:p>
        </p:txBody>
      </p:sp>
      <p:sp>
        <p:nvSpPr>
          <p:cNvPr id="7" name="Foliennummernplatzhalter 6"/>
          <p:cNvSpPr>
            <a:spLocks noGrp="1"/>
          </p:cNvSpPr>
          <p:nvPr>
            <p:ph type="sldNum" sz="quarter" idx="13"/>
          </p:nvPr>
        </p:nvSpPr>
        <p:spPr/>
        <p:txBody>
          <a:bodyPr/>
          <a:lstStyle/>
          <a:p>
            <a:pPr>
              <a:defRPr/>
            </a:pPr>
            <a:r>
              <a:rPr lang="en-US" altLang="en-US" smtClean="0"/>
              <a:t>Page </a:t>
            </a:r>
            <a:fld id="{4CF3581B-C26C-4210-91E6-FBE11C53ABBB}" type="slidenum">
              <a:rPr lang="en-US" altLang="en-US" smtClean="0"/>
              <a:pPr>
                <a:defRPr/>
              </a:pPr>
              <a:t>20</a:t>
            </a:fld>
            <a:endParaRPr lang="en-US" altLang="en-US"/>
          </a:p>
        </p:txBody>
      </p:sp>
    </p:spTree>
    <p:extLst>
      <p:ext uri="{BB962C8B-B14F-4D97-AF65-F5344CB8AC3E}">
        <p14:creationId xmlns:p14="http://schemas.microsoft.com/office/powerpoint/2010/main" val="987167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4277C855-72BF-42E6-93E8-E0234D529919}" type="slidenum">
              <a:rPr lang="en-US" altLang="en-US"/>
              <a:pPr>
                <a:defRPr/>
              </a:pPr>
              <a:t>‹Nr.›</a:t>
            </a:fld>
            <a:endParaRPr lang="en-US" altLang="en-US"/>
          </a:p>
        </p:txBody>
      </p:sp>
    </p:spTree>
    <p:extLst>
      <p:ext uri="{BB962C8B-B14F-4D97-AF65-F5344CB8AC3E}">
        <p14:creationId xmlns:p14="http://schemas.microsoft.com/office/powerpoint/2010/main" val="393103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A9D9F9CE-BA4D-4D81-83DE-1262EA68D768}" type="slidenum">
              <a:rPr lang="en-US" altLang="en-US"/>
              <a:pPr>
                <a:defRPr/>
              </a:pPr>
              <a:t>‹Nr.›</a:t>
            </a:fld>
            <a:endParaRPr lang="en-US" altLang="en-US"/>
          </a:p>
        </p:txBody>
      </p:sp>
    </p:spTree>
    <p:extLst>
      <p:ext uri="{BB962C8B-B14F-4D97-AF65-F5344CB8AC3E}">
        <p14:creationId xmlns:p14="http://schemas.microsoft.com/office/powerpoint/2010/main" val="127407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039CEB5A-C748-4CC9-B077-E3A854C8B736}" type="slidenum">
              <a:rPr lang="en-US" altLang="en-US"/>
              <a:pPr>
                <a:defRPr/>
              </a:pPr>
              <a:t>‹Nr.›</a:t>
            </a:fld>
            <a:endParaRPr lang="en-US" altLang="en-US"/>
          </a:p>
        </p:txBody>
      </p:sp>
    </p:spTree>
    <p:extLst>
      <p:ext uri="{BB962C8B-B14F-4D97-AF65-F5344CB8AC3E}">
        <p14:creationId xmlns:p14="http://schemas.microsoft.com/office/powerpoint/2010/main" val="25448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339C33F9-2632-4097-9DEB-D35E8516C2FB}" type="slidenum">
              <a:rPr lang="en-US" altLang="en-US"/>
              <a:pPr>
                <a:defRPr/>
              </a:pPr>
              <a:t>‹Nr.›</a:t>
            </a:fld>
            <a:endParaRPr lang="en-US" altLang="en-US"/>
          </a:p>
        </p:txBody>
      </p:sp>
    </p:spTree>
    <p:extLst>
      <p:ext uri="{BB962C8B-B14F-4D97-AF65-F5344CB8AC3E}">
        <p14:creationId xmlns:p14="http://schemas.microsoft.com/office/powerpoint/2010/main" val="86096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D8083BB0-02EE-4D9F-AD02-A661B686AC24}" type="slidenum">
              <a:rPr lang="en-US" altLang="en-US"/>
              <a:pPr>
                <a:defRPr/>
              </a:pPr>
              <a:t>‹Nr.›</a:t>
            </a:fld>
            <a:endParaRPr lang="en-US" altLang="en-US"/>
          </a:p>
        </p:txBody>
      </p:sp>
    </p:spTree>
    <p:extLst>
      <p:ext uri="{BB962C8B-B14F-4D97-AF65-F5344CB8AC3E}">
        <p14:creationId xmlns:p14="http://schemas.microsoft.com/office/powerpoint/2010/main" val="413116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a:t>&lt;month year&gt;</a:t>
            </a:r>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a:t>Joerg ROBERT, FAU Erlangen-</a:t>
            </a:r>
            <a:r>
              <a:rPr lang="en-US" altLang="en-US" err="1"/>
              <a:t>Nuernberg</a:t>
            </a:r>
            <a:endParaRPr lang="en-US" altLang="en-US"/>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E7AE1EA2-C573-4A30-BDBE-133A1791FB75}" type="slidenum">
              <a:rPr lang="en-US" altLang="en-US"/>
              <a:pPr>
                <a:defRPr/>
              </a:pPr>
              <a:t>‹Nr.›</a:t>
            </a:fld>
            <a:endParaRPr lang="en-US" altLang="en-US"/>
          </a:p>
        </p:txBody>
      </p:sp>
    </p:spTree>
    <p:extLst>
      <p:ext uri="{BB962C8B-B14F-4D97-AF65-F5344CB8AC3E}">
        <p14:creationId xmlns:p14="http://schemas.microsoft.com/office/powerpoint/2010/main" val="170336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1575AB1F-129F-4DFD-AFD7-7DC331EA0545}" type="slidenum">
              <a:rPr lang="en-US" altLang="en-US"/>
              <a:pPr>
                <a:defRPr/>
              </a:pPr>
              <a:t>‹Nr.›</a:t>
            </a:fld>
            <a:endParaRPr lang="en-US" altLang="en-US"/>
          </a:p>
        </p:txBody>
      </p:sp>
    </p:spTree>
    <p:extLst>
      <p:ext uri="{BB962C8B-B14F-4D97-AF65-F5344CB8AC3E}">
        <p14:creationId xmlns:p14="http://schemas.microsoft.com/office/powerpoint/2010/main" val="405787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90EF22FF-F64A-4419-A786-CF6A6E8044B5}" type="slidenum">
              <a:rPr lang="en-US" altLang="en-US"/>
              <a:pPr>
                <a:defRPr/>
              </a:pPr>
              <a:t>‹Nr.›</a:t>
            </a:fld>
            <a:endParaRPr lang="en-US" altLang="en-US"/>
          </a:p>
        </p:txBody>
      </p:sp>
    </p:spTree>
    <p:extLst>
      <p:ext uri="{BB962C8B-B14F-4D97-AF65-F5344CB8AC3E}">
        <p14:creationId xmlns:p14="http://schemas.microsoft.com/office/powerpoint/2010/main" val="617652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5E5DDA9E-420F-41F2-A333-F1AC1289678F}" type="slidenum">
              <a:rPr lang="en-US" altLang="en-US"/>
              <a:pPr>
                <a:defRPr/>
              </a:pPr>
              <a:t>‹Nr.›</a:t>
            </a:fld>
            <a:endParaRPr lang="en-US" altLang="en-US"/>
          </a:p>
        </p:txBody>
      </p:sp>
    </p:spTree>
    <p:extLst>
      <p:ext uri="{BB962C8B-B14F-4D97-AF65-F5344CB8AC3E}">
        <p14:creationId xmlns:p14="http://schemas.microsoft.com/office/powerpoint/2010/main" val="71690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D9DE2648-AEF6-4584-ACA0-934BC3A8AF6A}" type="slidenum">
              <a:rPr lang="en-US" altLang="en-US"/>
              <a:pPr>
                <a:defRPr/>
              </a:pPr>
              <a:t>‹Nr.›</a:t>
            </a:fld>
            <a:endParaRPr lang="en-US" altLang="en-US"/>
          </a:p>
        </p:txBody>
      </p:sp>
    </p:spTree>
    <p:extLst>
      <p:ext uri="{BB962C8B-B14F-4D97-AF65-F5344CB8AC3E}">
        <p14:creationId xmlns:p14="http://schemas.microsoft.com/office/powerpoint/2010/main" val="993284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FD3384A1-46C6-4318-B7C5-36D9EBAD6E6E}" type="slidenum">
              <a:rPr lang="en-US" altLang="en-US"/>
              <a:pPr>
                <a:defRPr/>
              </a:pPr>
              <a:t>‹Nr.›</a:t>
            </a:fld>
            <a:endParaRPr lang="en-US" altLang="en-US"/>
          </a:p>
        </p:txBody>
      </p:sp>
    </p:spTree>
    <p:extLst>
      <p:ext uri="{BB962C8B-B14F-4D97-AF65-F5344CB8AC3E}">
        <p14:creationId xmlns:p14="http://schemas.microsoft.com/office/powerpoint/2010/main" val="199875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a:t>&lt;month year&gt;</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a:t>Joerg Robert, FAU Erlangen-</a:t>
            </a:r>
            <a:r>
              <a:rPr lang="en-US" altLang="en-US" err="1"/>
              <a:t>Nuernberg</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8C3B65BD-5797-445F-9D82-4E4F5078D525}" type="slidenum">
              <a:rPr lang="en-US" altLang="en-US"/>
              <a:pPr>
                <a:defRPr/>
              </a:pPr>
              <a:t>‹Nr.›</a:t>
            </a:fld>
            <a:endParaRPr lang="en-US" altLang="en-US"/>
          </a:p>
        </p:txBody>
      </p:sp>
      <p:sp>
        <p:nvSpPr>
          <p:cNvPr id="1031" name="Rectangle 7"/>
          <p:cNvSpPr>
            <a:spLocks noChangeArrowheads="1"/>
          </p:cNvSpPr>
          <p:nvPr/>
        </p:nvSpPr>
        <p:spPr bwMode="auto">
          <a:xfrm>
            <a:off x="3563888" y="394156"/>
            <a:ext cx="48943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802</a:t>
            </a:r>
            <a:r>
              <a:rPr lang="en-US" altLang="en-US" sz="1400" b="1" dirty="0" smtClean="0"/>
              <a:t>. 15-17-0383-00-lpwa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July 2017</a:t>
            </a:r>
            <a:endParaRPr lang="en-US" altLang="en-US" sz="1400" dirty="0"/>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Joerg ROBERT, FAU Erlangen-Nuernberg</a:t>
            </a:r>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33608E52-67B3-4C41-B94C-84EE661AE1D6}" type="slidenum">
              <a:rPr lang="en-US" altLang="en-US"/>
              <a:pPr/>
              <a:t>1</a:t>
            </a:fld>
            <a:endParaRPr lang="en-US" altLang="en-US"/>
          </a:p>
        </p:txBody>
      </p:sp>
      <p:sp>
        <p:nvSpPr>
          <p:cNvPr id="27651" name="Rectangle 3"/>
          <p:cNvSpPr>
            <a:spLocks noChangeArrowheads="1"/>
          </p:cNvSpPr>
          <p:nvPr/>
        </p:nvSpPr>
        <p:spPr bwMode="auto">
          <a:xfrm>
            <a:off x="152400" y="609600"/>
            <a:ext cx="8991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a:t>
            </a:r>
            <a:r>
              <a:rPr lang="en-US" altLang="en-US" sz="1600" dirty="0">
                <a:solidFill>
                  <a:schemeClr val="tx2"/>
                </a:solidFill>
              </a:rPr>
              <a:t>Research Project BATS</a:t>
            </a:r>
            <a:r>
              <a:rPr lang="en-US" altLang="en-US" sz="1600" dirty="0" smtClean="0">
                <a:solidFill>
                  <a:schemeClr val="tx2"/>
                </a:solidFill>
              </a:rPr>
              <a:t>]</a:t>
            </a:r>
            <a:r>
              <a:rPr lang="en-US" altLang="en-US" sz="1600" dirty="0">
                <a:solidFill>
                  <a:schemeClr val="tx2"/>
                </a:solidFill>
              </a:rPr>
              <a:t>	</a:t>
            </a:r>
          </a:p>
          <a:p>
            <a:pPr>
              <a:defRPr/>
            </a:pPr>
            <a:r>
              <a:rPr lang="en-US" altLang="en-US" sz="1600" b="1" dirty="0">
                <a:solidFill>
                  <a:schemeClr val="tx2"/>
                </a:solidFill>
              </a:rPr>
              <a:t>Date Submitted: </a:t>
            </a:r>
            <a:r>
              <a:rPr lang="en-US" altLang="en-US" sz="1600" dirty="0" smtClean="0">
                <a:solidFill>
                  <a:schemeClr val="tx2"/>
                </a:solidFill>
              </a:rPr>
              <a:t>[</a:t>
            </a:r>
            <a:r>
              <a:rPr lang="en-US" altLang="en-US" sz="1600" dirty="0">
                <a:solidFill>
                  <a:schemeClr val="tx2"/>
                </a:solidFill>
              </a:rPr>
              <a:t>10 July 2017</a:t>
            </a:r>
            <a:r>
              <a:rPr lang="en-US" altLang="en-US" sz="1600" dirty="0" smtClean="0">
                <a:solidFill>
                  <a:schemeClr val="tx2"/>
                </a:solidFill>
              </a:rPr>
              <a:t>]</a:t>
            </a:r>
            <a:r>
              <a:rPr lang="en-US" altLang="en-US" sz="1600" dirty="0">
                <a:solidFill>
                  <a:schemeClr val="tx2"/>
                </a:solidFill>
              </a:rPr>
              <a:t>	</a:t>
            </a:r>
          </a:p>
          <a:p>
            <a:pPr>
              <a:defRPr/>
            </a:pPr>
            <a:r>
              <a:rPr lang="en-US" altLang="en-US" sz="1600" b="1" dirty="0">
                <a:solidFill>
                  <a:schemeClr val="tx2"/>
                </a:solidFill>
              </a:rPr>
              <a:t>Source:</a:t>
            </a:r>
            <a:r>
              <a:rPr lang="en-US" altLang="en-US" sz="1600" dirty="0">
                <a:solidFill>
                  <a:schemeClr val="tx2"/>
                </a:solidFill>
              </a:rPr>
              <a:t> [Joerg ROBERT] Company [Friedrich-Alexander University Erlangen-</a:t>
            </a:r>
            <a:r>
              <a:rPr lang="en-US" altLang="en-US" sz="1600" dirty="0" err="1">
                <a:solidFill>
                  <a:schemeClr val="tx2"/>
                </a:solidFill>
              </a:rPr>
              <a:t>Nuernberg</a:t>
            </a:r>
            <a:r>
              <a:rPr lang="en-US" altLang="en-US" sz="1600" dirty="0">
                <a:solidFill>
                  <a:schemeClr val="tx2"/>
                </a:solidFill>
              </a:rPr>
              <a:t>]</a:t>
            </a:r>
          </a:p>
          <a:p>
            <a:pPr>
              <a:defRPr/>
            </a:pPr>
            <a:r>
              <a:rPr lang="en-US" altLang="en-US" sz="1600" dirty="0">
                <a:solidFill>
                  <a:schemeClr val="tx2"/>
                </a:solidFill>
              </a:rPr>
              <a:t>Address [Am </a:t>
            </a:r>
            <a:r>
              <a:rPr lang="en-US" altLang="en-US" sz="1600" dirty="0" err="1">
                <a:solidFill>
                  <a:schemeClr val="tx2"/>
                </a:solidFill>
              </a:rPr>
              <a:t>Wolfsmantel</a:t>
            </a:r>
            <a:r>
              <a:rPr lang="en-US" altLang="en-US" sz="1600" dirty="0">
                <a:solidFill>
                  <a:schemeClr val="tx2"/>
                </a:solidFill>
              </a:rPr>
              <a:t> 33, 91058 Erlangen, Germany]</a:t>
            </a:r>
          </a:p>
          <a:p>
            <a:pPr>
              <a:defRPr/>
            </a:pPr>
            <a:r>
              <a:rPr lang="en-US" altLang="en-US" sz="1600" dirty="0">
                <a:solidFill>
                  <a:schemeClr val="tx2"/>
                </a:solidFill>
              </a:rPr>
              <a:t>Voice:[+49 9131 8525373], FAX: [+49 9131 8525102], E-Mail:[joerg.robert@fau.de]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a:t>
            </a:r>
            <a:r>
              <a:rPr lang="en-US" altLang="en-US" sz="1600" dirty="0">
                <a:solidFill>
                  <a:schemeClr val="tx2"/>
                </a:solidFill>
              </a:rPr>
              <a:t>Introduction to use of LPWAN in research project BATS</a:t>
            </a:r>
            <a:r>
              <a:rPr lang="en-US" altLang="en-US" sz="1600" dirty="0" smtClean="0">
                <a:solidFill>
                  <a:schemeClr val="tx2"/>
                </a:solidFill>
              </a:rPr>
              <a:t>]</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a:t>
            </a:r>
            <a:r>
              <a:rPr lang="en-US" altLang="en-US" sz="1600" dirty="0">
                <a:solidFill>
                  <a:schemeClr val="tx2"/>
                </a:solidFill>
              </a:rPr>
              <a:t>Presentation within IG LPWA</a:t>
            </a:r>
            <a:r>
              <a:rPr lang="en-US" altLang="en-US" sz="1600" dirty="0" smtClean="0">
                <a:solidFill>
                  <a:schemeClr val="tx2"/>
                </a:solidFill>
              </a:rPr>
              <a:t>]</a:t>
            </a:r>
            <a:endParaRPr lang="en-US" altLang="en-US" sz="1600" dirty="0">
              <a:solidFill>
                <a:schemeClr val="tx2"/>
              </a:solidFill>
            </a:endParaRP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Predicted Media Path Loss for Different Antenna Configurations</a:t>
            </a:r>
            <a:endParaRPr lang="en-US" dirty="0"/>
          </a:p>
        </p:txBody>
      </p:sp>
      <p:sp>
        <p:nvSpPr>
          <p:cNvPr id="2" name="Datumsplatzhalter 1"/>
          <p:cNvSpPr>
            <a:spLocks noGrp="1"/>
          </p:cNvSpPr>
          <p:nvPr>
            <p:ph type="dt" sz="half" idx="10"/>
          </p:nvPr>
        </p:nvSpPr>
        <p:spPr>
          <a:xfrm>
            <a:off x="685800" y="378281"/>
            <a:ext cx="1600200" cy="215444"/>
          </a:xfrm>
        </p:spPr>
        <p:txBody>
          <a:bodyPr/>
          <a:lstStyle/>
          <a:p>
            <a:r>
              <a:rPr lang="en-US" altLang="en-US" dirty="0"/>
              <a:t>July 2017</a:t>
            </a:r>
          </a:p>
        </p:txBody>
      </p:sp>
      <p:sp>
        <p:nvSpPr>
          <p:cNvPr id="3" name="Fußzeilenplatzhalter 2"/>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4" name="Foliennummernplatzhalter 3"/>
          <p:cNvSpPr>
            <a:spLocks noGrp="1"/>
          </p:cNvSpPr>
          <p:nvPr>
            <p:ph type="sldNum" sz="quarter" idx="12"/>
          </p:nvPr>
        </p:nvSpPr>
        <p:spPr>
          <a:xfrm>
            <a:off x="4393695" y="6475413"/>
            <a:ext cx="432811" cy="184666"/>
          </a:xfrm>
        </p:spPr>
        <p:txBody>
          <a:bodyPr/>
          <a:lstStyle/>
          <a:p>
            <a:pPr>
              <a:defRPr/>
            </a:pPr>
            <a:r>
              <a:rPr lang="en-US" altLang="en-US" dirty="0" smtClean="0"/>
              <a:t>Slide </a:t>
            </a:r>
            <a:fld id="{5E5DDA9E-420F-41F2-A333-F1AC1289678F}" type="slidenum">
              <a:rPr lang="en-US" altLang="en-US" smtClean="0"/>
              <a:pPr>
                <a:defRPr/>
              </a:pPr>
              <a:t>10</a:t>
            </a:fld>
            <a:endParaRPr lang="en-US" alt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588645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cxnSp>
        <p:nvCxnSpPr>
          <p:cNvPr id="8" name="Gerade Verbindung 7"/>
          <p:cNvCxnSpPr/>
          <p:nvPr/>
        </p:nvCxnSpPr>
        <p:spPr bwMode="auto">
          <a:xfrm>
            <a:off x="827584" y="2852936"/>
            <a:ext cx="5184576" cy="0"/>
          </a:xfrm>
          <a:prstGeom prst="line">
            <a:avLst/>
          </a:prstGeom>
          <a:ln>
            <a:solidFill>
              <a:srgbClr val="FF0000"/>
            </a:solidFill>
            <a:headEnd type="none" w="sm" len="sm"/>
            <a:tailEnd type="none" w="sm" len="sm"/>
          </a:ln>
          <a:extLst/>
        </p:spPr>
        <p:style>
          <a:lnRef idx="3">
            <a:schemeClr val="dk1"/>
          </a:lnRef>
          <a:fillRef idx="0">
            <a:schemeClr val="dk1"/>
          </a:fillRef>
          <a:effectRef idx="2">
            <a:schemeClr val="dk1"/>
          </a:effectRef>
          <a:fontRef idx="minor">
            <a:schemeClr val="tx1"/>
          </a:fontRef>
        </p:style>
      </p:cxnSp>
      <p:sp>
        <p:nvSpPr>
          <p:cNvPr id="6" name="Inhaltsplatzhalter 5"/>
          <p:cNvSpPr>
            <a:spLocks noGrp="1"/>
          </p:cNvSpPr>
          <p:nvPr>
            <p:ph idx="1"/>
          </p:nvPr>
        </p:nvSpPr>
        <p:spPr>
          <a:xfrm>
            <a:off x="6012160" y="1981200"/>
            <a:ext cx="2664296" cy="4114800"/>
          </a:xfrm>
        </p:spPr>
        <p:txBody>
          <a:bodyPr/>
          <a:lstStyle/>
          <a:p>
            <a:r>
              <a:rPr lang="en-US" sz="2400" dirty="0" smtClean="0"/>
              <a:t>Predicted median path loss for different base-station antenna heights </a:t>
            </a:r>
            <a:r>
              <a:rPr lang="en-US" sz="2400" dirty="0" err="1" smtClean="0"/>
              <a:t>h</a:t>
            </a:r>
            <a:r>
              <a:rPr lang="en-US" sz="2400" baseline="-25000" dirty="0" err="1" smtClean="0"/>
              <a:t>b</a:t>
            </a:r>
            <a:r>
              <a:rPr lang="en-US" sz="2400" dirty="0" smtClean="0"/>
              <a:t> and bat altitudes </a:t>
            </a:r>
            <a:r>
              <a:rPr lang="en-US" sz="2400" dirty="0" err="1" smtClean="0"/>
              <a:t>h</a:t>
            </a:r>
            <a:r>
              <a:rPr lang="en-US" sz="2400" baseline="-25000" dirty="0" err="1" smtClean="0"/>
              <a:t>m</a:t>
            </a:r>
            <a:endParaRPr lang="en-US" sz="2400" baseline="-25000" dirty="0" smtClean="0"/>
          </a:p>
          <a:p>
            <a:endParaRPr lang="en-US" sz="2400" baseline="-25000" dirty="0"/>
          </a:p>
          <a:p>
            <a:r>
              <a:rPr lang="en-US" sz="2400" dirty="0"/>
              <a:t>Antenna height during trial </a:t>
            </a:r>
            <a:r>
              <a:rPr lang="en-US" sz="2400" dirty="0" smtClean="0"/>
              <a:t>≈30m</a:t>
            </a:r>
            <a:endParaRPr lang="en-US" sz="2400" baseline="-25000" dirty="0" smtClean="0"/>
          </a:p>
        </p:txBody>
      </p:sp>
    </p:spTree>
    <p:extLst>
      <p:ext uri="{BB962C8B-B14F-4D97-AF65-F5344CB8AC3E}">
        <p14:creationId xmlns:p14="http://schemas.microsoft.com/office/powerpoint/2010/main" val="4274977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6760" y="1196752"/>
            <a:ext cx="1552575"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5" name="Titel 4"/>
          <p:cNvSpPr>
            <a:spLocks noGrp="1"/>
          </p:cNvSpPr>
          <p:nvPr>
            <p:ph type="title"/>
          </p:nvPr>
        </p:nvSpPr>
        <p:spPr/>
        <p:txBody>
          <a:bodyPr/>
          <a:lstStyle/>
          <a:p>
            <a:r>
              <a:rPr lang="de-DE" dirty="0" smtClean="0"/>
              <a:t>Long Range Base-Station ( I / II )</a:t>
            </a:r>
            <a:endParaRPr lang="de-DE" dirty="0"/>
          </a:p>
        </p:txBody>
      </p:sp>
      <p:sp>
        <p:nvSpPr>
          <p:cNvPr id="6" name="Inhaltsplatzhalter 5"/>
          <p:cNvSpPr>
            <a:spLocks noGrp="1"/>
          </p:cNvSpPr>
          <p:nvPr>
            <p:ph idx="1"/>
          </p:nvPr>
        </p:nvSpPr>
        <p:spPr>
          <a:xfrm>
            <a:off x="685800" y="5214190"/>
            <a:ext cx="7772400" cy="881810"/>
          </a:xfrm>
        </p:spPr>
        <p:txBody>
          <a:bodyPr/>
          <a:lstStyle/>
          <a:p>
            <a:r>
              <a:rPr lang="en-US" sz="2400" dirty="0" smtClean="0"/>
              <a:t>Data is received using multiple antennas and then stored on a HDD for offline decoding</a:t>
            </a:r>
            <a:endParaRPr lang="en-US" sz="2400" dirty="0"/>
          </a:p>
        </p:txBody>
      </p:sp>
      <p:sp>
        <p:nvSpPr>
          <p:cNvPr id="2" name="Datumsplatzhalter 1"/>
          <p:cNvSpPr>
            <a:spLocks noGrp="1"/>
          </p:cNvSpPr>
          <p:nvPr>
            <p:ph type="dt" sz="half" idx="10"/>
          </p:nvPr>
        </p:nvSpPr>
        <p:spPr>
          <a:xfrm>
            <a:off x="685800" y="378281"/>
            <a:ext cx="1600200" cy="215444"/>
          </a:xfrm>
        </p:spPr>
        <p:txBody>
          <a:bodyPr/>
          <a:lstStyle/>
          <a:p>
            <a:r>
              <a:rPr lang="en-US" altLang="en-US" dirty="0"/>
              <a:t>July 2017</a:t>
            </a:r>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5E5DDA9E-420F-41F2-A333-F1AC1289678F}" type="slidenum">
              <a:rPr lang="en-US" altLang="en-US" smtClean="0"/>
              <a:pPr>
                <a:defRPr/>
              </a:pPr>
              <a:t>11</a:t>
            </a:fld>
            <a:endParaRPr lang="en-US" alt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88840"/>
            <a:ext cx="6693975" cy="322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42240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Long Range Base-Station ( II / II )</a:t>
            </a:r>
            <a:endParaRPr lang="de-DE" dirty="0"/>
          </a:p>
        </p:txBody>
      </p:sp>
      <p:sp>
        <p:nvSpPr>
          <p:cNvPr id="8" name="Inhaltsplatzhalter 7"/>
          <p:cNvSpPr>
            <a:spLocks noGrp="1"/>
          </p:cNvSpPr>
          <p:nvPr>
            <p:ph idx="1"/>
          </p:nvPr>
        </p:nvSpPr>
        <p:spPr>
          <a:xfrm>
            <a:off x="683568" y="4941168"/>
            <a:ext cx="7772400" cy="1370858"/>
          </a:xfrm>
        </p:spPr>
        <p:txBody>
          <a:bodyPr/>
          <a:lstStyle/>
          <a:p>
            <a:r>
              <a:rPr lang="en-US" sz="2400" dirty="0" smtClean="0"/>
              <a:t>Hardware is based on self-developed software-defined radio board</a:t>
            </a:r>
          </a:p>
          <a:p>
            <a:r>
              <a:rPr lang="en-US" sz="2400" dirty="0" smtClean="0"/>
              <a:t>System is powered by battery and has to operate with low power hardware (e.g. ARM processor)</a:t>
            </a:r>
            <a:endParaRPr lang="en-US" sz="2400" dirty="0"/>
          </a:p>
        </p:txBody>
      </p:sp>
      <p:sp>
        <p:nvSpPr>
          <p:cNvPr id="2" name="Datumsplatzhalter 1"/>
          <p:cNvSpPr>
            <a:spLocks noGrp="1"/>
          </p:cNvSpPr>
          <p:nvPr>
            <p:ph type="dt" sz="half" idx="10"/>
          </p:nvPr>
        </p:nvSpPr>
        <p:spPr>
          <a:xfrm>
            <a:off x="685800" y="378281"/>
            <a:ext cx="1600200" cy="215444"/>
          </a:xfrm>
        </p:spPr>
        <p:txBody>
          <a:bodyPr/>
          <a:lstStyle/>
          <a:p>
            <a:r>
              <a:rPr lang="en-US" altLang="en-US" dirty="0"/>
              <a:t>July 2017</a:t>
            </a:r>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5E5DDA9E-420F-41F2-A333-F1AC1289678F}" type="slidenum">
              <a:rPr lang="en-US" altLang="en-US" smtClean="0"/>
              <a:pPr>
                <a:defRPr/>
              </a:pPr>
              <a:t>12</a:t>
            </a:fld>
            <a:endParaRPr lang="en-US" altLang="en-US"/>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836960"/>
            <a:ext cx="4033653" cy="3015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pic>
        <p:nvPicPr>
          <p:cNvPr id="7" name="Picture 2" descr="C:\git\esi_bats\documents\publications\draft\SST2017_tor\grafics\OA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780841"/>
            <a:ext cx="4752528" cy="330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14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Berlin Field Trial</a:t>
            </a:r>
            <a:endParaRPr lang="de-DE" dirty="0"/>
          </a:p>
        </p:txBody>
      </p:sp>
      <p:sp>
        <p:nvSpPr>
          <p:cNvPr id="2" name="Datumsplatzhalter 1"/>
          <p:cNvSpPr>
            <a:spLocks noGrp="1"/>
          </p:cNvSpPr>
          <p:nvPr>
            <p:ph type="dt" sz="half" idx="10"/>
          </p:nvPr>
        </p:nvSpPr>
        <p:spPr>
          <a:xfrm>
            <a:off x="685800" y="378281"/>
            <a:ext cx="1600200" cy="215444"/>
          </a:xfrm>
        </p:spPr>
        <p:txBody>
          <a:bodyPr/>
          <a:lstStyle/>
          <a:p>
            <a:r>
              <a:rPr lang="en-US" altLang="en-US" dirty="0"/>
              <a:t>July 2017</a:t>
            </a:r>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5E5DDA9E-420F-41F2-A333-F1AC1289678F}" type="slidenum">
              <a:rPr lang="en-US" altLang="en-US" smtClean="0"/>
              <a:pPr>
                <a:defRPr/>
              </a:pPr>
              <a:t>13</a:t>
            </a:fld>
            <a:endParaRPr lang="en-US" alt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168" y="1586061"/>
            <a:ext cx="4752975"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cxnSp>
        <p:nvCxnSpPr>
          <p:cNvPr id="6" name="Gerade Verbindung mit Pfeil 5"/>
          <p:cNvCxnSpPr/>
          <p:nvPr/>
        </p:nvCxnSpPr>
        <p:spPr bwMode="auto">
          <a:xfrm flipV="1">
            <a:off x="1506144" y="4451746"/>
            <a:ext cx="792088" cy="36004"/>
          </a:xfrm>
          <a:prstGeom prst="straightConnector1">
            <a:avLst/>
          </a:prstGeom>
          <a:ln>
            <a:solidFill>
              <a:srgbClr val="C00000"/>
            </a:solidFill>
            <a:headEnd type="none" w="sm" len="sm"/>
            <a:tailEnd type="arrow"/>
          </a:ln>
          <a:extLst/>
        </p:spPr>
        <p:style>
          <a:lnRef idx="2">
            <a:schemeClr val="dk1"/>
          </a:lnRef>
          <a:fillRef idx="0">
            <a:schemeClr val="dk1"/>
          </a:fillRef>
          <a:effectRef idx="1">
            <a:schemeClr val="dk1"/>
          </a:effectRef>
          <a:fontRef idx="minor">
            <a:schemeClr val="tx1"/>
          </a:fontRef>
        </p:style>
      </p:cxnSp>
      <p:sp>
        <p:nvSpPr>
          <p:cNvPr id="9" name="Textfeld 8"/>
          <p:cNvSpPr txBox="1"/>
          <p:nvPr/>
        </p:nvSpPr>
        <p:spPr>
          <a:xfrm>
            <a:off x="426024" y="4282469"/>
            <a:ext cx="1173719" cy="338554"/>
          </a:xfrm>
          <a:prstGeom prst="rect">
            <a:avLst/>
          </a:prstGeom>
          <a:noFill/>
        </p:spPr>
        <p:txBody>
          <a:bodyPr wrap="none" rtlCol="0">
            <a:spAutoFit/>
          </a:bodyPr>
          <a:lstStyle/>
          <a:p>
            <a:r>
              <a:rPr lang="de-DE" sz="1600" dirty="0" smtClean="0"/>
              <a:t>Hotel </a:t>
            </a:r>
            <a:r>
              <a:rPr lang="de-DE" sz="1600" dirty="0" err="1" smtClean="0"/>
              <a:t>Estrel</a:t>
            </a:r>
            <a:endParaRPr lang="de-DE" sz="1600" dirty="0"/>
          </a:p>
        </p:txBody>
      </p:sp>
      <p:sp>
        <p:nvSpPr>
          <p:cNvPr id="10" name="Ellipse 9"/>
          <p:cNvSpPr/>
          <p:nvPr/>
        </p:nvSpPr>
        <p:spPr bwMode="auto">
          <a:xfrm>
            <a:off x="3954416" y="2795562"/>
            <a:ext cx="504056" cy="504056"/>
          </a:xfrm>
          <a:prstGeom prst="ellipse">
            <a:avLst/>
          </a:prstGeom>
          <a:noFill/>
          <a:ln>
            <a:solidFill>
              <a:srgbClr val="C00000"/>
            </a:solidFill>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12" name="Ellipse 11"/>
          <p:cNvSpPr/>
          <p:nvPr/>
        </p:nvSpPr>
        <p:spPr bwMode="auto">
          <a:xfrm>
            <a:off x="4206444" y="5620297"/>
            <a:ext cx="504056" cy="504056"/>
          </a:xfrm>
          <a:prstGeom prst="ellipse">
            <a:avLst/>
          </a:prstGeom>
          <a:noFill/>
          <a:ln>
            <a:solidFill>
              <a:srgbClr val="C00000"/>
            </a:solidFill>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13" name="Textfeld 12"/>
          <p:cNvSpPr txBox="1"/>
          <p:nvPr/>
        </p:nvSpPr>
        <p:spPr>
          <a:xfrm>
            <a:off x="6618712" y="6035922"/>
            <a:ext cx="2201760" cy="276999"/>
          </a:xfrm>
          <a:prstGeom prst="rect">
            <a:avLst/>
          </a:prstGeom>
          <a:noFill/>
        </p:spPr>
        <p:txBody>
          <a:bodyPr wrap="square" rtlCol="0">
            <a:spAutoFit/>
          </a:bodyPr>
          <a:lstStyle/>
          <a:p>
            <a:r>
              <a:rPr lang="en-US" dirty="0" smtClean="0"/>
              <a:t>(c)  </a:t>
            </a:r>
            <a:r>
              <a:rPr lang="en-US" dirty="0" err="1" smtClean="0"/>
              <a:t>Openstreetmap</a:t>
            </a:r>
            <a:r>
              <a:rPr lang="en-US" dirty="0" smtClean="0"/>
              <a:t> Contributors</a:t>
            </a:r>
            <a:endParaRPr lang="en-US" dirty="0"/>
          </a:p>
        </p:txBody>
      </p:sp>
      <p:cxnSp>
        <p:nvCxnSpPr>
          <p:cNvPr id="15" name="Gerade Verbindung mit Pfeil 14"/>
          <p:cNvCxnSpPr/>
          <p:nvPr/>
        </p:nvCxnSpPr>
        <p:spPr bwMode="auto">
          <a:xfrm>
            <a:off x="6690720" y="2291506"/>
            <a:ext cx="0" cy="3240360"/>
          </a:xfrm>
          <a:prstGeom prst="straightConnector1">
            <a:avLst/>
          </a:prstGeom>
          <a:solidFill>
            <a:schemeClr val="accent1"/>
          </a:solidFill>
          <a:ln w="50800" cap="flat" cmpd="sng" algn="ctr">
            <a:solidFill>
              <a:schemeClr val="tx1"/>
            </a:solidFill>
            <a:prstDash val="solid"/>
            <a:round/>
            <a:headEnd type="arrow"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feld 15"/>
          <p:cNvSpPr txBox="1"/>
          <p:nvPr/>
        </p:nvSpPr>
        <p:spPr>
          <a:xfrm rot="5400000">
            <a:off x="6489576" y="3572770"/>
            <a:ext cx="915635" cy="369332"/>
          </a:xfrm>
          <a:prstGeom prst="rect">
            <a:avLst/>
          </a:prstGeom>
          <a:noFill/>
        </p:spPr>
        <p:txBody>
          <a:bodyPr wrap="none" rtlCol="0">
            <a:spAutoFit/>
          </a:bodyPr>
          <a:lstStyle/>
          <a:p>
            <a:r>
              <a:rPr lang="de-DE" sz="1800" dirty="0" smtClean="0"/>
              <a:t>ca. 5km</a:t>
            </a:r>
            <a:endParaRPr lang="de-DE" sz="1800" dirty="0"/>
          </a:p>
        </p:txBody>
      </p:sp>
      <p:sp>
        <p:nvSpPr>
          <p:cNvPr id="17" name="Textfeld 16"/>
          <p:cNvSpPr txBox="1"/>
          <p:nvPr/>
        </p:nvSpPr>
        <p:spPr>
          <a:xfrm>
            <a:off x="4283968" y="2426230"/>
            <a:ext cx="1159292" cy="369332"/>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de-DE" sz="1800" dirty="0" smtClean="0"/>
              <a:t>Station 1 </a:t>
            </a:r>
            <a:endParaRPr lang="de-DE" sz="1800" dirty="0"/>
          </a:p>
        </p:txBody>
      </p:sp>
      <p:sp>
        <p:nvSpPr>
          <p:cNvPr id="19" name="Textfeld 18"/>
          <p:cNvSpPr txBox="1"/>
          <p:nvPr/>
        </p:nvSpPr>
        <p:spPr>
          <a:xfrm>
            <a:off x="3519009" y="6048800"/>
            <a:ext cx="1159292" cy="369332"/>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de-DE" sz="1800" dirty="0" smtClean="0"/>
              <a:t>Station 2 </a:t>
            </a:r>
            <a:endParaRPr lang="de-DE" sz="1800" dirty="0"/>
          </a:p>
        </p:txBody>
      </p:sp>
      <p:sp>
        <p:nvSpPr>
          <p:cNvPr id="18" name="Ellipse 17"/>
          <p:cNvSpPr/>
          <p:nvPr/>
        </p:nvSpPr>
        <p:spPr bwMode="auto">
          <a:xfrm>
            <a:off x="3099641" y="2874887"/>
            <a:ext cx="1578660" cy="2289622"/>
          </a:xfrm>
          <a:prstGeom prst="ellipse">
            <a:avLst/>
          </a:prstGeom>
          <a:noFill/>
          <a:ln w="28575" cap="flat" cmpd="sng" algn="ctr">
            <a:solidFill>
              <a:schemeClr val="accent2"/>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2" name="Textfeld 21"/>
          <p:cNvSpPr txBox="1"/>
          <p:nvPr/>
        </p:nvSpPr>
        <p:spPr>
          <a:xfrm>
            <a:off x="1697816" y="2939143"/>
            <a:ext cx="1659429" cy="369332"/>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de-DE" sz="1800" dirty="0" smtClean="0"/>
              <a:t>Main bat </a:t>
            </a:r>
            <a:r>
              <a:rPr lang="de-DE" sz="1800" dirty="0" err="1" smtClean="0"/>
              <a:t>area</a:t>
            </a:r>
            <a:r>
              <a:rPr lang="de-DE" sz="1800" dirty="0" smtClean="0"/>
              <a:t> </a:t>
            </a:r>
            <a:endParaRPr lang="de-DE" sz="1800" dirty="0"/>
          </a:p>
        </p:txBody>
      </p:sp>
      <p:sp>
        <p:nvSpPr>
          <p:cNvPr id="21" name="Textfeld 20"/>
          <p:cNvSpPr txBox="1"/>
          <p:nvPr/>
        </p:nvSpPr>
        <p:spPr>
          <a:xfrm>
            <a:off x="6937764" y="1543800"/>
            <a:ext cx="2088232" cy="707886"/>
          </a:xfrm>
          <a:prstGeom prst="rect">
            <a:avLst/>
          </a:prstGeom>
          <a:noFill/>
        </p:spPr>
        <p:txBody>
          <a:bodyPr wrap="square" rtlCol="0">
            <a:spAutoFit/>
          </a:bodyPr>
          <a:lstStyle/>
          <a:p>
            <a:r>
              <a:rPr lang="en-US" sz="2000" dirty="0" smtClean="0"/>
              <a:t>Area of 2016 and 2017 field trials</a:t>
            </a:r>
            <a:endParaRPr lang="en-US" sz="2000" dirty="0"/>
          </a:p>
        </p:txBody>
      </p:sp>
    </p:spTree>
    <p:extLst>
      <p:ext uri="{BB962C8B-B14F-4D97-AF65-F5344CB8AC3E}">
        <p14:creationId xmlns:p14="http://schemas.microsoft.com/office/powerpoint/2010/main" val="542310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Base Station 1</a:t>
            </a:r>
            <a:endParaRPr lang="de-DE" dirty="0"/>
          </a:p>
        </p:txBody>
      </p:sp>
      <p:sp>
        <p:nvSpPr>
          <p:cNvPr id="6" name="Inhaltsplatzhalter 5"/>
          <p:cNvSpPr>
            <a:spLocks noGrp="1"/>
          </p:cNvSpPr>
          <p:nvPr>
            <p:ph idx="1"/>
          </p:nvPr>
        </p:nvSpPr>
        <p:spPr/>
        <p:txBody>
          <a:bodyPr/>
          <a:lstStyle/>
          <a:p>
            <a:endParaRPr lang="de-DE"/>
          </a:p>
        </p:txBody>
      </p:sp>
      <p:sp>
        <p:nvSpPr>
          <p:cNvPr id="2" name="Datumsplatzhalter 1"/>
          <p:cNvSpPr>
            <a:spLocks noGrp="1"/>
          </p:cNvSpPr>
          <p:nvPr>
            <p:ph type="dt" sz="half" idx="10"/>
          </p:nvPr>
        </p:nvSpPr>
        <p:spPr>
          <a:xfrm>
            <a:off x="685800" y="378281"/>
            <a:ext cx="1600200" cy="215444"/>
          </a:xfrm>
        </p:spPr>
        <p:txBody>
          <a:bodyPr/>
          <a:lstStyle/>
          <a:p>
            <a:r>
              <a:rPr lang="en-US" altLang="en-US" dirty="0"/>
              <a:t>July 2017</a:t>
            </a:r>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5E5DDA9E-420F-41F2-A333-F1AC1289678F}" type="slidenum">
              <a:rPr lang="en-US" altLang="en-US" smtClean="0"/>
              <a:pPr>
                <a:defRPr/>
              </a:pPr>
              <a:t>14</a:t>
            </a:fld>
            <a:endParaRPr lang="en-US"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1628800"/>
            <a:ext cx="7762875"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928023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Base Station II</a:t>
            </a:r>
            <a:endParaRPr lang="de-DE" dirty="0"/>
          </a:p>
        </p:txBody>
      </p:sp>
      <p:sp>
        <p:nvSpPr>
          <p:cNvPr id="6" name="Inhaltsplatzhalter 5"/>
          <p:cNvSpPr>
            <a:spLocks noGrp="1"/>
          </p:cNvSpPr>
          <p:nvPr>
            <p:ph idx="1"/>
          </p:nvPr>
        </p:nvSpPr>
        <p:spPr/>
        <p:txBody>
          <a:bodyPr/>
          <a:lstStyle/>
          <a:p>
            <a:endParaRPr lang="de-DE"/>
          </a:p>
        </p:txBody>
      </p:sp>
      <p:sp>
        <p:nvSpPr>
          <p:cNvPr id="2" name="Datumsplatzhalter 1"/>
          <p:cNvSpPr>
            <a:spLocks noGrp="1"/>
          </p:cNvSpPr>
          <p:nvPr>
            <p:ph type="dt" sz="half" idx="10"/>
          </p:nvPr>
        </p:nvSpPr>
        <p:spPr>
          <a:xfrm>
            <a:off x="685800" y="378281"/>
            <a:ext cx="1600200" cy="215444"/>
          </a:xfrm>
        </p:spPr>
        <p:txBody>
          <a:bodyPr/>
          <a:lstStyle/>
          <a:p>
            <a:r>
              <a:rPr lang="en-US" altLang="en-US" dirty="0"/>
              <a:t>July 2017</a:t>
            </a:r>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5E5DDA9E-420F-41F2-A333-F1AC1289678F}" type="slidenum">
              <a:rPr lang="en-US" altLang="en-US" smtClean="0"/>
              <a:pPr>
                <a:defRPr/>
              </a:pPr>
              <a:t>15</a:t>
            </a:fld>
            <a:endParaRPr lang="en-US"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44824"/>
            <a:ext cx="456247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725384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 of Received Signal</a:t>
            </a:r>
            <a:endParaRPr lang="en-US" dirty="0"/>
          </a:p>
        </p:txBody>
      </p:sp>
      <p:sp>
        <p:nvSpPr>
          <p:cNvPr id="3" name="Inhaltsplatzhalter 2"/>
          <p:cNvSpPr>
            <a:spLocks noGrp="1"/>
          </p:cNvSpPr>
          <p:nvPr>
            <p:ph idx="1"/>
          </p:nvPr>
        </p:nvSpPr>
        <p:spPr>
          <a:xfrm>
            <a:off x="6012160" y="1981200"/>
            <a:ext cx="2664296" cy="4114800"/>
          </a:xfrm>
        </p:spPr>
        <p:txBody>
          <a:bodyPr/>
          <a:lstStyle/>
          <a:p>
            <a:r>
              <a:rPr lang="en-US" sz="2400" dirty="0" smtClean="0"/>
              <a:t>Bat signal is typically received with level much weaker than the shown</a:t>
            </a:r>
          </a:p>
          <a:p>
            <a:r>
              <a:rPr lang="en-US" sz="2400" dirty="0" smtClean="0"/>
              <a:t>System is suffering strong interference from other systems</a:t>
            </a:r>
          </a:p>
          <a:p>
            <a:endParaRPr lang="en-US" sz="24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July 2017</a:t>
            </a:r>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339C33F9-2632-4097-9DEB-D35E8516C2FB}" type="slidenum">
              <a:rPr lang="en-US" altLang="en-US" smtClean="0"/>
              <a:pPr>
                <a:defRPr/>
              </a:pPr>
              <a:t>16</a:t>
            </a:fld>
            <a:endParaRPr lang="en-US" alt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16832"/>
            <a:ext cx="5810250"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3965547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Example of Very Strong Signal</a:t>
            </a:r>
            <a:endParaRPr lang="en-US" dirty="0"/>
          </a:p>
        </p:txBody>
      </p:sp>
      <p:sp>
        <p:nvSpPr>
          <p:cNvPr id="2" name="Datumsplatzhalter 1"/>
          <p:cNvSpPr>
            <a:spLocks noGrp="1"/>
          </p:cNvSpPr>
          <p:nvPr>
            <p:ph type="dt" sz="half" idx="10"/>
          </p:nvPr>
        </p:nvSpPr>
        <p:spPr>
          <a:xfrm>
            <a:off x="685800" y="378281"/>
            <a:ext cx="1600200" cy="215444"/>
          </a:xfrm>
        </p:spPr>
        <p:txBody>
          <a:bodyPr/>
          <a:lstStyle/>
          <a:p>
            <a:r>
              <a:rPr lang="en-US" altLang="en-US" dirty="0"/>
              <a:t>July 2017</a:t>
            </a:r>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5E5DDA9E-420F-41F2-A333-F1AC1289678F}" type="slidenum">
              <a:rPr lang="en-US" altLang="en-US" smtClean="0"/>
              <a:pPr>
                <a:defRPr/>
              </a:pPr>
              <a:t>17</a:t>
            </a:fld>
            <a:endParaRPr lang="en-US" alt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6480720" cy="498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381961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smtClean="0"/>
              <a:t>Results of 2016 Field Trial</a:t>
            </a:r>
            <a:endParaRPr lang="en-US" dirty="0"/>
          </a:p>
        </p:txBody>
      </p:sp>
      <p:sp>
        <p:nvSpPr>
          <p:cNvPr id="7" name="Inhaltsplatzhalter 6"/>
          <p:cNvSpPr>
            <a:spLocks noGrp="1"/>
          </p:cNvSpPr>
          <p:nvPr>
            <p:ph idx="1"/>
          </p:nvPr>
        </p:nvSpPr>
        <p:spPr/>
        <p:txBody>
          <a:bodyPr/>
          <a:lstStyle/>
          <a:p>
            <a:r>
              <a:rPr lang="en-US" sz="2400" dirty="0" smtClean="0"/>
              <a:t>Communication works</a:t>
            </a:r>
          </a:p>
          <a:p>
            <a:r>
              <a:rPr lang="en-US" sz="2400" dirty="0" smtClean="0"/>
              <a:t>Bats were received up to distances of several km</a:t>
            </a:r>
          </a:p>
          <a:p>
            <a:r>
              <a:rPr lang="en-US" sz="2400" dirty="0" smtClean="0"/>
              <a:t>Received signal strength of the bats was highly fluctuating over time (e.g. 20dB within 2s)</a:t>
            </a:r>
          </a:p>
          <a:p>
            <a:r>
              <a:rPr lang="en-US" sz="2400" dirty="0" smtClean="0"/>
              <a:t>Interference required strong FEC and signal processing in the base-stations</a:t>
            </a:r>
          </a:p>
          <a:p>
            <a:r>
              <a:rPr lang="en-US" sz="2400" dirty="0" smtClean="0"/>
              <a:t>Use of multiple antennas helps to reduce interference</a:t>
            </a:r>
          </a:p>
          <a:p>
            <a:r>
              <a:rPr lang="en-US" sz="2400" dirty="0" smtClean="0"/>
              <a:t>Identification of signals on the PHY level was sub-optimal</a:t>
            </a:r>
            <a:endParaRPr lang="en-US" sz="2400" dirty="0"/>
          </a:p>
        </p:txBody>
      </p:sp>
      <p:sp>
        <p:nvSpPr>
          <p:cNvPr id="3" name="Datumsplatzhalter 2"/>
          <p:cNvSpPr>
            <a:spLocks noGrp="1"/>
          </p:cNvSpPr>
          <p:nvPr>
            <p:ph type="dt" sz="half" idx="10"/>
          </p:nvPr>
        </p:nvSpPr>
        <p:spPr>
          <a:xfrm>
            <a:off x="685800" y="378281"/>
            <a:ext cx="1600200" cy="215444"/>
          </a:xfrm>
        </p:spPr>
        <p:txBody>
          <a:bodyPr/>
          <a:lstStyle/>
          <a:p>
            <a:r>
              <a:rPr lang="en-US" altLang="en-US" dirty="0"/>
              <a:t>July 2017</a:t>
            </a:r>
          </a:p>
        </p:txBody>
      </p:sp>
      <p:sp>
        <p:nvSpPr>
          <p:cNvPr id="4" name="Fußzeilenplatzhalter 3"/>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5" name="Foliennummernplatzhalter 4"/>
          <p:cNvSpPr>
            <a:spLocks noGrp="1"/>
          </p:cNvSpPr>
          <p:nvPr>
            <p:ph type="sldNum" sz="quarter" idx="12"/>
          </p:nvPr>
        </p:nvSpPr>
        <p:spPr>
          <a:xfrm>
            <a:off x="4355223" y="6475413"/>
            <a:ext cx="509755" cy="184666"/>
          </a:xfrm>
        </p:spPr>
        <p:txBody>
          <a:bodyPr/>
          <a:lstStyle/>
          <a:p>
            <a:pPr>
              <a:defRPr/>
            </a:pPr>
            <a:r>
              <a:rPr lang="en-US" altLang="en-US" dirty="0" smtClean="0"/>
              <a:t>Slide </a:t>
            </a:r>
            <a:fld id="{90EF22FF-F64A-4419-A786-CF6A6E8044B5}" type="slidenum">
              <a:rPr lang="en-US" altLang="en-US" smtClean="0"/>
              <a:pPr>
                <a:defRPr/>
              </a:pPr>
              <a:t>18</a:t>
            </a:fld>
            <a:endParaRPr lang="en-US" altLang="en-US" dirty="0"/>
          </a:p>
        </p:txBody>
      </p:sp>
    </p:spTree>
    <p:extLst>
      <p:ext uri="{BB962C8B-B14F-4D97-AF65-F5344CB8AC3E}">
        <p14:creationId xmlns:p14="http://schemas.microsoft.com/office/powerpoint/2010/main" val="2264337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2017 Field Trial</a:t>
            </a:r>
            <a:endParaRPr lang="de-DE" dirty="0"/>
          </a:p>
        </p:txBody>
      </p:sp>
      <p:sp>
        <p:nvSpPr>
          <p:cNvPr id="3" name="Inhaltsplatzhalter 2"/>
          <p:cNvSpPr>
            <a:spLocks noGrp="1"/>
          </p:cNvSpPr>
          <p:nvPr>
            <p:ph idx="1"/>
          </p:nvPr>
        </p:nvSpPr>
        <p:spPr/>
        <p:txBody>
          <a:bodyPr/>
          <a:lstStyle/>
          <a:p>
            <a:r>
              <a:rPr lang="en-US" sz="2800" dirty="0" smtClean="0"/>
              <a:t>Field trial will most likely start on July 17</a:t>
            </a:r>
            <a:r>
              <a:rPr lang="en-US" sz="2800" baseline="30000" dirty="0" smtClean="0"/>
              <a:t>th</a:t>
            </a:r>
            <a:r>
              <a:rPr lang="en-US" sz="2800" dirty="0" smtClean="0"/>
              <a:t> </a:t>
            </a:r>
          </a:p>
          <a:p>
            <a:r>
              <a:rPr lang="en-US" sz="2800" dirty="0" smtClean="0"/>
              <a:t>Improved scheme on PHY for improved identification of individual bats on the PHY</a:t>
            </a:r>
          </a:p>
          <a:p>
            <a:r>
              <a:rPr lang="en-US" sz="2800" dirty="0" smtClean="0"/>
              <a:t>Solar panels for autonomous operation</a:t>
            </a:r>
            <a:endParaRPr lang="en-US" sz="28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July 2017</a:t>
            </a:r>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339C33F9-2632-4097-9DEB-D35E8516C2FB}" type="slidenum">
              <a:rPr lang="en-US" altLang="en-US" smtClean="0"/>
              <a:pPr>
                <a:defRPr/>
              </a:pPr>
              <a:t>19</a:t>
            </a:fld>
            <a:endParaRPr lang="en-US" altLang="en-US"/>
          </a:p>
        </p:txBody>
      </p:sp>
    </p:spTree>
    <p:extLst>
      <p:ext uri="{BB962C8B-B14F-4D97-AF65-F5344CB8AC3E}">
        <p14:creationId xmlns:p14="http://schemas.microsoft.com/office/powerpoint/2010/main" val="4120288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smtClean="0"/>
              <a:t>Research Project “BATS”</a:t>
            </a:r>
            <a:endParaRPr lang="en-US" dirty="0"/>
          </a:p>
        </p:txBody>
      </p:sp>
      <p:sp>
        <p:nvSpPr>
          <p:cNvPr id="6" name="Untertitel 5"/>
          <p:cNvSpPr>
            <a:spLocks noGrp="1"/>
          </p:cNvSpPr>
          <p:nvPr>
            <p:ph type="subTitle" idx="1"/>
          </p:nvPr>
        </p:nvSpPr>
        <p:spPr/>
        <p:txBody>
          <a:bodyPr/>
          <a:lstStyle/>
          <a:p>
            <a:r>
              <a:rPr lang="de-DE" dirty="0" smtClean="0"/>
              <a:t>Joerg Robert, FAU Erlangen-</a:t>
            </a:r>
            <a:r>
              <a:rPr lang="de-DE" dirty="0" err="1" smtClean="0"/>
              <a:t>Nuernberg</a:t>
            </a:r>
            <a:endParaRPr lang="de-DE" dirty="0"/>
          </a:p>
        </p:txBody>
      </p:sp>
      <p:sp>
        <p:nvSpPr>
          <p:cNvPr id="2" name="Datumsplatzhalter 1"/>
          <p:cNvSpPr>
            <a:spLocks noGrp="1"/>
          </p:cNvSpPr>
          <p:nvPr>
            <p:ph type="dt" sz="half" idx="10"/>
          </p:nvPr>
        </p:nvSpPr>
        <p:spPr>
          <a:xfrm>
            <a:off x="685800" y="378281"/>
            <a:ext cx="1600200" cy="215444"/>
          </a:xfrm>
        </p:spPr>
        <p:txBody>
          <a:bodyPr/>
          <a:lstStyle/>
          <a:p>
            <a:r>
              <a:rPr lang="en-US" altLang="en-US" dirty="0"/>
              <a:t>July 2017</a:t>
            </a:r>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5E5DDA9E-420F-41F2-A333-F1AC1289678F}" type="slidenum">
              <a:rPr lang="en-US" altLang="en-US" smtClean="0"/>
              <a:pPr>
                <a:defRPr/>
              </a:pPr>
              <a:t>2</a:t>
            </a:fld>
            <a:endParaRPr lang="en-US" altLang="en-US"/>
          </a:p>
        </p:txBody>
      </p:sp>
    </p:spTree>
    <p:extLst>
      <p:ext uri="{BB962C8B-B14F-4D97-AF65-F5344CB8AC3E}">
        <p14:creationId xmlns:p14="http://schemas.microsoft.com/office/powerpoint/2010/main" val="213099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Summary and Conclusions</a:t>
            </a:r>
            <a:endParaRPr lang="en-US" dirty="0"/>
          </a:p>
        </p:txBody>
      </p:sp>
      <p:sp>
        <p:nvSpPr>
          <p:cNvPr id="3" name="Inhaltsplatzhalter 2"/>
          <p:cNvSpPr>
            <a:spLocks noGrp="1"/>
          </p:cNvSpPr>
          <p:nvPr>
            <p:ph idx="1"/>
          </p:nvPr>
        </p:nvSpPr>
        <p:spPr/>
        <p:txBody>
          <a:bodyPr/>
          <a:lstStyle/>
          <a:p>
            <a:r>
              <a:rPr lang="en-US" sz="2400" dirty="0" smtClean="0"/>
              <a:t>the BATS project is aiming on tracking the social behavior of bats in their natural habitats</a:t>
            </a:r>
          </a:p>
          <a:p>
            <a:r>
              <a:rPr lang="en-US" sz="2400" dirty="0" smtClean="0"/>
              <a:t>Bats are equipped with tiny sensors that have a maximum weight of 2g</a:t>
            </a:r>
          </a:p>
          <a:p>
            <a:r>
              <a:rPr lang="en-US" sz="2400" dirty="0" smtClean="0"/>
              <a:t>The communication from the bats to the network is based on LPWAN</a:t>
            </a:r>
          </a:p>
          <a:p>
            <a:r>
              <a:rPr lang="en-US" sz="2400" dirty="0" smtClean="0"/>
              <a:t>System shows good performance even in difficult channels with strong interference</a:t>
            </a:r>
          </a:p>
          <a:p>
            <a:endParaRPr lang="en-US" sz="2400" dirty="0" smtClean="0"/>
          </a:p>
          <a:p>
            <a:endParaRPr lang="en-US" sz="24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July 2017</a:t>
            </a:r>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339C33F9-2632-4097-9DEB-D35E8516C2FB}" type="slidenum">
              <a:rPr lang="en-US" altLang="en-US" smtClean="0"/>
              <a:pPr>
                <a:defRPr/>
              </a:pPr>
              <a:t>20</a:t>
            </a:fld>
            <a:endParaRPr lang="en-US" altLang="en-US" dirty="0"/>
          </a:p>
        </p:txBody>
      </p:sp>
    </p:spTree>
    <p:extLst>
      <p:ext uri="{BB962C8B-B14F-4D97-AF65-F5344CB8AC3E}">
        <p14:creationId xmlns:p14="http://schemas.microsoft.com/office/powerpoint/2010/main" val="2180005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en-US" dirty="0" smtClean="0"/>
              <a:t>Thank Your for Your Interest!</a:t>
            </a:r>
            <a:br>
              <a:rPr lang="en-US" dirty="0" smtClean="0"/>
            </a:br>
            <a:r>
              <a:rPr lang="en-US" dirty="0" smtClean="0"/>
              <a:t>Questions?</a:t>
            </a:r>
            <a:endParaRPr lang="en-US" dirty="0"/>
          </a:p>
        </p:txBody>
      </p:sp>
      <p:sp>
        <p:nvSpPr>
          <p:cNvPr id="8" name="Untertitel 7"/>
          <p:cNvSpPr>
            <a:spLocks noGrp="1"/>
          </p:cNvSpPr>
          <p:nvPr>
            <p:ph type="subTitle" idx="1"/>
          </p:nvPr>
        </p:nvSpPr>
        <p:spPr/>
        <p:txBody>
          <a:bodyPr/>
          <a:lstStyle/>
          <a:p>
            <a:endParaRPr lang="en-US"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July 2017</a:t>
            </a:r>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339C33F9-2632-4097-9DEB-D35E8516C2FB}" type="slidenum">
              <a:rPr lang="en-US" altLang="en-US" smtClean="0"/>
              <a:pPr>
                <a:defRPr/>
              </a:pPr>
              <a:t>21</a:t>
            </a:fld>
            <a:endParaRPr lang="en-US" altLang="en-US" dirty="0"/>
          </a:p>
        </p:txBody>
      </p:sp>
    </p:spTree>
    <p:extLst>
      <p:ext uri="{BB962C8B-B14F-4D97-AF65-F5344CB8AC3E}">
        <p14:creationId xmlns:p14="http://schemas.microsoft.com/office/powerpoint/2010/main" val="701619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Research Proje</a:t>
            </a:r>
            <a:r>
              <a:rPr lang="en-US" dirty="0"/>
              <a:t>c</a:t>
            </a:r>
            <a:r>
              <a:rPr lang="en-US" dirty="0" smtClean="0"/>
              <a:t>t ”BATS“</a:t>
            </a:r>
            <a:endParaRPr lang="en-US" dirty="0"/>
          </a:p>
        </p:txBody>
      </p:sp>
      <p:sp>
        <p:nvSpPr>
          <p:cNvPr id="3" name="Inhaltsplatzhalter 2"/>
          <p:cNvSpPr>
            <a:spLocks noGrp="1"/>
          </p:cNvSpPr>
          <p:nvPr>
            <p:ph idx="1"/>
          </p:nvPr>
        </p:nvSpPr>
        <p:spPr/>
        <p:txBody>
          <a:bodyPr/>
          <a:lstStyle/>
          <a:p>
            <a:r>
              <a:rPr lang="de-DE" sz="2800" dirty="0" smtClean="0"/>
              <a:t>BATS: Betriebsadaptive Tracking Sensorsysteme (German) – Operation Adaptive Tracking Sensor Systems</a:t>
            </a:r>
          </a:p>
          <a:p>
            <a:r>
              <a:rPr lang="de-DE" sz="2800" dirty="0" smtClean="0"/>
              <a:t>Project </a:t>
            </a:r>
            <a:r>
              <a:rPr lang="de-DE" sz="2800" dirty="0" err="1" smtClean="0"/>
              <a:t>funded</a:t>
            </a:r>
            <a:r>
              <a:rPr lang="de-DE" sz="2800" dirty="0" smtClean="0"/>
              <a:t> </a:t>
            </a:r>
            <a:r>
              <a:rPr lang="de-DE" sz="2800" dirty="0" err="1" smtClean="0"/>
              <a:t>by</a:t>
            </a:r>
            <a:r>
              <a:rPr lang="de-DE" sz="2800" dirty="0" smtClean="0"/>
              <a:t> </a:t>
            </a:r>
            <a:r>
              <a:rPr lang="de-DE" sz="2800" dirty="0" err="1" smtClean="0"/>
              <a:t>the</a:t>
            </a:r>
            <a:r>
              <a:rPr lang="de-DE" sz="2800" dirty="0" smtClean="0"/>
              <a:t> Deutsche Forschungsgemeinschaft (DFG, FOR 1508) (German Science Fundation)</a:t>
            </a:r>
          </a:p>
          <a:p>
            <a:r>
              <a:rPr lang="de-DE" sz="2800" dirty="0" smtClean="0"/>
              <a:t>More </a:t>
            </a:r>
            <a:r>
              <a:rPr lang="de-DE" sz="2800" dirty="0" err="1" smtClean="0"/>
              <a:t>information</a:t>
            </a:r>
            <a:r>
              <a:rPr lang="de-DE" sz="2800" dirty="0" smtClean="0"/>
              <a:t> on http://www.for-bats.de/</a:t>
            </a:r>
            <a:endParaRPr lang="de-DE" sz="28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July 2017</a:t>
            </a:r>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339C33F9-2632-4097-9DEB-D35E8516C2FB}" type="slidenum">
              <a:rPr lang="en-US" altLang="en-US" smtClean="0"/>
              <a:pPr>
                <a:defRPr/>
              </a:pPr>
              <a:t>3</a:t>
            </a:fld>
            <a:endParaRPr lang="en-US" altLang="en-US"/>
          </a:p>
        </p:txBody>
      </p:sp>
    </p:spTree>
    <p:extLst>
      <p:ext uri="{BB962C8B-B14F-4D97-AF65-F5344CB8AC3E}">
        <p14:creationId xmlns:p14="http://schemas.microsoft.com/office/powerpoint/2010/main" val="413490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11" descr="Bildschirmfoto 2015-09-16 um 14.17.0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332" y="3172348"/>
            <a:ext cx="4943545" cy="2567669"/>
          </a:xfrm>
          <a:prstGeom prst="rect">
            <a:avLst/>
          </a:prstGeom>
        </p:spPr>
      </p:pic>
      <p:sp>
        <p:nvSpPr>
          <p:cNvPr id="2" name="Titel 1"/>
          <p:cNvSpPr>
            <a:spLocks noGrp="1"/>
          </p:cNvSpPr>
          <p:nvPr>
            <p:ph type="title"/>
          </p:nvPr>
        </p:nvSpPr>
        <p:spPr/>
        <p:txBody>
          <a:bodyPr/>
          <a:lstStyle/>
          <a:p>
            <a:r>
              <a:rPr lang="en-US" dirty="0" smtClean="0"/>
              <a:t>“Facebook” for BATS</a:t>
            </a:r>
            <a:endParaRPr lang="en-US" dirty="0"/>
          </a:p>
        </p:txBody>
      </p:sp>
      <p:sp>
        <p:nvSpPr>
          <p:cNvPr id="3" name="Inhaltsplatzhalter 2"/>
          <p:cNvSpPr>
            <a:spLocks noGrp="1"/>
          </p:cNvSpPr>
          <p:nvPr>
            <p:ph idx="1"/>
          </p:nvPr>
        </p:nvSpPr>
        <p:spPr/>
        <p:txBody>
          <a:bodyPr/>
          <a:lstStyle/>
          <a:p>
            <a:r>
              <a:rPr lang="en-US" sz="2400" dirty="0" smtClean="0"/>
              <a:t>Bats are equipped with tiny sensors</a:t>
            </a:r>
            <a:br>
              <a:rPr lang="en-US" sz="2400" dirty="0" smtClean="0"/>
            </a:br>
            <a:r>
              <a:rPr lang="en-US" sz="2400" dirty="0" smtClean="0"/>
              <a:t>to track their social behavior</a:t>
            </a:r>
          </a:p>
          <a:p>
            <a:r>
              <a:rPr lang="en-US" sz="2400" dirty="0" smtClean="0"/>
              <a:t>Wake-Up receivers are used for</a:t>
            </a:r>
            <a:br>
              <a:rPr lang="en-US" sz="2400" dirty="0" smtClean="0"/>
            </a:br>
            <a:r>
              <a:rPr lang="en-US" sz="2400" dirty="0" smtClean="0"/>
              <a:t>encounter detection</a:t>
            </a:r>
          </a:p>
          <a:p>
            <a:pPr lvl="1"/>
            <a:endParaRPr lang="en-US" sz="2000" dirty="0"/>
          </a:p>
        </p:txBody>
      </p:sp>
      <p:sp>
        <p:nvSpPr>
          <p:cNvPr id="4098" name="Datumsplatzhalter 1"/>
          <p:cNvSpPr>
            <a:spLocks noGrp="1"/>
          </p:cNvSpPr>
          <p:nvPr>
            <p:ph type="dt" sz="half"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a:t>July 2017</a:t>
            </a:r>
          </a:p>
        </p:txBody>
      </p:sp>
      <p:sp>
        <p:nvSpPr>
          <p:cNvPr id="4099"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Joerg Robert, FAU Erlangen-Nuernberg</a:t>
            </a:r>
          </a:p>
        </p:txBody>
      </p:sp>
      <p:sp>
        <p:nvSpPr>
          <p:cNvPr id="4100"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E1DDDB9E-E373-46EB-9BB6-58EA1038A503}" type="slidenum">
              <a:rPr lang="en-US" altLang="en-US"/>
              <a:pPr/>
              <a:t>4</a:t>
            </a:fld>
            <a:endParaRPr lang="en-US" altLang="en-US"/>
          </a:p>
        </p:txBody>
      </p:sp>
      <p:pic>
        <p:nvPicPr>
          <p:cNvPr id="6" name="Bild 4" descr="DSC_0271.JP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3000"/>
                    </a14:imgEffect>
                  </a14:imgLayer>
                </a14:imgProps>
              </a:ext>
              <a:ext uri="{28A0092B-C50C-407E-A947-70E740481C1C}">
                <a14:useLocalDpi xmlns:a14="http://schemas.microsoft.com/office/drawing/2010/main"/>
              </a:ext>
            </a:extLst>
          </a:blip>
          <a:srcRect/>
          <a:stretch/>
        </p:blipFill>
        <p:spPr>
          <a:xfrm>
            <a:off x="5076057" y="3730855"/>
            <a:ext cx="3380530" cy="2573241"/>
          </a:xfrm>
          <a:prstGeom prst="rect">
            <a:avLst/>
          </a:prstGeom>
        </p:spPr>
      </p:pic>
      <p:grpSp>
        <p:nvGrpSpPr>
          <p:cNvPr id="7" name="Gruppierung 7"/>
          <p:cNvGrpSpPr/>
          <p:nvPr/>
        </p:nvGrpSpPr>
        <p:grpSpPr>
          <a:xfrm>
            <a:off x="6206914" y="1730932"/>
            <a:ext cx="2395362" cy="1927827"/>
            <a:chOff x="5292080" y="1052736"/>
            <a:chExt cx="3851920" cy="2489500"/>
          </a:xfrm>
        </p:grpSpPr>
        <p:pic>
          <p:nvPicPr>
            <p:cNvPr id="8" name="Bild 8" descr="Angelo_Gemmi_ston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72400" y="2852936"/>
              <a:ext cx="339542" cy="449334"/>
            </a:xfrm>
            <a:prstGeom prst="rect">
              <a:avLst/>
            </a:prstGeom>
          </p:spPr>
        </p:pic>
        <p:pic>
          <p:nvPicPr>
            <p:cNvPr id="9" name="Picture 2" descr="C:\Users\mueller\Desktop\Poster BATS\bats.wmf"/>
            <p:cNvPicPr>
              <a:picLocks noChangeAspect="1" noChangeArrowheads="1"/>
            </p:cNvPicPr>
            <p:nvPr/>
          </p:nvPicPr>
          <p:blipFill>
            <a:blip r:embed="rId6" cstate="print">
              <a:lum contrast="100000"/>
              <a:extLst>
                <a:ext uri="{28A0092B-C50C-407E-A947-70E740481C1C}">
                  <a14:useLocalDpi xmlns:a14="http://schemas.microsoft.com/office/drawing/2010/main"/>
                </a:ext>
              </a:extLst>
            </a:blip>
            <a:srcRect/>
            <a:stretch>
              <a:fillRect/>
            </a:stretch>
          </p:blipFill>
          <p:spPr bwMode="auto">
            <a:xfrm>
              <a:off x="7991314" y="1412776"/>
              <a:ext cx="1152686" cy="648072"/>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 13" descr="Angelo_Gemmi_ston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04248" y="1844824"/>
              <a:ext cx="339542" cy="449334"/>
            </a:xfrm>
            <a:prstGeom prst="rect">
              <a:avLst/>
            </a:prstGeom>
          </p:spPr>
        </p:pic>
        <p:pic>
          <p:nvPicPr>
            <p:cNvPr id="11" name="Bild 14" descr="gurica_tree.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36296" y="1124744"/>
              <a:ext cx="913570" cy="761308"/>
            </a:xfrm>
            <a:prstGeom prst="rect">
              <a:avLst/>
            </a:prstGeom>
          </p:spPr>
        </p:pic>
        <p:pic>
          <p:nvPicPr>
            <p:cNvPr id="12" name="Bild 15" descr="gurica_tree.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228184" y="1484784"/>
              <a:ext cx="913570" cy="761308"/>
            </a:xfrm>
            <a:prstGeom prst="rect">
              <a:avLst/>
            </a:prstGeom>
          </p:spPr>
        </p:pic>
        <p:pic>
          <p:nvPicPr>
            <p:cNvPr id="13" name="Bild 16" descr="gurica_tree.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08104" y="1052736"/>
              <a:ext cx="913570" cy="761308"/>
            </a:xfrm>
            <a:prstGeom prst="rect">
              <a:avLst/>
            </a:prstGeom>
          </p:spPr>
        </p:pic>
        <p:pic>
          <p:nvPicPr>
            <p:cNvPr id="14" name="Bild 17" descr="gurica_tree.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100392" y="2204864"/>
              <a:ext cx="913570" cy="761308"/>
            </a:xfrm>
            <a:prstGeom prst="rect">
              <a:avLst/>
            </a:prstGeom>
          </p:spPr>
        </p:pic>
        <p:pic>
          <p:nvPicPr>
            <p:cNvPr id="15" name="Bild 18" descr="gurica_tree.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452320" y="2780928"/>
              <a:ext cx="913570" cy="761308"/>
            </a:xfrm>
            <a:prstGeom prst="rect">
              <a:avLst/>
            </a:prstGeom>
          </p:spPr>
        </p:pic>
        <p:pic>
          <p:nvPicPr>
            <p:cNvPr id="16" name="Bild 19" descr="gurica_tree.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724128" y="2492896"/>
              <a:ext cx="913570" cy="761308"/>
            </a:xfrm>
            <a:prstGeom prst="rect">
              <a:avLst/>
            </a:prstGeom>
          </p:spPr>
        </p:pic>
        <p:pic>
          <p:nvPicPr>
            <p:cNvPr id="17" name="Bild 20" descr="Angelo_Gemmi_ston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32240" y="2708920"/>
              <a:ext cx="339542" cy="449334"/>
            </a:xfrm>
            <a:prstGeom prst="rect">
              <a:avLst/>
            </a:prstGeom>
          </p:spPr>
        </p:pic>
        <p:pic>
          <p:nvPicPr>
            <p:cNvPr id="18" name="Bild 21" descr="Angelo_Gemmi_ston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08104" y="1700808"/>
              <a:ext cx="339542" cy="449334"/>
            </a:xfrm>
            <a:prstGeom prst="rect">
              <a:avLst/>
            </a:prstGeom>
          </p:spPr>
        </p:pic>
        <p:pic>
          <p:nvPicPr>
            <p:cNvPr id="19" name="Bild 22" descr="gurica_tree.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660232" y="2420888"/>
              <a:ext cx="913570" cy="761308"/>
            </a:xfrm>
            <a:prstGeom prst="rect">
              <a:avLst/>
            </a:prstGeom>
          </p:spPr>
        </p:pic>
        <p:cxnSp>
          <p:nvCxnSpPr>
            <p:cNvPr id="20" name="Gekrümmte Verbindung 19"/>
            <p:cNvCxnSpPr/>
            <p:nvPr/>
          </p:nvCxnSpPr>
          <p:spPr>
            <a:xfrm flipV="1">
              <a:off x="5292080" y="1988840"/>
              <a:ext cx="3168352" cy="1512168"/>
            </a:xfrm>
            <a:prstGeom prst="curvedConnector3">
              <a:avLst>
                <a:gd name="adj1" fmla="val 4312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 name="Textfeld 3"/>
          <p:cNvSpPr txBox="1"/>
          <p:nvPr/>
        </p:nvSpPr>
        <p:spPr>
          <a:xfrm>
            <a:off x="539552" y="4848198"/>
            <a:ext cx="1638590" cy="338554"/>
          </a:xfrm>
          <a:prstGeom prst="rect">
            <a:avLst/>
          </a:prstGeom>
          <a:noFill/>
        </p:spPr>
        <p:txBody>
          <a:bodyPr wrap="none" rtlCol="0">
            <a:spAutoFit/>
          </a:bodyPr>
          <a:lstStyle/>
          <a:p>
            <a:r>
              <a:rPr lang="de-DE" sz="1600" dirty="0" smtClean="0"/>
              <a:t>2g bat </a:t>
            </a:r>
            <a:r>
              <a:rPr lang="en-US" sz="1600" dirty="0" smtClean="0"/>
              <a:t>transmitter</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Basic System Setup</a:t>
            </a:r>
            <a:endParaRPr lang="de-DE" dirty="0"/>
          </a:p>
        </p:txBody>
      </p:sp>
      <p:sp>
        <p:nvSpPr>
          <p:cNvPr id="6" name="Inhaltsplatzhalter 5"/>
          <p:cNvSpPr>
            <a:spLocks noGrp="1"/>
          </p:cNvSpPr>
          <p:nvPr>
            <p:ph idx="1"/>
          </p:nvPr>
        </p:nvSpPr>
        <p:spPr>
          <a:xfrm>
            <a:off x="4427984" y="1981200"/>
            <a:ext cx="4030216" cy="4114800"/>
          </a:xfrm>
        </p:spPr>
        <p:txBody>
          <a:bodyPr/>
          <a:lstStyle/>
          <a:p>
            <a:r>
              <a:rPr lang="en-US" sz="2400" dirty="0" smtClean="0"/>
              <a:t>Inner base-stations are many used for the localization (field strength, time difference of arrival)</a:t>
            </a:r>
          </a:p>
          <a:p>
            <a:r>
              <a:rPr lang="en-US" sz="2400" dirty="0" smtClean="0"/>
              <a:t>The exposed telemetry antennas are used as LPWAN receive antennas to transmit uplink data from the bats </a:t>
            </a:r>
            <a:endParaRPr lang="en-US" sz="2400" dirty="0"/>
          </a:p>
        </p:txBody>
      </p:sp>
      <p:sp>
        <p:nvSpPr>
          <p:cNvPr id="2" name="Datumsplatzhalter 1"/>
          <p:cNvSpPr>
            <a:spLocks noGrp="1"/>
          </p:cNvSpPr>
          <p:nvPr>
            <p:ph type="dt" sz="half" idx="10"/>
          </p:nvPr>
        </p:nvSpPr>
        <p:spPr>
          <a:xfrm>
            <a:off x="685800" y="378281"/>
            <a:ext cx="1600200" cy="215444"/>
          </a:xfrm>
        </p:spPr>
        <p:txBody>
          <a:bodyPr/>
          <a:lstStyle/>
          <a:p>
            <a:r>
              <a:rPr lang="en-US" altLang="en-US" dirty="0"/>
              <a:t>July 2017</a:t>
            </a:r>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5E5DDA9E-420F-41F2-A333-F1AC1289678F}" type="slidenum">
              <a:rPr lang="en-US" altLang="en-US" smtClean="0"/>
              <a:pPr>
                <a:defRPr/>
              </a:pPr>
              <a:t>5</a:t>
            </a:fld>
            <a:endParaRPr lang="en-US" alt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988840"/>
            <a:ext cx="4320480" cy="384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3777878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High-Jacking of the Wake-Up Signals for Encounter Detection</a:t>
            </a:r>
            <a:endParaRPr lang="en-US" dirty="0"/>
          </a:p>
        </p:txBody>
      </p:sp>
      <p:sp>
        <p:nvSpPr>
          <p:cNvPr id="6" name="Inhaltsplatzhalter 5"/>
          <p:cNvSpPr>
            <a:spLocks noGrp="1"/>
          </p:cNvSpPr>
          <p:nvPr>
            <p:ph idx="1"/>
          </p:nvPr>
        </p:nvSpPr>
        <p:spPr>
          <a:xfrm>
            <a:off x="685800" y="3645024"/>
            <a:ext cx="7772400" cy="2450976"/>
          </a:xfrm>
        </p:spPr>
        <p:txBody>
          <a:bodyPr/>
          <a:lstStyle/>
          <a:p>
            <a:r>
              <a:rPr lang="en-US" sz="2400" dirty="0" smtClean="0"/>
              <a:t>The bats transmit wake-up signals every 2s for encounter detection</a:t>
            </a:r>
          </a:p>
          <a:p>
            <a:r>
              <a:rPr lang="en-US" sz="2400" dirty="0" smtClean="0"/>
              <a:t>Wake-up receivers only use the amplitude of the signals (on/off keying)</a:t>
            </a:r>
          </a:p>
          <a:p>
            <a:r>
              <a:rPr lang="en-US" sz="2400" dirty="0" smtClean="0"/>
              <a:t>The phase can be high-jacked for LPWAN transmission</a:t>
            </a:r>
          </a:p>
          <a:p>
            <a:endParaRPr lang="en-US" sz="2400" dirty="0"/>
          </a:p>
        </p:txBody>
      </p:sp>
      <p:sp>
        <p:nvSpPr>
          <p:cNvPr id="2" name="Datumsplatzhalter 1"/>
          <p:cNvSpPr>
            <a:spLocks noGrp="1"/>
          </p:cNvSpPr>
          <p:nvPr>
            <p:ph type="dt" sz="half" idx="10"/>
          </p:nvPr>
        </p:nvSpPr>
        <p:spPr>
          <a:xfrm>
            <a:off x="685800" y="378281"/>
            <a:ext cx="1600200" cy="215444"/>
          </a:xfrm>
        </p:spPr>
        <p:txBody>
          <a:bodyPr/>
          <a:lstStyle/>
          <a:p>
            <a:r>
              <a:rPr lang="en-US" altLang="en-US" dirty="0"/>
              <a:t>July 2017</a:t>
            </a:r>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5E5DDA9E-420F-41F2-A333-F1AC1289678F}" type="slidenum">
              <a:rPr lang="en-US" altLang="en-US" smtClean="0"/>
              <a:pPr>
                <a:defRPr/>
              </a:pPr>
              <a:t>6</a:t>
            </a:fld>
            <a:endParaRPr lang="en-US" alt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7380312" cy="1291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3042221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Basic Structure of LPWAN Encoding</a:t>
            </a:r>
            <a:endParaRPr lang="en-US" dirty="0"/>
          </a:p>
        </p:txBody>
      </p:sp>
      <p:sp>
        <p:nvSpPr>
          <p:cNvPr id="9" name="Inhaltsplatzhalter 8"/>
          <p:cNvSpPr>
            <a:spLocks noGrp="1"/>
          </p:cNvSpPr>
          <p:nvPr>
            <p:ph idx="1"/>
          </p:nvPr>
        </p:nvSpPr>
        <p:spPr>
          <a:xfrm>
            <a:off x="685800" y="3192551"/>
            <a:ext cx="7772400" cy="2903449"/>
          </a:xfrm>
        </p:spPr>
        <p:txBody>
          <a:bodyPr/>
          <a:lstStyle/>
          <a:p>
            <a:r>
              <a:rPr lang="en-US" sz="2400" dirty="0" smtClean="0"/>
              <a:t>Data is protected by Reed Solomon Block Code (instead of CRC-16) and 1/3 convolutional code</a:t>
            </a:r>
          </a:p>
          <a:p>
            <a:r>
              <a:rPr lang="en-US" sz="2400" dirty="0" smtClean="0"/>
              <a:t>Forney interleaver used to spread data over multiple wake-up bursts</a:t>
            </a:r>
          </a:p>
          <a:p>
            <a:r>
              <a:rPr lang="en-US" sz="2400" dirty="0" smtClean="0"/>
              <a:t>Each bursts is then able to transmit 32 bits </a:t>
            </a:r>
            <a:r>
              <a:rPr lang="en-US" sz="2400" dirty="0" smtClean="0">
                <a:sym typeface="Wingdings" panose="05000000000000000000" pitchFamily="2" charset="2"/>
              </a:rPr>
              <a:t> 8 payload bits per burst</a:t>
            </a:r>
          </a:p>
          <a:p>
            <a:r>
              <a:rPr lang="en-US" sz="2400" dirty="0" smtClean="0">
                <a:sym typeface="Wingdings" panose="05000000000000000000" pitchFamily="2" charset="2"/>
              </a:rPr>
              <a:t>Final bit-rate of 4 bit/s</a:t>
            </a:r>
          </a:p>
          <a:p>
            <a:r>
              <a:rPr lang="en-US" sz="2400" dirty="0" smtClean="0"/>
              <a:t>On-air rate is 11kbit/s</a:t>
            </a:r>
          </a:p>
        </p:txBody>
      </p:sp>
      <p:sp>
        <p:nvSpPr>
          <p:cNvPr id="2" name="Datumsplatzhalter 1"/>
          <p:cNvSpPr>
            <a:spLocks noGrp="1"/>
          </p:cNvSpPr>
          <p:nvPr>
            <p:ph type="dt" sz="half" idx="10"/>
          </p:nvPr>
        </p:nvSpPr>
        <p:spPr>
          <a:xfrm>
            <a:off x="685800" y="378281"/>
            <a:ext cx="1600200" cy="215444"/>
          </a:xfrm>
        </p:spPr>
        <p:txBody>
          <a:bodyPr/>
          <a:lstStyle/>
          <a:p>
            <a:r>
              <a:rPr lang="en-US" altLang="en-US" dirty="0"/>
              <a:t>July 2017</a:t>
            </a:r>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5E5DDA9E-420F-41F2-A333-F1AC1289678F}" type="slidenum">
              <a:rPr lang="en-US" altLang="en-US" smtClean="0"/>
              <a:pPr>
                <a:defRPr/>
              </a:pPr>
              <a:t>7</a:t>
            </a:fld>
            <a:endParaRPr lang="en-US" alt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700808"/>
            <a:ext cx="8532441" cy="149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3803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Simulated Performance of LPWAN Encoding</a:t>
            </a:r>
            <a:endParaRPr lang="en-US" dirty="0"/>
          </a:p>
        </p:txBody>
      </p:sp>
      <p:sp>
        <p:nvSpPr>
          <p:cNvPr id="6" name="Inhaltsplatzhalter 5"/>
          <p:cNvSpPr>
            <a:spLocks noGrp="1"/>
          </p:cNvSpPr>
          <p:nvPr>
            <p:ph idx="1"/>
          </p:nvPr>
        </p:nvSpPr>
        <p:spPr>
          <a:xfrm>
            <a:off x="6012160" y="1981200"/>
            <a:ext cx="2446040" cy="4114800"/>
          </a:xfrm>
        </p:spPr>
        <p:txBody>
          <a:bodyPr/>
          <a:lstStyle/>
          <a:p>
            <a:r>
              <a:rPr lang="en-US" sz="2400" dirty="0" smtClean="0"/>
              <a:t>Approx. -5dB SNR required for PER of 10%</a:t>
            </a:r>
          </a:p>
          <a:p>
            <a:endParaRPr lang="en-US" sz="2400" dirty="0" smtClean="0"/>
          </a:p>
          <a:p>
            <a:r>
              <a:rPr lang="en-US" sz="2400" dirty="0" smtClean="0"/>
              <a:t>Un-coded transmission would not work</a:t>
            </a:r>
            <a:endParaRPr lang="en-US" sz="2400" dirty="0"/>
          </a:p>
        </p:txBody>
      </p:sp>
      <p:sp>
        <p:nvSpPr>
          <p:cNvPr id="2" name="Datumsplatzhalter 1"/>
          <p:cNvSpPr>
            <a:spLocks noGrp="1"/>
          </p:cNvSpPr>
          <p:nvPr>
            <p:ph type="dt" sz="half" idx="10"/>
          </p:nvPr>
        </p:nvSpPr>
        <p:spPr>
          <a:xfrm>
            <a:off x="685800" y="378281"/>
            <a:ext cx="1600200" cy="215444"/>
          </a:xfrm>
        </p:spPr>
        <p:txBody>
          <a:bodyPr/>
          <a:lstStyle/>
          <a:p>
            <a:r>
              <a:rPr lang="en-US" altLang="en-US" dirty="0"/>
              <a:t>July 2017</a:t>
            </a:r>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5E5DDA9E-420F-41F2-A333-F1AC1289678F}" type="slidenum">
              <a:rPr lang="en-US" altLang="en-US" smtClean="0"/>
              <a:pPr>
                <a:defRPr/>
              </a:pPr>
              <a:t>8</a:t>
            </a:fld>
            <a:endParaRPr lang="en-US"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9938"/>
            <a:ext cx="5821715" cy="435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646596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System Characteristics</a:t>
            </a:r>
            <a:endParaRPr lang="en-US" dirty="0"/>
          </a:p>
        </p:txBody>
      </p:sp>
      <p:sp>
        <p:nvSpPr>
          <p:cNvPr id="3" name="Inhaltsplatzhalter 2"/>
          <p:cNvSpPr>
            <a:spLocks noGrp="1"/>
          </p:cNvSpPr>
          <p:nvPr>
            <p:ph idx="1"/>
          </p:nvPr>
        </p:nvSpPr>
        <p:spPr/>
        <p:txBody>
          <a:bodyPr/>
          <a:lstStyle/>
          <a:p>
            <a:r>
              <a:rPr lang="en-US" sz="2400" dirty="0" smtClean="0"/>
              <a:t>Bat:</a:t>
            </a:r>
          </a:p>
          <a:p>
            <a:pPr lvl="1"/>
            <a:r>
              <a:rPr lang="en-US" sz="2000" dirty="0" smtClean="0"/>
              <a:t>Transmit power P</a:t>
            </a:r>
            <a:r>
              <a:rPr lang="en-US" sz="2000" baseline="-25000" dirty="0" smtClean="0"/>
              <a:t>TX</a:t>
            </a:r>
            <a:r>
              <a:rPr lang="en-US" sz="2000" dirty="0" smtClean="0"/>
              <a:t>=5dBm</a:t>
            </a:r>
          </a:p>
          <a:p>
            <a:pPr lvl="1"/>
            <a:r>
              <a:rPr lang="en-US" sz="2000" dirty="0" smtClean="0"/>
              <a:t>Antenna gain 0dBi </a:t>
            </a:r>
          </a:p>
          <a:p>
            <a:endParaRPr lang="en-US" sz="2400" dirty="0"/>
          </a:p>
          <a:p>
            <a:r>
              <a:rPr lang="en-US" sz="2400" dirty="0" smtClean="0"/>
              <a:t>Receiver Station:</a:t>
            </a:r>
          </a:p>
          <a:p>
            <a:pPr lvl="1"/>
            <a:r>
              <a:rPr lang="en-US" sz="2000" dirty="0" smtClean="0"/>
              <a:t>Antenna gain 17dBi</a:t>
            </a:r>
          </a:p>
          <a:p>
            <a:pPr lvl="1"/>
            <a:r>
              <a:rPr lang="en-US" sz="2000" dirty="0" smtClean="0"/>
              <a:t>Noise figure 6dB</a:t>
            </a:r>
          </a:p>
          <a:p>
            <a:pPr lvl="1"/>
            <a:r>
              <a:rPr lang="en-US" sz="2000" dirty="0" smtClean="0"/>
              <a:t>Min. required reception level: </a:t>
            </a:r>
            <a:r>
              <a:rPr lang="en-US" sz="2000" dirty="0" err="1" smtClean="0"/>
              <a:t>P</a:t>
            </a:r>
            <a:r>
              <a:rPr lang="en-US" sz="2000" baseline="-25000" dirty="0" err="1" smtClean="0"/>
              <a:t>RX,min</a:t>
            </a:r>
            <a:r>
              <a:rPr lang="en-US" sz="2000" dirty="0" smtClean="0"/>
              <a:t>=-129.4dBm</a:t>
            </a:r>
          </a:p>
          <a:p>
            <a:pPr marL="457200" lvl="1" indent="0">
              <a:buNone/>
            </a:pPr>
            <a:endParaRPr lang="en-US" sz="2000" dirty="0">
              <a:sym typeface="Wingdings" panose="05000000000000000000" pitchFamily="2" charset="2"/>
            </a:endParaRPr>
          </a:p>
          <a:p>
            <a:pPr marL="0" lvl="1" indent="0">
              <a:buNone/>
            </a:pPr>
            <a:r>
              <a:rPr lang="en-US" sz="2000" dirty="0" smtClean="0">
                <a:sym typeface="Wingdings" panose="05000000000000000000" pitchFamily="2" charset="2"/>
              </a:rPr>
              <a:t> Max. pathloss of </a:t>
            </a:r>
            <a:r>
              <a:rPr lang="en-US" sz="2000" b="1" dirty="0" smtClean="0">
                <a:sym typeface="Wingdings" panose="05000000000000000000" pitchFamily="2" charset="2"/>
              </a:rPr>
              <a:t>L=150dB</a:t>
            </a:r>
          </a:p>
          <a:p>
            <a:pPr marL="457200" lvl="1" indent="0">
              <a:buNone/>
            </a:pPr>
            <a:endParaRPr lang="en-US" sz="20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July 2017</a:t>
            </a:r>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93695" y="6475413"/>
            <a:ext cx="432811" cy="184666"/>
          </a:xfrm>
        </p:spPr>
        <p:txBody>
          <a:bodyPr/>
          <a:lstStyle/>
          <a:p>
            <a:pPr>
              <a:defRPr/>
            </a:pPr>
            <a:r>
              <a:rPr lang="en-US" altLang="en-US" dirty="0" smtClean="0"/>
              <a:t>Slide </a:t>
            </a:r>
            <a:fld id="{339C33F9-2632-4097-9DEB-D35E8516C2FB}" type="slidenum">
              <a:rPr lang="en-US" altLang="en-US" smtClean="0"/>
              <a:pPr>
                <a:defRPr/>
              </a:pPr>
              <a:t>9</a:t>
            </a:fld>
            <a:endParaRPr lang="en-US" altLang="en-US" dirty="0"/>
          </a:p>
        </p:txBody>
      </p:sp>
    </p:spTree>
    <p:extLst>
      <p:ext uri="{BB962C8B-B14F-4D97-AF65-F5344CB8AC3E}">
        <p14:creationId xmlns:p14="http://schemas.microsoft.com/office/powerpoint/2010/main" val="3468320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0</TotalTime>
  <Words>822</Words>
  <Application>Microsoft Office PowerPoint</Application>
  <PresentationFormat>Bildschirmpräsentation (4:3)</PresentationFormat>
  <Paragraphs>165</Paragraphs>
  <Slides>21</Slides>
  <Notes>3</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IEEE-P802_15_Rbt</vt:lpstr>
      <vt:lpstr>PowerPoint-Präsentation</vt:lpstr>
      <vt:lpstr>Research Project “BATS”</vt:lpstr>
      <vt:lpstr>Research Project ”BATS“</vt:lpstr>
      <vt:lpstr>“Facebook” for BATS</vt:lpstr>
      <vt:lpstr>Basic System Setup</vt:lpstr>
      <vt:lpstr>High-Jacking of the Wake-Up Signals for Encounter Detection</vt:lpstr>
      <vt:lpstr>Basic Structure of LPWAN Encoding</vt:lpstr>
      <vt:lpstr>Simulated Performance of LPWAN Encoding</vt:lpstr>
      <vt:lpstr>System Characteristics</vt:lpstr>
      <vt:lpstr>Predicted Media Path Loss for Different Antenna Configurations</vt:lpstr>
      <vt:lpstr>Long Range Base-Station ( I / II )</vt:lpstr>
      <vt:lpstr>Long Range Base-Station ( II / II )</vt:lpstr>
      <vt:lpstr>Berlin Field Trial</vt:lpstr>
      <vt:lpstr>Base Station 1</vt:lpstr>
      <vt:lpstr>Base Station II</vt:lpstr>
      <vt:lpstr>Example of Received Signal</vt:lpstr>
      <vt:lpstr>Example of Very Strong Signal</vt:lpstr>
      <vt:lpstr>Results of 2016 Field Trial</vt:lpstr>
      <vt:lpstr>2017 Field Trial</vt:lpstr>
      <vt:lpstr>Summary and Conclusions</vt:lpstr>
      <vt:lpstr>Thank Your for Your Interest!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Joerg Robert</cp:lastModifiedBy>
  <cp:revision>65</cp:revision>
  <cp:lastPrinted>1998-02-10T13:28:06Z</cp:lastPrinted>
  <dcterms:created xsi:type="dcterms:W3CDTF">2017-07-09T17:27:54Z</dcterms:created>
  <dcterms:modified xsi:type="dcterms:W3CDTF">2017-07-10T09:20:00Z</dcterms:modified>
</cp:coreProperties>
</file>