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46"/>
  </p:notesMasterIdLst>
  <p:handoutMasterIdLst>
    <p:handoutMasterId r:id="rId47"/>
  </p:handoutMasterIdLst>
  <p:sldIdLst>
    <p:sldId id="259" r:id="rId3"/>
    <p:sldId id="260" r:id="rId4"/>
    <p:sldId id="271" r:id="rId5"/>
    <p:sldId id="265" r:id="rId6"/>
    <p:sldId id="266" r:id="rId7"/>
    <p:sldId id="267" r:id="rId8"/>
    <p:sldId id="268" r:id="rId9"/>
    <p:sldId id="269" r:id="rId10"/>
    <p:sldId id="261" r:id="rId11"/>
    <p:sldId id="262" r:id="rId12"/>
    <p:sldId id="263" r:id="rId13"/>
    <p:sldId id="303" r:id="rId14"/>
    <p:sldId id="273" r:id="rId15"/>
    <p:sldId id="277" r:id="rId16"/>
    <p:sldId id="305" r:id="rId17"/>
    <p:sldId id="306" r:id="rId18"/>
    <p:sldId id="274" r:id="rId19"/>
    <p:sldId id="304" r:id="rId20"/>
    <p:sldId id="307" r:id="rId21"/>
    <p:sldId id="308" r:id="rId22"/>
    <p:sldId id="309" r:id="rId23"/>
    <p:sldId id="310" r:id="rId24"/>
    <p:sldId id="311" r:id="rId25"/>
    <p:sldId id="319" r:id="rId26"/>
    <p:sldId id="320" r:id="rId27"/>
    <p:sldId id="321" r:id="rId28"/>
    <p:sldId id="322" r:id="rId29"/>
    <p:sldId id="323" r:id="rId30"/>
    <p:sldId id="325" r:id="rId31"/>
    <p:sldId id="324" r:id="rId32"/>
    <p:sldId id="327" r:id="rId33"/>
    <p:sldId id="326" r:id="rId34"/>
    <p:sldId id="328" r:id="rId35"/>
    <p:sldId id="334" r:id="rId36"/>
    <p:sldId id="338" r:id="rId37"/>
    <p:sldId id="340" r:id="rId38"/>
    <p:sldId id="341" r:id="rId39"/>
    <p:sldId id="333" r:id="rId40"/>
    <p:sldId id="329" r:id="rId41"/>
    <p:sldId id="330" r:id="rId42"/>
    <p:sldId id="332" r:id="rId43"/>
    <p:sldId id="335" r:id="rId44"/>
    <p:sldId id="337"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80" d="100"/>
          <a:sy n="80" d="100"/>
        </p:scale>
        <p:origin x="-9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July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802.15-17-0380-04-lpwa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229-00-lpwa-tg-802-15-minutes-for-march-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6/15-16-0749-02-lpwa-ig-lpwa-literature-lis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7/15-17-0347-00-lpwa-22june2017-telco-minutes.docx" TargetMode="External"/><Relationship Id="rId2" Type="http://schemas.openxmlformats.org/officeDocument/2006/relationships/hyperlink" Target="https://mentor.ieee.org/802.15/dcn/17/15-17-0345-00-lpwa-11apr2017-telco-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7/15-17-0373-00-lpwa-update-on-etsi-ltn.pptx" TargetMode="External"/><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49-00-lpwa-lpwan-slides-ieee-802-15-ig-lpwa.ppt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7/15-17-0373-00-lpwa-update-on-etsi-lt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249-00-lpwa-lpwan-slides-ieee-802-15-ig-lpwa.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tsi.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7/15-17-0346-00-lpwa-suitability-of-ieee-802-15-4k.pptx" TargetMode="External"/><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344-00-lpwa-packet-splitting-for-improved-robustness.ppt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346-00-lpwa-suitability-of-ieee-802-15-4k.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7/15-17-0417-01-lpwa-on-ietf-lpwan.pptx" TargetMode="External"/><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5/dcn/17/15-17-0417-01-lpwa-on-ietf-lpwan.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5/dcn/17/15-17-0375-00-lpwa-suitability-evaluation-of-fec-schemes.pptx" TargetMode="External"/><Relationship Id="rId2" Type="http://schemas.openxmlformats.org/officeDocument/2006/relationships/hyperlink" Target="https://mentor.ieee.org/802.15/dcn/17/15-17-0374-00-lpwa-suitability-evaluation-of-modulation-schemes.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5/dcn/17/15-17-0376-01-lpwa-suitability-evaluation-of-connectivity.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5/dcn/17/15-17-0379-00-lpwa-suitability-evaluation-of-network-topologies.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5/dcn/17/15-17-0378-00-lpwa-suitability-evaluation-of-mac-schemes.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5/dcn/17/15-17-0377-00-lpwa-suitability-evaluation-of-encryption-schemes.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July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July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a:t>Approval of Vancouver Minutes</a:t>
            </a:r>
          </a:p>
          <a:p>
            <a:pPr lvl="1"/>
            <a:r>
              <a:rPr lang="en-US" sz="1400" dirty="0" smtClean="0"/>
              <a:t>Review </a:t>
            </a:r>
            <a:r>
              <a:rPr lang="en-US" sz="1400" dirty="0"/>
              <a:t>of Time Line</a:t>
            </a:r>
          </a:p>
          <a:p>
            <a:pPr lvl="1"/>
            <a:r>
              <a:rPr lang="en-US" sz="1400" dirty="0" smtClean="0"/>
              <a:t>Update </a:t>
            </a:r>
            <a:r>
              <a:rPr lang="en-US" sz="1400" dirty="0"/>
              <a:t>on Literature List</a:t>
            </a:r>
          </a:p>
          <a:p>
            <a:pPr lvl="1"/>
            <a:r>
              <a:rPr lang="en-US" sz="1400" dirty="0"/>
              <a:t>Outcome of Last IG LPWA Telcos</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Vancouver Meeting</a:t>
            </a:r>
            <a:endParaRPr lang="en-US" dirty="0"/>
          </a:p>
        </p:txBody>
      </p:sp>
      <p:sp>
        <p:nvSpPr>
          <p:cNvPr id="3" name="Inhaltsplatzhalter 2"/>
          <p:cNvSpPr>
            <a:spLocks noGrp="1"/>
          </p:cNvSpPr>
          <p:nvPr>
            <p:ph idx="1"/>
          </p:nvPr>
        </p:nvSpPr>
        <p:spPr/>
        <p:txBody>
          <a:bodyPr/>
          <a:lstStyle/>
          <a:p>
            <a:r>
              <a:rPr lang="en-US" sz="2400" dirty="0" smtClean="0"/>
              <a:t>Meeting minutes of the March 2017 Vancouver meeting are available on mentor 17/220: </a:t>
            </a:r>
            <a:r>
              <a:rPr lang="en-US" sz="2400" dirty="0" smtClean="0">
                <a:hlinkClick r:id="rId2"/>
              </a:rPr>
              <a:t>https</a:t>
            </a:r>
            <a:r>
              <a:rPr lang="en-US" sz="2400" dirty="0">
                <a:hlinkClick r:id="rId2"/>
              </a:rPr>
              <a:t>://</a:t>
            </a:r>
            <a:r>
              <a:rPr lang="en-US" sz="2400" dirty="0" smtClean="0">
                <a:hlinkClick r:id="rId2"/>
              </a:rPr>
              <a:t>mentor.ieee.org/802.15/dcn/17/15-17-0229-00-lpwa-tg-802-15-minutes-for-march-2017-plenary-meeting-of-ig-lpwa.doc</a:t>
            </a:r>
            <a:endParaRPr lang="en-US" sz="2400" dirty="0" smtClean="0"/>
          </a:p>
          <a:p>
            <a:endParaRPr lang="en-US" sz="2400" dirty="0" smtClean="0"/>
          </a:p>
          <a:p>
            <a:r>
              <a:rPr lang="en-US" sz="2400" dirty="0" smtClean="0"/>
              <a:t>Meeting minutes approved</a:t>
            </a:r>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a:t>July 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p>
          <a:p>
            <a:pPr lvl="1"/>
            <a:r>
              <a:rPr lang="en-US" sz="1800" dirty="0">
                <a:solidFill>
                  <a:srgbClr val="FF0000"/>
                </a:solidFill>
              </a:rPr>
              <a:t>Presentation of contributions with focus technology options for LPWA</a:t>
            </a:r>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literature list available on mentor 16/749r2 </a:t>
            </a:r>
            <a:r>
              <a:rPr lang="en-US" sz="2400" dirty="0" smtClean="0">
                <a:hlinkClick r:id="rId2"/>
              </a:rPr>
              <a:t>https://mentor.ieee.org/802.15/dcn/16/15-16-0749-02-lpwa-ig-lpwa-literature-list.xlsx</a:t>
            </a:r>
            <a:endParaRPr lang="en-US" sz="2400" dirty="0" smtClean="0"/>
          </a:p>
          <a:p>
            <a:endParaRPr lang="en-US" sz="2400" dirty="0" smtClean="0"/>
          </a:p>
          <a:p>
            <a:r>
              <a:rPr lang="en-US" sz="2400" dirty="0" smtClean="0"/>
              <a:t>Everybody is invited to add publicly available literature on the topic of LPWAN to the list</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15</a:t>
            </a:fld>
            <a:endParaRPr lang="en-US" altLang="en-US" dirty="0"/>
          </a:p>
        </p:txBody>
      </p:sp>
    </p:spTree>
    <p:extLst>
      <p:ext uri="{BB962C8B-B14F-4D97-AF65-F5344CB8AC3E}">
        <p14:creationId xmlns:p14="http://schemas.microsoft.com/office/powerpoint/2010/main" val="1168755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Outcome of Last IG LPWA Telcos</a:t>
            </a:r>
            <a:endParaRPr lang="de-DE" dirty="0"/>
          </a:p>
        </p:txBody>
      </p:sp>
      <p:sp>
        <p:nvSpPr>
          <p:cNvPr id="3" name="Inhaltsplatzhalter 2"/>
          <p:cNvSpPr>
            <a:spLocks noGrp="1"/>
          </p:cNvSpPr>
          <p:nvPr>
            <p:ph idx="1"/>
          </p:nvPr>
        </p:nvSpPr>
        <p:spPr/>
        <p:txBody>
          <a:bodyPr/>
          <a:lstStyle/>
          <a:p>
            <a:r>
              <a:rPr lang="en-US" sz="2400" dirty="0" smtClean="0"/>
              <a:t>Telco minutes are available </a:t>
            </a:r>
            <a:r>
              <a:rPr lang="en-US" sz="2400" dirty="0"/>
              <a:t>on </a:t>
            </a:r>
            <a:r>
              <a:rPr lang="en-US" sz="2400" dirty="0" smtClean="0"/>
              <a:t>mentor 17/345 and 17/347: </a:t>
            </a:r>
            <a:r>
              <a:rPr lang="en-US" sz="2400" dirty="0">
                <a:hlinkClick r:id="rId2"/>
              </a:rPr>
              <a:t>https://</a:t>
            </a:r>
            <a:r>
              <a:rPr lang="en-US" sz="2400" dirty="0" smtClean="0">
                <a:hlinkClick r:id="rId2"/>
              </a:rPr>
              <a:t>mentor.ieee.org/802.15/dcn/17/15-17-0345-00-lpwa-11apr2017-telco-minutes.docx</a:t>
            </a:r>
            <a:r>
              <a:rPr lang="en-US" sz="2400" dirty="0" smtClean="0"/>
              <a:t>,  </a:t>
            </a:r>
            <a:r>
              <a:rPr lang="en-US" sz="2400" dirty="0">
                <a:hlinkClick r:id="rId3"/>
              </a:rPr>
              <a:t>https://</a:t>
            </a:r>
            <a:r>
              <a:rPr lang="en-US" sz="2400" dirty="0" smtClean="0">
                <a:hlinkClick r:id="rId3"/>
              </a:rPr>
              <a:t>mentor.ieee.org/802.15/dcn/17/15-17-0347-00-lpwa-22june2017-telco-minutes.docx</a:t>
            </a:r>
            <a:endParaRPr lang="en-US" sz="2400" dirty="0" smtClean="0"/>
          </a:p>
          <a:p>
            <a:endParaRPr lang="en-US" sz="2400" dirty="0" smtClean="0"/>
          </a:p>
          <a:p>
            <a:r>
              <a:rPr lang="en-US" sz="2400" dirty="0" smtClean="0"/>
              <a:t>Main topics were suitability of IEEE 802.15.4k for LPWAN and suitability of FHSS (frequency hopping spread spectrum)</a:t>
            </a:r>
          </a:p>
          <a:p>
            <a:endParaRPr lang="en-US" sz="2400" dirty="0"/>
          </a:p>
          <a:p>
            <a:r>
              <a:rPr lang="en-US" sz="2400" dirty="0" smtClean="0"/>
              <a:t>Proposal: Re-Discuss topics this week</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3146163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Monday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a:t>Research Project “BATS</a:t>
            </a:r>
            <a:r>
              <a:rPr lang="en-US" sz="2000" dirty="0" smtClean="0"/>
              <a:t>”, </a:t>
            </a:r>
            <a:r>
              <a:rPr lang="en-US" sz="2000" dirty="0"/>
              <a:t>Joerg Robert (University Erlangen-</a:t>
            </a:r>
            <a:r>
              <a:rPr lang="en-US" sz="2000" dirty="0" err="1"/>
              <a:t>Nuernberg</a:t>
            </a:r>
            <a:r>
              <a:rPr lang="en-US" sz="2000" dirty="0" smtClean="0"/>
              <a:t>) 17/383 : </a:t>
            </a:r>
            <a:r>
              <a:rPr lang="en-US" sz="2000" dirty="0">
                <a:hlinkClick r:id="rId2"/>
              </a:rPr>
              <a:t>https://</a:t>
            </a:r>
            <a:r>
              <a:rPr lang="en-US" sz="2000" dirty="0" smtClean="0">
                <a:hlinkClick r:id="rId2"/>
              </a:rPr>
              <a:t>mentor.ieee.org/802.15/dcn/17/15-17-0383-00-lpwa-research-project-bats.pptx</a:t>
            </a:r>
            <a:endParaRPr lang="en-US" sz="2000" dirty="0" smtClean="0"/>
          </a:p>
          <a:p>
            <a:pPr marL="457200" indent="-457200">
              <a:buFont typeface="+mj-lt"/>
              <a:buAutoNum type="arabicPeriod"/>
            </a:pPr>
            <a:r>
              <a:rPr lang="en-US" sz="2000" dirty="0" smtClean="0"/>
              <a:t>Update on ETSI </a:t>
            </a:r>
            <a:r>
              <a:rPr lang="en-US" sz="2000" dirty="0"/>
              <a:t>LTN, Joerg Robert (University Erlangen-</a:t>
            </a:r>
            <a:r>
              <a:rPr lang="en-US" sz="2000" dirty="0" err="1"/>
              <a:t>Nuernberg</a:t>
            </a:r>
            <a:r>
              <a:rPr lang="en-US" sz="2000" dirty="0" smtClean="0"/>
              <a:t>) 17/373: </a:t>
            </a:r>
            <a:r>
              <a:rPr lang="en-US" sz="2000" dirty="0">
                <a:hlinkClick r:id="rId3"/>
              </a:rPr>
              <a:t>https://</a:t>
            </a:r>
            <a:r>
              <a:rPr lang="en-US" sz="2000" dirty="0" smtClean="0">
                <a:hlinkClick r:id="rId3"/>
              </a:rPr>
              <a:t>mentor.ieee.org/802.15/dcn/17/15-17-0373-00-lpwa-update-on-etsi-ltn.pptx</a:t>
            </a:r>
            <a:endParaRPr lang="en-US" sz="2000" dirty="0" smtClean="0"/>
          </a:p>
          <a:p>
            <a:pPr marL="457200" indent="-457200">
              <a:buFont typeface="+mj-lt"/>
              <a:buAutoNum type="arabicPeriod"/>
            </a:pPr>
            <a:r>
              <a:rPr lang="de-DE" sz="2000" dirty="0"/>
              <a:t>LPWAN_SLIDES-IEEE_802-15-IG_LPWA, Charlie Perkins (</a:t>
            </a:r>
            <a:r>
              <a:rPr lang="de-DE" sz="2000" dirty="0" err="1"/>
              <a:t>Futurewei</a:t>
            </a:r>
            <a:r>
              <a:rPr lang="de-DE" sz="2000" dirty="0" smtClean="0"/>
              <a:t>) 17/249: </a:t>
            </a:r>
            <a:r>
              <a:rPr lang="de-DE" sz="2000" dirty="0">
                <a:hlinkClick r:id="rId4"/>
              </a:rPr>
              <a:t>https://</a:t>
            </a:r>
            <a:r>
              <a:rPr lang="de-DE" sz="2000" dirty="0" smtClean="0">
                <a:hlinkClick r:id="rId4"/>
              </a:rPr>
              <a:t>mentor.ieee.org/802.15/dcn/17/15-17-0249-00-lpwa-lpwan-slides-ieee-802-15-ig-lpwa.pptx</a:t>
            </a:r>
            <a:endParaRPr lang="de-DE"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Research Project BATS</a:t>
            </a:r>
            <a:endParaRPr lang="en-US" dirty="0"/>
          </a:p>
        </p:txBody>
      </p:sp>
      <p:sp>
        <p:nvSpPr>
          <p:cNvPr id="3" name="Inhaltsplatzhalter 2"/>
          <p:cNvSpPr>
            <a:spLocks noGrp="1"/>
          </p:cNvSpPr>
          <p:nvPr>
            <p:ph idx="1"/>
          </p:nvPr>
        </p:nvSpPr>
        <p:spPr/>
        <p:txBody>
          <a:bodyPr/>
          <a:lstStyle/>
          <a:p>
            <a:r>
              <a:rPr lang="en-US" sz="2400" dirty="0"/>
              <a:t>Research Project “BATS”, Joerg Robert (University Erlangen-</a:t>
            </a:r>
            <a:r>
              <a:rPr lang="en-US" sz="2400" dirty="0" err="1"/>
              <a:t>Nuernberg</a:t>
            </a:r>
            <a:r>
              <a:rPr lang="en-US" sz="2400" dirty="0"/>
              <a:t>) 17/383 : </a:t>
            </a:r>
            <a:r>
              <a:rPr lang="en-US" sz="2400" dirty="0">
                <a:hlinkClick r:id="rId2"/>
              </a:rPr>
              <a:t>https://</a:t>
            </a:r>
            <a:r>
              <a:rPr lang="en-US" sz="2400" dirty="0" smtClean="0">
                <a:hlinkClick r:id="rId2"/>
              </a:rPr>
              <a:t>mentor.ieee.org/802.15/dcn/17/15-17-0383-00-lpwa-research-project-bats.pptx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18</a:t>
            </a:fld>
            <a:endParaRPr lang="en-US" altLang="en-US" dirty="0"/>
          </a:p>
        </p:txBody>
      </p:sp>
    </p:spTree>
    <p:extLst>
      <p:ext uri="{BB962C8B-B14F-4D97-AF65-F5344CB8AC3E}">
        <p14:creationId xmlns:p14="http://schemas.microsoft.com/office/powerpoint/2010/main" val="2136503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Update on ETSI LTN</a:t>
            </a:r>
            <a:endParaRPr lang="de-DE" dirty="0"/>
          </a:p>
        </p:txBody>
      </p:sp>
      <p:sp>
        <p:nvSpPr>
          <p:cNvPr id="3" name="Inhaltsplatzhalter 2"/>
          <p:cNvSpPr>
            <a:spLocks noGrp="1"/>
          </p:cNvSpPr>
          <p:nvPr>
            <p:ph idx="1"/>
          </p:nvPr>
        </p:nvSpPr>
        <p:spPr/>
        <p:txBody>
          <a:bodyPr/>
          <a:lstStyle/>
          <a:p>
            <a:r>
              <a:rPr lang="en-US" sz="2400" dirty="0"/>
              <a:t>Update on ETSI LTN, Joerg Robert (University Erlangen-</a:t>
            </a:r>
            <a:r>
              <a:rPr lang="en-US" sz="2400" dirty="0" err="1"/>
              <a:t>Nuernberg</a:t>
            </a:r>
            <a:r>
              <a:rPr lang="en-US" sz="2400" dirty="0"/>
              <a:t>) 17/373: </a:t>
            </a:r>
            <a:r>
              <a:rPr lang="en-US" sz="2400" dirty="0">
                <a:hlinkClick r:id="rId2"/>
              </a:rPr>
              <a:t>https://</a:t>
            </a:r>
            <a:r>
              <a:rPr lang="en-US" sz="2400" dirty="0" smtClean="0">
                <a:hlinkClick r:id="rId2"/>
              </a:rPr>
              <a:t>mentor.ieee.org/802.15/dcn/17/15-17-0373-00-lpwa-update-on-etsi-ltn.pptx</a:t>
            </a:r>
            <a:endParaRPr lang="en-US" sz="2400" dirty="0" smtClean="0"/>
          </a:p>
          <a:p>
            <a:endParaRPr lang="en-US" sz="2400" dirty="0"/>
          </a:p>
          <a:p>
            <a:r>
              <a:rPr lang="en-US" sz="2400" dirty="0"/>
              <a:t>Questions or comments?</a:t>
            </a:r>
          </a:p>
          <a:p>
            <a:endParaRPr lang="en-US" sz="24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383992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July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Presentation During April 2017 IETF Meeting</a:t>
            </a:r>
            <a:endParaRPr lang="en-US" dirty="0"/>
          </a:p>
        </p:txBody>
      </p:sp>
      <p:sp>
        <p:nvSpPr>
          <p:cNvPr id="3" name="Inhaltsplatzhalter 2"/>
          <p:cNvSpPr>
            <a:spLocks noGrp="1"/>
          </p:cNvSpPr>
          <p:nvPr>
            <p:ph idx="1"/>
          </p:nvPr>
        </p:nvSpPr>
        <p:spPr/>
        <p:txBody>
          <a:bodyPr/>
          <a:lstStyle/>
          <a:p>
            <a:r>
              <a:rPr lang="en-US" sz="2400" dirty="0" smtClean="0"/>
              <a:t>LPWAN_SLIDES-IEEE_802-15-IG_LPWA, Charlie Perkins (</a:t>
            </a:r>
            <a:r>
              <a:rPr lang="en-US" sz="2400" dirty="0" err="1" smtClean="0"/>
              <a:t>Futurewei</a:t>
            </a:r>
            <a:r>
              <a:rPr lang="en-US" sz="2400" dirty="0" smtClean="0"/>
              <a:t>) 17/249: </a:t>
            </a:r>
            <a:r>
              <a:rPr lang="en-US" sz="2400" dirty="0" smtClean="0">
                <a:hlinkClick r:id="rId2"/>
              </a:rPr>
              <a:t>https://mentor.ieee.org/802.15/dcn/17/15-17-0249-00-lpwa-lpwan-slides-ieee-802-15-ig-lpwa.pptx</a:t>
            </a:r>
            <a:endParaRPr lang="en-US" sz="2400" dirty="0" smtClean="0"/>
          </a:p>
          <a:p>
            <a:endParaRPr lang="en-US" sz="2400" dirty="0" smtClean="0"/>
          </a:p>
          <a:p>
            <a:r>
              <a:rPr lang="en-US" sz="2400" dirty="0" smtClean="0"/>
              <a:t>Questions or comments?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20</a:t>
            </a:fld>
            <a:endParaRPr lang="en-US" altLang="en-US" dirty="0"/>
          </a:p>
        </p:txBody>
      </p:sp>
    </p:spTree>
    <p:extLst>
      <p:ext uri="{BB962C8B-B14F-4D97-AF65-F5344CB8AC3E}">
        <p14:creationId xmlns:p14="http://schemas.microsoft.com/office/powerpoint/2010/main" val="1545018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r>
              <a:rPr lang="en-US" dirty="0" smtClean="0"/>
              <a:t>Recess until Tuesday PM1</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21</a:t>
            </a:fld>
            <a:endParaRPr lang="en-US" altLang="en-US" dirty="0"/>
          </a:p>
        </p:txBody>
      </p:sp>
    </p:spTree>
    <p:extLst>
      <p:ext uri="{BB962C8B-B14F-4D97-AF65-F5344CB8AC3E}">
        <p14:creationId xmlns:p14="http://schemas.microsoft.com/office/powerpoint/2010/main" val="255783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cont</a:t>
            </a:r>
            <a:r>
              <a:rPr lang="de-DE" dirty="0" smtClean="0"/>
              <a:t>. Update on ETSI</a:t>
            </a:r>
            <a:endParaRPr lang="de-DE" dirty="0"/>
          </a:p>
        </p:txBody>
      </p:sp>
      <p:sp>
        <p:nvSpPr>
          <p:cNvPr id="3" name="Inhaltsplatzhalter 2"/>
          <p:cNvSpPr>
            <a:spLocks noGrp="1"/>
          </p:cNvSpPr>
          <p:nvPr>
            <p:ph idx="1"/>
          </p:nvPr>
        </p:nvSpPr>
        <p:spPr/>
        <p:txBody>
          <a:bodyPr/>
          <a:lstStyle/>
          <a:p>
            <a:r>
              <a:rPr lang="en-US" sz="2400" dirty="0" smtClean="0"/>
              <a:t>There was some confusion on the ETSI documents. Currently, two documents are created:</a:t>
            </a:r>
          </a:p>
          <a:p>
            <a:pPr lvl="1"/>
            <a:r>
              <a:rPr lang="en-US" sz="2000" dirty="0" smtClean="0"/>
              <a:t>Document TS (</a:t>
            </a:r>
            <a:r>
              <a:rPr lang="en-US" sz="2000" dirty="0"/>
              <a:t>Technical Specification) </a:t>
            </a:r>
            <a:r>
              <a:rPr lang="en-US" sz="2000" dirty="0" smtClean="0"/>
              <a:t>103 357 :</a:t>
            </a:r>
            <a:br>
              <a:rPr lang="en-US" sz="2000" dirty="0" smtClean="0"/>
            </a:br>
            <a:r>
              <a:rPr lang="en-US" sz="2000" dirty="0" smtClean="0"/>
              <a:t>Standard describing the 4 different proposals of SIGFOX, Sony, Fraunhofer, and </a:t>
            </a:r>
            <a:r>
              <a:rPr lang="en-US" sz="2000" dirty="0" err="1" smtClean="0"/>
              <a:t>Telensa</a:t>
            </a:r>
            <a:endParaRPr lang="en-US" sz="2000" dirty="0" smtClean="0"/>
          </a:p>
          <a:p>
            <a:pPr lvl="1"/>
            <a:r>
              <a:rPr lang="en-US" sz="2000" dirty="0" smtClean="0"/>
              <a:t>System reference document for spectrum regulation (TR 103 526):</a:t>
            </a:r>
            <a:br>
              <a:rPr lang="en-US" sz="2000" dirty="0" smtClean="0"/>
            </a:br>
            <a:r>
              <a:rPr lang="en-US" sz="2000" dirty="0" smtClean="0"/>
              <a:t>Also includes input from LoRa</a:t>
            </a:r>
          </a:p>
          <a:p>
            <a:pPr lvl="1"/>
            <a:endParaRPr lang="en-US" sz="2000" dirty="0" smtClean="0"/>
          </a:p>
          <a:p>
            <a:pPr lvl="1"/>
            <a:r>
              <a:rPr lang="en-US" sz="2000" dirty="0" smtClean="0"/>
              <a:t>Documents will be published by ERM TG28</a:t>
            </a:r>
          </a:p>
          <a:p>
            <a:pPr lvl="1"/>
            <a:endParaRPr lang="en-US" sz="20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2879899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Questions to ETSI LTN</a:t>
            </a:r>
            <a:endParaRPr lang="en-US" dirty="0"/>
          </a:p>
        </p:txBody>
      </p:sp>
      <p:sp>
        <p:nvSpPr>
          <p:cNvPr id="3" name="Inhaltsplatzhalter 2"/>
          <p:cNvSpPr>
            <a:spLocks noGrp="1"/>
          </p:cNvSpPr>
          <p:nvPr>
            <p:ph idx="1"/>
          </p:nvPr>
        </p:nvSpPr>
        <p:spPr/>
        <p:txBody>
          <a:bodyPr/>
          <a:lstStyle/>
          <a:p>
            <a:r>
              <a:rPr lang="en-US" sz="2400" dirty="0" smtClean="0"/>
              <a:t>In 17/204 the IG LPWA asked questions to ETSI LTN</a:t>
            </a:r>
          </a:p>
          <a:p>
            <a:endParaRPr lang="en-US" sz="2400" dirty="0"/>
          </a:p>
          <a:p>
            <a:r>
              <a:rPr lang="en-US" sz="2400" dirty="0" smtClean="0"/>
              <a:t>ETSI LTN answered that the answer to many of these questions is given in the ETSI document </a:t>
            </a:r>
            <a:r>
              <a:rPr lang="fi-FI" sz="2400" dirty="0" smtClean="0"/>
              <a:t>TR </a:t>
            </a:r>
            <a:r>
              <a:rPr lang="fi-FI" sz="2400" dirty="0"/>
              <a:t>103 435 V1.1.1 (2017-02) (available on </a:t>
            </a:r>
            <a:r>
              <a:rPr lang="fi-FI" sz="2400" dirty="0">
                <a:hlinkClick r:id="rId2"/>
              </a:rPr>
              <a:t>www.etsi.org</a:t>
            </a:r>
            <a:r>
              <a:rPr lang="fi-FI" sz="2400" dirty="0" smtClean="0"/>
              <a:t>)</a:t>
            </a:r>
          </a:p>
          <a:p>
            <a:endParaRPr lang="fi-FI" sz="2400" dirty="0"/>
          </a:p>
          <a:p>
            <a:r>
              <a:rPr lang="fi-FI" sz="2400" dirty="0" smtClean="0"/>
              <a:t>Furthermore they will directly answer the questions</a:t>
            </a:r>
            <a:endParaRPr lang="fi-FI"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3756765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Tuesday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a:t>Summary of IEEE </a:t>
            </a:r>
            <a:r>
              <a:rPr lang="en-US" sz="2000" dirty="0" err="1"/>
              <a:t>Std</a:t>
            </a:r>
            <a:r>
              <a:rPr lang="en-US" sz="2000" dirty="0"/>
              <a:t> 802.15.4 </a:t>
            </a:r>
            <a:r>
              <a:rPr lang="en-US" sz="2000" dirty="0" smtClean="0"/>
              <a:t>LECIM</a:t>
            </a:r>
            <a:r>
              <a:rPr lang="en-US" sz="2000" dirty="0"/>
              <a:t>, </a:t>
            </a:r>
            <a:r>
              <a:rPr lang="en-US" sz="2000" dirty="0" smtClean="0"/>
              <a:t>Pat Kinney, 17/248</a:t>
            </a:r>
            <a:r>
              <a:rPr lang="en-US" sz="2000" dirty="0"/>
              <a:t>: </a:t>
            </a:r>
            <a:r>
              <a:rPr lang="en-US" sz="2000" dirty="0">
                <a:hlinkClick r:id="rId2"/>
              </a:rPr>
              <a:t>https://</a:t>
            </a:r>
            <a:r>
              <a:rPr lang="en-US" sz="2000" dirty="0" smtClean="0">
                <a:hlinkClick r:id="rId2"/>
              </a:rPr>
              <a:t>mentor.ieee.org/802.15/dcn/17/15-17-0248-00-lpwa-summary-of-ieee-std-802-15-4-lecim.docx</a:t>
            </a:r>
            <a:endParaRPr lang="en-US" sz="2000" dirty="0" smtClean="0"/>
          </a:p>
          <a:p>
            <a:pPr marL="457200" indent="-457200">
              <a:buFont typeface="+mj-lt"/>
              <a:buAutoNum type="arabicPeriod"/>
            </a:pPr>
            <a:r>
              <a:rPr lang="en-US" sz="2000" dirty="0" smtClean="0"/>
              <a:t>Suitability </a:t>
            </a:r>
            <a:r>
              <a:rPr lang="en-US" sz="2000" dirty="0"/>
              <a:t>of IEEE </a:t>
            </a:r>
            <a:r>
              <a:rPr lang="en-US" sz="2000" dirty="0" smtClean="0"/>
              <a:t>802.15.4k, Joerg </a:t>
            </a:r>
            <a:r>
              <a:rPr lang="en-US" sz="2000" dirty="0"/>
              <a:t>Robert (University Erlangen-</a:t>
            </a:r>
            <a:r>
              <a:rPr lang="en-US" sz="2000" dirty="0" err="1"/>
              <a:t>Nuernberg</a:t>
            </a:r>
            <a:r>
              <a:rPr lang="en-US" sz="2000" dirty="0" smtClean="0"/>
              <a:t>), 17/346</a:t>
            </a:r>
            <a:r>
              <a:rPr lang="en-US" sz="2000" dirty="0"/>
              <a:t>: </a:t>
            </a:r>
            <a:r>
              <a:rPr lang="en-US" sz="2000" dirty="0">
                <a:hlinkClick r:id="rId3"/>
              </a:rPr>
              <a:t>https://</a:t>
            </a:r>
            <a:r>
              <a:rPr lang="en-US" sz="2000" dirty="0" smtClean="0">
                <a:hlinkClick r:id="rId3"/>
              </a:rPr>
              <a:t>mentor.ieee.org/802.15/dcn/17/15-17-0346-00-lpwa-suitability-of-ieee-802-15-4k.pptx</a:t>
            </a:r>
            <a:endParaRPr lang="en-US" sz="2000" dirty="0" smtClean="0"/>
          </a:p>
          <a:p>
            <a:pPr marL="457200" indent="-457200">
              <a:buFont typeface="+mj-lt"/>
              <a:buAutoNum type="arabicPeriod"/>
            </a:pPr>
            <a:r>
              <a:rPr lang="en-US" sz="2000" dirty="0"/>
              <a:t>Packet Splitting for Improved </a:t>
            </a:r>
            <a:r>
              <a:rPr lang="en-US" sz="2000" dirty="0" smtClean="0"/>
              <a:t>Robustness, Joerg </a:t>
            </a:r>
            <a:r>
              <a:rPr lang="en-US" sz="2000" dirty="0"/>
              <a:t>Robert (University Erlangen-</a:t>
            </a:r>
            <a:r>
              <a:rPr lang="en-US" sz="2000" dirty="0" err="1"/>
              <a:t>Nuernberg</a:t>
            </a:r>
            <a:r>
              <a:rPr lang="en-US" sz="2000" dirty="0"/>
              <a:t>), 17/344: </a:t>
            </a:r>
            <a:r>
              <a:rPr lang="en-US" sz="2000" dirty="0">
                <a:hlinkClick r:id="rId4"/>
              </a:rPr>
              <a:t>https://</a:t>
            </a:r>
            <a:r>
              <a:rPr lang="en-US" sz="2000" dirty="0" smtClean="0">
                <a:hlinkClick r:id="rId4"/>
              </a:rPr>
              <a:t>mentor.ieee.org/802.15/dcn/17/15-17-0344-00-lpwa-packet-splitting-for-improved-robustness.pptx</a:t>
            </a:r>
            <a:endParaRPr lang="en-US" sz="2000" dirty="0" smtClean="0"/>
          </a:p>
          <a:p>
            <a:pPr marL="457200" indent="-457200">
              <a:buFont typeface="+mj-lt"/>
              <a:buAutoNum type="arabicPeriod"/>
            </a:pPr>
            <a:endParaRPr lang="en-US"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37049970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of IEEE </a:t>
            </a:r>
            <a:r>
              <a:rPr lang="en-US" dirty="0" err="1"/>
              <a:t>Std</a:t>
            </a:r>
            <a:r>
              <a:rPr lang="en-US" dirty="0"/>
              <a:t> 802.15.4 LECIM</a:t>
            </a:r>
            <a:endParaRPr lang="de-DE" dirty="0"/>
          </a:p>
        </p:txBody>
      </p:sp>
      <p:sp>
        <p:nvSpPr>
          <p:cNvPr id="3" name="Inhaltsplatzhalter 2"/>
          <p:cNvSpPr>
            <a:spLocks noGrp="1"/>
          </p:cNvSpPr>
          <p:nvPr>
            <p:ph idx="1"/>
          </p:nvPr>
        </p:nvSpPr>
        <p:spPr/>
        <p:txBody>
          <a:bodyPr/>
          <a:lstStyle/>
          <a:p>
            <a:r>
              <a:rPr lang="en-US" sz="2400" dirty="0"/>
              <a:t>Summary of IEEE </a:t>
            </a:r>
            <a:r>
              <a:rPr lang="en-US" sz="2400" dirty="0" err="1"/>
              <a:t>Std</a:t>
            </a:r>
            <a:r>
              <a:rPr lang="en-US" sz="2400" dirty="0"/>
              <a:t> 802.15.4 LECIM, Pat Kinney, 17/248: </a:t>
            </a:r>
            <a:r>
              <a:rPr lang="en-US" sz="2400" dirty="0">
                <a:hlinkClick r:id="rId2"/>
              </a:rPr>
              <a:t>https://</a:t>
            </a:r>
            <a:r>
              <a:rPr lang="en-US" sz="2400" dirty="0" smtClean="0">
                <a:hlinkClick r:id="rId2"/>
              </a:rPr>
              <a:t>mentor.ieee.org/802.15/dcn/17/15-17-0248-00-lpwa-summary-of-ieee-std-802-15-4-lecim.docx</a:t>
            </a:r>
            <a:endParaRPr lang="en-US" sz="2400" dirty="0" smtClean="0"/>
          </a:p>
          <a:p>
            <a:endParaRPr lang="en-US" sz="2400" dirty="0"/>
          </a:p>
          <a:p>
            <a:r>
              <a:rPr lang="en-US" sz="2400" dirty="0" smtClean="0"/>
              <a:t>Any questions or comments?</a:t>
            </a:r>
            <a:endParaRPr lang="en-US" sz="24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3616213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Suitability of IEEE 802.15.4k</a:t>
            </a:r>
            <a:endParaRPr lang="de-DE" dirty="0"/>
          </a:p>
        </p:txBody>
      </p:sp>
      <p:sp>
        <p:nvSpPr>
          <p:cNvPr id="3" name="Inhaltsplatzhalter 2"/>
          <p:cNvSpPr>
            <a:spLocks noGrp="1"/>
          </p:cNvSpPr>
          <p:nvPr>
            <p:ph idx="1"/>
          </p:nvPr>
        </p:nvSpPr>
        <p:spPr/>
        <p:txBody>
          <a:bodyPr/>
          <a:lstStyle/>
          <a:p>
            <a:r>
              <a:rPr lang="en-US" sz="2400" dirty="0" smtClean="0"/>
              <a:t>Suitability of IEEE 802.15.4k, Joerg Robert (University Erlangen-</a:t>
            </a:r>
            <a:r>
              <a:rPr lang="en-US" sz="2400" dirty="0" err="1" smtClean="0"/>
              <a:t>Nuernberg</a:t>
            </a:r>
            <a:r>
              <a:rPr lang="en-US" sz="2400" dirty="0" smtClean="0"/>
              <a:t>), 17/346: </a:t>
            </a:r>
            <a:r>
              <a:rPr lang="en-US" sz="2400" dirty="0" smtClean="0">
                <a:hlinkClick r:id="rId2"/>
              </a:rPr>
              <a:t>https://mentor.ieee.org/802.15/dcn/17/15-17-0346-00-lpwa-suitability-of-ieee-802-15-4k.pptx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678429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Packet Splitting for Improved Robustness</a:t>
            </a:r>
            <a:endParaRPr lang="en-US" dirty="0"/>
          </a:p>
        </p:txBody>
      </p:sp>
      <p:sp>
        <p:nvSpPr>
          <p:cNvPr id="3" name="Inhaltsplatzhalter 2"/>
          <p:cNvSpPr>
            <a:spLocks noGrp="1"/>
          </p:cNvSpPr>
          <p:nvPr>
            <p:ph idx="1"/>
          </p:nvPr>
        </p:nvSpPr>
        <p:spPr/>
        <p:txBody>
          <a:bodyPr/>
          <a:lstStyle/>
          <a:p>
            <a:r>
              <a:rPr lang="en-US" sz="2400" dirty="0" smtClean="0"/>
              <a:t>Packet Splitting for Improved Robustness, Joerg Robert (University Erlangen-</a:t>
            </a:r>
            <a:r>
              <a:rPr lang="en-US" sz="2400" dirty="0" err="1" smtClean="0"/>
              <a:t>Nuernberg</a:t>
            </a:r>
            <a:r>
              <a:rPr lang="en-US" sz="2400" dirty="0" smtClean="0"/>
              <a:t>), 17/344: </a:t>
            </a:r>
            <a:r>
              <a:rPr lang="en-US" sz="2400" dirty="0" smtClean="0">
                <a:hlinkClick r:id="rId2"/>
              </a:rPr>
              <a:t>https://mentor.ieee.org/802.15/dcn/17/15-17-0344-00-lpwa-packet-splitting-for-improved-robustness.pptx</a:t>
            </a:r>
            <a:endParaRPr lang="en-US" sz="2400" dirty="0" smtClean="0"/>
          </a:p>
          <a:p>
            <a:endParaRPr lang="en-US" sz="2400" dirty="0" smtClean="0"/>
          </a:p>
          <a:p>
            <a:r>
              <a:rPr lang="en-US" sz="2400" dirty="0" smtClean="0"/>
              <a:t>Any questions or comments?</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27</a:t>
            </a:fld>
            <a:endParaRPr lang="en-US" altLang="en-US" dirty="0"/>
          </a:p>
        </p:txBody>
      </p:sp>
    </p:spTree>
    <p:extLst>
      <p:ext uri="{BB962C8B-B14F-4D97-AF65-F5344CB8AC3E}">
        <p14:creationId xmlns:p14="http://schemas.microsoft.com/office/powerpoint/2010/main" val="1253696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Thank You!</a:t>
            </a:r>
            <a:endParaRPr lang="de-DE" dirty="0"/>
          </a:p>
        </p:txBody>
      </p:sp>
      <p:sp>
        <p:nvSpPr>
          <p:cNvPr id="3" name="Inhaltsplatzhalter 2"/>
          <p:cNvSpPr>
            <a:spLocks noGrp="1"/>
          </p:cNvSpPr>
          <p:nvPr>
            <p:ph idx="1"/>
          </p:nvPr>
        </p:nvSpPr>
        <p:spPr/>
        <p:txBody>
          <a:bodyPr/>
          <a:lstStyle/>
          <a:p>
            <a:r>
              <a:rPr lang="en-US" dirty="0"/>
              <a:t>Recess until </a:t>
            </a:r>
            <a:r>
              <a:rPr lang="en-US" dirty="0" smtClean="0"/>
              <a:t>Wednesday PM1</a:t>
            </a:r>
            <a:endParaRPr lang="en-US" dirty="0"/>
          </a:p>
          <a:p>
            <a:endParaRPr lang="de-DE"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3929459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Tuesday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smtClean="0"/>
              <a:t>Packet </a:t>
            </a:r>
            <a:r>
              <a:rPr lang="en-US" sz="2000" dirty="0"/>
              <a:t>Splitting for Improved </a:t>
            </a:r>
            <a:r>
              <a:rPr lang="en-US" sz="2000" dirty="0" smtClean="0"/>
              <a:t>Robustness, Joerg </a:t>
            </a:r>
            <a:r>
              <a:rPr lang="en-US" sz="2000" dirty="0"/>
              <a:t>Robert (University Erlangen-</a:t>
            </a:r>
            <a:r>
              <a:rPr lang="en-US" sz="2000" dirty="0" err="1"/>
              <a:t>Nuernberg</a:t>
            </a:r>
            <a:r>
              <a:rPr lang="en-US" sz="2000" dirty="0"/>
              <a:t>), 17/344: </a:t>
            </a:r>
            <a:r>
              <a:rPr lang="en-US" sz="2000" dirty="0">
                <a:hlinkClick r:id="rId2"/>
              </a:rPr>
              <a:t>https://</a:t>
            </a:r>
            <a:r>
              <a:rPr lang="en-US" sz="2000" dirty="0" smtClean="0">
                <a:hlinkClick r:id="rId2"/>
              </a:rPr>
              <a:t>mentor.ieee.org/802.15/dcn/17/15-17-0344-00-lpwa-packet-splitting-for-improved-robustness.pptx</a:t>
            </a:r>
            <a:endParaRPr lang="en-US" sz="2000" dirty="0" smtClean="0"/>
          </a:p>
          <a:p>
            <a:pPr marL="457200" indent="-457200">
              <a:buFont typeface="+mj-lt"/>
              <a:buAutoNum type="arabicPeriod"/>
            </a:pPr>
            <a:r>
              <a:rPr lang="en-US" sz="2000" dirty="0"/>
              <a:t>On IETF LPWAN 	Pascal </a:t>
            </a:r>
            <a:r>
              <a:rPr lang="en-US" sz="2000" dirty="0" err="1"/>
              <a:t>Thubert</a:t>
            </a:r>
            <a:r>
              <a:rPr lang="en-US" sz="2000" dirty="0"/>
              <a:t> (Cisco Systems</a:t>
            </a:r>
            <a:r>
              <a:rPr lang="en-US" sz="2000" dirty="0" smtClean="0"/>
              <a:t>), 17/417r1</a:t>
            </a:r>
            <a:r>
              <a:rPr lang="en-US" sz="2000" dirty="0"/>
              <a:t>: </a:t>
            </a:r>
            <a:br>
              <a:rPr lang="en-US" sz="2000" dirty="0"/>
            </a:br>
            <a:r>
              <a:rPr lang="en-US" sz="2000" dirty="0">
                <a:hlinkClick r:id="rId3"/>
              </a:rPr>
              <a:t>https://</a:t>
            </a:r>
            <a:r>
              <a:rPr lang="en-US" sz="2000" dirty="0" smtClean="0">
                <a:hlinkClick r:id="rId3"/>
              </a:rPr>
              <a:t>mentor.ieee.org/802.15/dcn/17/15-17-0417-01-lpwa-on-ietf-lpwan.pptx</a:t>
            </a:r>
            <a:endParaRPr lang="en-US" sz="2000" dirty="0" smtClean="0"/>
          </a:p>
          <a:p>
            <a:pPr marL="457200" indent="-457200">
              <a:buFont typeface="+mj-lt"/>
              <a:buAutoNum type="arabicPeriod"/>
            </a:pPr>
            <a:endParaRPr lang="en-US"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29</a:t>
            </a:fld>
            <a:endParaRPr lang="en-US" altLang="en-US"/>
          </a:p>
        </p:txBody>
      </p:sp>
    </p:spTree>
    <p:extLst>
      <p:ext uri="{BB962C8B-B14F-4D97-AF65-F5344CB8AC3E}">
        <p14:creationId xmlns:p14="http://schemas.microsoft.com/office/powerpoint/2010/main" val="1169672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 Packet Splitting for Improved Robustness</a:t>
            </a:r>
            <a:endParaRPr lang="en-US" dirty="0"/>
          </a:p>
        </p:txBody>
      </p:sp>
      <p:sp>
        <p:nvSpPr>
          <p:cNvPr id="3" name="Inhaltsplatzhalter 2"/>
          <p:cNvSpPr>
            <a:spLocks noGrp="1"/>
          </p:cNvSpPr>
          <p:nvPr>
            <p:ph idx="1"/>
          </p:nvPr>
        </p:nvSpPr>
        <p:spPr/>
        <p:txBody>
          <a:bodyPr/>
          <a:lstStyle/>
          <a:p>
            <a:r>
              <a:rPr lang="en-US" sz="2400" dirty="0" smtClean="0"/>
              <a:t>Packet Splitting for Improved Robustness, Joerg Robert (University Erlangen-</a:t>
            </a:r>
            <a:r>
              <a:rPr lang="en-US" sz="2400" dirty="0" err="1" smtClean="0"/>
              <a:t>Nuernberg</a:t>
            </a:r>
            <a:r>
              <a:rPr lang="en-US" sz="2400" dirty="0" smtClean="0"/>
              <a:t>), 17/344: </a:t>
            </a:r>
            <a:r>
              <a:rPr lang="en-US" sz="2400" dirty="0" smtClean="0">
                <a:hlinkClick r:id="rId2"/>
              </a:rPr>
              <a:t>https://mentor.ieee.org/802.15/dcn/17/15-17-0344-00-lpwa-packet-splitting-for-improved-robustness.pptx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30</a:t>
            </a:fld>
            <a:endParaRPr lang="en-US" altLang="en-US" dirty="0"/>
          </a:p>
        </p:txBody>
      </p:sp>
    </p:spTree>
    <p:extLst>
      <p:ext uri="{BB962C8B-B14F-4D97-AF65-F5344CB8AC3E}">
        <p14:creationId xmlns:p14="http://schemas.microsoft.com/office/powerpoint/2010/main" val="1879593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On IETF LPWAN</a:t>
            </a:r>
            <a:endParaRPr lang="de-DE" dirty="0"/>
          </a:p>
        </p:txBody>
      </p:sp>
      <p:sp>
        <p:nvSpPr>
          <p:cNvPr id="3" name="Inhaltsplatzhalter 2"/>
          <p:cNvSpPr>
            <a:spLocks noGrp="1"/>
          </p:cNvSpPr>
          <p:nvPr>
            <p:ph idx="1"/>
          </p:nvPr>
        </p:nvSpPr>
        <p:spPr/>
        <p:txBody>
          <a:bodyPr/>
          <a:lstStyle/>
          <a:p>
            <a:r>
              <a:rPr lang="en-US" sz="2400" dirty="0"/>
              <a:t>On IETF LPWAN </a:t>
            </a:r>
            <a:r>
              <a:rPr lang="en-US" sz="2400" dirty="0" smtClean="0"/>
              <a:t> Pascal </a:t>
            </a:r>
            <a:r>
              <a:rPr lang="en-US" sz="2400" dirty="0" err="1"/>
              <a:t>Thubert</a:t>
            </a:r>
            <a:r>
              <a:rPr lang="en-US" sz="2400" dirty="0"/>
              <a:t> (Cisco Systems), 17/417r1: </a:t>
            </a:r>
            <a:br>
              <a:rPr lang="en-US" sz="2400" dirty="0"/>
            </a:br>
            <a:r>
              <a:rPr lang="en-US" sz="2400" dirty="0">
                <a:hlinkClick r:id="rId2"/>
              </a:rPr>
              <a:t>https://</a:t>
            </a:r>
            <a:r>
              <a:rPr lang="en-US" sz="2400" dirty="0" smtClean="0">
                <a:hlinkClick r:id="rId2"/>
              </a:rPr>
              <a:t>mentor.ieee.org/802.15/dcn/17/15-17-0417-01-lpwa-on-ietf-lpwan.pptx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spTree>
    <p:extLst>
      <p:ext uri="{BB962C8B-B14F-4D97-AF65-F5344CB8AC3E}">
        <p14:creationId xmlns:p14="http://schemas.microsoft.com/office/powerpoint/2010/main" val="2677684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Technology Evaluation Discussion</a:t>
            </a:r>
            <a:endParaRPr lang="en-US" dirty="0"/>
          </a:p>
        </p:txBody>
      </p:sp>
      <p:sp>
        <p:nvSpPr>
          <p:cNvPr id="3" name="Inhaltsplatzhalter 2"/>
          <p:cNvSpPr>
            <a:spLocks noGrp="1"/>
          </p:cNvSpPr>
          <p:nvPr>
            <p:ph idx="1"/>
          </p:nvPr>
        </p:nvSpPr>
        <p:spPr/>
        <p:txBody>
          <a:bodyPr/>
          <a:lstStyle/>
          <a:p>
            <a:r>
              <a:rPr lang="en-US" sz="2400" dirty="0" smtClean="0"/>
              <a:t>Suitability </a:t>
            </a:r>
            <a:r>
              <a:rPr lang="en-US" sz="2400" dirty="0"/>
              <a:t>Evaluation of Modulation </a:t>
            </a:r>
            <a:r>
              <a:rPr lang="en-US" sz="2400" dirty="0" smtClean="0"/>
              <a:t>Schemes 17/347r0: </a:t>
            </a:r>
            <a:r>
              <a:rPr lang="en-US" sz="2400" dirty="0" smtClean="0">
                <a:hlinkClick r:id="rId2"/>
              </a:rPr>
              <a:t>https</a:t>
            </a:r>
            <a:r>
              <a:rPr lang="en-US" sz="2400" dirty="0">
                <a:hlinkClick r:id="rId2"/>
              </a:rPr>
              <a:t>://</a:t>
            </a:r>
            <a:r>
              <a:rPr lang="en-US" sz="2400" dirty="0" smtClean="0">
                <a:hlinkClick r:id="rId2"/>
              </a:rPr>
              <a:t>mentor.ieee.org/802.15/dcn/17/15-17-0374-00-lpwa-suitability-evaluation-of-modulation-schemes.pptx</a:t>
            </a:r>
            <a:endParaRPr lang="en-US" sz="2400" dirty="0" smtClean="0"/>
          </a:p>
          <a:p>
            <a:endParaRPr lang="en-US" sz="2400" dirty="0" smtClean="0"/>
          </a:p>
          <a:p>
            <a:r>
              <a:rPr lang="en-US" sz="2400" dirty="0" smtClean="0"/>
              <a:t>Suitability </a:t>
            </a:r>
            <a:r>
              <a:rPr lang="en-US" sz="2400" dirty="0"/>
              <a:t>Evaluation of FEC </a:t>
            </a:r>
            <a:r>
              <a:rPr lang="en-US" sz="2400" dirty="0" smtClean="0"/>
              <a:t>Schemes 17/375r0: </a:t>
            </a:r>
            <a:r>
              <a:rPr lang="en-US" sz="2400" dirty="0">
                <a:hlinkClick r:id="rId3"/>
              </a:rPr>
              <a:t>https://</a:t>
            </a:r>
            <a:r>
              <a:rPr lang="en-US" sz="2400" dirty="0" smtClean="0">
                <a:hlinkClick r:id="rId3"/>
              </a:rPr>
              <a:t>mentor.ieee.org/802.15/dcn/17/15-17-0375-00-lpwa-suitability-evaluation-of-fec-schemes.pptx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32</a:t>
            </a:fld>
            <a:endParaRPr lang="en-US" altLang="en-US" dirty="0"/>
          </a:p>
        </p:txBody>
      </p:sp>
    </p:spTree>
    <p:extLst>
      <p:ext uri="{BB962C8B-B14F-4D97-AF65-F5344CB8AC3E}">
        <p14:creationId xmlns:p14="http://schemas.microsoft.com/office/powerpoint/2010/main" val="3324052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Thank You!</a:t>
            </a:r>
            <a:endParaRPr lang="de-DE" dirty="0"/>
          </a:p>
        </p:txBody>
      </p:sp>
      <p:sp>
        <p:nvSpPr>
          <p:cNvPr id="3" name="Inhaltsplatzhalter 2"/>
          <p:cNvSpPr>
            <a:spLocks noGrp="1"/>
          </p:cNvSpPr>
          <p:nvPr>
            <p:ph idx="1"/>
          </p:nvPr>
        </p:nvSpPr>
        <p:spPr/>
        <p:txBody>
          <a:bodyPr/>
          <a:lstStyle/>
          <a:p>
            <a:r>
              <a:rPr lang="en-US" dirty="0"/>
              <a:t>Recess until </a:t>
            </a:r>
            <a:r>
              <a:rPr lang="en-US" dirty="0" smtClean="0"/>
              <a:t>Thursday PM1</a:t>
            </a:r>
            <a:endParaRPr lang="en-US" dirty="0"/>
          </a:p>
          <a:p>
            <a:endParaRPr lang="de-DE"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33</a:t>
            </a:fld>
            <a:endParaRPr lang="en-US" altLang="en-US"/>
          </a:p>
        </p:txBody>
      </p:sp>
    </p:spTree>
    <p:extLst>
      <p:ext uri="{BB962C8B-B14F-4D97-AF65-F5344CB8AC3E}">
        <p14:creationId xmlns:p14="http://schemas.microsoft.com/office/powerpoint/2010/main" val="1987606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 Technology </a:t>
            </a:r>
            <a:r>
              <a:rPr lang="en-US" dirty="0" smtClean="0"/>
              <a:t>Evaluation Discussion</a:t>
            </a:r>
            <a:endParaRPr lang="en-US" dirty="0"/>
          </a:p>
        </p:txBody>
      </p:sp>
      <p:sp>
        <p:nvSpPr>
          <p:cNvPr id="3" name="Inhaltsplatzhalter 2"/>
          <p:cNvSpPr>
            <a:spLocks noGrp="1"/>
          </p:cNvSpPr>
          <p:nvPr>
            <p:ph idx="1"/>
          </p:nvPr>
        </p:nvSpPr>
        <p:spPr/>
        <p:txBody>
          <a:bodyPr/>
          <a:lstStyle/>
          <a:p>
            <a:r>
              <a:rPr lang="en-US" sz="2400" dirty="0"/>
              <a:t>Suitability Evaluation of </a:t>
            </a:r>
            <a:r>
              <a:rPr lang="en-US" sz="2400" dirty="0" smtClean="0"/>
              <a:t>Connectivity 17/376r1: </a:t>
            </a:r>
            <a:r>
              <a:rPr lang="en-US" sz="2400" dirty="0" smtClean="0">
                <a:hlinkClick r:id="rId2"/>
              </a:rPr>
              <a:t>https</a:t>
            </a:r>
            <a:r>
              <a:rPr lang="en-US" sz="2400" dirty="0">
                <a:hlinkClick r:id="rId2"/>
              </a:rPr>
              <a:t>://</a:t>
            </a:r>
            <a:r>
              <a:rPr lang="en-US" sz="2400" dirty="0" smtClean="0">
                <a:hlinkClick r:id="rId2"/>
              </a:rPr>
              <a:t>mentor.ieee.org/802.15/dcn/17/15-17-0376-01-lpwa-suitability-evaluation-of-connectivity.pptx</a:t>
            </a:r>
            <a:endParaRPr lang="en-US" sz="2400" dirty="0" smtClean="0"/>
          </a:p>
          <a:p>
            <a:pPr lvl="1"/>
            <a:r>
              <a:rPr lang="en-US" sz="2000" dirty="0" smtClean="0"/>
              <a:t>Joerg will add additional header compression in a new version of the document</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34</a:t>
            </a:fld>
            <a:endParaRPr lang="en-US" altLang="en-US" dirty="0"/>
          </a:p>
        </p:txBody>
      </p:sp>
    </p:spTree>
    <p:extLst>
      <p:ext uri="{BB962C8B-B14F-4D97-AF65-F5344CB8AC3E}">
        <p14:creationId xmlns:p14="http://schemas.microsoft.com/office/powerpoint/2010/main" val="2474625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 Technology Evaluation Discussion</a:t>
            </a:r>
            <a:endParaRPr lang="de-DE" dirty="0"/>
          </a:p>
        </p:txBody>
      </p:sp>
      <p:sp>
        <p:nvSpPr>
          <p:cNvPr id="3" name="Inhaltsplatzhalter 2"/>
          <p:cNvSpPr>
            <a:spLocks noGrp="1"/>
          </p:cNvSpPr>
          <p:nvPr>
            <p:ph idx="1"/>
          </p:nvPr>
        </p:nvSpPr>
        <p:spPr/>
        <p:txBody>
          <a:bodyPr/>
          <a:lstStyle/>
          <a:p>
            <a:r>
              <a:rPr lang="en-US" sz="2400" dirty="0"/>
              <a:t>Suitability Evaluation of Network </a:t>
            </a:r>
            <a:r>
              <a:rPr lang="en-US" sz="2400" dirty="0" smtClean="0"/>
              <a:t>Topologies</a:t>
            </a:r>
            <a:r>
              <a:rPr lang="en-US" sz="2400" dirty="0"/>
              <a:t> </a:t>
            </a:r>
            <a:r>
              <a:rPr lang="en-US" sz="2400" dirty="0" smtClean="0"/>
              <a:t>17/379, </a:t>
            </a:r>
            <a:r>
              <a:rPr lang="en-US" sz="2400" dirty="0">
                <a:hlinkClick r:id="rId2"/>
              </a:rPr>
              <a:t>https://</a:t>
            </a:r>
            <a:r>
              <a:rPr lang="en-US" sz="2400" dirty="0" smtClean="0">
                <a:hlinkClick r:id="rId2"/>
              </a:rPr>
              <a:t>mentor.ieee.org/802.15/dcn/17/15-17-0379-00-lpwa-suitability-evaluation-of-network-topologies.pptx</a:t>
            </a:r>
            <a:endParaRPr lang="en-US" sz="2400" dirty="0" smtClean="0"/>
          </a:p>
          <a:p>
            <a:pPr lvl="1"/>
            <a:r>
              <a:rPr lang="en-US" sz="2000" dirty="0" smtClean="0"/>
              <a:t>Jussi and Pascal will add wrt. “base-station assisted network” and “synchronized mesh”</a:t>
            </a:r>
            <a:endParaRPr lang="de-DE" sz="2000" dirty="0"/>
          </a:p>
        </p:txBody>
      </p:sp>
      <p:sp>
        <p:nvSpPr>
          <p:cNvPr id="4" name="Datumsplatzhalter 3"/>
          <p:cNvSpPr>
            <a:spLocks noGrp="1"/>
          </p:cNvSpPr>
          <p:nvPr>
            <p:ph type="dt" sz="half" idx="10"/>
          </p:nvPr>
        </p:nvSpPr>
        <p:spPr/>
        <p:txBody>
          <a:bodyPr/>
          <a:lstStyle/>
          <a:p>
            <a:pPr>
              <a:defRPr/>
            </a:pPr>
            <a:r>
              <a:rPr lang="en-US" altLang="en-US"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35</a:t>
            </a:fld>
            <a:endParaRPr lang="en-US" altLang="en-US"/>
          </a:p>
        </p:txBody>
      </p:sp>
    </p:spTree>
    <p:extLst>
      <p:ext uri="{BB962C8B-B14F-4D97-AF65-F5344CB8AC3E}">
        <p14:creationId xmlns:p14="http://schemas.microsoft.com/office/powerpoint/2010/main" val="30157761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 Technology Evaluation Discussion</a:t>
            </a:r>
            <a:endParaRPr lang="de-DE" dirty="0"/>
          </a:p>
        </p:txBody>
      </p:sp>
      <p:sp>
        <p:nvSpPr>
          <p:cNvPr id="3" name="Inhaltsplatzhalter 2"/>
          <p:cNvSpPr>
            <a:spLocks noGrp="1"/>
          </p:cNvSpPr>
          <p:nvPr>
            <p:ph idx="1"/>
          </p:nvPr>
        </p:nvSpPr>
        <p:spPr/>
        <p:txBody>
          <a:bodyPr/>
          <a:lstStyle/>
          <a:p>
            <a:r>
              <a:rPr lang="en-US" sz="2400" dirty="0"/>
              <a:t>Suitability Evaluation of MAC </a:t>
            </a:r>
            <a:r>
              <a:rPr lang="en-US" sz="2400" dirty="0" smtClean="0"/>
              <a:t>Schemes 17/378, </a:t>
            </a:r>
            <a:r>
              <a:rPr lang="en-US" sz="2400" dirty="0">
                <a:hlinkClick r:id="rId2"/>
              </a:rPr>
              <a:t>https://</a:t>
            </a:r>
            <a:r>
              <a:rPr lang="en-US" sz="2400" dirty="0" smtClean="0">
                <a:hlinkClick r:id="rId2"/>
              </a:rPr>
              <a:t>mentor.ieee.org/802.15/dcn/17/15-17-0378-00-lpwa-suitability-evaluation-of-mac-schemes.pptx</a:t>
            </a:r>
            <a:endParaRPr lang="en-US" sz="2400" dirty="0" smtClean="0"/>
          </a:p>
          <a:p>
            <a:pPr lvl="1"/>
            <a:r>
              <a:rPr lang="en-US" sz="2000" dirty="0" smtClean="0"/>
              <a:t>Joerg will add unpredictable latency to CSMA</a:t>
            </a:r>
            <a:endParaRPr lang="de-DE" sz="1600" dirty="0"/>
          </a:p>
        </p:txBody>
      </p:sp>
      <p:sp>
        <p:nvSpPr>
          <p:cNvPr id="4" name="Datumsplatzhalter 3"/>
          <p:cNvSpPr>
            <a:spLocks noGrp="1"/>
          </p:cNvSpPr>
          <p:nvPr>
            <p:ph type="dt" sz="half" idx="10"/>
          </p:nvPr>
        </p:nvSpPr>
        <p:spPr/>
        <p:txBody>
          <a:bodyPr/>
          <a:lstStyle/>
          <a:p>
            <a:pPr>
              <a:defRPr/>
            </a:pPr>
            <a:r>
              <a:rPr lang="en-US" altLang="en-US"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36</a:t>
            </a:fld>
            <a:endParaRPr lang="en-US" altLang="en-US"/>
          </a:p>
        </p:txBody>
      </p:sp>
    </p:spTree>
    <p:extLst>
      <p:ext uri="{BB962C8B-B14F-4D97-AF65-F5344CB8AC3E}">
        <p14:creationId xmlns:p14="http://schemas.microsoft.com/office/powerpoint/2010/main" val="34042161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 Technology Evaluation Discussion</a:t>
            </a:r>
            <a:endParaRPr lang="de-DE" dirty="0"/>
          </a:p>
        </p:txBody>
      </p:sp>
      <p:sp>
        <p:nvSpPr>
          <p:cNvPr id="3" name="Inhaltsplatzhalter 2"/>
          <p:cNvSpPr>
            <a:spLocks noGrp="1"/>
          </p:cNvSpPr>
          <p:nvPr>
            <p:ph idx="1"/>
          </p:nvPr>
        </p:nvSpPr>
        <p:spPr/>
        <p:txBody>
          <a:bodyPr/>
          <a:lstStyle/>
          <a:p>
            <a:r>
              <a:rPr lang="en-US" sz="2400" dirty="0"/>
              <a:t>Suitability Evaluation of Encryption </a:t>
            </a:r>
            <a:r>
              <a:rPr lang="en-US" sz="2400" dirty="0" smtClean="0"/>
              <a:t>Schemes 17/377, </a:t>
            </a:r>
            <a:r>
              <a:rPr lang="en-US" sz="2400" dirty="0">
                <a:hlinkClick r:id="rId2"/>
              </a:rPr>
              <a:t>https://</a:t>
            </a:r>
            <a:r>
              <a:rPr lang="en-US" sz="2400" dirty="0" smtClean="0">
                <a:hlinkClick r:id="rId2"/>
              </a:rPr>
              <a:t>mentor.ieee.org/802.15/dcn/17/15-17-0377-00-lpwa-suitability-evaluation-of-encryption-schemes.pptx</a:t>
            </a:r>
            <a:endParaRPr lang="en-US" sz="2400" dirty="0" smtClean="0"/>
          </a:p>
          <a:p>
            <a:pPr lvl="1"/>
            <a:r>
              <a:rPr lang="en-US" sz="2000" dirty="0" smtClean="0"/>
              <a:t>Pascal will review the document</a:t>
            </a:r>
            <a:endParaRPr lang="de-DE" sz="1600" dirty="0"/>
          </a:p>
        </p:txBody>
      </p:sp>
      <p:sp>
        <p:nvSpPr>
          <p:cNvPr id="4" name="Datumsplatzhalter 3"/>
          <p:cNvSpPr>
            <a:spLocks noGrp="1"/>
          </p:cNvSpPr>
          <p:nvPr>
            <p:ph type="dt" sz="half" idx="10"/>
          </p:nvPr>
        </p:nvSpPr>
        <p:spPr/>
        <p:txBody>
          <a:bodyPr/>
          <a:lstStyle/>
          <a:p>
            <a:pPr>
              <a:defRPr/>
            </a:pPr>
            <a:r>
              <a:rPr lang="en-US" altLang="en-US"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37</a:t>
            </a:fld>
            <a:endParaRPr lang="en-US" altLang="en-US"/>
          </a:p>
        </p:txBody>
      </p:sp>
    </p:spTree>
    <p:extLst>
      <p:ext uri="{BB962C8B-B14F-4D97-AF65-F5344CB8AC3E}">
        <p14:creationId xmlns:p14="http://schemas.microsoft.com/office/powerpoint/2010/main" val="8635986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smtClean="0"/>
              <a:t>Copy discussed items to report document</a:t>
            </a:r>
          </a:p>
          <a:p>
            <a:r>
              <a:rPr lang="en-US" sz="2400" dirty="0" smtClean="0"/>
              <a:t>Agree on 802.15.4k suitability</a:t>
            </a:r>
          </a:p>
          <a:p>
            <a:pPr>
              <a:buFont typeface="Wingdings"/>
              <a:buChar char="è"/>
            </a:pPr>
            <a:r>
              <a:rPr lang="en-US" sz="2400" dirty="0" smtClean="0">
                <a:sym typeface="Wingdings" panose="05000000000000000000" pitchFamily="2" charset="2"/>
              </a:rPr>
              <a:t>Indicate use-cases (defined in 16/770r5) that are currently not supported and are highly suitable for LPWAN</a:t>
            </a:r>
          </a:p>
          <a:p>
            <a:pPr>
              <a:buFont typeface="Wingdings"/>
              <a:buChar char="è"/>
            </a:pPr>
            <a:endParaRPr lang="en-US" sz="2400" dirty="0" smtClean="0"/>
          </a:p>
          <a:p>
            <a:r>
              <a:rPr lang="en-US" sz="2400" dirty="0" smtClean="0"/>
              <a:t>Finalize IG report</a:t>
            </a:r>
          </a:p>
          <a:p>
            <a:r>
              <a:rPr lang="en-US" sz="2400" dirty="0" smtClean="0"/>
              <a:t>Agree on recommendations to IEEE</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38</a:t>
            </a:fld>
            <a:endParaRPr lang="en-US" altLang="en-US" dirty="0"/>
          </a:p>
        </p:txBody>
      </p:sp>
    </p:spTree>
    <p:extLst>
      <p:ext uri="{BB962C8B-B14F-4D97-AF65-F5344CB8AC3E}">
        <p14:creationId xmlns:p14="http://schemas.microsoft.com/office/powerpoint/2010/main" val="33594543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a:t>July 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39</a:t>
            </a:fld>
            <a:endParaRPr lang="en-US" altLang="en-US"/>
          </a:p>
        </p:txBody>
      </p:sp>
    </p:spTree>
    <p:extLst>
      <p:ext uri="{BB962C8B-B14F-4D97-AF65-F5344CB8AC3E}">
        <p14:creationId xmlns:p14="http://schemas.microsoft.com/office/powerpoint/2010/main" val="3739012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 Past Session</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p>
          <a:p>
            <a:pPr lvl="1"/>
            <a:r>
              <a:rPr lang="en-US" sz="1800" dirty="0"/>
              <a:t>Presentation of contributions with focus technology options for LPWA</a:t>
            </a:r>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40</a:t>
            </a:fld>
            <a:endParaRPr lang="en-US" altLang="en-US"/>
          </a:p>
        </p:txBody>
      </p:sp>
    </p:spTree>
    <p:extLst>
      <p:ext uri="{BB962C8B-B14F-4D97-AF65-F5344CB8AC3E}">
        <p14:creationId xmlns:p14="http://schemas.microsoft.com/office/powerpoint/2010/main" val="4958536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Future Sessions</a:t>
            </a:r>
            <a:endParaRPr lang="en-US" dirty="0"/>
          </a:p>
        </p:txBody>
      </p:sp>
      <p:sp>
        <p:nvSpPr>
          <p:cNvPr id="3" name="Inhaltsplatzhalter 2"/>
          <p:cNvSpPr>
            <a:spLocks noGrp="1"/>
          </p:cNvSpPr>
          <p:nvPr>
            <p:ph idx="1"/>
          </p:nvPr>
        </p:nvSpPr>
        <p:spPr/>
        <p:txBody>
          <a:bodyPr/>
          <a:lstStyle/>
          <a:p>
            <a:r>
              <a:rPr lang="en-US" sz="2000" b="1" dirty="0" smtClean="0"/>
              <a:t>August 2017 Telephone Conference </a:t>
            </a:r>
          </a:p>
          <a:p>
            <a:pPr lvl="1"/>
            <a:r>
              <a:rPr lang="en-US" sz="1600" b="1" dirty="0" smtClean="0"/>
              <a:t>Proposed date: 3</a:t>
            </a:r>
            <a:r>
              <a:rPr lang="en-US" sz="1600" b="1" baseline="30000" dirty="0" smtClean="0"/>
              <a:t>rd</a:t>
            </a:r>
            <a:r>
              <a:rPr lang="en-US" sz="1600" b="1" dirty="0" smtClean="0"/>
              <a:t> August (Thursday), 17:00 CEST, 8:00AM PDT</a:t>
            </a:r>
            <a:endParaRPr lang="en-US" sz="1600" b="1" dirty="0" smtClean="0"/>
          </a:p>
          <a:p>
            <a:pPr lvl="1"/>
            <a:r>
              <a:rPr lang="en-US" sz="1800" dirty="0" smtClean="0"/>
              <a:t>Discussion on IG report draft</a:t>
            </a:r>
          </a:p>
          <a:p>
            <a:pPr lvl="1"/>
            <a:endParaRPr lang="en-US" sz="1800" dirty="0" smtClean="0"/>
          </a:p>
          <a:p>
            <a:r>
              <a:rPr lang="en-US" sz="2000" b="1" dirty="0"/>
              <a:t>September 2017 Interim (Waikoloa)</a:t>
            </a:r>
          </a:p>
          <a:p>
            <a:pPr lvl="1"/>
            <a:r>
              <a:rPr lang="en-US" sz="1800" dirty="0" smtClean="0"/>
              <a:t>Final </a:t>
            </a:r>
            <a:r>
              <a:rPr lang="en-US" sz="1800" dirty="0"/>
              <a:t>discussion on IG </a:t>
            </a:r>
            <a:r>
              <a:rPr lang="en-US" sz="1800" dirty="0" smtClean="0"/>
              <a:t>report</a:t>
            </a:r>
          </a:p>
          <a:p>
            <a:pPr lvl="1"/>
            <a:r>
              <a:rPr lang="en-US" sz="1800" dirty="0" smtClean="0"/>
              <a:t>Discussion on recommendation to IEEE</a:t>
            </a:r>
            <a:endParaRPr lang="en-US" dirty="0"/>
          </a:p>
          <a:p>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41</a:t>
            </a:fld>
            <a:endParaRPr lang="en-US" altLang="en-US"/>
          </a:p>
        </p:txBody>
      </p:sp>
    </p:spTree>
    <p:extLst>
      <p:ext uri="{BB962C8B-B14F-4D97-AF65-F5344CB8AC3E}">
        <p14:creationId xmlns:p14="http://schemas.microsoft.com/office/powerpoint/2010/main" val="42642323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AoB</a:t>
            </a:r>
            <a:endParaRPr lang="de-DE" dirty="0"/>
          </a:p>
        </p:txBody>
      </p:sp>
      <p:sp>
        <p:nvSpPr>
          <p:cNvPr id="3" name="Inhaltsplatzhalter 2"/>
          <p:cNvSpPr>
            <a:spLocks noGrp="1"/>
          </p:cNvSpPr>
          <p:nvPr>
            <p:ph idx="1"/>
          </p:nvPr>
        </p:nvSpPr>
        <p:spPr/>
        <p:txBody>
          <a:bodyPr/>
          <a:lstStyle/>
          <a:p>
            <a:r>
              <a:rPr lang="de-DE" dirty="0" err="1" smtClean="0"/>
              <a:t>No</a:t>
            </a:r>
            <a:r>
              <a:rPr lang="de-DE" dirty="0" smtClean="0"/>
              <a:t> </a:t>
            </a:r>
            <a:r>
              <a:rPr lang="de-DE" dirty="0" err="1" smtClean="0"/>
              <a:t>topics</a:t>
            </a:r>
            <a:endParaRPr lang="de-DE"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42</a:t>
            </a:fld>
            <a:endParaRPr lang="en-US" altLang="en-US"/>
          </a:p>
        </p:txBody>
      </p:sp>
    </p:spTree>
    <p:extLst>
      <p:ext uri="{BB962C8B-B14F-4D97-AF65-F5344CB8AC3E}">
        <p14:creationId xmlns:p14="http://schemas.microsoft.com/office/powerpoint/2010/main" val="36170115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Adjourn until </a:t>
            </a:r>
            <a:r>
              <a:rPr lang="en-US" dirty="0" smtClean="0"/>
              <a:t>September 2017</a:t>
            </a:r>
            <a:r>
              <a:rPr lang="en-US" dirty="0" smtClean="0"/>
              <a:t>!</a:t>
            </a:r>
            <a:br>
              <a:rPr lang="en-US" dirty="0" smtClean="0"/>
            </a:br>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43</a:t>
            </a:fld>
            <a:endParaRPr lang="en-US" altLang="en-US"/>
          </a:p>
        </p:txBody>
      </p:sp>
    </p:spTree>
    <p:extLst>
      <p:ext uri="{BB962C8B-B14F-4D97-AF65-F5344CB8AC3E}">
        <p14:creationId xmlns:p14="http://schemas.microsoft.com/office/powerpoint/2010/main" val="2455193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1903</Words>
  <Application>Microsoft Office PowerPoint</Application>
  <PresentationFormat>Bildschirmpräsentation (4:3)</PresentationFormat>
  <Paragraphs>372</Paragraphs>
  <Slides>43</Slides>
  <Notes>2</Notes>
  <HiddenSlides>0</HiddenSlides>
  <MMClips>0</MMClips>
  <ScaleCrop>false</ScaleCrop>
  <HeadingPairs>
    <vt:vector size="4" baseType="variant">
      <vt:variant>
        <vt:lpstr>Design</vt:lpstr>
      </vt:variant>
      <vt:variant>
        <vt:i4>2</vt:i4>
      </vt:variant>
      <vt:variant>
        <vt:lpstr>Folientitel</vt:lpstr>
      </vt:variant>
      <vt:variant>
        <vt:i4>43</vt:i4>
      </vt:variant>
    </vt:vector>
  </HeadingPairs>
  <TitlesOfParts>
    <vt:vector size="45" baseType="lpstr">
      <vt:lpstr>IEEE-P802_15_Rbt</vt:lpstr>
      <vt:lpstr>Default Design</vt:lpstr>
      <vt:lpstr>PowerPoint-Präsentation</vt:lpstr>
      <vt:lpstr>802.15 IG LPWA Agenda July 2017 Plenary</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Minutes of the Vancouver Meeting</vt:lpstr>
      <vt:lpstr>Timeline – Past Sessions</vt:lpstr>
      <vt:lpstr>Timeline</vt:lpstr>
      <vt:lpstr>Update on Literature List</vt:lpstr>
      <vt:lpstr>Outcome of Last IG LPWA Telcos</vt:lpstr>
      <vt:lpstr>Planned Submissions Monday</vt:lpstr>
      <vt:lpstr>Research Project BATS</vt:lpstr>
      <vt:lpstr>Update on ETSI LTN</vt:lpstr>
      <vt:lpstr>Presentation During April 2017 IETF Meeting</vt:lpstr>
      <vt:lpstr>Thank You!</vt:lpstr>
      <vt:lpstr>cont. Update on ETSI</vt:lpstr>
      <vt:lpstr>Questions to ETSI LTN</vt:lpstr>
      <vt:lpstr>Planned Submissions Tuesday</vt:lpstr>
      <vt:lpstr>Summary of IEEE Std 802.15.4 LECIM</vt:lpstr>
      <vt:lpstr>Suitability of IEEE 802.15.4k</vt:lpstr>
      <vt:lpstr>Packet Splitting for Improved Robustness</vt:lpstr>
      <vt:lpstr>Thank You!</vt:lpstr>
      <vt:lpstr>Planned Submissions Tuesday</vt:lpstr>
      <vt:lpstr>cont. Packet Splitting for Improved Robustness</vt:lpstr>
      <vt:lpstr>On IETF LPWAN</vt:lpstr>
      <vt:lpstr>Technology Evaluation Discussion</vt:lpstr>
      <vt:lpstr>Thank You!</vt:lpstr>
      <vt:lpstr>cont. Technology Evaluation Discussion</vt:lpstr>
      <vt:lpstr>cont. Technology Evaluation Discussion</vt:lpstr>
      <vt:lpstr>cont. Technology Evaluation Discussion</vt:lpstr>
      <vt:lpstr>cont. Technology Evaluation Discussion</vt:lpstr>
      <vt:lpstr>Next Steps</vt:lpstr>
      <vt:lpstr>Timeline – Past Sessions</vt:lpstr>
      <vt:lpstr>Timeline Past Session</vt:lpstr>
      <vt:lpstr>Future Sessions</vt:lpstr>
      <vt:lpstr>AoB</vt:lpstr>
      <vt:lpstr>Adjourn until September 2017! 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200</cp:revision>
  <cp:lastPrinted>1998-02-10T13:28:06Z</cp:lastPrinted>
  <dcterms:created xsi:type="dcterms:W3CDTF">2017-03-12T21:31:02Z</dcterms:created>
  <dcterms:modified xsi:type="dcterms:W3CDTF">2017-07-13T15:39:48Z</dcterms:modified>
</cp:coreProperties>
</file>