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Lst>
  <p:notesMasterIdLst>
    <p:notesMasterId r:id="rId37"/>
  </p:notesMasterIdLst>
  <p:handoutMasterIdLst>
    <p:handoutMasterId r:id="rId38"/>
  </p:handoutMasterIdLst>
  <p:sldIdLst>
    <p:sldId id="259" r:id="rId3"/>
    <p:sldId id="260" r:id="rId4"/>
    <p:sldId id="271" r:id="rId5"/>
    <p:sldId id="265" r:id="rId6"/>
    <p:sldId id="266" r:id="rId7"/>
    <p:sldId id="267" r:id="rId8"/>
    <p:sldId id="268" r:id="rId9"/>
    <p:sldId id="269" r:id="rId10"/>
    <p:sldId id="261" r:id="rId11"/>
    <p:sldId id="262" r:id="rId12"/>
    <p:sldId id="263" r:id="rId13"/>
    <p:sldId id="303" r:id="rId14"/>
    <p:sldId id="273" r:id="rId15"/>
    <p:sldId id="277" r:id="rId16"/>
    <p:sldId id="305" r:id="rId17"/>
    <p:sldId id="306" r:id="rId18"/>
    <p:sldId id="274" r:id="rId19"/>
    <p:sldId id="304" r:id="rId20"/>
    <p:sldId id="307" r:id="rId21"/>
    <p:sldId id="308" r:id="rId22"/>
    <p:sldId id="309" r:id="rId23"/>
    <p:sldId id="310" r:id="rId24"/>
    <p:sldId id="311" r:id="rId25"/>
    <p:sldId id="319" r:id="rId26"/>
    <p:sldId id="320" r:id="rId27"/>
    <p:sldId id="321" r:id="rId28"/>
    <p:sldId id="322" r:id="rId29"/>
    <p:sldId id="323" r:id="rId30"/>
    <p:sldId id="325" r:id="rId31"/>
    <p:sldId id="324" r:id="rId32"/>
    <p:sldId id="327" r:id="rId33"/>
    <p:sldId id="326" r:id="rId34"/>
    <p:sldId id="328" r:id="rId35"/>
    <p:sldId id="302" r:id="rId3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08" autoAdjust="0"/>
    <p:restoredTop sz="94671" autoAdjust="0"/>
  </p:normalViewPr>
  <p:slideViewPr>
    <p:cSldViewPr>
      <p:cViewPr>
        <p:scale>
          <a:sx n="80" d="100"/>
          <a:sy n="80" d="100"/>
        </p:scale>
        <p:origin x="-98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4</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8</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‹Nr.›</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‹Nr.›</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‹Nr.›</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9889829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256307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208266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851801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412591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07758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075134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0446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‹Nr.›</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888849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470245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270717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41825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‹Nr.›</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March 2017</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‹Nr.›</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‹Nr.›</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‹Nr.›</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‹Nr.›</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‹Nr.›</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‹Nr.›</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March 2017</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802.15-17-0380-03-lpwa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15 March 2015</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13174804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7/15-17-0229-00-lpwa-tg-802-15-minutes-for-march-2017-plenary-meeting-of-ig-lpwa.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5/dcn/16/15-16-0749-02-lpwa-ig-lpwa-literature-list.xls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5/dcn/17/15-17-0347-00-lpwa-22june2017-telco-minutes.docx" TargetMode="External"/><Relationship Id="rId2" Type="http://schemas.openxmlformats.org/officeDocument/2006/relationships/hyperlink" Target="https://mentor.ieee.org/802.15/dcn/17/15-17-0345-00-lpwa-11apr2017-telco-minutes.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5/dcn/17/15-17-0373-00-lpwa-update-on-etsi-ltn.pptx" TargetMode="External"/><Relationship Id="rId2" Type="http://schemas.openxmlformats.org/officeDocument/2006/relationships/hyperlink" Target="https://mentor.ieee.org/802.15/dcn/17/15-17-0383-00-lpwa-research-project-bats.pptx" TargetMode="External"/><Relationship Id="rId1" Type="http://schemas.openxmlformats.org/officeDocument/2006/relationships/slideLayout" Target="../slideLayouts/slideLayout2.xml"/><Relationship Id="rId4" Type="http://schemas.openxmlformats.org/officeDocument/2006/relationships/hyperlink" Target="https://mentor.ieee.org/802.15/dcn/17/15-17-0249-00-lpwa-lpwan-slides-ieee-802-15-ig-lpwa.pptx"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17/15-17-0383-00-lpwa-research-project-bats.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5/dcn/17/15-17-0373-00-lpwa-update-on-etsi-ltn.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5/dcn/17/15-17-0249-00-lpwa-lpwan-slides-ieee-802-15-ig-lpwa.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etsi.org/"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17/15-17-0346-00-lpwa-suitability-of-ieee-802-15-4k.pptx" TargetMode="External"/><Relationship Id="rId2" Type="http://schemas.openxmlformats.org/officeDocument/2006/relationships/hyperlink" Target="https://mentor.ieee.org/802.15/dcn/17/15-17-0248-00-lpwa-summary-of-ieee-std-802-15-4-lecim.docx" TargetMode="External"/><Relationship Id="rId1" Type="http://schemas.openxmlformats.org/officeDocument/2006/relationships/slideLayout" Target="../slideLayouts/slideLayout2.xml"/><Relationship Id="rId4" Type="http://schemas.openxmlformats.org/officeDocument/2006/relationships/hyperlink" Target="https://mentor.ieee.org/802.15/dcn/17/15-17-0344-00-lpwa-packet-splitting-for-improved-robustness.pptx" TargetMode="Externa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5/dcn/17/15-17-0248-00-lpwa-summary-of-ieee-std-802-15-4-lecim.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5/dcn/17/15-17-0346-00-lpwa-suitability-of-ieee-802-15-4k.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5/dcn/17/15-17-0344-00-lpwa-packet-splitting-for-improved-robustness.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5/dcn/17/15-17-0417-01-lpwa-on-ietf-lpwan.pptx" TargetMode="External"/><Relationship Id="rId2" Type="http://schemas.openxmlformats.org/officeDocument/2006/relationships/hyperlink" Target="https://mentor.ieee.org/802.15/dcn/17/15-17-0344-00-lpwa-packet-splitting-for-improved-robustness.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5/dcn/17/15-17-0344-00-lpwa-packet-splitting-for-improved-robustness.ppt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5/dcn/17/15-17-0417-01-lpwa-on-ietf-lpwan.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5/dcn/17/15-17-0375-00-lpwa-suitability-evaluation-of-fec-schemes.pptx" TargetMode="External"/><Relationship Id="rId2" Type="http://schemas.openxmlformats.org/officeDocument/2006/relationships/hyperlink" Target="https://mentor.ieee.org/802.15/dcn/17/15-17-0374-00-lpwa-suitability-evaluation-of-modulation-schemes.ppt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July 2017</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[IG LPWA Agenda of  July 2017 Plenary]</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[10 July,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Contains the </a:t>
            </a:r>
            <a:r>
              <a:rPr lang="en-US" altLang="en-US" sz="1600" dirty="0" smtClean="0">
                <a:solidFill>
                  <a:schemeClr val="tx2"/>
                </a:solidFill>
              </a:rPr>
              <a:t>agenda of </a:t>
            </a:r>
            <a:r>
              <a:rPr lang="en-US" altLang="en-US" sz="1600" dirty="0">
                <a:solidFill>
                  <a:schemeClr val="tx2"/>
                </a:solidFill>
              </a:rPr>
              <a:t>the IG LPWA</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[Agenda for July 2017 IG LPWA]</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dirty="0" smtClean="0"/>
              <a:t>Liaison with ETSI LTN</a:t>
            </a:r>
          </a:p>
          <a:p>
            <a:r>
              <a:rPr lang="en-US" dirty="0" smtClean="0"/>
              <a:t>Work on IG Report</a:t>
            </a:r>
          </a:p>
          <a:p>
            <a:r>
              <a:rPr lang="en-US" dirty="0" smtClean="0"/>
              <a:t>Timeline</a:t>
            </a:r>
          </a:p>
          <a:p>
            <a:endParaRPr lang="en-US" dirty="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2726825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Draft Agenda</a:t>
            </a:r>
            <a:endParaRPr lang="en-US" dirty="0"/>
          </a:p>
        </p:txBody>
      </p:sp>
      <p:sp>
        <p:nvSpPr>
          <p:cNvPr id="8" name="Inhaltsplatzhalter 7"/>
          <p:cNvSpPr>
            <a:spLocks noGrp="1"/>
          </p:cNvSpPr>
          <p:nvPr>
            <p:ph sz="half" idx="1"/>
          </p:nvPr>
        </p:nvSpPr>
        <p:spPr>
          <a:xfrm>
            <a:off x="323528" y="1628800"/>
            <a:ext cx="4172272" cy="4467200"/>
          </a:xfrm>
        </p:spPr>
        <p:txBody>
          <a:bodyPr/>
          <a:lstStyle/>
          <a:p>
            <a:r>
              <a:rPr lang="en-US" sz="1800" dirty="0" smtClean="0"/>
              <a:t>Monday </a:t>
            </a:r>
            <a:r>
              <a:rPr lang="en-US" sz="1800" dirty="0"/>
              <a:t>PM1 </a:t>
            </a:r>
            <a:endParaRPr lang="en-US" sz="1800" dirty="0" smtClean="0"/>
          </a:p>
          <a:p>
            <a:pPr lvl="1"/>
            <a:r>
              <a:rPr lang="en-US" sz="1400" dirty="0"/>
              <a:t>Open</a:t>
            </a:r>
          </a:p>
          <a:p>
            <a:pPr lvl="1"/>
            <a:r>
              <a:rPr lang="en-US" sz="1400" dirty="0"/>
              <a:t>IEEE-SA Stds. Board Bylaws on Patents in Std's. &amp; Guidelines</a:t>
            </a:r>
          </a:p>
          <a:p>
            <a:pPr lvl="1"/>
            <a:r>
              <a:rPr lang="en-US" sz="1400" dirty="0"/>
              <a:t>Approval of the </a:t>
            </a:r>
            <a:r>
              <a:rPr lang="en-US" sz="1400" dirty="0" smtClean="0"/>
              <a:t>Agenda</a:t>
            </a:r>
          </a:p>
          <a:p>
            <a:pPr lvl="1"/>
            <a:r>
              <a:rPr lang="en-US" sz="1400" dirty="0"/>
              <a:t>Approval of Vancouver Minutes</a:t>
            </a:r>
          </a:p>
          <a:p>
            <a:pPr lvl="1"/>
            <a:r>
              <a:rPr lang="en-US" sz="1400" dirty="0" smtClean="0"/>
              <a:t>Review </a:t>
            </a:r>
            <a:r>
              <a:rPr lang="en-US" sz="1400" dirty="0"/>
              <a:t>of Time Line</a:t>
            </a:r>
          </a:p>
          <a:p>
            <a:pPr lvl="1"/>
            <a:r>
              <a:rPr lang="en-US" sz="1400" dirty="0" smtClean="0"/>
              <a:t>Update </a:t>
            </a:r>
            <a:r>
              <a:rPr lang="en-US" sz="1400" dirty="0"/>
              <a:t>on Literature List</a:t>
            </a:r>
          </a:p>
          <a:p>
            <a:pPr lvl="1"/>
            <a:r>
              <a:rPr lang="en-US" sz="1400" dirty="0"/>
              <a:t>Outcome of Last IG LPWA Telcos</a:t>
            </a:r>
          </a:p>
          <a:p>
            <a:pPr lvl="1"/>
            <a:r>
              <a:rPr lang="en-US" sz="1400" dirty="0"/>
              <a:t>Liaison with ETSI LTN</a:t>
            </a:r>
          </a:p>
          <a:p>
            <a:pPr lvl="1"/>
            <a:r>
              <a:rPr lang="en-US" sz="1400" dirty="0"/>
              <a:t>Contributions</a:t>
            </a:r>
          </a:p>
          <a:p>
            <a:pPr lvl="1"/>
            <a:r>
              <a:rPr lang="en-US" sz="1400" dirty="0"/>
              <a:t>Recess</a:t>
            </a:r>
          </a:p>
          <a:p>
            <a:r>
              <a:rPr lang="en-US" sz="1800" dirty="0" smtClean="0"/>
              <a:t>Tuesday </a:t>
            </a:r>
            <a:r>
              <a:rPr lang="en-US" sz="1800" dirty="0"/>
              <a:t>PM1 </a:t>
            </a:r>
            <a:endParaRPr lang="en-US" sz="1800" dirty="0" smtClean="0"/>
          </a:p>
          <a:p>
            <a:pPr lvl="1"/>
            <a:r>
              <a:rPr lang="en-US" sz="1400" dirty="0" smtClean="0"/>
              <a:t>Open</a:t>
            </a:r>
            <a:endParaRPr lang="en-US" sz="1400" dirty="0"/>
          </a:p>
          <a:p>
            <a:pPr lvl="1"/>
            <a:r>
              <a:rPr lang="en-US" sz="1400" dirty="0" smtClean="0"/>
              <a:t>Contributions </a:t>
            </a:r>
            <a:r>
              <a:rPr lang="en-US" sz="1400" dirty="0"/>
              <a:t>/ IG Report</a:t>
            </a:r>
          </a:p>
          <a:p>
            <a:pPr lvl="1"/>
            <a:r>
              <a:rPr lang="en-US" sz="1400" dirty="0" smtClean="0"/>
              <a:t>Recess</a:t>
            </a:r>
            <a:endParaRPr lang="en-US" sz="1400" dirty="0"/>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smtClean="0"/>
              <a:t>Wednesday PM1 </a:t>
            </a:r>
            <a:endParaRPr lang="en-US" sz="1800" dirty="0"/>
          </a:p>
          <a:p>
            <a:pPr lvl="1"/>
            <a:r>
              <a:rPr lang="en-US" sz="1400" dirty="0"/>
              <a:t>Open</a:t>
            </a:r>
          </a:p>
          <a:p>
            <a:pPr lvl="1"/>
            <a:r>
              <a:rPr lang="en-US" sz="1400" dirty="0"/>
              <a:t>Contributions / IG Report</a:t>
            </a:r>
          </a:p>
          <a:p>
            <a:pPr lvl="1"/>
            <a:r>
              <a:rPr lang="en-US" sz="1400" dirty="0" smtClean="0"/>
              <a:t>Recess</a:t>
            </a:r>
          </a:p>
          <a:p>
            <a:pPr lvl="1"/>
            <a:endParaRPr lang="en-US" sz="1400" dirty="0"/>
          </a:p>
          <a:p>
            <a:r>
              <a:rPr lang="en-US" sz="1800" dirty="0" smtClean="0"/>
              <a:t>Thursday </a:t>
            </a:r>
            <a:r>
              <a:rPr lang="en-US" sz="1800" dirty="0"/>
              <a:t>PM1 </a:t>
            </a:r>
            <a:endParaRPr lang="en-US" sz="1800" dirty="0" smtClean="0"/>
          </a:p>
          <a:p>
            <a:pPr lvl="1"/>
            <a:r>
              <a:rPr lang="en-US" sz="1400" dirty="0" smtClean="0"/>
              <a:t>Open</a:t>
            </a:r>
            <a:endParaRPr lang="en-US" sz="1400" dirty="0"/>
          </a:p>
          <a:p>
            <a:pPr lvl="1"/>
            <a:r>
              <a:rPr lang="en-US" sz="1400" dirty="0"/>
              <a:t>Contributions / IG Report</a:t>
            </a:r>
          </a:p>
          <a:p>
            <a:pPr lvl="1"/>
            <a:r>
              <a:rPr lang="en-US" sz="1400" dirty="0" smtClean="0"/>
              <a:t>Review </a:t>
            </a:r>
            <a:r>
              <a:rPr lang="en-US" sz="1400" dirty="0"/>
              <a:t>of Time Line</a:t>
            </a:r>
          </a:p>
          <a:p>
            <a:pPr lvl="1"/>
            <a:r>
              <a:rPr lang="en-US" sz="1400" dirty="0" err="1" smtClean="0"/>
              <a:t>AoB</a:t>
            </a:r>
            <a:endParaRPr lang="en-US" sz="1400" dirty="0"/>
          </a:p>
          <a:p>
            <a:pPr lvl="1"/>
            <a:r>
              <a:rPr lang="en-US" sz="1400" dirty="0" smtClean="0"/>
              <a:t>Adjourn</a:t>
            </a:r>
            <a:endParaRPr lang="en-US" sz="1400" dirty="0"/>
          </a:p>
          <a:p>
            <a:endParaRPr lang="en-US" sz="1800" dirty="0"/>
          </a:p>
          <a:p>
            <a:endParaRPr lang="en-US" dirty="0" smtClean="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11</a:t>
            </a:fld>
            <a:endParaRPr lang="en-US" altLang="en-US"/>
          </a:p>
        </p:txBody>
      </p:sp>
    </p:spTree>
    <p:extLst>
      <p:ext uri="{BB962C8B-B14F-4D97-AF65-F5344CB8AC3E}">
        <p14:creationId xmlns:p14="http://schemas.microsoft.com/office/powerpoint/2010/main" val="37148247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Minutes of the Vancouver Meeting</a:t>
            </a:r>
            <a:endParaRPr lang="en-US" dirty="0"/>
          </a:p>
        </p:txBody>
      </p:sp>
      <p:sp>
        <p:nvSpPr>
          <p:cNvPr id="3" name="Inhaltsplatzhalter 2"/>
          <p:cNvSpPr>
            <a:spLocks noGrp="1"/>
          </p:cNvSpPr>
          <p:nvPr>
            <p:ph idx="1"/>
          </p:nvPr>
        </p:nvSpPr>
        <p:spPr/>
        <p:txBody>
          <a:bodyPr/>
          <a:lstStyle/>
          <a:p>
            <a:r>
              <a:rPr lang="en-US" sz="2400" dirty="0" smtClean="0"/>
              <a:t>Meeting minutes of the March 2017 Vancouver meeting are available on mentor 17/220: </a:t>
            </a:r>
            <a:r>
              <a:rPr lang="en-US" sz="2400" dirty="0" smtClean="0">
                <a:hlinkClick r:id="rId2"/>
              </a:rPr>
              <a:t>https</a:t>
            </a:r>
            <a:r>
              <a:rPr lang="en-US" sz="2400" dirty="0">
                <a:hlinkClick r:id="rId2"/>
              </a:rPr>
              <a:t>://</a:t>
            </a:r>
            <a:r>
              <a:rPr lang="en-US" sz="2400" dirty="0" smtClean="0">
                <a:hlinkClick r:id="rId2"/>
              </a:rPr>
              <a:t>mentor.ieee.org/802.15/dcn/17/15-17-0229-00-lpwa-tg-802-15-minutes-for-march-2017-plenary-meeting-of-ig-lpwa.doc</a:t>
            </a:r>
            <a:endParaRPr lang="en-US" sz="2400" dirty="0" smtClean="0"/>
          </a:p>
          <a:p>
            <a:endParaRPr lang="en-US" sz="2400" dirty="0" smtClean="0"/>
          </a:p>
          <a:p>
            <a:r>
              <a:rPr lang="en-US" sz="2400" dirty="0" smtClean="0"/>
              <a:t>Meeting minutes approved</a:t>
            </a:r>
          </a:p>
        </p:txBody>
      </p:sp>
      <p:sp>
        <p:nvSpPr>
          <p:cNvPr id="4" name="Datumsplatzhalter 3"/>
          <p:cNvSpPr>
            <a:spLocks noGrp="1"/>
          </p:cNvSpPr>
          <p:nvPr>
            <p:ph type="dt" sz="half" idx="10"/>
          </p:nvPr>
        </p:nvSpPr>
        <p:spPr/>
        <p:txBody>
          <a:bodyPr/>
          <a:lstStyle/>
          <a:p>
            <a:pPr>
              <a:defRPr/>
            </a:pPr>
            <a:r>
              <a:rPr lang="en-US" altLang="en-US" dirty="0"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12</a:t>
            </a:fld>
            <a:endParaRPr lang="en-US" altLang="en-US" dirty="0"/>
          </a:p>
        </p:txBody>
      </p:sp>
    </p:spTree>
    <p:extLst>
      <p:ext uri="{BB962C8B-B14F-4D97-AF65-F5344CB8AC3E}">
        <p14:creationId xmlns:p14="http://schemas.microsoft.com/office/powerpoint/2010/main" val="6493465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Timeline – Past Sessions</a:t>
            </a:r>
            <a:endParaRPr lang="en-US" dirty="0"/>
          </a:p>
        </p:txBody>
      </p:sp>
      <p:sp>
        <p:nvSpPr>
          <p:cNvPr id="9" name="Inhaltsplatzhalter 8"/>
          <p:cNvSpPr>
            <a:spLocks noGrp="1"/>
          </p:cNvSpPr>
          <p:nvPr>
            <p:ph idx="1"/>
          </p:nvPr>
        </p:nvSpPr>
        <p:spPr/>
        <p:txBody>
          <a:bodyPr/>
          <a:lstStyle/>
          <a:p>
            <a:r>
              <a:rPr lang="en-US" sz="2000" b="1" dirty="0"/>
              <a:t>September 2016 Interim (Warsaw)</a:t>
            </a:r>
            <a:endParaRPr lang="de-DE" sz="2000" b="1" dirty="0"/>
          </a:p>
          <a:p>
            <a:pPr lvl="1"/>
            <a:r>
              <a:rPr lang="en-US" sz="1800" dirty="0"/>
              <a:t>Discussion on IG objectives</a:t>
            </a:r>
            <a:endParaRPr lang="de-DE" sz="1800" dirty="0"/>
          </a:p>
          <a:p>
            <a:pPr lvl="1"/>
            <a:r>
              <a:rPr lang="en-US" sz="1800" dirty="0"/>
              <a:t>Call for contributions</a:t>
            </a:r>
            <a:endParaRPr lang="de-DE" sz="1800" dirty="0"/>
          </a:p>
          <a:p>
            <a:r>
              <a:rPr lang="en-US" sz="2000" b="1" dirty="0"/>
              <a:t>November 2016 Plenary (San Antonio)</a:t>
            </a:r>
            <a:endParaRPr lang="de-DE" sz="2000" b="1" dirty="0"/>
          </a:p>
          <a:p>
            <a:pPr lvl="1"/>
            <a:r>
              <a:rPr lang="en-US" sz="1800" dirty="0"/>
              <a:t>Fixed IG objectives</a:t>
            </a:r>
            <a:endParaRPr lang="de-DE" sz="1800" dirty="0"/>
          </a:p>
          <a:p>
            <a:pPr lvl="1"/>
            <a:r>
              <a:rPr lang="en-US" sz="1800" dirty="0"/>
              <a:t>Presentation of contributions (focus usage scenarios)</a:t>
            </a:r>
            <a:endParaRPr lang="de-DE" sz="1800" dirty="0"/>
          </a:p>
          <a:p>
            <a:pPr lvl="1"/>
            <a:r>
              <a:rPr lang="en-US" sz="1800" dirty="0"/>
              <a:t>Initial discussion on IG report</a:t>
            </a:r>
            <a:endParaRPr lang="de-DE" sz="1800" dirty="0"/>
          </a:p>
          <a:p>
            <a:r>
              <a:rPr lang="en-US" sz="2000" b="1" dirty="0"/>
              <a:t>January 2017 Interim (Atlanta)</a:t>
            </a:r>
            <a:endParaRPr lang="de-DE" sz="2000" b="1" dirty="0"/>
          </a:p>
          <a:p>
            <a:pPr lvl="1"/>
            <a:r>
              <a:rPr lang="en-US" sz="1800" dirty="0"/>
              <a:t>Fixed usage scenarios and channel models</a:t>
            </a:r>
            <a:endParaRPr lang="de-DE" sz="1800" dirty="0"/>
          </a:p>
          <a:p>
            <a:pPr lvl="1"/>
            <a:r>
              <a:rPr lang="en-US" sz="1800" dirty="0"/>
              <a:t>Presentation of contributions with focus on evaluation </a:t>
            </a:r>
            <a:r>
              <a:rPr lang="en-US" sz="1800" dirty="0" smtClean="0"/>
              <a:t>criteria</a:t>
            </a:r>
          </a:p>
          <a:p>
            <a:endParaRPr lang="de-DE" sz="2200" dirty="0"/>
          </a:p>
        </p:txBody>
      </p:sp>
      <p:sp>
        <p:nvSpPr>
          <p:cNvPr id="5" name="Datumsplatzhalter 4"/>
          <p:cNvSpPr>
            <a:spLocks noGrp="1"/>
          </p:cNvSpPr>
          <p:nvPr>
            <p:ph type="dt" sz="half" idx="10"/>
          </p:nvPr>
        </p:nvSpPr>
        <p:spPr/>
        <p:txBody>
          <a:bodyPr/>
          <a:lstStyle/>
          <a:p>
            <a:pPr>
              <a:defRPr/>
            </a:pPr>
            <a:r>
              <a:rPr lang="en-US" altLang="en-US" dirty="0"/>
              <a:t>July 2017</a:t>
            </a:r>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13</a:t>
            </a:fld>
            <a:endParaRPr lang="en-US" altLang="en-US"/>
          </a:p>
        </p:txBody>
      </p:sp>
    </p:spTree>
    <p:extLst>
      <p:ext uri="{BB962C8B-B14F-4D97-AF65-F5344CB8AC3E}">
        <p14:creationId xmlns:p14="http://schemas.microsoft.com/office/powerpoint/2010/main" val="17342192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Timeline</a:t>
            </a:r>
            <a:endParaRPr lang="en-US" dirty="0"/>
          </a:p>
        </p:txBody>
      </p:sp>
      <p:sp>
        <p:nvSpPr>
          <p:cNvPr id="3" name="Inhaltsplatzhalter 2"/>
          <p:cNvSpPr>
            <a:spLocks noGrp="1"/>
          </p:cNvSpPr>
          <p:nvPr>
            <p:ph idx="1"/>
          </p:nvPr>
        </p:nvSpPr>
        <p:spPr/>
        <p:txBody>
          <a:bodyPr/>
          <a:lstStyle/>
          <a:p>
            <a:r>
              <a:rPr lang="en-US" sz="2000" b="1" dirty="0" smtClean="0"/>
              <a:t>March 2017 Plenary (Vancouver)</a:t>
            </a:r>
            <a:endParaRPr lang="de-DE" sz="2000" b="1" dirty="0" smtClean="0"/>
          </a:p>
          <a:p>
            <a:pPr lvl="1"/>
            <a:r>
              <a:rPr lang="en-US" sz="1800" b="1" dirty="0" smtClean="0"/>
              <a:t>Fixed evaluation criteria</a:t>
            </a:r>
            <a:endParaRPr lang="de-DE" sz="1800" b="1" dirty="0" smtClean="0"/>
          </a:p>
          <a:p>
            <a:pPr lvl="1"/>
            <a:r>
              <a:rPr lang="en-US" sz="1800" b="1" dirty="0" smtClean="0"/>
              <a:t>Presentation of contributions with focus technology options for LPWA</a:t>
            </a:r>
          </a:p>
          <a:p>
            <a:pPr lvl="1"/>
            <a:endParaRPr lang="en-US" sz="1800" b="1" dirty="0" smtClean="0"/>
          </a:p>
          <a:p>
            <a:r>
              <a:rPr lang="en-US" sz="2000" b="1" strike="sngStrike" dirty="0"/>
              <a:t>May 2017 Daejeon </a:t>
            </a:r>
          </a:p>
          <a:p>
            <a:endParaRPr lang="de-DE" sz="2200" dirty="0" smtClean="0"/>
          </a:p>
          <a:p>
            <a:r>
              <a:rPr lang="en-US" sz="2000" b="1" dirty="0" smtClean="0"/>
              <a:t>July 2017 Plenary (Berlin)</a:t>
            </a:r>
          </a:p>
          <a:p>
            <a:pPr lvl="1"/>
            <a:r>
              <a:rPr lang="en-US" sz="1800" dirty="0">
                <a:solidFill>
                  <a:srgbClr val="FF0000"/>
                </a:solidFill>
              </a:rPr>
              <a:t>Presentation of contributions with focus technology options for LPWA</a:t>
            </a:r>
          </a:p>
          <a:p>
            <a:pPr lvl="1"/>
            <a:r>
              <a:rPr lang="en-US" sz="1800" dirty="0" smtClean="0"/>
              <a:t>Final discussion on IG report</a:t>
            </a:r>
            <a:endParaRPr lang="en-US" dirty="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14</a:t>
            </a:fld>
            <a:endParaRPr lang="en-US" altLang="en-US"/>
          </a:p>
        </p:txBody>
      </p:sp>
    </p:spTree>
    <p:extLst>
      <p:ext uri="{BB962C8B-B14F-4D97-AF65-F5344CB8AC3E}">
        <p14:creationId xmlns:p14="http://schemas.microsoft.com/office/powerpoint/2010/main" val="14947408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Update on Literature List</a:t>
            </a:r>
            <a:endParaRPr lang="en-US" dirty="0"/>
          </a:p>
        </p:txBody>
      </p:sp>
      <p:sp>
        <p:nvSpPr>
          <p:cNvPr id="3" name="Inhaltsplatzhalter 2"/>
          <p:cNvSpPr>
            <a:spLocks noGrp="1"/>
          </p:cNvSpPr>
          <p:nvPr>
            <p:ph idx="1"/>
          </p:nvPr>
        </p:nvSpPr>
        <p:spPr/>
        <p:txBody>
          <a:bodyPr/>
          <a:lstStyle/>
          <a:p>
            <a:r>
              <a:rPr lang="en-US" sz="2400" dirty="0" smtClean="0"/>
              <a:t>Latest literature list available on mentor 16/749r2 </a:t>
            </a:r>
            <a:r>
              <a:rPr lang="en-US" sz="2400" dirty="0" smtClean="0">
                <a:hlinkClick r:id="rId2"/>
              </a:rPr>
              <a:t>https://mentor.ieee.org/802.15/dcn/16/15-16-0749-02-lpwa-ig-lpwa-literature-list.xlsx</a:t>
            </a:r>
            <a:endParaRPr lang="en-US" sz="2400" dirty="0" smtClean="0"/>
          </a:p>
          <a:p>
            <a:endParaRPr lang="en-US" sz="2400" dirty="0" smtClean="0"/>
          </a:p>
          <a:p>
            <a:r>
              <a:rPr lang="en-US" sz="2400" dirty="0" smtClean="0"/>
              <a:t>Everybody is invited to add publicly available literature on the topic of LPWAN to the list</a:t>
            </a:r>
          </a:p>
          <a:p>
            <a:endParaRPr lang="en-US" sz="2400" dirty="0"/>
          </a:p>
        </p:txBody>
      </p:sp>
      <p:sp>
        <p:nvSpPr>
          <p:cNvPr id="4" name="Datumsplatzhalter 3"/>
          <p:cNvSpPr>
            <a:spLocks noGrp="1"/>
          </p:cNvSpPr>
          <p:nvPr>
            <p:ph type="dt" sz="half" idx="10"/>
          </p:nvPr>
        </p:nvSpPr>
        <p:spPr/>
        <p:txBody>
          <a:bodyPr/>
          <a:lstStyle/>
          <a:p>
            <a:pPr>
              <a:defRPr/>
            </a:pPr>
            <a:r>
              <a:rPr lang="en-US" altLang="en-US" dirty="0" smtClean="0"/>
              <a:t>July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15</a:t>
            </a:fld>
            <a:endParaRPr lang="en-US" altLang="en-US" dirty="0"/>
          </a:p>
        </p:txBody>
      </p:sp>
    </p:spTree>
    <p:extLst>
      <p:ext uri="{BB962C8B-B14F-4D97-AF65-F5344CB8AC3E}">
        <p14:creationId xmlns:p14="http://schemas.microsoft.com/office/powerpoint/2010/main" val="11687551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Outcome of Last IG LPWA Telcos</a:t>
            </a:r>
            <a:endParaRPr lang="de-DE" dirty="0"/>
          </a:p>
        </p:txBody>
      </p:sp>
      <p:sp>
        <p:nvSpPr>
          <p:cNvPr id="3" name="Inhaltsplatzhalter 2"/>
          <p:cNvSpPr>
            <a:spLocks noGrp="1"/>
          </p:cNvSpPr>
          <p:nvPr>
            <p:ph idx="1"/>
          </p:nvPr>
        </p:nvSpPr>
        <p:spPr/>
        <p:txBody>
          <a:bodyPr/>
          <a:lstStyle/>
          <a:p>
            <a:r>
              <a:rPr lang="en-US" sz="2400" dirty="0" smtClean="0"/>
              <a:t>Telco minutes are available </a:t>
            </a:r>
            <a:r>
              <a:rPr lang="en-US" sz="2400" dirty="0"/>
              <a:t>on </a:t>
            </a:r>
            <a:r>
              <a:rPr lang="en-US" sz="2400" dirty="0" smtClean="0"/>
              <a:t>mentor 17/345 and 17/347: </a:t>
            </a:r>
            <a:r>
              <a:rPr lang="en-US" sz="2400" dirty="0">
                <a:hlinkClick r:id="rId2"/>
              </a:rPr>
              <a:t>https://</a:t>
            </a:r>
            <a:r>
              <a:rPr lang="en-US" sz="2400" dirty="0" smtClean="0">
                <a:hlinkClick r:id="rId2"/>
              </a:rPr>
              <a:t>mentor.ieee.org/802.15/dcn/17/15-17-0345-00-lpwa-11apr2017-telco-minutes.docx</a:t>
            </a:r>
            <a:r>
              <a:rPr lang="en-US" sz="2400" dirty="0" smtClean="0"/>
              <a:t>,  </a:t>
            </a:r>
            <a:r>
              <a:rPr lang="en-US" sz="2400" dirty="0">
                <a:hlinkClick r:id="rId3"/>
              </a:rPr>
              <a:t>https://</a:t>
            </a:r>
            <a:r>
              <a:rPr lang="en-US" sz="2400" dirty="0" smtClean="0">
                <a:hlinkClick r:id="rId3"/>
              </a:rPr>
              <a:t>mentor.ieee.org/802.15/dcn/17/15-17-0347-00-lpwa-22june2017-telco-minutes.docx</a:t>
            </a:r>
            <a:endParaRPr lang="en-US" sz="2400" dirty="0" smtClean="0"/>
          </a:p>
          <a:p>
            <a:endParaRPr lang="en-US" sz="2400" dirty="0" smtClean="0"/>
          </a:p>
          <a:p>
            <a:r>
              <a:rPr lang="en-US" sz="2400" dirty="0" smtClean="0"/>
              <a:t>Main topics were suitability of IEEE 802.15.4k for LPWAN and suitability of FHSS (frequency hopping spread spectrum)</a:t>
            </a:r>
          </a:p>
          <a:p>
            <a:endParaRPr lang="en-US" sz="2400" dirty="0"/>
          </a:p>
          <a:p>
            <a:r>
              <a:rPr lang="en-US" sz="2400" dirty="0" smtClean="0"/>
              <a:t>Proposal: Re-Discuss topics this week</a:t>
            </a:r>
            <a:endParaRPr lang="en-US" sz="2400" dirty="0"/>
          </a:p>
        </p:txBody>
      </p:sp>
      <p:sp>
        <p:nvSpPr>
          <p:cNvPr id="4" name="Datumsplatzhalter 3"/>
          <p:cNvSpPr>
            <a:spLocks noGrp="1"/>
          </p:cNvSpPr>
          <p:nvPr>
            <p:ph type="dt" sz="half" idx="10"/>
          </p:nvPr>
        </p:nvSpPr>
        <p:spPr/>
        <p:txBody>
          <a:bodyPr/>
          <a:lstStyle/>
          <a:p>
            <a:pPr>
              <a:defRPr/>
            </a:pPr>
            <a:r>
              <a:rPr lang="en-US" altLang="en-US" dirty="0" smtClean="0"/>
              <a:t>July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16</a:t>
            </a:fld>
            <a:endParaRPr lang="en-US" altLang="en-US"/>
          </a:p>
        </p:txBody>
      </p:sp>
    </p:spTree>
    <p:extLst>
      <p:ext uri="{BB962C8B-B14F-4D97-AF65-F5344CB8AC3E}">
        <p14:creationId xmlns:p14="http://schemas.microsoft.com/office/powerpoint/2010/main" val="31461630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Planned Submissions Monday</a:t>
            </a:r>
            <a:endParaRPr lang="en-US" dirty="0"/>
          </a:p>
        </p:txBody>
      </p:sp>
      <p:sp>
        <p:nvSpPr>
          <p:cNvPr id="3" name="Inhaltsplatzhalter 2"/>
          <p:cNvSpPr>
            <a:spLocks noGrp="1"/>
          </p:cNvSpPr>
          <p:nvPr>
            <p:ph idx="1"/>
          </p:nvPr>
        </p:nvSpPr>
        <p:spPr/>
        <p:txBody>
          <a:bodyPr/>
          <a:lstStyle/>
          <a:p>
            <a:pPr marL="457200" indent="-457200">
              <a:buFont typeface="+mj-lt"/>
              <a:buAutoNum type="arabicPeriod"/>
            </a:pPr>
            <a:r>
              <a:rPr lang="en-US" sz="2000" dirty="0"/>
              <a:t>Research Project “BATS</a:t>
            </a:r>
            <a:r>
              <a:rPr lang="en-US" sz="2000" dirty="0" smtClean="0"/>
              <a:t>”, </a:t>
            </a:r>
            <a:r>
              <a:rPr lang="en-US" sz="2000" dirty="0"/>
              <a:t>Joerg Robert (University Erlangen-</a:t>
            </a:r>
            <a:r>
              <a:rPr lang="en-US" sz="2000" dirty="0" err="1"/>
              <a:t>Nuernberg</a:t>
            </a:r>
            <a:r>
              <a:rPr lang="en-US" sz="2000" dirty="0" smtClean="0"/>
              <a:t>) 17/383 : </a:t>
            </a:r>
            <a:r>
              <a:rPr lang="en-US" sz="2000" dirty="0">
                <a:hlinkClick r:id="rId2"/>
              </a:rPr>
              <a:t>https://</a:t>
            </a:r>
            <a:r>
              <a:rPr lang="en-US" sz="2000" dirty="0" smtClean="0">
                <a:hlinkClick r:id="rId2"/>
              </a:rPr>
              <a:t>mentor.ieee.org/802.15/dcn/17/15-17-0383-00-lpwa-research-project-bats.pptx</a:t>
            </a:r>
            <a:endParaRPr lang="en-US" sz="2000" dirty="0" smtClean="0"/>
          </a:p>
          <a:p>
            <a:pPr marL="457200" indent="-457200">
              <a:buFont typeface="+mj-lt"/>
              <a:buAutoNum type="arabicPeriod"/>
            </a:pPr>
            <a:r>
              <a:rPr lang="en-US" sz="2000" dirty="0" smtClean="0"/>
              <a:t>Update on ETSI </a:t>
            </a:r>
            <a:r>
              <a:rPr lang="en-US" sz="2000" dirty="0"/>
              <a:t>LTN, Joerg Robert (University Erlangen-</a:t>
            </a:r>
            <a:r>
              <a:rPr lang="en-US" sz="2000" dirty="0" err="1"/>
              <a:t>Nuernberg</a:t>
            </a:r>
            <a:r>
              <a:rPr lang="en-US" sz="2000" dirty="0" smtClean="0"/>
              <a:t>) 17/373: </a:t>
            </a:r>
            <a:r>
              <a:rPr lang="en-US" sz="2000" dirty="0">
                <a:hlinkClick r:id="rId3"/>
              </a:rPr>
              <a:t>https://</a:t>
            </a:r>
            <a:r>
              <a:rPr lang="en-US" sz="2000" dirty="0" smtClean="0">
                <a:hlinkClick r:id="rId3"/>
              </a:rPr>
              <a:t>mentor.ieee.org/802.15/dcn/17/15-17-0373-00-lpwa-update-on-etsi-ltn.pptx</a:t>
            </a:r>
            <a:endParaRPr lang="en-US" sz="2000" dirty="0" smtClean="0"/>
          </a:p>
          <a:p>
            <a:pPr marL="457200" indent="-457200">
              <a:buFont typeface="+mj-lt"/>
              <a:buAutoNum type="arabicPeriod"/>
            </a:pPr>
            <a:r>
              <a:rPr lang="de-DE" sz="2000" dirty="0"/>
              <a:t>LPWAN_SLIDES-IEEE_802-15-IG_LPWA, Charlie Perkins (</a:t>
            </a:r>
            <a:r>
              <a:rPr lang="de-DE" sz="2000" dirty="0" err="1"/>
              <a:t>Futurewei</a:t>
            </a:r>
            <a:r>
              <a:rPr lang="de-DE" sz="2000" dirty="0" smtClean="0"/>
              <a:t>) 17/249: </a:t>
            </a:r>
            <a:r>
              <a:rPr lang="de-DE" sz="2000" dirty="0">
                <a:hlinkClick r:id="rId4"/>
              </a:rPr>
              <a:t>https://</a:t>
            </a:r>
            <a:r>
              <a:rPr lang="de-DE" sz="2000" dirty="0" smtClean="0">
                <a:hlinkClick r:id="rId4"/>
              </a:rPr>
              <a:t>mentor.ieee.org/802.15/dcn/17/15-17-0249-00-lpwa-lpwan-slides-ieee-802-15-ig-lpwa.pptx</a:t>
            </a:r>
            <a:endParaRPr lang="de-DE" sz="2000" dirty="0" smtClean="0"/>
          </a:p>
          <a:p>
            <a:pPr marL="457200" indent="-457200">
              <a:buFont typeface="+mj-lt"/>
              <a:buAutoNum type="arabicPeriod"/>
            </a:pPr>
            <a:endParaRPr lang="en-US" sz="2000" dirty="0" smtClean="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17</a:t>
            </a:fld>
            <a:endParaRPr lang="en-US" altLang="en-US"/>
          </a:p>
        </p:txBody>
      </p:sp>
    </p:spTree>
    <p:extLst>
      <p:ext uri="{BB962C8B-B14F-4D97-AF65-F5344CB8AC3E}">
        <p14:creationId xmlns:p14="http://schemas.microsoft.com/office/powerpoint/2010/main" val="33432739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Research Project BATS</a:t>
            </a:r>
            <a:endParaRPr lang="en-US" dirty="0"/>
          </a:p>
        </p:txBody>
      </p:sp>
      <p:sp>
        <p:nvSpPr>
          <p:cNvPr id="3" name="Inhaltsplatzhalter 2"/>
          <p:cNvSpPr>
            <a:spLocks noGrp="1"/>
          </p:cNvSpPr>
          <p:nvPr>
            <p:ph idx="1"/>
          </p:nvPr>
        </p:nvSpPr>
        <p:spPr/>
        <p:txBody>
          <a:bodyPr/>
          <a:lstStyle/>
          <a:p>
            <a:r>
              <a:rPr lang="en-US" sz="2400" dirty="0"/>
              <a:t>Research Project “BATS”, Joerg Robert (University Erlangen-</a:t>
            </a:r>
            <a:r>
              <a:rPr lang="en-US" sz="2400" dirty="0" err="1"/>
              <a:t>Nuernberg</a:t>
            </a:r>
            <a:r>
              <a:rPr lang="en-US" sz="2400" dirty="0"/>
              <a:t>) 17/383 : </a:t>
            </a:r>
            <a:r>
              <a:rPr lang="en-US" sz="2400" dirty="0">
                <a:hlinkClick r:id="rId2"/>
              </a:rPr>
              <a:t>https://</a:t>
            </a:r>
            <a:r>
              <a:rPr lang="en-US" sz="2400" dirty="0" smtClean="0">
                <a:hlinkClick r:id="rId2"/>
              </a:rPr>
              <a:t>mentor.ieee.org/802.15/dcn/17/15-17-0383-00-lpwa-research-project-bats.pptx</a:t>
            </a:r>
            <a:endParaRPr lang="en-US" sz="2400" dirty="0" smtClean="0"/>
          </a:p>
          <a:p>
            <a:endParaRPr lang="en-US" sz="2400" dirty="0"/>
          </a:p>
          <a:p>
            <a:endParaRPr lang="en-US" sz="2400" dirty="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18</a:t>
            </a:fld>
            <a:endParaRPr lang="en-US" altLang="en-US" dirty="0"/>
          </a:p>
        </p:txBody>
      </p:sp>
    </p:spTree>
    <p:extLst>
      <p:ext uri="{BB962C8B-B14F-4D97-AF65-F5344CB8AC3E}">
        <p14:creationId xmlns:p14="http://schemas.microsoft.com/office/powerpoint/2010/main" val="21365034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Update on ETSI LTN</a:t>
            </a:r>
            <a:endParaRPr lang="de-DE" dirty="0"/>
          </a:p>
        </p:txBody>
      </p:sp>
      <p:sp>
        <p:nvSpPr>
          <p:cNvPr id="3" name="Inhaltsplatzhalter 2"/>
          <p:cNvSpPr>
            <a:spLocks noGrp="1"/>
          </p:cNvSpPr>
          <p:nvPr>
            <p:ph idx="1"/>
          </p:nvPr>
        </p:nvSpPr>
        <p:spPr/>
        <p:txBody>
          <a:bodyPr/>
          <a:lstStyle/>
          <a:p>
            <a:r>
              <a:rPr lang="en-US" sz="2400" dirty="0"/>
              <a:t>Update on ETSI LTN, Joerg Robert (University Erlangen-</a:t>
            </a:r>
            <a:r>
              <a:rPr lang="en-US" sz="2400" dirty="0" err="1"/>
              <a:t>Nuernberg</a:t>
            </a:r>
            <a:r>
              <a:rPr lang="en-US" sz="2400" dirty="0"/>
              <a:t>) 17/373: </a:t>
            </a:r>
            <a:r>
              <a:rPr lang="en-US" sz="2400" dirty="0">
                <a:hlinkClick r:id="rId2"/>
              </a:rPr>
              <a:t>https://</a:t>
            </a:r>
            <a:r>
              <a:rPr lang="en-US" sz="2400" dirty="0" smtClean="0">
                <a:hlinkClick r:id="rId2"/>
              </a:rPr>
              <a:t>mentor.ieee.org/802.15/dcn/17/15-17-0373-00-lpwa-update-on-etsi-ltn.pptx</a:t>
            </a:r>
            <a:endParaRPr lang="en-US" sz="2400" dirty="0" smtClean="0"/>
          </a:p>
          <a:p>
            <a:endParaRPr lang="en-US" sz="2400" dirty="0"/>
          </a:p>
          <a:p>
            <a:r>
              <a:rPr lang="en-US" sz="2400" dirty="0"/>
              <a:t>Questions or comments?</a:t>
            </a:r>
          </a:p>
          <a:p>
            <a:endParaRPr lang="en-US" sz="2400" dirty="0"/>
          </a:p>
          <a:p>
            <a:endParaRPr lang="de-DE" sz="2400" dirty="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19</a:t>
            </a:fld>
            <a:endParaRPr lang="en-US" altLang="en-US"/>
          </a:p>
        </p:txBody>
      </p:sp>
    </p:spTree>
    <p:extLst>
      <p:ext uri="{BB962C8B-B14F-4D97-AF65-F5344CB8AC3E}">
        <p14:creationId xmlns:p14="http://schemas.microsoft.com/office/powerpoint/2010/main" val="23839926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 IG LPWA</a:t>
            </a:r>
            <a:br>
              <a:rPr lang="en-US" dirty="0" smtClean="0"/>
            </a:br>
            <a:r>
              <a:rPr lang="en-US" dirty="0" smtClean="0"/>
              <a:t>Agenda July 2017 Plenary</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a:t>July 2017</a:t>
            </a:r>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Presentation During April 2017 IETF Meeting</a:t>
            </a:r>
            <a:endParaRPr lang="en-US" dirty="0"/>
          </a:p>
        </p:txBody>
      </p:sp>
      <p:sp>
        <p:nvSpPr>
          <p:cNvPr id="3" name="Inhaltsplatzhalter 2"/>
          <p:cNvSpPr>
            <a:spLocks noGrp="1"/>
          </p:cNvSpPr>
          <p:nvPr>
            <p:ph idx="1"/>
          </p:nvPr>
        </p:nvSpPr>
        <p:spPr/>
        <p:txBody>
          <a:bodyPr/>
          <a:lstStyle/>
          <a:p>
            <a:r>
              <a:rPr lang="en-US" sz="2400" dirty="0" smtClean="0"/>
              <a:t>LPWAN_SLIDES-IEEE_802-15-IG_LPWA, Charlie Perkins (</a:t>
            </a:r>
            <a:r>
              <a:rPr lang="en-US" sz="2400" dirty="0" err="1" smtClean="0"/>
              <a:t>Futurewei</a:t>
            </a:r>
            <a:r>
              <a:rPr lang="en-US" sz="2400" dirty="0" smtClean="0"/>
              <a:t>) 17/249: </a:t>
            </a:r>
            <a:r>
              <a:rPr lang="en-US" sz="2400" dirty="0" smtClean="0">
                <a:hlinkClick r:id="rId2"/>
              </a:rPr>
              <a:t>https://mentor.ieee.org/802.15/dcn/17/15-17-0249-00-lpwa-lpwan-slides-ieee-802-15-ig-lpwa.pptx</a:t>
            </a:r>
            <a:endParaRPr lang="en-US" sz="2400" dirty="0" smtClean="0"/>
          </a:p>
          <a:p>
            <a:endParaRPr lang="en-US" sz="2400" dirty="0" smtClean="0"/>
          </a:p>
          <a:p>
            <a:r>
              <a:rPr lang="en-US" sz="2400" dirty="0" smtClean="0"/>
              <a:t>Questions or comments?</a:t>
            </a:r>
            <a:endParaRPr lang="en-US" sz="2400" dirty="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20</a:t>
            </a:fld>
            <a:endParaRPr lang="en-US" altLang="en-US" dirty="0"/>
          </a:p>
        </p:txBody>
      </p:sp>
    </p:spTree>
    <p:extLst>
      <p:ext uri="{BB962C8B-B14F-4D97-AF65-F5344CB8AC3E}">
        <p14:creationId xmlns:p14="http://schemas.microsoft.com/office/powerpoint/2010/main" val="15450189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Thank You!</a:t>
            </a:r>
            <a:endParaRPr lang="en-US" dirty="0"/>
          </a:p>
        </p:txBody>
      </p:sp>
      <p:sp>
        <p:nvSpPr>
          <p:cNvPr id="3" name="Inhaltsplatzhalter 2"/>
          <p:cNvSpPr>
            <a:spLocks noGrp="1"/>
          </p:cNvSpPr>
          <p:nvPr>
            <p:ph idx="1"/>
          </p:nvPr>
        </p:nvSpPr>
        <p:spPr/>
        <p:txBody>
          <a:bodyPr/>
          <a:lstStyle/>
          <a:p>
            <a:r>
              <a:rPr lang="en-US" dirty="0" smtClean="0"/>
              <a:t>Recess until Tuesday PM1</a:t>
            </a:r>
            <a:endParaRPr lang="en-US" dirty="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21</a:t>
            </a:fld>
            <a:endParaRPr lang="en-US" altLang="en-US" dirty="0"/>
          </a:p>
        </p:txBody>
      </p:sp>
    </p:spTree>
    <p:extLst>
      <p:ext uri="{BB962C8B-B14F-4D97-AF65-F5344CB8AC3E}">
        <p14:creationId xmlns:p14="http://schemas.microsoft.com/office/powerpoint/2010/main" val="2557837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cont</a:t>
            </a:r>
            <a:r>
              <a:rPr lang="de-DE" dirty="0" smtClean="0"/>
              <a:t>. Update on ETSI</a:t>
            </a:r>
            <a:endParaRPr lang="de-DE" dirty="0"/>
          </a:p>
        </p:txBody>
      </p:sp>
      <p:sp>
        <p:nvSpPr>
          <p:cNvPr id="3" name="Inhaltsplatzhalter 2"/>
          <p:cNvSpPr>
            <a:spLocks noGrp="1"/>
          </p:cNvSpPr>
          <p:nvPr>
            <p:ph idx="1"/>
          </p:nvPr>
        </p:nvSpPr>
        <p:spPr/>
        <p:txBody>
          <a:bodyPr/>
          <a:lstStyle/>
          <a:p>
            <a:r>
              <a:rPr lang="en-US" sz="2400" dirty="0" smtClean="0"/>
              <a:t>There was some confusion on the ETSI documents. Currently, two documents are created:</a:t>
            </a:r>
          </a:p>
          <a:p>
            <a:pPr lvl="1"/>
            <a:r>
              <a:rPr lang="en-US" sz="2000" dirty="0" smtClean="0"/>
              <a:t>Document TS (</a:t>
            </a:r>
            <a:r>
              <a:rPr lang="en-US" sz="2000" dirty="0"/>
              <a:t>Technical Specification) </a:t>
            </a:r>
            <a:r>
              <a:rPr lang="en-US" sz="2000" dirty="0" smtClean="0"/>
              <a:t>103 357 :</a:t>
            </a:r>
            <a:br>
              <a:rPr lang="en-US" sz="2000" dirty="0" smtClean="0"/>
            </a:br>
            <a:r>
              <a:rPr lang="en-US" sz="2000" dirty="0" smtClean="0"/>
              <a:t>Standard describing the 4 different proposals of SIGFOX, Sony, Fraunhofer, and </a:t>
            </a:r>
            <a:r>
              <a:rPr lang="en-US" sz="2000" dirty="0" err="1" smtClean="0"/>
              <a:t>Telensa</a:t>
            </a:r>
            <a:endParaRPr lang="en-US" sz="2000" dirty="0" smtClean="0"/>
          </a:p>
          <a:p>
            <a:pPr lvl="1"/>
            <a:r>
              <a:rPr lang="en-US" sz="2000" dirty="0" smtClean="0"/>
              <a:t>System reference document for spectrum regulation (TR 103 526):</a:t>
            </a:r>
            <a:br>
              <a:rPr lang="en-US" sz="2000" dirty="0" smtClean="0"/>
            </a:br>
            <a:r>
              <a:rPr lang="en-US" sz="2000" dirty="0" smtClean="0"/>
              <a:t>Also includes input from LoRa</a:t>
            </a:r>
          </a:p>
          <a:p>
            <a:pPr lvl="1"/>
            <a:endParaRPr lang="en-US" sz="2000" dirty="0" smtClean="0"/>
          </a:p>
          <a:p>
            <a:pPr lvl="1"/>
            <a:r>
              <a:rPr lang="en-US" sz="2000" dirty="0" smtClean="0"/>
              <a:t>Documents will be published by ERM TG28</a:t>
            </a:r>
          </a:p>
          <a:p>
            <a:pPr lvl="1"/>
            <a:endParaRPr lang="en-US" sz="2000" dirty="0"/>
          </a:p>
          <a:p>
            <a:endParaRPr lang="de-DE" sz="2400" dirty="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22</a:t>
            </a:fld>
            <a:endParaRPr lang="en-US" altLang="en-US"/>
          </a:p>
        </p:txBody>
      </p:sp>
    </p:spTree>
    <p:extLst>
      <p:ext uri="{BB962C8B-B14F-4D97-AF65-F5344CB8AC3E}">
        <p14:creationId xmlns:p14="http://schemas.microsoft.com/office/powerpoint/2010/main" val="28798995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Questions to ETSI LTN</a:t>
            </a:r>
            <a:endParaRPr lang="en-US" dirty="0"/>
          </a:p>
        </p:txBody>
      </p:sp>
      <p:sp>
        <p:nvSpPr>
          <p:cNvPr id="3" name="Inhaltsplatzhalter 2"/>
          <p:cNvSpPr>
            <a:spLocks noGrp="1"/>
          </p:cNvSpPr>
          <p:nvPr>
            <p:ph idx="1"/>
          </p:nvPr>
        </p:nvSpPr>
        <p:spPr/>
        <p:txBody>
          <a:bodyPr/>
          <a:lstStyle/>
          <a:p>
            <a:r>
              <a:rPr lang="en-US" sz="2400" dirty="0" smtClean="0"/>
              <a:t>In 17/204 the IG LPWA asked questions to ETSI LTN</a:t>
            </a:r>
          </a:p>
          <a:p>
            <a:endParaRPr lang="en-US" sz="2400" dirty="0"/>
          </a:p>
          <a:p>
            <a:r>
              <a:rPr lang="en-US" sz="2400" dirty="0" smtClean="0"/>
              <a:t>ETSI LTN answered that the answer to many of these questions is given in the ETSI document </a:t>
            </a:r>
            <a:r>
              <a:rPr lang="fi-FI" sz="2400" dirty="0" smtClean="0"/>
              <a:t>TR </a:t>
            </a:r>
            <a:r>
              <a:rPr lang="fi-FI" sz="2400" dirty="0"/>
              <a:t>103 435 V1.1.1 (2017-02) (available on </a:t>
            </a:r>
            <a:r>
              <a:rPr lang="fi-FI" sz="2400" dirty="0">
                <a:hlinkClick r:id="rId2"/>
              </a:rPr>
              <a:t>www.etsi.org</a:t>
            </a:r>
            <a:r>
              <a:rPr lang="fi-FI" sz="2400" dirty="0" smtClean="0"/>
              <a:t>)</a:t>
            </a:r>
          </a:p>
          <a:p>
            <a:endParaRPr lang="fi-FI" sz="2400" dirty="0"/>
          </a:p>
          <a:p>
            <a:r>
              <a:rPr lang="fi-FI" sz="2400" dirty="0" smtClean="0"/>
              <a:t>Furthermore they will directly answer the questions</a:t>
            </a:r>
            <a:endParaRPr lang="fi-FI" sz="2400" dirty="0"/>
          </a:p>
          <a:p>
            <a:endParaRPr lang="en-US" sz="2400" dirty="0"/>
          </a:p>
        </p:txBody>
      </p:sp>
      <p:sp>
        <p:nvSpPr>
          <p:cNvPr id="4" name="Datumsplatzhalter 3"/>
          <p:cNvSpPr>
            <a:spLocks noGrp="1"/>
          </p:cNvSpPr>
          <p:nvPr>
            <p:ph type="dt" sz="half" idx="10"/>
          </p:nvPr>
        </p:nvSpPr>
        <p:spPr/>
        <p:txBody>
          <a:bodyPr/>
          <a:lstStyle/>
          <a:p>
            <a:pPr>
              <a:defRPr/>
            </a:pPr>
            <a:r>
              <a:rPr lang="en-US" altLang="en-US" dirty="0"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23</a:t>
            </a:fld>
            <a:endParaRPr lang="en-US" altLang="en-US" dirty="0"/>
          </a:p>
        </p:txBody>
      </p:sp>
    </p:spTree>
    <p:extLst>
      <p:ext uri="{BB962C8B-B14F-4D97-AF65-F5344CB8AC3E}">
        <p14:creationId xmlns:p14="http://schemas.microsoft.com/office/powerpoint/2010/main" val="37567657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Planned Submissions Tuesday</a:t>
            </a:r>
            <a:endParaRPr lang="en-US" dirty="0"/>
          </a:p>
        </p:txBody>
      </p:sp>
      <p:sp>
        <p:nvSpPr>
          <p:cNvPr id="3" name="Inhaltsplatzhalter 2"/>
          <p:cNvSpPr>
            <a:spLocks noGrp="1"/>
          </p:cNvSpPr>
          <p:nvPr>
            <p:ph idx="1"/>
          </p:nvPr>
        </p:nvSpPr>
        <p:spPr/>
        <p:txBody>
          <a:bodyPr/>
          <a:lstStyle/>
          <a:p>
            <a:pPr marL="457200" indent="-457200">
              <a:buFont typeface="+mj-lt"/>
              <a:buAutoNum type="arabicPeriod"/>
            </a:pPr>
            <a:r>
              <a:rPr lang="en-US" sz="2000" dirty="0"/>
              <a:t>Summary of IEEE </a:t>
            </a:r>
            <a:r>
              <a:rPr lang="en-US" sz="2000" dirty="0" err="1"/>
              <a:t>Std</a:t>
            </a:r>
            <a:r>
              <a:rPr lang="en-US" sz="2000" dirty="0"/>
              <a:t> 802.15.4 </a:t>
            </a:r>
            <a:r>
              <a:rPr lang="en-US" sz="2000" dirty="0" smtClean="0"/>
              <a:t>LECIM</a:t>
            </a:r>
            <a:r>
              <a:rPr lang="en-US" sz="2000" dirty="0"/>
              <a:t>, </a:t>
            </a:r>
            <a:r>
              <a:rPr lang="en-US" sz="2000" dirty="0" smtClean="0"/>
              <a:t>Pat Kinney, 17/248</a:t>
            </a:r>
            <a:r>
              <a:rPr lang="en-US" sz="2000" dirty="0"/>
              <a:t>: </a:t>
            </a:r>
            <a:r>
              <a:rPr lang="en-US" sz="2000" dirty="0">
                <a:hlinkClick r:id="rId2"/>
              </a:rPr>
              <a:t>https://</a:t>
            </a:r>
            <a:r>
              <a:rPr lang="en-US" sz="2000" dirty="0" smtClean="0">
                <a:hlinkClick r:id="rId2"/>
              </a:rPr>
              <a:t>mentor.ieee.org/802.15/dcn/17/15-17-0248-00-lpwa-summary-of-ieee-std-802-15-4-lecim.docx</a:t>
            </a:r>
            <a:endParaRPr lang="en-US" sz="2000" dirty="0" smtClean="0"/>
          </a:p>
          <a:p>
            <a:pPr marL="457200" indent="-457200">
              <a:buFont typeface="+mj-lt"/>
              <a:buAutoNum type="arabicPeriod"/>
            </a:pPr>
            <a:r>
              <a:rPr lang="en-US" sz="2000" dirty="0" smtClean="0"/>
              <a:t>Suitability </a:t>
            </a:r>
            <a:r>
              <a:rPr lang="en-US" sz="2000" dirty="0"/>
              <a:t>of IEEE </a:t>
            </a:r>
            <a:r>
              <a:rPr lang="en-US" sz="2000" dirty="0" smtClean="0"/>
              <a:t>802.15.4k, Joerg </a:t>
            </a:r>
            <a:r>
              <a:rPr lang="en-US" sz="2000" dirty="0"/>
              <a:t>Robert (University Erlangen-</a:t>
            </a:r>
            <a:r>
              <a:rPr lang="en-US" sz="2000" dirty="0" err="1"/>
              <a:t>Nuernberg</a:t>
            </a:r>
            <a:r>
              <a:rPr lang="en-US" sz="2000" dirty="0" smtClean="0"/>
              <a:t>), 17/346</a:t>
            </a:r>
            <a:r>
              <a:rPr lang="en-US" sz="2000" dirty="0"/>
              <a:t>: </a:t>
            </a:r>
            <a:r>
              <a:rPr lang="en-US" sz="2000" dirty="0">
                <a:hlinkClick r:id="rId3"/>
              </a:rPr>
              <a:t>https://</a:t>
            </a:r>
            <a:r>
              <a:rPr lang="en-US" sz="2000" dirty="0" smtClean="0">
                <a:hlinkClick r:id="rId3"/>
              </a:rPr>
              <a:t>mentor.ieee.org/802.15/dcn/17/15-17-0346-00-lpwa-suitability-of-ieee-802-15-4k.pptx</a:t>
            </a:r>
            <a:endParaRPr lang="en-US" sz="2000" dirty="0" smtClean="0"/>
          </a:p>
          <a:p>
            <a:pPr marL="457200" indent="-457200">
              <a:buFont typeface="+mj-lt"/>
              <a:buAutoNum type="arabicPeriod"/>
            </a:pPr>
            <a:r>
              <a:rPr lang="en-US" sz="2000" dirty="0"/>
              <a:t>Packet Splitting for Improved </a:t>
            </a:r>
            <a:r>
              <a:rPr lang="en-US" sz="2000" dirty="0" smtClean="0"/>
              <a:t>Robustness, Joerg </a:t>
            </a:r>
            <a:r>
              <a:rPr lang="en-US" sz="2000" dirty="0"/>
              <a:t>Robert (University Erlangen-</a:t>
            </a:r>
            <a:r>
              <a:rPr lang="en-US" sz="2000" dirty="0" err="1"/>
              <a:t>Nuernberg</a:t>
            </a:r>
            <a:r>
              <a:rPr lang="en-US" sz="2000" dirty="0"/>
              <a:t>), 17/344: </a:t>
            </a:r>
            <a:r>
              <a:rPr lang="en-US" sz="2000" dirty="0">
                <a:hlinkClick r:id="rId4"/>
              </a:rPr>
              <a:t>https://</a:t>
            </a:r>
            <a:r>
              <a:rPr lang="en-US" sz="2000" dirty="0" smtClean="0">
                <a:hlinkClick r:id="rId4"/>
              </a:rPr>
              <a:t>mentor.ieee.org/802.15/dcn/17/15-17-0344-00-lpwa-packet-splitting-for-improved-robustness.pptx</a:t>
            </a:r>
            <a:endParaRPr lang="en-US" sz="2000" dirty="0" smtClean="0"/>
          </a:p>
          <a:p>
            <a:pPr marL="457200" indent="-457200">
              <a:buFont typeface="+mj-lt"/>
              <a:buAutoNum type="arabicPeriod"/>
            </a:pPr>
            <a:endParaRPr lang="en-US" sz="2000" dirty="0" smtClean="0"/>
          </a:p>
          <a:p>
            <a:pPr marL="457200" indent="-457200">
              <a:buFont typeface="+mj-lt"/>
              <a:buAutoNum type="arabicPeriod"/>
            </a:pPr>
            <a:endParaRPr lang="en-US" sz="2000" dirty="0" smtClean="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24</a:t>
            </a:fld>
            <a:endParaRPr lang="en-US" altLang="en-US"/>
          </a:p>
        </p:txBody>
      </p:sp>
    </p:spTree>
    <p:extLst>
      <p:ext uri="{BB962C8B-B14F-4D97-AF65-F5344CB8AC3E}">
        <p14:creationId xmlns:p14="http://schemas.microsoft.com/office/powerpoint/2010/main" val="37049970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Summary of IEEE </a:t>
            </a:r>
            <a:r>
              <a:rPr lang="en-US" dirty="0" err="1"/>
              <a:t>Std</a:t>
            </a:r>
            <a:r>
              <a:rPr lang="en-US" dirty="0"/>
              <a:t> 802.15.4 LECIM</a:t>
            </a:r>
            <a:endParaRPr lang="de-DE" dirty="0"/>
          </a:p>
        </p:txBody>
      </p:sp>
      <p:sp>
        <p:nvSpPr>
          <p:cNvPr id="3" name="Inhaltsplatzhalter 2"/>
          <p:cNvSpPr>
            <a:spLocks noGrp="1"/>
          </p:cNvSpPr>
          <p:nvPr>
            <p:ph idx="1"/>
          </p:nvPr>
        </p:nvSpPr>
        <p:spPr/>
        <p:txBody>
          <a:bodyPr/>
          <a:lstStyle/>
          <a:p>
            <a:r>
              <a:rPr lang="en-US" sz="2400" dirty="0"/>
              <a:t>Summary of IEEE </a:t>
            </a:r>
            <a:r>
              <a:rPr lang="en-US" sz="2400" dirty="0" err="1"/>
              <a:t>Std</a:t>
            </a:r>
            <a:r>
              <a:rPr lang="en-US" sz="2400" dirty="0"/>
              <a:t> 802.15.4 LECIM, Pat Kinney, 17/248: </a:t>
            </a:r>
            <a:r>
              <a:rPr lang="en-US" sz="2400" dirty="0">
                <a:hlinkClick r:id="rId2"/>
              </a:rPr>
              <a:t>https://</a:t>
            </a:r>
            <a:r>
              <a:rPr lang="en-US" sz="2400" dirty="0" smtClean="0">
                <a:hlinkClick r:id="rId2"/>
              </a:rPr>
              <a:t>mentor.ieee.org/802.15/dcn/17/15-17-0248-00-lpwa-summary-of-ieee-std-802-15-4-lecim.docx</a:t>
            </a:r>
            <a:endParaRPr lang="en-US" sz="2400" dirty="0" smtClean="0"/>
          </a:p>
          <a:p>
            <a:endParaRPr lang="en-US" sz="2400" dirty="0"/>
          </a:p>
          <a:p>
            <a:r>
              <a:rPr lang="en-US" sz="2400" dirty="0" smtClean="0"/>
              <a:t>Any questions or comments?</a:t>
            </a:r>
            <a:endParaRPr lang="en-US" sz="2400" dirty="0"/>
          </a:p>
          <a:p>
            <a:endParaRPr lang="de-DE" sz="2400" dirty="0"/>
          </a:p>
        </p:txBody>
      </p:sp>
      <p:sp>
        <p:nvSpPr>
          <p:cNvPr id="4" name="Datumsplatzhalter 3"/>
          <p:cNvSpPr>
            <a:spLocks noGrp="1"/>
          </p:cNvSpPr>
          <p:nvPr>
            <p:ph type="dt" sz="half" idx="10"/>
          </p:nvPr>
        </p:nvSpPr>
        <p:spPr/>
        <p:txBody>
          <a:bodyPr/>
          <a:lstStyle/>
          <a:p>
            <a:pPr>
              <a:defRPr/>
            </a:pPr>
            <a:r>
              <a:rPr lang="en-US" altLang="en-US" dirty="0" smtClean="0"/>
              <a:t>July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25</a:t>
            </a:fld>
            <a:endParaRPr lang="en-US" altLang="en-US"/>
          </a:p>
        </p:txBody>
      </p:sp>
    </p:spTree>
    <p:extLst>
      <p:ext uri="{BB962C8B-B14F-4D97-AF65-F5344CB8AC3E}">
        <p14:creationId xmlns:p14="http://schemas.microsoft.com/office/powerpoint/2010/main" val="36162130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Suitability of IEEE 802.15.4k</a:t>
            </a:r>
            <a:endParaRPr lang="de-DE" dirty="0"/>
          </a:p>
        </p:txBody>
      </p:sp>
      <p:sp>
        <p:nvSpPr>
          <p:cNvPr id="3" name="Inhaltsplatzhalter 2"/>
          <p:cNvSpPr>
            <a:spLocks noGrp="1"/>
          </p:cNvSpPr>
          <p:nvPr>
            <p:ph idx="1"/>
          </p:nvPr>
        </p:nvSpPr>
        <p:spPr/>
        <p:txBody>
          <a:bodyPr/>
          <a:lstStyle/>
          <a:p>
            <a:r>
              <a:rPr lang="en-US" sz="2400" dirty="0" smtClean="0"/>
              <a:t>Suitability of IEEE 802.15.4k, Joerg Robert (University Erlangen-</a:t>
            </a:r>
            <a:r>
              <a:rPr lang="en-US" sz="2400" dirty="0" err="1" smtClean="0"/>
              <a:t>Nuernberg</a:t>
            </a:r>
            <a:r>
              <a:rPr lang="en-US" sz="2400" dirty="0" smtClean="0"/>
              <a:t>), 17/346: </a:t>
            </a:r>
            <a:r>
              <a:rPr lang="en-US" sz="2400" dirty="0" smtClean="0">
                <a:hlinkClick r:id="rId2"/>
              </a:rPr>
              <a:t>https://mentor.ieee.org/802.15/dcn/17/15-17-0346-00-lpwa-suitability-of-ieee-802-15-4k.pptx</a:t>
            </a:r>
            <a:endParaRPr lang="en-US" sz="2400" dirty="0" smtClean="0"/>
          </a:p>
          <a:p>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dirty="0" smtClean="0"/>
              <a:t>July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26</a:t>
            </a:fld>
            <a:endParaRPr lang="en-US" altLang="en-US"/>
          </a:p>
        </p:txBody>
      </p:sp>
    </p:spTree>
    <p:extLst>
      <p:ext uri="{BB962C8B-B14F-4D97-AF65-F5344CB8AC3E}">
        <p14:creationId xmlns:p14="http://schemas.microsoft.com/office/powerpoint/2010/main" val="26784292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Packet Splitting for Improved Robustness</a:t>
            </a:r>
            <a:endParaRPr lang="en-US" dirty="0"/>
          </a:p>
        </p:txBody>
      </p:sp>
      <p:sp>
        <p:nvSpPr>
          <p:cNvPr id="3" name="Inhaltsplatzhalter 2"/>
          <p:cNvSpPr>
            <a:spLocks noGrp="1"/>
          </p:cNvSpPr>
          <p:nvPr>
            <p:ph idx="1"/>
          </p:nvPr>
        </p:nvSpPr>
        <p:spPr/>
        <p:txBody>
          <a:bodyPr/>
          <a:lstStyle/>
          <a:p>
            <a:r>
              <a:rPr lang="en-US" sz="2400" dirty="0" smtClean="0"/>
              <a:t>Packet Splitting for Improved Robustness, Joerg Robert (University Erlangen-</a:t>
            </a:r>
            <a:r>
              <a:rPr lang="en-US" sz="2400" dirty="0" err="1" smtClean="0"/>
              <a:t>Nuernberg</a:t>
            </a:r>
            <a:r>
              <a:rPr lang="en-US" sz="2400" dirty="0" smtClean="0"/>
              <a:t>), 17/344: </a:t>
            </a:r>
            <a:r>
              <a:rPr lang="en-US" sz="2400" dirty="0" smtClean="0">
                <a:hlinkClick r:id="rId2"/>
              </a:rPr>
              <a:t>https://mentor.ieee.org/802.15/dcn/17/15-17-0344-00-lpwa-packet-splitting-for-improved-robustness.pptx</a:t>
            </a:r>
            <a:endParaRPr lang="en-US" sz="2400" dirty="0" smtClean="0"/>
          </a:p>
          <a:p>
            <a:endParaRPr lang="en-US" sz="2400" dirty="0" smtClean="0"/>
          </a:p>
          <a:p>
            <a:r>
              <a:rPr lang="en-US" sz="2400" dirty="0" smtClean="0"/>
              <a:t>Any questions or comments?</a:t>
            </a:r>
          </a:p>
          <a:p>
            <a:endParaRPr lang="en-US" sz="2400" dirty="0"/>
          </a:p>
        </p:txBody>
      </p:sp>
      <p:sp>
        <p:nvSpPr>
          <p:cNvPr id="4" name="Datumsplatzhalter 3"/>
          <p:cNvSpPr>
            <a:spLocks noGrp="1"/>
          </p:cNvSpPr>
          <p:nvPr>
            <p:ph type="dt" sz="half" idx="10"/>
          </p:nvPr>
        </p:nvSpPr>
        <p:spPr/>
        <p:txBody>
          <a:bodyPr/>
          <a:lstStyle/>
          <a:p>
            <a:pPr>
              <a:defRPr/>
            </a:pPr>
            <a:r>
              <a:rPr lang="en-US" altLang="en-US" dirty="0" smtClean="0"/>
              <a:t>July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27</a:t>
            </a:fld>
            <a:endParaRPr lang="en-US" altLang="en-US" dirty="0"/>
          </a:p>
        </p:txBody>
      </p:sp>
    </p:spTree>
    <p:extLst>
      <p:ext uri="{BB962C8B-B14F-4D97-AF65-F5344CB8AC3E}">
        <p14:creationId xmlns:p14="http://schemas.microsoft.com/office/powerpoint/2010/main" val="12536963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Thank You!</a:t>
            </a:r>
            <a:endParaRPr lang="de-DE" dirty="0"/>
          </a:p>
        </p:txBody>
      </p:sp>
      <p:sp>
        <p:nvSpPr>
          <p:cNvPr id="3" name="Inhaltsplatzhalter 2"/>
          <p:cNvSpPr>
            <a:spLocks noGrp="1"/>
          </p:cNvSpPr>
          <p:nvPr>
            <p:ph idx="1"/>
          </p:nvPr>
        </p:nvSpPr>
        <p:spPr/>
        <p:txBody>
          <a:bodyPr/>
          <a:lstStyle/>
          <a:p>
            <a:r>
              <a:rPr lang="en-US" dirty="0"/>
              <a:t>Recess until </a:t>
            </a:r>
            <a:r>
              <a:rPr lang="en-US" dirty="0" smtClean="0"/>
              <a:t>Wednesday PM1</a:t>
            </a:r>
            <a:endParaRPr lang="en-US" dirty="0"/>
          </a:p>
          <a:p>
            <a:endParaRPr lang="de-DE" dirty="0"/>
          </a:p>
        </p:txBody>
      </p:sp>
      <p:sp>
        <p:nvSpPr>
          <p:cNvPr id="4" name="Datumsplatzhalter 3"/>
          <p:cNvSpPr>
            <a:spLocks noGrp="1"/>
          </p:cNvSpPr>
          <p:nvPr>
            <p:ph type="dt" sz="half" idx="10"/>
          </p:nvPr>
        </p:nvSpPr>
        <p:spPr/>
        <p:txBody>
          <a:bodyPr/>
          <a:lstStyle/>
          <a:p>
            <a:pPr>
              <a:defRPr/>
            </a:pPr>
            <a:r>
              <a:rPr lang="en-US" altLang="en-US" dirty="0" smtClean="0"/>
              <a:t>July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28</a:t>
            </a:fld>
            <a:endParaRPr lang="en-US" altLang="en-US"/>
          </a:p>
        </p:txBody>
      </p:sp>
    </p:spTree>
    <p:extLst>
      <p:ext uri="{BB962C8B-B14F-4D97-AF65-F5344CB8AC3E}">
        <p14:creationId xmlns:p14="http://schemas.microsoft.com/office/powerpoint/2010/main" val="39294592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Planned Submissions Tuesday</a:t>
            </a:r>
            <a:endParaRPr lang="en-US" dirty="0"/>
          </a:p>
        </p:txBody>
      </p:sp>
      <p:sp>
        <p:nvSpPr>
          <p:cNvPr id="3" name="Inhaltsplatzhalter 2"/>
          <p:cNvSpPr>
            <a:spLocks noGrp="1"/>
          </p:cNvSpPr>
          <p:nvPr>
            <p:ph idx="1"/>
          </p:nvPr>
        </p:nvSpPr>
        <p:spPr/>
        <p:txBody>
          <a:bodyPr/>
          <a:lstStyle/>
          <a:p>
            <a:pPr marL="457200" indent="-457200">
              <a:buFont typeface="+mj-lt"/>
              <a:buAutoNum type="arabicPeriod"/>
            </a:pPr>
            <a:r>
              <a:rPr lang="en-US" sz="2000" dirty="0" smtClean="0"/>
              <a:t>Packet </a:t>
            </a:r>
            <a:r>
              <a:rPr lang="en-US" sz="2000" dirty="0"/>
              <a:t>Splitting for Improved </a:t>
            </a:r>
            <a:r>
              <a:rPr lang="en-US" sz="2000" dirty="0" smtClean="0"/>
              <a:t>Robustness, Joerg </a:t>
            </a:r>
            <a:r>
              <a:rPr lang="en-US" sz="2000" dirty="0"/>
              <a:t>Robert (University Erlangen-</a:t>
            </a:r>
            <a:r>
              <a:rPr lang="en-US" sz="2000" dirty="0" err="1"/>
              <a:t>Nuernberg</a:t>
            </a:r>
            <a:r>
              <a:rPr lang="en-US" sz="2000" dirty="0"/>
              <a:t>), 17/344: </a:t>
            </a:r>
            <a:r>
              <a:rPr lang="en-US" sz="2000" dirty="0">
                <a:hlinkClick r:id="rId2"/>
              </a:rPr>
              <a:t>https://</a:t>
            </a:r>
            <a:r>
              <a:rPr lang="en-US" sz="2000" dirty="0" smtClean="0">
                <a:hlinkClick r:id="rId2"/>
              </a:rPr>
              <a:t>mentor.ieee.org/802.15/dcn/17/15-17-0344-00-lpwa-packet-splitting-for-improved-robustness.pptx</a:t>
            </a:r>
            <a:endParaRPr lang="en-US" sz="2000" dirty="0" smtClean="0"/>
          </a:p>
          <a:p>
            <a:pPr marL="457200" indent="-457200">
              <a:buFont typeface="+mj-lt"/>
              <a:buAutoNum type="arabicPeriod"/>
            </a:pPr>
            <a:r>
              <a:rPr lang="en-US" sz="2000" dirty="0"/>
              <a:t>On IETF LPWAN 	Pascal </a:t>
            </a:r>
            <a:r>
              <a:rPr lang="en-US" sz="2000" dirty="0" err="1"/>
              <a:t>Thubert</a:t>
            </a:r>
            <a:r>
              <a:rPr lang="en-US" sz="2000" dirty="0"/>
              <a:t> (Cisco Systems</a:t>
            </a:r>
            <a:r>
              <a:rPr lang="en-US" sz="2000" dirty="0" smtClean="0"/>
              <a:t>), 17/417r1</a:t>
            </a:r>
            <a:r>
              <a:rPr lang="en-US" sz="2000" dirty="0"/>
              <a:t>: </a:t>
            </a:r>
            <a:br>
              <a:rPr lang="en-US" sz="2000" dirty="0"/>
            </a:br>
            <a:r>
              <a:rPr lang="en-US" sz="2000" dirty="0">
                <a:hlinkClick r:id="rId3"/>
              </a:rPr>
              <a:t>https://</a:t>
            </a:r>
            <a:r>
              <a:rPr lang="en-US" sz="2000" dirty="0" smtClean="0">
                <a:hlinkClick r:id="rId3"/>
              </a:rPr>
              <a:t>mentor.ieee.org/802.15/dcn/17/15-17-0417-01-lpwa-on-ietf-lpwan.pptx</a:t>
            </a:r>
            <a:endParaRPr lang="en-US" sz="2000" dirty="0" smtClean="0"/>
          </a:p>
          <a:p>
            <a:pPr marL="457200" indent="-457200">
              <a:buFont typeface="+mj-lt"/>
              <a:buAutoNum type="arabicPeriod"/>
            </a:pPr>
            <a:endParaRPr lang="en-US" sz="2000" dirty="0" smtClean="0"/>
          </a:p>
          <a:p>
            <a:pPr marL="457200" indent="-457200">
              <a:buFont typeface="+mj-lt"/>
              <a:buAutoNum type="arabicPeriod"/>
            </a:pPr>
            <a:endParaRPr lang="en-US" sz="2000" dirty="0" smtClean="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29</a:t>
            </a:fld>
            <a:endParaRPr lang="en-US" altLang="en-US"/>
          </a:p>
        </p:txBody>
      </p:sp>
    </p:spTree>
    <p:extLst>
      <p:ext uri="{BB962C8B-B14F-4D97-AF65-F5344CB8AC3E}">
        <p14:creationId xmlns:p14="http://schemas.microsoft.com/office/powerpoint/2010/main" val="11696722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Secretary</a:t>
            </a:r>
            <a:endParaRPr lang="en-US" dirty="0"/>
          </a:p>
        </p:txBody>
      </p:sp>
      <p:sp>
        <p:nvSpPr>
          <p:cNvPr id="3" name="Inhaltsplatzhalter 2"/>
          <p:cNvSpPr>
            <a:spLocks noGrp="1"/>
          </p:cNvSpPr>
          <p:nvPr>
            <p:ph idx="1"/>
          </p:nvPr>
        </p:nvSpPr>
        <p:spPr/>
        <p:txBody>
          <a:bodyPr/>
          <a:lstStyle/>
          <a:p>
            <a:r>
              <a:rPr lang="en-US" sz="2400" dirty="0" smtClean="0"/>
              <a:t>Any volunteers for taking the notes?</a:t>
            </a:r>
            <a:endParaRPr lang="en-US" sz="2400" dirty="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24579426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 Packet Splitting for Improved Robustness</a:t>
            </a:r>
            <a:endParaRPr lang="en-US" dirty="0"/>
          </a:p>
        </p:txBody>
      </p:sp>
      <p:sp>
        <p:nvSpPr>
          <p:cNvPr id="3" name="Inhaltsplatzhalter 2"/>
          <p:cNvSpPr>
            <a:spLocks noGrp="1"/>
          </p:cNvSpPr>
          <p:nvPr>
            <p:ph idx="1"/>
          </p:nvPr>
        </p:nvSpPr>
        <p:spPr/>
        <p:txBody>
          <a:bodyPr/>
          <a:lstStyle/>
          <a:p>
            <a:r>
              <a:rPr lang="en-US" sz="2400" dirty="0" smtClean="0"/>
              <a:t>Packet Splitting for Improved Robustness, Joerg Robert (University Erlangen-</a:t>
            </a:r>
            <a:r>
              <a:rPr lang="en-US" sz="2400" dirty="0" err="1" smtClean="0"/>
              <a:t>Nuernberg</a:t>
            </a:r>
            <a:r>
              <a:rPr lang="en-US" sz="2400" dirty="0" smtClean="0"/>
              <a:t>), 17/344: </a:t>
            </a:r>
            <a:r>
              <a:rPr lang="en-US" sz="2400" dirty="0" smtClean="0">
                <a:hlinkClick r:id="rId2"/>
              </a:rPr>
              <a:t>https://mentor.ieee.org/802.15/dcn/17/15-17-0344-00-lpwa-packet-splitting-for-improved-robustness.pptx</a:t>
            </a:r>
            <a:endParaRPr lang="en-US" sz="2400" dirty="0" smtClean="0"/>
          </a:p>
          <a:p>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dirty="0" smtClean="0"/>
              <a:t>July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30</a:t>
            </a:fld>
            <a:endParaRPr lang="en-US" altLang="en-US" dirty="0"/>
          </a:p>
        </p:txBody>
      </p:sp>
    </p:spTree>
    <p:extLst>
      <p:ext uri="{BB962C8B-B14F-4D97-AF65-F5344CB8AC3E}">
        <p14:creationId xmlns:p14="http://schemas.microsoft.com/office/powerpoint/2010/main" val="18795939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On IETF LPWAN</a:t>
            </a:r>
            <a:endParaRPr lang="de-DE" dirty="0"/>
          </a:p>
        </p:txBody>
      </p:sp>
      <p:sp>
        <p:nvSpPr>
          <p:cNvPr id="3" name="Inhaltsplatzhalter 2"/>
          <p:cNvSpPr>
            <a:spLocks noGrp="1"/>
          </p:cNvSpPr>
          <p:nvPr>
            <p:ph idx="1"/>
          </p:nvPr>
        </p:nvSpPr>
        <p:spPr/>
        <p:txBody>
          <a:bodyPr/>
          <a:lstStyle/>
          <a:p>
            <a:r>
              <a:rPr lang="en-US" sz="2400" dirty="0"/>
              <a:t>On IETF LPWAN </a:t>
            </a:r>
            <a:r>
              <a:rPr lang="en-US" sz="2400" dirty="0" smtClean="0"/>
              <a:t> Pascal </a:t>
            </a:r>
            <a:r>
              <a:rPr lang="en-US" sz="2400" dirty="0" err="1"/>
              <a:t>Thubert</a:t>
            </a:r>
            <a:r>
              <a:rPr lang="en-US" sz="2400" dirty="0"/>
              <a:t> (Cisco Systems), 17/417r1: </a:t>
            </a:r>
            <a:br>
              <a:rPr lang="en-US" sz="2400" dirty="0"/>
            </a:br>
            <a:r>
              <a:rPr lang="en-US" sz="2400" dirty="0">
                <a:hlinkClick r:id="rId2"/>
              </a:rPr>
              <a:t>https://</a:t>
            </a:r>
            <a:r>
              <a:rPr lang="en-US" sz="2400" dirty="0" smtClean="0">
                <a:hlinkClick r:id="rId2"/>
              </a:rPr>
              <a:t>mentor.ieee.org/802.15/dcn/17/15-17-0417-01-lpwa-on-ietf-lpwan.pptx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31</a:t>
            </a:fld>
            <a:endParaRPr lang="en-US" altLang="en-US"/>
          </a:p>
        </p:txBody>
      </p:sp>
    </p:spTree>
    <p:extLst>
      <p:ext uri="{BB962C8B-B14F-4D97-AF65-F5344CB8AC3E}">
        <p14:creationId xmlns:p14="http://schemas.microsoft.com/office/powerpoint/2010/main" val="26776844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Technology </a:t>
            </a:r>
            <a:r>
              <a:rPr lang="en-US" dirty="0" smtClean="0"/>
              <a:t>Evaluation Discussion</a:t>
            </a:r>
            <a:endParaRPr lang="en-US" dirty="0"/>
          </a:p>
        </p:txBody>
      </p:sp>
      <p:sp>
        <p:nvSpPr>
          <p:cNvPr id="3" name="Inhaltsplatzhalter 2"/>
          <p:cNvSpPr>
            <a:spLocks noGrp="1"/>
          </p:cNvSpPr>
          <p:nvPr>
            <p:ph idx="1"/>
          </p:nvPr>
        </p:nvSpPr>
        <p:spPr/>
        <p:txBody>
          <a:bodyPr/>
          <a:lstStyle/>
          <a:p>
            <a:r>
              <a:rPr lang="en-US" sz="2400" dirty="0" smtClean="0"/>
              <a:t>Suitability </a:t>
            </a:r>
            <a:r>
              <a:rPr lang="en-US" sz="2400" dirty="0"/>
              <a:t>Evaluation of Modulation </a:t>
            </a:r>
            <a:r>
              <a:rPr lang="en-US" sz="2400" dirty="0" smtClean="0"/>
              <a:t>Schemes 17/347r0: </a:t>
            </a:r>
            <a:r>
              <a:rPr lang="en-US" sz="2400" dirty="0" smtClean="0">
                <a:hlinkClick r:id="rId2"/>
              </a:rPr>
              <a:t>https</a:t>
            </a:r>
            <a:r>
              <a:rPr lang="en-US" sz="2400" dirty="0">
                <a:hlinkClick r:id="rId2"/>
              </a:rPr>
              <a:t>://</a:t>
            </a:r>
            <a:r>
              <a:rPr lang="en-US" sz="2400" dirty="0" smtClean="0">
                <a:hlinkClick r:id="rId2"/>
              </a:rPr>
              <a:t>mentor.ieee.org/802.15/dcn/17/15-17-0374-00-lpwa-suitability-evaluation-of-modulation-schemes.pptx</a:t>
            </a:r>
            <a:endParaRPr lang="en-US" sz="2400" dirty="0" smtClean="0"/>
          </a:p>
          <a:p>
            <a:endParaRPr lang="en-US" sz="2400" dirty="0" smtClean="0"/>
          </a:p>
          <a:p>
            <a:r>
              <a:rPr lang="en-US" sz="2400" dirty="0" smtClean="0"/>
              <a:t>Suitability </a:t>
            </a:r>
            <a:r>
              <a:rPr lang="en-US" sz="2400" dirty="0"/>
              <a:t>Evaluation of FEC </a:t>
            </a:r>
            <a:r>
              <a:rPr lang="en-US" sz="2400" dirty="0" smtClean="0"/>
              <a:t>Schemes 17/375r0: </a:t>
            </a:r>
            <a:r>
              <a:rPr lang="en-US" sz="2400" dirty="0">
                <a:hlinkClick r:id="rId3"/>
              </a:rPr>
              <a:t>https://</a:t>
            </a:r>
            <a:r>
              <a:rPr lang="en-US" sz="2400" dirty="0" smtClean="0">
                <a:hlinkClick r:id="rId3"/>
              </a:rPr>
              <a:t>mentor.ieee.org/802.15/dcn/17/15-17-0375-00-lpwa-suitability-evaluation-of-fec-schemes.pptx</a:t>
            </a:r>
            <a:endParaRPr lang="en-US" sz="2400" dirty="0" smtClean="0"/>
          </a:p>
          <a:p>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dirty="0" smtClean="0"/>
              <a:t>July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32</a:t>
            </a:fld>
            <a:endParaRPr lang="en-US" altLang="en-US" dirty="0"/>
          </a:p>
        </p:txBody>
      </p:sp>
    </p:spTree>
    <p:extLst>
      <p:ext uri="{BB962C8B-B14F-4D97-AF65-F5344CB8AC3E}">
        <p14:creationId xmlns:p14="http://schemas.microsoft.com/office/powerpoint/2010/main" val="33240520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Thank You!</a:t>
            </a:r>
            <a:endParaRPr lang="de-DE" dirty="0"/>
          </a:p>
        </p:txBody>
      </p:sp>
      <p:sp>
        <p:nvSpPr>
          <p:cNvPr id="3" name="Inhaltsplatzhalter 2"/>
          <p:cNvSpPr>
            <a:spLocks noGrp="1"/>
          </p:cNvSpPr>
          <p:nvPr>
            <p:ph idx="1"/>
          </p:nvPr>
        </p:nvSpPr>
        <p:spPr/>
        <p:txBody>
          <a:bodyPr/>
          <a:lstStyle/>
          <a:p>
            <a:r>
              <a:rPr lang="en-US" dirty="0"/>
              <a:t>Recess until </a:t>
            </a:r>
            <a:r>
              <a:rPr lang="en-US" dirty="0" smtClean="0"/>
              <a:t>Thursday PM1</a:t>
            </a:r>
            <a:endParaRPr lang="en-US" dirty="0"/>
          </a:p>
          <a:p>
            <a:endParaRPr lang="de-DE" dirty="0"/>
          </a:p>
        </p:txBody>
      </p:sp>
      <p:sp>
        <p:nvSpPr>
          <p:cNvPr id="4" name="Datumsplatzhalter 3"/>
          <p:cNvSpPr>
            <a:spLocks noGrp="1"/>
          </p:cNvSpPr>
          <p:nvPr>
            <p:ph type="dt" sz="half" idx="10"/>
          </p:nvPr>
        </p:nvSpPr>
        <p:spPr/>
        <p:txBody>
          <a:bodyPr/>
          <a:lstStyle/>
          <a:p>
            <a:pPr>
              <a:defRPr/>
            </a:pPr>
            <a:r>
              <a:rPr lang="en-US" altLang="en-US" dirty="0" smtClean="0"/>
              <a:t>July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33</a:t>
            </a:fld>
            <a:endParaRPr lang="en-US" altLang="en-US"/>
          </a:p>
        </p:txBody>
      </p:sp>
    </p:spTree>
    <p:extLst>
      <p:ext uri="{BB962C8B-B14F-4D97-AF65-F5344CB8AC3E}">
        <p14:creationId xmlns:p14="http://schemas.microsoft.com/office/powerpoint/2010/main" val="19876066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 for Your Interest!</a:t>
            </a:r>
            <a:endParaRPr lang="en-US" dirty="0"/>
          </a:p>
        </p:txBody>
      </p:sp>
      <p:sp>
        <p:nvSpPr>
          <p:cNvPr id="8" name="Untertitel 7"/>
          <p:cNvSpPr>
            <a:spLocks noGrp="1"/>
          </p:cNvSpPr>
          <p:nvPr>
            <p:ph type="subTitle"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34</a:t>
            </a:fld>
            <a:endParaRPr lang="en-US" altLang="en-US"/>
          </a:p>
        </p:txBody>
      </p:sp>
    </p:spTree>
    <p:extLst>
      <p:ext uri="{BB962C8B-B14F-4D97-AF65-F5344CB8AC3E}">
        <p14:creationId xmlns:p14="http://schemas.microsoft.com/office/powerpoint/2010/main" val="3114556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The IEEE-SA strongly recommends that at each WG meeting the chair or a designee:</a:t>
            </a:r>
            <a:endParaRPr lang="en-US" altLang="en-US" sz="1800" smtClean="0"/>
          </a:p>
          <a:p>
            <a:pPr lvl="1">
              <a:lnSpc>
                <a:spcPct val="80000"/>
              </a:lnSpc>
              <a:buFont typeface="Arial" pitchFamily="34" charset="0"/>
              <a:buChar char="•"/>
            </a:pPr>
            <a:r>
              <a:rPr lang="en-US" altLang="en-US" sz="1400" b="1" smtClean="0"/>
              <a:t>Show slides #1 through #4 of this presentation</a:t>
            </a:r>
          </a:p>
          <a:p>
            <a:pPr lvl="1">
              <a:lnSpc>
                <a:spcPct val="80000"/>
              </a:lnSpc>
              <a:buFont typeface="Arial" pitchFamily="34" charset="0"/>
              <a:buChar char="•"/>
            </a:pPr>
            <a:r>
              <a:rPr lang="en-US" altLang="en-US" sz="1400" b="1" smtClean="0"/>
              <a:t>Advise the WG attendees that:</a:t>
            </a:r>
            <a:r>
              <a:rPr lang="en-US" altLang="en-US" sz="1400" smtClean="0"/>
              <a:t> </a:t>
            </a:r>
          </a:p>
          <a:p>
            <a:pPr lvl="2">
              <a:lnSpc>
                <a:spcPct val="80000"/>
              </a:lnSpc>
              <a:buFont typeface="Arial" pitchFamily="34" charset="0"/>
              <a:buChar char="•"/>
            </a:pPr>
            <a:r>
              <a:rPr lang="en-US" altLang="en-US" sz="1400" smtClean="0"/>
              <a:t>The IEEE’s patent policy is described in Clause 6 of the </a:t>
            </a:r>
            <a:r>
              <a:rPr lang="en-US" altLang="en-US" sz="1400" i="1" smtClean="0"/>
              <a:t>IEEE-SA Standards Board Bylaws</a:t>
            </a:r>
            <a:r>
              <a:rPr lang="en-US" altLang="en-US" sz="1400" smtClean="0"/>
              <a:t>;</a:t>
            </a:r>
          </a:p>
          <a:p>
            <a:pPr lvl="2">
              <a:lnSpc>
                <a:spcPct val="80000"/>
              </a:lnSpc>
              <a:buFont typeface="Arial" pitchFamily="34" charset="0"/>
              <a:buChar char="•"/>
            </a:pPr>
            <a:r>
              <a:rPr lang="en-US" altLang="en-US" sz="140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buFont typeface="Arial" pitchFamily="34" charset="0"/>
              <a:buChar char="•"/>
            </a:pPr>
            <a:r>
              <a:rPr lang="en-US" altLang="en-US" sz="1400" b="1" smtClean="0"/>
              <a:t>Instruct the WG Secretary to record in the minutes of the relevant WG meeting:</a:t>
            </a:r>
            <a:r>
              <a:rPr lang="en-US" altLang="en-US" sz="900" smtClean="0"/>
              <a:t> </a:t>
            </a:r>
          </a:p>
          <a:p>
            <a:pPr lvl="2">
              <a:lnSpc>
                <a:spcPct val="80000"/>
              </a:lnSpc>
              <a:buFont typeface="Arial" pitchFamily="34" charset="0"/>
              <a:buChar char="•"/>
            </a:pPr>
            <a:r>
              <a:rPr lang="en-US" altLang="en-US" sz="140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smtClean="0"/>
          </a:p>
          <a:p>
            <a:pPr lvl="1">
              <a:lnSpc>
                <a:spcPct val="80000"/>
              </a:lnSpc>
              <a:spcBef>
                <a:spcPct val="5000"/>
              </a:spcBef>
              <a:buFont typeface="Arial"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2800" u="sng"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256821641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smtClean="0"/>
              <a:t>All participants in this meeting have certain obligations under the IEEE-SA Patent Policy. </a:t>
            </a:r>
          </a:p>
          <a:p>
            <a:pPr lvl="1">
              <a:buFont typeface="Arial" pitchFamily="34" charset="0"/>
              <a:buChar char="•"/>
            </a:pPr>
            <a:r>
              <a:rPr lang="en-US" altLang="en-US" sz="1600" b="1" smtClean="0">
                <a:solidFill>
                  <a:srgbClr val="003399"/>
                </a:solidFill>
              </a:rPr>
              <a:t>Participants [Note: </a:t>
            </a:r>
            <a:r>
              <a:rPr lang="en-GB" altLang="en-US" sz="1600" b="1" smtClean="0">
                <a:solidFill>
                  <a:srgbClr val="003399"/>
                </a:solidFill>
              </a:rPr>
              <a:t>Quoted text excerpted from IEEE-SA Standards Board Bylaws subclause 6.2</a:t>
            </a:r>
            <a:r>
              <a:rPr lang="en-US" altLang="en-US" sz="1600" b="1" smtClean="0">
                <a:solidFill>
                  <a:srgbClr val="003399"/>
                </a:solidFill>
              </a:rPr>
              <a:t>]:</a:t>
            </a:r>
          </a:p>
          <a:p>
            <a:pPr lvl="2">
              <a:buFont typeface="Arial" pitchFamily="34" charset="0"/>
              <a:buChar char="•"/>
            </a:pPr>
            <a:r>
              <a:rPr lang="en-US" alt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smtClean="0"/>
          </a:p>
          <a:p>
            <a:pPr lvl="2">
              <a:buFont typeface="Arial" pitchFamily="34" charset="0"/>
              <a:buChar char="•"/>
            </a:pPr>
            <a:r>
              <a:rPr lang="en-US" altLang="en-US" sz="1600" b="1"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smtClean="0">
                <a:solidFill>
                  <a:srgbClr val="003399"/>
                </a:solidFill>
              </a:rPr>
              <a:t>Early identification of holders of potential Essential Patent Claims is strongly encouraged</a:t>
            </a:r>
          </a:p>
          <a:p>
            <a:pPr lvl="1">
              <a:buFont typeface="Arial" pitchFamily="34" charset="0"/>
              <a:buChar char="•"/>
            </a:pPr>
            <a:r>
              <a:rPr lang="en-US" altLang="en-US" sz="1600" b="1" smtClean="0">
                <a:solidFill>
                  <a:srgbClr val="003399"/>
                </a:solidFill>
              </a:rPr>
              <a:t>No duty to perform a patent search</a:t>
            </a:r>
            <a:endParaRPr lang="en-US" altLang="en-US" sz="1600" smtClean="0"/>
          </a:p>
        </p:txBody>
      </p:sp>
    </p:spTree>
    <p:extLst>
      <p:ext uri="{BB962C8B-B14F-4D97-AF65-F5344CB8AC3E}">
        <p14:creationId xmlns:p14="http://schemas.microsoft.com/office/powerpoint/2010/main" val="31688489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270691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28792223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a:solidFill>
                <a:srgbClr val="FF0000"/>
              </a:solidFill>
              <a:cs typeface="Arial" pitchFamily="34" charset="0"/>
            </a:endParaRPr>
          </a:p>
          <a:p>
            <a:pPr>
              <a:lnSpc>
                <a:spcPct val="80000"/>
              </a:lnSpc>
              <a:spcAft>
                <a:spcPct val="40000"/>
              </a:spcAft>
              <a:buFont typeface="Arial" pitchFamily="34" charset="0"/>
              <a:buChar char="•"/>
            </a:pPr>
            <a:r>
              <a:rPr lang="en-US" altLang="en-US" sz="1800" b="1">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a:cs typeface="Arial" pitchFamily="34" charset="0"/>
              </a:rPr>
              <a:t>Technical considerations remain primary focus</a:t>
            </a:r>
            <a:endParaRPr lang="en-US" altLang="en-US" sz="1400">
              <a:cs typeface="Arial" pitchFamily="34" charset="0"/>
            </a:endParaRPr>
          </a:p>
          <a:p>
            <a:pPr lvl="1">
              <a:lnSpc>
                <a:spcPct val="80000"/>
              </a:lnSpc>
              <a:spcAft>
                <a:spcPct val="40000"/>
              </a:spcAft>
              <a:buFont typeface="Arial" pitchFamily="34" charset="0"/>
              <a:buChar char="•"/>
            </a:pPr>
            <a:r>
              <a:rPr lang="en-US" altLang="en-US" sz="1600" b="1">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a:cs typeface="Arial" pitchFamily="34" charset="0"/>
              </a:rPr>
              <a:t>Don’t be silent if inappropriate topics are discussed … do formally object.</a:t>
            </a:r>
          </a:p>
          <a:p>
            <a:pPr algn="ctr">
              <a:lnSpc>
                <a:spcPct val="80000"/>
              </a:lnSpc>
              <a:buFont typeface="Monotype Sorts"/>
              <a:buNone/>
            </a:pPr>
            <a:r>
              <a:rPr lang="en-US" altLang="en-US" sz="1000" b="1">
                <a:cs typeface="Arial" pitchFamily="34" charset="0"/>
              </a:rPr>
              <a:t>---------------------------------------------------------------   </a:t>
            </a:r>
            <a:endParaRPr lang="en-US" altLang="en-US" sz="1200" b="1">
              <a:cs typeface="Arial" pitchFamily="34" charset="0"/>
            </a:endParaRPr>
          </a:p>
          <a:p>
            <a:pPr algn="ctr">
              <a:lnSpc>
                <a:spcPct val="80000"/>
              </a:lnSpc>
              <a:buFont typeface="Monotype Sorts"/>
              <a:buNone/>
            </a:pPr>
            <a:r>
              <a:rPr lang="en-US" altLang="en-US" sz="1200" b="1">
                <a:cs typeface="Arial" pitchFamily="34" charset="0"/>
              </a:rPr>
              <a:t>See </a:t>
            </a:r>
            <a:r>
              <a:rPr lang="en-US" altLang="en-US" sz="1200" b="1" i="1">
                <a:cs typeface="Arial" pitchFamily="34" charset="0"/>
              </a:rPr>
              <a:t>IEEE-SA Standards Board Operations Manual</a:t>
            </a:r>
            <a:r>
              <a:rPr lang="en-US" altLang="en-US" sz="1200" b="1">
                <a:cs typeface="Arial" pitchFamily="34" charset="0"/>
              </a:rPr>
              <a:t>, clause 5.3.10 and </a:t>
            </a:r>
            <a:r>
              <a:rPr lang="en-GB" altLang="en-US" sz="1200" b="1">
                <a:cs typeface="Arial" pitchFamily="34" charset="0"/>
              </a:rPr>
              <a:t>“Promoting Competition and Innovation: What You Need to Know about the IEEE Standards Association's Antitrust and Competition Policy”</a:t>
            </a:r>
            <a:r>
              <a:rPr lang="en-US" altLang="en-US" sz="1200" b="1">
                <a:cs typeface="Arial" pitchFamily="34" charset="0"/>
              </a:rPr>
              <a:t> for more details.</a:t>
            </a:r>
          </a:p>
        </p:txBody>
      </p:sp>
    </p:spTree>
    <p:extLst>
      <p:ext uri="{BB962C8B-B14F-4D97-AF65-F5344CB8AC3E}">
        <p14:creationId xmlns:p14="http://schemas.microsoft.com/office/powerpoint/2010/main" val="3455992708"/>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IG LPWA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464041079"/>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dirty="0" smtClean="0"/>
                        <a:t>IG LPWA</a:t>
                      </a: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r>
              <a:tr h="370840">
                <a:tc>
                  <a:txBody>
                    <a:bodyPr/>
                    <a:lstStyle/>
                    <a:p>
                      <a:r>
                        <a:rPr lang="en-US" dirty="0" smtClean="0"/>
                        <a:t>PM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1733436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1537</Words>
  <Application>Microsoft Office PowerPoint</Application>
  <PresentationFormat>Bildschirmpräsentation (4:3)</PresentationFormat>
  <Paragraphs>295</Paragraphs>
  <Slides>34</Slides>
  <Notes>2</Notes>
  <HiddenSlides>0</HiddenSlides>
  <MMClips>0</MMClips>
  <ScaleCrop>false</ScaleCrop>
  <HeadingPairs>
    <vt:vector size="4" baseType="variant">
      <vt:variant>
        <vt:lpstr>Design</vt:lpstr>
      </vt:variant>
      <vt:variant>
        <vt:i4>2</vt:i4>
      </vt:variant>
      <vt:variant>
        <vt:lpstr>Folientitel</vt:lpstr>
      </vt:variant>
      <vt:variant>
        <vt:i4>34</vt:i4>
      </vt:variant>
    </vt:vector>
  </HeadingPairs>
  <TitlesOfParts>
    <vt:vector size="36" baseType="lpstr">
      <vt:lpstr>IEEE-P802_15_Rbt</vt:lpstr>
      <vt:lpstr>Default Design</vt:lpstr>
      <vt:lpstr>PowerPoint-Präsentation</vt:lpstr>
      <vt:lpstr>802.15 IG LPWA Agenda July 2017 Plenary</vt:lpstr>
      <vt:lpstr>Meeting Secretary</vt:lpstr>
      <vt:lpstr>Instructions for the WG Chair</vt:lpstr>
      <vt:lpstr>Participants, Patents, and Duty to Inform</vt:lpstr>
      <vt:lpstr>Patent Related Links</vt:lpstr>
      <vt:lpstr>Call for Potentially Essential Patents</vt:lpstr>
      <vt:lpstr>Other Guidelines for IEEE WG Meetings</vt:lpstr>
      <vt:lpstr>IG LPWA Schedule for the Week</vt:lpstr>
      <vt:lpstr>Main Agenda Items for the Week</vt:lpstr>
      <vt:lpstr>Draft Agenda</vt:lpstr>
      <vt:lpstr>Minutes of the Vancouver Meeting</vt:lpstr>
      <vt:lpstr>Timeline – Past Sessions</vt:lpstr>
      <vt:lpstr>Timeline</vt:lpstr>
      <vt:lpstr>Update on Literature List</vt:lpstr>
      <vt:lpstr>Outcome of Last IG LPWA Telcos</vt:lpstr>
      <vt:lpstr>Planned Submissions Monday</vt:lpstr>
      <vt:lpstr>Research Project BATS</vt:lpstr>
      <vt:lpstr>Update on ETSI LTN</vt:lpstr>
      <vt:lpstr>Presentation During April 2017 IETF Meeting</vt:lpstr>
      <vt:lpstr>Thank You!</vt:lpstr>
      <vt:lpstr>cont. Update on ETSI</vt:lpstr>
      <vt:lpstr>Questions to ETSI LTN</vt:lpstr>
      <vt:lpstr>Planned Submissions Tuesday</vt:lpstr>
      <vt:lpstr>Summary of IEEE Std 802.15.4 LECIM</vt:lpstr>
      <vt:lpstr>Suitability of IEEE 802.15.4k</vt:lpstr>
      <vt:lpstr>Packet Splitting for Improved Robustness</vt:lpstr>
      <vt:lpstr>Thank You!</vt:lpstr>
      <vt:lpstr>Planned Submissions Tuesday</vt:lpstr>
      <vt:lpstr>cont. Packet Splitting for Improved Robustness</vt:lpstr>
      <vt:lpstr>On IETF LPWAN</vt:lpstr>
      <vt:lpstr>Technology Evaluation Discussion</vt:lpstr>
      <vt:lpstr>Thank You!</vt:lpstr>
      <vt:lpstr>Thank You for Your Interest!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182</cp:revision>
  <cp:lastPrinted>1998-02-10T13:28:06Z</cp:lastPrinted>
  <dcterms:created xsi:type="dcterms:W3CDTF">2017-03-12T21:31:02Z</dcterms:created>
  <dcterms:modified xsi:type="dcterms:W3CDTF">2017-07-13T07:14:02Z</dcterms:modified>
</cp:coreProperties>
</file>