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72" r:id="rId2"/>
  </p:sldMasterIdLst>
  <p:notesMasterIdLst>
    <p:notesMasterId r:id="rId31"/>
  </p:notesMasterIdLst>
  <p:handoutMasterIdLst>
    <p:handoutMasterId r:id="rId32"/>
  </p:handoutMasterIdLst>
  <p:sldIdLst>
    <p:sldId id="259" r:id="rId3"/>
    <p:sldId id="260" r:id="rId4"/>
    <p:sldId id="271" r:id="rId5"/>
    <p:sldId id="265" r:id="rId6"/>
    <p:sldId id="266" r:id="rId7"/>
    <p:sldId id="267" r:id="rId8"/>
    <p:sldId id="268" r:id="rId9"/>
    <p:sldId id="269" r:id="rId10"/>
    <p:sldId id="261" r:id="rId11"/>
    <p:sldId id="262" r:id="rId12"/>
    <p:sldId id="263" r:id="rId13"/>
    <p:sldId id="303" r:id="rId14"/>
    <p:sldId id="273" r:id="rId15"/>
    <p:sldId id="277" r:id="rId16"/>
    <p:sldId id="305" r:id="rId17"/>
    <p:sldId id="306" r:id="rId18"/>
    <p:sldId id="274" r:id="rId19"/>
    <p:sldId id="304" r:id="rId20"/>
    <p:sldId id="307" r:id="rId21"/>
    <p:sldId id="308" r:id="rId22"/>
    <p:sldId id="309" r:id="rId23"/>
    <p:sldId id="310" r:id="rId24"/>
    <p:sldId id="311" r:id="rId25"/>
    <p:sldId id="319" r:id="rId26"/>
    <p:sldId id="320" r:id="rId27"/>
    <p:sldId id="321" r:id="rId28"/>
    <p:sldId id="322" r:id="rId29"/>
    <p:sldId id="302" r:id="rId30"/>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ittlere Formatvorlag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E8034E78-7F5D-4C2E-B375-FC64B27BC917}" styleName="Dunkle Formatvorlag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D7AC3CCA-C797-4891-BE02-D94E43425B78}" styleName="Mittlere Formatvorlag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00A15C55-8517-42AA-B614-E9B94910E393}" styleName="Mittlere Formatvorlage 2 - Akz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708" autoAdjust="0"/>
    <p:restoredTop sz="94671" autoAdjust="0"/>
  </p:normalViewPr>
  <p:slideViewPr>
    <p:cSldViewPr>
      <p:cViewPr>
        <p:scale>
          <a:sx n="80" d="100"/>
          <a:sy n="80" d="100"/>
        </p:scale>
        <p:origin x="-984"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handoutMaster" Target="handoutMasters/handout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smtClean="0"/>
            </a:lvl1pPr>
          </a:lstStyle>
          <a:p>
            <a:pPr>
              <a:defRPr/>
            </a:pPr>
            <a:r>
              <a:rPr lang="en-US" alt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smtClean="0"/>
            </a:lvl1pPr>
          </a:lstStyle>
          <a:p>
            <a:pPr>
              <a:defRPr/>
            </a:pPr>
            <a:r>
              <a:rPr lang="en-US" altLang="en-US"/>
              <a:t>Page </a:t>
            </a:r>
            <a:fld id="{D155B0EA-C7B8-42C3-B56A-5BBDAD17CEE1}" type="slidenum">
              <a:rPr lang="en-US" altLang="en-US"/>
              <a:pPr>
                <a:defRPr/>
              </a:pPr>
              <a:t>‹Nr.›</a:t>
            </a:fld>
            <a:endParaRPr lang="en-US" altLang="en-US"/>
          </a:p>
        </p:txBody>
      </p:sp>
      <p:sp>
        <p:nvSpPr>
          <p:cNvPr id="6150"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pPr>
              <a:defRPr/>
            </a:pPr>
            <a:r>
              <a:rPr lang="en-US" altLang="en-US" sz="1200" smtClean="0"/>
              <a:t>Submission</a:t>
            </a:r>
          </a:p>
        </p:txBody>
      </p:sp>
      <p:sp>
        <p:nvSpPr>
          <p:cNvPr id="6152"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48696666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en-US"/>
              <a:t>&lt;month year&gt;</a:t>
            </a:r>
          </a:p>
        </p:txBody>
      </p:sp>
      <p:sp>
        <p:nvSpPr>
          <p:cNvPr id="5124"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noProof="0" smtClean="0"/>
              <a:t>Click to edit Master text styles</a:t>
            </a:r>
          </a:p>
          <a:p>
            <a:pPr lvl="1"/>
            <a:r>
              <a:rPr lang="en-US" altLang="en-US" noProof="0" smtClean="0"/>
              <a:t>Second level</a:t>
            </a:r>
          </a:p>
          <a:p>
            <a:pPr lvl="2"/>
            <a:r>
              <a:rPr lang="en-US" altLang="en-US" noProof="0" smtClean="0"/>
              <a:t>Third level</a:t>
            </a:r>
          </a:p>
          <a:p>
            <a:pPr lvl="3"/>
            <a:r>
              <a:rPr lang="en-US" altLang="en-US" noProof="0" smtClean="0"/>
              <a:t>Fourth level</a:t>
            </a:r>
          </a:p>
          <a:p>
            <a:pPr lvl="4"/>
            <a:r>
              <a:rPr lang="en-US" altLang="en-US"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smtClean="0"/>
            </a:lvl5pPr>
          </a:lstStyle>
          <a:p>
            <a:pPr lvl="4">
              <a:defRPr/>
            </a:pPr>
            <a:r>
              <a:rPr lang="en-US" alt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mtClean="0"/>
            </a:lvl1pPr>
          </a:lstStyle>
          <a:p>
            <a:pPr>
              <a:defRPr/>
            </a:pPr>
            <a:r>
              <a:rPr lang="en-US" altLang="en-US"/>
              <a:t>Page </a:t>
            </a:r>
            <a:fld id="{5FEB5FDB-DE82-4AB7-8712-9A9F3663A589}" type="slidenum">
              <a:rPr lang="en-US" altLang="en-US"/>
              <a:pPr>
                <a:defRPr/>
              </a:pPr>
              <a:t>‹Nr.›</a:t>
            </a:fld>
            <a:endParaRPr lang="en-US" altLang="en-US"/>
          </a:p>
        </p:txBody>
      </p:sp>
      <p:sp>
        <p:nvSpPr>
          <p:cNvPr id="5128"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Submission</a:t>
            </a:r>
          </a:p>
        </p:txBody>
      </p:sp>
      <p:sp>
        <p:nvSpPr>
          <p:cNvPr id="5129"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30"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324709211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xfrm>
            <a:off x="2933700" y="8985250"/>
            <a:ext cx="801688" cy="184666"/>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666" eaLnBrk="0" hangingPunct="0">
              <a:defRPr sz="2300">
                <a:solidFill>
                  <a:schemeClr val="tx1"/>
                </a:solidFill>
                <a:latin typeface="Times New Roman" pitchFamily="18" charset="0"/>
              </a:defRPr>
            </a:lvl1pPr>
            <a:lvl2pPr marL="712118" indent="-273891" defTabSz="926666" eaLnBrk="0" hangingPunct="0">
              <a:defRPr sz="2300">
                <a:solidFill>
                  <a:schemeClr val="tx1"/>
                </a:solidFill>
                <a:latin typeface="Times New Roman" pitchFamily="18" charset="0"/>
              </a:defRPr>
            </a:lvl2pPr>
            <a:lvl3pPr marL="1095566" indent="-219113" defTabSz="926666" eaLnBrk="0" hangingPunct="0">
              <a:defRPr sz="2300">
                <a:solidFill>
                  <a:schemeClr val="tx1"/>
                </a:solidFill>
                <a:latin typeface="Times New Roman" pitchFamily="18" charset="0"/>
              </a:defRPr>
            </a:lvl3pPr>
            <a:lvl4pPr marL="1533792" indent="-219113" defTabSz="926666" eaLnBrk="0" hangingPunct="0">
              <a:defRPr sz="2300">
                <a:solidFill>
                  <a:schemeClr val="tx1"/>
                </a:solidFill>
                <a:latin typeface="Times New Roman" pitchFamily="18" charset="0"/>
              </a:defRPr>
            </a:lvl4pPr>
            <a:lvl5pPr marL="1972018" indent="-219113" defTabSz="926666" eaLnBrk="0" hangingPunct="0">
              <a:defRPr sz="2300">
                <a:solidFill>
                  <a:schemeClr val="tx1"/>
                </a:solidFill>
                <a:latin typeface="Times New Roman" pitchFamily="18" charset="0"/>
              </a:defRPr>
            </a:lvl5pPr>
            <a:lvl6pPr marL="2410244" indent="-219113" defTabSz="926666" eaLnBrk="0" fontAlgn="base" hangingPunct="0">
              <a:spcBef>
                <a:spcPct val="0"/>
              </a:spcBef>
              <a:spcAft>
                <a:spcPct val="0"/>
              </a:spcAft>
              <a:defRPr sz="2300">
                <a:solidFill>
                  <a:schemeClr val="tx1"/>
                </a:solidFill>
                <a:latin typeface="Times New Roman" pitchFamily="18" charset="0"/>
              </a:defRPr>
            </a:lvl6pPr>
            <a:lvl7pPr marL="2848470" indent="-219113" defTabSz="926666" eaLnBrk="0" fontAlgn="base" hangingPunct="0">
              <a:spcBef>
                <a:spcPct val="0"/>
              </a:spcBef>
              <a:spcAft>
                <a:spcPct val="0"/>
              </a:spcAft>
              <a:defRPr sz="2300">
                <a:solidFill>
                  <a:schemeClr val="tx1"/>
                </a:solidFill>
                <a:latin typeface="Times New Roman" pitchFamily="18" charset="0"/>
              </a:defRPr>
            </a:lvl7pPr>
            <a:lvl8pPr marL="3286697" indent="-219113" defTabSz="926666" eaLnBrk="0" fontAlgn="base" hangingPunct="0">
              <a:spcBef>
                <a:spcPct val="0"/>
              </a:spcBef>
              <a:spcAft>
                <a:spcPct val="0"/>
              </a:spcAft>
              <a:defRPr sz="2300">
                <a:solidFill>
                  <a:schemeClr val="tx1"/>
                </a:solidFill>
                <a:latin typeface="Times New Roman" pitchFamily="18" charset="0"/>
              </a:defRPr>
            </a:lvl8pPr>
            <a:lvl9pPr marL="3724923" indent="-219113" defTabSz="926666" eaLnBrk="0" fontAlgn="base" hangingPunct="0">
              <a:spcBef>
                <a:spcPct val="0"/>
              </a:spcBef>
              <a:spcAft>
                <a:spcPct val="0"/>
              </a:spcAft>
              <a:defRPr sz="2300">
                <a:solidFill>
                  <a:schemeClr val="tx1"/>
                </a:solidFill>
                <a:latin typeface="Times New Roman" pitchFamily="18" charset="0"/>
              </a:defRPr>
            </a:lvl9pPr>
          </a:lstStyle>
          <a:p>
            <a:pPr>
              <a:defRPr/>
            </a:pPr>
            <a:fld id="{7E57C057-3501-4EB0-A033-87875D124151}" type="slidenum">
              <a:rPr lang="en-US" altLang="en-US" sz="1200">
                <a:solidFill>
                  <a:prstClr val="black"/>
                </a:solidFill>
              </a:rPr>
              <a:pPr>
                <a:defRPr/>
              </a:pPr>
              <a:t>4</a:t>
            </a:fld>
            <a:endParaRPr lang="en-US" altLang="en-US" sz="1200">
              <a:solidFill>
                <a:prstClr val="black"/>
              </a:solidFill>
            </a:endParaRPr>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78" tIns="45035" rIns="91678" bIns="45035"/>
          <a:lstStyle/>
          <a:p>
            <a:endParaRPr lang="en-GB" altLang="en-US" smtClean="0"/>
          </a:p>
        </p:txBody>
      </p:sp>
      <p:sp>
        <p:nvSpPr>
          <p:cNvPr id="1331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xfrm>
            <a:off x="2933700" y="8985250"/>
            <a:ext cx="801688" cy="184666"/>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666" eaLnBrk="0" hangingPunct="0">
              <a:defRPr sz="2300">
                <a:solidFill>
                  <a:schemeClr val="tx1"/>
                </a:solidFill>
                <a:latin typeface="Times New Roman" pitchFamily="18" charset="0"/>
              </a:defRPr>
            </a:lvl1pPr>
            <a:lvl2pPr marL="712118" indent="-273891" defTabSz="926666" eaLnBrk="0" hangingPunct="0">
              <a:defRPr sz="2300">
                <a:solidFill>
                  <a:schemeClr val="tx1"/>
                </a:solidFill>
                <a:latin typeface="Times New Roman" pitchFamily="18" charset="0"/>
              </a:defRPr>
            </a:lvl2pPr>
            <a:lvl3pPr marL="1095566" indent="-219113" defTabSz="926666" eaLnBrk="0" hangingPunct="0">
              <a:defRPr sz="2300">
                <a:solidFill>
                  <a:schemeClr val="tx1"/>
                </a:solidFill>
                <a:latin typeface="Times New Roman" pitchFamily="18" charset="0"/>
              </a:defRPr>
            </a:lvl3pPr>
            <a:lvl4pPr marL="1533792" indent="-219113" defTabSz="926666" eaLnBrk="0" hangingPunct="0">
              <a:defRPr sz="2300">
                <a:solidFill>
                  <a:schemeClr val="tx1"/>
                </a:solidFill>
                <a:latin typeface="Times New Roman" pitchFamily="18" charset="0"/>
              </a:defRPr>
            </a:lvl4pPr>
            <a:lvl5pPr marL="1972018" indent="-219113" defTabSz="926666" eaLnBrk="0" hangingPunct="0">
              <a:defRPr sz="2300">
                <a:solidFill>
                  <a:schemeClr val="tx1"/>
                </a:solidFill>
                <a:latin typeface="Times New Roman" pitchFamily="18" charset="0"/>
              </a:defRPr>
            </a:lvl5pPr>
            <a:lvl6pPr marL="2410244" indent="-219113" defTabSz="926666" eaLnBrk="0" fontAlgn="base" hangingPunct="0">
              <a:spcBef>
                <a:spcPct val="0"/>
              </a:spcBef>
              <a:spcAft>
                <a:spcPct val="0"/>
              </a:spcAft>
              <a:defRPr sz="2300">
                <a:solidFill>
                  <a:schemeClr val="tx1"/>
                </a:solidFill>
                <a:latin typeface="Times New Roman" pitchFamily="18" charset="0"/>
              </a:defRPr>
            </a:lvl6pPr>
            <a:lvl7pPr marL="2848470" indent="-219113" defTabSz="926666" eaLnBrk="0" fontAlgn="base" hangingPunct="0">
              <a:spcBef>
                <a:spcPct val="0"/>
              </a:spcBef>
              <a:spcAft>
                <a:spcPct val="0"/>
              </a:spcAft>
              <a:defRPr sz="2300">
                <a:solidFill>
                  <a:schemeClr val="tx1"/>
                </a:solidFill>
                <a:latin typeface="Times New Roman" pitchFamily="18" charset="0"/>
              </a:defRPr>
            </a:lvl7pPr>
            <a:lvl8pPr marL="3286697" indent="-219113" defTabSz="926666" eaLnBrk="0" fontAlgn="base" hangingPunct="0">
              <a:spcBef>
                <a:spcPct val="0"/>
              </a:spcBef>
              <a:spcAft>
                <a:spcPct val="0"/>
              </a:spcAft>
              <a:defRPr sz="2300">
                <a:solidFill>
                  <a:schemeClr val="tx1"/>
                </a:solidFill>
                <a:latin typeface="Times New Roman" pitchFamily="18" charset="0"/>
              </a:defRPr>
            </a:lvl8pPr>
            <a:lvl9pPr marL="3724923" indent="-219113" defTabSz="926666" eaLnBrk="0" fontAlgn="base" hangingPunct="0">
              <a:spcBef>
                <a:spcPct val="0"/>
              </a:spcBef>
              <a:spcAft>
                <a:spcPct val="0"/>
              </a:spcAft>
              <a:defRPr sz="2300">
                <a:solidFill>
                  <a:schemeClr val="tx1"/>
                </a:solidFill>
                <a:latin typeface="Times New Roman" pitchFamily="18" charset="0"/>
              </a:defRPr>
            </a:lvl9pPr>
          </a:lstStyle>
          <a:p>
            <a:pPr>
              <a:defRPr/>
            </a:pPr>
            <a:fld id="{F2CBAA80-FB16-4347-92C8-E9F14665C886}" type="slidenum">
              <a:rPr lang="en-US" altLang="en-US" sz="1200">
                <a:solidFill>
                  <a:prstClr val="black"/>
                </a:solidFill>
              </a:rPr>
              <a:pPr>
                <a:defRPr/>
              </a:pPr>
              <a:t>8</a:t>
            </a:fld>
            <a:endParaRPr lang="en-US" altLang="en-US" sz="1200">
              <a:solidFill>
                <a:prstClr val="black"/>
              </a:solidFill>
            </a:endParaRPr>
          </a:p>
        </p:txBody>
      </p:sp>
      <p:sp>
        <p:nvSpPr>
          <p:cNvPr id="14339" name="Rectangle 2"/>
          <p:cNvSpPr>
            <a:spLocks noGrp="1" noRot="1" noChangeAspect="1" noChangeArrowheads="1" noTextEdit="1"/>
          </p:cNvSpPr>
          <p:nvPr>
            <p:ph type="sldImg"/>
          </p:nvPr>
        </p:nvSpPr>
        <p:spPr>
          <a:xfrm>
            <a:off x="1154113" y="701675"/>
            <a:ext cx="4625975" cy="3468688"/>
          </a:xfrm>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smtClean="0"/>
              <a:t>Formatvorlage des Untertitelmasters durch Klicken bearbeiten</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dirty="0" smtClean="0"/>
              <a:t>March 2017</a:t>
            </a:r>
            <a:endParaRPr lang="en-US" alt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CA61DD99-C9BB-4923-A4D0-63974C4618AE}" type="slidenum">
              <a:rPr lang="en-US" altLang="en-US"/>
              <a:pPr>
                <a:defRPr/>
              </a:pPr>
              <a:t>‹Nr.›</a:t>
            </a:fld>
            <a:endParaRPr lang="en-US" altLang="en-US"/>
          </a:p>
        </p:txBody>
      </p:sp>
    </p:spTree>
    <p:extLst>
      <p:ext uri="{BB962C8B-B14F-4D97-AF65-F5344CB8AC3E}">
        <p14:creationId xmlns:p14="http://schemas.microsoft.com/office/powerpoint/2010/main" val="31258819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dirty="0" smtClean="0"/>
              <a:t>March 2017</a:t>
            </a:r>
            <a:endParaRPr lang="en-US" alt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2FC7BA1E-1A3C-4B5D-9B83-5B34940DCE75}" type="slidenum">
              <a:rPr lang="en-US" altLang="en-US"/>
              <a:pPr>
                <a:defRPr/>
              </a:pPr>
              <a:t>‹Nr.›</a:t>
            </a:fld>
            <a:endParaRPr lang="en-US" altLang="en-US"/>
          </a:p>
        </p:txBody>
      </p:sp>
    </p:spTree>
    <p:extLst>
      <p:ext uri="{BB962C8B-B14F-4D97-AF65-F5344CB8AC3E}">
        <p14:creationId xmlns:p14="http://schemas.microsoft.com/office/powerpoint/2010/main" val="28854621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15100" y="685800"/>
            <a:ext cx="1943100" cy="5410200"/>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685800" y="685800"/>
            <a:ext cx="5676900" cy="5410200"/>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dirty="0" smtClean="0"/>
              <a:t>March 2017</a:t>
            </a:r>
            <a:endParaRPr lang="en-US" alt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850159D3-C163-4BBD-B2E0-71B0828CBD4D}" type="slidenum">
              <a:rPr lang="en-US" altLang="en-US"/>
              <a:pPr>
                <a:defRPr/>
              </a:pPr>
              <a:t>‹Nr.›</a:t>
            </a:fld>
            <a:endParaRPr lang="en-US" altLang="en-US"/>
          </a:p>
        </p:txBody>
      </p:sp>
    </p:spTree>
    <p:extLst>
      <p:ext uri="{BB962C8B-B14F-4D97-AF65-F5344CB8AC3E}">
        <p14:creationId xmlns:p14="http://schemas.microsoft.com/office/powerpoint/2010/main" val="116815185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398898296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itle 3"/>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25630710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52082664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298518012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62000" y="16764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24400" y="16764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44125911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3077583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60751344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1604466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dirty="0" smtClean="0"/>
              <a:t>March 2017</a:t>
            </a:r>
            <a:endParaRPr lang="en-US" alt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AECCCC10-95A5-4A40-B619-D8FBFD7D6646}" type="slidenum">
              <a:rPr lang="en-US" altLang="en-US"/>
              <a:pPr>
                <a:defRPr/>
              </a:pPr>
              <a:t>‹Nr.›</a:t>
            </a:fld>
            <a:endParaRPr lang="en-US" altLang="en-US"/>
          </a:p>
        </p:txBody>
      </p:sp>
    </p:spTree>
    <p:extLst>
      <p:ext uri="{BB962C8B-B14F-4D97-AF65-F5344CB8AC3E}">
        <p14:creationId xmlns:p14="http://schemas.microsoft.com/office/powerpoint/2010/main" val="268067855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78888496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54702453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52707175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72250" y="381000"/>
            <a:ext cx="196215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381000"/>
            <a:ext cx="573405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6418256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 bearbeiten</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dirty="0" smtClean="0"/>
              <a:t>March 2017</a:t>
            </a:r>
            <a:endParaRPr lang="en-US" alt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F4A1C197-2786-4603-AB11-5395CC76E2CD}" type="slidenum">
              <a:rPr lang="en-US" altLang="en-US"/>
              <a:pPr>
                <a:defRPr/>
              </a:pPr>
              <a:t>‹Nr.›</a:t>
            </a:fld>
            <a:endParaRPr lang="en-US" altLang="en-US"/>
          </a:p>
        </p:txBody>
      </p:sp>
    </p:spTree>
    <p:extLst>
      <p:ext uri="{BB962C8B-B14F-4D97-AF65-F5344CB8AC3E}">
        <p14:creationId xmlns:p14="http://schemas.microsoft.com/office/powerpoint/2010/main" val="28196947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lvl1pPr>
              <a:defRPr smtClean="0"/>
            </a:lvl1pPr>
          </a:lstStyle>
          <a:p>
            <a:pPr>
              <a:defRPr/>
            </a:pPr>
            <a:r>
              <a:rPr lang="en-US" altLang="en-US" dirty="0" smtClean="0"/>
              <a:t>March 2017</a:t>
            </a:r>
            <a:endParaRPr lang="en-US" altLang="en-US" dirty="0"/>
          </a:p>
        </p:txBody>
      </p:sp>
      <p:sp>
        <p:nvSpPr>
          <p:cNvPr id="6" name="Fußzeilenplatzhalter 5"/>
          <p:cNvSpPr>
            <a:spLocks noGrp="1"/>
          </p:cNvSpPr>
          <p:nvPr>
            <p:ph type="ftr" sz="quarter" idx="11"/>
          </p:nvPr>
        </p:nvSpPr>
        <p:spPr/>
        <p:txBody>
          <a:bodyPr/>
          <a:lstStyle>
            <a:lvl1pPr>
              <a:defRPr dirty="0" smtClean="0"/>
            </a:lvl1pPr>
          </a:lstStyle>
          <a:p>
            <a:pPr>
              <a:defRPr/>
            </a:pPr>
            <a:r>
              <a:rPr lang="en-US" altLang="en-US"/>
              <a:t>Joerg ROBERT, FAU Erlangen-</a:t>
            </a:r>
            <a:r>
              <a:rPr lang="en-US" altLang="en-US" err="1"/>
              <a:t>Nuernberg</a:t>
            </a:r>
            <a:endParaRPr lang="en-US" altLang="en-US"/>
          </a:p>
        </p:txBody>
      </p:sp>
      <p:sp>
        <p:nvSpPr>
          <p:cNvPr id="7" name="Foliennummernplatzhalter 6"/>
          <p:cNvSpPr>
            <a:spLocks noGrp="1"/>
          </p:cNvSpPr>
          <p:nvPr>
            <p:ph type="sldNum" sz="quarter" idx="12"/>
          </p:nvPr>
        </p:nvSpPr>
        <p:spPr/>
        <p:txBody>
          <a:bodyPr/>
          <a:lstStyle>
            <a:lvl1pPr>
              <a:defRPr smtClean="0"/>
            </a:lvl1pPr>
          </a:lstStyle>
          <a:p>
            <a:pPr>
              <a:defRPr/>
            </a:pPr>
            <a:r>
              <a:rPr lang="en-US" altLang="en-US"/>
              <a:t>Slide </a:t>
            </a:r>
            <a:fld id="{52F1B2CD-7625-4F18-8E05-E9EEC07E93CC}" type="slidenum">
              <a:rPr lang="en-US" altLang="en-US"/>
              <a:pPr>
                <a:defRPr/>
              </a:pPr>
              <a:t>‹Nr.›</a:t>
            </a:fld>
            <a:endParaRPr lang="en-US" altLang="en-US"/>
          </a:p>
        </p:txBody>
      </p:sp>
    </p:spTree>
    <p:extLst>
      <p:ext uri="{BB962C8B-B14F-4D97-AF65-F5344CB8AC3E}">
        <p14:creationId xmlns:p14="http://schemas.microsoft.com/office/powerpoint/2010/main" val="32095779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Rectangle 4"/>
          <p:cNvSpPr>
            <a:spLocks noGrp="1" noChangeArrowheads="1"/>
          </p:cNvSpPr>
          <p:nvPr>
            <p:ph type="dt" sz="half" idx="10"/>
          </p:nvPr>
        </p:nvSpPr>
        <p:spPr>
          <a:ln/>
        </p:spPr>
        <p:txBody>
          <a:bodyPr/>
          <a:lstStyle>
            <a:lvl1pPr>
              <a:defRPr/>
            </a:lvl1pPr>
          </a:lstStyle>
          <a:p>
            <a:pPr>
              <a:defRPr/>
            </a:pPr>
            <a:r>
              <a:rPr lang="en-US" altLang="en-US" dirty="0" smtClean="0"/>
              <a:t>March 2017</a:t>
            </a:r>
            <a:endParaRPr lang="en-US" alt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en-US"/>
              <a:t>Slide </a:t>
            </a:r>
            <a:fld id="{8AE65431-8228-424E-B506-6A40843FF070}" type="slidenum">
              <a:rPr lang="en-US" altLang="en-US"/>
              <a:pPr>
                <a:defRPr/>
              </a:pPr>
              <a:t>‹Nr.›</a:t>
            </a:fld>
            <a:endParaRPr lang="en-US" altLang="en-US"/>
          </a:p>
        </p:txBody>
      </p:sp>
    </p:spTree>
    <p:extLst>
      <p:ext uri="{BB962C8B-B14F-4D97-AF65-F5344CB8AC3E}">
        <p14:creationId xmlns:p14="http://schemas.microsoft.com/office/powerpoint/2010/main" val="8937796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Rectangle 4"/>
          <p:cNvSpPr>
            <a:spLocks noGrp="1" noChangeArrowheads="1"/>
          </p:cNvSpPr>
          <p:nvPr>
            <p:ph type="dt" sz="half" idx="10"/>
          </p:nvPr>
        </p:nvSpPr>
        <p:spPr>
          <a:ln/>
        </p:spPr>
        <p:txBody>
          <a:bodyPr/>
          <a:lstStyle>
            <a:lvl1pPr>
              <a:defRPr/>
            </a:lvl1pPr>
          </a:lstStyle>
          <a:p>
            <a:pPr>
              <a:defRPr/>
            </a:pPr>
            <a:r>
              <a:rPr lang="en-US" altLang="en-US" dirty="0" smtClean="0"/>
              <a:t>March 2017</a:t>
            </a:r>
            <a:endParaRPr lang="en-US" alt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en-US"/>
              <a:t>Slide </a:t>
            </a:r>
            <a:fld id="{601FCD64-390F-49E5-9CE4-7F6F7547B309}" type="slidenum">
              <a:rPr lang="en-US" altLang="en-US"/>
              <a:pPr>
                <a:defRPr/>
              </a:pPr>
              <a:t>‹Nr.›</a:t>
            </a:fld>
            <a:endParaRPr lang="en-US" altLang="en-US"/>
          </a:p>
        </p:txBody>
      </p:sp>
    </p:spTree>
    <p:extLst>
      <p:ext uri="{BB962C8B-B14F-4D97-AF65-F5344CB8AC3E}">
        <p14:creationId xmlns:p14="http://schemas.microsoft.com/office/powerpoint/2010/main" val="40709809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en-US" dirty="0" smtClean="0"/>
              <a:t>March 2017</a:t>
            </a:r>
            <a:endParaRPr lang="en-US" alt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en-US"/>
              <a:t>Slide </a:t>
            </a:r>
            <a:fld id="{CB0D41C4-DADD-4A73-8178-CCCFAB2676E1}" type="slidenum">
              <a:rPr lang="en-US" altLang="en-US"/>
              <a:pPr>
                <a:defRPr/>
              </a:pPr>
              <a:t>‹Nr.›</a:t>
            </a:fld>
            <a:endParaRPr lang="en-US" altLang="en-US"/>
          </a:p>
        </p:txBody>
      </p:sp>
    </p:spTree>
    <p:extLst>
      <p:ext uri="{BB962C8B-B14F-4D97-AF65-F5344CB8AC3E}">
        <p14:creationId xmlns:p14="http://schemas.microsoft.com/office/powerpoint/2010/main" val="35476444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dirty="0" smtClean="0"/>
              <a:t>Titelmasterformat durch Klicken bearbeiten</a:t>
            </a:r>
            <a:endParaRPr lang="de-DE" dirty="0"/>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dirty="0" smtClean="0"/>
              <a:t>March 2017</a:t>
            </a:r>
            <a:endParaRPr lang="en-US" alt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65F4C1F3-06E0-4A42-8490-7D5523201175}" type="slidenum">
              <a:rPr lang="en-US" altLang="en-US"/>
              <a:pPr>
                <a:defRPr/>
              </a:pPr>
              <a:t>‹Nr.›</a:t>
            </a:fld>
            <a:endParaRPr lang="en-US" altLang="en-US"/>
          </a:p>
        </p:txBody>
      </p:sp>
    </p:spTree>
    <p:extLst>
      <p:ext uri="{BB962C8B-B14F-4D97-AF65-F5344CB8AC3E}">
        <p14:creationId xmlns:p14="http://schemas.microsoft.com/office/powerpoint/2010/main" val="719554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de-DE" noProof="0" smtClean="0"/>
              <a:t>Bild durch Klicken auf Symbol hinzufügen</a:t>
            </a:r>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dirty="0" smtClean="0"/>
              <a:t>March 2017</a:t>
            </a:r>
            <a:endParaRPr lang="en-US" alt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6B93A8EE-B5D3-4522-A447-D1DBA4E77764}" type="slidenum">
              <a:rPr lang="en-US" altLang="en-US"/>
              <a:pPr>
                <a:defRPr/>
              </a:pPr>
              <a:t>‹Nr.›</a:t>
            </a:fld>
            <a:endParaRPr lang="en-US" altLang="en-US"/>
          </a:p>
        </p:txBody>
      </p:sp>
    </p:spTree>
    <p:extLst>
      <p:ext uri="{BB962C8B-B14F-4D97-AF65-F5344CB8AC3E}">
        <p14:creationId xmlns:p14="http://schemas.microsoft.com/office/powerpoint/2010/main" val="40343334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de-DE" altLang="en-US" smtClean="0"/>
              <a:t>Titelmasterformat durch Klicken bearbeiten</a:t>
            </a:r>
            <a:endParaRPr lang="en-US" altLang="en-US"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de-DE" altLang="en-US" smtClean="0"/>
              <a:t>Textmasterformat bearbeiten</a:t>
            </a:r>
          </a:p>
          <a:p>
            <a:pPr lvl="1"/>
            <a:r>
              <a:rPr lang="de-DE" altLang="en-US" smtClean="0"/>
              <a:t>Zweite Ebene</a:t>
            </a:r>
          </a:p>
          <a:p>
            <a:pPr lvl="2"/>
            <a:r>
              <a:rPr lang="de-DE" altLang="en-US" smtClean="0"/>
              <a:t>Dritte Ebene</a:t>
            </a:r>
          </a:p>
          <a:p>
            <a:pPr lvl="3"/>
            <a:r>
              <a:rPr lang="de-DE" altLang="en-US" smtClean="0"/>
              <a:t>Vierte Ebene</a:t>
            </a:r>
          </a:p>
          <a:p>
            <a:pPr lvl="4"/>
            <a:r>
              <a:rPr lang="de-DE" altLang="en-US" smtClean="0"/>
              <a:t>Fünfte Ebene</a:t>
            </a:r>
            <a:endParaRPr lang="en-US" altLang="en-US" smtClean="0"/>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smtClean="0"/>
            </a:lvl1pPr>
          </a:lstStyle>
          <a:p>
            <a:pPr>
              <a:defRPr/>
            </a:pPr>
            <a:r>
              <a:rPr lang="en-US" altLang="en-US" dirty="0" smtClean="0"/>
              <a:t>March 2017</a:t>
            </a:r>
            <a:endParaRPr lang="en-US" altLang="en-US" dirty="0"/>
          </a:p>
        </p:txBody>
      </p:sp>
      <p:sp>
        <p:nvSpPr>
          <p:cNvPr id="1029" name="Rectangle 5"/>
          <p:cNvSpPr>
            <a:spLocks noGrp="1" noChangeArrowheads="1"/>
          </p:cNvSpPr>
          <p:nvPr>
            <p:ph type="ftr" sz="quarter" idx="3"/>
          </p:nvPr>
        </p:nvSpPr>
        <p:spPr bwMode="auto">
          <a:xfrm>
            <a:off x="5486400" y="6475413"/>
            <a:ext cx="3124200" cy="184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dirty="0" smtClean="0"/>
            </a:lvl1pPr>
          </a:lstStyle>
          <a:p>
            <a:pPr>
              <a:defRPr/>
            </a:pPr>
            <a:r>
              <a:rPr lang="en-US" altLang="en-US"/>
              <a:t>Joerg Robert, FAU Erlangen-</a:t>
            </a:r>
            <a:r>
              <a:rPr lang="en-US" altLang="en-US" err="1"/>
              <a:t>Nuernberg</a:t>
            </a:r>
            <a:endParaRPr lang="en-US" alt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smtClean="0"/>
            </a:lvl1pPr>
          </a:lstStyle>
          <a:p>
            <a:pPr>
              <a:defRPr/>
            </a:pPr>
            <a:r>
              <a:rPr lang="en-US" altLang="en-US"/>
              <a:t>Slide </a:t>
            </a:r>
            <a:fld id="{7BD9AE10-2F0C-444F-9697-6FFCC3759E3A}" type="slidenum">
              <a:rPr lang="en-US" altLang="en-US"/>
              <a:pPr>
                <a:defRPr/>
              </a:pPr>
              <a:t>‹Nr.›</a:t>
            </a:fld>
            <a:endParaRPr lang="en-US" altLang="en-US"/>
          </a:p>
        </p:txBody>
      </p:sp>
      <p:sp>
        <p:nvSpPr>
          <p:cNvPr id="1031" name="Rectangle 7"/>
          <p:cNvSpPr>
            <a:spLocks noChangeArrowheads="1"/>
          </p:cNvSpPr>
          <p:nvPr/>
        </p:nvSpPr>
        <p:spPr bwMode="auto">
          <a:xfrm>
            <a:off x="3851920" y="394156"/>
            <a:ext cx="460628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a:defRPr sz="1200">
                <a:solidFill>
                  <a:schemeClr val="tx1"/>
                </a:solidFill>
                <a:latin typeface="Times New Roman" pitchFamily="18" charset="0"/>
              </a:defRPr>
            </a:lvl5pPr>
            <a:lvl6pPr eaLnBrk="0" fontAlgn="base" hangingPunct="0">
              <a:spcBef>
                <a:spcPct val="0"/>
              </a:spcBef>
              <a:spcAft>
                <a:spcPct val="0"/>
              </a:spcAft>
              <a:defRPr sz="1200">
                <a:solidFill>
                  <a:schemeClr val="tx1"/>
                </a:solidFill>
                <a:latin typeface="Times New Roman" pitchFamily="18" charset="0"/>
              </a:defRPr>
            </a:lvl6pPr>
            <a:lvl7pPr eaLnBrk="0" fontAlgn="base" hangingPunct="0">
              <a:spcBef>
                <a:spcPct val="0"/>
              </a:spcBef>
              <a:spcAft>
                <a:spcPct val="0"/>
              </a:spcAft>
              <a:defRPr sz="1200">
                <a:solidFill>
                  <a:schemeClr val="tx1"/>
                </a:solidFill>
                <a:latin typeface="Times New Roman" pitchFamily="18" charset="0"/>
              </a:defRPr>
            </a:lvl7pPr>
            <a:lvl8pPr eaLnBrk="0" fontAlgn="base" hangingPunct="0">
              <a:spcBef>
                <a:spcPct val="0"/>
              </a:spcBef>
              <a:spcAft>
                <a:spcPct val="0"/>
              </a:spcAft>
              <a:defRPr sz="1200">
                <a:solidFill>
                  <a:schemeClr val="tx1"/>
                </a:solidFill>
                <a:latin typeface="Times New Roman" pitchFamily="18" charset="0"/>
              </a:defRPr>
            </a:lvl8pPr>
            <a:lvl9pPr eaLnBrk="0" fontAlgn="base" hangingPunct="0">
              <a:spcBef>
                <a:spcPct val="0"/>
              </a:spcBef>
              <a:spcAft>
                <a:spcPct val="0"/>
              </a:spcAft>
              <a:defRPr sz="1200">
                <a:solidFill>
                  <a:schemeClr val="tx1"/>
                </a:solidFill>
                <a:latin typeface="Times New Roman" pitchFamily="18" charset="0"/>
              </a:defRPr>
            </a:lvl9pPr>
          </a:lstStyle>
          <a:p>
            <a:pPr lvl="4" algn="r"/>
            <a:r>
              <a:rPr lang="en-US" altLang="en-US" sz="1400" b="1" dirty="0"/>
              <a:t>doc.: IEEE </a:t>
            </a:r>
            <a:r>
              <a:rPr lang="en-US" altLang="en-US" sz="1400" b="1" dirty="0" smtClean="0"/>
              <a:t>802.15-17-0380-02-lpwa</a:t>
            </a:r>
            <a:endParaRPr lang="en-US" altLang="en-US" sz="14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71" r:id="rId4"/>
    <p:sldLayoutId id="2147483664" r:id="rId5"/>
    <p:sldLayoutId id="2147483665" r:id="rId6"/>
    <p:sldLayoutId id="2147483666" r:id="rId7"/>
    <p:sldLayoutId id="2147483667" r:id="rId8"/>
    <p:sldLayoutId id="2147483668" r:id="rId9"/>
    <p:sldLayoutId id="2147483669" r:id="rId10"/>
    <p:sldLayoutId id="2147483670" r:id="rId11"/>
  </p:sldLayoutIdLst>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3810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762000" y="1676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Line 8"/>
          <p:cNvSpPr>
            <a:spLocks noChangeShapeType="1"/>
          </p:cNvSpPr>
          <p:nvPr/>
        </p:nvSpPr>
        <p:spPr bwMode="auto">
          <a:xfrm flipV="1">
            <a:off x="533400" y="6400800"/>
            <a:ext cx="6746875" cy="6350"/>
          </a:xfrm>
          <a:prstGeom prst="line">
            <a:avLst/>
          </a:prstGeom>
          <a:noFill/>
          <a:ln w="50800">
            <a:solidFill>
              <a:srgbClr val="2944B7"/>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pPr eaLnBrk="1" hangingPunct="1"/>
            <a:endParaRPr lang="de-DE" sz="2400">
              <a:solidFill>
                <a:srgbClr val="000000"/>
              </a:solidFill>
              <a:cs typeface="Arial" pitchFamily="34" charset="0"/>
            </a:endParaRPr>
          </a:p>
        </p:txBody>
      </p:sp>
      <p:pic>
        <p:nvPicPr>
          <p:cNvPr id="1029" name="Picture 12" descr="ieeeblu"/>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7504113" y="6229350"/>
            <a:ext cx="1066800" cy="325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0" name="Rectangle 20"/>
          <p:cNvSpPr>
            <a:spLocks noChangeArrowheads="1"/>
          </p:cNvSpPr>
          <p:nvPr userDrawn="1"/>
        </p:nvSpPr>
        <p:spPr bwMode="auto">
          <a:xfrm>
            <a:off x="0" y="6410325"/>
            <a:ext cx="9144000" cy="260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defRPr/>
            </a:pPr>
            <a:r>
              <a:rPr lang="en-GB" altLang="en-US" sz="1100" b="1" dirty="0" smtClean="0">
                <a:solidFill>
                  <a:srgbClr val="000099"/>
                </a:solidFill>
                <a:latin typeface="Arial" charset="0"/>
                <a:cs typeface="Arial" pitchFamily="34" charset="0"/>
              </a:rPr>
              <a:t>15 March 2015</a:t>
            </a:r>
            <a:endParaRPr lang="en-GB" altLang="en-US" sz="1100" b="1" dirty="0" smtClean="0">
              <a:solidFill>
                <a:srgbClr val="000099"/>
              </a:solidFill>
              <a:latin typeface="Arial" charset="0"/>
              <a:cs typeface="Arial" charset="0"/>
            </a:endParaRPr>
          </a:p>
        </p:txBody>
      </p:sp>
    </p:spTree>
    <p:extLst>
      <p:ext uri="{BB962C8B-B14F-4D97-AF65-F5344CB8AC3E}">
        <p14:creationId xmlns:p14="http://schemas.microsoft.com/office/powerpoint/2010/main" val="131748049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timing>
    <p:tnLst>
      <p:par>
        <p:cTn id="1" dur="indefinite" restart="never" nodeType="tmRoot"/>
      </p:par>
    </p:tnLst>
  </p:timing>
  <p:txStyles>
    <p:titleStyle>
      <a:lvl1pPr algn="ctr" rtl="0" eaLnBrk="0" fontAlgn="base" hangingPunct="0">
        <a:spcBef>
          <a:spcPct val="0"/>
        </a:spcBef>
        <a:spcAft>
          <a:spcPct val="0"/>
        </a:spcAft>
        <a:defRPr sz="3600" b="1">
          <a:solidFill>
            <a:srgbClr val="000099"/>
          </a:solidFill>
          <a:latin typeface="+mj-lt"/>
          <a:ea typeface="+mj-ea"/>
          <a:cs typeface="+mj-cs"/>
        </a:defRPr>
      </a:lvl1pPr>
      <a:lvl2pPr algn="ctr" rtl="0" eaLnBrk="0" fontAlgn="base" hangingPunct="0">
        <a:spcBef>
          <a:spcPct val="0"/>
        </a:spcBef>
        <a:spcAft>
          <a:spcPct val="0"/>
        </a:spcAft>
        <a:defRPr sz="3600" b="1">
          <a:solidFill>
            <a:srgbClr val="000099"/>
          </a:solidFill>
          <a:latin typeface="Arial" charset="0"/>
        </a:defRPr>
      </a:lvl2pPr>
      <a:lvl3pPr algn="ctr" rtl="0" eaLnBrk="0" fontAlgn="base" hangingPunct="0">
        <a:spcBef>
          <a:spcPct val="0"/>
        </a:spcBef>
        <a:spcAft>
          <a:spcPct val="0"/>
        </a:spcAft>
        <a:defRPr sz="3600" b="1">
          <a:solidFill>
            <a:srgbClr val="000099"/>
          </a:solidFill>
          <a:latin typeface="Arial" charset="0"/>
        </a:defRPr>
      </a:lvl3pPr>
      <a:lvl4pPr algn="ctr" rtl="0" eaLnBrk="0" fontAlgn="base" hangingPunct="0">
        <a:spcBef>
          <a:spcPct val="0"/>
        </a:spcBef>
        <a:spcAft>
          <a:spcPct val="0"/>
        </a:spcAft>
        <a:defRPr sz="3600" b="1">
          <a:solidFill>
            <a:srgbClr val="000099"/>
          </a:solidFill>
          <a:latin typeface="Arial" charset="0"/>
        </a:defRPr>
      </a:lvl4pPr>
      <a:lvl5pPr algn="ctr" rtl="0" eaLnBrk="0" fontAlgn="base" hangingPunct="0">
        <a:spcBef>
          <a:spcPct val="0"/>
        </a:spcBef>
        <a:spcAft>
          <a:spcPct val="0"/>
        </a:spcAft>
        <a:defRPr sz="3600" b="1">
          <a:solidFill>
            <a:srgbClr val="000099"/>
          </a:solidFill>
          <a:latin typeface="Arial" charset="0"/>
        </a:defRPr>
      </a:lvl5pPr>
      <a:lvl6pPr marL="457200" algn="ctr" rtl="0" eaLnBrk="0" fontAlgn="base" hangingPunct="0">
        <a:spcBef>
          <a:spcPct val="0"/>
        </a:spcBef>
        <a:spcAft>
          <a:spcPct val="0"/>
        </a:spcAft>
        <a:defRPr sz="3600" b="1">
          <a:solidFill>
            <a:srgbClr val="000099"/>
          </a:solidFill>
          <a:latin typeface="Arial" charset="0"/>
        </a:defRPr>
      </a:lvl6pPr>
      <a:lvl7pPr marL="914400" algn="ctr" rtl="0" eaLnBrk="0" fontAlgn="base" hangingPunct="0">
        <a:spcBef>
          <a:spcPct val="0"/>
        </a:spcBef>
        <a:spcAft>
          <a:spcPct val="0"/>
        </a:spcAft>
        <a:defRPr sz="3600" b="1">
          <a:solidFill>
            <a:srgbClr val="000099"/>
          </a:solidFill>
          <a:latin typeface="Arial" charset="0"/>
        </a:defRPr>
      </a:lvl7pPr>
      <a:lvl8pPr marL="1371600" algn="ctr" rtl="0" eaLnBrk="0" fontAlgn="base" hangingPunct="0">
        <a:spcBef>
          <a:spcPct val="0"/>
        </a:spcBef>
        <a:spcAft>
          <a:spcPct val="0"/>
        </a:spcAft>
        <a:defRPr sz="3600" b="1">
          <a:solidFill>
            <a:srgbClr val="000099"/>
          </a:solidFill>
          <a:latin typeface="Arial" charset="0"/>
        </a:defRPr>
      </a:lvl8pPr>
      <a:lvl9pPr marL="1828800" algn="ctr" rtl="0" eaLnBrk="0" fontAlgn="base" hangingPunct="0">
        <a:spcBef>
          <a:spcPct val="0"/>
        </a:spcBef>
        <a:spcAft>
          <a:spcPct val="0"/>
        </a:spcAft>
        <a:defRPr sz="3600" b="1">
          <a:solidFill>
            <a:srgbClr val="000099"/>
          </a:solidFill>
          <a:latin typeface="Arial" charset="0"/>
        </a:defRPr>
      </a:lvl9pPr>
    </p:titleStyle>
    <p:bodyStyle>
      <a:lvl1pPr marL="342900" indent="-342900" algn="l" rtl="0" eaLnBrk="0" fontAlgn="base" hangingPunct="0">
        <a:spcBef>
          <a:spcPct val="20000"/>
        </a:spcBef>
        <a:spcAft>
          <a:spcPct val="0"/>
        </a:spcAft>
        <a:buClr>
          <a:srgbClr val="CC3300"/>
        </a:buClr>
        <a:buSzPct val="50000"/>
        <a:buFont typeface="Monotype Sorts"/>
        <a:buChar char="l"/>
        <a:defRPr sz="3200">
          <a:solidFill>
            <a:srgbClr val="000099"/>
          </a:solidFill>
          <a:latin typeface="+mn-lt"/>
          <a:ea typeface="+mn-ea"/>
          <a:cs typeface="+mn-cs"/>
        </a:defRPr>
      </a:lvl1pPr>
      <a:lvl2pPr marL="742950" indent="-285750" algn="l" rtl="0" eaLnBrk="0" fontAlgn="base" hangingPunct="0">
        <a:spcBef>
          <a:spcPct val="20000"/>
        </a:spcBef>
        <a:spcAft>
          <a:spcPct val="0"/>
        </a:spcAft>
        <a:buClr>
          <a:srgbClr val="CC3300"/>
        </a:buClr>
        <a:buSzPct val="50000"/>
        <a:buFont typeface="Monotype Sorts"/>
        <a:buChar char="l"/>
        <a:defRPr sz="2800">
          <a:solidFill>
            <a:srgbClr val="000099"/>
          </a:solidFill>
          <a:latin typeface="+mn-lt"/>
        </a:defRPr>
      </a:lvl2pPr>
      <a:lvl3pPr marL="1143000" indent="-228600" algn="l" rtl="0" eaLnBrk="0" fontAlgn="base" hangingPunct="0">
        <a:spcBef>
          <a:spcPct val="20000"/>
        </a:spcBef>
        <a:spcAft>
          <a:spcPct val="0"/>
        </a:spcAft>
        <a:buClr>
          <a:srgbClr val="CC3300"/>
        </a:buClr>
        <a:buSzPct val="50000"/>
        <a:buFont typeface="Monotype Sorts"/>
        <a:buChar char="l"/>
        <a:defRPr sz="2400">
          <a:solidFill>
            <a:srgbClr val="000099"/>
          </a:solidFill>
          <a:latin typeface="+mn-lt"/>
        </a:defRPr>
      </a:lvl3pPr>
      <a:lvl4pPr marL="1600200" indent="-228600" algn="l" rtl="0" eaLnBrk="0" fontAlgn="base" hangingPunct="0">
        <a:spcBef>
          <a:spcPct val="20000"/>
        </a:spcBef>
        <a:spcAft>
          <a:spcPct val="0"/>
        </a:spcAft>
        <a:buClr>
          <a:srgbClr val="CC3300"/>
        </a:buClr>
        <a:buSzPct val="50000"/>
        <a:buFont typeface="Monotype Sorts"/>
        <a:buChar char="l"/>
        <a:defRPr sz="2000">
          <a:solidFill>
            <a:srgbClr val="000099"/>
          </a:solidFill>
          <a:latin typeface="+mn-lt"/>
        </a:defRPr>
      </a:lvl4pPr>
      <a:lvl5pPr marL="2057400" indent="-228600" algn="l" rtl="0" eaLnBrk="0" fontAlgn="base" hangingPunct="0">
        <a:spcBef>
          <a:spcPct val="20000"/>
        </a:spcBef>
        <a:spcAft>
          <a:spcPct val="0"/>
        </a:spcAft>
        <a:buClr>
          <a:srgbClr val="CC3300"/>
        </a:buClr>
        <a:buSzPct val="50000"/>
        <a:buFont typeface="Monotype Sorts"/>
        <a:buChar char="l"/>
        <a:defRPr sz="2000">
          <a:solidFill>
            <a:srgbClr val="000099"/>
          </a:solidFill>
          <a:latin typeface="+mn-lt"/>
        </a:defRPr>
      </a:lvl5pPr>
      <a:lvl6pPr marL="2514600" indent="-228600" algn="l" rtl="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mn-lt"/>
        </a:defRPr>
      </a:lvl6pPr>
      <a:lvl7pPr marL="2971800" indent="-228600" algn="l" rtl="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mn-lt"/>
        </a:defRPr>
      </a:lvl7pPr>
      <a:lvl8pPr marL="3429000" indent="-228600" algn="l" rtl="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mn-lt"/>
        </a:defRPr>
      </a:lvl8pPr>
      <a:lvl9pPr marL="3886200" indent="-228600" algn="l" rtl="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hyperlink" Target="https://mentor.ieee.org/802.15/dcn/17/15-17-0229-00-lpwa-tg-802-15-minutes-for-march-2017-plenary-meeting-of-ig-lpwa.doc"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mentor.ieee.org/802.15/dcn/16/15-16-0749-02-lpwa-ig-lpwa-literature-list.xlsx"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5/dcn/17/15-17-0347-00-lpwa-22june2017-telco-minutes.docx" TargetMode="External"/><Relationship Id="rId2" Type="http://schemas.openxmlformats.org/officeDocument/2006/relationships/hyperlink" Target="https://mentor.ieee.org/802.15/dcn/17/15-17-0345-00-lpwa-11apr2017-telco-minutes.docx"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5/dcn/17/15-17-0373-00-lpwa-update-on-etsi-ltn.pptx" TargetMode="External"/><Relationship Id="rId2" Type="http://schemas.openxmlformats.org/officeDocument/2006/relationships/hyperlink" Target="https://mentor.ieee.org/802.15/dcn/17/15-17-0383-00-lpwa-research-project-bats.pptx" TargetMode="External"/><Relationship Id="rId1" Type="http://schemas.openxmlformats.org/officeDocument/2006/relationships/slideLayout" Target="../slideLayouts/slideLayout2.xml"/><Relationship Id="rId4" Type="http://schemas.openxmlformats.org/officeDocument/2006/relationships/hyperlink" Target="https://mentor.ieee.org/802.15/dcn/17/15-17-0249-00-lpwa-lpwan-slides-ieee-802-15-ig-lpwa.pptx" TargetMode="External"/></Relationships>
</file>

<file path=ppt/slides/_rels/slide18.xml.rels><?xml version="1.0" encoding="UTF-8" standalone="yes"?>
<Relationships xmlns="http://schemas.openxmlformats.org/package/2006/relationships"><Relationship Id="rId2" Type="http://schemas.openxmlformats.org/officeDocument/2006/relationships/hyperlink" Target="https://mentor.ieee.org/802.15/dcn/17/15-17-0383-00-lpwa-research-project-bats.pptx"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s://mentor.ieee.org/802.15/dcn/17/15-17-0373-00-lpwa-update-on-etsi-ltn.pptx"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hyperlink" Target="https://mentor.ieee.org/802.15/dcn/17/15-17-0249-00-lpwa-lpwan-slides-ieee-802-15-ig-lpwa.pptx"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www.etsi.org/"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s://mentor.ieee.org/802.15/dcn/17/15-17-0346-00-lpwa-suitability-of-ieee-802-15-4k.pptx" TargetMode="External"/><Relationship Id="rId2" Type="http://schemas.openxmlformats.org/officeDocument/2006/relationships/hyperlink" Target="https://mentor.ieee.org/802.15/dcn/17/15-17-0248-00-lpwa-summary-of-ieee-std-802-15-4-lecim.docx" TargetMode="External"/><Relationship Id="rId1" Type="http://schemas.openxmlformats.org/officeDocument/2006/relationships/slideLayout" Target="../slideLayouts/slideLayout2.xml"/><Relationship Id="rId4" Type="http://schemas.openxmlformats.org/officeDocument/2006/relationships/hyperlink" Target="https://mentor.ieee.org/802.15/dcn/17/15-17-0344-00-lpwa-packet-splitting-for-improved-robustness.pptx" TargetMode="External"/></Relationships>
</file>

<file path=ppt/slides/_rels/slide25.xml.rels><?xml version="1.0" encoding="UTF-8" standalone="yes"?>
<Relationships xmlns="http://schemas.openxmlformats.org/package/2006/relationships"><Relationship Id="rId2" Type="http://schemas.openxmlformats.org/officeDocument/2006/relationships/hyperlink" Target="https://mentor.ieee.org/802.15/dcn/17/15-17-0248-00-lpwa-summary-of-ieee-std-802-15-4-lecim.docx"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https://mentor.ieee.org/802.15/dcn/17/15-17-0346-00-lpwa-suitability-of-ieee-802-15-4k.pptx"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hyperlink" Target="https://mentor.ieee.org/802.15/dcn/17/15-17-0344-00-lpwa-packet-splitting-for-improved-robustness.pptx"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umsplatzhalter 1"/>
          <p:cNvSpPr>
            <a:spLocks noGrp="1"/>
          </p:cNvSpPr>
          <p:nvPr>
            <p:ph type="dt" sz="quarter" idx="10"/>
          </p:nvPr>
        </p:nvSpPr>
        <p:spPr>
          <a:xfrm>
            <a:off x="685800" y="378281"/>
            <a:ext cx="1600200" cy="215444"/>
          </a:xfrm>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sz="1400" dirty="0" smtClean="0"/>
              <a:t>July 2017</a:t>
            </a:r>
            <a:endParaRPr lang="en-US" altLang="en-US" sz="1400" dirty="0"/>
          </a:p>
        </p:txBody>
      </p:sp>
      <p:sp>
        <p:nvSpPr>
          <p:cNvPr id="3075" name="Fußzeilenplatzhalter 2"/>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dirty="0"/>
              <a:t>Joerg ROBERT, FAU Erlangen-</a:t>
            </a:r>
            <a:r>
              <a:rPr lang="en-US" altLang="en-US" dirty="0" err="1"/>
              <a:t>Nuernberg</a:t>
            </a:r>
            <a:endParaRPr lang="en-US" altLang="en-US"/>
          </a:p>
        </p:txBody>
      </p:sp>
      <p:sp>
        <p:nvSpPr>
          <p:cNvPr id="3076" name="Foliennummernplatzhalter 3"/>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Slide </a:t>
            </a:r>
            <a:fld id="{049B0792-D589-4959-95CB-096FC9FA4897}" type="slidenum">
              <a:rPr lang="en-US" altLang="en-US"/>
              <a:pPr/>
              <a:t>1</a:t>
            </a:fld>
            <a:endParaRPr lang="en-US" altLang="en-US"/>
          </a:p>
        </p:txBody>
      </p:sp>
      <p:sp>
        <p:nvSpPr>
          <p:cNvPr id="27651" name="Rectangle 3"/>
          <p:cNvSpPr>
            <a:spLocks noChangeArrowheads="1"/>
          </p:cNvSpPr>
          <p:nvPr/>
        </p:nvSpPr>
        <p:spPr bwMode="auto">
          <a:xfrm>
            <a:off x="152400" y="609600"/>
            <a:ext cx="8991600" cy="4524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defRPr/>
            </a:pP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pPr>
              <a:defRPr/>
            </a:pPr>
            <a:endParaRPr lang="en-US" altLang="en-US" sz="1600" dirty="0">
              <a:solidFill>
                <a:schemeClr val="tx2"/>
              </a:solidFill>
            </a:endParaRPr>
          </a:p>
          <a:p>
            <a:pPr>
              <a:defRPr/>
            </a:pPr>
            <a:r>
              <a:rPr lang="en-US" altLang="en-US" sz="1600" b="1" dirty="0">
                <a:solidFill>
                  <a:schemeClr val="tx2"/>
                </a:solidFill>
              </a:rPr>
              <a:t>Submission Title:</a:t>
            </a:r>
            <a:r>
              <a:rPr lang="en-US" altLang="en-US" sz="1600" dirty="0">
                <a:solidFill>
                  <a:schemeClr val="tx2"/>
                </a:solidFill>
              </a:rPr>
              <a:t> </a:t>
            </a:r>
            <a:r>
              <a:rPr lang="en-US" altLang="en-US" sz="1600" dirty="0" smtClean="0">
                <a:solidFill>
                  <a:schemeClr val="tx2"/>
                </a:solidFill>
              </a:rPr>
              <a:t>[IG LPWA Agenda of  July 2017 Plenary]</a:t>
            </a:r>
            <a:r>
              <a:rPr lang="en-US" altLang="en-US" sz="1600" dirty="0">
                <a:solidFill>
                  <a:schemeClr val="tx2"/>
                </a:solidFill>
              </a:rPr>
              <a:t>	</a:t>
            </a:r>
          </a:p>
          <a:p>
            <a:pPr>
              <a:defRPr/>
            </a:pPr>
            <a:r>
              <a:rPr lang="en-US" altLang="en-US" sz="1600" b="1" dirty="0">
                <a:solidFill>
                  <a:schemeClr val="tx2"/>
                </a:solidFill>
              </a:rPr>
              <a:t>Date Submitted: </a:t>
            </a:r>
            <a:r>
              <a:rPr lang="en-US" altLang="en-US" sz="1600" dirty="0" smtClean="0">
                <a:solidFill>
                  <a:schemeClr val="tx2"/>
                </a:solidFill>
              </a:rPr>
              <a:t>[10 July, 2017]</a:t>
            </a:r>
            <a:r>
              <a:rPr lang="en-US" altLang="en-US" sz="1600" dirty="0">
                <a:solidFill>
                  <a:schemeClr val="tx2"/>
                </a:solidFill>
              </a:rPr>
              <a:t>	</a:t>
            </a:r>
          </a:p>
          <a:p>
            <a:pPr>
              <a:defRPr/>
            </a:pPr>
            <a:r>
              <a:rPr lang="en-US" altLang="en-US" sz="1600" b="1" dirty="0">
                <a:solidFill>
                  <a:schemeClr val="tx2"/>
                </a:solidFill>
              </a:rPr>
              <a:t>Source:</a:t>
            </a:r>
            <a:r>
              <a:rPr lang="en-US" altLang="en-US" sz="1600" dirty="0">
                <a:solidFill>
                  <a:schemeClr val="tx2"/>
                </a:solidFill>
              </a:rPr>
              <a:t> [Joerg ROBERT] Company [Friedrich-Alexander University Erlangen-</a:t>
            </a:r>
            <a:r>
              <a:rPr lang="en-US" altLang="en-US" sz="1600" dirty="0" err="1">
                <a:solidFill>
                  <a:schemeClr val="tx2"/>
                </a:solidFill>
              </a:rPr>
              <a:t>Nuernberg</a:t>
            </a:r>
            <a:r>
              <a:rPr lang="en-US" altLang="en-US" sz="1600" dirty="0">
                <a:solidFill>
                  <a:schemeClr val="tx2"/>
                </a:solidFill>
              </a:rPr>
              <a:t>]</a:t>
            </a:r>
          </a:p>
          <a:p>
            <a:pPr>
              <a:defRPr/>
            </a:pPr>
            <a:r>
              <a:rPr lang="en-US" altLang="en-US" sz="1600" dirty="0">
                <a:solidFill>
                  <a:schemeClr val="tx2"/>
                </a:solidFill>
              </a:rPr>
              <a:t>Address [Am </a:t>
            </a:r>
            <a:r>
              <a:rPr lang="en-US" altLang="en-US" sz="1600" dirty="0" err="1">
                <a:solidFill>
                  <a:schemeClr val="tx2"/>
                </a:solidFill>
              </a:rPr>
              <a:t>Wolfsmantel</a:t>
            </a:r>
            <a:r>
              <a:rPr lang="en-US" altLang="en-US" sz="1600" dirty="0">
                <a:solidFill>
                  <a:schemeClr val="tx2"/>
                </a:solidFill>
              </a:rPr>
              <a:t> 33, 91058 Erlangen, Germany]</a:t>
            </a:r>
          </a:p>
          <a:p>
            <a:pPr>
              <a:defRPr/>
            </a:pPr>
            <a:r>
              <a:rPr lang="en-US" altLang="en-US" sz="1600" dirty="0">
                <a:solidFill>
                  <a:schemeClr val="tx2"/>
                </a:solidFill>
              </a:rPr>
              <a:t>Voice:[+49 9131 8525373], FAX: [+49 9131 8525102], E-Mail:[joerg.robert@fau.de]	</a:t>
            </a:r>
          </a:p>
          <a:p>
            <a:pPr>
              <a:spcBef>
                <a:spcPts val="600"/>
              </a:spcBef>
              <a:spcAft>
                <a:spcPts val="600"/>
              </a:spcAft>
              <a:defRPr/>
            </a:pPr>
            <a:r>
              <a:rPr lang="en-US" altLang="en-US" sz="1600" b="1" dirty="0">
                <a:solidFill>
                  <a:schemeClr val="tx2"/>
                </a:solidFill>
              </a:rPr>
              <a:t>Re:</a:t>
            </a:r>
            <a:r>
              <a:rPr lang="en-US" altLang="en-US" sz="1600" dirty="0">
                <a:solidFill>
                  <a:schemeClr val="tx2"/>
                </a:solidFill>
              </a:rPr>
              <a:t> </a:t>
            </a:r>
            <a:r>
              <a:rPr lang="en-US" altLang="en-US" sz="1600" dirty="0" smtClean="0">
                <a:solidFill>
                  <a:schemeClr val="tx2"/>
                </a:solidFill>
              </a:rPr>
              <a:t>[]</a:t>
            </a:r>
            <a:endParaRPr lang="en-US" altLang="en-US" sz="1600" dirty="0">
              <a:solidFill>
                <a:schemeClr val="tx2"/>
              </a:solidFill>
            </a:endParaRPr>
          </a:p>
          <a:p>
            <a:pPr>
              <a:spcBef>
                <a:spcPts val="600"/>
              </a:spcBef>
              <a:spcAft>
                <a:spcPts val="600"/>
              </a:spcAft>
              <a:defRPr/>
            </a:pPr>
            <a:r>
              <a:rPr lang="en-US" altLang="en-US" sz="1600" b="1" dirty="0">
                <a:solidFill>
                  <a:schemeClr val="tx2"/>
                </a:solidFill>
              </a:rPr>
              <a:t>Abstract:</a:t>
            </a:r>
            <a:r>
              <a:rPr lang="en-US" altLang="en-US" sz="1600" dirty="0">
                <a:solidFill>
                  <a:schemeClr val="tx2"/>
                </a:solidFill>
              </a:rPr>
              <a:t>	</a:t>
            </a:r>
            <a:r>
              <a:rPr lang="en-US" altLang="en-US" sz="1600" dirty="0" smtClean="0">
                <a:solidFill>
                  <a:schemeClr val="tx2"/>
                </a:solidFill>
              </a:rPr>
              <a:t>[</a:t>
            </a:r>
            <a:r>
              <a:rPr lang="en-US" altLang="en-US" sz="1600" dirty="0">
                <a:solidFill>
                  <a:schemeClr val="tx2"/>
                </a:solidFill>
              </a:rPr>
              <a:t>Contains the </a:t>
            </a:r>
            <a:r>
              <a:rPr lang="en-US" altLang="en-US" sz="1600" dirty="0" smtClean="0">
                <a:solidFill>
                  <a:schemeClr val="tx2"/>
                </a:solidFill>
              </a:rPr>
              <a:t>agenda of </a:t>
            </a:r>
            <a:r>
              <a:rPr lang="en-US" altLang="en-US" sz="1600" dirty="0">
                <a:solidFill>
                  <a:schemeClr val="tx2"/>
                </a:solidFill>
              </a:rPr>
              <a:t>the IG LPWA</a:t>
            </a:r>
            <a:r>
              <a:rPr lang="en-US" altLang="en-US" sz="1600" dirty="0" smtClean="0">
                <a:solidFill>
                  <a:schemeClr val="tx2"/>
                </a:solidFill>
              </a:rPr>
              <a:t>]</a:t>
            </a:r>
            <a:endParaRPr lang="en-US" altLang="en-US" sz="1600" dirty="0">
              <a:solidFill>
                <a:schemeClr val="tx2"/>
              </a:solidFill>
            </a:endParaRPr>
          </a:p>
          <a:p>
            <a:pPr>
              <a:spcBef>
                <a:spcPts val="600"/>
              </a:spcBef>
              <a:spcAft>
                <a:spcPts val="600"/>
              </a:spcAft>
              <a:defRPr/>
            </a:pPr>
            <a:r>
              <a:rPr lang="en-US" altLang="en-US" sz="1600" b="1" dirty="0">
                <a:solidFill>
                  <a:schemeClr val="tx2"/>
                </a:solidFill>
              </a:rPr>
              <a:t>Purpose:</a:t>
            </a:r>
            <a:r>
              <a:rPr lang="en-US" altLang="en-US" sz="1600" dirty="0">
                <a:solidFill>
                  <a:schemeClr val="tx2"/>
                </a:solidFill>
              </a:rPr>
              <a:t>	</a:t>
            </a:r>
            <a:r>
              <a:rPr lang="en-US" altLang="en-US" sz="1600" dirty="0" smtClean="0">
                <a:solidFill>
                  <a:schemeClr val="tx2"/>
                </a:solidFill>
              </a:rPr>
              <a:t>[Agenda for July 2017 IG LPWA]</a:t>
            </a:r>
            <a:endParaRPr lang="en-US" altLang="en-US" sz="1600" dirty="0">
              <a:solidFill>
                <a:schemeClr val="tx2"/>
              </a:solidFill>
            </a:endParaRPr>
          </a:p>
          <a:p>
            <a:pPr>
              <a:defRPr/>
            </a:pPr>
            <a:r>
              <a:rPr lang="en-US" altLang="en-US" sz="1600" b="1" dirty="0">
                <a:solidFill>
                  <a:schemeClr val="tx2"/>
                </a:solidFill>
              </a:rPr>
              <a:t>Notice:</a:t>
            </a:r>
            <a:r>
              <a:rPr lang="en-US" alt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altLang="en-US" sz="1600" b="1" dirty="0">
                <a:solidFill>
                  <a:schemeClr val="tx2"/>
                </a:solidFill>
              </a:rPr>
              <a:t>Release:</a:t>
            </a:r>
            <a:r>
              <a:rPr lang="en-US" alt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Main Agenda Items for the Week</a:t>
            </a:r>
            <a:endParaRPr lang="en-US" dirty="0"/>
          </a:p>
        </p:txBody>
      </p:sp>
      <p:sp>
        <p:nvSpPr>
          <p:cNvPr id="3" name="Inhaltsplatzhalter 2"/>
          <p:cNvSpPr>
            <a:spLocks noGrp="1"/>
          </p:cNvSpPr>
          <p:nvPr>
            <p:ph idx="1"/>
          </p:nvPr>
        </p:nvSpPr>
        <p:spPr/>
        <p:txBody>
          <a:bodyPr/>
          <a:lstStyle/>
          <a:p>
            <a:r>
              <a:rPr lang="en-US" dirty="0" smtClean="0"/>
              <a:t>Liaison with ETSI LTN</a:t>
            </a:r>
          </a:p>
          <a:p>
            <a:r>
              <a:rPr lang="en-US" dirty="0" smtClean="0"/>
              <a:t>Work on IG Report</a:t>
            </a:r>
          </a:p>
          <a:p>
            <a:r>
              <a:rPr lang="en-US" dirty="0" smtClean="0"/>
              <a:t>Timeline</a:t>
            </a:r>
          </a:p>
          <a:p>
            <a:endParaRPr lang="en-US" dirty="0"/>
          </a:p>
        </p:txBody>
      </p:sp>
      <p:sp>
        <p:nvSpPr>
          <p:cNvPr id="4" name="Datumsplatzhalter 3"/>
          <p:cNvSpPr>
            <a:spLocks noGrp="1"/>
          </p:cNvSpPr>
          <p:nvPr>
            <p:ph type="dt" sz="half" idx="10"/>
          </p:nvPr>
        </p:nvSpPr>
        <p:spPr/>
        <p:txBody>
          <a:bodyPr/>
          <a:lstStyle/>
          <a:p>
            <a:pPr>
              <a:defRPr/>
            </a:pPr>
            <a:r>
              <a:rPr lang="en-US" altLang="en-US" dirty="0"/>
              <a:t>July 2017</a:t>
            </a:r>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AECCCC10-95A5-4A40-B619-D8FBFD7D6646}" type="slidenum">
              <a:rPr lang="en-US" altLang="en-US" smtClean="0"/>
              <a:pPr>
                <a:defRPr/>
              </a:pPr>
              <a:t>10</a:t>
            </a:fld>
            <a:endParaRPr lang="en-US" altLang="en-US"/>
          </a:p>
        </p:txBody>
      </p:sp>
    </p:spTree>
    <p:extLst>
      <p:ext uri="{BB962C8B-B14F-4D97-AF65-F5344CB8AC3E}">
        <p14:creationId xmlns:p14="http://schemas.microsoft.com/office/powerpoint/2010/main" val="32726825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smtClean="0"/>
              <a:t>Draft Agenda</a:t>
            </a:r>
            <a:endParaRPr lang="en-US" dirty="0"/>
          </a:p>
        </p:txBody>
      </p:sp>
      <p:sp>
        <p:nvSpPr>
          <p:cNvPr id="8" name="Inhaltsplatzhalter 7"/>
          <p:cNvSpPr>
            <a:spLocks noGrp="1"/>
          </p:cNvSpPr>
          <p:nvPr>
            <p:ph sz="half" idx="1"/>
          </p:nvPr>
        </p:nvSpPr>
        <p:spPr>
          <a:xfrm>
            <a:off x="323528" y="1628800"/>
            <a:ext cx="4172272" cy="4467200"/>
          </a:xfrm>
        </p:spPr>
        <p:txBody>
          <a:bodyPr/>
          <a:lstStyle/>
          <a:p>
            <a:r>
              <a:rPr lang="en-US" sz="1800" dirty="0" smtClean="0"/>
              <a:t>Monday </a:t>
            </a:r>
            <a:r>
              <a:rPr lang="en-US" sz="1800" dirty="0"/>
              <a:t>PM1 </a:t>
            </a:r>
            <a:endParaRPr lang="en-US" sz="1800" dirty="0" smtClean="0"/>
          </a:p>
          <a:p>
            <a:pPr lvl="1"/>
            <a:r>
              <a:rPr lang="en-US" sz="1400" dirty="0"/>
              <a:t>Open</a:t>
            </a:r>
          </a:p>
          <a:p>
            <a:pPr lvl="1"/>
            <a:r>
              <a:rPr lang="en-US" sz="1400" dirty="0"/>
              <a:t>IEEE-SA Stds. Board Bylaws on Patents in Std's. &amp; Guidelines</a:t>
            </a:r>
          </a:p>
          <a:p>
            <a:pPr lvl="1"/>
            <a:r>
              <a:rPr lang="en-US" sz="1400" dirty="0"/>
              <a:t>Approval of the </a:t>
            </a:r>
            <a:r>
              <a:rPr lang="en-US" sz="1400" dirty="0" smtClean="0"/>
              <a:t>Agenda</a:t>
            </a:r>
          </a:p>
          <a:p>
            <a:pPr lvl="1"/>
            <a:r>
              <a:rPr lang="en-US" sz="1400" dirty="0"/>
              <a:t>Approval of Vancouver Minutes</a:t>
            </a:r>
          </a:p>
          <a:p>
            <a:pPr lvl="1"/>
            <a:r>
              <a:rPr lang="en-US" sz="1400" dirty="0" smtClean="0"/>
              <a:t>Review </a:t>
            </a:r>
            <a:r>
              <a:rPr lang="en-US" sz="1400" dirty="0"/>
              <a:t>of Time Line</a:t>
            </a:r>
          </a:p>
          <a:p>
            <a:pPr lvl="1"/>
            <a:r>
              <a:rPr lang="en-US" sz="1400" dirty="0" smtClean="0"/>
              <a:t>Update </a:t>
            </a:r>
            <a:r>
              <a:rPr lang="en-US" sz="1400" dirty="0"/>
              <a:t>on Literature List</a:t>
            </a:r>
          </a:p>
          <a:p>
            <a:pPr lvl="1"/>
            <a:r>
              <a:rPr lang="en-US" sz="1400" dirty="0"/>
              <a:t>Outcome of Last IG LPWA Telcos</a:t>
            </a:r>
          </a:p>
          <a:p>
            <a:pPr lvl="1"/>
            <a:r>
              <a:rPr lang="en-US" sz="1400" dirty="0"/>
              <a:t>Liaison with ETSI LTN</a:t>
            </a:r>
          </a:p>
          <a:p>
            <a:pPr lvl="1"/>
            <a:r>
              <a:rPr lang="en-US" sz="1400" dirty="0"/>
              <a:t>Contributions</a:t>
            </a:r>
          </a:p>
          <a:p>
            <a:pPr lvl="1"/>
            <a:r>
              <a:rPr lang="en-US" sz="1400" dirty="0"/>
              <a:t>Recess</a:t>
            </a:r>
          </a:p>
          <a:p>
            <a:r>
              <a:rPr lang="en-US" sz="1800" dirty="0" smtClean="0"/>
              <a:t>Tuesday </a:t>
            </a:r>
            <a:r>
              <a:rPr lang="en-US" sz="1800" dirty="0"/>
              <a:t>PM1 </a:t>
            </a:r>
            <a:endParaRPr lang="en-US" sz="1800" dirty="0" smtClean="0"/>
          </a:p>
          <a:p>
            <a:pPr lvl="1"/>
            <a:r>
              <a:rPr lang="en-US" sz="1400" dirty="0" smtClean="0"/>
              <a:t>Open</a:t>
            </a:r>
            <a:endParaRPr lang="en-US" sz="1400" dirty="0"/>
          </a:p>
          <a:p>
            <a:pPr lvl="1"/>
            <a:r>
              <a:rPr lang="en-US" sz="1400" dirty="0" smtClean="0"/>
              <a:t>Contributions </a:t>
            </a:r>
            <a:r>
              <a:rPr lang="en-US" sz="1400" dirty="0"/>
              <a:t>/ IG Report</a:t>
            </a:r>
          </a:p>
          <a:p>
            <a:pPr lvl="1"/>
            <a:r>
              <a:rPr lang="en-US" sz="1400" dirty="0" smtClean="0"/>
              <a:t>Recess</a:t>
            </a:r>
            <a:endParaRPr lang="en-US" sz="1400" dirty="0"/>
          </a:p>
          <a:p>
            <a:endParaRPr lang="en-US" sz="1800" dirty="0"/>
          </a:p>
        </p:txBody>
      </p:sp>
      <p:sp>
        <p:nvSpPr>
          <p:cNvPr id="9" name="Inhaltsplatzhalter 8"/>
          <p:cNvSpPr>
            <a:spLocks noGrp="1"/>
          </p:cNvSpPr>
          <p:nvPr>
            <p:ph sz="half" idx="2"/>
          </p:nvPr>
        </p:nvSpPr>
        <p:spPr>
          <a:xfrm>
            <a:off x="4648200" y="1628800"/>
            <a:ext cx="3956248" cy="4467200"/>
          </a:xfrm>
        </p:spPr>
        <p:txBody>
          <a:bodyPr/>
          <a:lstStyle/>
          <a:p>
            <a:r>
              <a:rPr lang="en-US" sz="1800" dirty="0" smtClean="0"/>
              <a:t>Wednesday PM1 </a:t>
            </a:r>
            <a:endParaRPr lang="en-US" sz="1800" dirty="0"/>
          </a:p>
          <a:p>
            <a:pPr lvl="1"/>
            <a:r>
              <a:rPr lang="en-US" sz="1400" dirty="0"/>
              <a:t>Open</a:t>
            </a:r>
          </a:p>
          <a:p>
            <a:pPr lvl="1"/>
            <a:r>
              <a:rPr lang="en-US" sz="1400" dirty="0"/>
              <a:t>Contributions / IG Report</a:t>
            </a:r>
          </a:p>
          <a:p>
            <a:pPr lvl="1"/>
            <a:r>
              <a:rPr lang="en-US" sz="1400" dirty="0" smtClean="0"/>
              <a:t>Recess</a:t>
            </a:r>
          </a:p>
          <a:p>
            <a:pPr lvl="1"/>
            <a:endParaRPr lang="en-US" sz="1400" dirty="0"/>
          </a:p>
          <a:p>
            <a:r>
              <a:rPr lang="en-US" sz="1800" dirty="0" smtClean="0"/>
              <a:t>Thursday </a:t>
            </a:r>
            <a:r>
              <a:rPr lang="en-US" sz="1800" dirty="0"/>
              <a:t>PM1 </a:t>
            </a:r>
            <a:endParaRPr lang="en-US" sz="1800" dirty="0" smtClean="0"/>
          </a:p>
          <a:p>
            <a:pPr lvl="1"/>
            <a:r>
              <a:rPr lang="en-US" sz="1400" dirty="0" smtClean="0"/>
              <a:t>Open</a:t>
            </a:r>
            <a:endParaRPr lang="en-US" sz="1400" dirty="0"/>
          </a:p>
          <a:p>
            <a:pPr lvl="1"/>
            <a:r>
              <a:rPr lang="en-US" sz="1400" dirty="0"/>
              <a:t>Contributions / IG Report</a:t>
            </a:r>
          </a:p>
          <a:p>
            <a:pPr lvl="1"/>
            <a:r>
              <a:rPr lang="en-US" sz="1400" dirty="0" smtClean="0"/>
              <a:t>Review </a:t>
            </a:r>
            <a:r>
              <a:rPr lang="en-US" sz="1400" dirty="0"/>
              <a:t>of Time Line</a:t>
            </a:r>
          </a:p>
          <a:p>
            <a:pPr lvl="1"/>
            <a:r>
              <a:rPr lang="en-US" sz="1400" dirty="0" err="1" smtClean="0"/>
              <a:t>AoB</a:t>
            </a:r>
            <a:endParaRPr lang="en-US" sz="1400" dirty="0"/>
          </a:p>
          <a:p>
            <a:pPr lvl="1"/>
            <a:r>
              <a:rPr lang="en-US" sz="1400" dirty="0" smtClean="0"/>
              <a:t>Adjourn</a:t>
            </a:r>
            <a:endParaRPr lang="en-US" sz="1400" dirty="0"/>
          </a:p>
          <a:p>
            <a:endParaRPr lang="en-US" sz="1800" dirty="0"/>
          </a:p>
          <a:p>
            <a:endParaRPr lang="en-US" dirty="0" smtClean="0"/>
          </a:p>
        </p:txBody>
      </p:sp>
      <p:sp>
        <p:nvSpPr>
          <p:cNvPr id="4" name="Datumsplatzhalter 3"/>
          <p:cNvSpPr>
            <a:spLocks noGrp="1"/>
          </p:cNvSpPr>
          <p:nvPr>
            <p:ph type="dt" sz="half" idx="10"/>
          </p:nvPr>
        </p:nvSpPr>
        <p:spPr/>
        <p:txBody>
          <a:bodyPr/>
          <a:lstStyle/>
          <a:p>
            <a:pPr>
              <a:defRPr/>
            </a:pPr>
            <a:r>
              <a:rPr lang="en-US" altLang="en-US" dirty="0"/>
              <a:t>July 2017</a:t>
            </a:r>
          </a:p>
        </p:txBody>
      </p:sp>
      <p:sp>
        <p:nvSpPr>
          <p:cNvPr id="5" name="Fußzeilenplatzhalter 4"/>
          <p:cNvSpPr>
            <a:spLocks noGrp="1"/>
          </p:cNvSpPr>
          <p:nvPr>
            <p:ph type="ftr" sz="quarter" idx="11"/>
          </p:nvPr>
        </p:nvSpPr>
        <p:spPr/>
        <p:txBody>
          <a:bodyPr/>
          <a:lstStyle/>
          <a:p>
            <a:pPr>
              <a:defRPr/>
            </a:pPr>
            <a:r>
              <a:rPr lang="en-US" altLang="en-US" dirty="0" smtClean="0"/>
              <a:t>Joerg Robert, FAU Erlangen-</a:t>
            </a:r>
            <a:r>
              <a:rPr lang="en-US" altLang="en-US" dirty="0" err="1" smtClean="0"/>
              <a:t>Nuernberg</a:t>
            </a:r>
            <a:endParaRPr lang="en-US" altLang="en-US" dirty="0"/>
          </a:p>
        </p:txBody>
      </p:sp>
      <p:sp>
        <p:nvSpPr>
          <p:cNvPr id="6" name="Foliennummernplatzhalter 5"/>
          <p:cNvSpPr>
            <a:spLocks noGrp="1"/>
          </p:cNvSpPr>
          <p:nvPr>
            <p:ph type="sldNum" sz="quarter" idx="12"/>
          </p:nvPr>
        </p:nvSpPr>
        <p:spPr/>
        <p:txBody>
          <a:bodyPr/>
          <a:lstStyle/>
          <a:p>
            <a:pPr>
              <a:defRPr/>
            </a:pPr>
            <a:r>
              <a:rPr lang="en-US" altLang="en-US" smtClean="0"/>
              <a:t>Slide </a:t>
            </a:r>
            <a:fld id="{AECCCC10-95A5-4A40-B619-D8FBFD7D6646}" type="slidenum">
              <a:rPr lang="en-US" altLang="en-US" smtClean="0"/>
              <a:pPr>
                <a:defRPr/>
              </a:pPr>
              <a:t>11</a:t>
            </a:fld>
            <a:endParaRPr lang="en-US" altLang="en-US"/>
          </a:p>
        </p:txBody>
      </p:sp>
    </p:spTree>
    <p:extLst>
      <p:ext uri="{BB962C8B-B14F-4D97-AF65-F5344CB8AC3E}">
        <p14:creationId xmlns:p14="http://schemas.microsoft.com/office/powerpoint/2010/main" val="371482475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Minutes of the Vancouver Meeting</a:t>
            </a:r>
            <a:endParaRPr lang="en-US" dirty="0"/>
          </a:p>
        </p:txBody>
      </p:sp>
      <p:sp>
        <p:nvSpPr>
          <p:cNvPr id="3" name="Inhaltsplatzhalter 2"/>
          <p:cNvSpPr>
            <a:spLocks noGrp="1"/>
          </p:cNvSpPr>
          <p:nvPr>
            <p:ph idx="1"/>
          </p:nvPr>
        </p:nvSpPr>
        <p:spPr/>
        <p:txBody>
          <a:bodyPr/>
          <a:lstStyle/>
          <a:p>
            <a:r>
              <a:rPr lang="en-US" sz="2400" dirty="0" smtClean="0"/>
              <a:t>Meeting minutes of the March 2017 Vancouver meeting are available on mentor 17/220: </a:t>
            </a:r>
            <a:r>
              <a:rPr lang="en-US" sz="2400" dirty="0" smtClean="0">
                <a:hlinkClick r:id="rId2"/>
              </a:rPr>
              <a:t>https</a:t>
            </a:r>
            <a:r>
              <a:rPr lang="en-US" sz="2400" dirty="0">
                <a:hlinkClick r:id="rId2"/>
              </a:rPr>
              <a:t>://</a:t>
            </a:r>
            <a:r>
              <a:rPr lang="en-US" sz="2400" dirty="0" smtClean="0">
                <a:hlinkClick r:id="rId2"/>
              </a:rPr>
              <a:t>mentor.ieee.org/802.15/dcn/17/15-17-0229-00-lpwa-tg-802-15-minutes-for-march-2017-plenary-meeting-of-ig-lpwa.doc</a:t>
            </a:r>
            <a:endParaRPr lang="en-US" sz="2400" dirty="0" smtClean="0"/>
          </a:p>
          <a:p>
            <a:endParaRPr lang="en-US" sz="2400" dirty="0" smtClean="0"/>
          </a:p>
          <a:p>
            <a:r>
              <a:rPr lang="en-US" sz="2400" dirty="0" smtClean="0"/>
              <a:t>Meeting minutes approved</a:t>
            </a:r>
          </a:p>
        </p:txBody>
      </p:sp>
      <p:sp>
        <p:nvSpPr>
          <p:cNvPr id="4" name="Datumsplatzhalter 3"/>
          <p:cNvSpPr>
            <a:spLocks noGrp="1"/>
          </p:cNvSpPr>
          <p:nvPr>
            <p:ph type="dt" sz="half" idx="10"/>
          </p:nvPr>
        </p:nvSpPr>
        <p:spPr/>
        <p:txBody>
          <a:bodyPr/>
          <a:lstStyle/>
          <a:p>
            <a:pPr>
              <a:defRPr/>
            </a:pPr>
            <a:r>
              <a:rPr lang="en-US" altLang="en-US" dirty="0" smtClean="0"/>
              <a:t>March 2017</a:t>
            </a:r>
            <a:endParaRPr lang="en-US" altLang="en-US" dirty="0"/>
          </a:p>
        </p:txBody>
      </p:sp>
      <p:sp>
        <p:nvSpPr>
          <p:cNvPr id="5" name="Fußzeilenplatzhalter 4"/>
          <p:cNvSpPr>
            <a:spLocks noGrp="1"/>
          </p:cNvSpPr>
          <p:nvPr>
            <p:ph type="ftr" sz="quarter" idx="11"/>
          </p:nvPr>
        </p:nvSpPr>
        <p:spPr/>
        <p:txBody>
          <a:bodyPr/>
          <a:lstStyle/>
          <a:p>
            <a:pPr>
              <a:defRPr/>
            </a:pPr>
            <a:r>
              <a:rPr lang="en-US" altLang="en-US" dirty="0" smtClean="0"/>
              <a:t>Joerg Robert, FAU Erlangen-</a:t>
            </a:r>
            <a:r>
              <a:rPr lang="en-US" altLang="en-US" dirty="0" err="1" smtClean="0"/>
              <a:t>Nuernberg</a:t>
            </a:r>
            <a:endParaRPr lang="en-US" altLang="en-US" dirty="0"/>
          </a:p>
        </p:txBody>
      </p:sp>
      <p:sp>
        <p:nvSpPr>
          <p:cNvPr id="6" name="Foliennummernplatzhalter 5"/>
          <p:cNvSpPr>
            <a:spLocks noGrp="1"/>
          </p:cNvSpPr>
          <p:nvPr>
            <p:ph type="sldNum" sz="quarter" idx="12"/>
          </p:nvPr>
        </p:nvSpPr>
        <p:spPr>
          <a:xfrm>
            <a:off x="4355223" y="6475413"/>
            <a:ext cx="509755" cy="184666"/>
          </a:xfrm>
        </p:spPr>
        <p:txBody>
          <a:bodyPr/>
          <a:lstStyle/>
          <a:p>
            <a:pPr>
              <a:defRPr/>
            </a:pPr>
            <a:r>
              <a:rPr lang="en-US" altLang="en-US" dirty="0" smtClean="0"/>
              <a:t>Slide </a:t>
            </a:r>
            <a:fld id="{AECCCC10-95A5-4A40-B619-D8FBFD7D6646}" type="slidenum">
              <a:rPr lang="en-US" altLang="en-US" smtClean="0"/>
              <a:pPr>
                <a:defRPr/>
              </a:pPr>
              <a:t>12</a:t>
            </a:fld>
            <a:endParaRPr lang="en-US" altLang="en-US" dirty="0"/>
          </a:p>
        </p:txBody>
      </p:sp>
    </p:spTree>
    <p:extLst>
      <p:ext uri="{BB962C8B-B14F-4D97-AF65-F5344CB8AC3E}">
        <p14:creationId xmlns:p14="http://schemas.microsoft.com/office/powerpoint/2010/main" val="64934659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el 7"/>
          <p:cNvSpPr>
            <a:spLocks noGrp="1"/>
          </p:cNvSpPr>
          <p:nvPr>
            <p:ph type="title"/>
          </p:nvPr>
        </p:nvSpPr>
        <p:spPr/>
        <p:txBody>
          <a:bodyPr/>
          <a:lstStyle/>
          <a:p>
            <a:r>
              <a:rPr lang="en-US" dirty="0" smtClean="0"/>
              <a:t>Timeline – Past Sessions</a:t>
            </a:r>
            <a:endParaRPr lang="en-US" dirty="0"/>
          </a:p>
        </p:txBody>
      </p:sp>
      <p:sp>
        <p:nvSpPr>
          <p:cNvPr id="9" name="Inhaltsplatzhalter 8"/>
          <p:cNvSpPr>
            <a:spLocks noGrp="1"/>
          </p:cNvSpPr>
          <p:nvPr>
            <p:ph idx="1"/>
          </p:nvPr>
        </p:nvSpPr>
        <p:spPr/>
        <p:txBody>
          <a:bodyPr/>
          <a:lstStyle/>
          <a:p>
            <a:r>
              <a:rPr lang="en-US" sz="2000" b="1" dirty="0"/>
              <a:t>September 2016 Interim (Warsaw)</a:t>
            </a:r>
            <a:endParaRPr lang="de-DE" sz="2000" b="1" dirty="0"/>
          </a:p>
          <a:p>
            <a:pPr lvl="1"/>
            <a:r>
              <a:rPr lang="en-US" sz="1800" dirty="0"/>
              <a:t>Discussion on IG objectives</a:t>
            </a:r>
            <a:endParaRPr lang="de-DE" sz="1800" dirty="0"/>
          </a:p>
          <a:p>
            <a:pPr lvl="1"/>
            <a:r>
              <a:rPr lang="en-US" sz="1800" dirty="0"/>
              <a:t>Call for contributions</a:t>
            </a:r>
            <a:endParaRPr lang="de-DE" sz="1800" dirty="0"/>
          </a:p>
          <a:p>
            <a:r>
              <a:rPr lang="en-US" sz="2000" b="1" dirty="0"/>
              <a:t>November 2016 Plenary (San Antonio)</a:t>
            </a:r>
            <a:endParaRPr lang="de-DE" sz="2000" b="1" dirty="0"/>
          </a:p>
          <a:p>
            <a:pPr lvl="1"/>
            <a:r>
              <a:rPr lang="en-US" sz="1800" dirty="0"/>
              <a:t>Fixed IG objectives</a:t>
            </a:r>
            <a:endParaRPr lang="de-DE" sz="1800" dirty="0"/>
          </a:p>
          <a:p>
            <a:pPr lvl="1"/>
            <a:r>
              <a:rPr lang="en-US" sz="1800" dirty="0"/>
              <a:t>Presentation of contributions (focus usage scenarios)</a:t>
            </a:r>
            <a:endParaRPr lang="de-DE" sz="1800" dirty="0"/>
          </a:p>
          <a:p>
            <a:pPr lvl="1"/>
            <a:r>
              <a:rPr lang="en-US" sz="1800" dirty="0"/>
              <a:t>Initial discussion on IG report</a:t>
            </a:r>
            <a:endParaRPr lang="de-DE" sz="1800" dirty="0"/>
          </a:p>
          <a:p>
            <a:r>
              <a:rPr lang="en-US" sz="2000" b="1" dirty="0"/>
              <a:t>January 2017 Interim (Atlanta)</a:t>
            </a:r>
            <a:endParaRPr lang="de-DE" sz="2000" b="1" dirty="0"/>
          </a:p>
          <a:p>
            <a:pPr lvl="1"/>
            <a:r>
              <a:rPr lang="en-US" sz="1800" dirty="0"/>
              <a:t>Fixed usage scenarios and channel models</a:t>
            </a:r>
            <a:endParaRPr lang="de-DE" sz="1800" dirty="0"/>
          </a:p>
          <a:p>
            <a:pPr lvl="1"/>
            <a:r>
              <a:rPr lang="en-US" sz="1800" dirty="0"/>
              <a:t>Presentation of contributions with focus on evaluation </a:t>
            </a:r>
            <a:r>
              <a:rPr lang="en-US" sz="1800" dirty="0" smtClean="0"/>
              <a:t>criteria</a:t>
            </a:r>
          </a:p>
          <a:p>
            <a:endParaRPr lang="de-DE" sz="2200" dirty="0"/>
          </a:p>
        </p:txBody>
      </p:sp>
      <p:sp>
        <p:nvSpPr>
          <p:cNvPr id="5" name="Datumsplatzhalter 4"/>
          <p:cNvSpPr>
            <a:spLocks noGrp="1"/>
          </p:cNvSpPr>
          <p:nvPr>
            <p:ph type="dt" sz="half" idx="10"/>
          </p:nvPr>
        </p:nvSpPr>
        <p:spPr/>
        <p:txBody>
          <a:bodyPr/>
          <a:lstStyle/>
          <a:p>
            <a:pPr>
              <a:defRPr/>
            </a:pPr>
            <a:r>
              <a:rPr lang="en-US" altLang="en-US" dirty="0"/>
              <a:t>July 2017</a:t>
            </a:r>
          </a:p>
        </p:txBody>
      </p:sp>
      <p:sp>
        <p:nvSpPr>
          <p:cNvPr id="6" name="Fußzeilenplatzhalter 5"/>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7" name="Foliennummernplatzhalter 6"/>
          <p:cNvSpPr>
            <a:spLocks noGrp="1"/>
          </p:cNvSpPr>
          <p:nvPr>
            <p:ph type="sldNum" sz="quarter" idx="12"/>
          </p:nvPr>
        </p:nvSpPr>
        <p:spPr/>
        <p:txBody>
          <a:bodyPr/>
          <a:lstStyle/>
          <a:p>
            <a:pPr>
              <a:defRPr/>
            </a:pPr>
            <a:r>
              <a:rPr lang="en-US" altLang="en-US" smtClean="0"/>
              <a:t>Slide </a:t>
            </a:r>
            <a:fld id="{52F1B2CD-7625-4F18-8E05-E9EEC07E93CC}" type="slidenum">
              <a:rPr lang="en-US" altLang="en-US" smtClean="0"/>
              <a:pPr>
                <a:defRPr/>
              </a:pPr>
              <a:t>13</a:t>
            </a:fld>
            <a:endParaRPr lang="en-US" altLang="en-US"/>
          </a:p>
        </p:txBody>
      </p:sp>
    </p:spTree>
    <p:extLst>
      <p:ext uri="{BB962C8B-B14F-4D97-AF65-F5344CB8AC3E}">
        <p14:creationId xmlns:p14="http://schemas.microsoft.com/office/powerpoint/2010/main" val="173421922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Timeline</a:t>
            </a:r>
            <a:endParaRPr lang="en-US" dirty="0"/>
          </a:p>
        </p:txBody>
      </p:sp>
      <p:sp>
        <p:nvSpPr>
          <p:cNvPr id="3" name="Inhaltsplatzhalter 2"/>
          <p:cNvSpPr>
            <a:spLocks noGrp="1"/>
          </p:cNvSpPr>
          <p:nvPr>
            <p:ph idx="1"/>
          </p:nvPr>
        </p:nvSpPr>
        <p:spPr/>
        <p:txBody>
          <a:bodyPr/>
          <a:lstStyle/>
          <a:p>
            <a:r>
              <a:rPr lang="en-US" sz="2000" b="1" dirty="0" smtClean="0"/>
              <a:t>March 2017 Plenary (Vancouver)</a:t>
            </a:r>
            <a:endParaRPr lang="de-DE" sz="2000" b="1" dirty="0" smtClean="0"/>
          </a:p>
          <a:p>
            <a:pPr lvl="1"/>
            <a:r>
              <a:rPr lang="en-US" sz="1800" b="1" dirty="0" smtClean="0"/>
              <a:t>Fixed evaluation criteria</a:t>
            </a:r>
            <a:endParaRPr lang="de-DE" sz="1800" b="1" dirty="0" smtClean="0"/>
          </a:p>
          <a:p>
            <a:pPr lvl="1"/>
            <a:r>
              <a:rPr lang="en-US" sz="1800" b="1" dirty="0" smtClean="0"/>
              <a:t>Presentation of contributions with focus technology options for LPWA</a:t>
            </a:r>
          </a:p>
          <a:p>
            <a:pPr lvl="1"/>
            <a:endParaRPr lang="en-US" sz="1800" b="1" dirty="0" smtClean="0"/>
          </a:p>
          <a:p>
            <a:r>
              <a:rPr lang="en-US" sz="2000" b="1" strike="sngStrike" dirty="0"/>
              <a:t>May 2017 Daejeon </a:t>
            </a:r>
          </a:p>
          <a:p>
            <a:endParaRPr lang="de-DE" sz="2200" dirty="0" smtClean="0"/>
          </a:p>
          <a:p>
            <a:r>
              <a:rPr lang="en-US" sz="2000" b="1" dirty="0" smtClean="0"/>
              <a:t>July 2017 Plenary (Berlin)</a:t>
            </a:r>
          </a:p>
          <a:p>
            <a:pPr lvl="1"/>
            <a:r>
              <a:rPr lang="en-US" sz="1800" dirty="0">
                <a:solidFill>
                  <a:srgbClr val="FF0000"/>
                </a:solidFill>
              </a:rPr>
              <a:t>Presentation of contributions with focus technology options for LPWA</a:t>
            </a:r>
          </a:p>
          <a:p>
            <a:pPr lvl="1"/>
            <a:r>
              <a:rPr lang="en-US" sz="1800" dirty="0" smtClean="0"/>
              <a:t>Final discussion on IG report</a:t>
            </a:r>
            <a:endParaRPr lang="en-US" dirty="0"/>
          </a:p>
        </p:txBody>
      </p:sp>
      <p:sp>
        <p:nvSpPr>
          <p:cNvPr id="4" name="Datumsplatzhalter 3"/>
          <p:cNvSpPr>
            <a:spLocks noGrp="1"/>
          </p:cNvSpPr>
          <p:nvPr>
            <p:ph type="dt" sz="half" idx="10"/>
          </p:nvPr>
        </p:nvSpPr>
        <p:spPr/>
        <p:txBody>
          <a:bodyPr/>
          <a:lstStyle/>
          <a:p>
            <a:pPr>
              <a:defRPr/>
            </a:pPr>
            <a:r>
              <a:rPr lang="en-US" altLang="en-US" dirty="0"/>
              <a:t>July 2017</a:t>
            </a:r>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AECCCC10-95A5-4A40-B619-D8FBFD7D6646}" type="slidenum">
              <a:rPr lang="en-US" altLang="en-US" smtClean="0"/>
              <a:pPr>
                <a:defRPr/>
              </a:pPr>
              <a:t>14</a:t>
            </a:fld>
            <a:endParaRPr lang="en-US" altLang="en-US"/>
          </a:p>
        </p:txBody>
      </p:sp>
    </p:spTree>
    <p:extLst>
      <p:ext uri="{BB962C8B-B14F-4D97-AF65-F5344CB8AC3E}">
        <p14:creationId xmlns:p14="http://schemas.microsoft.com/office/powerpoint/2010/main" val="149474083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Update on Literature List</a:t>
            </a:r>
            <a:endParaRPr lang="en-US" dirty="0"/>
          </a:p>
        </p:txBody>
      </p:sp>
      <p:sp>
        <p:nvSpPr>
          <p:cNvPr id="3" name="Inhaltsplatzhalter 2"/>
          <p:cNvSpPr>
            <a:spLocks noGrp="1"/>
          </p:cNvSpPr>
          <p:nvPr>
            <p:ph idx="1"/>
          </p:nvPr>
        </p:nvSpPr>
        <p:spPr/>
        <p:txBody>
          <a:bodyPr/>
          <a:lstStyle/>
          <a:p>
            <a:r>
              <a:rPr lang="en-US" sz="2400" dirty="0" smtClean="0"/>
              <a:t>Latest literature list available on mentor 16/749r2 </a:t>
            </a:r>
            <a:r>
              <a:rPr lang="en-US" sz="2400" dirty="0" smtClean="0">
                <a:hlinkClick r:id="rId2"/>
              </a:rPr>
              <a:t>https://mentor.ieee.org/802.15/dcn/16/15-16-0749-02-lpwa-ig-lpwa-literature-list.xlsx</a:t>
            </a:r>
            <a:endParaRPr lang="en-US" sz="2400" dirty="0" smtClean="0"/>
          </a:p>
          <a:p>
            <a:endParaRPr lang="en-US" sz="2400" dirty="0" smtClean="0"/>
          </a:p>
          <a:p>
            <a:r>
              <a:rPr lang="en-US" sz="2400" dirty="0" smtClean="0"/>
              <a:t>Everybody is invited to add publicly available literature on the topic of LPWAN to the list</a:t>
            </a:r>
          </a:p>
          <a:p>
            <a:endParaRPr lang="en-US" sz="2400" dirty="0"/>
          </a:p>
        </p:txBody>
      </p:sp>
      <p:sp>
        <p:nvSpPr>
          <p:cNvPr id="4" name="Datumsplatzhalter 3"/>
          <p:cNvSpPr>
            <a:spLocks noGrp="1"/>
          </p:cNvSpPr>
          <p:nvPr>
            <p:ph type="dt" sz="half" idx="10"/>
          </p:nvPr>
        </p:nvSpPr>
        <p:spPr/>
        <p:txBody>
          <a:bodyPr/>
          <a:lstStyle/>
          <a:p>
            <a:pPr>
              <a:defRPr/>
            </a:pPr>
            <a:r>
              <a:rPr lang="en-US" altLang="en-US" dirty="0" smtClean="0"/>
              <a:t>July 2017</a:t>
            </a:r>
            <a:endParaRPr lang="en-US" altLang="en-US" dirty="0"/>
          </a:p>
        </p:txBody>
      </p:sp>
      <p:sp>
        <p:nvSpPr>
          <p:cNvPr id="5" name="Fußzeilenplatzhalter 4"/>
          <p:cNvSpPr>
            <a:spLocks noGrp="1"/>
          </p:cNvSpPr>
          <p:nvPr>
            <p:ph type="ftr" sz="quarter" idx="11"/>
          </p:nvPr>
        </p:nvSpPr>
        <p:spPr/>
        <p:txBody>
          <a:bodyPr/>
          <a:lstStyle/>
          <a:p>
            <a:pPr>
              <a:defRPr/>
            </a:pPr>
            <a:r>
              <a:rPr lang="en-US" altLang="en-US" dirty="0" smtClean="0"/>
              <a:t>Joerg Robert, FAU Erlangen-</a:t>
            </a:r>
            <a:r>
              <a:rPr lang="en-US" altLang="en-US" dirty="0" err="1" smtClean="0"/>
              <a:t>Nuernberg</a:t>
            </a:r>
            <a:endParaRPr lang="en-US" altLang="en-US" dirty="0"/>
          </a:p>
        </p:txBody>
      </p:sp>
      <p:sp>
        <p:nvSpPr>
          <p:cNvPr id="6" name="Foliennummernplatzhalter 5"/>
          <p:cNvSpPr>
            <a:spLocks noGrp="1"/>
          </p:cNvSpPr>
          <p:nvPr>
            <p:ph type="sldNum" sz="quarter" idx="12"/>
          </p:nvPr>
        </p:nvSpPr>
        <p:spPr>
          <a:xfrm>
            <a:off x="4355223" y="6475413"/>
            <a:ext cx="509755" cy="184666"/>
          </a:xfrm>
        </p:spPr>
        <p:txBody>
          <a:bodyPr/>
          <a:lstStyle/>
          <a:p>
            <a:pPr>
              <a:defRPr/>
            </a:pPr>
            <a:r>
              <a:rPr lang="en-US" altLang="en-US" dirty="0" smtClean="0"/>
              <a:t>Slide </a:t>
            </a:r>
            <a:fld id="{AECCCC10-95A5-4A40-B619-D8FBFD7D6646}" type="slidenum">
              <a:rPr lang="en-US" altLang="en-US" smtClean="0"/>
              <a:pPr>
                <a:defRPr/>
              </a:pPr>
              <a:t>15</a:t>
            </a:fld>
            <a:endParaRPr lang="en-US" altLang="en-US" dirty="0"/>
          </a:p>
        </p:txBody>
      </p:sp>
    </p:spTree>
    <p:extLst>
      <p:ext uri="{BB962C8B-B14F-4D97-AF65-F5344CB8AC3E}">
        <p14:creationId xmlns:p14="http://schemas.microsoft.com/office/powerpoint/2010/main" val="116875510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Outcome of Last IG LPWA Telcos</a:t>
            </a:r>
            <a:endParaRPr lang="de-DE" dirty="0"/>
          </a:p>
        </p:txBody>
      </p:sp>
      <p:sp>
        <p:nvSpPr>
          <p:cNvPr id="3" name="Inhaltsplatzhalter 2"/>
          <p:cNvSpPr>
            <a:spLocks noGrp="1"/>
          </p:cNvSpPr>
          <p:nvPr>
            <p:ph idx="1"/>
          </p:nvPr>
        </p:nvSpPr>
        <p:spPr/>
        <p:txBody>
          <a:bodyPr/>
          <a:lstStyle/>
          <a:p>
            <a:r>
              <a:rPr lang="en-US" sz="2400" dirty="0" smtClean="0"/>
              <a:t>Telco minutes are available </a:t>
            </a:r>
            <a:r>
              <a:rPr lang="en-US" sz="2400" dirty="0"/>
              <a:t>on </a:t>
            </a:r>
            <a:r>
              <a:rPr lang="en-US" sz="2400" dirty="0" smtClean="0"/>
              <a:t>mentor 17/345 and 17/347: </a:t>
            </a:r>
            <a:r>
              <a:rPr lang="en-US" sz="2400" dirty="0">
                <a:hlinkClick r:id="rId2"/>
              </a:rPr>
              <a:t>https://</a:t>
            </a:r>
            <a:r>
              <a:rPr lang="en-US" sz="2400" dirty="0" smtClean="0">
                <a:hlinkClick r:id="rId2"/>
              </a:rPr>
              <a:t>mentor.ieee.org/802.15/dcn/17/15-17-0345-00-lpwa-11apr2017-telco-minutes.docx</a:t>
            </a:r>
            <a:r>
              <a:rPr lang="en-US" sz="2400" dirty="0" smtClean="0"/>
              <a:t>,  </a:t>
            </a:r>
            <a:r>
              <a:rPr lang="en-US" sz="2400" dirty="0">
                <a:hlinkClick r:id="rId3"/>
              </a:rPr>
              <a:t>https://</a:t>
            </a:r>
            <a:r>
              <a:rPr lang="en-US" sz="2400" dirty="0" smtClean="0">
                <a:hlinkClick r:id="rId3"/>
              </a:rPr>
              <a:t>mentor.ieee.org/802.15/dcn/17/15-17-0347-00-lpwa-22june2017-telco-minutes.docx</a:t>
            </a:r>
            <a:endParaRPr lang="en-US" sz="2400" dirty="0" smtClean="0"/>
          </a:p>
          <a:p>
            <a:endParaRPr lang="en-US" sz="2400" dirty="0" smtClean="0"/>
          </a:p>
          <a:p>
            <a:r>
              <a:rPr lang="en-US" sz="2400" dirty="0" smtClean="0"/>
              <a:t>Main topics were suitability of IEEE 802.15.4k for LPWAN and suitability of FHSS (frequency hopping spread spectrum)</a:t>
            </a:r>
          </a:p>
          <a:p>
            <a:endParaRPr lang="en-US" sz="2400" dirty="0"/>
          </a:p>
          <a:p>
            <a:r>
              <a:rPr lang="en-US" sz="2400" dirty="0" smtClean="0"/>
              <a:t>Proposal: Re-Discuss topics this week</a:t>
            </a:r>
            <a:endParaRPr lang="en-US" sz="2400" dirty="0"/>
          </a:p>
        </p:txBody>
      </p:sp>
      <p:sp>
        <p:nvSpPr>
          <p:cNvPr id="4" name="Datumsplatzhalter 3"/>
          <p:cNvSpPr>
            <a:spLocks noGrp="1"/>
          </p:cNvSpPr>
          <p:nvPr>
            <p:ph type="dt" sz="half" idx="10"/>
          </p:nvPr>
        </p:nvSpPr>
        <p:spPr/>
        <p:txBody>
          <a:bodyPr/>
          <a:lstStyle/>
          <a:p>
            <a:pPr>
              <a:defRPr/>
            </a:pPr>
            <a:r>
              <a:rPr lang="en-US" altLang="en-US" dirty="0" smtClean="0"/>
              <a:t>July 2017</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AECCCC10-95A5-4A40-B619-D8FBFD7D6646}" type="slidenum">
              <a:rPr lang="en-US" altLang="en-US" smtClean="0"/>
              <a:pPr>
                <a:defRPr/>
              </a:pPr>
              <a:t>16</a:t>
            </a:fld>
            <a:endParaRPr lang="en-US" altLang="en-US"/>
          </a:p>
        </p:txBody>
      </p:sp>
    </p:spTree>
    <p:extLst>
      <p:ext uri="{BB962C8B-B14F-4D97-AF65-F5344CB8AC3E}">
        <p14:creationId xmlns:p14="http://schemas.microsoft.com/office/powerpoint/2010/main" val="314616300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Planned Submissions Monday</a:t>
            </a:r>
            <a:endParaRPr lang="en-US" dirty="0"/>
          </a:p>
        </p:txBody>
      </p:sp>
      <p:sp>
        <p:nvSpPr>
          <p:cNvPr id="3" name="Inhaltsplatzhalter 2"/>
          <p:cNvSpPr>
            <a:spLocks noGrp="1"/>
          </p:cNvSpPr>
          <p:nvPr>
            <p:ph idx="1"/>
          </p:nvPr>
        </p:nvSpPr>
        <p:spPr/>
        <p:txBody>
          <a:bodyPr/>
          <a:lstStyle/>
          <a:p>
            <a:pPr marL="457200" indent="-457200">
              <a:buFont typeface="+mj-lt"/>
              <a:buAutoNum type="arabicPeriod"/>
            </a:pPr>
            <a:r>
              <a:rPr lang="en-US" sz="2000" dirty="0"/>
              <a:t>Research Project “BATS</a:t>
            </a:r>
            <a:r>
              <a:rPr lang="en-US" sz="2000" dirty="0" smtClean="0"/>
              <a:t>”, </a:t>
            </a:r>
            <a:r>
              <a:rPr lang="en-US" sz="2000" dirty="0"/>
              <a:t>Joerg Robert (University Erlangen-</a:t>
            </a:r>
            <a:r>
              <a:rPr lang="en-US" sz="2000" dirty="0" err="1"/>
              <a:t>Nuernberg</a:t>
            </a:r>
            <a:r>
              <a:rPr lang="en-US" sz="2000" dirty="0" smtClean="0"/>
              <a:t>) 17/383 : </a:t>
            </a:r>
            <a:r>
              <a:rPr lang="en-US" sz="2000" dirty="0">
                <a:hlinkClick r:id="rId2"/>
              </a:rPr>
              <a:t>https://</a:t>
            </a:r>
            <a:r>
              <a:rPr lang="en-US" sz="2000" dirty="0" smtClean="0">
                <a:hlinkClick r:id="rId2"/>
              </a:rPr>
              <a:t>mentor.ieee.org/802.15/dcn/17/15-17-0383-00-lpwa-research-project-bats.pptx</a:t>
            </a:r>
            <a:endParaRPr lang="en-US" sz="2000" dirty="0" smtClean="0"/>
          </a:p>
          <a:p>
            <a:pPr marL="457200" indent="-457200">
              <a:buFont typeface="+mj-lt"/>
              <a:buAutoNum type="arabicPeriod"/>
            </a:pPr>
            <a:r>
              <a:rPr lang="en-US" sz="2000" dirty="0" smtClean="0"/>
              <a:t>Update on ETSI </a:t>
            </a:r>
            <a:r>
              <a:rPr lang="en-US" sz="2000" dirty="0"/>
              <a:t>LTN, Joerg Robert (University Erlangen-</a:t>
            </a:r>
            <a:r>
              <a:rPr lang="en-US" sz="2000" dirty="0" err="1"/>
              <a:t>Nuernberg</a:t>
            </a:r>
            <a:r>
              <a:rPr lang="en-US" sz="2000" dirty="0" smtClean="0"/>
              <a:t>) 17/373: </a:t>
            </a:r>
            <a:r>
              <a:rPr lang="en-US" sz="2000" dirty="0">
                <a:hlinkClick r:id="rId3"/>
              </a:rPr>
              <a:t>https://</a:t>
            </a:r>
            <a:r>
              <a:rPr lang="en-US" sz="2000" dirty="0" smtClean="0">
                <a:hlinkClick r:id="rId3"/>
              </a:rPr>
              <a:t>mentor.ieee.org/802.15/dcn/17/15-17-0373-00-lpwa-update-on-etsi-ltn.pptx</a:t>
            </a:r>
            <a:endParaRPr lang="en-US" sz="2000" dirty="0" smtClean="0"/>
          </a:p>
          <a:p>
            <a:pPr marL="457200" indent="-457200">
              <a:buFont typeface="+mj-lt"/>
              <a:buAutoNum type="arabicPeriod"/>
            </a:pPr>
            <a:r>
              <a:rPr lang="de-DE" sz="2000" dirty="0"/>
              <a:t>LPWAN_SLIDES-IEEE_802-15-IG_LPWA, Charlie Perkins (</a:t>
            </a:r>
            <a:r>
              <a:rPr lang="de-DE" sz="2000" dirty="0" err="1"/>
              <a:t>Futurewei</a:t>
            </a:r>
            <a:r>
              <a:rPr lang="de-DE" sz="2000" dirty="0" smtClean="0"/>
              <a:t>) 17/249: </a:t>
            </a:r>
            <a:r>
              <a:rPr lang="de-DE" sz="2000" dirty="0">
                <a:hlinkClick r:id="rId4"/>
              </a:rPr>
              <a:t>https://</a:t>
            </a:r>
            <a:r>
              <a:rPr lang="de-DE" sz="2000" dirty="0" smtClean="0">
                <a:hlinkClick r:id="rId4"/>
              </a:rPr>
              <a:t>mentor.ieee.org/802.15/dcn/17/15-17-0249-00-lpwa-lpwan-slides-ieee-802-15-ig-lpwa.pptx</a:t>
            </a:r>
            <a:endParaRPr lang="de-DE" sz="2000" dirty="0" smtClean="0"/>
          </a:p>
          <a:p>
            <a:pPr marL="457200" indent="-457200">
              <a:buFont typeface="+mj-lt"/>
              <a:buAutoNum type="arabicPeriod"/>
            </a:pPr>
            <a:endParaRPr lang="en-US" sz="2000" dirty="0" smtClean="0"/>
          </a:p>
        </p:txBody>
      </p:sp>
      <p:sp>
        <p:nvSpPr>
          <p:cNvPr id="4" name="Datumsplatzhalter 3"/>
          <p:cNvSpPr>
            <a:spLocks noGrp="1"/>
          </p:cNvSpPr>
          <p:nvPr>
            <p:ph type="dt" sz="half" idx="10"/>
          </p:nvPr>
        </p:nvSpPr>
        <p:spPr/>
        <p:txBody>
          <a:bodyPr/>
          <a:lstStyle/>
          <a:p>
            <a:pPr>
              <a:defRPr/>
            </a:pPr>
            <a:r>
              <a:rPr lang="en-US" altLang="en-US" dirty="0"/>
              <a:t>July 2017</a:t>
            </a:r>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AECCCC10-95A5-4A40-B619-D8FBFD7D6646}" type="slidenum">
              <a:rPr lang="en-US" altLang="en-US" smtClean="0"/>
              <a:pPr>
                <a:defRPr/>
              </a:pPr>
              <a:t>17</a:t>
            </a:fld>
            <a:endParaRPr lang="en-US" altLang="en-US"/>
          </a:p>
        </p:txBody>
      </p:sp>
    </p:spTree>
    <p:extLst>
      <p:ext uri="{BB962C8B-B14F-4D97-AF65-F5344CB8AC3E}">
        <p14:creationId xmlns:p14="http://schemas.microsoft.com/office/powerpoint/2010/main" val="334327395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Research Project BATS</a:t>
            </a:r>
            <a:endParaRPr lang="en-US" dirty="0"/>
          </a:p>
        </p:txBody>
      </p:sp>
      <p:sp>
        <p:nvSpPr>
          <p:cNvPr id="3" name="Inhaltsplatzhalter 2"/>
          <p:cNvSpPr>
            <a:spLocks noGrp="1"/>
          </p:cNvSpPr>
          <p:nvPr>
            <p:ph idx="1"/>
          </p:nvPr>
        </p:nvSpPr>
        <p:spPr/>
        <p:txBody>
          <a:bodyPr/>
          <a:lstStyle/>
          <a:p>
            <a:r>
              <a:rPr lang="en-US" sz="2400" dirty="0"/>
              <a:t>Research Project “BATS”, Joerg Robert (University Erlangen-</a:t>
            </a:r>
            <a:r>
              <a:rPr lang="en-US" sz="2400" dirty="0" err="1"/>
              <a:t>Nuernberg</a:t>
            </a:r>
            <a:r>
              <a:rPr lang="en-US" sz="2400" dirty="0"/>
              <a:t>) 17/383 : </a:t>
            </a:r>
            <a:r>
              <a:rPr lang="en-US" sz="2400" dirty="0">
                <a:hlinkClick r:id="rId2"/>
              </a:rPr>
              <a:t>https://</a:t>
            </a:r>
            <a:r>
              <a:rPr lang="en-US" sz="2400" dirty="0" smtClean="0">
                <a:hlinkClick r:id="rId2"/>
              </a:rPr>
              <a:t>mentor.ieee.org/802.15/dcn/17/15-17-0383-00-lpwa-research-project-bats.pptx</a:t>
            </a:r>
            <a:endParaRPr lang="en-US" sz="2400" dirty="0" smtClean="0"/>
          </a:p>
          <a:p>
            <a:endParaRPr lang="en-US" sz="2400" dirty="0"/>
          </a:p>
          <a:p>
            <a:endParaRPr lang="en-US" sz="2400" dirty="0"/>
          </a:p>
        </p:txBody>
      </p:sp>
      <p:sp>
        <p:nvSpPr>
          <p:cNvPr id="4" name="Datumsplatzhalter 3"/>
          <p:cNvSpPr>
            <a:spLocks noGrp="1"/>
          </p:cNvSpPr>
          <p:nvPr>
            <p:ph type="dt" sz="half" idx="10"/>
          </p:nvPr>
        </p:nvSpPr>
        <p:spPr/>
        <p:txBody>
          <a:bodyPr/>
          <a:lstStyle/>
          <a:p>
            <a:pPr>
              <a:defRPr/>
            </a:pPr>
            <a:r>
              <a:rPr lang="en-US" altLang="en-US" dirty="0"/>
              <a:t>July 2017</a:t>
            </a:r>
          </a:p>
        </p:txBody>
      </p:sp>
      <p:sp>
        <p:nvSpPr>
          <p:cNvPr id="5" name="Fußzeilenplatzhalter 4"/>
          <p:cNvSpPr>
            <a:spLocks noGrp="1"/>
          </p:cNvSpPr>
          <p:nvPr>
            <p:ph type="ftr" sz="quarter" idx="11"/>
          </p:nvPr>
        </p:nvSpPr>
        <p:spPr/>
        <p:txBody>
          <a:bodyPr/>
          <a:lstStyle/>
          <a:p>
            <a:pPr>
              <a:defRPr/>
            </a:pPr>
            <a:r>
              <a:rPr lang="en-US" altLang="en-US" dirty="0" smtClean="0"/>
              <a:t>Joerg Robert, FAU Erlangen-</a:t>
            </a:r>
            <a:r>
              <a:rPr lang="en-US" altLang="en-US" dirty="0" err="1" smtClean="0"/>
              <a:t>Nuernberg</a:t>
            </a:r>
            <a:endParaRPr lang="en-US" altLang="en-US" dirty="0"/>
          </a:p>
        </p:txBody>
      </p:sp>
      <p:sp>
        <p:nvSpPr>
          <p:cNvPr id="6" name="Foliennummernplatzhalter 5"/>
          <p:cNvSpPr>
            <a:spLocks noGrp="1"/>
          </p:cNvSpPr>
          <p:nvPr>
            <p:ph type="sldNum" sz="quarter" idx="12"/>
          </p:nvPr>
        </p:nvSpPr>
        <p:spPr>
          <a:xfrm>
            <a:off x="4355223" y="6475413"/>
            <a:ext cx="509755" cy="184666"/>
          </a:xfrm>
        </p:spPr>
        <p:txBody>
          <a:bodyPr/>
          <a:lstStyle/>
          <a:p>
            <a:pPr>
              <a:defRPr/>
            </a:pPr>
            <a:r>
              <a:rPr lang="en-US" altLang="en-US" dirty="0" smtClean="0"/>
              <a:t>Slide </a:t>
            </a:r>
            <a:fld id="{AECCCC10-95A5-4A40-B619-D8FBFD7D6646}" type="slidenum">
              <a:rPr lang="en-US" altLang="en-US" smtClean="0"/>
              <a:pPr>
                <a:defRPr/>
              </a:pPr>
              <a:t>18</a:t>
            </a:fld>
            <a:endParaRPr lang="en-US" altLang="en-US" dirty="0"/>
          </a:p>
        </p:txBody>
      </p:sp>
    </p:spTree>
    <p:extLst>
      <p:ext uri="{BB962C8B-B14F-4D97-AF65-F5344CB8AC3E}">
        <p14:creationId xmlns:p14="http://schemas.microsoft.com/office/powerpoint/2010/main" val="213650346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Update on ETSI LTN</a:t>
            </a:r>
            <a:endParaRPr lang="de-DE" dirty="0"/>
          </a:p>
        </p:txBody>
      </p:sp>
      <p:sp>
        <p:nvSpPr>
          <p:cNvPr id="3" name="Inhaltsplatzhalter 2"/>
          <p:cNvSpPr>
            <a:spLocks noGrp="1"/>
          </p:cNvSpPr>
          <p:nvPr>
            <p:ph idx="1"/>
          </p:nvPr>
        </p:nvSpPr>
        <p:spPr/>
        <p:txBody>
          <a:bodyPr/>
          <a:lstStyle/>
          <a:p>
            <a:r>
              <a:rPr lang="en-US" sz="2400" dirty="0"/>
              <a:t>Update on ETSI LTN, Joerg Robert (University Erlangen-</a:t>
            </a:r>
            <a:r>
              <a:rPr lang="en-US" sz="2400" dirty="0" err="1"/>
              <a:t>Nuernberg</a:t>
            </a:r>
            <a:r>
              <a:rPr lang="en-US" sz="2400" dirty="0"/>
              <a:t>) 17/373: </a:t>
            </a:r>
            <a:r>
              <a:rPr lang="en-US" sz="2400" dirty="0">
                <a:hlinkClick r:id="rId2"/>
              </a:rPr>
              <a:t>https://</a:t>
            </a:r>
            <a:r>
              <a:rPr lang="en-US" sz="2400" dirty="0" smtClean="0">
                <a:hlinkClick r:id="rId2"/>
              </a:rPr>
              <a:t>mentor.ieee.org/802.15/dcn/17/15-17-0373-00-lpwa-update-on-etsi-ltn.pptx</a:t>
            </a:r>
            <a:endParaRPr lang="en-US" sz="2400" dirty="0" smtClean="0"/>
          </a:p>
          <a:p>
            <a:endParaRPr lang="en-US" sz="2400" dirty="0"/>
          </a:p>
          <a:p>
            <a:r>
              <a:rPr lang="en-US" sz="2400" dirty="0"/>
              <a:t>Questions or comments?</a:t>
            </a:r>
          </a:p>
          <a:p>
            <a:endParaRPr lang="en-US" sz="2400" dirty="0"/>
          </a:p>
          <a:p>
            <a:endParaRPr lang="de-DE" sz="2400" dirty="0"/>
          </a:p>
        </p:txBody>
      </p:sp>
      <p:sp>
        <p:nvSpPr>
          <p:cNvPr id="4" name="Datumsplatzhalter 3"/>
          <p:cNvSpPr>
            <a:spLocks noGrp="1"/>
          </p:cNvSpPr>
          <p:nvPr>
            <p:ph type="dt" sz="half" idx="10"/>
          </p:nvPr>
        </p:nvSpPr>
        <p:spPr/>
        <p:txBody>
          <a:bodyPr/>
          <a:lstStyle/>
          <a:p>
            <a:pPr>
              <a:defRPr/>
            </a:pPr>
            <a:r>
              <a:rPr lang="en-US" altLang="en-US" dirty="0"/>
              <a:t>July 2017</a:t>
            </a:r>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AECCCC10-95A5-4A40-B619-D8FBFD7D6646}" type="slidenum">
              <a:rPr lang="en-US" altLang="en-US" smtClean="0"/>
              <a:pPr>
                <a:defRPr/>
              </a:pPr>
              <a:t>19</a:t>
            </a:fld>
            <a:endParaRPr lang="en-US" altLang="en-US"/>
          </a:p>
        </p:txBody>
      </p:sp>
    </p:spTree>
    <p:extLst>
      <p:ext uri="{BB962C8B-B14F-4D97-AF65-F5344CB8AC3E}">
        <p14:creationId xmlns:p14="http://schemas.microsoft.com/office/powerpoint/2010/main" val="238399262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ctrTitle"/>
          </p:nvPr>
        </p:nvSpPr>
        <p:spPr/>
        <p:txBody>
          <a:bodyPr/>
          <a:lstStyle/>
          <a:p>
            <a:r>
              <a:rPr lang="en-US" dirty="0" smtClean="0"/>
              <a:t>802.15 IG LPWA</a:t>
            </a:r>
            <a:br>
              <a:rPr lang="en-US" dirty="0" smtClean="0"/>
            </a:br>
            <a:r>
              <a:rPr lang="en-US" dirty="0" smtClean="0"/>
              <a:t>Agenda July 2017 Plenary</a:t>
            </a:r>
            <a:endParaRPr lang="en-US" dirty="0"/>
          </a:p>
        </p:txBody>
      </p:sp>
      <p:sp>
        <p:nvSpPr>
          <p:cNvPr id="6" name="Untertitel 5"/>
          <p:cNvSpPr>
            <a:spLocks noGrp="1"/>
          </p:cNvSpPr>
          <p:nvPr>
            <p:ph type="subTitle" idx="1"/>
          </p:nvPr>
        </p:nvSpPr>
        <p:spPr/>
        <p:txBody>
          <a:bodyPr/>
          <a:lstStyle/>
          <a:p>
            <a:r>
              <a:rPr lang="en-US" dirty="0"/>
              <a:t>Joerg Robert</a:t>
            </a:r>
            <a:br>
              <a:rPr lang="en-US" dirty="0"/>
            </a:br>
            <a:r>
              <a:rPr lang="en-US" dirty="0"/>
              <a:t>FAU Erlangen-</a:t>
            </a:r>
            <a:r>
              <a:rPr lang="en-US" dirty="0" err="1"/>
              <a:t>Nuernberg</a:t>
            </a:r>
            <a:endParaRPr lang="en-US" dirty="0"/>
          </a:p>
          <a:p>
            <a:endParaRPr lang="en-US" dirty="0"/>
          </a:p>
        </p:txBody>
      </p:sp>
      <p:sp>
        <p:nvSpPr>
          <p:cNvPr id="2" name="Datumsplatzhalter 1"/>
          <p:cNvSpPr>
            <a:spLocks noGrp="1"/>
          </p:cNvSpPr>
          <p:nvPr>
            <p:ph type="dt" sz="half" idx="10"/>
          </p:nvPr>
        </p:nvSpPr>
        <p:spPr/>
        <p:txBody>
          <a:bodyPr/>
          <a:lstStyle/>
          <a:p>
            <a:pPr>
              <a:defRPr/>
            </a:pPr>
            <a:r>
              <a:rPr lang="en-US" altLang="en-US" dirty="0"/>
              <a:t>July 2017</a:t>
            </a:r>
          </a:p>
        </p:txBody>
      </p:sp>
      <p:sp>
        <p:nvSpPr>
          <p:cNvPr id="3" name="Fußzeilenplatzhalter 2"/>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4" name="Foliennummernplatzhalter 3"/>
          <p:cNvSpPr>
            <a:spLocks noGrp="1"/>
          </p:cNvSpPr>
          <p:nvPr>
            <p:ph type="sldNum" sz="quarter" idx="12"/>
          </p:nvPr>
        </p:nvSpPr>
        <p:spPr/>
        <p:txBody>
          <a:bodyPr/>
          <a:lstStyle/>
          <a:p>
            <a:pPr>
              <a:defRPr/>
            </a:pPr>
            <a:r>
              <a:rPr lang="en-US" altLang="en-US" smtClean="0"/>
              <a:t>Slide </a:t>
            </a:r>
            <a:fld id="{CB0D41C4-DADD-4A73-8178-CCCFAB2676E1}" type="slidenum">
              <a:rPr lang="en-US" altLang="en-US" smtClean="0"/>
              <a:pPr>
                <a:defRPr/>
              </a:pPr>
              <a:t>2</a:t>
            </a:fld>
            <a:endParaRPr lang="en-US" altLang="en-US"/>
          </a:p>
        </p:txBody>
      </p:sp>
    </p:spTree>
    <p:extLst>
      <p:ext uri="{BB962C8B-B14F-4D97-AF65-F5344CB8AC3E}">
        <p14:creationId xmlns:p14="http://schemas.microsoft.com/office/powerpoint/2010/main" val="124213141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Presentation During April 2017 IETF Meeting</a:t>
            </a:r>
            <a:endParaRPr lang="en-US" dirty="0"/>
          </a:p>
        </p:txBody>
      </p:sp>
      <p:sp>
        <p:nvSpPr>
          <p:cNvPr id="3" name="Inhaltsplatzhalter 2"/>
          <p:cNvSpPr>
            <a:spLocks noGrp="1"/>
          </p:cNvSpPr>
          <p:nvPr>
            <p:ph idx="1"/>
          </p:nvPr>
        </p:nvSpPr>
        <p:spPr/>
        <p:txBody>
          <a:bodyPr/>
          <a:lstStyle/>
          <a:p>
            <a:r>
              <a:rPr lang="en-US" sz="2400" dirty="0" smtClean="0"/>
              <a:t>LPWAN_SLIDES-IEEE_802-15-IG_LPWA, Charlie Perkins (</a:t>
            </a:r>
            <a:r>
              <a:rPr lang="en-US" sz="2400" dirty="0" err="1" smtClean="0"/>
              <a:t>Futurewei</a:t>
            </a:r>
            <a:r>
              <a:rPr lang="en-US" sz="2400" dirty="0" smtClean="0"/>
              <a:t>) 17/249: </a:t>
            </a:r>
            <a:r>
              <a:rPr lang="en-US" sz="2400" dirty="0" smtClean="0">
                <a:hlinkClick r:id="rId2"/>
              </a:rPr>
              <a:t>https://mentor.ieee.org/802.15/dcn/17/15-17-0249-00-lpwa-lpwan-slides-ieee-802-15-ig-lpwa.pptx</a:t>
            </a:r>
            <a:endParaRPr lang="en-US" sz="2400" dirty="0" smtClean="0"/>
          </a:p>
          <a:p>
            <a:endParaRPr lang="en-US" sz="2400" dirty="0" smtClean="0"/>
          </a:p>
          <a:p>
            <a:r>
              <a:rPr lang="en-US" sz="2400" dirty="0" smtClean="0"/>
              <a:t>Questions or comments?</a:t>
            </a:r>
            <a:endParaRPr lang="en-US" sz="2400" dirty="0"/>
          </a:p>
        </p:txBody>
      </p:sp>
      <p:sp>
        <p:nvSpPr>
          <p:cNvPr id="4" name="Datumsplatzhalter 3"/>
          <p:cNvSpPr>
            <a:spLocks noGrp="1"/>
          </p:cNvSpPr>
          <p:nvPr>
            <p:ph type="dt" sz="half" idx="10"/>
          </p:nvPr>
        </p:nvSpPr>
        <p:spPr/>
        <p:txBody>
          <a:bodyPr/>
          <a:lstStyle/>
          <a:p>
            <a:pPr>
              <a:defRPr/>
            </a:pPr>
            <a:r>
              <a:rPr lang="en-US" altLang="en-US" dirty="0"/>
              <a:t>July 2017</a:t>
            </a:r>
          </a:p>
        </p:txBody>
      </p:sp>
      <p:sp>
        <p:nvSpPr>
          <p:cNvPr id="5" name="Fußzeilenplatzhalter 4"/>
          <p:cNvSpPr>
            <a:spLocks noGrp="1"/>
          </p:cNvSpPr>
          <p:nvPr>
            <p:ph type="ftr" sz="quarter" idx="11"/>
          </p:nvPr>
        </p:nvSpPr>
        <p:spPr/>
        <p:txBody>
          <a:bodyPr/>
          <a:lstStyle/>
          <a:p>
            <a:pPr>
              <a:defRPr/>
            </a:pPr>
            <a:r>
              <a:rPr lang="en-US" altLang="en-US" dirty="0" smtClean="0"/>
              <a:t>Joerg Robert, FAU Erlangen-</a:t>
            </a:r>
            <a:r>
              <a:rPr lang="en-US" altLang="en-US" dirty="0" err="1" smtClean="0"/>
              <a:t>Nuernberg</a:t>
            </a:r>
            <a:endParaRPr lang="en-US" altLang="en-US" dirty="0"/>
          </a:p>
        </p:txBody>
      </p:sp>
      <p:sp>
        <p:nvSpPr>
          <p:cNvPr id="6" name="Foliennummernplatzhalter 5"/>
          <p:cNvSpPr>
            <a:spLocks noGrp="1"/>
          </p:cNvSpPr>
          <p:nvPr>
            <p:ph type="sldNum" sz="quarter" idx="12"/>
          </p:nvPr>
        </p:nvSpPr>
        <p:spPr>
          <a:xfrm>
            <a:off x="4355223" y="6475413"/>
            <a:ext cx="509755" cy="184666"/>
          </a:xfrm>
        </p:spPr>
        <p:txBody>
          <a:bodyPr/>
          <a:lstStyle/>
          <a:p>
            <a:pPr>
              <a:defRPr/>
            </a:pPr>
            <a:r>
              <a:rPr lang="en-US" altLang="en-US" dirty="0" smtClean="0"/>
              <a:t>Slide </a:t>
            </a:r>
            <a:fld id="{AECCCC10-95A5-4A40-B619-D8FBFD7D6646}" type="slidenum">
              <a:rPr lang="en-US" altLang="en-US" smtClean="0"/>
              <a:pPr>
                <a:defRPr/>
              </a:pPr>
              <a:t>20</a:t>
            </a:fld>
            <a:endParaRPr lang="en-US" altLang="en-US" dirty="0"/>
          </a:p>
        </p:txBody>
      </p:sp>
    </p:spTree>
    <p:extLst>
      <p:ext uri="{BB962C8B-B14F-4D97-AF65-F5344CB8AC3E}">
        <p14:creationId xmlns:p14="http://schemas.microsoft.com/office/powerpoint/2010/main" val="154501897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Thank You!</a:t>
            </a:r>
            <a:endParaRPr lang="en-US" dirty="0"/>
          </a:p>
        </p:txBody>
      </p:sp>
      <p:sp>
        <p:nvSpPr>
          <p:cNvPr id="3" name="Inhaltsplatzhalter 2"/>
          <p:cNvSpPr>
            <a:spLocks noGrp="1"/>
          </p:cNvSpPr>
          <p:nvPr>
            <p:ph idx="1"/>
          </p:nvPr>
        </p:nvSpPr>
        <p:spPr/>
        <p:txBody>
          <a:bodyPr/>
          <a:lstStyle/>
          <a:p>
            <a:r>
              <a:rPr lang="en-US" dirty="0" smtClean="0"/>
              <a:t>Recess until Tuesday PM1</a:t>
            </a:r>
            <a:endParaRPr lang="en-US" dirty="0"/>
          </a:p>
        </p:txBody>
      </p:sp>
      <p:sp>
        <p:nvSpPr>
          <p:cNvPr id="4" name="Datumsplatzhalter 3"/>
          <p:cNvSpPr>
            <a:spLocks noGrp="1"/>
          </p:cNvSpPr>
          <p:nvPr>
            <p:ph type="dt" sz="half" idx="10"/>
          </p:nvPr>
        </p:nvSpPr>
        <p:spPr/>
        <p:txBody>
          <a:bodyPr/>
          <a:lstStyle/>
          <a:p>
            <a:pPr>
              <a:defRPr/>
            </a:pPr>
            <a:r>
              <a:rPr lang="en-US" altLang="en-US" dirty="0"/>
              <a:t>July 2017</a:t>
            </a:r>
          </a:p>
        </p:txBody>
      </p:sp>
      <p:sp>
        <p:nvSpPr>
          <p:cNvPr id="5" name="Fußzeilenplatzhalter 4"/>
          <p:cNvSpPr>
            <a:spLocks noGrp="1"/>
          </p:cNvSpPr>
          <p:nvPr>
            <p:ph type="ftr" sz="quarter" idx="11"/>
          </p:nvPr>
        </p:nvSpPr>
        <p:spPr/>
        <p:txBody>
          <a:bodyPr/>
          <a:lstStyle/>
          <a:p>
            <a:pPr>
              <a:defRPr/>
            </a:pPr>
            <a:r>
              <a:rPr lang="en-US" altLang="en-US" dirty="0" smtClean="0"/>
              <a:t>Joerg Robert, FAU Erlangen-</a:t>
            </a:r>
            <a:r>
              <a:rPr lang="en-US" altLang="en-US" dirty="0" err="1" smtClean="0"/>
              <a:t>Nuernberg</a:t>
            </a:r>
            <a:endParaRPr lang="en-US" altLang="en-US" dirty="0"/>
          </a:p>
        </p:txBody>
      </p:sp>
      <p:sp>
        <p:nvSpPr>
          <p:cNvPr id="6" name="Foliennummernplatzhalter 5"/>
          <p:cNvSpPr>
            <a:spLocks noGrp="1"/>
          </p:cNvSpPr>
          <p:nvPr>
            <p:ph type="sldNum" sz="quarter" idx="12"/>
          </p:nvPr>
        </p:nvSpPr>
        <p:spPr>
          <a:xfrm>
            <a:off x="4355223" y="6475413"/>
            <a:ext cx="509755" cy="184666"/>
          </a:xfrm>
        </p:spPr>
        <p:txBody>
          <a:bodyPr/>
          <a:lstStyle/>
          <a:p>
            <a:pPr>
              <a:defRPr/>
            </a:pPr>
            <a:r>
              <a:rPr lang="en-US" altLang="en-US" dirty="0" smtClean="0"/>
              <a:t>Slide </a:t>
            </a:r>
            <a:fld id="{AECCCC10-95A5-4A40-B619-D8FBFD7D6646}" type="slidenum">
              <a:rPr lang="en-US" altLang="en-US" smtClean="0"/>
              <a:pPr>
                <a:defRPr/>
              </a:pPr>
              <a:t>21</a:t>
            </a:fld>
            <a:endParaRPr lang="en-US" altLang="en-US" dirty="0"/>
          </a:p>
        </p:txBody>
      </p:sp>
    </p:spTree>
    <p:extLst>
      <p:ext uri="{BB962C8B-B14F-4D97-AF65-F5344CB8AC3E}">
        <p14:creationId xmlns:p14="http://schemas.microsoft.com/office/powerpoint/2010/main" val="25578377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err="1" smtClean="0"/>
              <a:t>cont</a:t>
            </a:r>
            <a:r>
              <a:rPr lang="de-DE" dirty="0" smtClean="0"/>
              <a:t>. Update </a:t>
            </a:r>
            <a:r>
              <a:rPr lang="de-DE" dirty="0" smtClean="0"/>
              <a:t>on </a:t>
            </a:r>
            <a:r>
              <a:rPr lang="de-DE" dirty="0" smtClean="0"/>
              <a:t>ETSI</a:t>
            </a:r>
            <a:endParaRPr lang="de-DE" dirty="0"/>
          </a:p>
        </p:txBody>
      </p:sp>
      <p:sp>
        <p:nvSpPr>
          <p:cNvPr id="3" name="Inhaltsplatzhalter 2"/>
          <p:cNvSpPr>
            <a:spLocks noGrp="1"/>
          </p:cNvSpPr>
          <p:nvPr>
            <p:ph idx="1"/>
          </p:nvPr>
        </p:nvSpPr>
        <p:spPr/>
        <p:txBody>
          <a:bodyPr/>
          <a:lstStyle/>
          <a:p>
            <a:r>
              <a:rPr lang="en-US" sz="2400" dirty="0" smtClean="0"/>
              <a:t>There was some confusion on the ETSI documents. </a:t>
            </a:r>
            <a:r>
              <a:rPr lang="en-US" sz="2400" dirty="0" smtClean="0"/>
              <a:t>Currently, two documents are created:</a:t>
            </a:r>
          </a:p>
          <a:p>
            <a:pPr lvl="1"/>
            <a:r>
              <a:rPr lang="en-US" sz="2000" dirty="0" smtClean="0"/>
              <a:t>Document TS (</a:t>
            </a:r>
            <a:r>
              <a:rPr lang="en-US" sz="2000" dirty="0"/>
              <a:t>Technical Specification) </a:t>
            </a:r>
            <a:r>
              <a:rPr lang="en-US" sz="2000" dirty="0" smtClean="0"/>
              <a:t>103 357 :</a:t>
            </a:r>
            <a:br>
              <a:rPr lang="en-US" sz="2000" dirty="0" smtClean="0"/>
            </a:br>
            <a:r>
              <a:rPr lang="en-US" sz="2000" dirty="0" smtClean="0"/>
              <a:t>Standard describing the 4 different proposals of SIGFOX, Sony, Fraunhofer, and </a:t>
            </a:r>
            <a:r>
              <a:rPr lang="en-US" sz="2000" dirty="0" err="1" smtClean="0"/>
              <a:t>Telensa</a:t>
            </a:r>
            <a:endParaRPr lang="en-US" sz="2000" dirty="0" smtClean="0"/>
          </a:p>
          <a:p>
            <a:pPr lvl="1"/>
            <a:r>
              <a:rPr lang="en-US" sz="2000" dirty="0" smtClean="0"/>
              <a:t>System reference document for spectrum regulation (TR 103 526):</a:t>
            </a:r>
            <a:br>
              <a:rPr lang="en-US" sz="2000" dirty="0" smtClean="0"/>
            </a:br>
            <a:r>
              <a:rPr lang="en-US" sz="2000" dirty="0" smtClean="0"/>
              <a:t>Also includes input from LoRa</a:t>
            </a:r>
          </a:p>
          <a:p>
            <a:pPr lvl="1"/>
            <a:endParaRPr lang="en-US" sz="2000" dirty="0" smtClean="0"/>
          </a:p>
          <a:p>
            <a:pPr lvl="1"/>
            <a:r>
              <a:rPr lang="en-US" sz="2000" dirty="0" smtClean="0"/>
              <a:t>Documents will be published by ERM TG28</a:t>
            </a:r>
            <a:endParaRPr lang="en-US" sz="2000" dirty="0" smtClean="0"/>
          </a:p>
          <a:p>
            <a:pPr lvl="1"/>
            <a:endParaRPr lang="en-US" sz="2000" dirty="0"/>
          </a:p>
          <a:p>
            <a:endParaRPr lang="de-DE" sz="2400" dirty="0"/>
          </a:p>
        </p:txBody>
      </p:sp>
      <p:sp>
        <p:nvSpPr>
          <p:cNvPr id="4" name="Datumsplatzhalter 3"/>
          <p:cNvSpPr>
            <a:spLocks noGrp="1"/>
          </p:cNvSpPr>
          <p:nvPr>
            <p:ph type="dt" sz="half" idx="10"/>
          </p:nvPr>
        </p:nvSpPr>
        <p:spPr/>
        <p:txBody>
          <a:bodyPr/>
          <a:lstStyle/>
          <a:p>
            <a:pPr>
              <a:defRPr/>
            </a:pPr>
            <a:r>
              <a:rPr lang="en-US" altLang="en-US" dirty="0"/>
              <a:t>July 2017</a:t>
            </a:r>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AECCCC10-95A5-4A40-B619-D8FBFD7D6646}" type="slidenum">
              <a:rPr lang="en-US" altLang="en-US" smtClean="0"/>
              <a:pPr>
                <a:defRPr/>
              </a:pPr>
              <a:t>22</a:t>
            </a:fld>
            <a:endParaRPr lang="en-US" altLang="en-US"/>
          </a:p>
        </p:txBody>
      </p:sp>
    </p:spTree>
    <p:extLst>
      <p:ext uri="{BB962C8B-B14F-4D97-AF65-F5344CB8AC3E}">
        <p14:creationId xmlns:p14="http://schemas.microsoft.com/office/powerpoint/2010/main" val="287989955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Questions to ETSI LTN</a:t>
            </a:r>
            <a:endParaRPr lang="en-US" dirty="0"/>
          </a:p>
        </p:txBody>
      </p:sp>
      <p:sp>
        <p:nvSpPr>
          <p:cNvPr id="3" name="Inhaltsplatzhalter 2"/>
          <p:cNvSpPr>
            <a:spLocks noGrp="1"/>
          </p:cNvSpPr>
          <p:nvPr>
            <p:ph idx="1"/>
          </p:nvPr>
        </p:nvSpPr>
        <p:spPr/>
        <p:txBody>
          <a:bodyPr/>
          <a:lstStyle/>
          <a:p>
            <a:r>
              <a:rPr lang="en-US" sz="2400" dirty="0" smtClean="0"/>
              <a:t>In 17/204 the IG LPWA asked questions to ETSI LTN</a:t>
            </a:r>
          </a:p>
          <a:p>
            <a:endParaRPr lang="en-US" sz="2400" dirty="0"/>
          </a:p>
          <a:p>
            <a:r>
              <a:rPr lang="en-US" sz="2400" dirty="0" smtClean="0"/>
              <a:t>ETSI LTN answered that the answer to many of these questions is given in the ETSI document </a:t>
            </a:r>
            <a:r>
              <a:rPr lang="fi-FI" sz="2400" dirty="0" smtClean="0"/>
              <a:t>TR </a:t>
            </a:r>
            <a:r>
              <a:rPr lang="fi-FI" sz="2400" dirty="0"/>
              <a:t>103 435 V1.1.1 (2017-02) (available on </a:t>
            </a:r>
            <a:r>
              <a:rPr lang="fi-FI" sz="2400" dirty="0">
                <a:hlinkClick r:id="rId2"/>
              </a:rPr>
              <a:t>www.etsi.org</a:t>
            </a:r>
            <a:r>
              <a:rPr lang="fi-FI" sz="2400" dirty="0" smtClean="0"/>
              <a:t>)</a:t>
            </a:r>
          </a:p>
          <a:p>
            <a:endParaRPr lang="fi-FI" sz="2400" dirty="0"/>
          </a:p>
          <a:p>
            <a:r>
              <a:rPr lang="fi-FI" sz="2400" dirty="0" smtClean="0"/>
              <a:t>Furthermore they will directly answer the questions</a:t>
            </a:r>
            <a:endParaRPr lang="fi-FI" sz="2400" dirty="0"/>
          </a:p>
          <a:p>
            <a:endParaRPr lang="en-US" sz="2400" dirty="0"/>
          </a:p>
        </p:txBody>
      </p:sp>
      <p:sp>
        <p:nvSpPr>
          <p:cNvPr id="4" name="Datumsplatzhalter 3"/>
          <p:cNvSpPr>
            <a:spLocks noGrp="1"/>
          </p:cNvSpPr>
          <p:nvPr>
            <p:ph type="dt" sz="half" idx="10"/>
          </p:nvPr>
        </p:nvSpPr>
        <p:spPr/>
        <p:txBody>
          <a:bodyPr/>
          <a:lstStyle/>
          <a:p>
            <a:pPr>
              <a:defRPr/>
            </a:pPr>
            <a:r>
              <a:rPr lang="en-US" altLang="en-US" dirty="0" smtClean="0"/>
              <a:t>March 2017</a:t>
            </a:r>
            <a:endParaRPr lang="en-US" altLang="en-US" dirty="0"/>
          </a:p>
        </p:txBody>
      </p:sp>
      <p:sp>
        <p:nvSpPr>
          <p:cNvPr id="5" name="Fußzeilenplatzhalter 4"/>
          <p:cNvSpPr>
            <a:spLocks noGrp="1"/>
          </p:cNvSpPr>
          <p:nvPr>
            <p:ph type="ftr" sz="quarter" idx="11"/>
          </p:nvPr>
        </p:nvSpPr>
        <p:spPr/>
        <p:txBody>
          <a:bodyPr/>
          <a:lstStyle/>
          <a:p>
            <a:pPr>
              <a:defRPr/>
            </a:pPr>
            <a:r>
              <a:rPr lang="en-US" altLang="en-US" dirty="0" smtClean="0"/>
              <a:t>Joerg Robert, FAU Erlangen-</a:t>
            </a:r>
            <a:r>
              <a:rPr lang="en-US" altLang="en-US" dirty="0" err="1" smtClean="0"/>
              <a:t>Nuernberg</a:t>
            </a:r>
            <a:endParaRPr lang="en-US" altLang="en-US" dirty="0"/>
          </a:p>
        </p:txBody>
      </p:sp>
      <p:sp>
        <p:nvSpPr>
          <p:cNvPr id="6" name="Foliennummernplatzhalter 5"/>
          <p:cNvSpPr>
            <a:spLocks noGrp="1"/>
          </p:cNvSpPr>
          <p:nvPr>
            <p:ph type="sldNum" sz="quarter" idx="12"/>
          </p:nvPr>
        </p:nvSpPr>
        <p:spPr>
          <a:xfrm>
            <a:off x="4355223" y="6475413"/>
            <a:ext cx="509755" cy="184666"/>
          </a:xfrm>
        </p:spPr>
        <p:txBody>
          <a:bodyPr/>
          <a:lstStyle/>
          <a:p>
            <a:pPr>
              <a:defRPr/>
            </a:pPr>
            <a:r>
              <a:rPr lang="en-US" altLang="en-US" dirty="0" smtClean="0"/>
              <a:t>Slide </a:t>
            </a:r>
            <a:fld id="{AECCCC10-95A5-4A40-B619-D8FBFD7D6646}" type="slidenum">
              <a:rPr lang="en-US" altLang="en-US" smtClean="0"/>
              <a:pPr>
                <a:defRPr/>
              </a:pPr>
              <a:t>23</a:t>
            </a:fld>
            <a:endParaRPr lang="en-US" altLang="en-US" dirty="0"/>
          </a:p>
        </p:txBody>
      </p:sp>
    </p:spTree>
    <p:extLst>
      <p:ext uri="{BB962C8B-B14F-4D97-AF65-F5344CB8AC3E}">
        <p14:creationId xmlns:p14="http://schemas.microsoft.com/office/powerpoint/2010/main" val="375676575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Planned Submissions </a:t>
            </a:r>
            <a:r>
              <a:rPr lang="en-US" dirty="0" smtClean="0"/>
              <a:t>Tuesday</a:t>
            </a:r>
            <a:endParaRPr lang="en-US" dirty="0"/>
          </a:p>
        </p:txBody>
      </p:sp>
      <p:sp>
        <p:nvSpPr>
          <p:cNvPr id="3" name="Inhaltsplatzhalter 2"/>
          <p:cNvSpPr>
            <a:spLocks noGrp="1"/>
          </p:cNvSpPr>
          <p:nvPr>
            <p:ph idx="1"/>
          </p:nvPr>
        </p:nvSpPr>
        <p:spPr/>
        <p:txBody>
          <a:bodyPr/>
          <a:lstStyle/>
          <a:p>
            <a:pPr marL="457200" indent="-457200">
              <a:buFont typeface="+mj-lt"/>
              <a:buAutoNum type="arabicPeriod"/>
            </a:pPr>
            <a:r>
              <a:rPr lang="en-US" sz="2000" dirty="0"/>
              <a:t>Summary of IEEE </a:t>
            </a:r>
            <a:r>
              <a:rPr lang="en-US" sz="2000" dirty="0" err="1"/>
              <a:t>Std</a:t>
            </a:r>
            <a:r>
              <a:rPr lang="en-US" sz="2000" dirty="0"/>
              <a:t> 802.15.4 </a:t>
            </a:r>
            <a:r>
              <a:rPr lang="en-US" sz="2000" dirty="0" smtClean="0"/>
              <a:t>LECIM</a:t>
            </a:r>
            <a:r>
              <a:rPr lang="en-US" sz="2000" dirty="0"/>
              <a:t>, </a:t>
            </a:r>
            <a:r>
              <a:rPr lang="en-US" sz="2000" dirty="0" smtClean="0"/>
              <a:t>Pat Kinney, 17/248</a:t>
            </a:r>
            <a:r>
              <a:rPr lang="en-US" sz="2000" dirty="0"/>
              <a:t>: </a:t>
            </a:r>
            <a:r>
              <a:rPr lang="en-US" sz="2000" dirty="0">
                <a:hlinkClick r:id="rId2"/>
              </a:rPr>
              <a:t>https://</a:t>
            </a:r>
            <a:r>
              <a:rPr lang="en-US" sz="2000" dirty="0" smtClean="0">
                <a:hlinkClick r:id="rId2"/>
              </a:rPr>
              <a:t>mentor.ieee.org/802.15/dcn/17/15-17-0248-00-lpwa-summary-of-ieee-std-802-15-4-lecim.docx</a:t>
            </a:r>
            <a:endParaRPr lang="en-US" sz="2000" dirty="0" smtClean="0"/>
          </a:p>
          <a:p>
            <a:pPr marL="457200" indent="-457200">
              <a:buFont typeface="+mj-lt"/>
              <a:buAutoNum type="arabicPeriod"/>
            </a:pPr>
            <a:r>
              <a:rPr lang="en-US" sz="2000" dirty="0" smtClean="0"/>
              <a:t>Suitability </a:t>
            </a:r>
            <a:r>
              <a:rPr lang="en-US" sz="2000" dirty="0"/>
              <a:t>of IEEE </a:t>
            </a:r>
            <a:r>
              <a:rPr lang="en-US" sz="2000" dirty="0" smtClean="0"/>
              <a:t>802.15.4k, Joerg </a:t>
            </a:r>
            <a:r>
              <a:rPr lang="en-US" sz="2000" dirty="0"/>
              <a:t>Robert (University Erlangen-</a:t>
            </a:r>
            <a:r>
              <a:rPr lang="en-US" sz="2000" dirty="0" err="1"/>
              <a:t>Nuernberg</a:t>
            </a:r>
            <a:r>
              <a:rPr lang="en-US" sz="2000" dirty="0" smtClean="0"/>
              <a:t>), 17/346</a:t>
            </a:r>
            <a:r>
              <a:rPr lang="en-US" sz="2000" dirty="0"/>
              <a:t>: </a:t>
            </a:r>
            <a:r>
              <a:rPr lang="en-US" sz="2000" dirty="0">
                <a:hlinkClick r:id="rId3"/>
              </a:rPr>
              <a:t>https://</a:t>
            </a:r>
            <a:r>
              <a:rPr lang="en-US" sz="2000" dirty="0" smtClean="0">
                <a:hlinkClick r:id="rId3"/>
              </a:rPr>
              <a:t>mentor.ieee.org/802.15/dcn/17/15-17-0346-00-lpwa-suitability-of-ieee-802-15-4k.pptx</a:t>
            </a:r>
            <a:endParaRPr lang="en-US" sz="2000" dirty="0" smtClean="0"/>
          </a:p>
          <a:p>
            <a:pPr marL="457200" indent="-457200">
              <a:buFont typeface="+mj-lt"/>
              <a:buAutoNum type="arabicPeriod"/>
            </a:pPr>
            <a:r>
              <a:rPr lang="en-US" sz="2000" dirty="0"/>
              <a:t>Packet Splitting for Improved </a:t>
            </a:r>
            <a:r>
              <a:rPr lang="en-US" sz="2000" dirty="0" smtClean="0"/>
              <a:t>Robustness, Joerg </a:t>
            </a:r>
            <a:r>
              <a:rPr lang="en-US" sz="2000" dirty="0"/>
              <a:t>Robert (University Erlangen-</a:t>
            </a:r>
            <a:r>
              <a:rPr lang="en-US" sz="2000" dirty="0" err="1"/>
              <a:t>Nuernberg</a:t>
            </a:r>
            <a:r>
              <a:rPr lang="en-US" sz="2000" dirty="0"/>
              <a:t>), 17/344: </a:t>
            </a:r>
            <a:r>
              <a:rPr lang="en-US" sz="2000" dirty="0">
                <a:hlinkClick r:id="rId4"/>
              </a:rPr>
              <a:t>https://</a:t>
            </a:r>
            <a:r>
              <a:rPr lang="en-US" sz="2000" dirty="0" smtClean="0">
                <a:hlinkClick r:id="rId4"/>
              </a:rPr>
              <a:t>mentor.ieee.org/802.15/dcn/17/15-17-0344-00-lpwa-packet-splitting-for-improved-robustness.pptx</a:t>
            </a:r>
            <a:endParaRPr lang="en-US" sz="2000" dirty="0" smtClean="0"/>
          </a:p>
          <a:p>
            <a:pPr marL="457200" indent="-457200">
              <a:buFont typeface="+mj-lt"/>
              <a:buAutoNum type="arabicPeriod"/>
            </a:pPr>
            <a:endParaRPr lang="en-US" sz="2000" dirty="0" smtClean="0"/>
          </a:p>
          <a:p>
            <a:pPr marL="457200" indent="-457200">
              <a:buFont typeface="+mj-lt"/>
              <a:buAutoNum type="arabicPeriod"/>
            </a:pPr>
            <a:endParaRPr lang="en-US" sz="2000" dirty="0" smtClean="0"/>
          </a:p>
        </p:txBody>
      </p:sp>
      <p:sp>
        <p:nvSpPr>
          <p:cNvPr id="4" name="Datumsplatzhalter 3"/>
          <p:cNvSpPr>
            <a:spLocks noGrp="1"/>
          </p:cNvSpPr>
          <p:nvPr>
            <p:ph type="dt" sz="half" idx="10"/>
          </p:nvPr>
        </p:nvSpPr>
        <p:spPr/>
        <p:txBody>
          <a:bodyPr/>
          <a:lstStyle/>
          <a:p>
            <a:pPr>
              <a:defRPr/>
            </a:pPr>
            <a:r>
              <a:rPr lang="en-US" altLang="en-US" dirty="0"/>
              <a:t>July 2017</a:t>
            </a:r>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AECCCC10-95A5-4A40-B619-D8FBFD7D6646}" type="slidenum">
              <a:rPr lang="en-US" altLang="en-US" smtClean="0"/>
              <a:pPr>
                <a:defRPr/>
              </a:pPr>
              <a:t>24</a:t>
            </a:fld>
            <a:endParaRPr lang="en-US" altLang="en-US"/>
          </a:p>
        </p:txBody>
      </p:sp>
    </p:spTree>
    <p:extLst>
      <p:ext uri="{BB962C8B-B14F-4D97-AF65-F5344CB8AC3E}">
        <p14:creationId xmlns:p14="http://schemas.microsoft.com/office/powerpoint/2010/main" val="370499706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Summary of IEEE </a:t>
            </a:r>
            <a:r>
              <a:rPr lang="en-US" dirty="0" err="1"/>
              <a:t>Std</a:t>
            </a:r>
            <a:r>
              <a:rPr lang="en-US" dirty="0"/>
              <a:t> 802.15.4 LECIM</a:t>
            </a:r>
            <a:endParaRPr lang="de-DE" dirty="0"/>
          </a:p>
        </p:txBody>
      </p:sp>
      <p:sp>
        <p:nvSpPr>
          <p:cNvPr id="3" name="Inhaltsplatzhalter 2"/>
          <p:cNvSpPr>
            <a:spLocks noGrp="1"/>
          </p:cNvSpPr>
          <p:nvPr>
            <p:ph idx="1"/>
          </p:nvPr>
        </p:nvSpPr>
        <p:spPr/>
        <p:txBody>
          <a:bodyPr/>
          <a:lstStyle/>
          <a:p>
            <a:r>
              <a:rPr lang="en-US" sz="2400" dirty="0"/>
              <a:t>Summary of IEEE </a:t>
            </a:r>
            <a:r>
              <a:rPr lang="en-US" sz="2400" dirty="0" err="1"/>
              <a:t>Std</a:t>
            </a:r>
            <a:r>
              <a:rPr lang="en-US" sz="2400" dirty="0"/>
              <a:t> 802.15.4 LECIM, Pat Kinney, 17/248: </a:t>
            </a:r>
            <a:r>
              <a:rPr lang="en-US" sz="2400" dirty="0">
                <a:hlinkClick r:id="rId2"/>
              </a:rPr>
              <a:t>https://</a:t>
            </a:r>
            <a:r>
              <a:rPr lang="en-US" sz="2400" dirty="0" smtClean="0">
                <a:hlinkClick r:id="rId2"/>
              </a:rPr>
              <a:t>mentor.ieee.org/802.15/dcn/17/15-17-0248-00-lpwa-summary-of-ieee-std-802-15-4-lecim.docx</a:t>
            </a:r>
            <a:endParaRPr lang="en-US" sz="2400" dirty="0" smtClean="0"/>
          </a:p>
          <a:p>
            <a:endParaRPr lang="en-US" sz="2400" dirty="0"/>
          </a:p>
          <a:p>
            <a:r>
              <a:rPr lang="en-US" sz="2400" dirty="0" smtClean="0"/>
              <a:t>Any questions or comments?</a:t>
            </a:r>
            <a:endParaRPr lang="en-US" sz="2400" dirty="0"/>
          </a:p>
          <a:p>
            <a:endParaRPr lang="de-DE" sz="2400" dirty="0"/>
          </a:p>
        </p:txBody>
      </p:sp>
      <p:sp>
        <p:nvSpPr>
          <p:cNvPr id="4" name="Datumsplatzhalter 3"/>
          <p:cNvSpPr>
            <a:spLocks noGrp="1"/>
          </p:cNvSpPr>
          <p:nvPr>
            <p:ph type="dt" sz="half" idx="10"/>
          </p:nvPr>
        </p:nvSpPr>
        <p:spPr/>
        <p:txBody>
          <a:bodyPr/>
          <a:lstStyle/>
          <a:p>
            <a:pPr>
              <a:defRPr/>
            </a:pPr>
            <a:r>
              <a:rPr lang="en-US" altLang="en-US" smtClean="0"/>
              <a:t>March 2017</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AECCCC10-95A5-4A40-B619-D8FBFD7D6646}" type="slidenum">
              <a:rPr lang="en-US" altLang="en-US" smtClean="0"/>
              <a:pPr>
                <a:defRPr/>
              </a:pPr>
              <a:t>25</a:t>
            </a:fld>
            <a:endParaRPr lang="en-US" altLang="en-US"/>
          </a:p>
        </p:txBody>
      </p:sp>
    </p:spTree>
    <p:extLst>
      <p:ext uri="{BB962C8B-B14F-4D97-AF65-F5344CB8AC3E}">
        <p14:creationId xmlns:p14="http://schemas.microsoft.com/office/powerpoint/2010/main" val="361621309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Suitability of IEEE 802.15.4k</a:t>
            </a:r>
            <a:endParaRPr lang="de-DE" dirty="0"/>
          </a:p>
        </p:txBody>
      </p:sp>
      <p:sp>
        <p:nvSpPr>
          <p:cNvPr id="3" name="Inhaltsplatzhalter 2"/>
          <p:cNvSpPr>
            <a:spLocks noGrp="1"/>
          </p:cNvSpPr>
          <p:nvPr>
            <p:ph idx="1"/>
          </p:nvPr>
        </p:nvSpPr>
        <p:spPr/>
        <p:txBody>
          <a:bodyPr/>
          <a:lstStyle/>
          <a:p>
            <a:r>
              <a:rPr lang="en-US" sz="2400" dirty="0" smtClean="0"/>
              <a:t>Suitability of IEEE 802.15.4k, Joerg Robert (University Erlangen-</a:t>
            </a:r>
            <a:r>
              <a:rPr lang="en-US" sz="2400" dirty="0" err="1" smtClean="0"/>
              <a:t>Nuernberg</a:t>
            </a:r>
            <a:r>
              <a:rPr lang="en-US" sz="2400" dirty="0" smtClean="0"/>
              <a:t>), 17/346: </a:t>
            </a:r>
            <a:r>
              <a:rPr lang="en-US" sz="2400" dirty="0" smtClean="0">
                <a:hlinkClick r:id="rId2"/>
              </a:rPr>
              <a:t>https://mentor.ieee.org/802.15/dcn/17/15-17-0346-00-lpwa-suitability-of-ieee-802-15-4k.pptx</a:t>
            </a:r>
            <a:endParaRPr lang="en-US" sz="2400" dirty="0" smtClean="0"/>
          </a:p>
          <a:p>
            <a:endParaRPr lang="en-US" sz="2400" dirty="0" smtClean="0"/>
          </a:p>
          <a:p>
            <a:endParaRPr lang="en-US" sz="2400" dirty="0"/>
          </a:p>
        </p:txBody>
      </p:sp>
      <p:sp>
        <p:nvSpPr>
          <p:cNvPr id="4" name="Datumsplatzhalter 3"/>
          <p:cNvSpPr>
            <a:spLocks noGrp="1"/>
          </p:cNvSpPr>
          <p:nvPr>
            <p:ph type="dt" sz="half" idx="10"/>
          </p:nvPr>
        </p:nvSpPr>
        <p:spPr/>
        <p:txBody>
          <a:bodyPr/>
          <a:lstStyle/>
          <a:p>
            <a:pPr>
              <a:defRPr/>
            </a:pPr>
            <a:r>
              <a:rPr lang="en-US" altLang="en-US" smtClean="0"/>
              <a:t>March 2017</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AECCCC10-95A5-4A40-B619-D8FBFD7D6646}" type="slidenum">
              <a:rPr lang="en-US" altLang="en-US" smtClean="0"/>
              <a:pPr>
                <a:defRPr/>
              </a:pPr>
              <a:t>26</a:t>
            </a:fld>
            <a:endParaRPr lang="en-US" altLang="en-US"/>
          </a:p>
        </p:txBody>
      </p:sp>
    </p:spTree>
    <p:extLst>
      <p:ext uri="{BB962C8B-B14F-4D97-AF65-F5344CB8AC3E}">
        <p14:creationId xmlns:p14="http://schemas.microsoft.com/office/powerpoint/2010/main" val="267842924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Packet Splitting for Improved Robustness</a:t>
            </a:r>
            <a:endParaRPr lang="en-US" dirty="0"/>
          </a:p>
        </p:txBody>
      </p:sp>
      <p:sp>
        <p:nvSpPr>
          <p:cNvPr id="3" name="Inhaltsplatzhalter 2"/>
          <p:cNvSpPr>
            <a:spLocks noGrp="1"/>
          </p:cNvSpPr>
          <p:nvPr>
            <p:ph idx="1"/>
          </p:nvPr>
        </p:nvSpPr>
        <p:spPr/>
        <p:txBody>
          <a:bodyPr/>
          <a:lstStyle/>
          <a:p>
            <a:r>
              <a:rPr lang="en-US" sz="2400" dirty="0" smtClean="0"/>
              <a:t>Packet Splitting for Improved Robustness, Joerg Robert (University Erlangen-</a:t>
            </a:r>
            <a:r>
              <a:rPr lang="en-US" sz="2400" dirty="0" err="1" smtClean="0"/>
              <a:t>Nuernberg</a:t>
            </a:r>
            <a:r>
              <a:rPr lang="en-US" sz="2400" dirty="0" smtClean="0"/>
              <a:t>), 17/344: </a:t>
            </a:r>
            <a:r>
              <a:rPr lang="en-US" sz="2400" dirty="0" smtClean="0">
                <a:hlinkClick r:id="rId2"/>
              </a:rPr>
              <a:t>https://mentor.ieee.org/802.15/dcn/17/15-17-0344-00-lpwa-packet-splitting-for-improved-robustness.pptx</a:t>
            </a:r>
            <a:endParaRPr lang="en-US" sz="2400" dirty="0" smtClean="0"/>
          </a:p>
          <a:p>
            <a:endParaRPr lang="en-US" sz="2400" dirty="0" smtClean="0"/>
          </a:p>
          <a:p>
            <a:r>
              <a:rPr lang="en-US" sz="2400" dirty="0" smtClean="0"/>
              <a:t>Any questions or comments?</a:t>
            </a:r>
          </a:p>
          <a:p>
            <a:endParaRPr lang="en-US" sz="2400" dirty="0"/>
          </a:p>
        </p:txBody>
      </p:sp>
      <p:sp>
        <p:nvSpPr>
          <p:cNvPr id="4" name="Datumsplatzhalter 3"/>
          <p:cNvSpPr>
            <a:spLocks noGrp="1"/>
          </p:cNvSpPr>
          <p:nvPr>
            <p:ph type="dt" sz="half" idx="10"/>
          </p:nvPr>
        </p:nvSpPr>
        <p:spPr/>
        <p:txBody>
          <a:bodyPr/>
          <a:lstStyle/>
          <a:p>
            <a:pPr>
              <a:defRPr/>
            </a:pPr>
            <a:r>
              <a:rPr lang="en-US" altLang="en-US" dirty="0" smtClean="0"/>
              <a:t>March 2017</a:t>
            </a:r>
            <a:endParaRPr lang="en-US" altLang="en-US" dirty="0"/>
          </a:p>
        </p:txBody>
      </p:sp>
      <p:sp>
        <p:nvSpPr>
          <p:cNvPr id="5" name="Fußzeilenplatzhalter 4"/>
          <p:cNvSpPr>
            <a:spLocks noGrp="1"/>
          </p:cNvSpPr>
          <p:nvPr>
            <p:ph type="ftr" sz="quarter" idx="11"/>
          </p:nvPr>
        </p:nvSpPr>
        <p:spPr/>
        <p:txBody>
          <a:bodyPr/>
          <a:lstStyle/>
          <a:p>
            <a:pPr>
              <a:defRPr/>
            </a:pPr>
            <a:r>
              <a:rPr lang="en-US" altLang="en-US" dirty="0" smtClean="0"/>
              <a:t>Joerg Robert, FAU Erlangen-</a:t>
            </a:r>
            <a:r>
              <a:rPr lang="en-US" altLang="en-US" dirty="0" err="1" smtClean="0"/>
              <a:t>Nuernberg</a:t>
            </a:r>
            <a:endParaRPr lang="en-US" altLang="en-US" dirty="0"/>
          </a:p>
        </p:txBody>
      </p:sp>
      <p:sp>
        <p:nvSpPr>
          <p:cNvPr id="6" name="Foliennummernplatzhalter 5"/>
          <p:cNvSpPr>
            <a:spLocks noGrp="1"/>
          </p:cNvSpPr>
          <p:nvPr>
            <p:ph type="sldNum" sz="quarter" idx="12"/>
          </p:nvPr>
        </p:nvSpPr>
        <p:spPr>
          <a:xfrm>
            <a:off x="4355223" y="6475413"/>
            <a:ext cx="509755" cy="184666"/>
          </a:xfrm>
        </p:spPr>
        <p:txBody>
          <a:bodyPr/>
          <a:lstStyle/>
          <a:p>
            <a:pPr>
              <a:defRPr/>
            </a:pPr>
            <a:r>
              <a:rPr lang="en-US" altLang="en-US" dirty="0" smtClean="0"/>
              <a:t>Slide </a:t>
            </a:r>
            <a:fld id="{AECCCC10-95A5-4A40-B619-D8FBFD7D6646}" type="slidenum">
              <a:rPr lang="en-US" altLang="en-US" smtClean="0"/>
              <a:pPr>
                <a:defRPr/>
              </a:pPr>
              <a:t>27</a:t>
            </a:fld>
            <a:endParaRPr lang="en-US" altLang="en-US" dirty="0"/>
          </a:p>
        </p:txBody>
      </p:sp>
    </p:spTree>
    <p:extLst>
      <p:ext uri="{BB962C8B-B14F-4D97-AF65-F5344CB8AC3E}">
        <p14:creationId xmlns:p14="http://schemas.microsoft.com/office/powerpoint/2010/main" val="125369630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ctrTitle"/>
          </p:nvPr>
        </p:nvSpPr>
        <p:spPr/>
        <p:txBody>
          <a:bodyPr/>
          <a:lstStyle/>
          <a:p>
            <a:r>
              <a:rPr lang="en-US" dirty="0" smtClean="0"/>
              <a:t>Thank You for Your Interest!</a:t>
            </a:r>
            <a:endParaRPr lang="en-US" dirty="0"/>
          </a:p>
        </p:txBody>
      </p:sp>
      <p:sp>
        <p:nvSpPr>
          <p:cNvPr id="8" name="Untertitel 7"/>
          <p:cNvSpPr>
            <a:spLocks noGrp="1"/>
          </p:cNvSpPr>
          <p:nvPr>
            <p:ph type="subTitle" idx="1"/>
          </p:nvPr>
        </p:nvSpPr>
        <p:spPr/>
        <p:txBody>
          <a:bodyPr/>
          <a:lstStyle/>
          <a:p>
            <a:endParaRPr lang="en-US"/>
          </a:p>
        </p:txBody>
      </p:sp>
      <p:sp>
        <p:nvSpPr>
          <p:cNvPr id="4" name="Datumsplatzhalter 3"/>
          <p:cNvSpPr>
            <a:spLocks noGrp="1"/>
          </p:cNvSpPr>
          <p:nvPr>
            <p:ph type="dt" sz="half" idx="10"/>
          </p:nvPr>
        </p:nvSpPr>
        <p:spPr/>
        <p:txBody>
          <a:bodyPr/>
          <a:lstStyle/>
          <a:p>
            <a:pPr>
              <a:defRPr/>
            </a:pPr>
            <a:r>
              <a:rPr lang="en-US" altLang="en-US" dirty="0"/>
              <a:t>July 2017</a:t>
            </a:r>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AECCCC10-95A5-4A40-B619-D8FBFD7D6646}" type="slidenum">
              <a:rPr lang="en-US" altLang="en-US" smtClean="0"/>
              <a:pPr>
                <a:defRPr/>
              </a:pPr>
              <a:t>28</a:t>
            </a:fld>
            <a:endParaRPr lang="en-US" altLang="en-US"/>
          </a:p>
        </p:txBody>
      </p:sp>
    </p:spTree>
    <p:extLst>
      <p:ext uri="{BB962C8B-B14F-4D97-AF65-F5344CB8AC3E}">
        <p14:creationId xmlns:p14="http://schemas.microsoft.com/office/powerpoint/2010/main" val="31145568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Meeting Secretary</a:t>
            </a:r>
            <a:endParaRPr lang="en-US" dirty="0"/>
          </a:p>
        </p:txBody>
      </p:sp>
      <p:sp>
        <p:nvSpPr>
          <p:cNvPr id="3" name="Inhaltsplatzhalter 2"/>
          <p:cNvSpPr>
            <a:spLocks noGrp="1"/>
          </p:cNvSpPr>
          <p:nvPr>
            <p:ph idx="1"/>
          </p:nvPr>
        </p:nvSpPr>
        <p:spPr/>
        <p:txBody>
          <a:bodyPr/>
          <a:lstStyle/>
          <a:p>
            <a:r>
              <a:rPr lang="en-US" sz="2400" dirty="0" smtClean="0"/>
              <a:t>Any volunteers for taking the notes?</a:t>
            </a:r>
            <a:endParaRPr lang="en-US" sz="2400" dirty="0"/>
          </a:p>
        </p:txBody>
      </p:sp>
      <p:sp>
        <p:nvSpPr>
          <p:cNvPr id="4" name="Datumsplatzhalter 3"/>
          <p:cNvSpPr>
            <a:spLocks noGrp="1"/>
          </p:cNvSpPr>
          <p:nvPr>
            <p:ph type="dt" sz="half" idx="10"/>
          </p:nvPr>
        </p:nvSpPr>
        <p:spPr/>
        <p:txBody>
          <a:bodyPr/>
          <a:lstStyle/>
          <a:p>
            <a:pPr>
              <a:defRPr/>
            </a:pPr>
            <a:r>
              <a:rPr lang="en-US" altLang="en-US" dirty="0"/>
              <a:t>July 2017</a:t>
            </a:r>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AECCCC10-95A5-4A40-B619-D8FBFD7D6646}" type="slidenum">
              <a:rPr lang="en-US" altLang="en-US" smtClean="0"/>
              <a:pPr>
                <a:defRPr/>
              </a:pPr>
              <a:t>3</a:t>
            </a:fld>
            <a:endParaRPr lang="en-US" altLang="en-US"/>
          </a:p>
        </p:txBody>
      </p:sp>
    </p:spTree>
    <p:extLst>
      <p:ext uri="{BB962C8B-B14F-4D97-AF65-F5344CB8AC3E}">
        <p14:creationId xmlns:p14="http://schemas.microsoft.com/office/powerpoint/2010/main" val="24579426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027"/>
          <p:cNvSpPr>
            <a:spLocks noGrp="1" noChangeArrowheads="1"/>
          </p:cNvSpPr>
          <p:nvPr>
            <p:ph type="body" idx="1"/>
          </p:nvPr>
        </p:nvSpPr>
        <p:spPr>
          <a:xfrm>
            <a:off x="152400" y="533400"/>
            <a:ext cx="8763000" cy="5943600"/>
          </a:xfrm>
        </p:spPr>
        <p:txBody>
          <a:bodyPr lIns="90487" tIns="44450" rIns="90487" bIns="44450"/>
          <a:lstStyle/>
          <a:p>
            <a:pPr>
              <a:lnSpc>
                <a:spcPct val="80000"/>
              </a:lnSpc>
              <a:spcAft>
                <a:spcPct val="30000"/>
              </a:spcAft>
              <a:buFont typeface="Monotype Sorts"/>
              <a:buNone/>
            </a:pPr>
            <a:r>
              <a:rPr lang="en-US" altLang="en-US" sz="1800" b="1" smtClean="0"/>
              <a:t>	The IEEE-SA strongly recommends that at each WG meeting the chair or a designee:</a:t>
            </a:r>
            <a:endParaRPr lang="en-US" altLang="en-US" sz="1800" smtClean="0"/>
          </a:p>
          <a:p>
            <a:pPr lvl="1">
              <a:lnSpc>
                <a:spcPct val="80000"/>
              </a:lnSpc>
              <a:buFont typeface="Arial" pitchFamily="34" charset="0"/>
              <a:buChar char="•"/>
            </a:pPr>
            <a:r>
              <a:rPr lang="en-US" altLang="en-US" sz="1400" b="1" smtClean="0"/>
              <a:t>Show slides #1 through #4 of this presentation</a:t>
            </a:r>
          </a:p>
          <a:p>
            <a:pPr lvl="1">
              <a:lnSpc>
                <a:spcPct val="80000"/>
              </a:lnSpc>
              <a:buFont typeface="Arial" pitchFamily="34" charset="0"/>
              <a:buChar char="•"/>
            </a:pPr>
            <a:r>
              <a:rPr lang="en-US" altLang="en-US" sz="1400" b="1" smtClean="0"/>
              <a:t>Advise the WG attendees that:</a:t>
            </a:r>
            <a:r>
              <a:rPr lang="en-US" altLang="en-US" sz="1400" smtClean="0"/>
              <a:t> </a:t>
            </a:r>
          </a:p>
          <a:p>
            <a:pPr lvl="2">
              <a:lnSpc>
                <a:spcPct val="80000"/>
              </a:lnSpc>
              <a:buFont typeface="Arial" pitchFamily="34" charset="0"/>
              <a:buChar char="•"/>
            </a:pPr>
            <a:r>
              <a:rPr lang="en-US" altLang="en-US" sz="1400" smtClean="0"/>
              <a:t>The IEEE’s patent policy is described in Clause 6 of the </a:t>
            </a:r>
            <a:r>
              <a:rPr lang="en-US" altLang="en-US" sz="1400" i="1" smtClean="0"/>
              <a:t>IEEE-SA Standards Board Bylaws</a:t>
            </a:r>
            <a:r>
              <a:rPr lang="en-US" altLang="en-US" sz="1400" smtClean="0"/>
              <a:t>;</a:t>
            </a:r>
          </a:p>
          <a:p>
            <a:pPr lvl="2">
              <a:lnSpc>
                <a:spcPct val="80000"/>
              </a:lnSpc>
              <a:buFont typeface="Arial" pitchFamily="34" charset="0"/>
              <a:buChar char="•"/>
            </a:pPr>
            <a:r>
              <a:rPr lang="en-US" altLang="en-US" sz="1400" smtClean="0"/>
              <a:t>Early identification of patent claims which may be essential for the use of standards under development is strongly encouraged; </a:t>
            </a:r>
          </a:p>
          <a:p>
            <a:pPr lvl="2">
              <a:lnSpc>
                <a:spcPct val="80000"/>
              </a:lnSpc>
              <a:buFont typeface="Arial" pitchFamily="34" charset="0"/>
              <a:buChar char="•"/>
            </a:pPr>
            <a:r>
              <a:rPr lang="en-US" altLang="en-US" sz="140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altLang="en-US" sz="1400" smtClean="0"/>
            </a:br>
            <a:endParaRPr lang="en-US" altLang="en-US" sz="1400" smtClean="0"/>
          </a:p>
          <a:p>
            <a:pPr lvl="1">
              <a:lnSpc>
                <a:spcPct val="20000"/>
              </a:lnSpc>
              <a:buFont typeface="Arial" pitchFamily="34" charset="0"/>
              <a:buChar char="•"/>
            </a:pPr>
            <a:r>
              <a:rPr lang="en-US" altLang="en-US" sz="1400" b="1" smtClean="0"/>
              <a:t>Instruct the WG Secretary to record in the minutes of the relevant WG meeting:</a:t>
            </a:r>
            <a:r>
              <a:rPr lang="en-US" altLang="en-US" sz="900" smtClean="0"/>
              <a:t> </a:t>
            </a:r>
          </a:p>
          <a:p>
            <a:pPr lvl="2">
              <a:lnSpc>
                <a:spcPct val="80000"/>
              </a:lnSpc>
              <a:buFont typeface="Arial" pitchFamily="34" charset="0"/>
              <a:buChar char="•"/>
            </a:pPr>
            <a:r>
              <a:rPr lang="en-US" altLang="en-US" sz="1400" smtClean="0"/>
              <a:t>That the foregoing information was provided and that slides 1 through 4 (and this slide 0, if applicable) were shown; </a:t>
            </a:r>
          </a:p>
          <a:p>
            <a:pPr lvl="2">
              <a:lnSpc>
                <a:spcPct val="80000"/>
              </a:lnSpc>
              <a:buFont typeface="Arial" pitchFamily="34" charset="0"/>
              <a:buChar char="•"/>
            </a:pPr>
            <a:r>
              <a:rPr lang="en-US" altLang="en-US" sz="140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Font typeface="Arial" pitchFamily="34" charset="0"/>
              <a:buChar char="•"/>
            </a:pPr>
            <a:r>
              <a:rPr lang="en-US" altLang="en-US" sz="1400" smtClean="0"/>
              <a:t>Any responses that were given, specifically the patent claim(s)/patent application claim(s) and/or the holder of the patent claim(s)/patent application claim(s) that were identified (if any) and by whom.</a:t>
            </a:r>
          </a:p>
          <a:p>
            <a:pPr lvl="2">
              <a:lnSpc>
                <a:spcPct val="80000"/>
              </a:lnSpc>
              <a:buFont typeface="Arial" pitchFamily="34" charset="0"/>
              <a:buChar char="•"/>
            </a:pPr>
            <a:endParaRPr lang="en-US" altLang="en-US" sz="800" smtClean="0"/>
          </a:p>
          <a:p>
            <a:pPr lvl="1">
              <a:lnSpc>
                <a:spcPct val="80000"/>
              </a:lnSpc>
              <a:spcBef>
                <a:spcPct val="5000"/>
              </a:spcBef>
              <a:buFont typeface="Arial" pitchFamily="34" charset="0"/>
              <a:buChar char="•"/>
            </a:pPr>
            <a:r>
              <a:rPr lang="en-US" altLang="en-US" sz="1400" smtClean="0"/>
              <a:t>The WG Chair shall ensure that a request is made to any identified holders of potential essential patent claim(s) to complete and submit a Letter of Assurance.</a:t>
            </a:r>
          </a:p>
          <a:p>
            <a:pPr lvl="1">
              <a:lnSpc>
                <a:spcPct val="80000"/>
              </a:lnSpc>
              <a:spcBef>
                <a:spcPct val="5000"/>
              </a:spcBef>
              <a:buFont typeface="Arial" pitchFamily="34" charset="0"/>
              <a:buChar char="•"/>
            </a:pPr>
            <a:r>
              <a:rPr lang="en-US" altLang="en-US" sz="1400" smtClean="0"/>
              <a:t>It is recommended that the WG chair review the guidance in </a:t>
            </a:r>
            <a:r>
              <a:rPr lang="en-US" altLang="en-US" sz="1400" i="1" smtClean="0"/>
              <a:t>IEEE-SA Standards Board Operations Manual</a:t>
            </a:r>
            <a:r>
              <a:rPr lang="en-US" altLang="en-US" sz="1400" smtClean="0"/>
              <a:t> 6.3.5 and in FAQs 14 and 15 on inclusion of potential Essential Patent Claims by incorporation or by reference.</a:t>
            </a:r>
            <a:r>
              <a:rPr lang="en-US" altLang="en-US" sz="1400" smtClean="0">
                <a:solidFill>
                  <a:srgbClr val="FF3300"/>
                </a:solidFill>
              </a:rPr>
              <a:t> </a:t>
            </a:r>
          </a:p>
          <a:p>
            <a:pPr lvl="1">
              <a:lnSpc>
                <a:spcPct val="80000"/>
              </a:lnSpc>
              <a:spcBef>
                <a:spcPct val="5000"/>
              </a:spcBef>
              <a:buFont typeface="Monotype Sorts"/>
              <a:buNone/>
            </a:pPr>
            <a:endParaRPr lang="en-US" altLang="en-US" sz="1200" smtClean="0"/>
          </a:p>
          <a:p>
            <a:pPr lvl="1">
              <a:lnSpc>
                <a:spcPct val="80000"/>
              </a:lnSpc>
              <a:spcBef>
                <a:spcPct val="5000"/>
              </a:spcBef>
              <a:buFont typeface="Monotype Sorts"/>
              <a:buNone/>
            </a:pPr>
            <a:r>
              <a:rPr lang="en-US" altLang="en-US" sz="1200" smtClean="0"/>
              <a:t>	Note: </a:t>
            </a:r>
            <a:r>
              <a:rPr lang="en-US" altLang="en-US" sz="1200" b="1" smtClean="0"/>
              <a:t>WG</a:t>
            </a:r>
            <a:r>
              <a:rPr lang="en-US" altLang="en-US" sz="1200" smtClean="0"/>
              <a:t> includes Working Groups, Task Groups, and other standards-developing committees with a PAR approved by the IEEE-SA Standards Board.</a:t>
            </a:r>
          </a:p>
        </p:txBody>
      </p:sp>
      <p:sp>
        <p:nvSpPr>
          <p:cNvPr id="7171" name="Rectangle 1026"/>
          <p:cNvSpPr>
            <a:spLocks noGrp="1" noChangeArrowheads="1"/>
          </p:cNvSpPr>
          <p:nvPr>
            <p:ph type="title"/>
          </p:nvPr>
        </p:nvSpPr>
        <p:spPr>
          <a:xfrm>
            <a:off x="685800" y="0"/>
            <a:ext cx="7772400" cy="609600"/>
          </a:xfrm>
        </p:spPr>
        <p:txBody>
          <a:bodyPr lIns="90487" tIns="44450" rIns="90487" bIns="44450"/>
          <a:lstStyle/>
          <a:p>
            <a:r>
              <a:rPr lang="en-US" altLang="en-US" sz="2800" u="sng" smtClean="0"/>
              <a:t>Instructions for the WG Chair</a:t>
            </a:r>
          </a:p>
        </p:txBody>
      </p:sp>
      <p:sp>
        <p:nvSpPr>
          <p:cNvPr id="7172" name="Rectangle 1028"/>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9pPr>
          </a:lstStyle>
          <a:p>
            <a:pPr algn="ctr">
              <a:spcBef>
                <a:spcPct val="0"/>
              </a:spcBef>
              <a:buClrTx/>
              <a:buSzTx/>
              <a:buFontTx/>
              <a:buNone/>
            </a:pPr>
            <a:endParaRPr lang="en-GB" altLang="en-US" b="1" u="sng">
              <a:cs typeface="Arial" pitchFamily="34" charset="0"/>
            </a:endParaRPr>
          </a:p>
        </p:txBody>
      </p:sp>
      <p:sp>
        <p:nvSpPr>
          <p:cNvPr id="7173" name="Rectangle 1029"/>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eaLnBrk="0" hangingPunct="0">
              <a:spcBef>
                <a:spcPct val="20000"/>
              </a:spcBef>
              <a:buClr>
                <a:srgbClr val="CC3300"/>
              </a:buClr>
              <a:buSzPct val="50000"/>
              <a:buFont typeface="Monotype Sorts"/>
              <a:buChar char="l"/>
              <a:defRPr sz="3200">
                <a:solidFill>
                  <a:srgbClr val="000099"/>
                </a:solidFill>
                <a:latin typeface="Arial"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9pPr>
          </a:lstStyle>
          <a:p>
            <a:endParaRPr lang="en-GB" altLang="en-US" sz="1800">
              <a:cs typeface="Arial" pitchFamily="34" charset="0"/>
            </a:endParaRPr>
          </a:p>
        </p:txBody>
      </p:sp>
    </p:spTree>
    <p:extLst>
      <p:ext uri="{BB962C8B-B14F-4D97-AF65-F5344CB8AC3E}">
        <p14:creationId xmlns:p14="http://schemas.microsoft.com/office/powerpoint/2010/main" val="2568216418"/>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304800" y="152400"/>
            <a:ext cx="8839200" cy="838200"/>
          </a:xfrm>
        </p:spPr>
        <p:txBody>
          <a:bodyPr/>
          <a:lstStyle/>
          <a:p>
            <a:r>
              <a:rPr lang="en-US" altLang="en-US" sz="3200" u="sng" smtClean="0"/>
              <a:t>Participants, Patents, and Duty to Inform</a:t>
            </a:r>
            <a:endParaRPr lang="en-US" altLang="en-US" sz="3200" smtClean="0"/>
          </a:p>
        </p:txBody>
      </p:sp>
      <p:sp>
        <p:nvSpPr>
          <p:cNvPr id="8195" name="Rectangle 1027"/>
          <p:cNvSpPr>
            <a:spLocks noGrp="1" noChangeArrowheads="1"/>
          </p:cNvSpPr>
          <p:nvPr>
            <p:ph type="body" idx="1"/>
          </p:nvPr>
        </p:nvSpPr>
        <p:spPr>
          <a:xfrm>
            <a:off x="0" y="914400"/>
            <a:ext cx="9144000" cy="4876800"/>
          </a:xfrm>
        </p:spPr>
        <p:txBody>
          <a:bodyPr/>
          <a:lstStyle/>
          <a:p>
            <a:pPr algn="ctr">
              <a:buFont typeface="Monotype Sorts"/>
              <a:buNone/>
            </a:pPr>
            <a:r>
              <a:rPr lang="en-US" altLang="en-US" sz="1600" b="1" smtClean="0"/>
              <a:t>All participants in this meeting have certain obligations under the IEEE-SA Patent Policy. </a:t>
            </a:r>
          </a:p>
          <a:p>
            <a:pPr lvl="1">
              <a:buFont typeface="Arial" pitchFamily="34" charset="0"/>
              <a:buChar char="•"/>
            </a:pPr>
            <a:r>
              <a:rPr lang="en-US" altLang="en-US" sz="1600" b="1" smtClean="0">
                <a:solidFill>
                  <a:srgbClr val="003399"/>
                </a:solidFill>
              </a:rPr>
              <a:t>Participants [Note: </a:t>
            </a:r>
            <a:r>
              <a:rPr lang="en-GB" altLang="en-US" sz="1600" b="1" smtClean="0">
                <a:solidFill>
                  <a:srgbClr val="003399"/>
                </a:solidFill>
              </a:rPr>
              <a:t>Quoted text excerpted from IEEE-SA Standards Board Bylaws subclause 6.2</a:t>
            </a:r>
            <a:r>
              <a:rPr lang="en-US" altLang="en-US" sz="1600" b="1" smtClean="0">
                <a:solidFill>
                  <a:srgbClr val="003399"/>
                </a:solidFill>
              </a:rPr>
              <a:t>]:</a:t>
            </a:r>
          </a:p>
          <a:p>
            <a:pPr lvl="2">
              <a:buFont typeface="Arial" pitchFamily="34" charset="0"/>
              <a:buChar char="•"/>
            </a:pPr>
            <a:r>
              <a:rPr lang="en-US" altLang="en-US" sz="1600" b="1" smtClean="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smtClean="0"/>
          </a:p>
          <a:p>
            <a:pPr lvl="2">
              <a:buFont typeface="Arial" pitchFamily="34" charset="0"/>
              <a:buChar char="•"/>
            </a:pPr>
            <a:r>
              <a:rPr lang="en-US" altLang="en-US" sz="1600" b="1" smtClean="0">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itchFamily="34" charset="0"/>
              <a:buChar char="•"/>
            </a:pPr>
            <a:r>
              <a:rPr lang="en-US" altLang="en-US" sz="1600" b="1" smtClean="0">
                <a:solidFill>
                  <a:srgbClr val="003399"/>
                </a:solidFill>
              </a:rPr>
              <a:t>The above does not apply if the patent claim is already the subject of an Accepted Letter of Assurance that applies to the proposed standard(s) under consideration by this group</a:t>
            </a:r>
          </a:p>
          <a:p>
            <a:pPr lvl="1">
              <a:buFont typeface="Arial" pitchFamily="34" charset="0"/>
              <a:buChar char="•"/>
            </a:pPr>
            <a:r>
              <a:rPr lang="en-US" altLang="en-US" sz="1600" b="1" smtClean="0">
                <a:solidFill>
                  <a:srgbClr val="003399"/>
                </a:solidFill>
              </a:rPr>
              <a:t>Early identification of holders of potential Essential Patent Claims is strongly encouraged</a:t>
            </a:r>
          </a:p>
          <a:p>
            <a:pPr lvl="1">
              <a:buFont typeface="Arial" pitchFamily="34" charset="0"/>
              <a:buChar char="•"/>
            </a:pPr>
            <a:r>
              <a:rPr lang="en-US" altLang="en-US" sz="1600" b="1" smtClean="0">
                <a:solidFill>
                  <a:srgbClr val="003399"/>
                </a:solidFill>
              </a:rPr>
              <a:t>No duty to perform a patent search</a:t>
            </a:r>
            <a:endParaRPr lang="en-US" altLang="en-US" sz="1600" smtClean="0"/>
          </a:p>
        </p:txBody>
      </p:sp>
    </p:spTree>
    <p:extLst>
      <p:ext uri="{BB962C8B-B14F-4D97-AF65-F5344CB8AC3E}">
        <p14:creationId xmlns:p14="http://schemas.microsoft.com/office/powerpoint/2010/main" val="316884891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85800" y="152400"/>
            <a:ext cx="7772400" cy="1143000"/>
          </a:xfrm>
        </p:spPr>
        <p:txBody>
          <a:bodyPr/>
          <a:lstStyle/>
          <a:p>
            <a:r>
              <a:rPr lang="en-GB" altLang="en-US" u="sng" smtClean="0"/>
              <a:t>Patent Related Links</a:t>
            </a:r>
            <a:endParaRPr lang="en-US" altLang="en-US" u="sng" smtClean="0"/>
          </a:p>
        </p:txBody>
      </p:sp>
      <p:sp>
        <p:nvSpPr>
          <p:cNvPr id="9219" name="Rectangle 3"/>
          <p:cNvSpPr>
            <a:spLocks noGrp="1" noChangeArrowheads="1"/>
          </p:cNvSpPr>
          <p:nvPr>
            <p:ph type="body" idx="1"/>
          </p:nvPr>
        </p:nvSpPr>
        <p:spPr>
          <a:xfrm>
            <a:off x="0" y="1295400"/>
            <a:ext cx="8991600" cy="3886200"/>
          </a:xfrm>
        </p:spPr>
        <p:txBody>
          <a:bodyPr/>
          <a:lstStyle/>
          <a:p>
            <a:pPr lvl="1">
              <a:lnSpc>
                <a:spcPct val="90000"/>
              </a:lnSpc>
              <a:buFont typeface="Monotype Sorts"/>
              <a:buNone/>
            </a:pPr>
            <a:r>
              <a:rPr lang="en-US" altLang="en-US" sz="2400" smtClean="0">
                <a:cs typeface="Times New Roman" pitchFamily="18" charset="0"/>
              </a:rPr>
              <a:t>	All participants should be familiar with their obligations under the IEEE-SA Policies &amp; Procedures for standards development.</a:t>
            </a:r>
          </a:p>
          <a:p>
            <a:pPr lvl="1">
              <a:lnSpc>
                <a:spcPct val="90000"/>
              </a:lnSpc>
              <a:buFont typeface="Monotype Sorts"/>
              <a:buNone/>
            </a:pPr>
            <a:r>
              <a:rPr lang="en-US" altLang="en-US" sz="2400" smtClean="0">
                <a:cs typeface="Times New Roman" pitchFamily="18" charset="0"/>
              </a:rPr>
              <a:t>	Patent Policy is stated in these sources:</a:t>
            </a:r>
          </a:p>
          <a:p>
            <a:pPr lvl="1">
              <a:lnSpc>
                <a:spcPct val="90000"/>
              </a:lnSpc>
              <a:buFont typeface="Monotype Sorts"/>
              <a:buNone/>
            </a:pPr>
            <a:r>
              <a:rPr lang="en-GB" altLang="en-US" sz="2400" smtClean="0"/>
              <a:t>		IEEE-SA Standards Boards Bylaws</a:t>
            </a:r>
          </a:p>
          <a:p>
            <a:pPr lvl="1">
              <a:lnSpc>
                <a:spcPct val="90000"/>
              </a:lnSpc>
              <a:buFont typeface="Monotype Sorts"/>
              <a:buNone/>
            </a:pPr>
            <a:r>
              <a:rPr lang="en-US" altLang="en-US" sz="2100" smtClean="0"/>
              <a:t>		</a:t>
            </a:r>
            <a:r>
              <a:rPr lang="en-US" altLang="en-US" sz="2100" i="1" smtClean="0"/>
              <a:t>http://standards.ieee.org/develop/policies/bylaws/sect6-7.html#6</a:t>
            </a:r>
          </a:p>
          <a:p>
            <a:pPr lvl="1">
              <a:lnSpc>
                <a:spcPct val="90000"/>
              </a:lnSpc>
              <a:buFont typeface="Monotype Sorts"/>
              <a:buNone/>
            </a:pPr>
            <a:r>
              <a:rPr lang="en-GB" altLang="en-US" sz="2400" smtClean="0"/>
              <a:t>		IEEE-SA Standards Board Operations Manual</a:t>
            </a:r>
          </a:p>
          <a:p>
            <a:pPr lvl="1">
              <a:lnSpc>
                <a:spcPct val="90000"/>
              </a:lnSpc>
              <a:buFont typeface="Monotype Sorts"/>
              <a:buNone/>
            </a:pPr>
            <a:r>
              <a:rPr lang="en-US" altLang="en-US" sz="2400" smtClean="0"/>
              <a:t>		</a:t>
            </a:r>
            <a:r>
              <a:rPr lang="en-US" altLang="en-US" sz="2100" i="1" smtClean="0"/>
              <a:t>http://standards.ieee.org/develop/policies/opman/sect6.html#6.3</a:t>
            </a:r>
            <a:endParaRPr lang="en-US" altLang="en-US" sz="2400" smtClean="0"/>
          </a:p>
          <a:p>
            <a:pPr lvl="1">
              <a:lnSpc>
                <a:spcPct val="90000"/>
              </a:lnSpc>
              <a:buFont typeface="Monotype Sorts"/>
              <a:buNone/>
            </a:pPr>
            <a:r>
              <a:rPr lang="en-US" altLang="en-US" sz="2400" smtClean="0">
                <a:cs typeface="Times New Roman" pitchFamily="18" charset="0"/>
              </a:rPr>
              <a:t>	Material about the patent policy is available at</a:t>
            </a:r>
            <a:r>
              <a:rPr lang="en-US" altLang="en-US" sz="2400" smtClean="0"/>
              <a:t> </a:t>
            </a:r>
          </a:p>
          <a:p>
            <a:pPr lvl="1">
              <a:lnSpc>
                <a:spcPct val="90000"/>
              </a:lnSpc>
              <a:buFont typeface="Monotype Sorts"/>
              <a:buNone/>
            </a:pPr>
            <a:r>
              <a:rPr lang="en-US" altLang="en-US" sz="2400" smtClean="0"/>
              <a:t>		</a:t>
            </a:r>
            <a:r>
              <a:rPr lang="en-US" altLang="en-US" sz="2100" i="1" smtClean="0"/>
              <a:t>http://standards.ieee.org/about/sasb/patcom/materials.html</a:t>
            </a:r>
          </a:p>
        </p:txBody>
      </p:sp>
      <p:sp>
        <p:nvSpPr>
          <p:cNvPr id="9221" name="Rectangle 7"/>
          <p:cNvSpPr>
            <a:spLocks noChangeArrowheads="1"/>
          </p:cNvSpPr>
          <p:nvPr/>
        </p:nvSpPr>
        <p:spPr bwMode="auto">
          <a:xfrm>
            <a:off x="1295400" y="5181600"/>
            <a:ext cx="6781800" cy="116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rgbClr val="CC3300"/>
              </a:buClr>
              <a:buSzPct val="50000"/>
              <a:buFont typeface="Monotype Sorts"/>
              <a:buChar char="l"/>
              <a:defRPr sz="3200">
                <a:solidFill>
                  <a:srgbClr val="000099"/>
                </a:solidFill>
                <a:latin typeface="Arial"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9pPr>
          </a:lstStyle>
          <a:p>
            <a:pPr>
              <a:spcBef>
                <a:spcPct val="0"/>
              </a:spcBef>
              <a:buClrTx/>
              <a:buSzTx/>
              <a:buFontTx/>
              <a:buNone/>
            </a:pPr>
            <a:r>
              <a:rPr lang="en-US" altLang="en-US" sz="1200" b="1">
                <a:cs typeface="Arial" pitchFamily="34" charset="0"/>
              </a:rPr>
              <a:t>If you have questions, contact the IEEE-SA Standards Board Patent Committee Administrator at patcom@ieee.org or visit http://standards.ieee.org/about/sasb/patcom/index.html</a:t>
            </a:r>
          </a:p>
          <a:p>
            <a:pPr algn="ctr">
              <a:lnSpc>
                <a:spcPct val="80000"/>
              </a:lnSpc>
              <a:buFont typeface="Monotype Sorts"/>
              <a:buNone/>
            </a:pPr>
            <a:endParaRPr lang="en-US" altLang="en-US" sz="1200" b="1">
              <a:cs typeface="Arial" pitchFamily="34" charset="0"/>
            </a:endParaRPr>
          </a:p>
          <a:p>
            <a:pPr algn="ctr">
              <a:lnSpc>
                <a:spcPct val="80000"/>
              </a:lnSpc>
              <a:buFont typeface="Monotype Sorts"/>
              <a:buNone/>
            </a:pPr>
            <a:r>
              <a:rPr lang="en-US" altLang="en-US" sz="1200" b="1">
                <a:cs typeface="Arial" pitchFamily="34" charset="0"/>
              </a:rPr>
              <a:t>This slide set is available at https://development.standards.ieee.org/myproject/Public/mytools/mob/slideset.ppt</a:t>
            </a:r>
          </a:p>
        </p:txBody>
      </p:sp>
    </p:spTree>
    <p:extLst>
      <p:ext uri="{BB962C8B-B14F-4D97-AF65-F5344CB8AC3E}">
        <p14:creationId xmlns:p14="http://schemas.microsoft.com/office/powerpoint/2010/main" val="127069110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381000"/>
            <a:ext cx="8686800" cy="1143000"/>
          </a:xfrm>
        </p:spPr>
        <p:txBody>
          <a:bodyPr/>
          <a:lstStyle/>
          <a:p>
            <a:r>
              <a:rPr lang="en-US" altLang="en-US" smtClean="0"/>
              <a:t>Call for Potentially Essential Patents</a:t>
            </a:r>
          </a:p>
        </p:txBody>
      </p:sp>
      <p:sp>
        <p:nvSpPr>
          <p:cNvPr id="10243" name="Rectangle 1027"/>
          <p:cNvSpPr>
            <a:spLocks noGrp="1" noChangeArrowheads="1"/>
          </p:cNvSpPr>
          <p:nvPr>
            <p:ph type="body" idx="1"/>
          </p:nvPr>
        </p:nvSpPr>
        <p:spPr/>
        <p:txBody>
          <a:bodyPr/>
          <a:lstStyle/>
          <a:p>
            <a:pPr>
              <a:buFont typeface="Arial" pitchFamily="34" charset="0"/>
              <a:buChar char="•"/>
            </a:pPr>
            <a:r>
              <a:rPr lang="en-US" altLang="en-US" sz="28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pitchFamily="34" charset="0"/>
              <a:buChar char="•"/>
            </a:pPr>
            <a:r>
              <a:rPr lang="en-US" altLang="en-US" sz="2000" smtClean="0"/>
              <a:t>Either speak up now or</a:t>
            </a:r>
          </a:p>
          <a:p>
            <a:pPr lvl="1">
              <a:buFont typeface="Arial" pitchFamily="34" charset="0"/>
              <a:buChar char="•"/>
            </a:pPr>
            <a:r>
              <a:rPr lang="en-US" altLang="en-US" sz="2000" smtClean="0"/>
              <a:t>Provide the chair of this group with the identity of the holder(s) of any and all such claims as soon as possible or</a:t>
            </a:r>
          </a:p>
          <a:p>
            <a:pPr lvl="1">
              <a:buFont typeface="Arial" pitchFamily="34" charset="0"/>
              <a:buChar char="•"/>
            </a:pPr>
            <a:r>
              <a:rPr lang="en-US" altLang="en-US" sz="2000" smtClean="0"/>
              <a:t>Cause an LOA to be submitted</a:t>
            </a:r>
          </a:p>
        </p:txBody>
      </p:sp>
    </p:spTree>
    <p:extLst>
      <p:ext uri="{BB962C8B-B14F-4D97-AF65-F5344CB8AC3E}">
        <p14:creationId xmlns:p14="http://schemas.microsoft.com/office/powerpoint/2010/main" val="287922236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381000" y="304800"/>
            <a:ext cx="8458200" cy="609600"/>
          </a:xfrm>
        </p:spPr>
        <p:txBody>
          <a:bodyPr/>
          <a:lstStyle/>
          <a:p>
            <a:r>
              <a:rPr lang="en-US" altLang="en-US" sz="3200" u="sng" smtClean="0"/>
              <a:t>Other Guidelines for IEEE WG Meetings</a:t>
            </a:r>
          </a:p>
        </p:txBody>
      </p:sp>
      <p:sp>
        <p:nvSpPr>
          <p:cNvPr id="1126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9pPr>
          </a:lstStyle>
          <a:p>
            <a:pPr algn="ctr">
              <a:spcBef>
                <a:spcPct val="0"/>
              </a:spcBef>
              <a:buClrTx/>
              <a:buSzTx/>
              <a:buFontTx/>
              <a:buNone/>
            </a:pPr>
            <a:endParaRPr lang="en-GB" altLang="en-US" sz="2400" b="1" u="sng">
              <a:latin typeface="Helvetica" pitchFamily="34" charset="0"/>
              <a:cs typeface="Arial" pitchFamily="34" charset="0"/>
            </a:endParaRPr>
          </a:p>
        </p:txBody>
      </p:sp>
      <p:sp>
        <p:nvSpPr>
          <p:cNvPr id="11268" name="Rectangle 4"/>
          <p:cNvSpPr>
            <a:spLocks noChangeArrowheads="1"/>
          </p:cNvSpPr>
          <p:nvPr/>
        </p:nvSpPr>
        <p:spPr bwMode="auto">
          <a:xfrm>
            <a:off x="533400" y="10668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a:buChar char="l"/>
              <a:defRPr sz="3200">
                <a:solidFill>
                  <a:srgbClr val="000099"/>
                </a:solidFill>
                <a:latin typeface="Arial" pitchFamily="34" charset="0"/>
              </a:defRPr>
            </a:lvl1pPr>
            <a:lvl2pPr marL="630238" indent="-285750" eaLnBrk="0" hangingPunct="0">
              <a:spcBef>
                <a:spcPct val="20000"/>
              </a:spcBef>
              <a:buClr>
                <a:srgbClr val="CC3300"/>
              </a:buClr>
              <a:buSzPct val="50000"/>
              <a:buFont typeface="Monotype Sorts"/>
              <a:buChar char="l"/>
              <a:defRPr sz="2800">
                <a:solidFill>
                  <a:srgbClr val="000099"/>
                </a:solidFill>
                <a:latin typeface="Arial"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9pPr>
          </a:lstStyle>
          <a:p>
            <a:pPr>
              <a:lnSpc>
                <a:spcPct val="80000"/>
              </a:lnSpc>
            </a:pPr>
            <a:endParaRPr lang="en-US" altLang="en-US" sz="700" u="sng">
              <a:solidFill>
                <a:srgbClr val="FF0000"/>
              </a:solidFill>
              <a:cs typeface="Arial" pitchFamily="34" charset="0"/>
            </a:endParaRPr>
          </a:p>
          <a:p>
            <a:pPr>
              <a:lnSpc>
                <a:spcPct val="80000"/>
              </a:lnSpc>
              <a:spcAft>
                <a:spcPct val="40000"/>
              </a:spcAft>
              <a:buFont typeface="Arial" pitchFamily="34" charset="0"/>
              <a:buChar char="•"/>
            </a:pPr>
            <a:r>
              <a:rPr lang="en-US" altLang="en-US" sz="1800" b="1">
                <a:cs typeface="Arial" pitchFamily="34" charset="0"/>
              </a:rPr>
              <a:t>All IEEE-SA standards meetings shall be conducted in compliance with all applicable laws, including antitrust and competition laws. </a:t>
            </a:r>
          </a:p>
          <a:p>
            <a:pPr lvl="1">
              <a:lnSpc>
                <a:spcPct val="80000"/>
              </a:lnSpc>
              <a:spcAft>
                <a:spcPct val="40000"/>
              </a:spcAft>
              <a:buFont typeface="Arial" pitchFamily="34" charset="0"/>
              <a:buChar char="•"/>
            </a:pPr>
            <a:r>
              <a:rPr lang="en-US" altLang="en-US" sz="1600" b="1">
                <a:cs typeface="Arial" pitchFamily="34" charset="0"/>
              </a:rPr>
              <a:t>Don’t discuss the interpretation, validity, or essentiality of patents/patent claims. </a:t>
            </a:r>
          </a:p>
          <a:p>
            <a:pPr lvl="1">
              <a:lnSpc>
                <a:spcPct val="80000"/>
              </a:lnSpc>
              <a:spcAft>
                <a:spcPct val="40000"/>
              </a:spcAft>
              <a:buFont typeface="Arial" pitchFamily="34" charset="0"/>
              <a:buChar char="•"/>
            </a:pPr>
            <a:r>
              <a:rPr lang="en-US" altLang="en-US" sz="1600" b="1">
                <a:cs typeface="Arial" pitchFamily="34" charset="0"/>
              </a:rPr>
              <a:t>Don’t discuss specific license rates, terms, or conditions.</a:t>
            </a:r>
          </a:p>
          <a:p>
            <a:pPr lvl="2">
              <a:lnSpc>
                <a:spcPct val="80000"/>
              </a:lnSpc>
              <a:spcAft>
                <a:spcPct val="40000"/>
              </a:spcAft>
              <a:buFont typeface="Arial" pitchFamily="34" charset="0"/>
              <a:buChar char="•"/>
            </a:pPr>
            <a:r>
              <a:rPr lang="en-US" altLang="en-US" sz="1400">
                <a:cs typeface="Arial" pitchFamily="34" charset="0"/>
              </a:rPr>
              <a:t>Relative costs, including licensing costs of essential patent claims, of different technical approaches may be discussed in standards development meetings. </a:t>
            </a:r>
          </a:p>
          <a:p>
            <a:pPr lvl="3">
              <a:lnSpc>
                <a:spcPct val="80000"/>
              </a:lnSpc>
              <a:spcAft>
                <a:spcPct val="40000"/>
              </a:spcAft>
              <a:buFont typeface="Arial" pitchFamily="34" charset="0"/>
              <a:buChar char="•"/>
            </a:pPr>
            <a:r>
              <a:rPr lang="en-GB" altLang="en-US" sz="1400">
                <a:cs typeface="Arial" pitchFamily="34" charset="0"/>
              </a:rPr>
              <a:t>Technical considerations remain primary focus</a:t>
            </a:r>
            <a:endParaRPr lang="en-US" altLang="en-US" sz="1400">
              <a:cs typeface="Arial" pitchFamily="34" charset="0"/>
            </a:endParaRPr>
          </a:p>
          <a:p>
            <a:pPr lvl="1">
              <a:lnSpc>
                <a:spcPct val="80000"/>
              </a:lnSpc>
              <a:spcAft>
                <a:spcPct val="40000"/>
              </a:spcAft>
              <a:buFont typeface="Arial" pitchFamily="34" charset="0"/>
              <a:buChar char="•"/>
            </a:pPr>
            <a:r>
              <a:rPr lang="en-US" altLang="en-US" sz="1600" b="1">
                <a:cs typeface="Arial" pitchFamily="34" charset="0"/>
              </a:rPr>
              <a:t>Don’t discuss or engage in the fixing of product prices, allocation of customers, or division of sales markets.</a:t>
            </a:r>
          </a:p>
          <a:p>
            <a:pPr lvl="1">
              <a:lnSpc>
                <a:spcPct val="80000"/>
              </a:lnSpc>
              <a:spcAft>
                <a:spcPct val="40000"/>
              </a:spcAft>
              <a:buFont typeface="Arial" pitchFamily="34" charset="0"/>
              <a:buChar char="•"/>
            </a:pPr>
            <a:r>
              <a:rPr lang="en-US" altLang="en-US" sz="1600" b="1">
                <a:cs typeface="Arial" pitchFamily="34" charset="0"/>
              </a:rPr>
              <a:t>Don’t discuss the status or substance of ongoing or threatened litigation.</a:t>
            </a:r>
          </a:p>
          <a:p>
            <a:pPr lvl="1">
              <a:lnSpc>
                <a:spcPct val="80000"/>
              </a:lnSpc>
              <a:spcAft>
                <a:spcPct val="40000"/>
              </a:spcAft>
              <a:buFont typeface="Arial" pitchFamily="34" charset="0"/>
              <a:buChar char="•"/>
            </a:pPr>
            <a:r>
              <a:rPr lang="en-US" altLang="en-US" sz="1600" b="1">
                <a:cs typeface="Arial" pitchFamily="34" charset="0"/>
              </a:rPr>
              <a:t>Don’t be silent if inappropriate topics are discussed … do formally object.</a:t>
            </a:r>
          </a:p>
          <a:p>
            <a:pPr algn="ctr">
              <a:lnSpc>
                <a:spcPct val="80000"/>
              </a:lnSpc>
              <a:buFont typeface="Monotype Sorts"/>
              <a:buNone/>
            </a:pPr>
            <a:r>
              <a:rPr lang="en-US" altLang="en-US" sz="1000" b="1">
                <a:cs typeface="Arial" pitchFamily="34" charset="0"/>
              </a:rPr>
              <a:t>---------------------------------------------------------------   </a:t>
            </a:r>
            <a:endParaRPr lang="en-US" altLang="en-US" sz="1200" b="1">
              <a:cs typeface="Arial" pitchFamily="34" charset="0"/>
            </a:endParaRPr>
          </a:p>
          <a:p>
            <a:pPr algn="ctr">
              <a:lnSpc>
                <a:spcPct val="80000"/>
              </a:lnSpc>
              <a:buFont typeface="Monotype Sorts"/>
              <a:buNone/>
            </a:pPr>
            <a:r>
              <a:rPr lang="en-US" altLang="en-US" sz="1200" b="1">
                <a:cs typeface="Arial" pitchFamily="34" charset="0"/>
              </a:rPr>
              <a:t>See </a:t>
            </a:r>
            <a:r>
              <a:rPr lang="en-US" altLang="en-US" sz="1200" b="1" i="1">
                <a:cs typeface="Arial" pitchFamily="34" charset="0"/>
              </a:rPr>
              <a:t>IEEE-SA Standards Board Operations Manual</a:t>
            </a:r>
            <a:r>
              <a:rPr lang="en-US" altLang="en-US" sz="1200" b="1">
                <a:cs typeface="Arial" pitchFamily="34" charset="0"/>
              </a:rPr>
              <a:t>, clause 5.3.10 and </a:t>
            </a:r>
            <a:r>
              <a:rPr lang="en-GB" altLang="en-US" sz="1200" b="1">
                <a:cs typeface="Arial" pitchFamily="34" charset="0"/>
              </a:rPr>
              <a:t>“Promoting Competition and Innovation: What You Need to Know about the IEEE Standards Association's Antitrust and Competition Policy”</a:t>
            </a:r>
            <a:r>
              <a:rPr lang="en-US" altLang="en-US" sz="1200" b="1">
                <a:cs typeface="Arial" pitchFamily="34" charset="0"/>
              </a:rPr>
              <a:t> for more details.</a:t>
            </a:r>
          </a:p>
        </p:txBody>
      </p:sp>
    </p:spTree>
    <p:extLst>
      <p:ext uri="{BB962C8B-B14F-4D97-AF65-F5344CB8AC3E}">
        <p14:creationId xmlns:p14="http://schemas.microsoft.com/office/powerpoint/2010/main" val="3455992708"/>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IG LPWA Schedule for the Week</a:t>
            </a:r>
            <a:endParaRPr lang="en-US" dirty="0"/>
          </a:p>
        </p:txBody>
      </p:sp>
      <p:graphicFrame>
        <p:nvGraphicFramePr>
          <p:cNvPr id="7" name="Inhaltsplatzhalter 6"/>
          <p:cNvGraphicFramePr>
            <a:graphicFrameLocks noGrp="1"/>
          </p:cNvGraphicFramePr>
          <p:nvPr>
            <p:ph idx="1"/>
            <p:extLst>
              <p:ext uri="{D42A27DB-BD31-4B8C-83A1-F6EECF244321}">
                <p14:modId xmlns:p14="http://schemas.microsoft.com/office/powerpoint/2010/main" val="3464041079"/>
              </p:ext>
            </p:extLst>
          </p:nvPr>
        </p:nvGraphicFramePr>
        <p:xfrm>
          <a:off x="685800" y="1981200"/>
          <a:ext cx="7772400" cy="2931160"/>
        </p:xfrm>
        <a:graphic>
          <a:graphicData uri="http://schemas.openxmlformats.org/drawingml/2006/table">
            <a:tbl>
              <a:tblPr firstRow="1" firstCol="1" bandRow="1">
                <a:tableStyleId>{00A15C55-8517-42AA-B614-E9B94910E393}</a:tableStyleId>
              </a:tblPr>
              <a:tblGrid>
                <a:gridCol w="1554480"/>
                <a:gridCol w="1554480"/>
                <a:gridCol w="1554480"/>
                <a:gridCol w="1554480"/>
                <a:gridCol w="1554480"/>
              </a:tblGrid>
              <a:tr h="370840">
                <a:tc>
                  <a:txBody>
                    <a:bodyPr/>
                    <a:lstStyle/>
                    <a:p>
                      <a:endParaRPr lang="en-US" dirty="0"/>
                    </a:p>
                  </a:txBody>
                  <a:tcPr/>
                </a:tc>
                <a:tc>
                  <a:txBody>
                    <a:bodyPr/>
                    <a:lstStyle/>
                    <a:p>
                      <a:r>
                        <a:rPr lang="en-US" dirty="0" smtClean="0"/>
                        <a:t>Monday</a:t>
                      </a:r>
                      <a:endParaRPr lang="en-US" dirty="0"/>
                    </a:p>
                  </a:txBody>
                  <a:tcPr/>
                </a:tc>
                <a:tc>
                  <a:txBody>
                    <a:bodyPr/>
                    <a:lstStyle/>
                    <a:p>
                      <a:r>
                        <a:rPr lang="en-US" dirty="0" smtClean="0"/>
                        <a:t>Tuesday</a:t>
                      </a:r>
                      <a:endParaRPr lang="en-US" dirty="0"/>
                    </a:p>
                  </a:txBody>
                  <a:tcPr/>
                </a:tc>
                <a:tc>
                  <a:txBody>
                    <a:bodyPr/>
                    <a:lstStyle/>
                    <a:p>
                      <a:r>
                        <a:rPr lang="en-US" dirty="0" smtClean="0"/>
                        <a:t>Wednesday</a:t>
                      </a:r>
                      <a:endParaRPr lang="en-US" dirty="0"/>
                    </a:p>
                  </a:txBody>
                  <a:tcPr/>
                </a:tc>
                <a:tc>
                  <a:txBody>
                    <a:bodyPr/>
                    <a:lstStyle/>
                    <a:p>
                      <a:r>
                        <a:rPr lang="en-US" dirty="0" smtClean="0"/>
                        <a:t>Thursday</a:t>
                      </a:r>
                      <a:endParaRPr lang="en-US" dirty="0"/>
                    </a:p>
                  </a:txBody>
                  <a:tcPr/>
                </a:tc>
              </a:tr>
              <a:tr h="370840">
                <a:tc>
                  <a:txBody>
                    <a:bodyPr/>
                    <a:lstStyle/>
                    <a:p>
                      <a:r>
                        <a:rPr lang="en-US" dirty="0" smtClean="0"/>
                        <a:t>AM 1</a:t>
                      </a:r>
                      <a:endParaRPr lang="en-US" dirty="0"/>
                    </a:p>
                  </a:txBody>
                  <a:tcPr/>
                </a:tc>
                <a:tc>
                  <a:txBody>
                    <a:bodyPr/>
                    <a:lstStyle/>
                    <a:p>
                      <a:endParaRPr lang="en-US" dirty="0" smtClean="0"/>
                    </a:p>
                    <a:p>
                      <a:endParaRPr lang="en-US" dirty="0"/>
                    </a:p>
                  </a:txBody>
                  <a:tcPr/>
                </a:tc>
                <a:tc>
                  <a:txBody>
                    <a:bodyPr/>
                    <a:lstStyle/>
                    <a:p>
                      <a:endParaRPr lang="en-US" dirty="0" smtClean="0"/>
                    </a:p>
                    <a:p>
                      <a:endParaRPr lang="en-US" dirty="0"/>
                    </a:p>
                  </a:txBody>
                  <a:tcPr/>
                </a:tc>
                <a:tc>
                  <a:txBody>
                    <a:bodyPr/>
                    <a:lstStyle/>
                    <a:p>
                      <a:endParaRPr lang="en-US"/>
                    </a:p>
                  </a:txBody>
                  <a:tcPr/>
                </a:tc>
                <a:tc>
                  <a:txBody>
                    <a:bodyPr/>
                    <a:lstStyle/>
                    <a:p>
                      <a:endParaRPr lang="en-US"/>
                    </a:p>
                  </a:txBody>
                  <a:tcPr/>
                </a:tc>
              </a:tr>
              <a:tr h="370840">
                <a:tc>
                  <a:txBody>
                    <a:bodyPr/>
                    <a:lstStyle/>
                    <a:p>
                      <a:r>
                        <a:rPr lang="en-US" dirty="0" smtClean="0"/>
                        <a:t>AM</a:t>
                      </a:r>
                      <a:r>
                        <a:rPr lang="en-US" baseline="0" dirty="0" smtClean="0"/>
                        <a:t> 2</a:t>
                      </a:r>
                      <a:endParaRPr lang="en-US" dirty="0"/>
                    </a:p>
                  </a:txBody>
                  <a:tcPr/>
                </a:tc>
                <a:tc>
                  <a:txBody>
                    <a:bodyPr/>
                    <a:lstStyle/>
                    <a:p>
                      <a:endParaRPr lang="en-US" dirty="0" smtClean="0"/>
                    </a:p>
                    <a:p>
                      <a:endParaRPr lang="en-US" dirty="0"/>
                    </a:p>
                  </a:txBody>
                  <a:tcPr/>
                </a:tc>
                <a:tc>
                  <a:txBody>
                    <a:bodyPr/>
                    <a:lstStyle/>
                    <a:p>
                      <a:endParaRPr lang="en-US"/>
                    </a:p>
                  </a:txBody>
                  <a:tcPr/>
                </a:tc>
                <a:tc>
                  <a:txBody>
                    <a:bodyPr/>
                    <a:lstStyle/>
                    <a:p>
                      <a:endParaRPr lang="en-US"/>
                    </a:p>
                  </a:txBody>
                  <a:tcPr/>
                </a:tc>
                <a:tc>
                  <a:txBody>
                    <a:bodyPr/>
                    <a:lstStyle/>
                    <a:p>
                      <a:endParaRPr lang="en-US"/>
                    </a:p>
                  </a:txBody>
                  <a:tcPr/>
                </a:tc>
              </a:tr>
              <a:tr h="370840">
                <a:tc>
                  <a:txBody>
                    <a:bodyPr/>
                    <a:lstStyle/>
                    <a:p>
                      <a:r>
                        <a:rPr lang="en-US" dirty="0" smtClean="0"/>
                        <a:t>PM 1</a:t>
                      </a:r>
                      <a:endParaRPr lang="en-US" dirty="0"/>
                    </a:p>
                  </a:txBody>
                  <a:tcPr/>
                </a:tc>
                <a:tc>
                  <a:txBody>
                    <a:bodyPr/>
                    <a:lstStyle/>
                    <a:p>
                      <a:pPr algn="ctr"/>
                      <a:r>
                        <a:rPr lang="en-US" dirty="0" smtClean="0"/>
                        <a:t>IG LPWA</a:t>
                      </a:r>
                      <a:endParaRPr lang="en-US" dirty="0">
                        <a:solidFill>
                          <a:schemeClr val="tx1"/>
                        </a:solidFill>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IG LPWA</a:t>
                      </a:r>
                    </a:p>
                    <a:p>
                      <a:pPr algn="ctr"/>
                      <a:endParaRPr lang="en-US" dirty="0">
                        <a:solidFill>
                          <a:schemeClr val="tx1"/>
                        </a:solidFill>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IG LPWA</a:t>
                      </a:r>
                    </a:p>
                    <a:p>
                      <a:pPr algn="ctr"/>
                      <a:endParaRPr lang="en-US" dirty="0">
                        <a:solidFill>
                          <a:schemeClr val="tx1"/>
                        </a:solidFill>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IG LPWA</a:t>
                      </a:r>
                    </a:p>
                    <a:p>
                      <a:pPr algn="ctr"/>
                      <a:endParaRPr lang="en-US" dirty="0">
                        <a:solidFill>
                          <a:schemeClr val="tx1"/>
                        </a:solidFill>
                      </a:endParaRPr>
                    </a:p>
                  </a:txBody>
                  <a:tcPr/>
                </a:tc>
              </a:tr>
              <a:tr h="370840">
                <a:tc>
                  <a:txBody>
                    <a:bodyPr/>
                    <a:lstStyle/>
                    <a:p>
                      <a:r>
                        <a:rPr lang="en-US" dirty="0" smtClean="0"/>
                        <a:t>PM 2</a:t>
                      </a:r>
                      <a:endParaRPr lang="en-US" dirty="0"/>
                    </a:p>
                  </a:txBody>
                  <a:tcPr/>
                </a:tc>
                <a:tc>
                  <a:txBody>
                    <a:bodyPr/>
                    <a:lstStyle/>
                    <a:p>
                      <a:endParaRPr lang="en-US" dirty="0" smtClean="0"/>
                    </a:p>
                    <a:p>
                      <a:endParaRPr lang="en-US" dirty="0"/>
                    </a:p>
                  </a:txBody>
                  <a:tcPr/>
                </a:tc>
                <a:tc>
                  <a:txBody>
                    <a:bodyPr/>
                    <a:lstStyle/>
                    <a:p>
                      <a:endParaRPr lang="en-US"/>
                    </a:p>
                  </a:txBody>
                  <a:tcPr/>
                </a:tc>
                <a:tc>
                  <a:txBody>
                    <a:bodyPr/>
                    <a:lstStyle/>
                    <a:p>
                      <a:endParaRPr lang="en-US"/>
                    </a:p>
                  </a:txBody>
                  <a:tcPr/>
                </a:tc>
                <a:tc>
                  <a:txBody>
                    <a:bodyPr/>
                    <a:lstStyle/>
                    <a:p>
                      <a:endParaRPr lang="en-US" dirty="0"/>
                    </a:p>
                  </a:txBody>
                  <a:tcPr/>
                </a:tc>
              </a:tr>
            </a:tbl>
          </a:graphicData>
        </a:graphic>
      </p:graphicFrame>
      <p:sp>
        <p:nvSpPr>
          <p:cNvPr id="4" name="Datumsplatzhalter 3"/>
          <p:cNvSpPr>
            <a:spLocks noGrp="1"/>
          </p:cNvSpPr>
          <p:nvPr>
            <p:ph type="dt" sz="half" idx="10"/>
          </p:nvPr>
        </p:nvSpPr>
        <p:spPr/>
        <p:txBody>
          <a:bodyPr/>
          <a:lstStyle/>
          <a:p>
            <a:pPr>
              <a:defRPr/>
            </a:pPr>
            <a:r>
              <a:rPr lang="en-US" altLang="en-US" dirty="0"/>
              <a:t>July 2017</a:t>
            </a:r>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AECCCC10-95A5-4A40-B619-D8FBFD7D6646}" type="slidenum">
              <a:rPr lang="en-US" altLang="en-US" smtClean="0"/>
              <a:pPr>
                <a:defRPr/>
              </a:pPr>
              <a:t>9</a:t>
            </a:fld>
            <a:endParaRPr lang="en-US" altLang="en-US"/>
          </a:p>
        </p:txBody>
      </p:sp>
    </p:spTree>
    <p:extLst>
      <p:ext uri="{BB962C8B-B14F-4D97-AF65-F5344CB8AC3E}">
        <p14:creationId xmlns:p14="http://schemas.microsoft.com/office/powerpoint/2010/main" val="1733436621"/>
      </p:ext>
    </p:extLst>
  </p:cSld>
  <p:clrMapOvr>
    <a:masterClrMapping/>
  </p:clrMapOvr>
  <p:timing>
    <p:tnLst>
      <p:par>
        <p:cTn id="1" dur="indefinite" restart="never" nodeType="tmRoot"/>
      </p:par>
    </p:tnLst>
  </p:timing>
</p:sld>
</file>

<file path=ppt/theme/theme1.xml><?xml version="1.0" encoding="utf-8"?>
<a:theme xmlns:a="http://schemas.openxmlformats.org/drawingml/2006/main" name="IEEE-P802_15_Rbt">
  <a:themeElements>
    <a:clrScheme name="Larissa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Times New Roman"/>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Larissa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Larissa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Larissa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Larissa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Larissa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Larissa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Larissa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tx1"/>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tx1"/>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Larissa">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Larissa">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IEEE-P802_15_Rbt</Template>
  <TotalTime>0</TotalTime>
  <Words>1385</Words>
  <Application>Microsoft Office PowerPoint</Application>
  <PresentationFormat>Bildschirmpräsentation (4:3)</PresentationFormat>
  <Paragraphs>262</Paragraphs>
  <Slides>28</Slides>
  <Notes>2</Notes>
  <HiddenSlides>0</HiddenSlides>
  <MMClips>0</MMClips>
  <ScaleCrop>false</ScaleCrop>
  <HeadingPairs>
    <vt:vector size="4" baseType="variant">
      <vt:variant>
        <vt:lpstr>Design</vt:lpstr>
      </vt:variant>
      <vt:variant>
        <vt:i4>2</vt:i4>
      </vt:variant>
      <vt:variant>
        <vt:lpstr>Folientitel</vt:lpstr>
      </vt:variant>
      <vt:variant>
        <vt:i4>28</vt:i4>
      </vt:variant>
    </vt:vector>
  </HeadingPairs>
  <TitlesOfParts>
    <vt:vector size="30" baseType="lpstr">
      <vt:lpstr>IEEE-P802_15_Rbt</vt:lpstr>
      <vt:lpstr>Default Design</vt:lpstr>
      <vt:lpstr>PowerPoint-Präsentation</vt:lpstr>
      <vt:lpstr>802.15 IG LPWA Agenda July 2017 Plenary</vt:lpstr>
      <vt:lpstr>Meeting Secretary</vt:lpstr>
      <vt:lpstr>Instructions for the WG Chair</vt:lpstr>
      <vt:lpstr>Participants, Patents, and Duty to Inform</vt:lpstr>
      <vt:lpstr>Patent Related Links</vt:lpstr>
      <vt:lpstr>Call for Potentially Essential Patents</vt:lpstr>
      <vt:lpstr>Other Guidelines for IEEE WG Meetings</vt:lpstr>
      <vt:lpstr>IG LPWA Schedule for the Week</vt:lpstr>
      <vt:lpstr>Main Agenda Items for the Week</vt:lpstr>
      <vt:lpstr>Draft Agenda</vt:lpstr>
      <vt:lpstr>Minutes of the Vancouver Meeting</vt:lpstr>
      <vt:lpstr>Timeline – Past Sessions</vt:lpstr>
      <vt:lpstr>Timeline</vt:lpstr>
      <vt:lpstr>Update on Literature List</vt:lpstr>
      <vt:lpstr>Outcome of Last IG LPWA Telcos</vt:lpstr>
      <vt:lpstr>Planned Submissions Monday</vt:lpstr>
      <vt:lpstr>Research Project BATS</vt:lpstr>
      <vt:lpstr>Update on ETSI LTN</vt:lpstr>
      <vt:lpstr>Presentation During April 2017 IETF Meeting</vt:lpstr>
      <vt:lpstr>Thank You!</vt:lpstr>
      <vt:lpstr>cont. Update on ETSI</vt:lpstr>
      <vt:lpstr>Questions to ETSI LTN</vt:lpstr>
      <vt:lpstr>Planned Submissions Tuesday</vt:lpstr>
      <vt:lpstr>Summary of IEEE Std 802.15.4 LECIM</vt:lpstr>
      <vt:lpstr>Suitability of IEEE 802.15.4k</vt:lpstr>
      <vt:lpstr>Packet Splitting for Improved Robustness</vt:lpstr>
      <vt:lpstr>Thank You for Your Interest!</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subject>IEEE 802.15 &lt;subject&gt;</dc:subject>
  <dc:creator>Joerg Robert</dc:creator>
  <dc:description>&lt;doc#&gt;</dc:description>
  <cp:lastModifiedBy>Joerg Robert</cp:lastModifiedBy>
  <cp:revision>174</cp:revision>
  <cp:lastPrinted>1998-02-10T13:28:06Z</cp:lastPrinted>
  <dcterms:created xsi:type="dcterms:W3CDTF">2017-03-12T21:31:02Z</dcterms:created>
  <dcterms:modified xsi:type="dcterms:W3CDTF">2017-07-11T14:06:59Z</dcterms:modified>
</cp:coreProperties>
</file>