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72" r:id="rId2"/>
  </p:sldMasterIdLst>
  <p:notesMasterIdLst>
    <p:notesMasterId r:id="rId31"/>
  </p:notesMasterIdLst>
  <p:handoutMasterIdLst>
    <p:handoutMasterId r:id="rId32"/>
  </p:handoutMasterIdLst>
  <p:sldIdLst>
    <p:sldId id="259" r:id="rId3"/>
    <p:sldId id="260" r:id="rId4"/>
    <p:sldId id="271" r:id="rId5"/>
    <p:sldId id="265" r:id="rId6"/>
    <p:sldId id="266" r:id="rId7"/>
    <p:sldId id="267" r:id="rId8"/>
    <p:sldId id="268" r:id="rId9"/>
    <p:sldId id="269" r:id="rId10"/>
    <p:sldId id="261" r:id="rId11"/>
    <p:sldId id="262" r:id="rId12"/>
    <p:sldId id="263" r:id="rId13"/>
    <p:sldId id="303" r:id="rId14"/>
    <p:sldId id="273" r:id="rId15"/>
    <p:sldId id="277" r:id="rId16"/>
    <p:sldId id="305" r:id="rId17"/>
    <p:sldId id="306" r:id="rId18"/>
    <p:sldId id="274" r:id="rId19"/>
    <p:sldId id="304" r:id="rId20"/>
    <p:sldId id="307" r:id="rId21"/>
    <p:sldId id="308" r:id="rId22"/>
    <p:sldId id="309" r:id="rId23"/>
    <p:sldId id="310" r:id="rId24"/>
    <p:sldId id="311" r:id="rId25"/>
    <p:sldId id="319" r:id="rId26"/>
    <p:sldId id="320" r:id="rId27"/>
    <p:sldId id="321" r:id="rId28"/>
    <p:sldId id="322" r:id="rId29"/>
    <p:sldId id="302" r:id="rId3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08" autoAdjust="0"/>
    <p:restoredTop sz="94671" autoAdjust="0"/>
  </p:normalViewPr>
  <p:slideViewPr>
    <p:cSldViewPr>
      <p:cViewPr>
        <p:scale>
          <a:sx n="80" d="100"/>
          <a:sy n="80" d="100"/>
        </p:scale>
        <p:origin x="-98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D155B0EA-C7B8-42C3-B56A-5BBDAD17CEE1}"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486966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FEB5FDB-DE82-4AB7-8712-9A9F3663A589}"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470921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7E57C057-3501-4EB0-A033-87875D124151}" type="slidenum">
              <a:rPr lang="en-US" altLang="en-US" sz="1200">
                <a:solidFill>
                  <a:prstClr val="black"/>
                </a:solidFill>
              </a:rPr>
              <a:pPr>
                <a:defRPr/>
              </a:pPr>
              <a:t>4</a:t>
            </a:fld>
            <a:endParaRPr lang="en-US" altLang="en-US" sz="1200">
              <a:solidFill>
                <a:prstClr val="black"/>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F2CBAA80-FB16-4347-92C8-E9F14665C886}" type="slidenum">
              <a:rPr lang="en-US" altLang="en-US" sz="1200">
                <a:solidFill>
                  <a:prstClr val="black"/>
                </a:solidFill>
              </a:rPr>
              <a:pPr>
                <a:defRPr/>
              </a:pPr>
              <a:t>8</a:t>
            </a:fld>
            <a:endParaRPr lang="en-US" altLang="en-US" sz="1200">
              <a:solidFill>
                <a:prstClr val="black"/>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A61DD99-C9BB-4923-A4D0-63974C4618AE}" type="slidenum">
              <a:rPr lang="en-US" altLang="en-US"/>
              <a:pPr>
                <a:defRPr/>
              </a:pPr>
              <a:t>‹Nr.›</a:t>
            </a:fld>
            <a:endParaRPr lang="en-US" altLang="en-US"/>
          </a:p>
        </p:txBody>
      </p:sp>
    </p:spTree>
    <p:extLst>
      <p:ext uri="{BB962C8B-B14F-4D97-AF65-F5344CB8AC3E}">
        <p14:creationId xmlns:p14="http://schemas.microsoft.com/office/powerpoint/2010/main" val="3125881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C7BA1E-1A3C-4B5D-9B83-5B34940DCE75}" type="slidenum">
              <a:rPr lang="en-US" altLang="en-US"/>
              <a:pPr>
                <a:defRPr/>
              </a:pPr>
              <a:t>‹Nr.›</a:t>
            </a:fld>
            <a:endParaRPr lang="en-US" altLang="en-US"/>
          </a:p>
        </p:txBody>
      </p:sp>
    </p:spTree>
    <p:extLst>
      <p:ext uri="{BB962C8B-B14F-4D97-AF65-F5344CB8AC3E}">
        <p14:creationId xmlns:p14="http://schemas.microsoft.com/office/powerpoint/2010/main" val="2885462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50159D3-C163-4BBD-B2E0-71B0828CBD4D}" type="slidenum">
              <a:rPr lang="en-US" altLang="en-US"/>
              <a:pPr>
                <a:defRPr/>
              </a:pPr>
              <a:t>‹Nr.›</a:t>
            </a:fld>
            <a:endParaRPr lang="en-US" altLang="en-US"/>
          </a:p>
        </p:txBody>
      </p:sp>
    </p:spTree>
    <p:extLst>
      <p:ext uri="{BB962C8B-B14F-4D97-AF65-F5344CB8AC3E}">
        <p14:creationId xmlns:p14="http://schemas.microsoft.com/office/powerpoint/2010/main" val="11681518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9889829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2563071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208266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9851801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412591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307758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6075134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604466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ECCCC10-95A5-4A40-B619-D8FBFD7D6646}" type="slidenum">
              <a:rPr lang="en-US" altLang="en-US"/>
              <a:pPr>
                <a:defRPr/>
              </a:pPr>
              <a:t>‹Nr.›</a:t>
            </a:fld>
            <a:endParaRPr lang="en-US" altLang="en-US"/>
          </a:p>
        </p:txBody>
      </p:sp>
    </p:spTree>
    <p:extLst>
      <p:ext uri="{BB962C8B-B14F-4D97-AF65-F5344CB8AC3E}">
        <p14:creationId xmlns:p14="http://schemas.microsoft.com/office/powerpoint/2010/main" val="268067855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78888496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54702453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2707175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381000"/>
            <a:ext cx="196215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81000"/>
            <a:ext cx="573405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41825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4A1C197-2786-4603-AB11-5395CC76E2CD}" type="slidenum">
              <a:rPr lang="en-US" altLang="en-US"/>
              <a:pPr>
                <a:defRPr/>
              </a:pPr>
              <a:t>‹Nr.›</a:t>
            </a:fld>
            <a:endParaRPr lang="en-US" altLang="en-US"/>
          </a:p>
        </p:txBody>
      </p:sp>
    </p:spTree>
    <p:extLst>
      <p:ext uri="{BB962C8B-B14F-4D97-AF65-F5344CB8AC3E}">
        <p14:creationId xmlns:p14="http://schemas.microsoft.com/office/powerpoint/2010/main" val="2819694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dirty="0" smtClean="0"/>
              <a:t>March 2017</a:t>
            </a:r>
            <a:endParaRPr lang="en-US" altLang="en-US"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52F1B2CD-7625-4F18-8E05-E9EEC07E93CC}" type="slidenum">
              <a:rPr lang="en-US" altLang="en-US"/>
              <a:pPr>
                <a:defRPr/>
              </a:pPr>
              <a:t>‹Nr.›</a:t>
            </a:fld>
            <a:endParaRPr lang="en-US" altLang="en-US"/>
          </a:p>
        </p:txBody>
      </p:sp>
    </p:spTree>
    <p:extLst>
      <p:ext uri="{BB962C8B-B14F-4D97-AF65-F5344CB8AC3E}">
        <p14:creationId xmlns:p14="http://schemas.microsoft.com/office/powerpoint/2010/main" val="3209577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8AE65431-8228-424E-B506-6A40843FF070}" type="slidenum">
              <a:rPr lang="en-US" altLang="en-US"/>
              <a:pPr>
                <a:defRPr/>
              </a:pPr>
              <a:t>‹Nr.›</a:t>
            </a:fld>
            <a:endParaRPr lang="en-US" altLang="en-US"/>
          </a:p>
        </p:txBody>
      </p:sp>
    </p:spTree>
    <p:extLst>
      <p:ext uri="{BB962C8B-B14F-4D97-AF65-F5344CB8AC3E}">
        <p14:creationId xmlns:p14="http://schemas.microsoft.com/office/powerpoint/2010/main" val="893779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601FCD64-390F-49E5-9CE4-7F6F7547B309}" type="slidenum">
              <a:rPr lang="en-US" altLang="en-US"/>
              <a:pPr>
                <a:defRPr/>
              </a:pPr>
              <a:t>‹Nr.›</a:t>
            </a:fld>
            <a:endParaRPr lang="en-US" altLang="en-US"/>
          </a:p>
        </p:txBody>
      </p:sp>
    </p:spTree>
    <p:extLst>
      <p:ext uri="{BB962C8B-B14F-4D97-AF65-F5344CB8AC3E}">
        <p14:creationId xmlns:p14="http://schemas.microsoft.com/office/powerpoint/2010/main" val="4070980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CB0D41C4-DADD-4A73-8178-CCCFAB2676E1}" type="slidenum">
              <a:rPr lang="en-US" altLang="en-US"/>
              <a:pPr>
                <a:defRPr/>
              </a:pPr>
              <a:t>‹Nr.›</a:t>
            </a:fld>
            <a:endParaRPr lang="en-US" altLang="en-US"/>
          </a:p>
        </p:txBody>
      </p:sp>
    </p:spTree>
    <p:extLst>
      <p:ext uri="{BB962C8B-B14F-4D97-AF65-F5344CB8AC3E}">
        <p14:creationId xmlns:p14="http://schemas.microsoft.com/office/powerpoint/2010/main" val="3547644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dirty="0" smtClean="0"/>
              <a:t>Titelmasterformat durch Klicken bearbeiten</a:t>
            </a:r>
            <a:endParaRPr lang="de-DE" dirty="0"/>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5F4C1F3-06E0-4A42-8490-7D5523201175}" type="slidenum">
              <a:rPr lang="en-US" altLang="en-US"/>
              <a:pPr>
                <a:defRPr/>
              </a:pPr>
              <a:t>‹Nr.›</a:t>
            </a:fld>
            <a:endParaRPr lang="en-US" altLang="en-US"/>
          </a:p>
        </p:txBody>
      </p:sp>
    </p:spTree>
    <p:extLst>
      <p:ext uri="{BB962C8B-B14F-4D97-AF65-F5344CB8AC3E}">
        <p14:creationId xmlns:p14="http://schemas.microsoft.com/office/powerpoint/2010/main" val="71955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B93A8EE-B5D3-4522-A447-D1DBA4E77764}" type="slidenum">
              <a:rPr lang="en-US" altLang="en-US"/>
              <a:pPr>
                <a:defRPr/>
              </a:pPr>
              <a:t>‹Nr.›</a:t>
            </a:fld>
            <a:endParaRPr lang="en-US" altLang="en-US"/>
          </a:p>
        </p:txBody>
      </p:sp>
    </p:spTree>
    <p:extLst>
      <p:ext uri="{BB962C8B-B14F-4D97-AF65-F5344CB8AC3E}">
        <p14:creationId xmlns:p14="http://schemas.microsoft.com/office/powerpoint/2010/main" val="4034333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dirty="0" smtClean="0"/>
              <a:t>March 2017</a:t>
            </a:r>
            <a:endParaRPr lang="en-US" altLang="en-US"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7BD9AE10-2F0C-444F-9697-6FFCC3759E3A}" type="slidenum">
              <a:rPr lang="en-US" altLang="en-US"/>
              <a:pPr>
                <a:defRPr/>
              </a:pPr>
              <a:t>‹Nr.›</a:t>
            </a:fld>
            <a:endParaRPr lang="en-US" altLang="en-US"/>
          </a:p>
        </p:txBody>
      </p:sp>
      <p:sp>
        <p:nvSpPr>
          <p:cNvPr id="1031" name="Rectangle 7"/>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dirty="0" smtClean="0"/>
              <a:t>802.15-17-0380-02-lpwa</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81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7620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Line 8"/>
          <p:cNvSpPr>
            <a:spLocks noChangeShapeType="1"/>
          </p:cNvSpPr>
          <p:nvPr/>
        </p:nvSpPr>
        <p:spPr bwMode="auto">
          <a:xfrm flipV="1">
            <a:off x="533400" y="6400800"/>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1" hangingPunct="1"/>
            <a:endParaRPr lang="de-DE" sz="2400">
              <a:solidFill>
                <a:srgbClr val="000000"/>
              </a:solidFill>
              <a:cs typeface="Arial" pitchFamily="34" charset="0"/>
            </a:endParaRPr>
          </a:p>
        </p:txBody>
      </p:sp>
      <p:pic>
        <p:nvPicPr>
          <p:cNvPr id="1029" name="Picture 12" descr="ieeeblu"/>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504113" y="6229350"/>
            <a:ext cx="1066800"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20"/>
          <p:cNvSpPr>
            <a:spLocks noChangeArrowheads="1"/>
          </p:cNvSpPr>
          <p:nvPr userDrawn="1"/>
        </p:nvSpPr>
        <p:spPr bwMode="auto">
          <a:xfrm>
            <a:off x="0" y="6410325"/>
            <a:ext cx="914400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defRPr/>
            </a:pPr>
            <a:r>
              <a:rPr lang="en-GB" altLang="en-US" sz="1100" b="1" dirty="0" smtClean="0">
                <a:solidFill>
                  <a:srgbClr val="000099"/>
                </a:solidFill>
                <a:latin typeface="Arial" charset="0"/>
                <a:cs typeface="Arial" pitchFamily="34" charset="0"/>
              </a:rPr>
              <a:t>15 March 2015</a:t>
            </a:r>
            <a:endParaRPr lang="en-GB" altLang="en-US" sz="1100" b="1" dirty="0" smtClean="0">
              <a:solidFill>
                <a:srgbClr val="000099"/>
              </a:solidFill>
              <a:latin typeface="Arial" charset="0"/>
              <a:cs typeface="Arial" charset="0"/>
            </a:endParaRPr>
          </a:p>
        </p:txBody>
      </p:sp>
    </p:spTree>
    <p:extLst>
      <p:ext uri="{BB962C8B-B14F-4D97-AF65-F5344CB8AC3E}">
        <p14:creationId xmlns:p14="http://schemas.microsoft.com/office/powerpoint/2010/main" val="131748049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iming>
    <p:tnLst>
      <p:par>
        <p:cTn id="1" dur="indefinite" restart="never" nodeType="tmRoot"/>
      </p:par>
    </p:tnLst>
  </p:timing>
  <p:txStyles>
    <p:titleStyle>
      <a:lvl1pPr algn="ctr" rtl="0" eaLnBrk="0" fontAlgn="base" hangingPunct="0">
        <a:spcBef>
          <a:spcPct val="0"/>
        </a:spcBef>
        <a:spcAft>
          <a:spcPct val="0"/>
        </a:spcAft>
        <a:defRPr sz="3600" b="1">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Arial" charset="0"/>
        </a:defRPr>
      </a:lvl2pPr>
      <a:lvl3pPr algn="ctr" rtl="0" eaLnBrk="0" fontAlgn="base" hangingPunct="0">
        <a:spcBef>
          <a:spcPct val="0"/>
        </a:spcBef>
        <a:spcAft>
          <a:spcPct val="0"/>
        </a:spcAft>
        <a:defRPr sz="3600" b="1">
          <a:solidFill>
            <a:srgbClr val="000099"/>
          </a:solidFill>
          <a:latin typeface="Arial" charset="0"/>
        </a:defRPr>
      </a:lvl3pPr>
      <a:lvl4pPr algn="ctr" rtl="0" eaLnBrk="0" fontAlgn="base" hangingPunct="0">
        <a:spcBef>
          <a:spcPct val="0"/>
        </a:spcBef>
        <a:spcAft>
          <a:spcPct val="0"/>
        </a:spcAft>
        <a:defRPr sz="3600" b="1">
          <a:solidFill>
            <a:srgbClr val="000099"/>
          </a:solidFill>
          <a:latin typeface="Arial" charset="0"/>
        </a:defRPr>
      </a:lvl4pPr>
      <a:lvl5pPr algn="ctr" rtl="0" eaLnBrk="0" fontAlgn="base" hangingPunct="0">
        <a:spcBef>
          <a:spcPct val="0"/>
        </a:spcBef>
        <a:spcAft>
          <a:spcPct val="0"/>
        </a:spcAft>
        <a:defRPr sz="3600" b="1">
          <a:solidFill>
            <a:srgbClr val="000099"/>
          </a:solidFill>
          <a:latin typeface="Arial" charset="0"/>
        </a:defRPr>
      </a:lvl5pPr>
      <a:lvl6pPr marL="457200" algn="ctr" rtl="0" eaLnBrk="0" fontAlgn="base" hangingPunct="0">
        <a:spcBef>
          <a:spcPct val="0"/>
        </a:spcBef>
        <a:spcAft>
          <a:spcPct val="0"/>
        </a:spcAft>
        <a:defRPr sz="3600" b="1">
          <a:solidFill>
            <a:srgbClr val="000099"/>
          </a:solidFill>
          <a:latin typeface="Arial" charset="0"/>
        </a:defRPr>
      </a:lvl6pPr>
      <a:lvl7pPr marL="914400" algn="ctr" rtl="0" eaLnBrk="0" fontAlgn="base" hangingPunct="0">
        <a:spcBef>
          <a:spcPct val="0"/>
        </a:spcBef>
        <a:spcAft>
          <a:spcPct val="0"/>
        </a:spcAft>
        <a:defRPr sz="3600" b="1">
          <a:solidFill>
            <a:srgbClr val="000099"/>
          </a:solidFill>
          <a:latin typeface="Arial" charset="0"/>
        </a:defRPr>
      </a:lvl7pPr>
      <a:lvl8pPr marL="1371600" algn="ctr" rtl="0" eaLnBrk="0" fontAlgn="base" hangingPunct="0">
        <a:spcBef>
          <a:spcPct val="0"/>
        </a:spcBef>
        <a:spcAft>
          <a:spcPct val="0"/>
        </a:spcAft>
        <a:defRPr sz="3600" b="1">
          <a:solidFill>
            <a:srgbClr val="000099"/>
          </a:solidFill>
          <a:latin typeface="Arial" charset="0"/>
        </a:defRPr>
      </a:lvl8pPr>
      <a:lvl9pPr marL="1828800" algn="ctr" rtl="0" eaLnBrk="0" fontAlgn="base" hangingPunct="0">
        <a:spcBef>
          <a:spcPct val="0"/>
        </a:spcBef>
        <a:spcAft>
          <a:spcPct val="0"/>
        </a:spcAft>
        <a:defRPr sz="3600" b="1">
          <a:solidFill>
            <a:srgbClr val="000099"/>
          </a:solidFill>
          <a:latin typeface="Arial" charset="0"/>
        </a:defRPr>
      </a:lvl9pPr>
    </p:titleStyle>
    <p:body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5/dcn/17/15-17-0229-00-lpwa-tg-802-15-minutes-for-march-2017-plenary-meeting-of-ig-lpwa.doc"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5/dcn/16/15-16-0749-02-lpwa-ig-lpwa-literature-list.xls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5/dcn/17/15-17-0347-00-lpwa-22june2017-telco-minutes.docx" TargetMode="External"/><Relationship Id="rId2" Type="http://schemas.openxmlformats.org/officeDocument/2006/relationships/hyperlink" Target="https://mentor.ieee.org/802.15/dcn/17/15-17-0345-00-lpwa-11apr2017-telco-minutes.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5/dcn/17/15-17-0373-00-lpwa-update-on-etsi-ltn.pptx" TargetMode="External"/><Relationship Id="rId2" Type="http://schemas.openxmlformats.org/officeDocument/2006/relationships/hyperlink" Target="https://mentor.ieee.org/802.15/dcn/17/15-17-0383-00-lpwa-research-project-bats.pptx" TargetMode="External"/><Relationship Id="rId1" Type="http://schemas.openxmlformats.org/officeDocument/2006/relationships/slideLayout" Target="../slideLayouts/slideLayout2.xml"/><Relationship Id="rId4" Type="http://schemas.openxmlformats.org/officeDocument/2006/relationships/hyperlink" Target="https://mentor.ieee.org/802.15/dcn/17/15-17-0249-00-lpwa-lpwan-slides-ieee-802-15-ig-lpwa.pptx" TargetMode="Externa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5/dcn/17/15-17-0383-00-lpwa-research-project-bats.ppt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5/dcn/17/15-17-0373-00-lpwa-update-on-etsi-ltn.ppt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5/dcn/17/15-17-0249-00-lpwa-lpwan-slides-ieee-802-15-ig-lpwa.ppt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www.etsi.org/"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5/dcn/17/15-17-0346-00-lpwa-suitability-of-ieee-802-15-4k.pptx" TargetMode="External"/><Relationship Id="rId2" Type="http://schemas.openxmlformats.org/officeDocument/2006/relationships/hyperlink" Target="https://mentor.ieee.org/802.15/dcn/17/15-17-0248-00-lpwa-summary-of-ieee-std-802-15-4-lecim.docx" TargetMode="External"/><Relationship Id="rId1" Type="http://schemas.openxmlformats.org/officeDocument/2006/relationships/slideLayout" Target="../slideLayouts/slideLayout2.xml"/><Relationship Id="rId4" Type="http://schemas.openxmlformats.org/officeDocument/2006/relationships/hyperlink" Target="https://mentor.ieee.org/802.15/dcn/17/15-17-0344-00-lpwa-packet-splitting-for-improved-robustness.pptx" TargetMode="Externa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5/dcn/17/15-17-0248-00-lpwa-summary-of-ieee-std-802-15-4-lecim.doc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5/dcn/17/15-17-0346-00-lpwa-suitability-of-ieee-802-15-4k.ppt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5/dcn/17/15-17-0344-00-lpwa-packet-splitting-for-improved-robustness.ppt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smtClean="0"/>
              <a:t>July 2017</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Joerg ROBERT, FAU Erlangen-</a:t>
            </a:r>
            <a:r>
              <a:rPr lang="en-US" altLang="en-US" dirty="0" err="1"/>
              <a:t>Nuernberg</a:t>
            </a:r>
            <a:endParaRPr lang="en-US" altLang="en-US"/>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049B0792-D589-4959-95CB-096FC9FA4897}"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[IG LPWA Agenda of  July 2017 Plenary]</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[10 July, 2017]</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r>
              <a:rPr lang="en-US" altLang="en-US" sz="1600" dirty="0">
                <a:solidFill>
                  <a:schemeClr val="tx2"/>
                </a:solidFill>
              </a:rPr>
              <a:t>Contains the </a:t>
            </a:r>
            <a:r>
              <a:rPr lang="en-US" altLang="en-US" sz="1600" dirty="0" smtClean="0">
                <a:solidFill>
                  <a:schemeClr val="tx2"/>
                </a:solidFill>
              </a:rPr>
              <a:t>agenda of </a:t>
            </a:r>
            <a:r>
              <a:rPr lang="en-US" altLang="en-US" sz="1600" dirty="0">
                <a:solidFill>
                  <a:schemeClr val="tx2"/>
                </a:solidFill>
              </a:rPr>
              <a:t>the IG LPWA</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[Agenda for July 2017 IG LPWA]</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Main Agenda Items for the Week</a:t>
            </a:r>
            <a:endParaRPr lang="en-US" dirty="0"/>
          </a:p>
        </p:txBody>
      </p:sp>
      <p:sp>
        <p:nvSpPr>
          <p:cNvPr id="3" name="Inhaltsplatzhalter 2"/>
          <p:cNvSpPr>
            <a:spLocks noGrp="1"/>
          </p:cNvSpPr>
          <p:nvPr>
            <p:ph idx="1"/>
          </p:nvPr>
        </p:nvSpPr>
        <p:spPr/>
        <p:txBody>
          <a:bodyPr/>
          <a:lstStyle/>
          <a:p>
            <a:r>
              <a:rPr lang="en-US" dirty="0" smtClean="0"/>
              <a:t>Liaison with ETSI LTN</a:t>
            </a:r>
          </a:p>
          <a:p>
            <a:r>
              <a:rPr lang="en-US" dirty="0" smtClean="0"/>
              <a:t>Work on IG Report</a:t>
            </a:r>
          </a:p>
          <a:p>
            <a:r>
              <a:rPr lang="en-US" dirty="0" smtClean="0"/>
              <a:t>Timeline</a:t>
            </a:r>
          </a:p>
          <a:p>
            <a:endParaRPr lang="en-US" dirty="0"/>
          </a:p>
        </p:txBody>
      </p:sp>
      <p:sp>
        <p:nvSpPr>
          <p:cNvPr id="4" name="Datumsplatzhalter 3"/>
          <p:cNvSpPr>
            <a:spLocks noGrp="1"/>
          </p:cNvSpPr>
          <p:nvPr>
            <p:ph type="dt" sz="half" idx="10"/>
          </p:nvPr>
        </p:nvSpPr>
        <p:spPr/>
        <p:txBody>
          <a:bodyPr/>
          <a:lstStyle/>
          <a:p>
            <a:pPr>
              <a:defRPr/>
            </a:pPr>
            <a:r>
              <a:rPr lang="en-US" altLang="en-US" dirty="0"/>
              <a:t>July 2017</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10</a:t>
            </a:fld>
            <a:endParaRPr lang="en-US" altLang="en-US"/>
          </a:p>
        </p:txBody>
      </p:sp>
    </p:spTree>
    <p:extLst>
      <p:ext uri="{BB962C8B-B14F-4D97-AF65-F5344CB8AC3E}">
        <p14:creationId xmlns:p14="http://schemas.microsoft.com/office/powerpoint/2010/main" val="32726825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Draft Agenda</a:t>
            </a:r>
            <a:endParaRPr lang="en-US" dirty="0"/>
          </a:p>
        </p:txBody>
      </p:sp>
      <p:sp>
        <p:nvSpPr>
          <p:cNvPr id="8" name="Inhaltsplatzhalter 7"/>
          <p:cNvSpPr>
            <a:spLocks noGrp="1"/>
          </p:cNvSpPr>
          <p:nvPr>
            <p:ph sz="half" idx="1"/>
          </p:nvPr>
        </p:nvSpPr>
        <p:spPr>
          <a:xfrm>
            <a:off x="323528" y="1628800"/>
            <a:ext cx="4172272" cy="4467200"/>
          </a:xfrm>
        </p:spPr>
        <p:txBody>
          <a:bodyPr/>
          <a:lstStyle/>
          <a:p>
            <a:r>
              <a:rPr lang="en-US" sz="1800" dirty="0" smtClean="0"/>
              <a:t>Monday </a:t>
            </a:r>
            <a:r>
              <a:rPr lang="en-US" sz="1800" dirty="0"/>
              <a:t>PM1 </a:t>
            </a:r>
            <a:endParaRPr lang="en-US" sz="1800" dirty="0" smtClean="0"/>
          </a:p>
          <a:p>
            <a:pPr lvl="1"/>
            <a:r>
              <a:rPr lang="en-US" sz="1400" dirty="0"/>
              <a:t>Open</a:t>
            </a:r>
          </a:p>
          <a:p>
            <a:pPr lvl="1"/>
            <a:r>
              <a:rPr lang="en-US" sz="1400" dirty="0"/>
              <a:t>IEEE-SA Stds. Board Bylaws on Patents in Std's. &amp; Guidelines</a:t>
            </a:r>
          </a:p>
          <a:p>
            <a:pPr lvl="1"/>
            <a:r>
              <a:rPr lang="en-US" sz="1400" dirty="0"/>
              <a:t>Approval of the </a:t>
            </a:r>
            <a:r>
              <a:rPr lang="en-US" sz="1400" dirty="0" smtClean="0"/>
              <a:t>Agenda</a:t>
            </a:r>
          </a:p>
          <a:p>
            <a:pPr lvl="1"/>
            <a:r>
              <a:rPr lang="en-US" sz="1400" dirty="0"/>
              <a:t>Approval of Vancouver Minutes</a:t>
            </a:r>
          </a:p>
          <a:p>
            <a:pPr lvl="1"/>
            <a:r>
              <a:rPr lang="en-US" sz="1400" dirty="0" smtClean="0"/>
              <a:t>Review </a:t>
            </a:r>
            <a:r>
              <a:rPr lang="en-US" sz="1400" dirty="0"/>
              <a:t>of Time Line</a:t>
            </a:r>
          </a:p>
          <a:p>
            <a:pPr lvl="1"/>
            <a:r>
              <a:rPr lang="en-US" sz="1400" dirty="0" smtClean="0"/>
              <a:t>Update </a:t>
            </a:r>
            <a:r>
              <a:rPr lang="en-US" sz="1400" dirty="0"/>
              <a:t>on Literature List</a:t>
            </a:r>
          </a:p>
          <a:p>
            <a:pPr lvl="1"/>
            <a:r>
              <a:rPr lang="en-US" sz="1400" dirty="0"/>
              <a:t>Outcome of Last IG LPWA Telcos</a:t>
            </a:r>
          </a:p>
          <a:p>
            <a:pPr lvl="1"/>
            <a:r>
              <a:rPr lang="en-US" sz="1400" dirty="0"/>
              <a:t>Liaison with ETSI LTN</a:t>
            </a:r>
          </a:p>
          <a:p>
            <a:pPr lvl="1"/>
            <a:r>
              <a:rPr lang="en-US" sz="1400" dirty="0"/>
              <a:t>Contributions</a:t>
            </a:r>
          </a:p>
          <a:p>
            <a:pPr lvl="1"/>
            <a:r>
              <a:rPr lang="en-US" sz="1400" dirty="0"/>
              <a:t>Recess</a:t>
            </a:r>
          </a:p>
          <a:p>
            <a:r>
              <a:rPr lang="en-US" sz="1800" dirty="0" smtClean="0"/>
              <a:t>Tuesday </a:t>
            </a:r>
            <a:r>
              <a:rPr lang="en-US" sz="1800" dirty="0"/>
              <a:t>PM1 </a:t>
            </a:r>
            <a:endParaRPr lang="en-US" sz="1800" dirty="0" smtClean="0"/>
          </a:p>
          <a:p>
            <a:pPr lvl="1"/>
            <a:r>
              <a:rPr lang="en-US" sz="1400" dirty="0" smtClean="0"/>
              <a:t>Open</a:t>
            </a:r>
            <a:endParaRPr lang="en-US" sz="1400" dirty="0"/>
          </a:p>
          <a:p>
            <a:pPr lvl="1"/>
            <a:r>
              <a:rPr lang="en-US" sz="1400" dirty="0" smtClean="0"/>
              <a:t>Contributions </a:t>
            </a:r>
            <a:r>
              <a:rPr lang="en-US" sz="1400" dirty="0"/>
              <a:t>/ IG Report</a:t>
            </a:r>
          </a:p>
          <a:p>
            <a:pPr lvl="1"/>
            <a:r>
              <a:rPr lang="en-US" sz="1400" dirty="0" smtClean="0"/>
              <a:t>Recess</a:t>
            </a:r>
            <a:endParaRPr lang="en-US" sz="1400" dirty="0"/>
          </a:p>
          <a:p>
            <a:endParaRPr lang="en-US" sz="1800" dirty="0"/>
          </a:p>
        </p:txBody>
      </p:sp>
      <p:sp>
        <p:nvSpPr>
          <p:cNvPr id="9" name="Inhaltsplatzhalter 8"/>
          <p:cNvSpPr>
            <a:spLocks noGrp="1"/>
          </p:cNvSpPr>
          <p:nvPr>
            <p:ph sz="half" idx="2"/>
          </p:nvPr>
        </p:nvSpPr>
        <p:spPr>
          <a:xfrm>
            <a:off x="4648200" y="1628800"/>
            <a:ext cx="3956248" cy="4467200"/>
          </a:xfrm>
        </p:spPr>
        <p:txBody>
          <a:bodyPr/>
          <a:lstStyle/>
          <a:p>
            <a:r>
              <a:rPr lang="en-US" sz="1800" dirty="0" smtClean="0"/>
              <a:t>Wednesday PM1 </a:t>
            </a:r>
            <a:endParaRPr lang="en-US" sz="1800" dirty="0"/>
          </a:p>
          <a:p>
            <a:pPr lvl="1"/>
            <a:r>
              <a:rPr lang="en-US" sz="1400" dirty="0"/>
              <a:t>Open</a:t>
            </a:r>
          </a:p>
          <a:p>
            <a:pPr lvl="1"/>
            <a:r>
              <a:rPr lang="en-US" sz="1400" dirty="0"/>
              <a:t>Contributions / IG Report</a:t>
            </a:r>
          </a:p>
          <a:p>
            <a:pPr lvl="1"/>
            <a:r>
              <a:rPr lang="en-US" sz="1400" dirty="0" smtClean="0"/>
              <a:t>Recess</a:t>
            </a:r>
          </a:p>
          <a:p>
            <a:pPr lvl="1"/>
            <a:endParaRPr lang="en-US" sz="1400" dirty="0"/>
          </a:p>
          <a:p>
            <a:r>
              <a:rPr lang="en-US" sz="1800" dirty="0" smtClean="0"/>
              <a:t>Thursday </a:t>
            </a:r>
            <a:r>
              <a:rPr lang="en-US" sz="1800" dirty="0"/>
              <a:t>PM1 </a:t>
            </a:r>
            <a:endParaRPr lang="en-US" sz="1800" dirty="0" smtClean="0"/>
          </a:p>
          <a:p>
            <a:pPr lvl="1"/>
            <a:r>
              <a:rPr lang="en-US" sz="1400" dirty="0" smtClean="0"/>
              <a:t>Open</a:t>
            </a:r>
            <a:endParaRPr lang="en-US" sz="1400" dirty="0"/>
          </a:p>
          <a:p>
            <a:pPr lvl="1"/>
            <a:r>
              <a:rPr lang="en-US" sz="1400" dirty="0"/>
              <a:t>Contributions / IG Report</a:t>
            </a:r>
          </a:p>
          <a:p>
            <a:pPr lvl="1"/>
            <a:r>
              <a:rPr lang="en-US" sz="1400" dirty="0" smtClean="0"/>
              <a:t>Review </a:t>
            </a:r>
            <a:r>
              <a:rPr lang="en-US" sz="1400" dirty="0"/>
              <a:t>of Time Line</a:t>
            </a:r>
          </a:p>
          <a:p>
            <a:pPr lvl="1"/>
            <a:r>
              <a:rPr lang="en-US" sz="1400" dirty="0" err="1" smtClean="0"/>
              <a:t>AoB</a:t>
            </a:r>
            <a:endParaRPr lang="en-US" sz="1400" dirty="0"/>
          </a:p>
          <a:p>
            <a:pPr lvl="1"/>
            <a:r>
              <a:rPr lang="en-US" sz="1400" dirty="0" smtClean="0"/>
              <a:t>Adjourn</a:t>
            </a:r>
            <a:endParaRPr lang="en-US" sz="1400" dirty="0"/>
          </a:p>
          <a:p>
            <a:endParaRPr lang="en-US" sz="1800" dirty="0"/>
          </a:p>
          <a:p>
            <a:endParaRPr lang="en-US" dirty="0" smtClean="0"/>
          </a:p>
        </p:txBody>
      </p:sp>
      <p:sp>
        <p:nvSpPr>
          <p:cNvPr id="4" name="Datumsplatzhalter 3"/>
          <p:cNvSpPr>
            <a:spLocks noGrp="1"/>
          </p:cNvSpPr>
          <p:nvPr>
            <p:ph type="dt" sz="half" idx="10"/>
          </p:nvPr>
        </p:nvSpPr>
        <p:spPr/>
        <p:txBody>
          <a:bodyPr/>
          <a:lstStyle/>
          <a:p>
            <a:pPr>
              <a:defRPr/>
            </a:pPr>
            <a:r>
              <a:rPr lang="en-US" altLang="en-US" dirty="0"/>
              <a:t>July 2017</a:t>
            </a:r>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11</a:t>
            </a:fld>
            <a:endParaRPr lang="en-US" altLang="en-US"/>
          </a:p>
        </p:txBody>
      </p:sp>
    </p:spTree>
    <p:extLst>
      <p:ext uri="{BB962C8B-B14F-4D97-AF65-F5344CB8AC3E}">
        <p14:creationId xmlns:p14="http://schemas.microsoft.com/office/powerpoint/2010/main" val="37148247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Minutes of the Vancouver Meeting</a:t>
            </a:r>
            <a:endParaRPr lang="en-US" dirty="0"/>
          </a:p>
        </p:txBody>
      </p:sp>
      <p:sp>
        <p:nvSpPr>
          <p:cNvPr id="3" name="Inhaltsplatzhalter 2"/>
          <p:cNvSpPr>
            <a:spLocks noGrp="1"/>
          </p:cNvSpPr>
          <p:nvPr>
            <p:ph idx="1"/>
          </p:nvPr>
        </p:nvSpPr>
        <p:spPr/>
        <p:txBody>
          <a:bodyPr/>
          <a:lstStyle/>
          <a:p>
            <a:r>
              <a:rPr lang="en-US" sz="2400" dirty="0" smtClean="0"/>
              <a:t>Meeting minutes of the March 2017 Vancouver meeting are available on mentor 17/220: </a:t>
            </a:r>
            <a:r>
              <a:rPr lang="en-US" sz="2400" dirty="0" smtClean="0">
                <a:hlinkClick r:id="rId2"/>
              </a:rPr>
              <a:t>https</a:t>
            </a:r>
            <a:r>
              <a:rPr lang="en-US" sz="2400" dirty="0">
                <a:hlinkClick r:id="rId2"/>
              </a:rPr>
              <a:t>://</a:t>
            </a:r>
            <a:r>
              <a:rPr lang="en-US" sz="2400" dirty="0" smtClean="0">
                <a:hlinkClick r:id="rId2"/>
              </a:rPr>
              <a:t>mentor.ieee.org/802.15/dcn/17/15-17-0229-00-lpwa-tg-802-15-minutes-for-march-2017-plenary-meeting-of-ig-lpwa.doc</a:t>
            </a:r>
            <a:endParaRPr lang="en-US" sz="2400" dirty="0" smtClean="0"/>
          </a:p>
          <a:p>
            <a:endParaRPr lang="en-US" sz="2400" dirty="0" smtClean="0"/>
          </a:p>
          <a:p>
            <a:r>
              <a:rPr lang="en-US" sz="2400" dirty="0" smtClean="0"/>
              <a:t>Meeting minutes approved</a:t>
            </a:r>
          </a:p>
        </p:txBody>
      </p:sp>
      <p:sp>
        <p:nvSpPr>
          <p:cNvPr id="4" name="Datumsplatzhalter 3"/>
          <p:cNvSpPr>
            <a:spLocks noGrp="1"/>
          </p:cNvSpPr>
          <p:nvPr>
            <p:ph type="dt" sz="half" idx="10"/>
          </p:nvPr>
        </p:nvSpPr>
        <p:spPr/>
        <p:txBody>
          <a:bodyPr/>
          <a:lstStyle/>
          <a:p>
            <a:pPr>
              <a:defRPr/>
            </a:pPr>
            <a:r>
              <a:rPr lang="en-US" altLang="en-US" dirty="0"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pPr>
              <a:defRPr/>
            </a:pPr>
            <a:r>
              <a:rPr lang="en-US" altLang="en-US" dirty="0" smtClean="0"/>
              <a:t>Slide </a:t>
            </a:r>
            <a:fld id="{AECCCC10-95A5-4A40-B619-D8FBFD7D6646}" type="slidenum">
              <a:rPr lang="en-US" altLang="en-US" smtClean="0"/>
              <a:pPr>
                <a:defRPr/>
              </a:pPr>
              <a:t>12</a:t>
            </a:fld>
            <a:endParaRPr lang="en-US" altLang="en-US" dirty="0"/>
          </a:p>
        </p:txBody>
      </p:sp>
    </p:spTree>
    <p:extLst>
      <p:ext uri="{BB962C8B-B14F-4D97-AF65-F5344CB8AC3E}">
        <p14:creationId xmlns:p14="http://schemas.microsoft.com/office/powerpoint/2010/main" val="6493465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en-US" dirty="0" smtClean="0"/>
              <a:t>Timeline – Past Sessions</a:t>
            </a:r>
            <a:endParaRPr lang="en-US" dirty="0"/>
          </a:p>
        </p:txBody>
      </p:sp>
      <p:sp>
        <p:nvSpPr>
          <p:cNvPr id="9" name="Inhaltsplatzhalter 8"/>
          <p:cNvSpPr>
            <a:spLocks noGrp="1"/>
          </p:cNvSpPr>
          <p:nvPr>
            <p:ph idx="1"/>
          </p:nvPr>
        </p:nvSpPr>
        <p:spPr/>
        <p:txBody>
          <a:bodyPr/>
          <a:lstStyle/>
          <a:p>
            <a:r>
              <a:rPr lang="en-US" sz="2000" b="1" dirty="0"/>
              <a:t>September 2016 Interim (Warsaw)</a:t>
            </a:r>
            <a:endParaRPr lang="de-DE" sz="2000" b="1" dirty="0"/>
          </a:p>
          <a:p>
            <a:pPr lvl="1"/>
            <a:r>
              <a:rPr lang="en-US" sz="1800" dirty="0"/>
              <a:t>Discussion on IG objectives</a:t>
            </a:r>
            <a:endParaRPr lang="de-DE" sz="1800" dirty="0"/>
          </a:p>
          <a:p>
            <a:pPr lvl="1"/>
            <a:r>
              <a:rPr lang="en-US" sz="1800" dirty="0"/>
              <a:t>Call for contributions</a:t>
            </a:r>
            <a:endParaRPr lang="de-DE" sz="1800" dirty="0"/>
          </a:p>
          <a:p>
            <a:r>
              <a:rPr lang="en-US" sz="2000" b="1" dirty="0"/>
              <a:t>November 2016 Plenary (San Antonio)</a:t>
            </a:r>
            <a:endParaRPr lang="de-DE" sz="2000" b="1" dirty="0"/>
          </a:p>
          <a:p>
            <a:pPr lvl="1"/>
            <a:r>
              <a:rPr lang="en-US" sz="1800" dirty="0"/>
              <a:t>Fixed IG objectives</a:t>
            </a:r>
            <a:endParaRPr lang="de-DE" sz="1800" dirty="0"/>
          </a:p>
          <a:p>
            <a:pPr lvl="1"/>
            <a:r>
              <a:rPr lang="en-US" sz="1800" dirty="0"/>
              <a:t>Presentation of contributions (focus usage scenarios)</a:t>
            </a:r>
            <a:endParaRPr lang="de-DE" sz="1800" dirty="0"/>
          </a:p>
          <a:p>
            <a:pPr lvl="1"/>
            <a:r>
              <a:rPr lang="en-US" sz="1800" dirty="0"/>
              <a:t>Initial discussion on IG report</a:t>
            </a:r>
            <a:endParaRPr lang="de-DE" sz="1800" dirty="0"/>
          </a:p>
          <a:p>
            <a:r>
              <a:rPr lang="en-US" sz="2000" b="1" dirty="0"/>
              <a:t>January 2017 Interim (Atlanta)</a:t>
            </a:r>
            <a:endParaRPr lang="de-DE" sz="2000" b="1" dirty="0"/>
          </a:p>
          <a:p>
            <a:pPr lvl="1"/>
            <a:r>
              <a:rPr lang="en-US" sz="1800" dirty="0"/>
              <a:t>Fixed usage scenarios and channel models</a:t>
            </a:r>
            <a:endParaRPr lang="de-DE" sz="1800" dirty="0"/>
          </a:p>
          <a:p>
            <a:pPr lvl="1"/>
            <a:r>
              <a:rPr lang="en-US" sz="1800" dirty="0"/>
              <a:t>Presentation of contributions with focus on evaluation </a:t>
            </a:r>
            <a:r>
              <a:rPr lang="en-US" sz="1800" dirty="0" smtClean="0"/>
              <a:t>criteria</a:t>
            </a:r>
          </a:p>
          <a:p>
            <a:endParaRPr lang="de-DE" sz="2200" dirty="0"/>
          </a:p>
        </p:txBody>
      </p:sp>
      <p:sp>
        <p:nvSpPr>
          <p:cNvPr id="5" name="Datumsplatzhalter 4"/>
          <p:cNvSpPr>
            <a:spLocks noGrp="1"/>
          </p:cNvSpPr>
          <p:nvPr>
            <p:ph type="dt" sz="half" idx="10"/>
          </p:nvPr>
        </p:nvSpPr>
        <p:spPr/>
        <p:txBody>
          <a:bodyPr/>
          <a:lstStyle/>
          <a:p>
            <a:pPr>
              <a:defRPr/>
            </a:pPr>
            <a:r>
              <a:rPr lang="en-US" altLang="en-US" dirty="0"/>
              <a:t>July 2017</a:t>
            </a:r>
          </a:p>
        </p:txBody>
      </p:sp>
      <p:sp>
        <p:nvSpPr>
          <p:cNvPr id="6" name="Fußzeilenplatzhalter 5"/>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7" name="Foliennummernplatzhalter 6"/>
          <p:cNvSpPr>
            <a:spLocks noGrp="1"/>
          </p:cNvSpPr>
          <p:nvPr>
            <p:ph type="sldNum" sz="quarter" idx="12"/>
          </p:nvPr>
        </p:nvSpPr>
        <p:spPr/>
        <p:txBody>
          <a:bodyPr/>
          <a:lstStyle/>
          <a:p>
            <a:pPr>
              <a:defRPr/>
            </a:pPr>
            <a:r>
              <a:rPr lang="en-US" altLang="en-US" smtClean="0"/>
              <a:t>Slide </a:t>
            </a:r>
            <a:fld id="{52F1B2CD-7625-4F18-8E05-E9EEC07E93CC}" type="slidenum">
              <a:rPr lang="en-US" altLang="en-US" smtClean="0"/>
              <a:pPr>
                <a:defRPr/>
              </a:pPr>
              <a:t>13</a:t>
            </a:fld>
            <a:endParaRPr lang="en-US" altLang="en-US"/>
          </a:p>
        </p:txBody>
      </p:sp>
    </p:spTree>
    <p:extLst>
      <p:ext uri="{BB962C8B-B14F-4D97-AF65-F5344CB8AC3E}">
        <p14:creationId xmlns:p14="http://schemas.microsoft.com/office/powerpoint/2010/main" val="17342192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Timeline</a:t>
            </a:r>
            <a:endParaRPr lang="en-US" dirty="0"/>
          </a:p>
        </p:txBody>
      </p:sp>
      <p:sp>
        <p:nvSpPr>
          <p:cNvPr id="3" name="Inhaltsplatzhalter 2"/>
          <p:cNvSpPr>
            <a:spLocks noGrp="1"/>
          </p:cNvSpPr>
          <p:nvPr>
            <p:ph idx="1"/>
          </p:nvPr>
        </p:nvSpPr>
        <p:spPr/>
        <p:txBody>
          <a:bodyPr/>
          <a:lstStyle/>
          <a:p>
            <a:r>
              <a:rPr lang="en-US" sz="2000" b="1" dirty="0" smtClean="0"/>
              <a:t>March 2017 Plenary (Vancouver)</a:t>
            </a:r>
            <a:endParaRPr lang="de-DE" sz="2000" b="1" dirty="0" smtClean="0"/>
          </a:p>
          <a:p>
            <a:pPr lvl="1"/>
            <a:r>
              <a:rPr lang="en-US" sz="1800" b="1" dirty="0" smtClean="0"/>
              <a:t>Fixed evaluation criteria</a:t>
            </a:r>
            <a:endParaRPr lang="de-DE" sz="1800" b="1" dirty="0" smtClean="0"/>
          </a:p>
          <a:p>
            <a:pPr lvl="1"/>
            <a:r>
              <a:rPr lang="en-US" sz="1800" b="1" dirty="0" smtClean="0"/>
              <a:t>Presentation of contributions with focus technology options for LPWA</a:t>
            </a:r>
          </a:p>
          <a:p>
            <a:pPr lvl="1"/>
            <a:endParaRPr lang="en-US" sz="1800" b="1" dirty="0" smtClean="0"/>
          </a:p>
          <a:p>
            <a:r>
              <a:rPr lang="en-US" sz="2000" b="1" strike="sngStrike" dirty="0"/>
              <a:t>May 2017 Daejeon </a:t>
            </a:r>
          </a:p>
          <a:p>
            <a:endParaRPr lang="de-DE" sz="2200" dirty="0" smtClean="0"/>
          </a:p>
          <a:p>
            <a:r>
              <a:rPr lang="en-US" sz="2000" b="1" dirty="0" smtClean="0"/>
              <a:t>July 2017 Plenary (Berlin)</a:t>
            </a:r>
          </a:p>
          <a:p>
            <a:pPr lvl="1"/>
            <a:r>
              <a:rPr lang="en-US" sz="1800" dirty="0">
                <a:solidFill>
                  <a:srgbClr val="FF0000"/>
                </a:solidFill>
              </a:rPr>
              <a:t>Presentation of contributions with focus technology options for LPWA</a:t>
            </a:r>
          </a:p>
          <a:p>
            <a:pPr lvl="1"/>
            <a:r>
              <a:rPr lang="en-US" sz="1800" dirty="0" smtClean="0"/>
              <a:t>Final discussion on IG report</a:t>
            </a:r>
            <a:endParaRPr lang="en-US" dirty="0"/>
          </a:p>
        </p:txBody>
      </p:sp>
      <p:sp>
        <p:nvSpPr>
          <p:cNvPr id="4" name="Datumsplatzhalter 3"/>
          <p:cNvSpPr>
            <a:spLocks noGrp="1"/>
          </p:cNvSpPr>
          <p:nvPr>
            <p:ph type="dt" sz="half" idx="10"/>
          </p:nvPr>
        </p:nvSpPr>
        <p:spPr/>
        <p:txBody>
          <a:bodyPr/>
          <a:lstStyle/>
          <a:p>
            <a:pPr>
              <a:defRPr/>
            </a:pPr>
            <a:r>
              <a:rPr lang="en-US" altLang="en-US" dirty="0"/>
              <a:t>July 2017</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14</a:t>
            </a:fld>
            <a:endParaRPr lang="en-US" altLang="en-US"/>
          </a:p>
        </p:txBody>
      </p:sp>
    </p:spTree>
    <p:extLst>
      <p:ext uri="{BB962C8B-B14F-4D97-AF65-F5344CB8AC3E}">
        <p14:creationId xmlns:p14="http://schemas.microsoft.com/office/powerpoint/2010/main" val="14947408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Update on Literature List</a:t>
            </a:r>
            <a:endParaRPr lang="en-US" dirty="0"/>
          </a:p>
        </p:txBody>
      </p:sp>
      <p:sp>
        <p:nvSpPr>
          <p:cNvPr id="3" name="Inhaltsplatzhalter 2"/>
          <p:cNvSpPr>
            <a:spLocks noGrp="1"/>
          </p:cNvSpPr>
          <p:nvPr>
            <p:ph idx="1"/>
          </p:nvPr>
        </p:nvSpPr>
        <p:spPr/>
        <p:txBody>
          <a:bodyPr/>
          <a:lstStyle/>
          <a:p>
            <a:r>
              <a:rPr lang="en-US" sz="2400" dirty="0" smtClean="0"/>
              <a:t>Latest literature list available on mentor 16/749r2 </a:t>
            </a:r>
            <a:r>
              <a:rPr lang="en-US" sz="2400" dirty="0" smtClean="0">
                <a:hlinkClick r:id="rId2"/>
              </a:rPr>
              <a:t>https://mentor.ieee.org/802.15/dcn/16/15-16-0749-02-lpwa-ig-lpwa-literature-list.xlsx</a:t>
            </a:r>
            <a:endParaRPr lang="en-US" sz="2400" dirty="0" smtClean="0"/>
          </a:p>
          <a:p>
            <a:endParaRPr lang="en-US" sz="2400" dirty="0" smtClean="0"/>
          </a:p>
          <a:p>
            <a:r>
              <a:rPr lang="en-US" sz="2400" dirty="0" smtClean="0"/>
              <a:t>Everybody is invited to add publicly available literature on the topic of LPWAN to the list</a:t>
            </a:r>
          </a:p>
          <a:p>
            <a:endParaRPr lang="en-US" sz="2400" dirty="0"/>
          </a:p>
        </p:txBody>
      </p:sp>
      <p:sp>
        <p:nvSpPr>
          <p:cNvPr id="4" name="Datumsplatzhalter 3"/>
          <p:cNvSpPr>
            <a:spLocks noGrp="1"/>
          </p:cNvSpPr>
          <p:nvPr>
            <p:ph type="dt" sz="half" idx="10"/>
          </p:nvPr>
        </p:nvSpPr>
        <p:spPr/>
        <p:txBody>
          <a:bodyPr/>
          <a:lstStyle/>
          <a:p>
            <a:pPr>
              <a:defRPr/>
            </a:pPr>
            <a:r>
              <a:rPr lang="en-US" altLang="en-US" dirty="0" smtClean="0"/>
              <a:t>July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pPr>
              <a:defRPr/>
            </a:pPr>
            <a:r>
              <a:rPr lang="en-US" altLang="en-US" dirty="0" smtClean="0"/>
              <a:t>Slide </a:t>
            </a:r>
            <a:fld id="{AECCCC10-95A5-4A40-B619-D8FBFD7D6646}" type="slidenum">
              <a:rPr lang="en-US" altLang="en-US" smtClean="0"/>
              <a:pPr>
                <a:defRPr/>
              </a:pPr>
              <a:t>15</a:t>
            </a:fld>
            <a:endParaRPr lang="en-US" altLang="en-US" dirty="0"/>
          </a:p>
        </p:txBody>
      </p:sp>
    </p:spTree>
    <p:extLst>
      <p:ext uri="{BB962C8B-B14F-4D97-AF65-F5344CB8AC3E}">
        <p14:creationId xmlns:p14="http://schemas.microsoft.com/office/powerpoint/2010/main" val="11687551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Outcome of Last IG LPWA Telcos</a:t>
            </a:r>
            <a:endParaRPr lang="de-DE" dirty="0"/>
          </a:p>
        </p:txBody>
      </p:sp>
      <p:sp>
        <p:nvSpPr>
          <p:cNvPr id="3" name="Inhaltsplatzhalter 2"/>
          <p:cNvSpPr>
            <a:spLocks noGrp="1"/>
          </p:cNvSpPr>
          <p:nvPr>
            <p:ph idx="1"/>
          </p:nvPr>
        </p:nvSpPr>
        <p:spPr/>
        <p:txBody>
          <a:bodyPr/>
          <a:lstStyle/>
          <a:p>
            <a:r>
              <a:rPr lang="en-US" sz="2400" dirty="0" smtClean="0"/>
              <a:t>Telco minutes are available </a:t>
            </a:r>
            <a:r>
              <a:rPr lang="en-US" sz="2400" dirty="0"/>
              <a:t>on </a:t>
            </a:r>
            <a:r>
              <a:rPr lang="en-US" sz="2400" dirty="0" smtClean="0"/>
              <a:t>mentor 17/345 and 17/347: </a:t>
            </a:r>
            <a:r>
              <a:rPr lang="en-US" sz="2400" dirty="0">
                <a:hlinkClick r:id="rId2"/>
              </a:rPr>
              <a:t>https://</a:t>
            </a:r>
            <a:r>
              <a:rPr lang="en-US" sz="2400" dirty="0" smtClean="0">
                <a:hlinkClick r:id="rId2"/>
              </a:rPr>
              <a:t>mentor.ieee.org/802.15/dcn/17/15-17-0345-00-lpwa-11apr2017-telco-minutes.docx</a:t>
            </a:r>
            <a:r>
              <a:rPr lang="en-US" sz="2400" dirty="0" smtClean="0"/>
              <a:t>,  </a:t>
            </a:r>
            <a:r>
              <a:rPr lang="en-US" sz="2400" dirty="0">
                <a:hlinkClick r:id="rId3"/>
              </a:rPr>
              <a:t>https://</a:t>
            </a:r>
            <a:r>
              <a:rPr lang="en-US" sz="2400" dirty="0" smtClean="0">
                <a:hlinkClick r:id="rId3"/>
              </a:rPr>
              <a:t>mentor.ieee.org/802.15/dcn/17/15-17-0347-00-lpwa-22june2017-telco-minutes.docx</a:t>
            </a:r>
            <a:endParaRPr lang="en-US" sz="2400" dirty="0" smtClean="0"/>
          </a:p>
          <a:p>
            <a:endParaRPr lang="en-US" sz="2400" dirty="0" smtClean="0"/>
          </a:p>
          <a:p>
            <a:r>
              <a:rPr lang="en-US" sz="2400" dirty="0" smtClean="0"/>
              <a:t>Main topics were suitability of IEEE 802.15.4k for LPWAN and suitability of FHSS (frequency hopping spread spectrum)</a:t>
            </a:r>
          </a:p>
          <a:p>
            <a:endParaRPr lang="en-US" sz="2400" dirty="0"/>
          </a:p>
          <a:p>
            <a:r>
              <a:rPr lang="en-US" sz="2400" dirty="0" smtClean="0"/>
              <a:t>Proposal: Re-Discuss topics this week</a:t>
            </a:r>
            <a:endParaRPr lang="en-US" sz="2400" dirty="0"/>
          </a:p>
        </p:txBody>
      </p:sp>
      <p:sp>
        <p:nvSpPr>
          <p:cNvPr id="4" name="Datumsplatzhalter 3"/>
          <p:cNvSpPr>
            <a:spLocks noGrp="1"/>
          </p:cNvSpPr>
          <p:nvPr>
            <p:ph type="dt" sz="half" idx="10"/>
          </p:nvPr>
        </p:nvSpPr>
        <p:spPr/>
        <p:txBody>
          <a:bodyPr/>
          <a:lstStyle/>
          <a:p>
            <a:pPr>
              <a:defRPr/>
            </a:pPr>
            <a:r>
              <a:rPr lang="en-US" altLang="en-US" dirty="0" smtClean="0"/>
              <a:t>July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16</a:t>
            </a:fld>
            <a:endParaRPr lang="en-US" altLang="en-US"/>
          </a:p>
        </p:txBody>
      </p:sp>
    </p:spTree>
    <p:extLst>
      <p:ext uri="{BB962C8B-B14F-4D97-AF65-F5344CB8AC3E}">
        <p14:creationId xmlns:p14="http://schemas.microsoft.com/office/powerpoint/2010/main" val="31461630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Planned Submissions Monday</a:t>
            </a:r>
            <a:endParaRPr lang="en-US" dirty="0"/>
          </a:p>
        </p:txBody>
      </p:sp>
      <p:sp>
        <p:nvSpPr>
          <p:cNvPr id="3" name="Inhaltsplatzhalter 2"/>
          <p:cNvSpPr>
            <a:spLocks noGrp="1"/>
          </p:cNvSpPr>
          <p:nvPr>
            <p:ph idx="1"/>
          </p:nvPr>
        </p:nvSpPr>
        <p:spPr/>
        <p:txBody>
          <a:bodyPr/>
          <a:lstStyle/>
          <a:p>
            <a:pPr marL="457200" indent="-457200">
              <a:buFont typeface="+mj-lt"/>
              <a:buAutoNum type="arabicPeriod"/>
            </a:pPr>
            <a:r>
              <a:rPr lang="en-US" sz="2000" dirty="0"/>
              <a:t>Research Project “BATS</a:t>
            </a:r>
            <a:r>
              <a:rPr lang="en-US" sz="2000" dirty="0" smtClean="0"/>
              <a:t>”, </a:t>
            </a:r>
            <a:r>
              <a:rPr lang="en-US" sz="2000" dirty="0"/>
              <a:t>Joerg Robert (University Erlangen-</a:t>
            </a:r>
            <a:r>
              <a:rPr lang="en-US" sz="2000" dirty="0" err="1"/>
              <a:t>Nuernberg</a:t>
            </a:r>
            <a:r>
              <a:rPr lang="en-US" sz="2000" dirty="0" smtClean="0"/>
              <a:t>) 17/383 : </a:t>
            </a:r>
            <a:r>
              <a:rPr lang="en-US" sz="2000" dirty="0">
                <a:hlinkClick r:id="rId2"/>
              </a:rPr>
              <a:t>https://</a:t>
            </a:r>
            <a:r>
              <a:rPr lang="en-US" sz="2000" dirty="0" smtClean="0">
                <a:hlinkClick r:id="rId2"/>
              </a:rPr>
              <a:t>mentor.ieee.org/802.15/dcn/17/15-17-0383-00-lpwa-research-project-bats.pptx</a:t>
            </a:r>
            <a:endParaRPr lang="en-US" sz="2000" dirty="0" smtClean="0"/>
          </a:p>
          <a:p>
            <a:pPr marL="457200" indent="-457200">
              <a:buFont typeface="+mj-lt"/>
              <a:buAutoNum type="arabicPeriod"/>
            </a:pPr>
            <a:r>
              <a:rPr lang="en-US" sz="2000" dirty="0" smtClean="0"/>
              <a:t>Update on ETSI </a:t>
            </a:r>
            <a:r>
              <a:rPr lang="en-US" sz="2000" dirty="0"/>
              <a:t>LTN, Joerg Robert (University Erlangen-</a:t>
            </a:r>
            <a:r>
              <a:rPr lang="en-US" sz="2000" dirty="0" err="1"/>
              <a:t>Nuernberg</a:t>
            </a:r>
            <a:r>
              <a:rPr lang="en-US" sz="2000" dirty="0" smtClean="0"/>
              <a:t>) 17/373: </a:t>
            </a:r>
            <a:r>
              <a:rPr lang="en-US" sz="2000" dirty="0">
                <a:hlinkClick r:id="rId3"/>
              </a:rPr>
              <a:t>https://</a:t>
            </a:r>
            <a:r>
              <a:rPr lang="en-US" sz="2000" dirty="0" smtClean="0">
                <a:hlinkClick r:id="rId3"/>
              </a:rPr>
              <a:t>mentor.ieee.org/802.15/dcn/17/15-17-0373-00-lpwa-update-on-etsi-ltn.pptx</a:t>
            </a:r>
            <a:endParaRPr lang="en-US" sz="2000" dirty="0" smtClean="0"/>
          </a:p>
          <a:p>
            <a:pPr marL="457200" indent="-457200">
              <a:buFont typeface="+mj-lt"/>
              <a:buAutoNum type="arabicPeriod"/>
            </a:pPr>
            <a:r>
              <a:rPr lang="de-DE" sz="2000" dirty="0"/>
              <a:t>LPWAN_SLIDES-IEEE_802-15-IG_LPWA, Charlie Perkins (</a:t>
            </a:r>
            <a:r>
              <a:rPr lang="de-DE" sz="2000" dirty="0" err="1"/>
              <a:t>Futurewei</a:t>
            </a:r>
            <a:r>
              <a:rPr lang="de-DE" sz="2000" dirty="0" smtClean="0"/>
              <a:t>) 17/249: </a:t>
            </a:r>
            <a:r>
              <a:rPr lang="de-DE" sz="2000" dirty="0">
                <a:hlinkClick r:id="rId4"/>
              </a:rPr>
              <a:t>https://</a:t>
            </a:r>
            <a:r>
              <a:rPr lang="de-DE" sz="2000" dirty="0" smtClean="0">
                <a:hlinkClick r:id="rId4"/>
              </a:rPr>
              <a:t>mentor.ieee.org/802.15/dcn/17/15-17-0249-00-lpwa-lpwan-slides-ieee-802-15-ig-lpwa.pptx</a:t>
            </a:r>
            <a:endParaRPr lang="de-DE" sz="2000" dirty="0" smtClean="0"/>
          </a:p>
          <a:p>
            <a:pPr marL="457200" indent="-457200">
              <a:buFont typeface="+mj-lt"/>
              <a:buAutoNum type="arabicPeriod"/>
            </a:pPr>
            <a:endParaRPr lang="en-US" sz="2000" dirty="0" smtClean="0"/>
          </a:p>
        </p:txBody>
      </p:sp>
      <p:sp>
        <p:nvSpPr>
          <p:cNvPr id="4" name="Datumsplatzhalter 3"/>
          <p:cNvSpPr>
            <a:spLocks noGrp="1"/>
          </p:cNvSpPr>
          <p:nvPr>
            <p:ph type="dt" sz="half" idx="10"/>
          </p:nvPr>
        </p:nvSpPr>
        <p:spPr/>
        <p:txBody>
          <a:bodyPr/>
          <a:lstStyle/>
          <a:p>
            <a:pPr>
              <a:defRPr/>
            </a:pPr>
            <a:r>
              <a:rPr lang="en-US" altLang="en-US" dirty="0"/>
              <a:t>July 2017</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17</a:t>
            </a:fld>
            <a:endParaRPr lang="en-US" altLang="en-US"/>
          </a:p>
        </p:txBody>
      </p:sp>
    </p:spTree>
    <p:extLst>
      <p:ext uri="{BB962C8B-B14F-4D97-AF65-F5344CB8AC3E}">
        <p14:creationId xmlns:p14="http://schemas.microsoft.com/office/powerpoint/2010/main" val="334327395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Research Project BATS</a:t>
            </a:r>
            <a:endParaRPr lang="en-US" dirty="0"/>
          </a:p>
        </p:txBody>
      </p:sp>
      <p:sp>
        <p:nvSpPr>
          <p:cNvPr id="3" name="Inhaltsplatzhalter 2"/>
          <p:cNvSpPr>
            <a:spLocks noGrp="1"/>
          </p:cNvSpPr>
          <p:nvPr>
            <p:ph idx="1"/>
          </p:nvPr>
        </p:nvSpPr>
        <p:spPr/>
        <p:txBody>
          <a:bodyPr/>
          <a:lstStyle/>
          <a:p>
            <a:r>
              <a:rPr lang="en-US" sz="2400" dirty="0"/>
              <a:t>Research Project “BATS”, Joerg Robert (University Erlangen-</a:t>
            </a:r>
            <a:r>
              <a:rPr lang="en-US" sz="2400" dirty="0" err="1"/>
              <a:t>Nuernberg</a:t>
            </a:r>
            <a:r>
              <a:rPr lang="en-US" sz="2400" dirty="0"/>
              <a:t>) 17/383 : </a:t>
            </a:r>
            <a:r>
              <a:rPr lang="en-US" sz="2400" dirty="0">
                <a:hlinkClick r:id="rId2"/>
              </a:rPr>
              <a:t>https://</a:t>
            </a:r>
            <a:r>
              <a:rPr lang="en-US" sz="2400" dirty="0" smtClean="0">
                <a:hlinkClick r:id="rId2"/>
              </a:rPr>
              <a:t>mentor.ieee.org/802.15/dcn/17/15-17-0383-00-lpwa-research-project-bats.pptx</a:t>
            </a:r>
            <a:endParaRPr lang="en-US" sz="2400" dirty="0" smtClean="0"/>
          </a:p>
          <a:p>
            <a:endParaRPr lang="en-US" sz="2400" dirty="0"/>
          </a:p>
          <a:p>
            <a:endParaRPr lang="en-US" sz="2400" dirty="0"/>
          </a:p>
        </p:txBody>
      </p:sp>
      <p:sp>
        <p:nvSpPr>
          <p:cNvPr id="4" name="Datumsplatzhalter 3"/>
          <p:cNvSpPr>
            <a:spLocks noGrp="1"/>
          </p:cNvSpPr>
          <p:nvPr>
            <p:ph type="dt" sz="half" idx="10"/>
          </p:nvPr>
        </p:nvSpPr>
        <p:spPr/>
        <p:txBody>
          <a:bodyPr/>
          <a:lstStyle/>
          <a:p>
            <a:pPr>
              <a:defRPr/>
            </a:pPr>
            <a:r>
              <a:rPr lang="en-US" altLang="en-US" dirty="0"/>
              <a:t>July 2017</a:t>
            </a:r>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pPr>
              <a:defRPr/>
            </a:pPr>
            <a:r>
              <a:rPr lang="en-US" altLang="en-US" dirty="0" smtClean="0"/>
              <a:t>Slide </a:t>
            </a:r>
            <a:fld id="{AECCCC10-95A5-4A40-B619-D8FBFD7D6646}" type="slidenum">
              <a:rPr lang="en-US" altLang="en-US" smtClean="0"/>
              <a:pPr>
                <a:defRPr/>
              </a:pPr>
              <a:t>18</a:t>
            </a:fld>
            <a:endParaRPr lang="en-US" altLang="en-US" dirty="0"/>
          </a:p>
        </p:txBody>
      </p:sp>
    </p:spTree>
    <p:extLst>
      <p:ext uri="{BB962C8B-B14F-4D97-AF65-F5344CB8AC3E}">
        <p14:creationId xmlns:p14="http://schemas.microsoft.com/office/powerpoint/2010/main" val="213650346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Update on ETSI LTN</a:t>
            </a:r>
            <a:endParaRPr lang="de-DE" dirty="0"/>
          </a:p>
        </p:txBody>
      </p:sp>
      <p:sp>
        <p:nvSpPr>
          <p:cNvPr id="3" name="Inhaltsplatzhalter 2"/>
          <p:cNvSpPr>
            <a:spLocks noGrp="1"/>
          </p:cNvSpPr>
          <p:nvPr>
            <p:ph idx="1"/>
          </p:nvPr>
        </p:nvSpPr>
        <p:spPr/>
        <p:txBody>
          <a:bodyPr/>
          <a:lstStyle/>
          <a:p>
            <a:r>
              <a:rPr lang="en-US" sz="2400" dirty="0"/>
              <a:t>Update on ETSI LTN, Joerg Robert (University Erlangen-</a:t>
            </a:r>
            <a:r>
              <a:rPr lang="en-US" sz="2400" dirty="0" err="1"/>
              <a:t>Nuernberg</a:t>
            </a:r>
            <a:r>
              <a:rPr lang="en-US" sz="2400" dirty="0"/>
              <a:t>) 17/373: </a:t>
            </a:r>
            <a:r>
              <a:rPr lang="en-US" sz="2400" dirty="0">
                <a:hlinkClick r:id="rId2"/>
              </a:rPr>
              <a:t>https://</a:t>
            </a:r>
            <a:r>
              <a:rPr lang="en-US" sz="2400" dirty="0" smtClean="0">
                <a:hlinkClick r:id="rId2"/>
              </a:rPr>
              <a:t>mentor.ieee.org/802.15/dcn/17/15-17-0373-00-lpwa-update-on-etsi-ltn.pptx</a:t>
            </a:r>
            <a:endParaRPr lang="en-US" sz="2400" dirty="0" smtClean="0"/>
          </a:p>
          <a:p>
            <a:endParaRPr lang="en-US" sz="2400" dirty="0"/>
          </a:p>
          <a:p>
            <a:r>
              <a:rPr lang="en-US" sz="2400" dirty="0"/>
              <a:t>Questions or comments?</a:t>
            </a:r>
          </a:p>
          <a:p>
            <a:endParaRPr lang="en-US" sz="2400" dirty="0"/>
          </a:p>
          <a:p>
            <a:endParaRPr lang="de-DE" sz="2400" dirty="0"/>
          </a:p>
        </p:txBody>
      </p:sp>
      <p:sp>
        <p:nvSpPr>
          <p:cNvPr id="4" name="Datumsplatzhalter 3"/>
          <p:cNvSpPr>
            <a:spLocks noGrp="1"/>
          </p:cNvSpPr>
          <p:nvPr>
            <p:ph type="dt" sz="half" idx="10"/>
          </p:nvPr>
        </p:nvSpPr>
        <p:spPr/>
        <p:txBody>
          <a:bodyPr/>
          <a:lstStyle/>
          <a:p>
            <a:pPr>
              <a:defRPr/>
            </a:pPr>
            <a:r>
              <a:rPr lang="en-US" altLang="en-US" dirty="0"/>
              <a:t>July 2017</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19</a:t>
            </a:fld>
            <a:endParaRPr lang="en-US" altLang="en-US"/>
          </a:p>
        </p:txBody>
      </p:sp>
    </p:spTree>
    <p:extLst>
      <p:ext uri="{BB962C8B-B14F-4D97-AF65-F5344CB8AC3E}">
        <p14:creationId xmlns:p14="http://schemas.microsoft.com/office/powerpoint/2010/main" val="23839926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802.15 IG LPWA</a:t>
            </a:r>
            <a:br>
              <a:rPr lang="en-US" dirty="0" smtClean="0"/>
            </a:br>
            <a:r>
              <a:rPr lang="en-US" dirty="0" smtClean="0"/>
              <a:t>Agenda July 2017 Plenary</a:t>
            </a:r>
            <a:endParaRPr lang="en-US" dirty="0"/>
          </a:p>
        </p:txBody>
      </p:sp>
      <p:sp>
        <p:nvSpPr>
          <p:cNvPr id="6" name="Untertitel 5"/>
          <p:cNvSpPr>
            <a:spLocks noGrp="1"/>
          </p:cNvSpPr>
          <p:nvPr>
            <p:ph type="subTitle" idx="1"/>
          </p:nvPr>
        </p:nvSpPr>
        <p:spPr/>
        <p:txBody>
          <a:bodyPr/>
          <a:lstStyle/>
          <a:p>
            <a:r>
              <a:rPr lang="en-US" dirty="0"/>
              <a:t>Joerg Robert</a:t>
            </a:r>
            <a:br>
              <a:rPr lang="en-US" dirty="0"/>
            </a:br>
            <a:r>
              <a:rPr lang="en-US" dirty="0"/>
              <a:t>FAU Erlangen-</a:t>
            </a:r>
            <a:r>
              <a:rPr lang="en-US" dirty="0" err="1"/>
              <a:t>Nuernberg</a:t>
            </a:r>
            <a:endParaRPr lang="en-US" dirty="0"/>
          </a:p>
          <a:p>
            <a:endParaRPr lang="en-US" dirty="0"/>
          </a:p>
        </p:txBody>
      </p:sp>
      <p:sp>
        <p:nvSpPr>
          <p:cNvPr id="2" name="Datumsplatzhalter 1"/>
          <p:cNvSpPr>
            <a:spLocks noGrp="1"/>
          </p:cNvSpPr>
          <p:nvPr>
            <p:ph type="dt" sz="half" idx="10"/>
          </p:nvPr>
        </p:nvSpPr>
        <p:spPr/>
        <p:txBody>
          <a:bodyPr/>
          <a:lstStyle/>
          <a:p>
            <a:pPr>
              <a:defRPr/>
            </a:pPr>
            <a:r>
              <a:rPr lang="en-US" altLang="en-US" dirty="0"/>
              <a:t>July 2017</a:t>
            </a:r>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21314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Presentation During April 2017 IETF Meeting</a:t>
            </a:r>
            <a:endParaRPr lang="en-US" dirty="0"/>
          </a:p>
        </p:txBody>
      </p:sp>
      <p:sp>
        <p:nvSpPr>
          <p:cNvPr id="3" name="Inhaltsplatzhalter 2"/>
          <p:cNvSpPr>
            <a:spLocks noGrp="1"/>
          </p:cNvSpPr>
          <p:nvPr>
            <p:ph idx="1"/>
          </p:nvPr>
        </p:nvSpPr>
        <p:spPr/>
        <p:txBody>
          <a:bodyPr/>
          <a:lstStyle/>
          <a:p>
            <a:r>
              <a:rPr lang="en-US" sz="2400" dirty="0" smtClean="0"/>
              <a:t>LPWAN_SLIDES-IEEE_802-15-IG_LPWA, Charlie Perkins (</a:t>
            </a:r>
            <a:r>
              <a:rPr lang="en-US" sz="2400" dirty="0" err="1" smtClean="0"/>
              <a:t>Futurewei</a:t>
            </a:r>
            <a:r>
              <a:rPr lang="en-US" sz="2400" dirty="0" smtClean="0"/>
              <a:t>) 17/249: </a:t>
            </a:r>
            <a:r>
              <a:rPr lang="en-US" sz="2400" dirty="0" smtClean="0">
                <a:hlinkClick r:id="rId2"/>
              </a:rPr>
              <a:t>https://mentor.ieee.org/802.15/dcn/17/15-17-0249-00-lpwa-lpwan-slides-ieee-802-15-ig-lpwa.pptx</a:t>
            </a:r>
            <a:endParaRPr lang="en-US" sz="2400" dirty="0" smtClean="0"/>
          </a:p>
          <a:p>
            <a:endParaRPr lang="en-US" sz="2400" dirty="0" smtClean="0"/>
          </a:p>
          <a:p>
            <a:r>
              <a:rPr lang="en-US" sz="2400" dirty="0" smtClean="0"/>
              <a:t>Questions or comments?</a:t>
            </a:r>
            <a:endParaRPr lang="en-US" sz="2400" dirty="0"/>
          </a:p>
        </p:txBody>
      </p:sp>
      <p:sp>
        <p:nvSpPr>
          <p:cNvPr id="4" name="Datumsplatzhalter 3"/>
          <p:cNvSpPr>
            <a:spLocks noGrp="1"/>
          </p:cNvSpPr>
          <p:nvPr>
            <p:ph type="dt" sz="half" idx="10"/>
          </p:nvPr>
        </p:nvSpPr>
        <p:spPr/>
        <p:txBody>
          <a:bodyPr/>
          <a:lstStyle/>
          <a:p>
            <a:pPr>
              <a:defRPr/>
            </a:pPr>
            <a:r>
              <a:rPr lang="en-US" altLang="en-US" dirty="0"/>
              <a:t>July 2017</a:t>
            </a:r>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pPr>
              <a:defRPr/>
            </a:pPr>
            <a:r>
              <a:rPr lang="en-US" altLang="en-US" dirty="0" smtClean="0"/>
              <a:t>Slide </a:t>
            </a:r>
            <a:fld id="{AECCCC10-95A5-4A40-B619-D8FBFD7D6646}" type="slidenum">
              <a:rPr lang="en-US" altLang="en-US" smtClean="0"/>
              <a:pPr>
                <a:defRPr/>
              </a:pPr>
              <a:t>20</a:t>
            </a:fld>
            <a:endParaRPr lang="en-US" altLang="en-US" dirty="0"/>
          </a:p>
        </p:txBody>
      </p:sp>
    </p:spTree>
    <p:extLst>
      <p:ext uri="{BB962C8B-B14F-4D97-AF65-F5344CB8AC3E}">
        <p14:creationId xmlns:p14="http://schemas.microsoft.com/office/powerpoint/2010/main" val="154501897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Thank You!</a:t>
            </a:r>
            <a:endParaRPr lang="en-US" dirty="0"/>
          </a:p>
        </p:txBody>
      </p:sp>
      <p:sp>
        <p:nvSpPr>
          <p:cNvPr id="3" name="Inhaltsplatzhalter 2"/>
          <p:cNvSpPr>
            <a:spLocks noGrp="1"/>
          </p:cNvSpPr>
          <p:nvPr>
            <p:ph idx="1"/>
          </p:nvPr>
        </p:nvSpPr>
        <p:spPr/>
        <p:txBody>
          <a:bodyPr/>
          <a:lstStyle/>
          <a:p>
            <a:r>
              <a:rPr lang="en-US" dirty="0" smtClean="0"/>
              <a:t>Recess until Tuesday PM1</a:t>
            </a:r>
            <a:endParaRPr lang="en-US" dirty="0"/>
          </a:p>
        </p:txBody>
      </p:sp>
      <p:sp>
        <p:nvSpPr>
          <p:cNvPr id="4" name="Datumsplatzhalter 3"/>
          <p:cNvSpPr>
            <a:spLocks noGrp="1"/>
          </p:cNvSpPr>
          <p:nvPr>
            <p:ph type="dt" sz="half" idx="10"/>
          </p:nvPr>
        </p:nvSpPr>
        <p:spPr/>
        <p:txBody>
          <a:bodyPr/>
          <a:lstStyle/>
          <a:p>
            <a:pPr>
              <a:defRPr/>
            </a:pPr>
            <a:r>
              <a:rPr lang="en-US" altLang="en-US" dirty="0"/>
              <a:t>July 2017</a:t>
            </a:r>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pPr>
              <a:defRPr/>
            </a:pPr>
            <a:r>
              <a:rPr lang="en-US" altLang="en-US" dirty="0" smtClean="0"/>
              <a:t>Slide </a:t>
            </a:r>
            <a:fld id="{AECCCC10-95A5-4A40-B619-D8FBFD7D6646}" type="slidenum">
              <a:rPr lang="en-US" altLang="en-US" smtClean="0"/>
              <a:pPr>
                <a:defRPr/>
              </a:pPr>
              <a:t>21</a:t>
            </a:fld>
            <a:endParaRPr lang="en-US" altLang="en-US" dirty="0"/>
          </a:p>
        </p:txBody>
      </p:sp>
    </p:spTree>
    <p:extLst>
      <p:ext uri="{BB962C8B-B14F-4D97-AF65-F5344CB8AC3E}">
        <p14:creationId xmlns:p14="http://schemas.microsoft.com/office/powerpoint/2010/main" val="25578377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cont</a:t>
            </a:r>
            <a:r>
              <a:rPr lang="de-DE" dirty="0" smtClean="0"/>
              <a:t>. Update </a:t>
            </a:r>
            <a:r>
              <a:rPr lang="de-DE" dirty="0" smtClean="0"/>
              <a:t>on </a:t>
            </a:r>
            <a:r>
              <a:rPr lang="de-DE" dirty="0" smtClean="0"/>
              <a:t>ETSI</a:t>
            </a:r>
            <a:endParaRPr lang="de-DE" dirty="0"/>
          </a:p>
        </p:txBody>
      </p:sp>
      <p:sp>
        <p:nvSpPr>
          <p:cNvPr id="3" name="Inhaltsplatzhalter 2"/>
          <p:cNvSpPr>
            <a:spLocks noGrp="1"/>
          </p:cNvSpPr>
          <p:nvPr>
            <p:ph idx="1"/>
          </p:nvPr>
        </p:nvSpPr>
        <p:spPr/>
        <p:txBody>
          <a:bodyPr/>
          <a:lstStyle/>
          <a:p>
            <a:r>
              <a:rPr lang="en-US" sz="2400" dirty="0" smtClean="0"/>
              <a:t>There was some confusion on the ETSI documents. </a:t>
            </a:r>
            <a:r>
              <a:rPr lang="en-US" sz="2400" dirty="0" smtClean="0"/>
              <a:t>Currently, two documents are created:</a:t>
            </a:r>
          </a:p>
          <a:p>
            <a:pPr lvl="1"/>
            <a:r>
              <a:rPr lang="en-US" sz="2000" dirty="0" smtClean="0"/>
              <a:t>Document TS (</a:t>
            </a:r>
            <a:r>
              <a:rPr lang="en-US" sz="2000" dirty="0"/>
              <a:t>Technical Specification) </a:t>
            </a:r>
            <a:r>
              <a:rPr lang="en-US" sz="2000" dirty="0" smtClean="0"/>
              <a:t>103 357 :</a:t>
            </a:r>
            <a:br>
              <a:rPr lang="en-US" sz="2000" dirty="0" smtClean="0"/>
            </a:br>
            <a:r>
              <a:rPr lang="en-US" sz="2000" dirty="0" smtClean="0"/>
              <a:t>Standard describing the 4 different proposals of SIGFOX, Sony, Fraunhofer, and </a:t>
            </a:r>
            <a:r>
              <a:rPr lang="en-US" sz="2000" dirty="0" err="1" smtClean="0"/>
              <a:t>Telensa</a:t>
            </a:r>
            <a:endParaRPr lang="en-US" sz="2000" dirty="0" smtClean="0"/>
          </a:p>
          <a:p>
            <a:pPr lvl="1"/>
            <a:r>
              <a:rPr lang="en-US" sz="2000" dirty="0" smtClean="0"/>
              <a:t>System reference document for spectrum regulation (TR 103 526):</a:t>
            </a:r>
            <a:br>
              <a:rPr lang="en-US" sz="2000" dirty="0" smtClean="0"/>
            </a:br>
            <a:r>
              <a:rPr lang="en-US" sz="2000" dirty="0" smtClean="0"/>
              <a:t>Also includes input from LoRa</a:t>
            </a:r>
          </a:p>
          <a:p>
            <a:pPr lvl="1"/>
            <a:endParaRPr lang="en-US" sz="2000" dirty="0" smtClean="0"/>
          </a:p>
          <a:p>
            <a:pPr lvl="1"/>
            <a:r>
              <a:rPr lang="en-US" sz="2000" dirty="0" smtClean="0"/>
              <a:t>Documents will be published by ERM TG28</a:t>
            </a:r>
            <a:endParaRPr lang="en-US" sz="2000" dirty="0" smtClean="0"/>
          </a:p>
          <a:p>
            <a:pPr lvl="1"/>
            <a:endParaRPr lang="en-US" sz="2000" dirty="0"/>
          </a:p>
          <a:p>
            <a:endParaRPr lang="de-DE" sz="2400" dirty="0"/>
          </a:p>
        </p:txBody>
      </p:sp>
      <p:sp>
        <p:nvSpPr>
          <p:cNvPr id="4" name="Datumsplatzhalter 3"/>
          <p:cNvSpPr>
            <a:spLocks noGrp="1"/>
          </p:cNvSpPr>
          <p:nvPr>
            <p:ph type="dt" sz="half" idx="10"/>
          </p:nvPr>
        </p:nvSpPr>
        <p:spPr/>
        <p:txBody>
          <a:bodyPr/>
          <a:lstStyle/>
          <a:p>
            <a:pPr>
              <a:defRPr/>
            </a:pPr>
            <a:r>
              <a:rPr lang="en-US" altLang="en-US" dirty="0"/>
              <a:t>July 2017</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22</a:t>
            </a:fld>
            <a:endParaRPr lang="en-US" altLang="en-US"/>
          </a:p>
        </p:txBody>
      </p:sp>
    </p:spTree>
    <p:extLst>
      <p:ext uri="{BB962C8B-B14F-4D97-AF65-F5344CB8AC3E}">
        <p14:creationId xmlns:p14="http://schemas.microsoft.com/office/powerpoint/2010/main" val="287989955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Questions to ETSI LTN</a:t>
            </a:r>
            <a:endParaRPr lang="en-US" dirty="0"/>
          </a:p>
        </p:txBody>
      </p:sp>
      <p:sp>
        <p:nvSpPr>
          <p:cNvPr id="3" name="Inhaltsplatzhalter 2"/>
          <p:cNvSpPr>
            <a:spLocks noGrp="1"/>
          </p:cNvSpPr>
          <p:nvPr>
            <p:ph idx="1"/>
          </p:nvPr>
        </p:nvSpPr>
        <p:spPr/>
        <p:txBody>
          <a:bodyPr/>
          <a:lstStyle/>
          <a:p>
            <a:r>
              <a:rPr lang="en-US" sz="2400" dirty="0" smtClean="0"/>
              <a:t>In 17/204 the IG LPWA asked questions to ETSI LTN</a:t>
            </a:r>
          </a:p>
          <a:p>
            <a:endParaRPr lang="en-US" sz="2400" dirty="0"/>
          </a:p>
          <a:p>
            <a:r>
              <a:rPr lang="en-US" sz="2400" dirty="0" smtClean="0"/>
              <a:t>ETSI LTN answered that the answer to many of these questions is given in the ETSI document </a:t>
            </a:r>
            <a:r>
              <a:rPr lang="fi-FI" sz="2400" dirty="0" smtClean="0"/>
              <a:t>TR </a:t>
            </a:r>
            <a:r>
              <a:rPr lang="fi-FI" sz="2400" dirty="0"/>
              <a:t>103 435 V1.1.1 (2017-02) (available on </a:t>
            </a:r>
            <a:r>
              <a:rPr lang="fi-FI" sz="2400" dirty="0">
                <a:hlinkClick r:id="rId2"/>
              </a:rPr>
              <a:t>www.etsi.org</a:t>
            </a:r>
            <a:r>
              <a:rPr lang="fi-FI" sz="2400" dirty="0" smtClean="0"/>
              <a:t>)</a:t>
            </a:r>
          </a:p>
          <a:p>
            <a:endParaRPr lang="fi-FI" sz="2400" dirty="0"/>
          </a:p>
          <a:p>
            <a:r>
              <a:rPr lang="fi-FI" sz="2400" dirty="0" smtClean="0"/>
              <a:t>Furthermore they will directly answer the questions</a:t>
            </a:r>
            <a:endParaRPr lang="fi-FI" sz="2400" dirty="0"/>
          </a:p>
          <a:p>
            <a:endParaRPr lang="en-US" sz="2400" dirty="0"/>
          </a:p>
        </p:txBody>
      </p:sp>
      <p:sp>
        <p:nvSpPr>
          <p:cNvPr id="4" name="Datumsplatzhalter 3"/>
          <p:cNvSpPr>
            <a:spLocks noGrp="1"/>
          </p:cNvSpPr>
          <p:nvPr>
            <p:ph type="dt" sz="half" idx="10"/>
          </p:nvPr>
        </p:nvSpPr>
        <p:spPr/>
        <p:txBody>
          <a:bodyPr/>
          <a:lstStyle/>
          <a:p>
            <a:pPr>
              <a:defRPr/>
            </a:pPr>
            <a:r>
              <a:rPr lang="en-US" altLang="en-US" dirty="0"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pPr>
              <a:defRPr/>
            </a:pPr>
            <a:r>
              <a:rPr lang="en-US" altLang="en-US" dirty="0" smtClean="0"/>
              <a:t>Slide </a:t>
            </a:r>
            <a:fld id="{AECCCC10-95A5-4A40-B619-D8FBFD7D6646}" type="slidenum">
              <a:rPr lang="en-US" altLang="en-US" smtClean="0"/>
              <a:pPr>
                <a:defRPr/>
              </a:pPr>
              <a:t>23</a:t>
            </a:fld>
            <a:endParaRPr lang="en-US" altLang="en-US" dirty="0"/>
          </a:p>
        </p:txBody>
      </p:sp>
    </p:spTree>
    <p:extLst>
      <p:ext uri="{BB962C8B-B14F-4D97-AF65-F5344CB8AC3E}">
        <p14:creationId xmlns:p14="http://schemas.microsoft.com/office/powerpoint/2010/main" val="375676575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Planned Submissions </a:t>
            </a:r>
            <a:r>
              <a:rPr lang="en-US" dirty="0" smtClean="0"/>
              <a:t>Tuesday</a:t>
            </a:r>
            <a:endParaRPr lang="en-US" dirty="0"/>
          </a:p>
        </p:txBody>
      </p:sp>
      <p:sp>
        <p:nvSpPr>
          <p:cNvPr id="3" name="Inhaltsplatzhalter 2"/>
          <p:cNvSpPr>
            <a:spLocks noGrp="1"/>
          </p:cNvSpPr>
          <p:nvPr>
            <p:ph idx="1"/>
          </p:nvPr>
        </p:nvSpPr>
        <p:spPr/>
        <p:txBody>
          <a:bodyPr/>
          <a:lstStyle/>
          <a:p>
            <a:pPr marL="457200" indent="-457200">
              <a:buFont typeface="+mj-lt"/>
              <a:buAutoNum type="arabicPeriod"/>
            </a:pPr>
            <a:r>
              <a:rPr lang="en-US" sz="2000" dirty="0"/>
              <a:t>Summary of IEEE </a:t>
            </a:r>
            <a:r>
              <a:rPr lang="en-US" sz="2000" dirty="0" err="1"/>
              <a:t>Std</a:t>
            </a:r>
            <a:r>
              <a:rPr lang="en-US" sz="2000" dirty="0"/>
              <a:t> 802.15.4 </a:t>
            </a:r>
            <a:r>
              <a:rPr lang="en-US" sz="2000" dirty="0" smtClean="0"/>
              <a:t>LECIM</a:t>
            </a:r>
            <a:r>
              <a:rPr lang="en-US" sz="2000" dirty="0"/>
              <a:t>, </a:t>
            </a:r>
            <a:r>
              <a:rPr lang="en-US" sz="2000" dirty="0" smtClean="0"/>
              <a:t>Pat Kinney, 17/248</a:t>
            </a:r>
            <a:r>
              <a:rPr lang="en-US" sz="2000" dirty="0"/>
              <a:t>: </a:t>
            </a:r>
            <a:r>
              <a:rPr lang="en-US" sz="2000" dirty="0">
                <a:hlinkClick r:id="rId2"/>
              </a:rPr>
              <a:t>https://</a:t>
            </a:r>
            <a:r>
              <a:rPr lang="en-US" sz="2000" dirty="0" smtClean="0">
                <a:hlinkClick r:id="rId2"/>
              </a:rPr>
              <a:t>mentor.ieee.org/802.15/dcn/17/15-17-0248-00-lpwa-summary-of-ieee-std-802-15-4-lecim.docx</a:t>
            </a:r>
            <a:endParaRPr lang="en-US" sz="2000" dirty="0" smtClean="0"/>
          </a:p>
          <a:p>
            <a:pPr marL="457200" indent="-457200">
              <a:buFont typeface="+mj-lt"/>
              <a:buAutoNum type="arabicPeriod"/>
            </a:pPr>
            <a:r>
              <a:rPr lang="en-US" sz="2000" dirty="0" smtClean="0"/>
              <a:t>Suitability </a:t>
            </a:r>
            <a:r>
              <a:rPr lang="en-US" sz="2000" dirty="0"/>
              <a:t>of IEEE </a:t>
            </a:r>
            <a:r>
              <a:rPr lang="en-US" sz="2000" dirty="0" smtClean="0"/>
              <a:t>802.15.4k, Joerg </a:t>
            </a:r>
            <a:r>
              <a:rPr lang="en-US" sz="2000" dirty="0"/>
              <a:t>Robert (University Erlangen-</a:t>
            </a:r>
            <a:r>
              <a:rPr lang="en-US" sz="2000" dirty="0" err="1"/>
              <a:t>Nuernberg</a:t>
            </a:r>
            <a:r>
              <a:rPr lang="en-US" sz="2000" dirty="0" smtClean="0"/>
              <a:t>), 17/346</a:t>
            </a:r>
            <a:r>
              <a:rPr lang="en-US" sz="2000" dirty="0"/>
              <a:t>: </a:t>
            </a:r>
            <a:r>
              <a:rPr lang="en-US" sz="2000" dirty="0">
                <a:hlinkClick r:id="rId3"/>
              </a:rPr>
              <a:t>https://</a:t>
            </a:r>
            <a:r>
              <a:rPr lang="en-US" sz="2000" dirty="0" smtClean="0">
                <a:hlinkClick r:id="rId3"/>
              </a:rPr>
              <a:t>mentor.ieee.org/802.15/dcn/17/15-17-0346-00-lpwa-suitability-of-ieee-802-15-4k.pptx</a:t>
            </a:r>
            <a:endParaRPr lang="en-US" sz="2000" dirty="0" smtClean="0"/>
          </a:p>
          <a:p>
            <a:pPr marL="457200" indent="-457200">
              <a:buFont typeface="+mj-lt"/>
              <a:buAutoNum type="arabicPeriod"/>
            </a:pPr>
            <a:r>
              <a:rPr lang="en-US" sz="2000" dirty="0"/>
              <a:t>Packet Splitting for Improved </a:t>
            </a:r>
            <a:r>
              <a:rPr lang="en-US" sz="2000" dirty="0" smtClean="0"/>
              <a:t>Robustness, Joerg </a:t>
            </a:r>
            <a:r>
              <a:rPr lang="en-US" sz="2000" dirty="0"/>
              <a:t>Robert (University Erlangen-</a:t>
            </a:r>
            <a:r>
              <a:rPr lang="en-US" sz="2000" dirty="0" err="1"/>
              <a:t>Nuernberg</a:t>
            </a:r>
            <a:r>
              <a:rPr lang="en-US" sz="2000" dirty="0"/>
              <a:t>), 17/344: </a:t>
            </a:r>
            <a:r>
              <a:rPr lang="en-US" sz="2000" dirty="0">
                <a:hlinkClick r:id="rId4"/>
              </a:rPr>
              <a:t>https://</a:t>
            </a:r>
            <a:r>
              <a:rPr lang="en-US" sz="2000" dirty="0" smtClean="0">
                <a:hlinkClick r:id="rId4"/>
              </a:rPr>
              <a:t>mentor.ieee.org/802.15/dcn/17/15-17-0344-00-lpwa-packet-splitting-for-improved-robustness.pptx</a:t>
            </a:r>
            <a:endParaRPr lang="en-US" sz="2000" dirty="0" smtClean="0"/>
          </a:p>
          <a:p>
            <a:pPr marL="457200" indent="-457200">
              <a:buFont typeface="+mj-lt"/>
              <a:buAutoNum type="arabicPeriod"/>
            </a:pPr>
            <a:endParaRPr lang="en-US" sz="2000" dirty="0" smtClean="0"/>
          </a:p>
          <a:p>
            <a:pPr marL="457200" indent="-457200">
              <a:buFont typeface="+mj-lt"/>
              <a:buAutoNum type="arabicPeriod"/>
            </a:pPr>
            <a:endParaRPr lang="en-US" sz="2000" dirty="0" smtClean="0"/>
          </a:p>
        </p:txBody>
      </p:sp>
      <p:sp>
        <p:nvSpPr>
          <p:cNvPr id="4" name="Datumsplatzhalter 3"/>
          <p:cNvSpPr>
            <a:spLocks noGrp="1"/>
          </p:cNvSpPr>
          <p:nvPr>
            <p:ph type="dt" sz="half" idx="10"/>
          </p:nvPr>
        </p:nvSpPr>
        <p:spPr/>
        <p:txBody>
          <a:bodyPr/>
          <a:lstStyle/>
          <a:p>
            <a:pPr>
              <a:defRPr/>
            </a:pPr>
            <a:r>
              <a:rPr lang="en-US" altLang="en-US" dirty="0"/>
              <a:t>July 2017</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24</a:t>
            </a:fld>
            <a:endParaRPr lang="en-US" altLang="en-US"/>
          </a:p>
        </p:txBody>
      </p:sp>
    </p:spTree>
    <p:extLst>
      <p:ext uri="{BB962C8B-B14F-4D97-AF65-F5344CB8AC3E}">
        <p14:creationId xmlns:p14="http://schemas.microsoft.com/office/powerpoint/2010/main" val="370499706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Summary of IEEE </a:t>
            </a:r>
            <a:r>
              <a:rPr lang="en-US" dirty="0" err="1"/>
              <a:t>Std</a:t>
            </a:r>
            <a:r>
              <a:rPr lang="en-US" dirty="0"/>
              <a:t> 802.15.4 LECIM</a:t>
            </a:r>
            <a:endParaRPr lang="de-DE" dirty="0"/>
          </a:p>
        </p:txBody>
      </p:sp>
      <p:sp>
        <p:nvSpPr>
          <p:cNvPr id="3" name="Inhaltsplatzhalter 2"/>
          <p:cNvSpPr>
            <a:spLocks noGrp="1"/>
          </p:cNvSpPr>
          <p:nvPr>
            <p:ph idx="1"/>
          </p:nvPr>
        </p:nvSpPr>
        <p:spPr/>
        <p:txBody>
          <a:bodyPr/>
          <a:lstStyle/>
          <a:p>
            <a:r>
              <a:rPr lang="en-US" sz="2400" dirty="0"/>
              <a:t>Summary of IEEE </a:t>
            </a:r>
            <a:r>
              <a:rPr lang="en-US" sz="2400" dirty="0" err="1"/>
              <a:t>Std</a:t>
            </a:r>
            <a:r>
              <a:rPr lang="en-US" sz="2400" dirty="0"/>
              <a:t> 802.15.4 LECIM, Pat Kinney, 17/248: </a:t>
            </a:r>
            <a:r>
              <a:rPr lang="en-US" sz="2400" dirty="0">
                <a:hlinkClick r:id="rId2"/>
              </a:rPr>
              <a:t>https://</a:t>
            </a:r>
            <a:r>
              <a:rPr lang="en-US" sz="2400" dirty="0" smtClean="0">
                <a:hlinkClick r:id="rId2"/>
              </a:rPr>
              <a:t>mentor.ieee.org/802.15/dcn/17/15-17-0248-00-lpwa-summary-of-ieee-std-802-15-4-lecim.docx</a:t>
            </a:r>
            <a:endParaRPr lang="en-US" sz="2400" dirty="0" smtClean="0"/>
          </a:p>
          <a:p>
            <a:endParaRPr lang="en-US" sz="2400" dirty="0"/>
          </a:p>
          <a:p>
            <a:r>
              <a:rPr lang="en-US" sz="2400" dirty="0" smtClean="0"/>
              <a:t>Any questions or comments?</a:t>
            </a:r>
            <a:endParaRPr lang="en-US" sz="2400" dirty="0"/>
          </a:p>
          <a:p>
            <a:endParaRPr lang="de-DE"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25</a:t>
            </a:fld>
            <a:endParaRPr lang="en-US" altLang="en-US"/>
          </a:p>
        </p:txBody>
      </p:sp>
    </p:spTree>
    <p:extLst>
      <p:ext uri="{BB962C8B-B14F-4D97-AF65-F5344CB8AC3E}">
        <p14:creationId xmlns:p14="http://schemas.microsoft.com/office/powerpoint/2010/main" val="361621309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Suitability of IEEE 802.15.4k</a:t>
            </a:r>
            <a:endParaRPr lang="de-DE" dirty="0"/>
          </a:p>
        </p:txBody>
      </p:sp>
      <p:sp>
        <p:nvSpPr>
          <p:cNvPr id="3" name="Inhaltsplatzhalter 2"/>
          <p:cNvSpPr>
            <a:spLocks noGrp="1"/>
          </p:cNvSpPr>
          <p:nvPr>
            <p:ph idx="1"/>
          </p:nvPr>
        </p:nvSpPr>
        <p:spPr/>
        <p:txBody>
          <a:bodyPr/>
          <a:lstStyle/>
          <a:p>
            <a:r>
              <a:rPr lang="en-US" sz="2400" dirty="0" smtClean="0"/>
              <a:t>Suitability of IEEE 802.15.4k, Joerg Robert (University Erlangen-</a:t>
            </a:r>
            <a:r>
              <a:rPr lang="en-US" sz="2400" dirty="0" err="1" smtClean="0"/>
              <a:t>Nuernberg</a:t>
            </a:r>
            <a:r>
              <a:rPr lang="en-US" sz="2400" dirty="0" smtClean="0"/>
              <a:t>), 17/346: </a:t>
            </a:r>
            <a:r>
              <a:rPr lang="en-US" sz="2400" dirty="0" smtClean="0">
                <a:hlinkClick r:id="rId2"/>
              </a:rPr>
              <a:t>https://mentor.ieee.org/802.15/dcn/17/15-17-0346-00-lpwa-suitability-of-ieee-802-15-4k.pptx</a:t>
            </a:r>
            <a:endParaRPr lang="en-US" sz="2400" dirty="0" smtClean="0"/>
          </a:p>
          <a:p>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26</a:t>
            </a:fld>
            <a:endParaRPr lang="en-US" altLang="en-US"/>
          </a:p>
        </p:txBody>
      </p:sp>
    </p:spTree>
    <p:extLst>
      <p:ext uri="{BB962C8B-B14F-4D97-AF65-F5344CB8AC3E}">
        <p14:creationId xmlns:p14="http://schemas.microsoft.com/office/powerpoint/2010/main" val="26784292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Packet Splitting for Improved Robustness</a:t>
            </a:r>
            <a:endParaRPr lang="en-US" dirty="0"/>
          </a:p>
        </p:txBody>
      </p:sp>
      <p:sp>
        <p:nvSpPr>
          <p:cNvPr id="3" name="Inhaltsplatzhalter 2"/>
          <p:cNvSpPr>
            <a:spLocks noGrp="1"/>
          </p:cNvSpPr>
          <p:nvPr>
            <p:ph idx="1"/>
          </p:nvPr>
        </p:nvSpPr>
        <p:spPr/>
        <p:txBody>
          <a:bodyPr/>
          <a:lstStyle/>
          <a:p>
            <a:r>
              <a:rPr lang="en-US" sz="2400" dirty="0" smtClean="0"/>
              <a:t>Packet Splitting for Improved Robustness, Joerg Robert (University Erlangen-</a:t>
            </a:r>
            <a:r>
              <a:rPr lang="en-US" sz="2400" dirty="0" err="1" smtClean="0"/>
              <a:t>Nuernberg</a:t>
            </a:r>
            <a:r>
              <a:rPr lang="en-US" sz="2400" dirty="0" smtClean="0"/>
              <a:t>), 17/344: </a:t>
            </a:r>
            <a:r>
              <a:rPr lang="en-US" sz="2400" dirty="0" smtClean="0">
                <a:hlinkClick r:id="rId2"/>
              </a:rPr>
              <a:t>https://mentor.ieee.org/802.15/dcn/17/15-17-0344-00-lpwa-packet-splitting-for-improved-robustness.pptx</a:t>
            </a:r>
            <a:endParaRPr lang="en-US" sz="2400" dirty="0" smtClean="0"/>
          </a:p>
          <a:p>
            <a:endParaRPr lang="en-US" sz="2400" dirty="0" smtClean="0"/>
          </a:p>
          <a:p>
            <a:r>
              <a:rPr lang="en-US" sz="2400" dirty="0" smtClean="0"/>
              <a:t>Any questions or comments?</a:t>
            </a:r>
          </a:p>
          <a:p>
            <a:endParaRPr lang="en-US" sz="2400" dirty="0"/>
          </a:p>
        </p:txBody>
      </p:sp>
      <p:sp>
        <p:nvSpPr>
          <p:cNvPr id="4" name="Datumsplatzhalter 3"/>
          <p:cNvSpPr>
            <a:spLocks noGrp="1"/>
          </p:cNvSpPr>
          <p:nvPr>
            <p:ph type="dt" sz="half" idx="10"/>
          </p:nvPr>
        </p:nvSpPr>
        <p:spPr/>
        <p:txBody>
          <a:bodyPr/>
          <a:lstStyle/>
          <a:p>
            <a:pPr>
              <a:defRPr/>
            </a:pPr>
            <a:r>
              <a:rPr lang="en-US" altLang="en-US" dirty="0"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pPr>
              <a:defRPr/>
            </a:pPr>
            <a:r>
              <a:rPr lang="en-US" altLang="en-US" dirty="0" smtClean="0"/>
              <a:t>Slide </a:t>
            </a:r>
            <a:fld id="{AECCCC10-95A5-4A40-B619-D8FBFD7D6646}" type="slidenum">
              <a:rPr lang="en-US" altLang="en-US" smtClean="0"/>
              <a:pPr>
                <a:defRPr/>
              </a:pPr>
              <a:t>27</a:t>
            </a:fld>
            <a:endParaRPr lang="en-US" altLang="en-US" dirty="0"/>
          </a:p>
        </p:txBody>
      </p:sp>
    </p:spTree>
    <p:extLst>
      <p:ext uri="{BB962C8B-B14F-4D97-AF65-F5344CB8AC3E}">
        <p14:creationId xmlns:p14="http://schemas.microsoft.com/office/powerpoint/2010/main" val="12536963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en-US" dirty="0" smtClean="0"/>
              <a:t>Thank You for Your Interest!</a:t>
            </a:r>
            <a:endParaRPr lang="en-US" dirty="0"/>
          </a:p>
        </p:txBody>
      </p:sp>
      <p:sp>
        <p:nvSpPr>
          <p:cNvPr id="8" name="Untertitel 7"/>
          <p:cNvSpPr>
            <a:spLocks noGrp="1"/>
          </p:cNvSpPr>
          <p:nvPr>
            <p:ph type="subTitle" idx="1"/>
          </p:nvPr>
        </p:nvSpPr>
        <p:spPr/>
        <p:txBody>
          <a:bodyPr/>
          <a:lstStyle/>
          <a:p>
            <a:endParaRPr lang="en-US"/>
          </a:p>
        </p:txBody>
      </p:sp>
      <p:sp>
        <p:nvSpPr>
          <p:cNvPr id="4" name="Datumsplatzhalter 3"/>
          <p:cNvSpPr>
            <a:spLocks noGrp="1"/>
          </p:cNvSpPr>
          <p:nvPr>
            <p:ph type="dt" sz="half" idx="10"/>
          </p:nvPr>
        </p:nvSpPr>
        <p:spPr/>
        <p:txBody>
          <a:bodyPr/>
          <a:lstStyle/>
          <a:p>
            <a:pPr>
              <a:defRPr/>
            </a:pPr>
            <a:r>
              <a:rPr lang="en-US" altLang="en-US" dirty="0"/>
              <a:t>July 2017</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28</a:t>
            </a:fld>
            <a:endParaRPr lang="en-US" altLang="en-US"/>
          </a:p>
        </p:txBody>
      </p:sp>
    </p:spTree>
    <p:extLst>
      <p:ext uri="{BB962C8B-B14F-4D97-AF65-F5344CB8AC3E}">
        <p14:creationId xmlns:p14="http://schemas.microsoft.com/office/powerpoint/2010/main" val="3114556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Meeting Secretary</a:t>
            </a:r>
            <a:endParaRPr lang="en-US" dirty="0"/>
          </a:p>
        </p:txBody>
      </p:sp>
      <p:sp>
        <p:nvSpPr>
          <p:cNvPr id="3" name="Inhaltsplatzhalter 2"/>
          <p:cNvSpPr>
            <a:spLocks noGrp="1"/>
          </p:cNvSpPr>
          <p:nvPr>
            <p:ph idx="1"/>
          </p:nvPr>
        </p:nvSpPr>
        <p:spPr/>
        <p:txBody>
          <a:bodyPr/>
          <a:lstStyle/>
          <a:p>
            <a:r>
              <a:rPr lang="en-US" sz="2400" dirty="0" smtClean="0"/>
              <a:t>Any volunteers for taking the notes?</a:t>
            </a:r>
            <a:endParaRPr lang="en-US" sz="2400" dirty="0"/>
          </a:p>
        </p:txBody>
      </p:sp>
      <p:sp>
        <p:nvSpPr>
          <p:cNvPr id="4" name="Datumsplatzhalter 3"/>
          <p:cNvSpPr>
            <a:spLocks noGrp="1"/>
          </p:cNvSpPr>
          <p:nvPr>
            <p:ph type="dt" sz="half" idx="10"/>
          </p:nvPr>
        </p:nvSpPr>
        <p:spPr/>
        <p:txBody>
          <a:bodyPr/>
          <a:lstStyle/>
          <a:p>
            <a:pPr>
              <a:defRPr/>
            </a:pPr>
            <a:r>
              <a:rPr lang="en-US" altLang="en-US" dirty="0"/>
              <a:t>July 2017</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3</a:t>
            </a:fld>
            <a:endParaRPr lang="en-US" altLang="en-US"/>
          </a:p>
        </p:txBody>
      </p:sp>
    </p:spTree>
    <p:extLst>
      <p:ext uri="{BB962C8B-B14F-4D97-AF65-F5344CB8AC3E}">
        <p14:creationId xmlns:p14="http://schemas.microsoft.com/office/powerpoint/2010/main" val="2457942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a:buNone/>
            </a:pPr>
            <a:r>
              <a:rPr lang="en-US" altLang="en-US" sz="1800" b="1" smtClean="0"/>
              <a:t>	The IEEE-SA strongly recommends that at each WG meeting the chair or a designee:</a:t>
            </a:r>
            <a:endParaRPr lang="en-US" altLang="en-US" sz="1800" smtClean="0"/>
          </a:p>
          <a:p>
            <a:pPr lvl="1">
              <a:lnSpc>
                <a:spcPct val="80000"/>
              </a:lnSpc>
              <a:buFont typeface="Arial" pitchFamily="34" charset="0"/>
              <a:buChar char="•"/>
            </a:pPr>
            <a:r>
              <a:rPr lang="en-US" altLang="en-US" sz="1400" b="1" smtClean="0"/>
              <a:t>Show slides #1 through #4 of this presentation</a:t>
            </a:r>
          </a:p>
          <a:p>
            <a:pPr lvl="1">
              <a:lnSpc>
                <a:spcPct val="80000"/>
              </a:lnSpc>
              <a:buFont typeface="Arial" pitchFamily="34" charset="0"/>
              <a:buChar char="•"/>
            </a:pPr>
            <a:r>
              <a:rPr lang="en-US" altLang="en-US" sz="1400" b="1" smtClean="0"/>
              <a:t>Advise the WG attendees that:</a:t>
            </a:r>
            <a:r>
              <a:rPr lang="en-US" altLang="en-US" sz="1400" smtClean="0"/>
              <a:t> </a:t>
            </a:r>
          </a:p>
          <a:p>
            <a:pPr lvl="2">
              <a:lnSpc>
                <a:spcPct val="80000"/>
              </a:lnSpc>
              <a:buFont typeface="Arial" pitchFamily="34" charset="0"/>
              <a:buChar char="•"/>
            </a:pPr>
            <a:r>
              <a:rPr lang="en-US" altLang="en-US" sz="1400" smtClean="0"/>
              <a:t>The IEEE’s patent policy is described in Clause 6 of the </a:t>
            </a:r>
            <a:r>
              <a:rPr lang="en-US" altLang="en-US" sz="1400" i="1" smtClean="0"/>
              <a:t>IEEE-SA Standards Board Bylaws</a:t>
            </a:r>
            <a:r>
              <a:rPr lang="en-US" altLang="en-US" sz="1400" smtClean="0"/>
              <a:t>;</a:t>
            </a:r>
          </a:p>
          <a:p>
            <a:pPr lvl="2">
              <a:lnSpc>
                <a:spcPct val="80000"/>
              </a:lnSpc>
              <a:buFont typeface="Arial" pitchFamily="34" charset="0"/>
              <a:buChar char="•"/>
            </a:pPr>
            <a:r>
              <a:rPr lang="en-US" altLang="en-US" sz="1400" smtClean="0"/>
              <a:t>Early identification of patent claims which may be essential for the use of standards under development is strongly encouraged; </a:t>
            </a:r>
          </a:p>
          <a:p>
            <a:pPr lvl="2">
              <a:lnSpc>
                <a:spcPct val="80000"/>
              </a:lnSpc>
              <a:buFont typeface="Arial" pitchFamily="34" charset="0"/>
              <a:buChar char="•"/>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buFont typeface="Arial" pitchFamily="34" charset="0"/>
              <a:buChar char="•"/>
            </a:pPr>
            <a:r>
              <a:rPr lang="en-US" altLang="en-US" sz="1400" b="1" smtClean="0"/>
              <a:t>Instruct the WG Secretary to record in the minutes of the relevant WG meeting:</a:t>
            </a:r>
            <a:r>
              <a:rPr lang="en-US" altLang="en-US" sz="900" smtClean="0"/>
              <a:t> </a:t>
            </a:r>
          </a:p>
          <a:p>
            <a:pPr lvl="2">
              <a:lnSpc>
                <a:spcPct val="80000"/>
              </a:lnSpc>
              <a:buFont typeface="Arial" pitchFamily="34" charset="0"/>
              <a:buChar char="•"/>
            </a:pPr>
            <a:r>
              <a:rPr lang="en-US" altLang="en-US" sz="1400" smtClean="0"/>
              <a:t>That the foregoing information was provided and that slides 1 through 4 (and this slide 0, if applicable) were shown; </a:t>
            </a:r>
          </a:p>
          <a:p>
            <a:pPr lvl="2">
              <a:lnSpc>
                <a:spcPct val="80000"/>
              </a:lnSpc>
              <a:buFont typeface="Arial" pitchFamily="34" charset="0"/>
              <a:buChar char="•"/>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pitchFamily="34" charset="0"/>
              <a:buChar char="•"/>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buFont typeface="Arial" pitchFamily="34" charset="0"/>
              <a:buChar char="•"/>
            </a:pPr>
            <a:endParaRPr lang="en-US" altLang="en-US" sz="800" smtClean="0"/>
          </a:p>
          <a:p>
            <a:pPr lvl="1">
              <a:lnSpc>
                <a:spcPct val="80000"/>
              </a:lnSpc>
              <a:spcBef>
                <a:spcPct val="5000"/>
              </a:spcBef>
              <a:buFont typeface="Arial" pitchFamily="34" charset="0"/>
              <a:buChar char="•"/>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14 and 15 on inclusion of potential Essential Patent Claims by incorporation or by reference.</a:t>
            </a:r>
            <a:r>
              <a:rPr lang="en-US" altLang="en-US" sz="1400" smtClean="0">
                <a:solidFill>
                  <a:srgbClr val="FF3300"/>
                </a:solidFill>
              </a:rPr>
              <a:t> </a:t>
            </a:r>
          </a:p>
          <a:p>
            <a:pPr lvl="1">
              <a:lnSpc>
                <a:spcPct val="80000"/>
              </a:lnSpc>
              <a:spcBef>
                <a:spcPct val="5000"/>
              </a:spcBef>
              <a:buFont typeface="Monotype Sorts"/>
              <a:buNone/>
            </a:pPr>
            <a:endParaRPr lang="en-US" altLang="en-US" sz="1200" smtClean="0"/>
          </a:p>
          <a:p>
            <a:pPr lvl="1">
              <a:lnSpc>
                <a:spcPct val="80000"/>
              </a:lnSpc>
              <a:spcBef>
                <a:spcPct val="5000"/>
              </a:spcBef>
              <a:buFont typeface="Monotype Sorts"/>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altLang="en-US" sz="2800" u="sng" smtClean="0"/>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b="1" u="sng">
              <a:cs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endParaRPr lang="en-GB" altLang="en-US" sz="1800">
              <a:cs typeface="Arial" pitchFamily="34" charset="0"/>
            </a:endParaRPr>
          </a:p>
        </p:txBody>
      </p:sp>
    </p:spTree>
    <p:extLst>
      <p:ext uri="{BB962C8B-B14F-4D97-AF65-F5344CB8AC3E}">
        <p14:creationId xmlns:p14="http://schemas.microsoft.com/office/powerpoint/2010/main" val="2568216418"/>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smtClean="0"/>
              <a:t>All participants in this meeting have certain obligations under the IEEE-SA Patent Policy. </a:t>
            </a:r>
          </a:p>
          <a:p>
            <a:pPr lvl="1">
              <a:buFont typeface="Arial" pitchFamily="34" charset="0"/>
              <a:buChar char="•"/>
            </a:pPr>
            <a:r>
              <a:rPr lang="en-US" altLang="en-US" sz="1600" b="1" smtClean="0">
                <a:solidFill>
                  <a:srgbClr val="003399"/>
                </a:solidFill>
              </a:rPr>
              <a:t>Participants [Note: </a:t>
            </a:r>
            <a:r>
              <a:rPr lang="en-GB" altLang="en-US" sz="1600" b="1" smtClean="0">
                <a:solidFill>
                  <a:srgbClr val="003399"/>
                </a:solidFill>
              </a:rPr>
              <a:t>Quoted text excerpted from IEEE-SA Standards Board Bylaws subclause 6.2</a:t>
            </a:r>
            <a:r>
              <a:rPr lang="en-US" altLang="en-US" sz="1600" b="1" smtClean="0">
                <a:solidFill>
                  <a:srgbClr val="003399"/>
                </a:solidFill>
              </a:rPr>
              <a:t>]:</a:t>
            </a:r>
          </a:p>
          <a:p>
            <a:pPr lvl="2">
              <a:buFont typeface="Arial" pitchFamily="34" charset="0"/>
              <a:buChar char="•"/>
            </a:pPr>
            <a:r>
              <a:rPr lang="en-US" alt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smtClean="0"/>
          </a:p>
          <a:p>
            <a:pPr lvl="2">
              <a:buFont typeface="Arial" pitchFamily="34" charset="0"/>
              <a:buChar char="•"/>
            </a:pPr>
            <a:r>
              <a:rPr lang="en-US" altLang="en-US" sz="1600" b="1"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smtClean="0">
                <a:solidFill>
                  <a:srgbClr val="003399"/>
                </a:solidFill>
              </a:rPr>
              <a:t>Early identification of holders of potential Essential Patent Claims is strongly encouraged</a:t>
            </a:r>
          </a:p>
          <a:p>
            <a:pPr lvl="1">
              <a:buFont typeface="Arial" pitchFamily="34" charset="0"/>
              <a:buChar char="•"/>
            </a:pPr>
            <a:r>
              <a:rPr lang="en-US" altLang="en-US" sz="1600" b="1" smtClean="0">
                <a:solidFill>
                  <a:srgbClr val="003399"/>
                </a:solidFill>
              </a:rPr>
              <a:t>No duty to perform a patent search</a:t>
            </a:r>
            <a:endParaRPr lang="en-US" altLang="en-US" sz="1600" smtClean="0"/>
          </a:p>
        </p:txBody>
      </p:sp>
    </p:spTree>
    <p:extLst>
      <p:ext uri="{BB962C8B-B14F-4D97-AF65-F5344CB8AC3E}">
        <p14:creationId xmlns:p14="http://schemas.microsoft.com/office/powerpoint/2010/main" val="31688489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smtClean="0"/>
              <a:t>Patent Related Links</a:t>
            </a:r>
            <a:endParaRPr lang="en-US" altLang="en-US" u="sng"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smtClean="0">
                <a:cs typeface="Times New Roman" pitchFamily="18" charset="0"/>
              </a:rPr>
              <a:t>	Patent Policy is stated in these sources:</a:t>
            </a:r>
          </a:p>
          <a:p>
            <a:pPr lvl="1">
              <a:lnSpc>
                <a:spcPct val="90000"/>
              </a:lnSpc>
              <a:buFont typeface="Monotype Sorts"/>
              <a:buNone/>
            </a:pPr>
            <a:r>
              <a:rPr lang="en-GB" altLang="en-US" sz="2400" smtClean="0"/>
              <a:t>		IEEE-SA Standards Boards Bylaws</a:t>
            </a:r>
          </a:p>
          <a:p>
            <a:pPr lvl="1">
              <a:lnSpc>
                <a:spcPct val="90000"/>
              </a:lnSpc>
              <a:buFont typeface="Monotype Sorts"/>
              <a:buNone/>
            </a:pPr>
            <a:r>
              <a:rPr lang="en-US" altLang="en-US" sz="2100" smtClean="0"/>
              <a:t>		</a:t>
            </a:r>
            <a:r>
              <a:rPr lang="en-US" altLang="en-US" sz="2100" i="1" smtClean="0"/>
              <a:t>http://standards.ieee.org/develop/policies/bylaws/sect6-7.html#6</a:t>
            </a:r>
          </a:p>
          <a:p>
            <a:pPr lvl="1">
              <a:lnSpc>
                <a:spcPct val="90000"/>
              </a:lnSpc>
              <a:buFont typeface="Monotype Sorts"/>
              <a:buNone/>
            </a:pPr>
            <a:r>
              <a:rPr lang="en-GB" altLang="en-US" sz="2400" smtClean="0"/>
              <a:t>		IEEE-SA Standards Board Operations Manual</a:t>
            </a:r>
          </a:p>
          <a:p>
            <a:pPr lvl="1">
              <a:lnSpc>
                <a:spcPct val="90000"/>
              </a:lnSpc>
              <a:buFont typeface="Monotype Sorts"/>
              <a:buNone/>
            </a:pPr>
            <a:r>
              <a:rPr lang="en-US" altLang="en-US" sz="2400" smtClean="0"/>
              <a:t>		</a:t>
            </a:r>
            <a:r>
              <a:rPr lang="en-US" altLang="en-US" sz="2100" i="1" smtClean="0"/>
              <a:t>http://standards.ieee.org/develop/policies/opman/sect6.html#6.3</a:t>
            </a:r>
            <a:endParaRPr lang="en-US" altLang="en-US" sz="2400" smtClean="0"/>
          </a:p>
          <a:p>
            <a:pPr lvl="1">
              <a:lnSpc>
                <a:spcPct val="90000"/>
              </a:lnSpc>
              <a:buFont typeface="Monotype Sorts"/>
              <a:buNone/>
            </a:pPr>
            <a:r>
              <a:rPr lang="en-US" altLang="en-US" sz="2400" smtClean="0">
                <a:cs typeface="Times New Roman" pitchFamily="18" charset="0"/>
              </a:rPr>
              <a:t>	Material about the patent policy is available at</a:t>
            </a:r>
            <a:r>
              <a:rPr lang="en-US" altLang="en-US" sz="2400" smtClean="0"/>
              <a:t> </a:t>
            </a:r>
          </a:p>
          <a:p>
            <a:pPr lvl="1">
              <a:lnSpc>
                <a:spcPct val="90000"/>
              </a:lnSpc>
              <a:buFont typeface="Monotype Sorts"/>
              <a:buNone/>
            </a:pPr>
            <a:r>
              <a:rPr lang="en-US" altLang="en-US" sz="2400" smtClean="0"/>
              <a:t>		</a:t>
            </a:r>
            <a:r>
              <a:rPr lang="en-US" altLang="en-US" sz="2100" i="1" smtClean="0"/>
              <a:t>http://standards.ieee.org/about/sasb/patcom/materials.html</a:t>
            </a: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200" b="1">
                <a:cs typeface="Arial" pitchFamily="34" charset="0"/>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cs typeface="Arial" pitchFamily="34" charset="0"/>
            </a:endParaRPr>
          </a:p>
          <a:p>
            <a:pPr algn="ctr">
              <a:lnSpc>
                <a:spcPct val="80000"/>
              </a:lnSpc>
              <a:buFont typeface="Monotype Sorts"/>
              <a:buNone/>
            </a:pPr>
            <a:r>
              <a:rPr lang="en-US" altLang="en-US" sz="1200" b="1">
                <a:cs typeface="Arial"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12706911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sz="2000" smtClean="0"/>
              <a:t>Either speak up now or</a:t>
            </a:r>
          </a:p>
          <a:p>
            <a:pPr lvl="1">
              <a:buFont typeface="Arial" pitchFamily="34" charset="0"/>
              <a:buChar char="•"/>
            </a:pPr>
            <a:r>
              <a:rPr lang="en-US" altLang="en-US" sz="2000" smtClean="0"/>
              <a:t>Provide the chair of this group with the identity of the holder(s) of any and all such claims as soon as possible or</a:t>
            </a:r>
          </a:p>
          <a:p>
            <a:pPr lvl="1">
              <a:buFont typeface="Arial" pitchFamily="34" charset="0"/>
              <a:buChar char="•"/>
            </a:pPr>
            <a:r>
              <a:rPr lang="en-US" altLang="en-US" sz="2000" smtClean="0"/>
              <a:t>Cause an LOA to be submitted</a:t>
            </a:r>
          </a:p>
        </p:txBody>
      </p:sp>
    </p:spTree>
    <p:extLst>
      <p:ext uri="{BB962C8B-B14F-4D97-AF65-F5344CB8AC3E}">
        <p14:creationId xmlns:p14="http://schemas.microsoft.com/office/powerpoint/2010/main" val="28792223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sz="2400" b="1" u="sng">
              <a:latin typeface="Helvetica" pitchFamily="34" charset="0"/>
              <a:cs typeface="Arial"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nSpc>
                <a:spcPct val="80000"/>
              </a:lnSpc>
            </a:pPr>
            <a:endParaRPr lang="en-US" altLang="en-US" sz="700" u="sng">
              <a:solidFill>
                <a:srgbClr val="FF0000"/>
              </a:solidFill>
              <a:cs typeface="Arial" pitchFamily="34" charset="0"/>
            </a:endParaRPr>
          </a:p>
          <a:p>
            <a:pPr>
              <a:lnSpc>
                <a:spcPct val="80000"/>
              </a:lnSpc>
              <a:spcAft>
                <a:spcPct val="40000"/>
              </a:spcAft>
              <a:buFont typeface="Arial" pitchFamily="34" charset="0"/>
              <a:buChar char="•"/>
            </a:pPr>
            <a:r>
              <a:rPr lang="en-US" altLang="en-US" sz="1800" b="1">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pPr>
            <a:r>
              <a:rPr lang="en-US" altLang="en-US" sz="1600" b="1">
                <a:cs typeface="Arial" pitchFamily="34" charset="0"/>
              </a:rPr>
              <a:t>Don’t discuss the interpretation, validity, or essentiality of patents/patent claims. </a:t>
            </a:r>
          </a:p>
          <a:p>
            <a:pPr lvl="1">
              <a:lnSpc>
                <a:spcPct val="80000"/>
              </a:lnSpc>
              <a:spcAft>
                <a:spcPct val="40000"/>
              </a:spcAft>
              <a:buFont typeface="Arial" pitchFamily="34" charset="0"/>
              <a:buChar char="•"/>
            </a:pPr>
            <a:r>
              <a:rPr lang="en-US" altLang="en-US" sz="1600" b="1">
                <a:cs typeface="Arial" pitchFamily="34" charset="0"/>
              </a:rPr>
              <a:t>Don’t discuss specific license rates, terms, or conditions.</a:t>
            </a:r>
          </a:p>
          <a:p>
            <a:pPr lvl="2">
              <a:lnSpc>
                <a:spcPct val="80000"/>
              </a:lnSpc>
              <a:spcAft>
                <a:spcPct val="40000"/>
              </a:spcAft>
              <a:buFont typeface="Arial" pitchFamily="34" charset="0"/>
              <a:buChar char="•"/>
            </a:pPr>
            <a:r>
              <a:rPr lang="en-US" altLang="en-US" sz="1400">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pPr>
            <a:r>
              <a:rPr lang="en-GB" altLang="en-US" sz="1400">
                <a:cs typeface="Arial" pitchFamily="34" charset="0"/>
              </a:rPr>
              <a:t>Technical considerations remain primary focus</a:t>
            </a:r>
            <a:endParaRPr lang="en-US" altLang="en-US" sz="1400">
              <a:cs typeface="Arial" pitchFamily="34" charset="0"/>
            </a:endParaRPr>
          </a:p>
          <a:p>
            <a:pPr lvl="1">
              <a:lnSpc>
                <a:spcPct val="80000"/>
              </a:lnSpc>
              <a:spcAft>
                <a:spcPct val="40000"/>
              </a:spcAft>
              <a:buFont typeface="Arial" pitchFamily="34" charset="0"/>
              <a:buChar char="•"/>
            </a:pPr>
            <a:r>
              <a:rPr lang="en-US" altLang="en-US" sz="1600" b="1">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pPr>
            <a:r>
              <a:rPr lang="en-US" altLang="en-US" sz="1600" b="1">
                <a:cs typeface="Arial" pitchFamily="34" charset="0"/>
              </a:rPr>
              <a:t>Don’t discuss the status or substance of ongoing or threatened litigation.</a:t>
            </a:r>
          </a:p>
          <a:p>
            <a:pPr lvl="1">
              <a:lnSpc>
                <a:spcPct val="80000"/>
              </a:lnSpc>
              <a:spcAft>
                <a:spcPct val="40000"/>
              </a:spcAft>
              <a:buFont typeface="Arial" pitchFamily="34" charset="0"/>
              <a:buChar char="•"/>
            </a:pPr>
            <a:r>
              <a:rPr lang="en-US" altLang="en-US" sz="1600" b="1">
                <a:cs typeface="Arial" pitchFamily="34" charset="0"/>
              </a:rPr>
              <a:t>Don’t be silent if inappropriate topics are discussed … do formally object.</a:t>
            </a:r>
          </a:p>
          <a:p>
            <a:pPr algn="ctr">
              <a:lnSpc>
                <a:spcPct val="80000"/>
              </a:lnSpc>
              <a:buFont typeface="Monotype Sorts"/>
              <a:buNone/>
            </a:pPr>
            <a:r>
              <a:rPr lang="en-US" altLang="en-US" sz="1000" b="1">
                <a:cs typeface="Arial" pitchFamily="34" charset="0"/>
              </a:rPr>
              <a:t>---------------------------------------------------------------   </a:t>
            </a:r>
            <a:endParaRPr lang="en-US" altLang="en-US" sz="1200" b="1">
              <a:cs typeface="Arial" pitchFamily="34" charset="0"/>
            </a:endParaRPr>
          </a:p>
          <a:p>
            <a:pPr algn="ctr">
              <a:lnSpc>
                <a:spcPct val="80000"/>
              </a:lnSpc>
              <a:buFont typeface="Monotype Sorts"/>
              <a:buNone/>
            </a:pPr>
            <a:r>
              <a:rPr lang="en-US" altLang="en-US" sz="1200" b="1">
                <a:cs typeface="Arial" pitchFamily="34" charset="0"/>
              </a:rPr>
              <a:t>See </a:t>
            </a:r>
            <a:r>
              <a:rPr lang="en-US" altLang="en-US" sz="1200" b="1" i="1">
                <a:cs typeface="Arial" pitchFamily="34" charset="0"/>
              </a:rPr>
              <a:t>IEEE-SA Standards Board Operations Manual</a:t>
            </a:r>
            <a:r>
              <a:rPr lang="en-US" altLang="en-US" sz="1200" b="1">
                <a:cs typeface="Arial" pitchFamily="34" charset="0"/>
              </a:rPr>
              <a:t>, clause 5.3.10 and </a:t>
            </a:r>
            <a:r>
              <a:rPr lang="en-GB" altLang="en-US" sz="1200" b="1">
                <a:cs typeface="Arial" pitchFamily="34" charset="0"/>
              </a:rPr>
              <a:t>“Promoting Competition and Innovation: What You Need to Know about the IEEE Standards Association's Antitrust and Competition Policy”</a:t>
            </a:r>
            <a:r>
              <a:rPr lang="en-US" altLang="en-US" sz="1200" b="1">
                <a:cs typeface="Arial" pitchFamily="34" charset="0"/>
              </a:rPr>
              <a:t> for more details.</a:t>
            </a:r>
          </a:p>
        </p:txBody>
      </p:sp>
    </p:spTree>
    <p:extLst>
      <p:ext uri="{BB962C8B-B14F-4D97-AF65-F5344CB8AC3E}">
        <p14:creationId xmlns:p14="http://schemas.microsoft.com/office/powerpoint/2010/main" val="3455992708"/>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IG LPWA Schedule for the Week</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3464041079"/>
              </p:ext>
            </p:extLst>
          </p:nvPr>
        </p:nvGraphicFramePr>
        <p:xfrm>
          <a:off x="685800" y="1981200"/>
          <a:ext cx="7772400" cy="2931160"/>
        </p:xfrm>
        <a:graphic>
          <a:graphicData uri="http://schemas.openxmlformats.org/drawingml/2006/table">
            <a:tbl>
              <a:tblPr firstRow="1" firstCol="1" bandRow="1">
                <a:tableStyleId>{00A15C55-8517-42AA-B614-E9B94910E393}</a:tableStyleId>
              </a:tblPr>
              <a:tblGrid>
                <a:gridCol w="1554480"/>
                <a:gridCol w="1554480"/>
                <a:gridCol w="1554480"/>
                <a:gridCol w="1554480"/>
                <a:gridCol w="1554480"/>
              </a:tblGrid>
              <a:tr h="370840">
                <a:tc>
                  <a:txBody>
                    <a:bodyPr/>
                    <a:lstStyle/>
                    <a:p>
                      <a:endParaRPr lang="en-US" dirty="0"/>
                    </a:p>
                  </a:txBody>
                  <a:tcPr/>
                </a:tc>
                <a:tc>
                  <a:txBody>
                    <a:bodyPr/>
                    <a:lstStyle/>
                    <a:p>
                      <a:r>
                        <a:rPr lang="en-US" dirty="0" smtClean="0"/>
                        <a:t>Monday</a:t>
                      </a:r>
                      <a:endParaRPr lang="en-US" dirty="0"/>
                    </a:p>
                  </a:txBody>
                  <a:tcPr/>
                </a:tc>
                <a:tc>
                  <a:txBody>
                    <a:bodyPr/>
                    <a:lstStyle/>
                    <a:p>
                      <a:r>
                        <a:rPr lang="en-US" dirty="0" smtClean="0"/>
                        <a:t>Tuesday</a:t>
                      </a:r>
                      <a:endParaRPr lang="en-US" dirty="0"/>
                    </a:p>
                  </a:txBody>
                  <a:tcPr/>
                </a:tc>
                <a:tc>
                  <a:txBody>
                    <a:bodyPr/>
                    <a:lstStyle/>
                    <a:p>
                      <a:r>
                        <a:rPr lang="en-US" dirty="0" smtClean="0"/>
                        <a:t>Wednesday</a:t>
                      </a:r>
                      <a:endParaRPr lang="en-US" dirty="0"/>
                    </a:p>
                  </a:txBody>
                  <a:tcPr/>
                </a:tc>
                <a:tc>
                  <a:txBody>
                    <a:bodyPr/>
                    <a:lstStyle/>
                    <a:p>
                      <a:r>
                        <a:rPr lang="en-US" dirty="0" smtClean="0"/>
                        <a:t>Thursday</a:t>
                      </a:r>
                      <a:endParaRPr lang="en-US" dirty="0"/>
                    </a:p>
                  </a:txBody>
                  <a:tcPr/>
                </a:tc>
              </a:tr>
              <a:tr h="370840">
                <a:tc>
                  <a:txBody>
                    <a:bodyPr/>
                    <a:lstStyle/>
                    <a:p>
                      <a:r>
                        <a:rPr lang="en-US" dirty="0" smtClean="0"/>
                        <a:t>AM 1</a:t>
                      </a:r>
                      <a:endParaRPr lang="en-US" dirty="0"/>
                    </a:p>
                  </a:txBody>
                  <a:tcPr/>
                </a:tc>
                <a:tc>
                  <a:txBody>
                    <a:bodyPr/>
                    <a:lstStyle/>
                    <a:p>
                      <a:endParaRPr lang="en-US" dirty="0" smtClean="0"/>
                    </a:p>
                    <a:p>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r>
              <a:tr h="370840">
                <a:tc>
                  <a:txBody>
                    <a:bodyPr/>
                    <a:lstStyle/>
                    <a:p>
                      <a:r>
                        <a:rPr lang="en-US" dirty="0" smtClean="0"/>
                        <a:t>AM</a:t>
                      </a:r>
                      <a:r>
                        <a:rPr lang="en-US" baseline="0" dirty="0" smtClean="0"/>
                        <a:t>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PM 1</a:t>
                      </a:r>
                      <a:endParaRPr lang="en-US" dirty="0"/>
                    </a:p>
                  </a:txBody>
                  <a:tcPr/>
                </a:tc>
                <a:tc>
                  <a:txBody>
                    <a:bodyPr/>
                    <a:lstStyle/>
                    <a:p>
                      <a:pPr algn="ctr"/>
                      <a:r>
                        <a:rPr lang="en-US" dirty="0" smtClean="0"/>
                        <a:t>IG LPWA</a:t>
                      </a:r>
                      <a:endParaRPr lang="en-US"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IG LPWA</a:t>
                      </a:r>
                    </a:p>
                    <a:p>
                      <a:pPr algn="ctr"/>
                      <a:endParaRPr lang="en-US"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IG LPWA</a:t>
                      </a:r>
                    </a:p>
                    <a:p>
                      <a:pPr algn="ctr"/>
                      <a:endParaRPr lang="en-US"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IG LPWA</a:t>
                      </a:r>
                    </a:p>
                    <a:p>
                      <a:pPr algn="ctr"/>
                      <a:endParaRPr lang="en-US" dirty="0">
                        <a:solidFill>
                          <a:schemeClr val="tx1"/>
                        </a:solidFill>
                      </a:endParaRPr>
                    </a:p>
                  </a:txBody>
                  <a:tcPr/>
                </a:tc>
              </a:tr>
              <a:tr h="370840">
                <a:tc>
                  <a:txBody>
                    <a:bodyPr/>
                    <a:lstStyle/>
                    <a:p>
                      <a:r>
                        <a:rPr lang="en-US" dirty="0" smtClean="0"/>
                        <a:t>PM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
        <p:nvSpPr>
          <p:cNvPr id="4" name="Datumsplatzhalter 3"/>
          <p:cNvSpPr>
            <a:spLocks noGrp="1"/>
          </p:cNvSpPr>
          <p:nvPr>
            <p:ph type="dt" sz="half" idx="10"/>
          </p:nvPr>
        </p:nvSpPr>
        <p:spPr/>
        <p:txBody>
          <a:bodyPr/>
          <a:lstStyle/>
          <a:p>
            <a:pPr>
              <a:defRPr/>
            </a:pPr>
            <a:r>
              <a:rPr lang="en-US" altLang="en-US" dirty="0"/>
              <a:t>July 2017</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9</a:t>
            </a:fld>
            <a:endParaRPr lang="en-US" altLang="en-US"/>
          </a:p>
        </p:txBody>
      </p:sp>
    </p:spTree>
    <p:extLst>
      <p:ext uri="{BB962C8B-B14F-4D97-AF65-F5344CB8AC3E}">
        <p14:creationId xmlns:p14="http://schemas.microsoft.com/office/powerpoint/2010/main" val="1733436621"/>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1385</Words>
  <Application>Microsoft Office PowerPoint</Application>
  <PresentationFormat>Bildschirmpräsentation (4:3)</PresentationFormat>
  <Paragraphs>262</Paragraphs>
  <Slides>28</Slides>
  <Notes>2</Notes>
  <HiddenSlides>0</HiddenSlides>
  <MMClips>0</MMClips>
  <ScaleCrop>false</ScaleCrop>
  <HeadingPairs>
    <vt:vector size="4" baseType="variant">
      <vt:variant>
        <vt:lpstr>Design</vt:lpstr>
      </vt:variant>
      <vt:variant>
        <vt:i4>2</vt:i4>
      </vt:variant>
      <vt:variant>
        <vt:lpstr>Folientitel</vt:lpstr>
      </vt:variant>
      <vt:variant>
        <vt:i4>28</vt:i4>
      </vt:variant>
    </vt:vector>
  </HeadingPairs>
  <TitlesOfParts>
    <vt:vector size="30" baseType="lpstr">
      <vt:lpstr>IEEE-P802_15_Rbt</vt:lpstr>
      <vt:lpstr>Default Design</vt:lpstr>
      <vt:lpstr>PowerPoint-Präsentation</vt:lpstr>
      <vt:lpstr>802.15 IG LPWA Agenda July 2017 Plenary</vt:lpstr>
      <vt:lpstr>Meeting Secretary</vt:lpstr>
      <vt:lpstr>Instructions for the WG Chair</vt:lpstr>
      <vt:lpstr>Participants, Patents, and Duty to Inform</vt:lpstr>
      <vt:lpstr>Patent Related Links</vt:lpstr>
      <vt:lpstr>Call for Potentially Essential Patents</vt:lpstr>
      <vt:lpstr>Other Guidelines for IEEE WG Meetings</vt:lpstr>
      <vt:lpstr>IG LPWA Schedule for the Week</vt:lpstr>
      <vt:lpstr>Main Agenda Items for the Week</vt:lpstr>
      <vt:lpstr>Draft Agenda</vt:lpstr>
      <vt:lpstr>Minutes of the Vancouver Meeting</vt:lpstr>
      <vt:lpstr>Timeline – Past Sessions</vt:lpstr>
      <vt:lpstr>Timeline</vt:lpstr>
      <vt:lpstr>Update on Literature List</vt:lpstr>
      <vt:lpstr>Outcome of Last IG LPWA Telcos</vt:lpstr>
      <vt:lpstr>Planned Submissions Monday</vt:lpstr>
      <vt:lpstr>Research Project BATS</vt:lpstr>
      <vt:lpstr>Update on ETSI LTN</vt:lpstr>
      <vt:lpstr>Presentation During April 2017 IETF Meeting</vt:lpstr>
      <vt:lpstr>Thank You!</vt:lpstr>
      <vt:lpstr>cont. Update on ETSI</vt:lpstr>
      <vt:lpstr>Questions to ETSI LTN</vt:lpstr>
      <vt:lpstr>Planned Submissions Tuesday</vt:lpstr>
      <vt:lpstr>Summary of IEEE Std 802.15.4 LECIM</vt:lpstr>
      <vt:lpstr>Suitability of IEEE 802.15.4k</vt:lpstr>
      <vt:lpstr>Packet Splitting for Improved Robustness</vt:lpstr>
      <vt:lpstr>Thank You for Your Interest!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174</cp:revision>
  <cp:lastPrinted>1998-02-10T13:28:06Z</cp:lastPrinted>
  <dcterms:created xsi:type="dcterms:W3CDTF">2017-03-12T21:31:02Z</dcterms:created>
  <dcterms:modified xsi:type="dcterms:W3CDTF">2017-07-11T14:06:59Z</dcterms:modified>
</cp:coreProperties>
</file>