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25"/>
  </p:notesMasterIdLst>
  <p:handoutMasterIdLst>
    <p:handoutMasterId r:id="rId26"/>
  </p:handoutMasterIdLst>
  <p:sldIdLst>
    <p:sldId id="259" r:id="rId3"/>
    <p:sldId id="260" r:id="rId4"/>
    <p:sldId id="271" r:id="rId5"/>
    <p:sldId id="265" r:id="rId6"/>
    <p:sldId id="266" r:id="rId7"/>
    <p:sldId id="267" r:id="rId8"/>
    <p:sldId id="268" r:id="rId9"/>
    <p:sldId id="269" r:id="rId10"/>
    <p:sldId id="261" r:id="rId11"/>
    <p:sldId id="262" r:id="rId12"/>
    <p:sldId id="263" r:id="rId13"/>
    <p:sldId id="303" r:id="rId14"/>
    <p:sldId id="273" r:id="rId15"/>
    <p:sldId id="277" r:id="rId16"/>
    <p:sldId id="305" r:id="rId17"/>
    <p:sldId id="306" r:id="rId18"/>
    <p:sldId id="274" r:id="rId19"/>
    <p:sldId id="304" r:id="rId20"/>
    <p:sldId id="307" r:id="rId21"/>
    <p:sldId id="308" r:id="rId22"/>
    <p:sldId id="309" r:id="rId23"/>
    <p:sldId id="302"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8" autoAdjust="0"/>
    <p:restoredTop sz="94671" autoAdjust="0"/>
  </p:normalViewPr>
  <p:slideViewPr>
    <p:cSldViewPr>
      <p:cViewPr>
        <p:scale>
          <a:sx n="60" d="100"/>
          <a:sy n="60" d="100"/>
        </p:scale>
        <p:origin x="-1554" y="-4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4</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8</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‹Nr.›</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‹Nr.›</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‹Nr.›</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988982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56307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20826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85180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412591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07758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075134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0446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‹Nr.›</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888849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470245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270717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41825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‹Nr.›</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March 2017</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‹Nr.›</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‹Nr.›</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‹Nr.›</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‹Nr.›</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‹Nr.›</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‹Nr.›</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March 2017</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802.15-17-0380-01-lpwa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3174804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7/15-17-0229-00-lpwa-tg-802-15-minutes-for-march-2017-plenary-meeting-of-ig-lpwa.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16/15-16-0749-02-lpwa-ig-lpwa-literature-list.xls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dcn/17/15-17-0347-00-lpwa-22june2017-telco-minutes.docx" TargetMode="External"/><Relationship Id="rId2" Type="http://schemas.openxmlformats.org/officeDocument/2006/relationships/hyperlink" Target="https://mentor.ieee.org/802.15/dcn/17/15-17-0345-00-lpwa-11apr2017-telco-minute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5/dcn/17/15-17-0373-00-lpwa-update-on-etsi-ltn.pptx" TargetMode="External"/><Relationship Id="rId2" Type="http://schemas.openxmlformats.org/officeDocument/2006/relationships/hyperlink" Target="https://mentor.ieee.org/802.15/dcn/17/15-17-0383-00-lpwa-research-project-bats.pptx" TargetMode="External"/><Relationship Id="rId1" Type="http://schemas.openxmlformats.org/officeDocument/2006/relationships/slideLayout" Target="../slideLayouts/slideLayout2.xml"/><Relationship Id="rId4" Type="http://schemas.openxmlformats.org/officeDocument/2006/relationships/hyperlink" Target="https://mentor.ieee.org/802.15/dcn/17/15-17-0249-00-lpwa-lpwan-slides-ieee-802-15-ig-lpwa.pptx"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7/15-17-0383-00-lpwa-research-project-bats.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5/dcn/17/15-17-0373-00-lpwa-update-on-etsi-ltn.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5/dcn/17/15-17-0249-00-lpwa-lpwan-slides-ieee-802-15-ig-lpwa.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July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[IG LPWA Agenda of  July 2017 Plenary]</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[10 July,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IG LPWA</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July 2017 IG LPWA]</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smtClean="0"/>
              <a:t>Liaison with ETSI LTN</a:t>
            </a:r>
          </a:p>
          <a:p>
            <a:r>
              <a:rPr lang="en-US" dirty="0" smtClean="0"/>
              <a:t>Work on IG Report</a:t>
            </a:r>
          </a:p>
          <a:p>
            <a:r>
              <a:rPr lang="en-US" dirty="0" smtClean="0"/>
              <a:t>Timeline</a:t>
            </a:r>
          </a:p>
          <a:p>
            <a:endParaRPr lang="en-US"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Monday </a:t>
            </a:r>
            <a:r>
              <a:rPr lang="en-US" sz="1800" dirty="0"/>
              <a:t>PM1 </a:t>
            </a:r>
            <a:endParaRPr lang="en-US" sz="1800" dirty="0" smtClean="0"/>
          </a:p>
          <a:p>
            <a:pPr lvl="1"/>
            <a:r>
              <a:rPr lang="en-US" sz="1400" dirty="0"/>
              <a:t>Open</a:t>
            </a:r>
          </a:p>
          <a:p>
            <a:pPr lvl="1"/>
            <a:r>
              <a:rPr lang="en-US" sz="1400" dirty="0"/>
              <a:t>IEEE-SA Stds. Board Bylaws on Patents in Std's. &amp; Guidelines</a:t>
            </a:r>
          </a:p>
          <a:p>
            <a:pPr lvl="1"/>
            <a:r>
              <a:rPr lang="en-US" sz="1400" dirty="0"/>
              <a:t>Approval of the </a:t>
            </a:r>
            <a:r>
              <a:rPr lang="en-US" sz="1400" dirty="0" smtClean="0"/>
              <a:t>Agenda</a:t>
            </a:r>
          </a:p>
          <a:p>
            <a:pPr lvl="1"/>
            <a:r>
              <a:rPr lang="en-US" sz="1400" dirty="0"/>
              <a:t>Approval of Vancouver Minutes</a:t>
            </a:r>
          </a:p>
          <a:p>
            <a:pPr lvl="1"/>
            <a:r>
              <a:rPr lang="en-US" sz="1400" dirty="0" smtClean="0"/>
              <a:t>Review </a:t>
            </a:r>
            <a:r>
              <a:rPr lang="en-US" sz="1400" dirty="0"/>
              <a:t>of Time Line</a:t>
            </a:r>
          </a:p>
          <a:p>
            <a:pPr lvl="1"/>
            <a:r>
              <a:rPr lang="en-US" sz="1400" dirty="0" smtClean="0"/>
              <a:t>Update </a:t>
            </a:r>
            <a:r>
              <a:rPr lang="en-US" sz="1400" dirty="0"/>
              <a:t>on Literature List</a:t>
            </a:r>
          </a:p>
          <a:p>
            <a:pPr lvl="1"/>
            <a:r>
              <a:rPr lang="en-US" sz="1400" dirty="0"/>
              <a:t>Outcome of Last IG LPWA Telcos</a:t>
            </a:r>
          </a:p>
          <a:p>
            <a:pPr lvl="1"/>
            <a:r>
              <a:rPr lang="en-US" sz="1400" dirty="0"/>
              <a:t>Liaison with ETSI LTN</a:t>
            </a:r>
          </a:p>
          <a:p>
            <a:pPr lvl="1"/>
            <a:r>
              <a:rPr lang="en-US" sz="1400" dirty="0"/>
              <a:t>Contributions</a:t>
            </a:r>
          </a:p>
          <a:p>
            <a:pPr lvl="1"/>
            <a:r>
              <a:rPr lang="en-US" sz="1400" dirty="0"/>
              <a:t>Recess</a:t>
            </a:r>
          </a:p>
          <a:p>
            <a:r>
              <a:rPr lang="en-US" sz="1800" dirty="0" smtClean="0"/>
              <a:t>Tuesday </a:t>
            </a:r>
            <a:r>
              <a:rPr lang="en-US" sz="1800" dirty="0"/>
              <a:t>PM1 </a:t>
            </a:r>
            <a:endParaRPr lang="en-US" sz="1800" dirty="0" smtClean="0"/>
          </a:p>
          <a:p>
            <a:pPr lvl="1"/>
            <a:r>
              <a:rPr lang="en-US" sz="1400" dirty="0" smtClean="0"/>
              <a:t>Open</a:t>
            </a:r>
            <a:endParaRPr lang="en-US" sz="1400" dirty="0"/>
          </a:p>
          <a:p>
            <a:pPr lvl="1"/>
            <a:r>
              <a:rPr lang="en-US" sz="1400" dirty="0" smtClean="0"/>
              <a:t>Contributions </a:t>
            </a:r>
            <a:r>
              <a:rPr lang="en-US" sz="1400" dirty="0"/>
              <a:t>/ IG Report</a:t>
            </a:r>
          </a:p>
          <a:p>
            <a:pPr lvl="1"/>
            <a:r>
              <a:rPr lang="en-US" sz="1400" dirty="0" smtClean="0"/>
              <a:t>Recess</a:t>
            </a:r>
            <a:endParaRPr lang="en-US" sz="1400" dirty="0"/>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smtClean="0"/>
              <a:t>Wednesday PM1 </a:t>
            </a:r>
            <a:endParaRPr lang="en-US" sz="1800" dirty="0"/>
          </a:p>
          <a:p>
            <a:pPr lvl="1"/>
            <a:r>
              <a:rPr lang="en-US" sz="1400" dirty="0"/>
              <a:t>Open</a:t>
            </a:r>
          </a:p>
          <a:p>
            <a:pPr lvl="1"/>
            <a:r>
              <a:rPr lang="en-US" sz="1400" dirty="0"/>
              <a:t>Contributions / IG Report</a:t>
            </a:r>
          </a:p>
          <a:p>
            <a:pPr lvl="1"/>
            <a:r>
              <a:rPr lang="en-US" sz="1400" dirty="0" smtClean="0"/>
              <a:t>Recess</a:t>
            </a:r>
          </a:p>
          <a:p>
            <a:pPr lvl="1"/>
            <a:endParaRPr lang="en-US" sz="1400" dirty="0"/>
          </a:p>
          <a:p>
            <a:r>
              <a:rPr lang="en-US" sz="1800" dirty="0" smtClean="0"/>
              <a:t>Thursday </a:t>
            </a:r>
            <a:r>
              <a:rPr lang="en-US" sz="1800" dirty="0"/>
              <a:t>PM1 </a:t>
            </a:r>
            <a:endParaRPr lang="en-US" sz="1800" dirty="0" smtClean="0"/>
          </a:p>
          <a:p>
            <a:pPr lvl="1"/>
            <a:r>
              <a:rPr lang="en-US" sz="1400" dirty="0" smtClean="0"/>
              <a:t>Open</a:t>
            </a:r>
            <a:endParaRPr lang="en-US" sz="1400" dirty="0"/>
          </a:p>
          <a:p>
            <a:pPr lvl="1"/>
            <a:r>
              <a:rPr lang="en-US" sz="1400" dirty="0"/>
              <a:t>Contributions / IG Report</a:t>
            </a:r>
          </a:p>
          <a:p>
            <a:pPr lvl="1"/>
            <a:r>
              <a:rPr lang="en-US" sz="1400" dirty="0" smtClean="0"/>
              <a:t>Review </a:t>
            </a:r>
            <a:r>
              <a:rPr lang="en-US" sz="1400" dirty="0"/>
              <a:t>of Time Line</a:t>
            </a:r>
          </a:p>
          <a:p>
            <a:pPr lvl="1"/>
            <a:r>
              <a:rPr lang="en-US" sz="1400" dirty="0" err="1" smtClean="0"/>
              <a:t>AoB</a:t>
            </a:r>
            <a:endParaRPr lang="en-US" sz="1400" dirty="0"/>
          </a:p>
          <a:p>
            <a:pPr lvl="1"/>
            <a:r>
              <a:rPr lang="en-US" sz="1400" dirty="0" smtClean="0"/>
              <a:t>Adjourn</a:t>
            </a:r>
            <a:endParaRPr lang="en-US" sz="1400" dirty="0"/>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11</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Minutes of the Vancouver Meeting</a:t>
            </a:r>
            <a:endParaRPr lang="en-US" dirty="0"/>
          </a:p>
        </p:txBody>
      </p:sp>
      <p:sp>
        <p:nvSpPr>
          <p:cNvPr id="3" name="Inhaltsplatzhalter 2"/>
          <p:cNvSpPr>
            <a:spLocks noGrp="1"/>
          </p:cNvSpPr>
          <p:nvPr>
            <p:ph idx="1"/>
          </p:nvPr>
        </p:nvSpPr>
        <p:spPr/>
        <p:txBody>
          <a:bodyPr/>
          <a:lstStyle/>
          <a:p>
            <a:r>
              <a:rPr lang="en-US" sz="2400" dirty="0" smtClean="0"/>
              <a:t>Meeting minutes of the March 2017 Vancouver meeting are available on mentor 17/220: </a:t>
            </a:r>
            <a:r>
              <a:rPr lang="en-US" sz="2400" dirty="0" smtClean="0">
                <a:hlinkClick r:id="rId2"/>
              </a:rPr>
              <a:t>https</a:t>
            </a:r>
            <a:r>
              <a:rPr lang="en-US" sz="2400" dirty="0">
                <a:hlinkClick r:id="rId2"/>
              </a:rPr>
              <a:t>://</a:t>
            </a:r>
            <a:r>
              <a:rPr lang="en-US" sz="2400" dirty="0" smtClean="0">
                <a:hlinkClick r:id="rId2"/>
              </a:rPr>
              <a:t>mentor.ieee.org/802.15/dcn/17/15-17-0229-00-lpwa-tg-802-15-minutes-for-march-2017-plenary-meeting-of-ig-lpwa.doc</a:t>
            </a:r>
            <a:endParaRPr lang="en-US" sz="2400" dirty="0" smtClean="0"/>
          </a:p>
          <a:p>
            <a:endParaRPr lang="en-US" sz="2400" dirty="0" smtClean="0"/>
          </a:p>
          <a:p>
            <a:r>
              <a:rPr lang="en-US" sz="2400" dirty="0" smtClean="0"/>
              <a:t>Meeting minutes approved</a:t>
            </a:r>
          </a:p>
        </p:txBody>
      </p:sp>
      <p:sp>
        <p:nvSpPr>
          <p:cNvPr id="4" name="Datumsplatzhalter 3"/>
          <p:cNvSpPr>
            <a:spLocks noGrp="1"/>
          </p:cNvSpPr>
          <p:nvPr>
            <p:ph type="dt" sz="half" idx="10"/>
          </p:nvPr>
        </p:nvSpPr>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12</a:t>
            </a:fld>
            <a:endParaRPr lang="en-US" altLang="en-US" dirty="0"/>
          </a:p>
        </p:txBody>
      </p:sp>
    </p:spTree>
    <p:extLst>
      <p:ext uri="{BB962C8B-B14F-4D97-AF65-F5344CB8AC3E}">
        <p14:creationId xmlns:p14="http://schemas.microsoft.com/office/powerpoint/2010/main" val="6493465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 – Past Sessions</a:t>
            </a:r>
            <a:endParaRPr lang="en-US" dirty="0"/>
          </a:p>
        </p:txBody>
      </p:sp>
      <p:sp>
        <p:nvSpPr>
          <p:cNvPr id="9" name="Inhaltsplatzhalter 8"/>
          <p:cNvSpPr>
            <a:spLocks noGrp="1"/>
          </p:cNvSpPr>
          <p:nvPr>
            <p:ph idx="1"/>
          </p:nvPr>
        </p:nvSpPr>
        <p:spPr/>
        <p:txBody>
          <a:bodyPr/>
          <a:lstStyle/>
          <a:p>
            <a:r>
              <a:rPr lang="en-US" sz="2000" b="1" dirty="0"/>
              <a:t>September 2016 Interim (Warsaw)</a:t>
            </a:r>
            <a:endParaRPr lang="de-DE" sz="2000" b="1" dirty="0"/>
          </a:p>
          <a:p>
            <a:pPr lvl="1"/>
            <a:r>
              <a:rPr lang="en-US" sz="1800" dirty="0"/>
              <a:t>Discussion on IG objectives</a:t>
            </a:r>
            <a:endParaRPr lang="de-DE" sz="1800" dirty="0"/>
          </a:p>
          <a:p>
            <a:pPr lvl="1"/>
            <a:r>
              <a:rPr lang="en-US" sz="1800" dirty="0"/>
              <a:t>Call for contributions</a:t>
            </a:r>
            <a:endParaRPr lang="de-DE" sz="1800" dirty="0"/>
          </a:p>
          <a:p>
            <a:r>
              <a:rPr lang="en-US" sz="2000" b="1" dirty="0"/>
              <a:t>November 2016 Plenary (San Antonio)</a:t>
            </a:r>
            <a:endParaRPr lang="de-DE" sz="2000" b="1" dirty="0"/>
          </a:p>
          <a:p>
            <a:pPr lvl="1"/>
            <a:r>
              <a:rPr lang="en-US" sz="1800" dirty="0"/>
              <a:t>Fixed IG objectives</a:t>
            </a:r>
            <a:endParaRPr lang="de-DE" sz="1800" dirty="0"/>
          </a:p>
          <a:p>
            <a:pPr lvl="1"/>
            <a:r>
              <a:rPr lang="en-US" sz="1800" dirty="0"/>
              <a:t>Presentation of contributions (focus usage scenarios)</a:t>
            </a:r>
            <a:endParaRPr lang="de-DE" sz="1800" dirty="0"/>
          </a:p>
          <a:p>
            <a:pPr lvl="1"/>
            <a:r>
              <a:rPr lang="en-US" sz="1800" dirty="0"/>
              <a:t>Initial discussion on IG report</a:t>
            </a:r>
            <a:endParaRPr lang="de-DE" sz="1800" dirty="0"/>
          </a:p>
          <a:p>
            <a:r>
              <a:rPr lang="en-US" sz="2000" b="1" dirty="0"/>
              <a:t>January 2017 Interim (Atlanta)</a:t>
            </a:r>
            <a:endParaRPr lang="de-DE" sz="2000" b="1" dirty="0"/>
          </a:p>
          <a:p>
            <a:pPr lvl="1"/>
            <a:r>
              <a:rPr lang="en-US" sz="1800" dirty="0"/>
              <a:t>Fixed usage scenarios and channel models</a:t>
            </a:r>
            <a:endParaRPr lang="de-DE" sz="1800" dirty="0"/>
          </a:p>
          <a:p>
            <a:pPr lvl="1"/>
            <a:r>
              <a:rPr lang="en-US" sz="1800" dirty="0"/>
              <a:t>Presentation of contributions with focus on evaluation </a:t>
            </a:r>
            <a:r>
              <a:rPr lang="en-US" sz="1800" dirty="0" smtClean="0"/>
              <a:t>criteria</a:t>
            </a:r>
          </a:p>
          <a:p>
            <a:endParaRPr lang="de-DE" sz="2200" dirty="0"/>
          </a:p>
        </p:txBody>
      </p:sp>
      <p:sp>
        <p:nvSpPr>
          <p:cNvPr id="5" name="Datumsplatzhalter 4"/>
          <p:cNvSpPr>
            <a:spLocks noGrp="1"/>
          </p:cNvSpPr>
          <p:nvPr>
            <p:ph type="dt" sz="half" idx="10"/>
          </p:nvPr>
        </p:nvSpPr>
        <p:spPr/>
        <p:txBody>
          <a:bodyPr/>
          <a:lstStyle/>
          <a:p>
            <a:pPr>
              <a:defRPr/>
            </a:pPr>
            <a:r>
              <a:rPr lang="en-US" altLang="en-US" dirty="0"/>
              <a:t>July 2017</a:t>
            </a:r>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13</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Timeline</a:t>
            </a:r>
            <a:endParaRPr lang="en-US" dirty="0"/>
          </a:p>
        </p:txBody>
      </p:sp>
      <p:sp>
        <p:nvSpPr>
          <p:cNvPr id="3" name="Inhaltsplatzhalter 2"/>
          <p:cNvSpPr>
            <a:spLocks noGrp="1"/>
          </p:cNvSpPr>
          <p:nvPr>
            <p:ph idx="1"/>
          </p:nvPr>
        </p:nvSpPr>
        <p:spPr/>
        <p:txBody>
          <a:bodyPr/>
          <a:lstStyle/>
          <a:p>
            <a:r>
              <a:rPr lang="en-US" sz="2000" b="1" dirty="0" smtClean="0"/>
              <a:t>March 2017 Plenary (Vancouver)</a:t>
            </a:r>
            <a:endParaRPr lang="de-DE" sz="2000" b="1" dirty="0" smtClean="0"/>
          </a:p>
          <a:p>
            <a:pPr lvl="1"/>
            <a:r>
              <a:rPr lang="en-US" sz="1800" b="1" dirty="0" smtClean="0"/>
              <a:t>Fixed evaluation criteria</a:t>
            </a:r>
            <a:endParaRPr lang="de-DE" sz="1800" b="1" dirty="0" smtClean="0"/>
          </a:p>
          <a:p>
            <a:pPr lvl="1"/>
            <a:r>
              <a:rPr lang="en-US" sz="1800" b="1" dirty="0" smtClean="0"/>
              <a:t>Presentation of contributions with focus technology options for LPWA</a:t>
            </a:r>
          </a:p>
          <a:p>
            <a:pPr lvl="1"/>
            <a:endParaRPr lang="en-US" sz="1800" b="1" dirty="0" smtClean="0"/>
          </a:p>
          <a:p>
            <a:r>
              <a:rPr lang="en-US" sz="2000" b="1" strike="sngStrike" dirty="0"/>
              <a:t>May 2017 Daejeon </a:t>
            </a:r>
          </a:p>
          <a:p>
            <a:endParaRPr lang="de-DE" sz="2200" dirty="0" smtClean="0"/>
          </a:p>
          <a:p>
            <a:r>
              <a:rPr lang="en-US" sz="2000" b="1" dirty="0" smtClean="0"/>
              <a:t>July 2017 Plenary (Berlin)</a:t>
            </a:r>
          </a:p>
          <a:p>
            <a:pPr lvl="1"/>
            <a:r>
              <a:rPr lang="en-US" sz="1800" dirty="0">
                <a:solidFill>
                  <a:srgbClr val="FF0000"/>
                </a:solidFill>
              </a:rPr>
              <a:t>Presentation of contributions with focus technology options for LPWA</a:t>
            </a:r>
          </a:p>
          <a:p>
            <a:pPr lvl="1"/>
            <a:r>
              <a:rPr lang="en-US" sz="1800" dirty="0" smtClean="0"/>
              <a:t>Final discussion on IG report</a:t>
            </a:r>
            <a:endParaRPr lang="en-US"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spTree>
    <p:extLst>
      <p:ext uri="{BB962C8B-B14F-4D97-AF65-F5344CB8AC3E}">
        <p14:creationId xmlns:p14="http://schemas.microsoft.com/office/powerpoint/2010/main" val="14947408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Update on Literature List</a:t>
            </a:r>
            <a:endParaRPr lang="en-US" dirty="0"/>
          </a:p>
        </p:txBody>
      </p:sp>
      <p:sp>
        <p:nvSpPr>
          <p:cNvPr id="3" name="Inhaltsplatzhalter 2"/>
          <p:cNvSpPr>
            <a:spLocks noGrp="1"/>
          </p:cNvSpPr>
          <p:nvPr>
            <p:ph idx="1"/>
          </p:nvPr>
        </p:nvSpPr>
        <p:spPr/>
        <p:txBody>
          <a:bodyPr/>
          <a:lstStyle/>
          <a:p>
            <a:r>
              <a:rPr lang="en-US" sz="2400" dirty="0" smtClean="0"/>
              <a:t>Latest literature list available on mentor 16/749r2 </a:t>
            </a:r>
            <a:r>
              <a:rPr lang="en-US" sz="2400" dirty="0" smtClean="0">
                <a:hlinkClick r:id="rId2"/>
              </a:rPr>
              <a:t>https://mentor.ieee.org/802.15/dcn/16/15-16-0749-02-lpwa-ig-lpwa-literature-list.xlsx</a:t>
            </a:r>
            <a:endParaRPr lang="en-US" sz="2400" dirty="0" smtClean="0"/>
          </a:p>
          <a:p>
            <a:endParaRPr lang="en-US" sz="2400" dirty="0" smtClean="0"/>
          </a:p>
          <a:p>
            <a:r>
              <a:rPr lang="en-US" sz="2400" dirty="0" smtClean="0"/>
              <a:t>Everybody is invited to add publicly available literature on the topic of LPWAN to the list</a:t>
            </a:r>
          </a:p>
          <a:p>
            <a:endParaRPr lang="en-US" sz="2400" dirty="0"/>
          </a:p>
        </p:txBody>
      </p:sp>
      <p:sp>
        <p:nvSpPr>
          <p:cNvPr id="4" name="Datumsplatzhalter 3"/>
          <p:cNvSpPr>
            <a:spLocks noGrp="1"/>
          </p:cNvSpPr>
          <p:nvPr>
            <p:ph type="dt" sz="half" idx="10"/>
          </p:nvPr>
        </p:nvSpPr>
        <p:spPr/>
        <p:txBody>
          <a:bodyPr/>
          <a:lstStyle/>
          <a:p>
            <a:pPr>
              <a:defRPr/>
            </a:pPr>
            <a:r>
              <a:rPr lang="en-US" altLang="en-US" dirty="0"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15</a:t>
            </a:fld>
            <a:endParaRPr lang="en-US" altLang="en-US" dirty="0"/>
          </a:p>
        </p:txBody>
      </p:sp>
    </p:spTree>
    <p:extLst>
      <p:ext uri="{BB962C8B-B14F-4D97-AF65-F5344CB8AC3E}">
        <p14:creationId xmlns:p14="http://schemas.microsoft.com/office/powerpoint/2010/main" val="11687551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Outcome of Last IG LPWA Telcos</a:t>
            </a:r>
            <a:endParaRPr lang="de-DE" dirty="0"/>
          </a:p>
        </p:txBody>
      </p:sp>
      <p:sp>
        <p:nvSpPr>
          <p:cNvPr id="3" name="Inhaltsplatzhalter 2"/>
          <p:cNvSpPr>
            <a:spLocks noGrp="1"/>
          </p:cNvSpPr>
          <p:nvPr>
            <p:ph idx="1"/>
          </p:nvPr>
        </p:nvSpPr>
        <p:spPr/>
        <p:txBody>
          <a:bodyPr/>
          <a:lstStyle/>
          <a:p>
            <a:r>
              <a:rPr lang="en-US" sz="2400" dirty="0" smtClean="0"/>
              <a:t>Telco minutes are available </a:t>
            </a:r>
            <a:r>
              <a:rPr lang="en-US" sz="2400" dirty="0"/>
              <a:t>on </a:t>
            </a:r>
            <a:r>
              <a:rPr lang="en-US" sz="2400" dirty="0" smtClean="0"/>
              <a:t>mentor 17/345 and 17/347: </a:t>
            </a:r>
            <a:r>
              <a:rPr lang="en-US" sz="2400" dirty="0">
                <a:hlinkClick r:id="rId2"/>
              </a:rPr>
              <a:t>https://</a:t>
            </a:r>
            <a:r>
              <a:rPr lang="en-US" sz="2400" dirty="0" smtClean="0">
                <a:hlinkClick r:id="rId2"/>
              </a:rPr>
              <a:t>mentor.ieee.org/802.15/dcn/17/15-17-0345-00-lpwa-11apr2017-telco-minutes.docx</a:t>
            </a:r>
            <a:r>
              <a:rPr lang="en-US" sz="2400" dirty="0" smtClean="0"/>
              <a:t>,  </a:t>
            </a:r>
            <a:r>
              <a:rPr lang="en-US" sz="2400" dirty="0">
                <a:hlinkClick r:id="rId3"/>
              </a:rPr>
              <a:t>https://</a:t>
            </a:r>
            <a:r>
              <a:rPr lang="en-US" sz="2400" dirty="0" smtClean="0">
                <a:hlinkClick r:id="rId3"/>
              </a:rPr>
              <a:t>mentor.ieee.org/802.15/dcn/17/15-17-0347-00-lpwa-22june2017-telco-minutes.docx</a:t>
            </a:r>
            <a:endParaRPr lang="en-US" sz="2400" dirty="0" smtClean="0"/>
          </a:p>
          <a:p>
            <a:endParaRPr lang="en-US" sz="2400" dirty="0" smtClean="0"/>
          </a:p>
          <a:p>
            <a:r>
              <a:rPr lang="en-US" sz="2400" dirty="0" smtClean="0"/>
              <a:t>Main topics were suitability of IEEE 802.15.4k for LPWAN and suitability of FHSS (frequency hopping spread spectrum)</a:t>
            </a:r>
          </a:p>
          <a:p>
            <a:endParaRPr lang="en-US" sz="2400" dirty="0"/>
          </a:p>
          <a:p>
            <a:r>
              <a:rPr lang="en-US" sz="2400" dirty="0" smtClean="0"/>
              <a:t>Proposal: Re-Discuss topics this week</a:t>
            </a:r>
            <a:endParaRPr lang="en-US" sz="2400" dirty="0"/>
          </a:p>
        </p:txBody>
      </p:sp>
      <p:sp>
        <p:nvSpPr>
          <p:cNvPr id="4" name="Datumsplatzhalter 3"/>
          <p:cNvSpPr>
            <a:spLocks noGrp="1"/>
          </p:cNvSpPr>
          <p:nvPr>
            <p:ph type="dt" sz="half" idx="10"/>
          </p:nvPr>
        </p:nvSpPr>
        <p:spPr/>
        <p:txBody>
          <a:bodyPr/>
          <a:lstStyle/>
          <a:p>
            <a:pPr>
              <a:defRPr/>
            </a:pPr>
            <a:r>
              <a:rPr lang="en-US" altLang="en-US" dirty="0"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16</a:t>
            </a:fld>
            <a:endParaRPr lang="en-US" altLang="en-US"/>
          </a:p>
        </p:txBody>
      </p:sp>
    </p:spTree>
    <p:extLst>
      <p:ext uri="{BB962C8B-B14F-4D97-AF65-F5344CB8AC3E}">
        <p14:creationId xmlns:p14="http://schemas.microsoft.com/office/powerpoint/2010/main" val="31461630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Planned Submissions Monday</a:t>
            </a:r>
            <a:endParaRPr lang="en-US" dirty="0"/>
          </a:p>
        </p:txBody>
      </p:sp>
      <p:sp>
        <p:nvSpPr>
          <p:cNvPr id="3" name="Inhaltsplatzhalter 2"/>
          <p:cNvSpPr>
            <a:spLocks noGrp="1"/>
          </p:cNvSpPr>
          <p:nvPr>
            <p:ph idx="1"/>
          </p:nvPr>
        </p:nvSpPr>
        <p:spPr/>
        <p:txBody>
          <a:bodyPr/>
          <a:lstStyle/>
          <a:p>
            <a:pPr marL="457200" indent="-457200">
              <a:buFont typeface="+mj-lt"/>
              <a:buAutoNum type="arabicPeriod"/>
            </a:pPr>
            <a:r>
              <a:rPr lang="en-US" sz="2000" dirty="0"/>
              <a:t>Research Project “BATS</a:t>
            </a:r>
            <a:r>
              <a:rPr lang="en-US" sz="2000" dirty="0" smtClean="0"/>
              <a:t>”, </a:t>
            </a:r>
            <a:r>
              <a:rPr lang="en-US" sz="2000" dirty="0"/>
              <a:t>Joerg Robert (University Erlangen-</a:t>
            </a:r>
            <a:r>
              <a:rPr lang="en-US" sz="2000" dirty="0" err="1"/>
              <a:t>Nuernberg</a:t>
            </a:r>
            <a:r>
              <a:rPr lang="en-US" sz="2000" dirty="0" smtClean="0"/>
              <a:t>) 17/383 : </a:t>
            </a:r>
            <a:r>
              <a:rPr lang="en-US" sz="2000" dirty="0">
                <a:hlinkClick r:id="rId2"/>
              </a:rPr>
              <a:t>https://</a:t>
            </a:r>
            <a:r>
              <a:rPr lang="en-US" sz="2000" dirty="0" smtClean="0">
                <a:hlinkClick r:id="rId2"/>
              </a:rPr>
              <a:t>mentor.ieee.org/802.15/dcn/17/15-17-0383-00-lpwa-research-project-bats.pptx</a:t>
            </a:r>
            <a:endParaRPr lang="en-US" sz="2000" dirty="0" smtClean="0"/>
          </a:p>
          <a:p>
            <a:pPr marL="457200" indent="-457200">
              <a:buFont typeface="+mj-lt"/>
              <a:buAutoNum type="arabicPeriod"/>
            </a:pPr>
            <a:r>
              <a:rPr lang="en-US" sz="2000" dirty="0" smtClean="0"/>
              <a:t>Update on ETSI </a:t>
            </a:r>
            <a:r>
              <a:rPr lang="en-US" sz="2000" dirty="0"/>
              <a:t>LTN, Joerg Robert (University Erlangen-</a:t>
            </a:r>
            <a:r>
              <a:rPr lang="en-US" sz="2000" dirty="0" err="1"/>
              <a:t>Nuernberg</a:t>
            </a:r>
            <a:r>
              <a:rPr lang="en-US" sz="2000" dirty="0" smtClean="0"/>
              <a:t>) 17/373: </a:t>
            </a:r>
            <a:r>
              <a:rPr lang="en-US" sz="2000" dirty="0">
                <a:hlinkClick r:id="rId3"/>
              </a:rPr>
              <a:t>https://</a:t>
            </a:r>
            <a:r>
              <a:rPr lang="en-US" sz="2000" dirty="0" smtClean="0">
                <a:hlinkClick r:id="rId3"/>
              </a:rPr>
              <a:t>mentor.ieee.org/802.15/dcn/17/15-17-0373-00-lpwa-update-on-etsi-ltn.pptx</a:t>
            </a:r>
            <a:endParaRPr lang="en-US" sz="2000" dirty="0" smtClean="0"/>
          </a:p>
          <a:p>
            <a:pPr marL="457200" indent="-457200">
              <a:buFont typeface="+mj-lt"/>
              <a:buAutoNum type="arabicPeriod"/>
            </a:pPr>
            <a:r>
              <a:rPr lang="de-DE" sz="2000" dirty="0"/>
              <a:t>LPWAN_SLIDES-IEEE_802-15-IG_LPWA, Charlie Perkins (</a:t>
            </a:r>
            <a:r>
              <a:rPr lang="de-DE" sz="2000" dirty="0" err="1"/>
              <a:t>Futurewei</a:t>
            </a:r>
            <a:r>
              <a:rPr lang="de-DE" sz="2000" dirty="0" smtClean="0"/>
              <a:t>) 17/249: </a:t>
            </a:r>
            <a:r>
              <a:rPr lang="de-DE" sz="2000" dirty="0">
                <a:hlinkClick r:id="rId4"/>
              </a:rPr>
              <a:t>https://</a:t>
            </a:r>
            <a:r>
              <a:rPr lang="de-DE" sz="2000" dirty="0" smtClean="0">
                <a:hlinkClick r:id="rId4"/>
              </a:rPr>
              <a:t>mentor.ieee.org/802.15/dcn/17/15-17-0249-00-lpwa-lpwan-slides-ieee-802-15-ig-lpwa.pptx</a:t>
            </a:r>
            <a:endParaRPr lang="de-DE" sz="2000" dirty="0" smtClean="0"/>
          </a:p>
          <a:p>
            <a:pPr marL="457200" indent="-457200">
              <a:buFont typeface="+mj-lt"/>
              <a:buAutoNum type="arabicPeriod"/>
            </a:pPr>
            <a:endParaRPr lang="en-US" sz="2000" dirty="0" smtClean="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17</a:t>
            </a:fld>
            <a:endParaRPr lang="en-US" altLang="en-US"/>
          </a:p>
        </p:txBody>
      </p:sp>
    </p:spTree>
    <p:extLst>
      <p:ext uri="{BB962C8B-B14F-4D97-AF65-F5344CB8AC3E}">
        <p14:creationId xmlns:p14="http://schemas.microsoft.com/office/powerpoint/2010/main" val="33432739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Research Project BATS</a:t>
            </a:r>
            <a:endParaRPr lang="en-US" dirty="0"/>
          </a:p>
        </p:txBody>
      </p:sp>
      <p:sp>
        <p:nvSpPr>
          <p:cNvPr id="3" name="Inhaltsplatzhalter 2"/>
          <p:cNvSpPr>
            <a:spLocks noGrp="1"/>
          </p:cNvSpPr>
          <p:nvPr>
            <p:ph idx="1"/>
          </p:nvPr>
        </p:nvSpPr>
        <p:spPr/>
        <p:txBody>
          <a:bodyPr/>
          <a:lstStyle/>
          <a:p>
            <a:r>
              <a:rPr lang="en-US" sz="2400" dirty="0"/>
              <a:t>Research Project “BATS”, Joerg Robert (University Erlangen-</a:t>
            </a:r>
            <a:r>
              <a:rPr lang="en-US" sz="2400" dirty="0" err="1"/>
              <a:t>Nuernberg</a:t>
            </a:r>
            <a:r>
              <a:rPr lang="en-US" sz="2400" dirty="0"/>
              <a:t>) 17/383 : </a:t>
            </a:r>
            <a:r>
              <a:rPr lang="en-US" sz="2400" dirty="0">
                <a:hlinkClick r:id="rId2"/>
              </a:rPr>
              <a:t>https://</a:t>
            </a:r>
            <a:r>
              <a:rPr lang="en-US" sz="2400" dirty="0" smtClean="0">
                <a:hlinkClick r:id="rId2"/>
              </a:rPr>
              <a:t>mentor.ieee.org/802.15/dcn/17/15-17-0383-00-lpwa-research-project-bats.pptx</a:t>
            </a:r>
            <a:endParaRPr lang="en-US" sz="2400" dirty="0" smtClean="0"/>
          </a:p>
          <a:p>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18</a:t>
            </a:fld>
            <a:endParaRPr lang="en-US" altLang="en-US" dirty="0"/>
          </a:p>
        </p:txBody>
      </p:sp>
    </p:spTree>
    <p:extLst>
      <p:ext uri="{BB962C8B-B14F-4D97-AF65-F5344CB8AC3E}">
        <p14:creationId xmlns:p14="http://schemas.microsoft.com/office/powerpoint/2010/main" val="21365034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Update on ETSI LTN</a:t>
            </a:r>
            <a:endParaRPr lang="de-DE" dirty="0"/>
          </a:p>
        </p:txBody>
      </p:sp>
      <p:sp>
        <p:nvSpPr>
          <p:cNvPr id="3" name="Inhaltsplatzhalter 2"/>
          <p:cNvSpPr>
            <a:spLocks noGrp="1"/>
          </p:cNvSpPr>
          <p:nvPr>
            <p:ph idx="1"/>
          </p:nvPr>
        </p:nvSpPr>
        <p:spPr/>
        <p:txBody>
          <a:bodyPr/>
          <a:lstStyle/>
          <a:p>
            <a:r>
              <a:rPr lang="en-US" sz="2400" dirty="0"/>
              <a:t>Update on ETSI LTN, Joerg Robert (University Erlangen-</a:t>
            </a:r>
            <a:r>
              <a:rPr lang="en-US" sz="2400" dirty="0" err="1"/>
              <a:t>Nuernberg</a:t>
            </a:r>
            <a:r>
              <a:rPr lang="en-US" sz="2400" dirty="0"/>
              <a:t>) 17/373: </a:t>
            </a:r>
            <a:r>
              <a:rPr lang="en-US" sz="2400" dirty="0">
                <a:hlinkClick r:id="rId2"/>
              </a:rPr>
              <a:t>https://</a:t>
            </a:r>
            <a:r>
              <a:rPr lang="en-US" sz="2400" dirty="0" smtClean="0">
                <a:hlinkClick r:id="rId2"/>
              </a:rPr>
              <a:t>mentor.ieee.org/802.15/dcn/17/15-17-0373-00-lpwa-update-on-etsi-ltn.pptx</a:t>
            </a:r>
            <a:endParaRPr lang="en-US" sz="2400" dirty="0" smtClean="0"/>
          </a:p>
          <a:p>
            <a:endParaRPr lang="en-US" sz="2400" dirty="0"/>
          </a:p>
          <a:p>
            <a:r>
              <a:rPr lang="en-US" sz="2400" dirty="0"/>
              <a:t>Questions or comments?</a:t>
            </a:r>
          </a:p>
          <a:p>
            <a:endParaRPr lang="en-US" sz="2400" dirty="0"/>
          </a:p>
          <a:p>
            <a:endParaRPr lang="de-DE" sz="2400"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19</a:t>
            </a:fld>
            <a:endParaRPr lang="en-US" altLang="en-US"/>
          </a:p>
        </p:txBody>
      </p:sp>
    </p:spTree>
    <p:extLst>
      <p:ext uri="{BB962C8B-B14F-4D97-AF65-F5344CB8AC3E}">
        <p14:creationId xmlns:p14="http://schemas.microsoft.com/office/powerpoint/2010/main" val="23839926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 IG LPWA</a:t>
            </a:r>
            <a:br>
              <a:rPr lang="en-US" dirty="0" smtClean="0"/>
            </a:br>
            <a:r>
              <a:rPr lang="en-US" dirty="0" smtClean="0"/>
              <a:t>Agenda July 2017 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Presentation During April 2017 IETF Meeting</a:t>
            </a:r>
            <a:endParaRPr lang="en-US" dirty="0"/>
          </a:p>
        </p:txBody>
      </p:sp>
      <p:sp>
        <p:nvSpPr>
          <p:cNvPr id="3" name="Inhaltsplatzhalter 2"/>
          <p:cNvSpPr>
            <a:spLocks noGrp="1"/>
          </p:cNvSpPr>
          <p:nvPr>
            <p:ph idx="1"/>
          </p:nvPr>
        </p:nvSpPr>
        <p:spPr/>
        <p:txBody>
          <a:bodyPr/>
          <a:lstStyle/>
          <a:p>
            <a:r>
              <a:rPr lang="en-US" sz="2400" dirty="0" smtClean="0"/>
              <a:t>LPWAN_SLIDES-IEEE_802-15-IG_LPWA, Charlie Perkins (</a:t>
            </a:r>
            <a:r>
              <a:rPr lang="en-US" sz="2400" dirty="0" err="1" smtClean="0"/>
              <a:t>Futurewei</a:t>
            </a:r>
            <a:r>
              <a:rPr lang="en-US" sz="2400" dirty="0" smtClean="0"/>
              <a:t>) 17/249: </a:t>
            </a:r>
            <a:r>
              <a:rPr lang="en-US" sz="2400" dirty="0" smtClean="0">
                <a:hlinkClick r:id="rId2"/>
              </a:rPr>
              <a:t>https://mentor.ieee.org/802.15/dcn/17/15-17-0249-00-lpwa-lpwan-slides-ieee-802-15-ig-lpwa.pptx</a:t>
            </a:r>
            <a:endParaRPr lang="en-US" sz="2400" dirty="0" smtClean="0"/>
          </a:p>
          <a:p>
            <a:endParaRPr lang="en-US" sz="2400" dirty="0" smtClean="0"/>
          </a:p>
          <a:p>
            <a:r>
              <a:rPr lang="en-US" sz="2400" dirty="0" smtClean="0"/>
              <a:t>Questions or comments?</a:t>
            </a:r>
            <a:endParaRPr lang="en-US" sz="2400"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20</a:t>
            </a:fld>
            <a:endParaRPr lang="en-US" altLang="en-US" dirty="0"/>
          </a:p>
        </p:txBody>
      </p:sp>
    </p:spTree>
    <p:extLst>
      <p:ext uri="{BB962C8B-B14F-4D97-AF65-F5344CB8AC3E}">
        <p14:creationId xmlns:p14="http://schemas.microsoft.com/office/powerpoint/2010/main" val="15450189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Thank You!</a:t>
            </a:r>
            <a:endParaRPr lang="en-US" dirty="0"/>
          </a:p>
        </p:txBody>
      </p:sp>
      <p:sp>
        <p:nvSpPr>
          <p:cNvPr id="3" name="Inhaltsplatzhalter 2"/>
          <p:cNvSpPr>
            <a:spLocks noGrp="1"/>
          </p:cNvSpPr>
          <p:nvPr>
            <p:ph idx="1"/>
          </p:nvPr>
        </p:nvSpPr>
        <p:spPr/>
        <p:txBody>
          <a:bodyPr/>
          <a:lstStyle/>
          <a:p>
            <a:r>
              <a:rPr lang="en-US" dirty="0" smtClean="0"/>
              <a:t>Recess until Tuesday PM1</a:t>
            </a:r>
            <a:endParaRPr lang="en-US"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21</a:t>
            </a:fld>
            <a:endParaRPr lang="en-US" altLang="en-US" dirty="0"/>
          </a:p>
        </p:txBody>
      </p:sp>
    </p:spTree>
    <p:extLst>
      <p:ext uri="{BB962C8B-B14F-4D97-AF65-F5344CB8AC3E}">
        <p14:creationId xmlns:p14="http://schemas.microsoft.com/office/powerpoint/2010/main" val="2557837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Interest!</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22</a:t>
            </a:fld>
            <a:endParaRPr lang="en-US" altLang="en-US"/>
          </a:p>
        </p:txBody>
      </p:sp>
    </p:spTree>
    <p:extLst>
      <p:ext uri="{BB962C8B-B14F-4D97-AF65-F5344CB8AC3E}">
        <p14:creationId xmlns:p14="http://schemas.microsoft.com/office/powerpoint/2010/main" val="3114556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Secretary</a:t>
            </a:r>
            <a:endParaRPr lang="en-US" dirty="0"/>
          </a:p>
        </p:txBody>
      </p:sp>
      <p:sp>
        <p:nvSpPr>
          <p:cNvPr id="3" name="Inhaltsplatzhalter 2"/>
          <p:cNvSpPr>
            <a:spLocks noGrp="1"/>
          </p:cNvSpPr>
          <p:nvPr>
            <p:ph idx="1"/>
          </p:nvPr>
        </p:nvSpPr>
        <p:spPr/>
        <p:txBody>
          <a:bodyPr/>
          <a:lstStyle/>
          <a:p>
            <a:r>
              <a:rPr lang="en-US" sz="2400" dirty="0" smtClean="0"/>
              <a:t>Any volunteers for taking the notes?</a:t>
            </a:r>
            <a:endParaRPr lang="en-US" sz="2400"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2457942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256821641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31688489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270691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28792223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345599270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IG LPWA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464041079"/>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dirty="0" smtClean="0"/>
                        <a:t>IG LPWA</a:t>
                      </a: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1127</Words>
  <Application>Microsoft Office PowerPoint</Application>
  <PresentationFormat>Bildschirmpräsentation (4:3)</PresentationFormat>
  <Paragraphs>218</Paragraphs>
  <Slides>22</Slides>
  <Notes>2</Notes>
  <HiddenSlides>0</HiddenSlides>
  <MMClips>0</MMClips>
  <ScaleCrop>false</ScaleCrop>
  <HeadingPairs>
    <vt:vector size="4" baseType="variant">
      <vt:variant>
        <vt:lpstr>Design</vt:lpstr>
      </vt:variant>
      <vt:variant>
        <vt:i4>2</vt:i4>
      </vt:variant>
      <vt:variant>
        <vt:lpstr>Folientitel</vt:lpstr>
      </vt:variant>
      <vt:variant>
        <vt:i4>22</vt:i4>
      </vt:variant>
    </vt:vector>
  </HeadingPairs>
  <TitlesOfParts>
    <vt:vector size="24" baseType="lpstr">
      <vt:lpstr>IEEE-P802_15_Rbt</vt:lpstr>
      <vt:lpstr>Default Design</vt:lpstr>
      <vt:lpstr>PowerPoint-Präsentation</vt:lpstr>
      <vt:lpstr>802.15 IG LPWA Agenda July 2017 Plenary</vt:lpstr>
      <vt:lpstr>Meeting Secretary</vt:lpstr>
      <vt:lpstr>Instructions for the WG Chair</vt:lpstr>
      <vt:lpstr>Participants, Patents, and Duty to Inform</vt:lpstr>
      <vt:lpstr>Patent Related Links</vt:lpstr>
      <vt:lpstr>Call for Potentially Essential Patents</vt:lpstr>
      <vt:lpstr>Other Guidelines for IEEE WG Meetings</vt:lpstr>
      <vt:lpstr>IG LPWA Schedule for the Week</vt:lpstr>
      <vt:lpstr>Main Agenda Items for the Week</vt:lpstr>
      <vt:lpstr>Draft Agenda</vt:lpstr>
      <vt:lpstr>Minutes of the Vancouver Meeting</vt:lpstr>
      <vt:lpstr>Timeline – Past Sessions</vt:lpstr>
      <vt:lpstr>Timeline</vt:lpstr>
      <vt:lpstr>Update on Literature List</vt:lpstr>
      <vt:lpstr>Outcome of Last IG LPWA Telcos</vt:lpstr>
      <vt:lpstr>Planned Submissions Monday</vt:lpstr>
      <vt:lpstr>Research Project BATS</vt:lpstr>
      <vt:lpstr>Update on ETSI LTN</vt:lpstr>
      <vt:lpstr>Presentation During April 2017 IETF Meeting</vt:lpstr>
      <vt:lpstr>Thank You!</vt:lpstr>
      <vt:lpstr>Thank You for Your Interest!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150</cp:revision>
  <cp:lastPrinted>1998-02-10T13:28:06Z</cp:lastPrinted>
  <dcterms:created xsi:type="dcterms:W3CDTF">2017-03-12T21:31:02Z</dcterms:created>
  <dcterms:modified xsi:type="dcterms:W3CDTF">2017-07-10T14:00:33Z</dcterms:modified>
</cp:coreProperties>
</file>