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2" r:id="rId2"/>
    <p:sldId id="273" r:id="rId3"/>
    <p:sldId id="261" r:id="rId4"/>
    <p:sldId id="262" r:id="rId5"/>
    <p:sldId id="275" r:id="rId6"/>
    <p:sldId id="276" r:id="rId7"/>
    <p:sldId id="277" r:id="rId8"/>
    <p:sldId id="278" r:id="rId9"/>
    <p:sldId id="281" r:id="rId10"/>
    <p:sldId id="282" r:id="rId11"/>
    <p:sldId id="279" r:id="rId12"/>
    <p:sldId id="280" r:id="rId13"/>
    <p:sldId id="283" r:id="rId14"/>
    <p:sldId id="284" r:id="rId15"/>
    <p:sldId id="27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704" y="17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15-17-0379-</a:t>
            </a:r>
            <a:r>
              <a:rPr lang="en-US" altLang="en-US" sz="1400" b="1" dirty="0" smtClean="0"/>
              <a:t>03-</a:t>
            </a:r>
            <a:r>
              <a:rPr lang="en-US" altLang="en-US" sz="1400" b="1" dirty="0" smtClean="0"/>
              <a:t>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August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Network Topologies]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[4 September, </a:t>
            </a:r>
            <a:r>
              <a:rPr lang="en-US" altLang="en-US" sz="1600" dirty="0" smtClean="0">
                <a:solidFill>
                  <a:schemeClr val="tx2"/>
                </a:solidFill>
              </a:rPr>
              <a:t>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a:t>
            </a:r>
            <a:r>
              <a:rPr lang="en-US" altLang="en-US" sz="1600" dirty="0" smtClean="0">
                <a:solidFill>
                  <a:schemeClr val="tx2"/>
                </a:solidFill>
              </a:rPr>
              <a:t>ROBERT, Pascal THUBERT] </a:t>
            </a:r>
            <a:r>
              <a:rPr lang="en-US" altLang="en-US" sz="1600" dirty="0">
                <a:solidFill>
                  <a:schemeClr val="tx2"/>
                </a:solidFill>
              </a:rPr>
              <a:t>Company [Friedrich-Alexander University </a:t>
            </a:r>
            <a:r>
              <a:rPr lang="en-US" altLang="en-US" sz="1600" dirty="0" smtClean="0">
                <a:solidFill>
                  <a:schemeClr val="tx2"/>
                </a:solidFill>
              </a:rPr>
              <a:t>Erlangen-</a:t>
            </a:r>
            <a:r>
              <a:rPr lang="en-US" altLang="en-US" sz="1600" dirty="0" err="1" smtClean="0">
                <a:solidFill>
                  <a:schemeClr val="tx2"/>
                </a:solidFill>
              </a:rPr>
              <a:t>Nuernberg</a:t>
            </a:r>
            <a:r>
              <a:rPr lang="en-US" altLang="en-US" sz="1600" dirty="0" smtClean="0">
                <a:solidFill>
                  <a:schemeClr val="tx2"/>
                </a:solidFill>
              </a:rPr>
              <a:t>, Cisco]</a:t>
            </a:r>
            <a:endParaRPr lang="en-US" altLang="en-US" sz="1600" dirty="0">
              <a:solidFill>
                <a:schemeClr val="tx2"/>
              </a:solidFill>
            </a:endParaRP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network topologies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Base-Station Assisted </a:t>
            </a:r>
            <a:r>
              <a:rPr lang="en-US" dirty="0" smtClean="0"/>
              <a:t>Device to Device</a:t>
            </a:r>
            <a:r>
              <a:rPr lang="en-US" dirty="0" smtClean="0"/>
              <a:t> </a:t>
            </a:r>
            <a:r>
              <a:rPr lang="en-US" dirty="0" smtClean="0"/>
              <a:t>(single </a:t>
            </a:r>
            <a:r>
              <a:rPr lang="en-US" dirty="0"/>
              <a:t>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74835904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920173407"/>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93711640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smtClean="0"/>
              <a:t>September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36307325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923809639"/>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545241538"/>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FFC00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4299764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Mesh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a:xfrm>
            <a:off x="685800" y="1628800"/>
            <a:ext cx="7772400" cy="4467200"/>
          </a:xfrm>
        </p:spPr>
        <p:txBody>
          <a:bodyPr/>
          <a:lstStyle/>
          <a:p>
            <a:pPr marL="0" indent="0">
              <a:buNone/>
            </a:pPr>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753880653"/>
              </p:ext>
            </p:extLst>
          </p:nvPr>
        </p:nvGraphicFramePr>
        <p:xfrm>
          <a:off x="827584" y="1844824"/>
          <a:ext cx="3672408" cy="3759199"/>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Simple MAC and Relay operations </a:t>
                      </a:r>
                      <a:endParaRPr lang="en-US" noProof="0" dirty="0"/>
                    </a:p>
                  </a:txBody>
                  <a:tcPr/>
                </a:tc>
                <a:extLst>
                  <a:ext uri="{0D108BD9-81ED-4DB2-BD59-A6C34878D82A}">
                    <a16:rowId xmlns="" xmlns:a16="http://schemas.microsoft.com/office/drawing/2014/main" val="10001"/>
                  </a:ext>
                </a:extLst>
              </a:tr>
              <a:tr h="594360">
                <a:tc>
                  <a:txBody>
                    <a:bodyPr/>
                    <a:lstStyle/>
                    <a:p>
                      <a:r>
                        <a:rPr lang="en-US" noProof="0" dirty="0" smtClean="0"/>
                        <a:t>Self-forming, self-healing with</a:t>
                      </a:r>
                      <a:endParaRPr lang="en-US" baseline="0" noProof="0" dirty="0" smtClean="0"/>
                    </a:p>
                    <a:p>
                      <a:r>
                        <a:rPr lang="en-US" baseline="0" noProof="0" dirty="0" smtClean="0"/>
                        <a:t>- route-over e.g. RPL RFC 6550 </a:t>
                      </a:r>
                    </a:p>
                    <a:p>
                      <a:r>
                        <a:rPr lang="en-US" baseline="0" noProof="0" dirty="0" smtClean="0"/>
                        <a:t>- mesh-under e.g. IEEE802.15.10 </a:t>
                      </a:r>
                    </a:p>
                    <a:p>
                      <a:r>
                        <a:rPr lang="en-US" baseline="0" noProof="0" dirty="0" smtClean="0"/>
                        <a:t>Routing Protocols </a:t>
                      </a:r>
                    </a:p>
                    <a:p>
                      <a:r>
                        <a:rPr lang="en-US" baseline="0" noProof="0" dirty="0" smtClean="0">
                          <a:sym typeface="Wingdings" panose="05000000000000000000" pitchFamily="2" charset="2"/>
                        </a:rPr>
                        <a:t></a:t>
                      </a:r>
                      <a:r>
                        <a:rPr lang="en-US" baseline="0" noProof="0" dirty="0" smtClean="0"/>
                        <a:t> non equal cost multipath no single point of failure</a:t>
                      </a:r>
                      <a:endParaRPr lang="en-US" noProof="0" dirty="0"/>
                    </a:p>
                  </a:txBody>
                  <a:tcPr/>
                </a:tc>
                <a:extLst>
                  <a:ext uri="{0D108BD9-81ED-4DB2-BD59-A6C34878D82A}">
                    <a16:rowId xmlns="" xmlns:a16="http://schemas.microsoft.com/office/drawing/2014/main" val="10002"/>
                  </a:ext>
                </a:extLst>
              </a:tr>
              <a:tr h="594360">
                <a:tc>
                  <a:txBody>
                    <a:bodyPr/>
                    <a:lstStyle/>
                    <a:p>
                      <a:r>
                        <a:rPr lang="en-US" noProof="0" dirty="0" smtClean="0"/>
                        <a:t>Distributed operation </a:t>
                      </a:r>
                    </a:p>
                    <a:p>
                      <a:r>
                        <a:rPr lang="en-US" baseline="0" noProof="0" dirty="0" smtClean="0">
                          <a:sym typeface="Wingdings" panose="05000000000000000000" pitchFamily="2" charset="2"/>
                        </a:rPr>
                        <a:t></a:t>
                      </a:r>
                      <a:r>
                        <a:rPr lang="en-US" baseline="0" noProof="0" dirty="0" smtClean="0"/>
                        <a:t> </a:t>
                      </a:r>
                      <a:r>
                        <a:rPr lang="en-US" noProof="0" dirty="0" smtClean="0"/>
                        <a:t>scalable </a:t>
                      </a:r>
                      <a:r>
                        <a:rPr lang="en-US" baseline="0" noProof="0" dirty="0" smtClean="0"/>
                        <a:t> to </a:t>
                      </a:r>
                      <a:r>
                        <a:rPr lang="en-US" noProof="0" dirty="0" smtClean="0"/>
                        <a:t>1000’s of nodes</a:t>
                      </a:r>
                      <a:endParaRPr lang="en-US" noProof="0" dirty="0"/>
                    </a:p>
                  </a:txBody>
                  <a:tcPr/>
                </a:tc>
                <a:extLst>
                  <a:ext uri="{0D108BD9-81ED-4DB2-BD59-A6C34878D82A}">
                    <a16:rowId xmlns="" xmlns:a16="http://schemas.microsoft.com/office/drawing/2014/main" val="1988323012"/>
                  </a:ext>
                </a:extLst>
              </a:tr>
              <a:tr h="594360">
                <a:tc>
                  <a:txBody>
                    <a:bodyPr/>
                    <a:lstStyle/>
                    <a:p>
                      <a:r>
                        <a:rPr lang="en-US" noProof="0" dirty="0" smtClean="0"/>
                        <a:t>Routing enables diverse PHY</a:t>
                      </a:r>
                      <a:r>
                        <a:rPr lang="en-US" baseline="0" noProof="0" dirty="0" smtClean="0"/>
                        <a:t> </a:t>
                      </a:r>
                      <a:r>
                        <a:rPr lang="en-US" baseline="0" noProof="0" dirty="0" err="1" smtClean="0"/>
                        <a:t>technilogies</a:t>
                      </a:r>
                      <a:endParaRPr lang="en-US" noProof="0" dirty="0"/>
                    </a:p>
                  </a:txBody>
                  <a:tcPr/>
                </a:tc>
                <a:extLst>
                  <a:ext uri="{0D108BD9-81ED-4DB2-BD59-A6C34878D82A}">
                    <a16:rowId xmlns="" xmlns:a16="http://schemas.microsoft.com/office/drawing/2014/main" val="3630672969"/>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39272039"/>
              </p:ext>
            </p:extLst>
          </p:nvPr>
        </p:nvGraphicFramePr>
        <p:xfrm>
          <a:off x="4644008" y="1850008"/>
          <a:ext cx="3672408" cy="283972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Relay Devices have</a:t>
                      </a:r>
                      <a:r>
                        <a:rPr lang="en-US" baseline="0" noProof="0" dirty="0" smtClean="0"/>
                        <a:t> to support asynchronous transmission and reception</a:t>
                      </a:r>
                      <a:endParaRPr lang="en-US" noProof="0" dirty="0" smtClean="0"/>
                    </a:p>
                    <a:p>
                      <a:r>
                        <a:rPr lang="en-US" baseline="0" noProof="0" dirty="0" smtClean="0">
                          <a:sym typeface="Wingdings" panose="05000000000000000000" pitchFamily="2" charset="2"/>
                        </a:rPr>
                        <a:t> Relays are usually powered</a:t>
                      </a:r>
                      <a:endParaRPr lang="en-US" noProof="0" dirty="0"/>
                    </a:p>
                  </a:txBody>
                  <a:tcPr/>
                </a:tc>
                <a:extLst>
                  <a:ext uri="{0D108BD9-81ED-4DB2-BD59-A6C34878D82A}">
                    <a16:rowId xmlns="" xmlns:a16="http://schemas.microsoft.com/office/drawing/2014/main" val="10001"/>
                  </a:ext>
                </a:extLst>
              </a:tr>
              <a:tr h="298936">
                <a:tc>
                  <a:txBody>
                    <a:bodyPr/>
                    <a:lstStyle/>
                    <a:p>
                      <a:r>
                        <a:rPr lang="en-US" noProof="0" dirty="0" smtClean="0"/>
                        <a:t>Only</a:t>
                      </a:r>
                      <a:r>
                        <a:rPr lang="en-US" baseline="0" noProof="0" dirty="0" smtClean="0"/>
                        <a:t> support stochastic traffic, no hard reservation of resources</a:t>
                      </a:r>
                      <a:endParaRPr lang="en-US" noProof="0" dirty="0"/>
                    </a:p>
                  </a:txBody>
                  <a:tcPr/>
                </a:tc>
                <a:extLst>
                  <a:ext uri="{0D108BD9-81ED-4DB2-BD59-A6C34878D82A}">
                    <a16:rowId xmlns="" xmlns:a16="http://schemas.microsoft.com/office/drawing/2014/main" val="10002"/>
                  </a:ext>
                </a:extLst>
              </a:tr>
              <a:tr h="298936">
                <a:tc>
                  <a:txBody>
                    <a:bodyPr/>
                    <a:lstStyle/>
                    <a:p>
                      <a:r>
                        <a:rPr lang="en-US" noProof="0" dirty="0" smtClean="0"/>
                        <a:t>Cost/complexity of deploying Relays</a:t>
                      </a:r>
                      <a:endParaRPr lang="en-US" noProof="0"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26229562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a:t>
            </a:r>
            <a:r>
              <a:rPr lang="en-US" dirty="0"/>
              <a:t>Mesh </a:t>
            </a:r>
            <a:r>
              <a:rPr lang="en-US" dirty="0" smtClean="0"/>
              <a:t>(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14549720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FF000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FFC00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FFC00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174162271"/>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349851446"/>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2767643214"/>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2551252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87537979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
        <p:nvSpPr>
          <p:cNvPr id="2" name="Line Callout 1 1"/>
          <p:cNvSpPr/>
          <p:nvPr/>
        </p:nvSpPr>
        <p:spPr bwMode="auto">
          <a:xfrm>
            <a:off x="611560" y="4982168"/>
            <a:ext cx="1152128" cy="679079"/>
          </a:xfrm>
          <a:prstGeom prst="borderCallout1">
            <a:avLst>
              <a:gd name="adj1" fmla="val 26244"/>
              <a:gd name="adj2" fmla="val 102546"/>
              <a:gd name="adj3" fmla="val 1639"/>
              <a:gd name="adj4" fmla="val 161206"/>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Green for leaf devices</a:t>
            </a:r>
          </a:p>
        </p:txBody>
      </p:sp>
      <p:sp>
        <p:nvSpPr>
          <p:cNvPr id="14" name="Line Callout 1 13"/>
          <p:cNvSpPr/>
          <p:nvPr/>
        </p:nvSpPr>
        <p:spPr bwMode="auto">
          <a:xfrm>
            <a:off x="611560" y="4982167"/>
            <a:ext cx="1152128" cy="679079"/>
          </a:xfrm>
          <a:prstGeom prst="borderCallout1">
            <a:avLst>
              <a:gd name="adj1" fmla="val 43709"/>
              <a:gd name="adj2" fmla="val 102878"/>
              <a:gd name="adj3" fmla="val 60232"/>
              <a:gd name="adj4" fmla="val 16087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Green for leaf devices</a:t>
            </a:r>
          </a:p>
        </p:txBody>
      </p:sp>
    </p:spTree>
    <p:extLst>
      <p:ext uri="{BB962C8B-B14F-4D97-AF65-F5344CB8AC3E}">
        <p14:creationId xmlns:p14="http://schemas.microsoft.com/office/powerpoint/2010/main" val="411119161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Synchronized Mesh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a:xfrm>
            <a:off x="685800" y="1628800"/>
            <a:ext cx="7772400" cy="4467200"/>
          </a:xfrm>
        </p:spPr>
        <p:txBody>
          <a:bodyPr/>
          <a:lstStyle/>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4184314187"/>
              </p:ext>
            </p:extLst>
          </p:nvPr>
        </p:nvGraphicFramePr>
        <p:xfrm>
          <a:off x="827584" y="2060848"/>
          <a:ext cx="3672408" cy="411988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Scheduled relays enable Battery operation</a:t>
                      </a:r>
                      <a:endParaRPr lang="en-US" noProof="0" dirty="0"/>
                    </a:p>
                  </a:txBody>
                  <a:tcPr/>
                </a:tc>
                <a:extLst>
                  <a:ext uri="{0D108BD9-81ED-4DB2-BD59-A6C34878D82A}">
                    <a16:rowId xmlns="" xmlns:a16="http://schemas.microsoft.com/office/drawing/2014/main" val="10001"/>
                  </a:ext>
                </a:extLst>
              </a:tr>
              <a:tr h="213360">
                <a:tc>
                  <a:txBody>
                    <a:bodyPr/>
                    <a:lstStyle/>
                    <a:p>
                      <a:r>
                        <a:rPr lang="en-US" noProof="0" dirty="0" smtClean="0"/>
                        <a:t>High predictability</a:t>
                      </a:r>
                      <a:r>
                        <a:rPr lang="en-US" baseline="0" noProof="0" dirty="0" smtClean="0"/>
                        <a:t> in case of application scheduling</a:t>
                      </a:r>
                      <a:endParaRPr lang="en-US" noProof="0" dirty="0"/>
                    </a:p>
                  </a:txBody>
                  <a:tcPr/>
                </a:tc>
                <a:extLst>
                  <a:ext uri="{0D108BD9-81ED-4DB2-BD59-A6C34878D82A}">
                    <a16:rowId xmlns="" xmlns:a16="http://schemas.microsoft.com/office/drawing/2014/main" val="10002"/>
                  </a:ext>
                </a:extLst>
              </a:tr>
              <a:tr h="426720">
                <a:tc>
                  <a:txBody>
                    <a:bodyPr/>
                    <a:lstStyle/>
                    <a:p>
                      <a:r>
                        <a:rPr lang="en-US" noProof="0" dirty="0" smtClean="0"/>
                        <a:t>Asynchronous IP operation also possible (e.g. 6TiSCH) </a:t>
                      </a:r>
                      <a:r>
                        <a:rPr lang="en-US" baseline="0" noProof="0" dirty="0" smtClean="0">
                          <a:sym typeface="Wingdings" panose="05000000000000000000" pitchFamily="2" charset="2"/>
                        </a:rPr>
                        <a:t></a:t>
                      </a:r>
                      <a:r>
                        <a:rPr lang="en-US" noProof="0" dirty="0" smtClean="0"/>
                        <a:t> get all the benefits of unsynchronized meshes for unscheduled paths</a:t>
                      </a:r>
                      <a:endParaRPr lang="en-US" noProof="0" dirty="0"/>
                    </a:p>
                  </a:txBody>
                  <a:tcPr/>
                </a:tc>
                <a:extLst>
                  <a:ext uri="{0D108BD9-81ED-4DB2-BD59-A6C34878D82A}">
                    <a16:rowId xmlns="" xmlns:a16="http://schemas.microsoft.com/office/drawing/2014/main" val="1967264336"/>
                  </a:ext>
                </a:extLst>
              </a:tr>
              <a:tr h="213360">
                <a:tc>
                  <a:txBody>
                    <a:bodyPr/>
                    <a:lstStyle/>
                    <a:p>
                      <a:r>
                        <a:rPr lang="en-US" noProof="0" dirty="0" smtClean="0"/>
                        <a:t>Possibility to schedule fast</a:t>
                      </a:r>
                      <a:r>
                        <a:rPr lang="en-US" baseline="0" noProof="0" dirty="0" smtClean="0"/>
                        <a:t> paths for urgent data</a:t>
                      </a:r>
                      <a:endParaRPr lang="en-US" noProof="0" dirty="0"/>
                    </a:p>
                  </a:txBody>
                  <a:tcPr/>
                </a:tc>
                <a:extLst>
                  <a:ext uri="{0D108BD9-81ED-4DB2-BD59-A6C34878D82A}">
                    <a16:rowId xmlns="" xmlns:a16="http://schemas.microsoft.com/office/drawing/2014/main" val="2436393113"/>
                  </a:ext>
                </a:extLst>
              </a:tr>
              <a:tr h="213360">
                <a:tc>
                  <a:txBody>
                    <a:bodyPr/>
                    <a:lstStyle/>
                    <a:p>
                      <a:r>
                        <a:rPr lang="en-US" noProof="0" dirty="0" smtClean="0"/>
                        <a:t>Scheduled</a:t>
                      </a:r>
                      <a:r>
                        <a:rPr lang="en-US" baseline="0" noProof="0" dirty="0" smtClean="0"/>
                        <a:t> </a:t>
                      </a:r>
                      <a:r>
                        <a:rPr lang="en-US" baseline="0" noProof="0" smtClean="0"/>
                        <a:t>MAC </a:t>
                      </a:r>
                    </a:p>
                    <a:p>
                      <a:r>
                        <a:rPr lang="en-US" baseline="0" noProof="0" smtClean="0">
                          <a:sym typeface="Wingdings" panose="05000000000000000000" pitchFamily="2" charset="2"/>
                        </a:rPr>
                        <a:t></a:t>
                      </a:r>
                      <a:r>
                        <a:rPr lang="en-US" baseline="0" noProof="0" smtClean="0"/>
                        <a:t> </a:t>
                      </a:r>
                      <a:r>
                        <a:rPr lang="en-US" baseline="0" noProof="0" dirty="0" smtClean="0"/>
                        <a:t>less interferences</a:t>
                      </a:r>
                      <a:endParaRPr lang="en-US" noProof="0" dirty="0"/>
                    </a:p>
                  </a:txBody>
                  <a:tcPr/>
                </a:tc>
                <a:extLst>
                  <a:ext uri="{0D108BD9-81ED-4DB2-BD59-A6C34878D82A}">
                    <a16:rowId xmlns="" xmlns:a16="http://schemas.microsoft.com/office/drawing/2014/main" val="1548920485"/>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92291330"/>
              </p:ext>
            </p:extLst>
          </p:nvPr>
        </p:nvGraphicFramePr>
        <p:xfrm>
          <a:off x="4644008" y="2066032"/>
          <a:ext cx="3672408" cy="3754119"/>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r>
                        <a:rPr lang="en-US" noProof="0" dirty="0" smtClean="0"/>
                        <a:t>MAC</a:t>
                      </a:r>
                      <a:r>
                        <a:rPr lang="en-US" baseline="0" noProof="0" dirty="0" smtClean="0"/>
                        <a:t> Level synchronization is hard to achieve and consumes energy (not that much though)</a:t>
                      </a:r>
                      <a:endParaRPr lang="en-US" noProof="0" dirty="0"/>
                    </a:p>
                  </a:txBody>
                  <a:tcPr/>
                </a:tc>
                <a:extLst>
                  <a:ext uri="{0D108BD9-81ED-4DB2-BD59-A6C34878D82A}">
                    <a16:rowId xmlns="" xmlns:a16="http://schemas.microsoft.com/office/drawing/2014/main" val="10001"/>
                  </a:ext>
                </a:extLst>
              </a:tr>
              <a:tr h="298936">
                <a:tc>
                  <a:txBody>
                    <a:bodyPr/>
                    <a:lstStyle/>
                    <a:p>
                      <a:r>
                        <a:rPr lang="en-US" noProof="0" dirty="0" smtClean="0"/>
                        <a:t>Relay devices have</a:t>
                      </a:r>
                      <a:r>
                        <a:rPr lang="en-US" baseline="0" noProof="0" dirty="0" smtClean="0"/>
                        <a:t> to support transmission and reception</a:t>
                      </a:r>
                    </a:p>
                    <a:p>
                      <a:r>
                        <a:rPr lang="en-US" baseline="0" noProof="0" dirty="0" smtClean="0"/>
                        <a:t>(but still can sleep most of the time)</a:t>
                      </a:r>
                      <a:endParaRPr lang="en-US" noProof="0" dirty="0"/>
                    </a:p>
                  </a:txBody>
                  <a:tcPr/>
                </a:tc>
                <a:extLst>
                  <a:ext uri="{0D108BD9-81ED-4DB2-BD59-A6C34878D82A}">
                    <a16:rowId xmlns="" xmlns:a16="http://schemas.microsoft.com/office/drawing/2014/main" val="10002"/>
                  </a:ext>
                </a:extLst>
              </a:tr>
              <a:tr h="298936">
                <a:tc>
                  <a:txBody>
                    <a:bodyPr/>
                    <a:lstStyle/>
                    <a:p>
                      <a:r>
                        <a:rPr lang="en-US" noProof="0" dirty="0" smtClean="0"/>
                        <a:t>Requires controller for</a:t>
                      </a:r>
                      <a:r>
                        <a:rPr lang="en-US" baseline="0" noProof="0" dirty="0" smtClean="0"/>
                        <a:t> scheduled </a:t>
                      </a:r>
                      <a:r>
                        <a:rPr lang="en-US" baseline="0" noProof="0" smtClean="0"/>
                        <a:t>paths </a:t>
                      </a:r>
                      <a:r>
                        <a:rPr lang="en-US" baseline="0" noProof="0" smtClean="0">
                          <a:sym typeface="Wingdings" panose="05000000000000000000" pitchFamily="2" charset="2"/>
                        </a:rPr>
                        <a:t></a:t>
                      </a:r>
                      <a:r>
                        <a:rPr lang="en-US" baseline="0" noProof="0" smtClean="0"/>
                        <a:t> </a:t>
                      </a:r>
                      <a:r>
                        <a:rPr lang="en-US" baseline="0" noProof="0" dirty="0" smtClean="0"/>
                        <a:t>limit to scalability</a:t>
                      </a:r>
                      <a:endParaRPr lang="en-US" noProof="0" dirty="0"/>
                    </a:p>
                  </a:txBody>
                  <a:tcPr/>
                </a:tc>
                <a:extLst>
                  <a:ext uri="{0D108BD9-81ED-4DB2-BD59-A6C34878D82A}">
                    <a16:rowId xmlns="" xmlns:a16="http://schemas.microsoft.com/office/drawing/2014/main" val="10003"/>
                  </a:ext>
                </a:extLst>
              </a:tr>
              <a:tr h="2989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Cost/complexity of deploying Relays</a:t>
                      </a:r>
                    </a:p>
                  </a:txBody>
                  <a:tcPr/>
                </a:tc>
                <a:extLst>
                  <a:ext uri="{0D108BD9-81ED-4DB2-BD59-A6C34878D82A}">
                    <a16:rowId xmlns="" xmlns:a16="http://schemas.microsoft.com/office/drawing/2014/main" val="629036143"/>
                  </a:ext>
                </a:extLst>
              </a:tr>
            </a:tbl>
          </a:graphicData>
        </a:graphic>
      </p:graphicFrame>
    </p:spTree>
    <p:extLst>
      <p:ext uri="{BB962C8B-B14F-4D97-AF65-F5344CB8AC3E}">
        <p14:creationId xmlns:p14="http://schemas.microsoft.com/office/powerpoint/2010/main" val="27911663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Synchronized </a:t>
            </a:r>
            <a:r>
              <a:rPr lang="en-US" dirty="0" smtClean="0"/>
              <a:t> Mesh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49278598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FFC00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FFC00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644055412"/>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3896142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FFC00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3164712562"/>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406426643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FFC00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1841687833"/>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0502558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August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Network Topologies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August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One central base-station receives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9040645"/>
              </p:ext>
            </p:extLst>
          </p:nvPr>
        </p:nvGraphicFramePr>
        <p:xfrm>
          <a:off x="827584" y="3284984"/>
          <a:ext cx="3672408" cy="148336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Simple user devices</a:t>
                      </a:r>
                      <a:endParaRPr lang="en-US" noProof="0" dirty="0"/>
                    </a:p>
                  </a:txBody>
                  <a:tcPr/>
                </a:tc>
                <a:extLst>
                  <a:ext uri="{0D108BD9-81ED-4DB2-BD59-A6C34878D82A}">
                    <a16:rowId xmlns="" xmlns:a16="http://schemas.microsoft.com/office/drawing/2014/main" val="10001"/>
                  </a:ext>
                </a:extLst>
              </a:tr>
              <a:tr h="370840">
                <a:tc>
                  <a:txBody>
                    <a:bodyPr/>
                    <a:lstStyle/>
                    <a:p>
                      <a:r>
                        <a:rPr lang="en-US" noProof="0" dirty="0" smtClean="0"/>
                        <a:t>Only</a:t>
                      </a:r>
                      <a:r>
                        <a:rPr lang="en-US" baseline="0" noProof="0" dirty="0" smtClean="0"/>
                        <a:t> few powerful base-stations</a:t>
                      </a:r>
                      <a:endParaRPr lang="en-US" noProof="0" dirty="0"/>
                    </a:p>
                  </a:txBody>
                  <a:tcPr/>
                </a:tc>
                <a:extLst>
                  <a:ext uri="{0D108BD9-81ED-4DB2-BD59-A6C34878D82A}">
                    <a16:rowId xmlns="" xmlns:a16="http://schemas.microsoft.com/office/drawing/2014/main" val="10002"/>
                  </a:ext>
                </a:extLst>
              </a:tr>
              <a:tr h="370840">
                <a:tc>
                  <a:txBody>
                    <a:bodyPr/>
                    <a:lstStyle/>
                    <a:p>
                      <a:r>
                        <a:rPr lang="en-US" noProof="0" dirty="0" smtClean="0"/>
                        <a:t>No additional latency</a:t>
                      </a:r>
                      <a:r>
                        <a:rPr lang="en-US" baseline="0" noProof="0" dirty="0" smtClean="0"/>
                        <a:t> due relaying</a:t>
                      </a:r>
                      <a:endParaRPr lang="en-US" noProof="0" dirty="0"/>
                    </a:p>
                  </a:txBody>
                  <a:tcPr/>
                </a:tc>
                <a:extLst>
                  <a:ext uri="{0D108BD9-81ED-4DB2-BD59-A6C34878D82A}">
                    <a16:rowId xmlns="" xmlns:a16="http://schemas.microsoft.com/office/drawing/2014/main" val="10003"/>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23743459"/>
              </p:ext>
            </p:extLst>
          </p:nvPr>
        </p:nvGraphicFramePr>
        <p:xfrm>
          <a:off x="4644008" y="3284984"/>
          <a:ext cx="3672408" cy="1285239"/>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r>
                        <a:rPr lang="en-US" noProof="0" dirty="0" smtClean="0"/>
                        <a:t>User</a:t>
                      </a:r>
                      <a:r>
                        <a:rPr lang="en-US" baseline="0" noProof="0" dirty="0" smtClean="0"/>
                        <a:t> devices have to be able to achieve the required cell radius </a:t>
                      </a:r>
                      <a:r>
                        <a:rPr lang="en-US" baseline="0" noProof="0" dirty="0" smtClean="0">
                          <a:sym typeface="Wingdings" panose="05000000000000000000" pitchFamily="2" charset="2"/>
                        </a:rPr>
                        <a:t> low bit-rates</a:t>
                      </a:r>
                      <a:endParaRPr lang="en-US"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5094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Star (single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22654972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1896488267"/>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377703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FFC00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369845097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FFC00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7168018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Extended 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Multiple base-stations receive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0169365"/>
              </p:ext>
            </p:extLst>
          </p:nvPr>
        </p:nvGraphicFramePr>
        <p:xfrm>
          <a:off x="827584" y="3284984"/>
          <a:ext cx="3672408" cy="2768599"/>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Simple user devices</a:t>
                      </a:r>
                      <a:endParaRPr lang="en-US" noProof="0" dirty="0"/>
                    </a:p>
                  </a:txBody>
                  <a:tcPr/>
                </a:tc>
                <a:extLst>
                  <a:ext uri="{0D108BD9-81ED-4DB2-BD59-A6C34878D82A}">
                    <a16:rowId xmlns="" xmlns:a16="http://schemas.microsoft.com/office/drawing/2014/main" val="10001"/>
                  </a:ext>
                </a:extLst>
              </a:tr>
              <a:tr h="370840">
                <a:tc>
                  <a:txBody>
                    <a:bodyPr/>
                    <a:lstStyle/>
                    <a:p>
                      <a:r>
                        <a:rPr lang="en-US" noProof="0" dirty="0" smtClean="0"/>
                        <a:t>Only</a:t>
                      </a:r>
                      <a:r>
                        <a:rPr lang="en-US" baseline="0" noProof="0" dirty="0" smtClean="0"/>
                        <a:t> few powerful base-stations</a:t>
                      </a:r>
                      <a:endParaRPr lang="en-US" noProof="0" dirty="0"/>
                    </a:p>
                  </a:txBody>
                  <a:tcPr/>
                </a:tc>
                <a:extLst>
                  <a:ext uri="{0D108BD9-81ED-4DB2-BD59-A6C34878D82A}">
                    <a16:rowId xmlns="" xmlns:a16="http://schemas.microsoft.com/office/drawing/2014/main" val="10002"/>
                  </a:ext>
                </a:extLst>
              </a:tr>
              <a:tr h="370840">
                <a:tc>
                  <a:txBody>
                    <a:bodyPr/>
                    <a:lstStyle/>
                    <a:p>
                      <a:r>
                        <a:rPr lang="en-US" noProof="0" dirty="0" smtClean="0"/>
                        <a:t>No additional latency</a:t>
                      </a:r>
                      <a:r>
                        <a:rPr lang="en-US" baseline="0" noProof="0" dirty="0" smtClean="0"/>
                        <a:t> due relaying</a:t>
                      </a:r>
                      <a:endParaRPr lang="en-US" noProof="0" dirty="0"/>
                    </a:p>
                  </a:txBody>
                  <a:tcPr/>
                </a:tc>
                <a:extLst>
                  <a:ext uri="{0D108BD9-81ED-4DB2-BD59-A6C34878D82A}">
                    <a16:rowId xmlns="" xmlns:a16="http://schemas.microsoft.com/office/drawing/2014/main" val="10003"/>
                  </a:ext>
                </a:extLst>
              </a:tr>
              <a:tr h="370840">
                <a:tc>
                  <a:txBody>
                    <a:bodyPr/>
                    <a:lstStyle/>
                    <a:p>
                      <a:r>
                        <a:rPr lang="en-US" noProof="0" dirty="0" smtClean="0"/>
                        <a:t>Additional diversity</a:t>
                      </a:r>
                      <a:endParaRPr lang="en-US" noProof="0" dirty="0"/>
                    </a:p>
                  </a:txBody>
                  <a:tcPr/>
                </a:tc>
                <a:extLst>
                  <a:ext uri="{0D108BD9-81ED-4DB2-BD59-A6C34878D82A}">
                    <a16:rowId xmlns="" xmlns:a16="http://schemas.microsoft.com/office/drawing/2014/main" val="10004"/>
                  </a:ext>
                </a:extLst>
              </a:tr>
              <a:tr h="370840">
                <a:tc>
                  <a:txBody>
                    <a:bodyPr/>
                    <a:lstStyle/>
                    <a:p>
                      <a:r>
                        <a:rPr lang="en-US" noProof="0" dirty="0" smtClean="0"/>
                        <a:t>Possibility for upgrading the network</a:t>
                      </a:r>
                      <a:r>
                        <a:rPr lang="en-US" baseline="0" noProof="0" dirty="0" smtClean="0"/>
                        <a:t> in case of increased traffic</a:t>
                      </a:r>
                      <a:endParaRPr lang="en-US" noProof="0" dirty="0"/>
                    </a:p>
                  </a:txBody>
                  <a:tcPr/>
                </a:tc>
                <a:extLst>
                  <a:ext uri="{0D108BD9-81ED-4DB2-BD59-A6C34878D82A}">
                    <a16:rowId xmlns="" xmlns:a16="http://schemas.microsoft.com/office/drawing/2014/main" val="10005"/>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280400530"/>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r>
                        <a:rPr lang="en-US" noProof="0" dirty="0" smtClean="0"/>
                        <a:t>Multiple</a:t>
                      </a:r>
                      <a:r>
                        <a:rPr lang="en-US" baseline="0" noProof="0" dirty="0" smtClean="0"/>
                        <a:t> distributed base-stations are required</a:t>
                      </a:r>
                      <a:endParaRPr lang="en-US"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737207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Extended </a:t>
            </a:r>
            <a:r>
              <a:rPr lang="en-US" dirty="0" smtClean="0"/>
              <a:t> Star </a:t>
            </a:r>
            <a:r>
              <a:rPr lang="en-US" dirty="0"/>
              <a:t>(single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9347818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327193816"/>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1556624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smtClean="0"/>
              <a:t>August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15849252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957561635"/>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58843381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1098687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Device to Device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Only communication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241231182"/>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No</a:t>
                      </a:r>
                      <a:r>
                        <a:rPr lang="en-US" baseline="0" noProof="0" dirty="0" smtClean="0"/>
                        <a:t> infrastructure</a:t>
                      </a:r>
                      <a:endParaRPr lang="en-US" noProof="0" dirty="0"/>
                    </a:p>
                  </a:txBody>
                  <a:tcPr/>
                </a:tc>
                <a:extLst>
                  <a:ext uri="{0D108BD9-81ED-4DB2-BD59-A6C34878D82A}">
                    <a16:rowId xmlns="" xmlns:a16="http://schemas.microsoft.com/office/drawing/2014/main" val="10001"/>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71830972"/>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r>
                        <a:rPr lang="en-US" noProof="0" dirty="0" smtClean="0"/>
                        <a:t>Only</a:t>
                      </a:r>
                      <a:r>
                        <a:rPr lang="en-US" baseline="0" noProof="0" dirty="0" smtClean="0"/>
                        <a:t> short range</a:t>
                      </a:r>
                      <a:endParaRPr lang="en-US"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2256457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Device to </a:t>
            </a:r>
            <a:r>
              <a:rPr lang="en-US" dirty="0" smtClean="0"/>
              <a:t>Device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83584853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Power Supply</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 xmlns:a16="http://schemas.microsoft.com/office/drawing/2014/main"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717988635"/>
              </p:ext>
            </p:extLst>
          </p:nvPr>
        </p:nvGraphicFramePr>
        <p:xfrm>
          <a:off x="4572000" y="3861048"/>
          <a:ext cx="1944216" cy="2296159"/>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 xmlns:a16="http://schemas.microsoft.com/office/drawing/2014/main"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extLst>
                  <a:ext uri="{0D108BD9-81ED-4DB2-BD59-A6C34878D82A}">
                    <a16:rowId xmlns="" xmlns:a16="http://schemas.microsoft.com/office/drawing/2014/main"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9062567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 xmlns:a16="http://schemas.microsoft.com/office/drawing/2014/main" val="10000"/>
                  </a:ext>
                </a:extLst>
              </a:tr>
              <a:tr h="370840">
                <a:tc>
                  <a:txBody>
                    <a:bodyPr/>
                    <a:lstStyle/>
                    <a:p>
                      <a:r>
                        <a:rPr lang="en-US" sz="1800" dirty="0" smtClean="0"/>
                        <a:t>Occasionally, less than 1/day</a:t>
                      </a:r>
                    </a:p>
                  </a:txBody>
                  <a:tcPr>
                    <a:solidFill>
                      <a:srgbClr val="00B050"/>
                    </a:solidFill>
                  </a:tcPr>
                </a:tc>
                <a:extLst>
                  <a:ext uri="{0D108BD9-81ED-4DB2-BD59-A6C34878D82A}">
                    <a16:rowId xmlns="" xmlns:a16="http://schemas.microsoft.com/office/drawing/2014/main" val="10001"/>
                  </a:ext>
                </a:extLst>
              </a:tr>
              <a:tr h="370840">
                <a:tc>
                  <a:txBody>
                    <a:bodyPr/>
                    <a:lstStyle/>
                    <a:p>
                      <a:r>
                        <a:rPr lang="en-US" sz="1800" dirty="0" smtClean="0"/>
                        <a:t>Occasionally 1/day</a:t>
                      </a:r>
                    </a:p>
                  </a:txBody>
                  <a:tcPr>
                    <a:solidFill>
                      <a:srgbClr val="00B050"/>
                    </a:solidFill>
                  </a:tcPr>
                </a:tc>
                <a:extLst>
                  <a:ext uri="{0D108BD9-81ED-4DB2-BD59-A6C34878D82A}">
                    <a16:rowId xmlns="" xmlns:a16="http://schemas.microsoft.com/office/drawing/2014/main" val="10002"/>
                  </a:ext>
                </a:extLst>
              </a:tr>
              <a:tr h="370840">
                <a:tc>
                  <a:txBody>
                    <a:bodyPr/>
                    <a:lstStyle/>
                    <a:p>
                      <a:r>
                        <a:rPr lang="en-US" sz="1800" dirty="0" smtClean="0"/>
                        <a:t>Occasionally 1/hour</a:t>
                      </a:r>
                    </a:p>
                  </a:txBody>
                  <a:tcPr>
                    <a:solidFill>
                      <a:srgbClr val="00B05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 xmlns:a16="http://schemas.microsoft.com/office/drawing/2014/main"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2937555331"/>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sz="1800" noProof="0" dirty="0" smtClean="0"/>
                        <a:t>Latency</a:t>
                      </a:r>
                      <a:endParaRPr lang="en-US" sz="1800" noProof="0" dirty="0"/>
                    </a:p>
                  </a:txBody>
                  <a:tcPr/>
                </a:tc>
                <a:extLst>
                  <a:ext uri="{0D108BD9-81ED-4DB2-BD59-A6C34878D82A}">
                    <a16:rowId xmlns="" xmlns:a16="http://schemas.microsoft.com/office/drawing/2014/main"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 xmlns:a16="http://schemas.microsoft.com/office/drawing/2014/main"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85665494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Cell Radius</a:t>
                      </a:r>
                      <a:endParaRPr lang="en-US" noProof="0" dirty="0"/>
                    </a:p>
                  </a:txBody>
                  <a:tcPr/>
                </a:tc>
                <a:extLst>
                  <a:ext uri="{0D108BD9-81ED-4DB2-BD59-A6C34878D82A}">
                    <a16:rowId xmlns="" xmlns:a16="http://schemas.microsoft.com/office/drawing/2014/main"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 xmlns:a16="http://schemas.microsoft.com/office/drawing/2014/main" val="10001"/>
                  </a:ext>
                </a:extLst>
              </a:tr>
              <a:tr h="370840">
                <a:tc>
                  <a:txBody>
                    <a:bodyPr/>
                    <a:lstStyle/>
                    <a:p>
                      <a:r>
                        <a:rPr lang="en-US" noProof="0" dirty="0" smtClean="0"/>
                        <a:t>&lt;</a:t>
                      </a:r>
                      <a:r>
                        <a:rPr lang="en-US" baseline="0" noProof="0" dirty="0" smtClean="0"/>
                        <a:t> 50km</a:t>
                      </a:r>
                      <a:endParaRPr lang="en-US" noProof="0" dirty="0"/>
                    </a:p>
                  </a:txBody>
                  <a:tcPr>
                    <a:solidFill>
                      <a:srgbClr val="FF0000"/>
                    </a:solidFill>
                  </a:tcPr>
                </a:tc>
                <a:extLst>
                  <a:ext uri="{0D108BD9-81ED-4DB2-BD59-A6C34878D82A}">
                    <a16:rowId xmlns="" xmlns:a16="http://schemas.microsoft.com/office/drawing/2014/main" val="10002"/>
                  </a:ext>
                </a:extLst>
              </a:tr>
              <a:tr h="370840">
                <a:tc>
                  <a:txBody>
                    <a:bodyPr/>
                    <a:lstStyle/>
                    <a:p>
                      <a:r>
                        <a:rPr lang="en-US" noProof="0" dirty="0" smtClean="0"/>
                        <a:t>&lt; 10km</a:t>
                      </a:r>
                      <a:endParaRPr lang="en-US" noProof="0" dirty="0"/>
                    </a:p>
                  </a:txBody>
                  <a:tcPr>
                    <a:solidFill>
                      <a:srgbClr val="FF0000"/>
                    </a:solidFill>
                  </a:tcPr>
                </a:tc>
                <a:extLst>
                  <a:ext uri="{0D108BD9-81ED-4DB2-BD59-A6C34878D82A}">
                    <a16:rowId xmlns="" xmlns:a16="http://schemas.microsoft.com/office/drawing/2014/main" val="10003"/>
                  </a:ext>
                </a:extLst>
              </a:tr>
              <a:tr h="370840">
                <a:tc>
                  <a:txBody>
                    <a:bodyPr/>
                    <a:lstStyle/>
                    <a:p>
                      <a:r>
                        <a:rPr lang="en-US" noProof="0" dirty="0" smtClean="0"/>
                        <a:t>&lt; 5km</a:t>
                      </a:r>
                      <a:endParaRPr lang="en-US" noProof="0" dirty="0"/>
                    </a:p>
                  </a:txBody>
                  <a:tcPr>
                    <a:solidFill>
                      <a:srgbClr val="FFC000"/>
                    </a:solidFill>
                  </a:tcPr>
                </a:tc>
                <a:extLst>
                  <a:ext uri="{0D108BD9-81ED-4DB2-BD59-A6C34878D82A}">
                    <a16:rowId xmlns="" xmlns:a16="http://schemas.microsoft.com/office/drawing/2014/main"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 xmlns:a16="http://schemas.microsoft.com/office/drawing/2014/main"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23886772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 xmlns:a16="http://schemas.microsoft.com/office/drawing/2014/main"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Dense</a:t>
                      </a:r>
                      <a:endParaRPr lang="en-US" dirty="0"/>
                    </a:p>
                  </a:txBody>
                  <a:tcPr>
                    <a:solidFill>
                      <a:srgbClr val="00B050"/>
                    </a:solidFill>
                  </a:tcPr>
                </a:tc>
                <a:extLst>
                  <a:ext uri="{0D108BD9-81ED-4DB2-BD59-A6C34878D82A}">
                    <a16:rowId xmlns="" xmlns:a16="http://schemas.microsoft.com/office/drawing/2014/main" val="10001"/>
                  </a:ext>
                </a:extLst>
              </a:tr>
              <a:tr h="370840">
                <a:tc>
                  <a:txBody>
                    <a:bodyPr/>
                    <a:lstStyle/>
                    <a:p>
                      <a:r>
                        <a:rPr lang="en-US" dirty="0" smtClean="0"/>
                        <a:t>Medium</a:t>
                      </a:r>
                      <a:endParaRPr lang="en-US" dirty="0"/>
                    </a:p>
                  </a:txBody>
                  <a:tcPr>
                    <a:solidFill>
                      <a:srgbClr val="00B050"/>
                    </a:solidFill>
                  </a:tcPr>
                </a:tc>
                <a:extLst>
                  <a:ext uri="{0D108BD9-81ED-4DB2-BD59-A6C34878D82A}">
                    <a16:rowId xmlns="" xmlns:a16="http://schemas.microsoft.com/office/drawing/2014/main" val="10002"/>
                  </a:ext>
                </a:extLst>
              </a:tr>
              <a:tr h="370840">
                <a:tc>
                  <a:txBody>
                    <a:bodyPr/>
                    <a:lstStyle/>
                    <a:p>
                      <a:r>
                        <a:rPr lang="en-US" dirty="0" smtClean="0"/>
                        <a:t>Low</a:t>
                      </a:r>
                      <a:endParaRPr lang="en-US" dirty="0"/>
                    </a:p>
                  </a:txBody>
                  <a:tcPr>
                    <a:solidFill>
                      <a:srgbClr val="00B050"/>
                    </a:solidFill>
                  </a:tcPr>
                </a:tc>
                <a:extLst>
                  <a:ext uri="{0D108BD9-81ED-4DB2-BD59-A6C34878D82A}">
                    <a16:rowId xmlns="" xmlns:a16="http://schemas.microsoft.com/office/drawing/2014/main" val="10003"/>
                  </a:ext>
                </a:extLst>
              </a:tr>
              <a:tr h="370840">
                <a:tc>
                  <a:txBody>
                    <a:bodyPr/>
                    <a:lstStyle/>
                    <a:p>
                      <a:r>
                        <a:rPr lang="en-US" dirty="0" smtClean="0"/>
                        <a:t>None</a:t>
                      </a:r>
                      <a:endParaRPr lang="en-US" dirty="0"/>
                    </a:p>
                  </a:txBody>
                  <a:tcPr>
                    <a:solidFill>
                      <a:srgbClr val="00B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9161655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Base-Station Assisted </a:t>
            </a:r>
            <a:r>
              <a:rPr lang="en-US" dirty="0" smtClean="0"/>
              <a:t>Device to Device</a:t>
            </a:r>
            <a:r>
              <a:rPr lang="en-US" dirty="0" smtClean="0"/>
              <a:t> </a:t>
            </a:r>
            <a:r>
              <a:rPr lang="en-US" dirty="0" smtClean="0"/>
              <a:t>(single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September </a:t>
            </a:r>
            <a:r>
              <a:rPr lang="en-US" altLang="en-US" dirty="0"/>
              <a:t>2017</a:t>
            </a:r>
          </a:p>
        </p:txBody>
      </p:sp>
      <p:sp>
        <p:nvSpPr>
          <p:cNvPr id="17" name="Inhaltsplatzhalter 16"/>
          <p:cNvSpPr>
            <a:spLocks noGrp="1"/>
          </p:cNvSpPr>
          <p:nvPr>
            <p:ph idx="1"/>
          </p:nvPr>
        </p:nvSpPr>
        <p:spPr/>
        <p:txBody>
          <a:bodyPr/>
          <a:lstStyle/>
          <a:p>
            <a:r>
              <a:rPr lang="en-US" sz="2400" dirty="0" smtClean="0"/>
              <a:t>Base station coordinates the network</a:t>
            </a:r>
          </a:p>
          <a:p>
            <a:r>
              <a:rPr lang="en-US" sz="2400" dirty="0" smtClean="0"/>
              <a:t>Communication also possible between the devices</a:t>
            </a:r>
          </a:p>
          <a:p>
            <a:pPr marL="0" indent="0">
              <a:buNone/>
            </a:pP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489567296"/>
              </p:ext>
            </p:extLst>
          </p:nvPr>
        </p:nvGraphicFramePr>
        <p:xfrm>
          <a:off x="827584" y="3645024"/>
          <a:ext cx="3672408" cy="2291080"/>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 xmlns:a16="http://schemas.microsoft.com/office/drawing/2014/main" val="10000"/>
                  </a:ext>
                </a:extLst>
              </a:tr>
              <a:tr h="370840">
                <a:tc>
                  <a:txBody>
                    <a:bodyPr/>
                    <a:lstStyle/>
                    <a:p>
                      <a:r>
                        <a:rPr lang="en-US" noProof="0" dirty="0" smtClean="0"/>
                        <a:t>Increased</a:t>
                      </a:r>
                      <a:r>
                        <a:rPr lang="en-US" baseline="0" noProof="0" dirty="0" smtClean="0"/>
                        <a:t> link margin due to devices’ proximity</a:t>
                      </a:r>
                      <a:endParaRPr lang="en-US" noProof="0" dirty="0"/>
                    </a:p>
                  </a:txBody>
                  <a:tcPr/>
                </a:tc>
                <a:extLst>
                  <a:ext uri="{0D108BD9-81ED-4DB2-BD59-A6C34878D82A}">
                    <a16:rowId xmlns="" xmlns:a16="http://schemas.microsoft.com/office/drawing/2014/main" val="10001"/>
                  </a:ext>
                </a:extLst>
              </a:tr>
              <a:tr h="370840">
                <a:tc>
                  <a:txBody>
                    <a:bodyPr/>
                    <a:lstStyle/>
                    <a:p>
                      <a:r>
                        <a:rPr lang="en-US" noProof="0" dirty="0" smtClean="0"/>
                        <a:t>Frequency reuse due to low required transmission power</a:t>
                      </a:r>
                      <a:endParaRPr lang="en-US" noProof="0" dirty="0"/>
                    </a:p>
                  </a:txBody>
                  <a:tcPr/>
                </a:tc>
                <a:extLst>
                  <a:ext uri="{0D108BD9-81ED-4DB2-BD59-A6C34878D82A}">
                    <a16:rowId xmlns="" xmlns:a16="http://schemas.microsoft.com/office/drawing/2014/main" val="10002"/>
                  </a:ext>
                </a:extLst>
              </a:tr>
              <a:tr h="370840">
                <a:tc>
                  <a:txBody>
                    <a:bodyPr/>
                    <a:lstStyle/>
                    <a:p>
                      <a:r>
                        <a:rPr lang="en-US" noProof="0" dirty="0" smtClean="0"/>
                        <a:t>Lowers</a:t>
                      </a:r>
                      <a:r>
                        <a:rPr lang="en-US" baseline="0" noProof="0" dirty="0" smtClean="0"/>
                        <a:t> Base-Station relay requirements</a:t>
                      </a:r>
                      <a:endParaRPr lang="en-US" noProof="0" dirty="0"/>
                    </a:p>
                  </a:txBody>
                  <a:tcPr/>
                </a:tc>
                <a:extLst>
                  <a:ext uri="{0D108BD9-81ED-4DB2-BD59-A6C34878D82A}">
                    <a16:rowId xmlns="" xmlns:a16="http://schemas.microsoft.com/office/drawing/2014/main" val="10003"/>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485612850"/>
              </p:ext>
            </p:extLst>
          </p:nvPr>
        </p:nvGraphicFramePr>
        <p:xfrm>
          <a:off x="4644008" y="3673832"/>
          <a:ext cx="3672408" cy="1285239"/>
        </p:xfrm>
        <a:graphic>
          <a:graphicData uri="http://schemas.openxmlformats.org/drawingml/2006/table">
            <a:tbl>
              <a:tblPr firstRow="1" bandRow="1">
                <a:tableStyleId>{5C22544A-7EE6-4342-B048-85BDC9FD1C3A}</a:tableStyleId>
              </a:tblPr>
              <a:tblGrid>
                <a:gridCol w="3672408">
                  <a:extLst>
                    <a:ext uri="{9D8B030D-6E8A-4147-A177-3AD203B41FA5}">
                      <a16:colId xmlns="" xmlns:a16="http://schemas.microsoft.com/office/drawing/2014/main"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 xmlns:a16="http://schemas.microsoft.com/office/drawing/2014/main" val="10000"/>
                  </a:ext>
                </a:extLst>
              </a:tr>
              <a:tr h="370840">
                <a:tc>
                  <a:txBody>
                    <a:bodyPr/>
                    <a:lstStyle/>
                    <a:p>
                      <a:r>
                        <a:rPr lang="en-US" noProof="0" dirty="0" smtClean="0"/>
                        <a:t>Significantly shorter range than for device to base station communications</a:t>
                      </a:r>
                      <a:endParaRPr lang="en-US"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4809203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TotalTime>
  <Words>1290</Words>
  <Application>Microsoft Macintosh PowerPoint</Application>
  <PresentationFormat>On-screen Show (4:3)</PresentationFormat>
  <Paragraphs>383</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IEEE-P802_15_Rbt</vt:lpstr>
      <vt:lpstr>PowerPoint Presentation</vt:lpstr>
      <vt:lpstr>Suitability Evaluation of Network Topologies</vt:lpstr>
      <vt:lpstr>Star (single hop) ( I / II )</vt:lpstr>
      <vt:lpstr>Star (single hop) ( II / II )</vt:lpstr>
      <vt:lpstr>Extended Star (single hop) ( I / II )</vt:lpstr>
      <vt:lpstr>Extended  Star (single hop) ( II / II )</vt:lpstr>
      <vt:lpstr>Device to Device ( I / II )</vt:lpstr>
      <vt:lpstr>Device to Device ( II / II )</vt:lpstr>
      <vt:lpstr>Base-Station Assisted Device to Device (single hop) ( I / II )</vt:lpstr>
      <vt:lpstr>Base-Station Assisted Device to Device (single hop) ( II / II )</vt:lpstr>
      <vt:lpstr>Unsynchronized Mesh ( I / II )</vt:lpstr>
      <vt:lpstr>Unsynchronized Mesh ( II / II )</vt:lpstr>
      <vt:lpstr>Synchronized Mesh ( I / II )</vt:lpstr>
      <vt:lpstr>Synchronized  Mesh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Jussi Haapola</cp:lastModifiedBy>
  <cp:revision>142</cp:revision>
  <cp:lastPrinted>1998-02-10T13:28:06Z</cp:lastPrinted>
  <dcterms:created xsi:type="dcterms:W3CDTF">2017-07-08T18:50:52Z</dcterms:created>
  <dcterms:modified xsi:type="dcterms:W3CDTF">2017-09-04T10:08:22Z</dcterms:modified>
</cp:coreProperties>
</file>