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72" r:id="rId2"/>
    <p:sldId id="273" r:id="rId3"/>
    <p:sldId id="261" r:id="rId4"/>
    <p:sldId id="262" r:id="rId5"/>
    <p:sldId id="275" r:id="rId6"/>
    <p:sldId id="276" r:id="rId7"/>
    <p:sldId id="277" r:id="rId8"/>
    <p:sldId id="278" r:id="rId9"/>
    <p:sldId id="281" r:id="rId10"/>
    <p:sldId id="282" r:id="rId11"/>
    <p:sldId id="279" r:id="rId12"/>
    <p:sldId id="280" r:id="rId13"/>
    <p:sldId id="283" r:id="rId14"/>
    <p:sldId id="284" r:id="rId15"/>
    <p:sldId id="274"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30" d="100"/>
          <a:sy n="130" d="100"/>
        </p:scale>
        <p:origin x="-990" y="-72"/>
      </p:cViewPr>
      <p:guideLst>
        <p:guide orient="horz" pos="2160"/>
        <p:guide pos="2880"/>
      </p:guideLst>
    </p:cSldViewPr>
  </p:slideViewPr>
  <p:notesTextViewPr>
    <p:cViewPr>
      <p:scale>
        <a:sx n="1" d="1"/>
        <a:sy n="1" d="1"/>
      </p:scale>
      <p:origin x="0" y="0"/>
    </p:cViewPr>
  </p:notesTextViewPr>
  <p:notesViewPr>
    <p:cSldViewPr>
      <p:cViewPr varScale="1">
        <p:scale>
          <a:sx n="52" d="100"/>
          <a:sy n="52" d="100"/>
        </p:scale>
        <p:origin x="-2868" y="-10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6173669D-7811-4DBA-AC64-879471F91E69}"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2039078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DB62FCD-5E77-4BA1-AED4-8C1820A83636}"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14308496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3</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5</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7</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9</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11</a:t>
            </a:fld>
            <a:endParaRPr lang="en-US" altLang="en-US"/>
          </a:p>
        </p:txBody>
      </p:sp>
    </p:spTree>
    <p:extLst>
      <p:ext uri="{BB962C8B-B14F-4D97-AF65-F5344CB8AC3E}">
        <p14:creationId xmlns:p14="http://schemas.microsoft.com/office/powerpoint/2010/main" val="8152163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5DB62FCD-5E77-4BA1-AED4-8C1820A83636}" type="slidenum">
              <a:rPr lang="en-US" altLang="en-US" smtClean="0"/>
              <a:pPr>
                <a:defRPr/>
              </a:pPr>
              <a:t>13</a:t>
            </a:fld>
            <a:endParaRPr lang="en-US" altLang="en-US"/>
          </a:p>
        </p:txBody>
      </p:sp>
    </p:spTree>
    <p:extLst>
      <p:ext uri="{BB962C8B-B14F-4D97-AF65-F5344CB8AC3E}">
        <p14:creationId xmlns:p14="http://schemas.microsoft.com/office/powerpoint/2010/main" val="815216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475787-2930-467E-8EA2-976BAA0BCE6E}" type="slidenum">
              <a:rPr lang="en-US" altLang="en-US"/>
              <a:pPr>
                <a:defRPr/>
              </a:pPr>
              <a:t>‹Nr.›</a:t>
            </a:fld>
            <a:endParaRPr lang="en-US" altLang="en-US"/>
          </a:p>
        </p:txBody>
      </p:sp>
    </p:spTree>
    <p:extLst>
      <p:ext uri="{BB962C8B-B14F-4D97-AF65-F5344CB8AC3E}">
        <p14:creationId xmlns:p14="http://schemas.microsoft.com/office/powerpoint/2010/main" val="1616513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4A88D36-E1B2-48C5-8775-B9832A1198A0}" type="slidenum">
              <a:rPr lang="en-US" altLang="en-US"/>
              <a:pPr>
                <a:defRPr/>
              </a:pPr>
              <a:t>‹Nr.›</a:t>
            </a:fld>
            <a:endParaRPr lang="en-US" altLang="en-US"/>
          </a:p>
        </p:txBody>
      </p:sp>
    </p:spTree>
    <p:extLst>
      <p:ext uri="{BB962C8B-B14F-4D97-AF65-F5344CB8AC3E}">
        <p14:creationId xmlns:p14="http://schemas.microsoft.com/office/powerpoint/2010/main" val="892735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ACC4AD4-C719-45A1-87BB-722A5B7777AE}" type="slidenum">
              <a:rPr lang="en-US" altLang="en-US"/>
              <a:pPr>
                <a:defRPr/>
              </a:pPr>
              <a:t>‹Nr.›</a:t>
            </a:fld>
            <a:endParaRPr lang="en-US" altLang="en-US"/>
          </a:p>
        </p:txBody>
      </p:sp>
    </p:spTree>
    <p:extLst>
      <p:ext uri="{BB962C8B-B14F-4D97-AF65-F5344CB8AC3E}">
        <p14:creationId xmlns:p14="http://schemas.microsoft.com/office/powerpoint/2010/main" val="2105883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1F45AF5-87BE-4F6E-A260-B0846FF0DAD3}" type="slidenum">
              <a:rPr lang="en-US" altLang="en-US"/>
              <a:pPr>
                <a:defRPr/>
              </a:pPr>
              <a:t>‹Nr.›</a:t>
            </a:fld>
            <a:endParaRPr lang="en-US" altLang="en-US"/>
          </a:p>
        </p:txBody>
      </p:sp>
    </p:spTree>
    <p:extLst>
      <p:ext uri="{BB962C8B-B14F-4D97-AF65-F5344CB8AC3E}">
        <p14:creationId xmlns:p14="http://schemas.microsoft.com/office/powerpoint/2010/main" val="1308315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C61CA-7FDE-412D-82B1-7B16081B797D}" type="slidenum">
              <a:rPr lang="en-US" altLang="en-US"/>
              <a:pPr>
                <a:defRPr/>
              </a:pPr>
              <a:t>‹Nr.›</a:t>
            </a:fld>
            <a:endParaRPr lang="en-US" altLang="en-US"/>
          </a:p>
        </p:txBody>
      </p:sp>
    </p:spTree>
    <p:extLst>
      <p:ext uri="{BB962C8B-B14F-4D97-AF65-F5344CB8AC3E}">
        <p14:creationId xmlns:p14="http://schemas.microsoft.com/office/powerpoint/2010/main" val="967361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a:t>&lt;month year&gt;</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FAC98CAB-F821-4E22-A490-77AF5C30025A}" type="slidenum">
              <a:rPr lang="en-US" altLang="en-US"/>
              <a:pPr>
                <a:defRPr/>
              </a:pPr>
              <a:t>‹Nr.›</a:t>
            </a:fld>
            <a:endParaRPr lang="en-US" altLang="en-US"/>
          </a:p>
        </p:txBody>
      </p:sp>
    </p:spTree>
    <p:extLst>
      <p:ext uri="{BB962C8B-B14F-4D97-AF65-F5344CB8AC3E}">
        <p14:creationId xmlns:p14="http://schemas.microsoft.com/office/powerpoint/2010/main" val="1326500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B197035F-E3BA-44E3-AE4C-8BAFB28393C5}" type="slidenum">
              <a:rPr lang="en-US" altLang="en-US"/>
              <a:pPr>
                <a:defRPr/>
              </a:pPr>
              <a:t>‹Nr.›</a:t>
            </a:fld>
            <a:endParaRPr lang="en-US" altLang="en-US"/>
          </a:p>
        </p:txBody>
      </p:sp>
    </p:spTree>
    <p:extLst>
      <p:ext uri="{BB962C8B-B14F-4D97-AF65-F5344CB8AC3E}">
        <p14:creationId xmlns:p14="http://schemas.microsoft.com/office/powerpoint/2010/main" val="1651345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5945ABF9-4E6E-4F27-8E53-2445CD3461A9}" type="slidenum">
              <a:rPr lang="en-US" altLang="en-US"/>
              <a:pPr>
                <a:defRPr/>
              </a:pPr>
              <a:t>‹Nr.›</a:t>
            </a:fld>
            <a:endParaRPr lang="en-US" altLang="en-US"/>
          </a:p>
        </p:txBody>
      </p:sp>
    </p:spTree>
    <p:extLst>
      <p:ext uri="{BB962C8B-B14F-4D97-AF65-F5344CB8AC3E}">
        <p14:creationId xmlns:p14="http://schemas.microsoft.com/office/powerpoint/2010/main" val="1272460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6DE942A5-B366-4C57-B753-92254411B761}" type="slidenum">
              <a:rPr lang="en-US" altLang="en-US"/>
              <a:pPr>
                <a:defRPr/>
              </a:pPr>
              <a:t>‹Nr.›</a:t>
            </a:fld>
            <a:endParaRPr lang="en-US" altLang="en-US"/>
          </a:p>
        </p:txBody>
      </p:sp>
    </p:spTree>
    <p:extLst>
      <p:ext uri="{BB962C8B-B14F-4D97-AF65-F5344CB8AC3E}">
        <p14:creationId xmlns:p14="http://schemas.microsoft.com/office/powerpoint/2010/main" val="3766698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261CF836-62F6-4194-8666-91F1C40A4C54}" type="slidenum">
              <a:rPr lang="en-US" altLang="en-US"/>
              <a:pPr>
                <a:defRPr/>
              </a:pPr>
              <a:t>‹Nr.›</a:t>
            </a:fld>
            <a:endParaRPr lang="en-US" altLang="en-US"/>
          </a:p>
        </p:txBody>
      </p:sp>
    </p:spTree>
    <p:extLst>
      <p:ext uri="{BB962C8B-B14F-4D97-AF65-F5344CB8AC3E}">
        <p14:creationId xmlns:p14="http://schemas.microsoft.com/office/powerpoint/2010/main" val="1057316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A3A8AD9D-E7E2-4F35-B9A7-7027585B64A0}" type="slidenum">
              <a:rPr lang="en-US" altLang="en-US"/>
              <a:pPr>
                <a:defRPr/>
              </a:pPr>
              <a:t>‹Nr.›</a:t>
            </a:fld>
            <a:endParaRPr lang="en-US" altLang="en-US"/>
          </a:p>
        </p:txBody>
      </p:sp>
    </p:spTree>
    <p:extLst>
      <p:ext uri="{BB962C8B-B14F-4D97-AF65-F5344CB8AC3E}">
        <p14:creationId xmlns:p14="http://schemas.microsoft.com/office/powerpoint/2010/main" val="4079276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a:t>&lt;month year&gt;</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1F7D2CF-ED8B-4BE0-BF89-D091E7C9A845}" type="slidenum">
              <a:rPr lang="en-US" altLang="en-US"/>
              <a:pPr>
                <a:defRPr/>
              </a:pPr>
              <a:t>‹Nr.›</a:t>
            </a:fld>
            <a:endParaRPr lang="en-US" altLang="en-US"/>
          </a:p>
        </p:txBody>
      </p:sp>
      <p:sp>
        <p:nvSpPr>
          <p:cNvPr id="1031" name="Rectangle 7"/>
          <p:cNvSpPr>
            <a:spLocks noChangeArrowheads="1"/>
          </p:cNvSpPr>
          <p:nvPr/>
        </p:nvSpPr>
        <p:spPr bwMode="auto">
          <a:xfrm>
            <a:off x="3203848" y="394156"/>
            <a:ext cx="525435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a:t>
            </a:r>
            <a:r>
              <a:rPr lang="en-US" altLang="en-US" sz="1400" b="1" dirty="0" smtClean="0"/>
              <a:t>. </a:t>
            </a:r>
            <a:r>
              <a:rPr lang="en-US" altLang="en-US" sz="1400" b="1" dirty="0" smtClean="0"/>
              <a:t>15-17-0379-02-lpwa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August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A2FC2472-3738-4FA1-9048-DCEAA145AC6A}" type="slidenum">
              <a:rPr lang="en-US" altLang="en-US"/>
              <a:pPr/>
              <a:t>1</a:t>
            </a:fld>
            <a:endParaRPr lang="en-US" altLang="en-US"/>
          </a:p>
        </p:txBody>
      </p:sp>
      <p:sp>
        <p:nvSpPr>
          <p:cNvPr id="27651"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Suitability Evaluation of </a:t>
            </a:r>
            <a:r>
              <a:rPr lang="en-US" altLang="en-US" sz="1600" dirty="0" smtClean="0">
                <a:solidFill>
                  <a:schemeClr val="tx2"/>
                </a:solidFill>
              </a:rPr>
              <a:t>Network Topologies]</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[3 August,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a:t>
            </a:r>
            <a:r>
              <a:rPr lang="en-US" altLang="en-US" sz="1600" dirty="0" smtClean="0">
                <a:solidFill>
                  <a:schemeClr val="tx2"/>
                </a:solidFill>
              </a:rPr>
              <a:t>ROBERT, Pascal THUBERT] </a:t>
            </a:r>
            <a:r>
              <a:rPr lang="en-US" altLang="en-US" sz="1600" dirty="0">
                <a:solidFill>
                  <a:schemeClr val="tx2"/>
                </a:solidFill>
              </a:rPr>
              <a:t>Company [Friedrich-Alexander University </a:t>
            </a:r>
            <a:r>
              <a:rPr lang="en-US" altLang="en-US" sz="1600" dirty="0" smtClean="0">
                <a:solidFill>
                  <a:schemeClr val="tx2"/>
                </a:solidFill>
              </a:rPr>
              <a:t>Erlangen-</a:t>
            </a:r>
            <a:r>
              <a:rPr lang="en-US" altLang="en-US" sz="1600" dirty="0" err="1" smtClean="0">
                <a:solidFill>
                  <a:schemeClr val="tx2"/>
                </a:solidFill>
              </a:rPr>
              <a:t>Nuernberg</a:t>
            </a:r>
            <a:r>
              <a:rPr lang="en-US" altLang="en-US" sz="1600" dirty="0" smtClean="0">
                <a:solidFill>
                  <a:schemeClr val="tx2"/>
                </a:solidFill>
              </a:rPr>
              <a:t>, Cisco]</a:t>
            </a:r>
            <a:endParaRPr lang="en-US" altLang="en-US" sz="1600" dirty="0">
              <a:solidFill>
                <a:schemeClr val="tx2"/>
              </a:solidFill>
            </a:endParaRP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[This document presents the suitability evaluation for different </a:t>
            </a:r>
            <a:r>
              <a:rPr lang="en-US" altLang="en-US" sz="1600" dirty="0" smtClean="0">
                <a:solidFill>
                  <a:schemeClr val="tx2"/>
                </a:solidFill>
              </a:rPr>
              <a:t>network topologies that </a:t>
            </a:r>
            <a:r>
              <a:rPr lang="en-US" altLang="en-US" sz="1600" dirty="0">
                <a:solidFill>
                  <a:schemeClr val="tx2"/>
                </a:solidFill>
              </a:rPr>
              <a:t>may be used for LPWAN</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[Presentation within </a:t>
            </a:r>
            <a:r>
              <a:rPr lang="en-US" altLang="en-US" sz="1600" dirty="0">
                <a:solidFill>
                  <a:schemeClr val="tx2"/>
                </a:solidFill>
              </a:rPr>
              <a:t>IG LPWA</a:t>
            </a:r>
            <a:r>
              <a:rPr lang="en-US" altLang="en-US" sz="1600" dirty="0" smtClean="0">
                <a:solidFill>
                  <a:schemeClr val="tx2"/>
                </a:solidFill>
              </a:rPr>
              <a:t>]</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0634962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Base-Station Assisted </a:t>
            </a:r>
            <a:r>
              <a:rPr lang="en-US" dirty="0" smtClean="0"/>
              <a:t>Network (single </a:t>
            </a:r>
            <a:r>
              <a:rPr lang="en-US" dirty="0"/>
              <a:t>hop</a:t>
            </a:r>
            <a:r>
              <a:rPr lang="en-US" dirty="0" smtClean="0"/>
              <a:t>) ( II / II )</a:t>
            </a:r>
            <a:endParaRPr 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10</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748359044"/>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noProof="0" dirty="0" smtClean="0"/>
                        <a:t>Power Supply</a:t>
                      </a:r>
                      <a:endParaRPr lang="en-US" noProof="0" dirty="0"/>
                    </a:p>
                  </a:txBody>
                  <a:tcPr/>
                </a:tc>
                <a:extLst>
                  <a:ext uri="{0D108BD9-81ED-4DB2-BD59-A6C34878D82A}">
                    <a16:rowId xmlns:a16="http://schemas.microsoft.com/office/drawing/2014/main" xmlns="" val="10000"/>
                  </a:ext>
                </a:extLst>
              </a:tr>
              <a:tr h="370840">
                <a:tc>
                  <a:txBody>
                    <a:bodyPr/>
                    <a:lstStyle/>
                    <a:p>
                      <a:r>
                        <a:rPr lang="en-US" noProof="0" dirty="0" smtClean="0"/>
                        <a:t>CR</a:t>
                      </a:r>
                      <a:r>
                        <a:rPr lang="en-US" baseline="0" noProof="0" dirty="0" smtClean="0"/>
                        <a:t> 2025</a:t>
                      </a:r>
                      <a:endParaRPr lang="en-US" noProof="0" dirty="0"/>
                    </a:p>
                  </a:txBody>
                  <a:tcPr>
                    <a:solidFill>
                      <a:srgbClr val="00B050"/>
                    </a:solidFill>
                  </a:tcPr>
                </a:tc>
                <a:extLst>
                  <a:ext uri="{0D108BD9-81ED-4DB2-BD59-A6C34878D82A}">
                    <a16:rowId xmlns:a16="http://schemas.microsoft.com/office/drawing/2014/main" xmlns="" val="10001"/>
                  </a:ext>
                </a:extLst>
              </a:tr>
              <a:tr h="370840">
                <a:tc>
                  <a:txBody>
                    <a:bodyPr/>
                    <a:lstStyle/>
                    <a:p>
                      <a:r>
                        <a:rPr lang="en-US" noProof="0" dirty="0" smtClean="0"/>
                        <a:t>2xAA</a:t>
                      </a:r>
                      <a:endParaRPr lang="en-US" noProof="0" dirty="0"/>
                    </a:p>
                  </a:txBody>
                  <a:tcPr>
                    <a:solidFill>
                      <a:srgbClr val="00B050"/>
                    </a:solidFill>
                  </a:tcPr>
                </a:tc>
                <a:extLst>
                  <a:ext uri="{0D108BD9-81ED-4DB2-BD59-A6C34878D82A}">
                    <a16:rowId xmlns:a16="http://schemas.microsoft.com/office/drawing/2014/main" xmlns="" val="10002"/>
                  </a:ext>
                </a:extLst>
              </a:tr>
              <a:tr h="370840">
                <a:tc>
                  <a:txBody>
                    <a:bodyPr/>
                    <a:lstStyle/>
                    <a:p>
                      <a:r>
                        <a:rPr lang="en-US" noProof="0" dirty="0" smtClean="0"/>
                        <a:t>Energy Harvesting</a:t>
                      </a:r>
                      <a:endParaRPr lang="en-US" noProof="0" dirty="0"/>
                    </a:p>
                  </a:txBody>
                  <a:tcPr>
                    <a:solidFill>
                      <a:srgbClr val="00B050"/>
                    </a:solidFill>
                  </a:tcPr>
                </a:tc>
                <a:extLst>
                  <a:ext uri="{0D108BD9-81ED-4DB2-BD59-A6C34878D82A}">
                    <a16:rowId xmlns:a16="http://schemas.microsoft.com/office/drawing/2014/main" xmlns="" val="10003"/>
                  </a:ext>
                </a:extLst>
              </a:tr>
              <a:tr h="370840">
                <a:tc>
                  <a:txBody>
                    <a:bodyPr/>
                    <a:lstStyle/>
                    <a:p>
                      <a:r>
                        <a:rPr lang="en-US" noProof="0" dirty="0" smtClean="0"/>
                        <a:t>External</a:t>
                      </a:r>
                      <a:endParaRPr lang="en-US" noProof="0" dirty="0"/>
                    </a:p>
                  </a:txBody>
                  <a:tcPr>
                    <a:solidFill>
                      <a:srgbClr val="00B050"/>
                    </a:solidFill>
                  </a:tcPr>
                </a:tc>
                <a:extLst>
                  <a:ext uri="{0D108BD9-81ED-4DB2-BD59-A6C34878D82A}">
                    <a16:rowId xmlns:a16="http://schemas.microsoft.com/office/drawing/2014/main" xmlns="" val="10004"/>
                  </a:ext>
                </a:extLst>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2920173407"/>
              </p:ext>
            </p:extLst>
          </p:nvPr>
        </p:nvGraphicFramePr>
        <p:xfrm>
          <a:off x="4572000" y="3861048"/>
          <a:ext cx="1944216" cy="229616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noProof="0" dirty="0" smtClean="0"/>
                        <a:t>Communication</a:t>
                      </a:r>
                      <a:r>
                        <a:rPr lang="en-US" baseline="0" noProof="0" dirty="0" smtClean="0"/>
                        <a:t> Mode</a:t>
                      </a:r>
                      <a:endParaRPr lang="en-US" noProof="0" dirty="0"/>
                    </a:p>
                  </a:txBody>
                  <a:tcPr/>
                </a:tc>
                <a:extLst>
                  <a:ext uri="{0D108BD9-81ED-4DB2-BD59-A6C34878D82A}">
                    <a16:rowId xmlns:a16="http://schemas.microsoft.com/office/drawing/2014/main" xmlns="" val="10000"/>
                  </a:ext>
                </a:extLst>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1"/>
                  </a:ext>
                </a:extLst>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2"/>
                  </a:ext>
                </a:extLst>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3"/>
                  </a:ext>
                </a:extLst>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937116403"/>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sz="1800" noProof="0" dirty="0" smtClean="0"/>
                        <a:t>Data Period</a:t>
                      </a:r>
                      <a:endParaRPr lang="en-US" sz="1800" noProof="0" dirty="0"/>
                    </a:p>
                  </a:txBody>
                  <a:tcPr/>
                </a:tc>
                <a:extLst>
                  <a:ext uri="{0D108BD9-81ED-4DB2-BD59-A6C34878D82A}">
                    <a16:rowId xmlns:a16="http://schemas.microsoft.com/office/drawing/2014/main" xmlns="" val="10000"/>
                  </a:ext>
                </a:extLst>
              </a:tr>
              <a:tr h="370840">
                <a:tc>
                  <a:txBody>
                    <a:bodyPr/>
                    <a:lstStyle/>
                    <a:p>
                      <a:r>
                        <a:rPr lang="en-US" sz="1800" dirty="0" smtClean="0"/>
                        <a:t>Occasionally, less than 1/day</a:t>
                      </a:r>
                    </a:p>
                  </a:txBody>
                  <a:tcPr>
                    <a:solidFill>
                      <a:srgbClr val="00B050"/>
                    </a:solidFill>
                  </a:tcPr>
                </a:tc>
                <a:extLst>
                  <a:ext uri="{0D108BD9-81ED-4DB2-BD59-A6C34878D82A}">
                    <a16:rowId xmlns:a16="http://schemas.microsoft.com/office/drawing/2014/main" xmlns="" val="10001"/>
                  </a:ext>
                </a:extLst>
              </a:tr>
              <a:tr h="370840">
                <a:tc>
                  <a:txBody>
                    <a:bodyPr/>
                    <a:lstStyle/>
                    <a:p>
                      <a:r>
                        <a:rPr lang="en-US" sz="1800" dirty="0" smtClean="0"/>
                        <a:t>Occasionally 1/day</a:t>
                      </a:r>
                    </a:p>
                  </a:txBody>
                  <a:tcPr>
                    <a:solidFill>
                      <a:srgbClr val="00B050"/>
                    </a:solidFill>
                  </a:tcPr>
                </a:tc>
                <a:extLst>
                  <a:ext uri="{0D108BD9-81ED-4DB2-BD59-A6C34878D82A}">
                    <a16:rowId xmlns:a16="http://schemas.microsoft.com/office/drawing/2014/main" xmlns="" val="10002"/>
                  </a:ext>
                </a:extLst>
              </a:tr>
              <a:tr h="370840">
                <a:tc>
                  <a:txBody>
                    <a:bodyPr/>
                    <a:lstStyle/>
                    <a:p>
                      <a:r>
                        <a:rPr lang="en-US" sz="1800" dirty="0" smtClean="0"/>
                        <a:t>Occasionally 1/hour</a:t>
                      </a:r>
                    </a:p>
                  </a:txBody>
                  <a:tcPr>
                    <a:solidFill>
                      <a:srgbClr val="00B050"/>
                    </a:solidFill>
                  </a:tcPr>
                </a:tc>
                <a:extLst>
                  <a:ext uri="{0D108BD9-81ED-4DB2-BD59-A6C34878D82A}">
                    <a16:rowId xmlns:a16="http://schemas.microsoft.com/office/drawing/2014/main" xmlns=""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extLst>
                  <a:ext uri="{0D108BD9-81ED-4DB2-BD59-A6C34878D82A}">
                    <a16:rowId xmlns:a16="http://schemas.microsoft.com/office/drawing/2014/main" xmlns=""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extLst>
                  <a:ext uri="{0D108BD9-81ED-4DB2-BD59-A6C34878D82A}">
                    <a16:rowId xmlns:a16="http://schemas.microsoft.com/office/drawing/2014/main" xmlns="" val="10005"/>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extLst>
                  <a:ext uri="{0D108BD9-81ED-4DB2-BD59-A6C34878D82A}">
                    <a16:rowId xmlns:a16="http://schemas.microsoft.com/office/drawing/2014/main" xmlns="" val="10006"/>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extLst>
                  <a:ext uri="{0D108BD9-81ED-4DB2-BD59-A6C34878D82A}">
                    <a16:rowId xmlns:a16="http://schemas.microsoft.com/office/drawing/2014/main" xmlns="" val="10007"/>
                  </a:ext>
                </a:extLst>
              </a:tr>
            </a:tbl>
          </a:graphicData>
        </a:graphic>
      </p:graphicFrame>
      <p:sp>
        <p:nvSpPr>
          <p:cNvPr id="20" name="Datumsplatzhalter 1"/>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dirty="0"/>
              <a:t>August 2017</a:t>
            </a:r>
          </a:p>
        </p:txBody>
      </p:sp>
      <p:graphicFrame>
        <p:nvGraphicFramePr>
          <p:cNvPr id="21" name="Tabelle 20"/>
          <p:cNvGraphicFramePr>
            <a:graphicFrameLocks noGrp="1"/>
          </p:cNvGraphicFramePr>
          <p:nvPr>
            <p:extLst>
              <p:ext uri="{D42A27DB-BD31-4B8C-83A1-F6EECF244321}">
                <p14:modId xmlns:p14="http://schemas.microsoft.com/office/powerpoint/2010/main" val="1363073250"/>
              </p:ext>
            </p:extLst>
          </p:nvPr>
        </p:nvGraphicFramePr>
        <p:xfrm>
          <a:off x="366019" y="1556792"/>
          <a:ext cx="1944216" cy="296672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sz="1800" noProof="0" dirty="0" smtClean="0"/>
                        <a:t>Latency</a:t>
                      </a:r>
                      <a:endParaRPr lang="en-US" sz="1800" noProof="0" dirty="0"/>
                    </a:p>
                  </a:txBody>
                  <a:tcPr/>
                </a:tc>
                <a:extLst>
                  <a:ext uri="{0D108BD9-81ED-4DB2-BD59-A6C34878D82A}">
                    <a16:rowId xmlns:a16="http://schemas.microsoft.com/office/drawing/2014/main" xmlns="" val="10000"/>
                  </a:ext>
                </a:extLst>
              </a:tr>
              <a:tr h="370840">
                <a:tc>
                  <a:txBody>
                    <a:bodyPr/>
                    <a:lstStyle/>
                    <a:p>
                      <a:r>
                        <a:rPr lang="de-DE" sz="1800" kern="1200" dirty="0" smtClean="0">
                          <a:solidFill>
                            <a:schemeClr val="dk1"/>
                          </a:solidFill>
                          <a:latin typeface="+mn-lt"/>
                          <a:ea typeface="+mn-ea"/>
                          <a:cs typeface="+mn-cs"/>
                        </a:rPr>
                        <a:t>&lt; 0.25s</a:t>
                      </a:r>
                      <a:endParaRPr lang="de-DE" sz="1800" kern="1200" dirty="0">
                        <a:solidFill>
                          <a:schemeClr val="dk1"/>
                        </a:solidFill>
                        <a:latin typeface="+mn-lt"/>
                        <a:ea typeface="+mn-ea"/>
                        <a:cs typeface="+mn-cs"/>
                      </a:endParaRPr>
                    </a:p>
                  </a:txBody>
                  <a:tcPr>
                    <a:solidFill>
                      <a:srgbClr val="FFC000"/>
                    </a:solidFill>
                  </a:tcPr>
                </a:tc>
                <a:extLst>
                  <a:ext uri="{0D108BD9-81ED-4DB2-BD59-A6C34878D82A}">
                    <a16:rowId xmlns:a16="http://schemas.microsoft.com/office/drawing/2014/main" xmlns="" val="10001"/>
                  </a:ext>
                </a:extLst>
              </a:tr>
              <a:tr h="370840">
                <a:tc>
                  <a:txBody>
                    <a:bodyPr/>
                    <a:lstStyle/>
                    <a:p>
                      <a:r>
                        <a:rPr lang="de-DE" sz="1800" kern="1200" dirty="0" smtClean="0">
                          <a:solidFill>
                            <a:schemeClr val="dk1"/>
                          </a:solidFill>
                          <a:latin typeface="+mn-lt"/>
                          <a:ea typeface="+mn-ea"/>
                          <a:cs typeface="+mn-cs"/>
                        </a:rPr>
                        <a:t>&lt; 1s</a:t>
                      </a:r>
                      <a:endParaRPr lang="de-DE" sz="1800" kern="1200" dirty="0">
                        <a:solidFill>
                          <a:schemeClr val="dk1"/>
                        </a:solidFill>
                        <a:latin typeface="+mn-lt"/>
                        <a:ea typeface="+mn-ea"/>
                        <a:cs typeface="+mn-cs"/>
                      </a:endParaRPr>
                    </a:p>
                  </a:txBody>
                  <a:tcPr>
                    <a:solidFill>
                      <a:srgbClr val="FFC000"/>
                    </a:solidFill>
                  </a:tcPr>
                </a:tc>
                <a:extLst>
                  <a:ext uri="{0D108BD9-81ED-4DB2-BD59-A6C34878D82A}">
                    <a16:rowId xmlns:a16="http://schemas.microsoft.com/office/drawing/2014/main" xmlns="" val="10002"/>
                  </a:ext>
                </a:extLst>
              </a:tr>
              <a:tr h="370840">
                <a:tc>
                  <a:txBody>
                    <a:bodyPr/>
                    <a:lstStyle/>
                    <a:p>
                      <a:r>
                        <a:rPr lang="de-DE" sz="1800" kern="1200" dirty="0" smtClean="0">
                          <a:solidFill>
                            <a:schemeClr val="dk1"/>
                          </a:solidFill>
                          <a:latin typeface="+mn-lt"/>
                          <a:ea typeface="+mn-ea"/>
                          <a:cs typeface="+mn-cs"/>
                        </a:rPr>
                        <a:t>&lt; 10s</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3"/>
                  </a:ext>
                </a:extLst>
              </a:tr>
              <a:tr h="370840">
                <a:tc>
                  <a:txBody>
                    <a:bodyPr/>
                    <a:lstStyle/>
                    <a:p>
                      <a:r>
                        <a:rPr lang="de-DE" sz="1800" kern="1200" dirty="0" smtClean="0">
                          <a:solidFill>
                            <a:schemeClr val="dk1"/>
                          </a:solidFill>
                          <a:latin typeface="+mn-lt"/>
                          <a:ea typeface="+mn-ea"/>
                          <a:cs typeface="+mn-cs"/>
                        </a:rPr>
                        <a:t>&lt; 1min</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4"/>
                  </a:ext>
                </a:extLst>
              </a:tr>
              <a:tr h="370840">
                <a:tc>
                  <a:txBody>
                    <a:bodyPr/>
                    <a:lstStyle/>
                    <a:p>
                      <a:r>
                        <a:rPr lang="de-DE" sz="1800" kern="1200" dirty="0" smtClean="0">
                          <a:solidFill>
                            <a:schemeClr val="dk1"/>
                          </a:solidFill>
                          <a:latin typeface="+mn-lt"/>
                          <a:ea typeface="+mn-ea"/>
                          <a:cs typeface="+mn-cs"/>
                        </a:rPr>
                        <a:t>&lt; 10min</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5"/>
                  </a:ext>
                </a:extLst>
              </a:tr>
              <a:tr h="370840">
                <a:tc>
                  <a:txBody>
                    <a:bodyPr/>
                    <a:lstStyle/>
                    <a:p>
                      <a:r>
                        <a:rPr lang="de-DE" sz="1800" kern="1200" dirty="0" smtClean="0">
                          <a:solidFill>
                            <a:schemeClr val="dk1"/>
                          </a:solidFill>
                          <a:latin typeface="+mn-lt"/>
                          <a:ea typeface="+mn-ea"/>
                          <a:cs typeface="+mn-cs"/>
                        </a:rPr>
                        <a:t>&lt; 60 min</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6"/>
                  </a:ext>
                </a:extLst>
              </a:tr>
              <a:tr h="370840">
                <a:tc>
                  <a:txBody>
                    <a:bodyPr/>
                    <a:lstStyle/>
                    <a:p>
                      <a:r>
                        <a:rPr lang="de-DE" sz="1800" kern="1200" dirty="0" smtClean="0">
                          <a:solidFill>
                            <a:schemeClr val="dk1"/>
                          </a:solidFill>
                          <a:latin typeface="+mn-lt"/>
                          <a:ea typeface="+mn-ea"/>
                          <a:cs typeface="+mn-cs"/>
                        </a:rPr>
                        <a:t>&lt; 1day</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7"/>
                  </a:ext>
                </a:extLst>
              </a:tr>
            </a:tbl>
          </a:graphicData>
        </a:graphic>
      </p:graphicFrame>
      <p:graphicFrame>
        <p:nvGraphicFramePr>
          <p:cNvPr id="22" name="Tabelle 21"/>
          <p:cNvGraphicFramePr>
            <a:graphicFrameLocks noGrp="1"/>
          </p:cNvGraphicFramePr>
          <p:nvPr>
            <p:extLst>
              <p:ext uri="{D42A27DB-BD31-4B8C-83A1-F6EECF244321}">
                <p14:modId xmlns:p14="http://schemas.microsoft.com/office/powerpoint/2010/main" val="3236255568"/>
              </p:ext>
            </p:extLst>
          </p:nvPr>
        </p:nvGraphicFramePr>
        <p:xfrm>
          <a:off x="2483768" y="1556792"/>
          <a:ext cx="1944216" cy="222504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noProof="0" dirty="0" smtClean="0"/>
                        <a:t>Cell Radius</a:t>
                      </a:r>
                      <a:endParaRPr lang="en-US" noProof="0" dirty="0"/>
                    </a:p>
                  </a:txBody>
                  <a:tcPr/>
                </a:tc>
                <a:extLst>
                  <a:ext uri="{0D108BD9-81ED-4DB2-BD59-A6C34878D82A}">
                    <a16:rowId xmlns:a16="http://schemas.microsoft.com/office/drawing/2014/main" xmlns="" val="10000"/>
                  </a:ext>
                </a:extLst>
              </a:tr>
              <a:tr h="370840">
                <a:tc>
                  <a:txBody>
                    <a:bodyPr/>
                    <a:lstStyle/>
                    <a:p>
                      <a:r>
                        <a:rPr lang="en-US" noProof="0" dirty="0" smtClean="0"/>
                        <a:t>&gt; 50km</a:t>
                      </a:r>
                      <a:endParaRPr lang="en-US" noProof="0" dirty="0"/>
                    </a:p>
                  </a:txBody>
                  <a:tcPr>
                    <a:solidFill>
                      <a:srgbClr val="FFC000"/>
                    </a:solidFill>
                  </a:tcPr>
                </a:tc>
                <a:extLst>
                  <a:ext uri="{0D108BD9-81ED-4DB2-BD59-A6C34878D82A}">
                    <a16:rowId xmlns:a16="http://schemas.microsoft.com/office/drawing/2014/main" xmlns="" val="10001"/>
                  </a:ext>
                </a:extLst>
              </a:tr>
              <a:tr h="370840">
                <a:tc>
                  <a:txBody>
                    <a:bodyPr/>
                    <a:lstStyle/>
                    <a:p>
                      <a:r>
                        <a:rPr lang="en-US" noProof="0" dirty="0" smtClean="0"/>
                        <a:t>&lt;</a:t>
                      </a:r>
                      <a:r>
                        <a:rPr lang="en-US" baseline="0" noProof="0" dirty="0" smtClean="0"/>
                        <a:t> 50km</a:t>
                      </a:r>
                      <a:endParaRPr lang="en-US" noProof="0" dirty="0"/>
                    </a:p>
                  </a:txBody>
                  <a:tcPr>
                    <a:solidFill>
                      <a:srgbClr val="FFC000"/>
                    </a:solidFill>
                  </a:tcPr>
                </a:tc>
                <a:extLst>
                  <a:ext uri="{0D108BD9-81ED-4DB2-BD59-A6C34878D82A}">
                    <a16:rowId xmlns:a16="http://schemas.microsoft.com/office/drawing/2014/main" xmlns="" val="10002"/>
                  </a:ext>
                </a:extLst>
              </a:tr>
              <a:tr h="370840">
                <a:tc>
                  <a:txBody>
                    <a:bodyPr/>
                    <a:lstStyle/>
                    <a:p>
                      <a:r>
                        <a:rPr lang="en-US" noProof="0" dirty="0" smtClean="0"/>
                        <a:t>&lt; 10km</a:t>
                      </a:r>
                      <a:endParaRPr lang="en-US" noProof="0" dirty="0"/>
                    </a:p>
                  </a:txBody>
                  <a:tcPr>
                    <a:solidFill>
                      <a:srgbClr val="00B050"/>
                    </a:solidFill>
                  </a:tcPr>
                </a:tc>
                <a:extLst>
                  <a:ext uri="{0D108BD9-81ED-4DB2-BD59-A6C34878D82A}">
                    <a16:rowId xmlns:a16="http://schemas.microsoft.com/office/drawing/2014/main" xmlns="" val="10003"/>
                  </a:ext>
                </a:extLst>
              </a:tr>
              <a:tr h="370840">
                <a:tc>
                  <a:txBody>
                    <a:bodyPr/>
                    <a:lstStyle/>
                    <a:p>
                      <a:r>
                        <a:rPr lang="en-US" noProof="0" dirty="0" smtClean="0"/>
                        <a:t>&lt; 5km</a:t>
                      </a:r>
                      <a:endParaRPr lang="en-US" noProof="0" dirty="0"/>
                    </a:p>
                  </a:txBody>
                  <a:tcPr>
                    <a:solidFill>
                      <a:srgbClr val="00B050"/>
                    </a:solidFill>
                  </a:tcPr>
                </a:tc>
                <a:extLst>
                  <a:ext uri="{0D108BD9-81ED-4DB2-BD59-A6C34878D82A}">
                    <a16:rowId xmlns:a16="http://schemas.microsoft.com/office/drawing/2014/main" xmlns="" val="10004"/>
                  </a:ext>
                </a:extLst>
              </a:tr>
              <a:tr h="370840">
                <a:tc>
                  <a:txBody>
                    <a:bodyPr/>
                    <a:lstStyle/>
                    <a:p>
                      <a:r>
                        <a:rPr lang="en-US" noProof="0" dirty="0" smtClean="0"/>
                        <a:t>&lt; 1km</a:t>
                      </a:r>
                      <a:endParaRPr lang="en-US" noProof="0" dirty="0"/>
                    </a:p>
                  </a:txBody>
                  <a:tcPr>
                    <a:solidFill>
                      <a:srgbClr val="00B050"/>
                    </a:solidFill>
                  </a:tcPr>
                </a:tc>
                <a:extLst>
                  <a:ext uri="{0D108BD9-81ED-4DB2-BD59-A6C34878D82A}">
                    <a16:rowId xmlns:a16="http://schemas.microsoft.com/office/drawing/2014/main" xmlns="" val="10005"/>
                  </a:ext>
                </a:extLst>
              </a:tr>
            </a:tbl>
          </a:graphicData>
        </a:graphic>
      </p:graphicFrame>
      <p:graphicFrame>
        <p:nvGraphicFramePr>
          <p:cNvPr id="23" name="Tabelle 22"/>
          <p:cNvGraphicFramePr>
            <a:graphicFrameLocks noGrp="1"/>
          </p:cNvGraphicFramePr>
          <p:nvPr>
            <p:extLst>
              <p:ext uri="{D42A27DB-BD31-4B8C-83A1-F6EECF244321}">
                <p14:modId xmlns:p14="http://schemas.microsoft.com/office/powerpoint/2010/main" val="2545241538"/>
              </p:ext>
            </p:extLst>
          </p:nvPr>
        </p:nvGraphicFramePr>
        <p:xfrm>
          <a:off x="4572000" y="1556792"/>
          <a:ext cx="1944216" cy="212344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noProof="0" dirty="0" smtClean="0"/>
                        <a:t>Interference</a:t>
                      </a:r>
                      <a:r>
                        <a:rPr lang="en-US" dirty="0" smtClean="0"/>
                        <a:t> </a:t>
                      </a:r>
                      <a:r>
                        <a:rPr lang="en-US" baseline="0" dirty="0" smtClean="0"/>
                        <a:t>Model</a:t>
                      </a:r>
                      <a:endParaRPr lang="en-US" dirty="0"/>
                    </a:p>
                  </a:txBody>
                  <a:tcPr/>
                </a:tc>
                <a:extLst>
                  <a:ext uri="{0D108BD9-81ED-4DB2-BD59-A6C34878D82A}">
                    <a16:rowId xmlns:a16="http://schemas.microsoft.com/office/drawing/2014/main" xmlns="" val="10000"/>
                  </a:ext>
                </a:extLst>
              </a:tr>
              <a:tr h="370840">
                <a:tc>
                  <a:txBody>
                    <a:bodyPr/>
                    <a:lstStyle/>
                    <a:p>
                      <a:r>
                        <a:rPr lang="en-US" dirty="0" smtClean="0"/>
                        <a:t>Dense</a:t>
                      </a:r>
                      <a:endParaRPr lang="en-US" dirty="0"/>
                    </a:p>
                  </a:txBody>
                  <a:tcPr>
                    <a:solidFill>
                      <a:srgbClr val="FFC000"/>
                    </a:solidFill>
                  </a:tcPr>
                </a:tc>
                <a:extLst>
                  <a:ext uri="{0D108BD9-81ED-4DB2-BD59-A6C34878D82A}">
                    <a16:rowId xmlns:a16="http://schemas.microsoft.com/office/drawing/2014/main" xmlns="" val="10001"/>
                  </a:ext>
                </a:extLst>
              </a:tr>
              <a:tr h="370840">
                <a:tc>
                  <a:txBody>
                    <a:bodyPr/>
                    <a:lstStyle/>
                    <a:p>
                      <a:r>
                        <a:rPr lang="en-US" dirty="0" smtClean="0"/>
                        <a:t>Medium</a:t>
                      </a:r>
                      <a:endParaRPr lang="en-US" dirty="0"/>
                    </a:p>
                  </a:txBody>
                  <a:tcPr>
                    <a:solidFill>
                      <a:srgbClr val="00B050"/>
                    </a:solidFill>
                  </a:tcPr>
                </a:tc>
                <a:extLst>
                  <a:ext uri="{0D108BD9-81ED-4DB2-BD59-A6C34878D82A}">
                    <a16:rowId xmlns:a16="http://schemas.microsoft.com/office/drawing/2014/main" xmlns="" val="10002"/>
                  </a:ext>
                </a:extLst>
              </a:tr>
              <a:tr h="370840">
                <a:tc>
                  <a:txBody>
                    <a:bodyPr/>
                    <a:lstStyle/>
                    <a:p>
                      <a:r>
                        <a:rPr lang="en-US" dirty="0" smtClean="0"/>
                        <a:t>Low</a:t>
                      </a:r>
                      <a:endParaRPr lang="en-US" dirty="0"/>
                    </a:p>
                  </a:txBody>
                  <a:tcPr>
                    <a:solidFill>
                      <a:srgbClr val="00B050"/>
                    </a:solidFill>
                  </a:tcPr>
                </a:tc>
                <a:extLst>
                  <a:ext uri="{0D108BD9-81ED-4DB2-BD59-A6C34878D82A}">
                    <a16:rowId xmlns:a16="http://schemas.microsoft.com/office/drawing/2014/main" xmlns="" val="10003"/>
                  </a:ext>
                </a:extLst>
              </a:tr>
              <a:tr h="370840">
                <a:tc>
                  <a:txBody>
                    <a:bodyPr/>
                    <a:lstStyle/>
                    <a:p>
                      <a:r>
                        <a:rPr lang="en-US" dirty="0" smtClean="0"/>
                        <a:t>None</a:t>
                      </a:r>
                      <a:endParaRPr lang="en-US" dirty="0"/>
                    </a:p>
                  </a:txBody>
                  <a:tcPr>
                    <a:solidFill>
                      <a:srgbClr val="00B050"/>
                    </a:solid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34299764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Unsynchronized Mesh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August 2017</a:t>
            </a:r>
          </a:p>
        </p:txBody>
      </p:sp>
      <p:sp>
        <p:nvSpPr>
          <p:cNvPr id="17" name="Inhaltsplatzhalter 16"/>
          <p:cNvSpPr>
            <a:spLocks noGrp="1"/>
          </p:cNvSpPr>
          <p:nvPr>
            <p:ph idx="1"/>
          </p:nvPr>
        </p:nvSpPr>
        <p:spPr>
          <a:xfrm>
            <a:off x="685800" y="1628800"/>
            <a:ext cx="7772400" cy="4467200"/>
          </a:xfrm>
        </p:spPr>
        <p:txBody>
          <a:bodyPr/>
          <a:lstStyle/>
          <a:p>
            <a:pPr marL="0" indent="0">
              <a:buNone/>
            </a:pPr>
            <a:endParaRPr lang="en-US" sz="2400" dirty="0" smtClean="0"/>
          </a:p>
          <a:p>
            <a:endParaRPr lang="en-US" sz="2400" dirty="0"/>
          </a:p>
          <a:p>
            <a:endParaRPr lang="en-US" sz="2400" dirty="0" smtClean="0"/>
          </a:p>
          <a:p>
            <a:endParaRPr lang="en-US" sz="2400" dirty="0"/>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3753880653"/>
              </p:ext>
            </p:extLst>
          </p:nvPr>
        </p:nvGraphicFramePr>
        <p:xfrm>
          <a:off x="827584" y="1844824"/>
          <a:ext cx="3672408" cy="4028440"/>
        </p:xfrm>
        <a:graphic>
          <a:graphicData uri="http://schemas.openxmlformats.org/drawingml/2006/table">
            <a:tbl>
              <a:tblPr firstRow="1" bandRow="1">
                <a:tableStyleId>{5C22544A-7EE6-4342-B048-85BDC9FD1C3A}</a:tableStyleId>
              </a:tblPr>
              <a:tblGrid>
                <a:gridCol w="3672408">
                  <a:extLst>
                    <a:ext uri="{9D8B030D-6E8A-4147-A177-3AD203B41FA5}">
                      <a16:colId xmlns:a16="http://schemas.microsoft.com/office/drawing/2014/main" xmlns="" val="20000"/>
                    </a:ext>
                  </a:extLst>
                </a:gridCol>
              </a:tblGrid>
              <a:tr h="370840">
                <a:tc>
                  <a:txBody>
                    <a:bodyPr/>
                    <a:lstStyle/>
                    <a:p>
                      <a:r>
                        <a:rPr lang="en-US" noProof="0" dirty="0" smtClean="0"/>
                        <a:t>Pros</a:t>
                      </a:r>
                      <a:endParaRPr lang="en-US" noProof="0" dirty="0"/>
                    </a:p>
                  </a:txBody>
                  <a:tcPr>
                    <a:solidFill>
                      <a:srgbClr val="00B050"/>
                    </a:solidFill>
                  </a:tcPr>
                </a:tc>
                <a:extLst>
                  <a:ext uri="{0D108BD9-81ED-4DB2-BD59-A6C34878D82A}">
                    <a16:rowId xmlns:a16="http://schemas.microsoft.com/office/drawing/2014/main" xmlns="" val="10000"/>
                  </a:ext>
                </a:extLst>
              </a:tr>
              <a:tr h="370840">
                <a:tc>
                  <a:txBody>
                    <a:bodyPr/>
                    <a:lstStyle/>
                    <a:p>
                      <a:r>
                        <a:rPr lang="en-US" noProof="0" dirty="0" smtClean="0"/>
                        <a:t>Simple MAC and Relay operations </a:t>
                      </a:r>
                      <a:endParaRPr lang="en-US" noProof="0" dirty="0"/>
                    </a:p>
                  </a:txBody>
                  <a:tcPr/>
                </a:tc>
                <a:extLst>
                  <a:ext uri="{0D108BD9-81ED-4DB2-BD59-A6C34878D82A}">
                    <a16:rowId xmlns:a16="http://schemas.microsoft.com/office/drawing/2014/main" xmlns="" val="10001"/>
                  </a:ext>
                </a:extLst>
              </a:tr>
              <a:tr h="594360">
                <a:tc>
                  <a:txBody>
                    <a:bodyPr/>
                    <a:lstStyle/>
                    <a:p>
                      <a:r>
                        <a:rPr lang="en-US" noProof="0" dirty="0" smtClean="0"/>
                        <a:t>Self-forming, self-healing with</a:t>
                      </a:r>
                      <a:endParaRPr lang="en-US" baseline="0" noProof="0" dirty="0" smtClean="0"/>
                    </a:p>
                    <a:p>
                      <a:r>
                        <a:rPr lang="en-US" baseline="0" noProof="0" dirty="0" smtClean="0"/>
                        <a:t>- route-over e.g. RPL RFC 6550 </a:t>
                      </a:r>
                    </a:p>
                    <a:p>
                      <a:r>
                        <a:rPr lang="en-US" baseline="0" noProof="0" dirty="0" smtClean="0"/>
                        <a:t>- mesh-under e.g. IEEE802.15.10 </a:t>
                      </a:r>
                    </a:p>
                    <a:p>
                      <a:r>
                        <a:rPr lang="en-US" baseline="0" noProof="0" dirty="0" smtClean="0"/>
                        <a:t>Routing Protocols </a:t>
                      </a:r>
                    </a:p>
                    <a:p>
                      <a:r>
                        <a:rPr lang="en-US" baseline="0" noProof="0" dirty="0" smtClean="0">
                          <a:sym typeface="Wingdings" panose="05000000000000000000" pitchFamily="2" charset="2"/>
                        </a:rPr>
                        <a:t></a:t>
                      </a:r>
                      <a:r>
                        <a:rPr lang="en-US" baseline="0" noProof="0" dirty="0" smtClean="0"/>
                        <a:t> non equal cost multipath no single point of failure</a:t>
                      </a:r>
                      <a:endParaRPr lang="en-US" noProof="0" dirty="0"/>
                    </a:p>
                  </a:txBody>
                  <a:tcPr/>
                </a:tc>
                <a:extLst>
                  <a:ext uri="{0D108BD9-81ED-4DB2-BD59-A6C34878D82A}">
                    <a16:rowId xmlns:a16="http://schemas.microsoft.com/office/drawing/2014/main" xmlns="" val="10002"/>
                  </a:ext>
                </a:extLst>
              </a:tr>
              <a:tr h="594360">
                <a:tc>
                  <a:txBody>
                    <a:bodyPr/>
                    <a:lstStyle/>
                    <a:p>
                      <a:r>
                        <a:rPr lang="en-US" noProof="0" dirty="0" smtClean="0"/>
                        <a:t>Distributed operation </a:t>
                      </a:r>
                    </a:p>
                    <a:p>
                      <a:r>
                        <a:rPr lang="en-US" baseline="0" noProof="0" dirty="0" smtClean="0">
                          <a:sym typeface="Wingdings" panose="05000000000000000000" pitchFamily="2" charset="2"/>
                        </a:rPr>
                        <a:t></a:t>
                      </a:r>
                      <a:r>
                        <a:rPr lang="en-US" baseline="0" noProof="0" dirty="0" smtClean="0"/>
                        <a:t> </a:t>
                      </a:r>
                      <a:r>
                        <a:rPr lang="en-US" noProof="0" dirty="0" smtClean="0"/>
                        <a:t>scalable </a:t>
                      </a:r>
                      <a:r>
                        <a:rPr lang="en-US" baseline="0" noProof="0" dirty="0" smtClean="0"/>
                        <a:t> to </a:t>
                      </a:r>
                      <a:r>
                        <a:rPr lang="en-US" noProof="0" dirty="0" smtClean="0"/>
                        <a:t>1000’s of nodes</a:t>
                      </a:r>
                      <a:endParaRPr lang="en-US" noProof="0" dirty="0"/>
                    </a:p>
                  </a:txBody>
                  <a:tcPr/>
                </a:tc>
                <a:extLst>
                  <a:ext uri="{0D108BD9-81ED-4DB2-BD59-A6C34878D82A}">
                    <a16:rowId xmlns:a16="http://schemas.microsoft.com/office/drawing/2014/main" xmlns="" val="1988323012"/>
                  </a:ext>
                </a:extLst>
              </a:tr>
              <a:tr h="594360">
                <a:tc>
                  <a:txBody>
                    <a:bodyPr/>
                    <a:lstStyle/>
                    <a:p>
                      <a:r>
                        <a:rPr lang="en-US" noProof="0" dirty="0" smtClean="0"/>
                        <a:t>Routing enables diverse PHY</a:t>
                      </a:r>
                      <a:r>
                        <a:rPr lang="en-US" baseline="0" noProof="0" dirty="0" smtClean="0"/>
                        <a:t> </a:t>
                      </a:r>
                      <a:r>
                        <a:rPr lang="en-US" baseline="0" noProof="0" dirty="0" err="1" smtClean="0"/>
                        <a:t>technilogies</a:t>
                      </a:r>
                      <a:endParaRPr lang="en-US" noProof="0" dirty="0"/>
                    </a:p>
                  </a:txBody>
                  <a:tcPr/>
                </a:tc>
                <a:extLst>
                  <a:ext uri="{0D108BD9-81ED-4DB2-BD59-A6C34878D82A}">
                    <a16:rowId xmlns:a16="http://schemas.microsoft.com/office/drawing/2014/main" xmlns="" val="3630672969"/>
                  </a:ext>
                </a:extLst>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339272039"/>
              </p:ext>
            </p:extLst>
          </p:nvPr>
        </p:nvGraphicFramePr>
        <p:xfrm>
          <a:off x="4644008" y="1850008"/>
          <a:ext cx="3672408" cy="2839720"/>
        </p:xfrm>
        <a:graphic>
          <a:graphicData uri="http://schemas.openxmlformats.org/drawingml/2006/table">
            <a:tbl>
              <a:tblPr firstRow="1" bandRow="1">
                <a:tableStyleId>{5C22544A-7EE6-4342-B048-85BDC9FD1C3A}</a:tableStyleId>
              </a:tblPr>
              <a:tblGrid>
                <a:gridCol w="3672408">
                  <a:extLst>
                    <a:ext uri="{9D8B030D-6E8A-4147-A177-3AD203B41FA5}">
                      <a16:colId xmlns:a16="http://schemas.microsoft.com/office/drawing/2014/main" xmlns="" val="20000"/>
                    </a:ext>
                  </a:extLst>
                </a:gridCol>
              </a:tblGrid>
              <a:tr h="370840">
                <a:tc>
                  <a:txBody>
                    <a:bodyPr/>
                    <a:lstStyle/>
                    <a:p>
                      <a:r>
                        <a:rPr lang="en-US" noProof="0" dirty="0" smtClean="0"/>
                        <a:t>Cons</a:t>
                      </a:r>
                      <a:endParaRPr lang="en-US" noProof="0" dirty="0"/>
                    </a:p>
                  </a:txBody>
                  <a:tcPr>
                    <a:solidFill>
                      <a:srgbClr val="FF0000"/>
                    </a:solidFill>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noProof="0" dirty="0" smtClean="0"/>
                        <a:t>Relay Devices have</a:t>
                      </a:r>
                      <a:r>
                        <a:rPr lang="en-US" baseline="0" noProof="0" dirty="0" smtClean="0"/>
                        <a:t> to support asynchronous transmission and reception</a:t>
                      </a:r>
                      <a:endParaRPr lang="en-US" noProof="0" dirty="0" smtClean="0"/>
                    </a:p>
                    <a:p>
                      <a:r>
                        <a:rPr lang="en-US" baseline="0" noProof="0" dirty="0" smtClean="0">
                          <a:sym typeface="Wingdings" panose="05000000000000000000" pitchFamily="2" charset="2"/>
                        </a:rPr>
                        <a:t> Relays are usually powered</a:t>
                      </a:r>
                      <a:endParaRPr lang="en-US" noProof="0" dirty="0"/>
                    </a:p>
                  </a:txBody>
                  <a:tcPr/>
                </a:tc>
                <a:extLst>
                  <a:ext uri="{0D108BD9-81ED-4DB2-BD59-A6C34878D82A}">
                    <a16:rowId xmlns:a16="http://schemas.microsoft.com/office/drawing/2014/main" xmlns="" val="10001"/>
                  </a:ext>
                </a:extLst>
              </a:tr>
              <a:tr h="298936">
                <a:tc>
                  <a:txBody>
                    <a:bodyPr/>
                    <a:lstStyle/>
                    <a:p>
                      <a:r>
                        <a:rPr lang="en-US" noProof="0" dirty="0" smtClean="0"/>
                        <a:t>Only</a:t>
                      </a:r>
                      <a:r>
                        <a:rPr lang="en-US" baseline="0" noProof="0" dirty="0" smtClean="0"/>
                        <a:t> support stochastic traffic, no hard reservation of resources</a:t>
                      </a:r>
                      <a:endParaRPr lang="en-US" noProof="0" dirty="0"/>
                    </a:p>
                  </a:txBody>
                  <a:tcPr/>
                </a:tc>
                <a:extLst>
                  <a:ext uri="{0D108BD9-81ED-4DB2-BD59-A6C34878D82A}">
                    <a16:rowId xmlns:a16="http://schemas.microsoft.com/office/drawing/2014/main" xmlns="" val="10002"/>
                  </a:ext>
                </a:extLst>
              </a:tr>
              <a:tr h="298936">
                <a:tc>
                  <a:txBody>
                    <a:bodyPr/>
                    <a:lstStyle/>
                    <a:p>
                      <a:r>
                        <a:rPr lang="en-US" noProof="0" dirty="0" smtClean="0"/>
                        <a:t>Cost/complexity of deploying Relays</a:t>
                      </a:r>
                      <a:endParaRPr lang="en-US" noProof="0" dirty="0"/>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42622956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Unsynchronized </a:t>
            </a:r>
            <a:r>
              <a:rPr lang="en-US" dirty="0"/>
              <a:t>Mesh </a:t>
            </a:r>
            <a:r>
              <a:rPr lang="en-US" dirty="0" smtClean="0"/>
              <a:t>( II / II )</a:t>
            </a:r>
            <a:endParaRPr 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12</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1145497205"/>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noProof="0" dirty="0" smtClean="0"/>
                        <a:t>Power Supply</a:t>
                      </a:r>
                      <a:endParaRPr lang="en-US" noProof="0" dirty="0"/>
                    </a:p>
                  </a:txBody>
                  <a:tcPr/>
                </a:tc>
                <a:extLst>
                  <a:ext uri="{0D108BD9-81ED-4DB2-BD59-A6C34878D82A}">
                    <a16:rowId xmlns:a16="http://schemas.microsoft.com/office/drawing/2014/main" xmlns="" val="10000"/>
                  </a:ext>
                </a:extLst>
              </a:tr>
              <a:tr h="370840">
                <a:tc>
                  <a:txBody>
                    <a:bodyPr/>
                    <a:lstStyle/>
                    <a:p>
                      <a:r>
                        <a:rPr lang="en-US" noProof="0" dirty="0" smtClean="0"/>
                        <a:t>CR</a:t>
                      </a:r>
                      <a:r>
                        <a:rPr lang="en-US" baseline="0" noProof="0" dirty="0" smtClean="0"/>
                        <a:t> 2025</a:t>
                      </a:r>
                      <a:endParaRPr lang="en-US" noProof="0" dirty="0"/>
                    </a:p>
                  </a:txBody>
                  <a:tcPr>
                    <a:solidFill>
                      <a:srgbClr val="FF0000"/>
                    </a:solidFill>
                  </a:tcPr>
                </a:tc>
                <a:extLst>
                  <a:ext uri="{0D108BD9-81ED-4DB2-BD59-A6C34878D82A}">
                    <a16:rowId xmlns:a16="http://schemas.microsoft.com/office/drawing/2014/main" xmlns="" val="10001"/>
                  </a:ext>
                </a:extLst>
              </a:tr>
              <a:tr h="370840">
                <a:tc>
                  <a:txBody>
                    <a:bodyPr/>
                    <a:lstStyle/>
                    <a:p>
                      <a:r>
                        <a:rPr lang="en-US" noProof="0" dirty="0" smtClean="0"/>
                        <a:t>2xAA</a:t>
                      </a:r>
                      <a:endParaRPr lang="en-US" noProof="0" dirty="0"/>
                    </a:p>
                  </a:txBody>
                  <a:tcPr>
                    <a:solidFill>
                      <a:srgbClr val="FFC000"/>
                    </a:solidFill>
                  </a:tcPr>
                </a:tc>
                <a:extLst>
                  <a:ext uri="{0D108BD9-81ED-4DB2-BD59-A6C34878D82A}">
                    <a16:rowId xmlns:a16="http://schemas.microsoft.com/office/drawing/2014/main" xmlns="" val="10002"/>
                  </a:ext>
                </a:extLst>
              </a:tr>
              <a:tr h="370840">
                <a:tc>
                  <a:txBody>
                    <a:bodyPr/>
                    <a:lstStyle/>
                    <a:p>
                      <a:r>
                        <a:rPr lang="en-US" noProof="0" dirty="0" smtClean="0"/>
                        <a:t>Energy Harvesting</a:t>
                      </a:r>
                      <a:endParaRPr lang="en-US" noProof="0" dirty="0"/>
                    </a:p>
                  </a:txBody>
                  <a:tcPr>
                    <a:solidFill>
                      <a:srgbClr val="FFC000"/>
                    </a:solidFill>
                  </a:tcPr>
                </a:tc>
                <a:extLst>
                  <a:ext uri="{0D108BD9-81ED-4DB2-BD59-A6C34878D82A}">
                    <a16:rowId xmlns:a16="http://schemas.microsoft.com/office/drawing/2014/main" xmlns="" val="10003"/>
                  </a:ext>
                </a:extLst>
              </a:tr>
              <a:tr h="370840">
                <a:tc>
                  <a:txBody>
                    <a:bodyPr/>
                    <a:lstStyle/>
                    <a:p>
                      <a:r>
                        <a:rPr lang="en-US" noProof="0" dirty="0" smtClean="0"/>
                        <a:t>External</a:t>
                      </a:r>
                      <a:endParaRPr lang="en-US" noProof="0" dirty="0"/>
                    </a:p>
                  </a:txBody>
                  <a:tcPr>
                    <a:solidFill>
                      <a:srgbClr val="00B050"/>
                    </a:solidFill>
                  </a:tcPr>
                </a:tc>
                <a:extLst>
                  <a:ext uri="{0D108BD9-81ED-4DB2-BD59-A6C34878D82A}">
                    <a16:rowId xmlns:a16="http://schemas.microsoft.com/office/drawing/2014/main" xmlns="" val="10004"/>
                  </a:ext>
                </a:extLst>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1174162271"/>
              </p:ext>
            </p:extLst>
          </p:nvPr>
        </p:nvGraphicFramePr>
        <p:xfrm>
          <a:off x="4572000" y="3861048"/>
          <a:ext cx="1944216" cy="229616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noProof="0" dirty="0" smtClean="0"/>
                        <a:t>Communication</a:t>
                      </a:r>
                      <a:r>
                        <a:rPr lang="en-US" baseline="0" noProof="0" dirty="0" smtClean="0"/>
                        <a:t> Mode</a:t>
                      </a:r>
                      <a:endParaRPr lang="en-US" noProof="0" dirty="0"/>
                    </a:p>
                  </a:txBody>
                  <a:tcPr/>
                </a:tc>
                <a:extLst>
                  <a:ext uri="{0D108BD9-81ED-4DB2-BD59-A6C34878D82A}">
                    <a16:rowId xmlns:a16="http://schemas.microsoft.com/office/drawing/2014/main" xmlns="" val="10000"/>
                  </a:ext>
                </a:extLst>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1"/>
                  </a:ext>
                </a:extLst>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2"/>
                  </a:ext>
                </a:extLst>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FFC000"/>
                    </a:solidFill>
                  </a:tcPr>
                </a:tc>
                <a:extLst>
                  <a:ext uri="{0D108BD9-81ED-4DB2-BD59-A6C34878D82A}">
                    <a16:rowId xmlns:a16="http://schemas.microsoft.com/office/drawing/2014/main" xmlns="" val="10003"/>
                  </a:ext>
                </a:extLst>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1349851446"/>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sz="1800" noProof="0" dirty="0" smtClean="0"/>
                        <a:t>Data Period</a:t>
                      </a:r>
                      <a:endParaRPr lang="en-US" sz="1800" noProof="0" dirty="0"/>
                    </a:p>
                  </a:txBody>
                  <a:tcPr/>
                </a:tc>
                <a:extLst>
                  <a:ext uri="{0D108BD9-81ED-4DB2-BD59-A6C34878D82A}">
                    <a16:rowId xmlns:a16="http://schemas.microsoft.com/office/drawing/2014/main" xmlns="" val="10000"/>
                  </a:ext>
                </a:extLst>
              </a:tr>
              <a:tr h="370840">
                <a:tc>
                  <a:txBody>
                    <a:bodyPr/>
                    <a:lstStyle/>
                    <a:p>
                      <a:r>
                        <a:rPr lang="en-US" sz="1800" dirty="0" smtClean="0"/>
                        <a:t>Occasionally, less than 1/day</a:t>
                      </a:r>
                    </a:p>
                  </a:txBody>
                  <a:tcPr>
                    <a:solidFill>
                      <a:srgbClr val="00B050"/>
                    </a:solidFill>
                  </a:tcPr>
                </a:tc>
                <a:extLst>
                  <a:ext uri="{0D108BD9-81ED-4DB2-BD59-A6C34878D82A}">
                    <a16:rowId xmlns:a16="http://schemas.microsoft.com/office/drawing/2014/main" xmlns="" val="10001"/>
                  </a:ext>
                </a:extLst>
              </a:tr>
              <a:tr h="370840">
                <a:tc>
                  <a:txBody>
                    <a:bodyPr/>
                    <a:lstStyle/>
                    <a:p>
                      <a:r>
                        <a:rPr lang="en-US" sz="1800" dirty="0" smtClean="0"/>
                        <a:t>Occasionally 1/day</a:t>
                      </a:r>
                    </a:p>
                  </a:txBody>
                  <a:tcPr>
                    <a:solidFill>
                      <a:srgbClr val="00B050"/>
                    </a:solidFill>
                  </a:tcPr>
                </a:tc>
                <a:extLst>
                  <a:ext uri="{0D108BD9-81ED-4DB2-BD59-A6C34878D82A}">
                    <a16:rowId xmlns:a16="http://schemas.microsoft.com/office/drawing/2014/main" xmlns="" val="10002"/>
                  </a:ext>
                </a:extLst>
              </a:tr>
              <a:tr h="370840">
                <a:tc>
                  <a:txBody>
                    <a:bodyPr/>
                    <a:lstStyle/>
                    <a:p>
                      <a:r>
                        <a:rPr lang="en-US" sz="1800" dirty="0" smtClean="0"/>
                        <a:t>Occasionally 1/hour</a:t>
                      </a:r>
                    </a:p>
                  </a:txBody>
                  <a:tcPr>
                    <a:solidFill>
                      <a:srgbClr val="00B050"/>
                    </a:solidFill>
                  </a:tcPr>
                </a:tc>
                <a:extLst>
                  <a:ext uri="{0D108BD9-81ED-4DB2-BD59-A6C34878D82A}">
                    <a16:rowId xmlns:a16="http://schemas.microsoft.com/office/drawing/2014/main" xmlns=""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extLst>
                  <a:ext uri="{0D108BD9-81ED-4DB2-BD59-A6C34878D82A}">
                    <a16:rowId xmlns:a16="http://schemas.microsoft.com/office/drawing/2014/main" xmlns=""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extLst>
                  <a:ext uri="{0D108BD9-81ED-4DB2-BD59-A6C34878D82A}">
                    <a16:rowId xmlns:a16="http://schemas.microsoft.com/office/drawing/2014/main" xmlns="" val="10005"/>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extLst>
                  <a:ext uri="{0D108BD9-81ED-4DB2-BD59-A6C34878D82A}">
                    <a16:rowId xmlns:a16="http://schemas.microsoft.com/office/drawing/2014/main" xmlns="" val="10006"/>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extLst>
                  <a:ext uri="{0D108BD9-81ED-4DB2-BD59-A6C34878D82A}">
                    <a16:rowId xmlns:a16="http://schemas.microsoft.com/office/drawing/2014/main" xmlns="" val="10007"/>
                  </a:ext>
                </a:extLst>
              </a:tr>
            </a:tbl>
          </a:graphicData>
        </a:graphic>
      </p:graphicFrame>
      <p:sp>
        <p:nvSpPr>
          <p:cNvPr id="20" name="Datumsplatzhalter 1"/>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dirty="0"/>
              <a:t>August 2017</a:t>
            </a:r>
          </a:p>
        </p:txBody>
      </p:sp>
      <p:graphicFrame>
        <p:nvGraphicFramePr>
          <p:cNvPr id="21" name="Tabelle 20"/>
          <p:cNvGraphicFramePr>
            <a:graphicFrameLocks noGrp="1"/>
          </p:cNvGraphicFramePr>
          <p:nvPr>
            <p:extLst>
              <p:ext uri="{D42A27DB-BD31-4B8C-83A1-F6EECF244321}">
                <p14:modId xmlns:p14="http://schemas.microsoft.com/office/powerpoint/2010/main" val="2767643214"/>
              </p:ext>
            </p:extLst>
          </p:nvPr>
        </p:nvGraphicFramePr>
        <p:xfrm>
          <a:off x="366019" y="1556792"/>
          <a:ext cx="1944216" cy="296672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sz="1800" noProof="0" dirty="0" smtClean="0"/>
                        <a:t>Latency</a:t>
                      </a:r>
                      <a:endParaRPr lang="en-US" sz="1800" noProof="0" dirty="0"/>
                    </a:p>
                  </a:txBody>
                  <a:tcPr/>
                </a:tc>
                <a:extLst>
                  <a:ext uri="{0D108BD9-81ED-4DB2-BD59-A6C34878D82A}">
                    <a16:rowId xmlns:a16="http://schemas.microsoft.com/office/drawing/2014/main" xmlns="" val="10000"/>
                  </a:ext>
                </a:extLst>
              </a:tr>
              <a:tr h="370840">
                <a:tc>
                  <a:txBody>
                    <a:bodyPr/>
                    <a:lstStyle/>
                    <a:p>
                      <a:r>
                        <a:rPr lang="de-DE" sz="1800" kern="1200" dirty="0" smtClean="0">
                          <a:solidFill>
                            <a:schemeClr val="dk1"/>
                          </a:solidFill>
                          <a:latin typeface="+mn-lt"/>
                          <a:ea typeface="+mn-ea"/>
                          <a:cs typeface="+mn-cs"/>
                        </a:rPr>
                        <a:t>&lt; 0.25s</a:t>
                      </a:r>
                      <a:endParaRPr lang="de-DE" sz="1800" kern="1200" dirty="0">
                        <a:solidFill>
                          <a:schemeClr val="dk1"/>
                        </a:solidFill>
                        <a:latin typeface="+mn-lt"/>
                        <a:ea typeface="+mn-ea"/>
                        <a:cs typeface="+mn-cs"/>
                      </a:endParaRPr>
                    </a:p>
                  </a:txBody>
                  <a:tcPr>
                    <a:solidFill>
                      <a:srgbClr val="FF0000"/>
                    </a:solidFill>
                  </a:tcPr>
                </a:tc>
                <a:extLst>
                  <a:ext uri="{0D108BD9-81ED-4DB2-BD59-A6C34878D82A}">
                    <a16:rowId xmlns:a16="http://schemas.microsoft.com/office/drawing/2014/main" xmlns="" val="10001"/>
                  </a:ext>
                </a:extLst>
              </a:tr>
              <a:tr h="370840">
                <a:tc>
                  <a:txBody>
                    <a:bodyPr/>
                    <a:lstStyle/>
                    <a:p>
                      <a:r>
                        <a:rPr lang="de-DE" sz="1800" kern="1200" dirty="0" smtClean="0">
                          <a:solidFill>
                            <a:schemeClr val="dk1"/>
                          </a:solidFill>
                          <a:latin typeface="+mn-lt"/>
                          <a:ea typeface="+mn-ea"/>
                          <a:cs typeface="+mn-cs"/>
                        </a:rPr>
                        <a:t>&lt; 1s</a:t>
                      </a:r>
                      <a:endParaRPr lang="de-DE" sz="1800" kern="1200" dirty="0">
                        <a:solidFill>
                          <a:schemeClr val="dk1"/>
                        </a:solidFill>
                        <a:latin typeface="+mn-lt"/>
                        <a:ea typeface="+mn-ea"/>
                        <a:cs typeface="+mn-cs"/>
                      </a:endParaRPr>
                    </a:p>
                  </a:txBody>
                  <a:tcPr>
                    <a:solidFill>
                      <a:srgbClr val="FF0000"/>
                    </a:solidFill>
                  </a:tcPr>
                </a:tc>
                <a:extLst>
                  <a:ext uri="{0D108BD9-81ED-4DB2-BD59-A6C34878D82A}">
                    <a16:rowId xmlns:a16="http://schemas.microsoft.com/office/drawing/2014/main" xmlns="" val="10002"/>
                  </a:ext>
                </a:extLst>
              </a:tr>
              <a:tr h="370840">
                <a:tc>
                  <a:txBody>
                    <a:bodyPr/>
                    <a:lstStyle/>
                    <a:p>
                      <a:r>
                        <a:rPr lang="de-DE" sz="1800" kern="1200" dirty="0" smtClean="0">
                          <a:solidFill>
                            <a:schemeClr val="dk1"/>
                          </a:solidFill>
                          <a:latin typeface="+mn-lt"/>
                          <a:ea typeface="+mn-ea"/>
                          <a:cs typeface="+mn-cs"/>
                        </a:rPr>
                        <a:t>&lt; 10s</a:t>
                      </a:r>
                      <a:endParaRPr lang="de-DE" sz="1800" kern="1200" dirty="0">
                        <a:solidFill>
                          <a:schemeClr val="dk1"/>
                        </a:solidFill>
                        <a:latin typeface="+mn-lt"/>
                        <a:ea typeface="+mn-ea"/>
                        <a:cs typeface="+mn-cs"/>
                      </a:endParaRPr>
                    </a:p>
                  </a:txBody>
                  <a:tcPr>
                    <a:solidFill>
                      <a:srgbClr val="FF0000"/>
                    </a:solidFill>
                  </a:tcPr>
                </a:tc>
                <a:extLst>
                  <a:ext uri="{0D108BD9-81ED-4DB2-BD59-A6C34878D82A}">
                    <a16:rowId xmlns:a16="http://schemas.microsoft.com/office/drawing/2014/main" xmlns="" val="10003"/>
                  </a:ext>
                </a:extLst>
              </a:tr>
              <a:tr h="370840">
                <a:tc>
                  <a:txBody>
                    <a:bodyPr/>
                    <a:lstStyle/>
                    <a:p>
                      <a:r>
                        <a:rPr lang="de-DE" sz="1800" kern="1200" dirty="0" smtClean="0">
                          <a:solidFill>
                            <a:schemeClr val="dk1"/>
                          </a:solidFill>
                          <a:latin typeface="+mn-lt"/>
                          <a:ea typeface="+mn-ea"/>
                          <a:cs typeface="+mn-cs"/>
                        </a:rPr>
                        <a:t>&lt; 1min</a:t>
                      </a:r>
                      <a:endParaRPr lang="de-DE" sz="1800" kern="1200" dirty="0">
                        <a:solidFill>
                          <a:schemeClr val="dk1"/>
                        </a:solidFill>
                        <a:latin typeface="+mn-lt"/>
                        <a:ea typeface="+mn-ea"/>
                        <a:cs typeface="+mn-cs"/>
                      </a:endParaRPr>
                    </a:p>
                  </a:txBody>
                  <a:tcPr>
                    <a:solidFill>
                      <a:srgbClr val="FFC000"/>
                    </a:solidFill>
                  </a:tcPr>
                </a:tc>
                <a:extLst>
                  <a:ext uri="{0D108BD9-81ED-4DB2-BD59-A6C34878D82A}">
                    <a16:rowId xmlns:a16="http://schemas.microsoft.com/office/drawing/2014/main" xmlns="" val="10004"/>
                  </a:ext>
                </a:extLst>
              </a:tr>
              <a:tr h="370840">
                <a:tc>
                  <a:txBody>
                    <a:bodyPr/>
                    <a:lstStyle/>
                    <a:p>
                      <a:r>
                        <a:rPr lang="de-DE" sz="1800" kern="1200" dirty="0" smtClean="0">
                          <a:solidFill>
                            <a:schemeClr val="dk1"/>
                          </a:solidFill>
                          <a:latin typeface="+mn-lt"/>
                          <a:ea typeface="+mn-ea"/>
                          <a:cs typeface="+mn-cs"/>
                        </a:rPr>
                        <a:t>&lt; 10min</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5"/>
                  </a:ext>
                </a:extLst>
              </a:tr>
              <a:tr h="370840">
                <a:tc>
                  <a:txBody>
                    <a:bodyPr/>
                    <a:lstStyle/>
                    <a:p>
                      <a:r>
                        <a:rPr lang="de-DE" sz="1800" kern="1200" dirty="0" smtClean="0">
                          <a:solidFill>
                            <a:schemeClr val="dk1"/>
                          </a:solidFill>
                          <a:latin typeface="+mn-lt"/>
                          <a:ea typeface="+mn-ea"/>
                          <a:cs typeface="+mn-cs"/>
                        </a:rPr>
                        <a:t>&lt; 60 min</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6"/>
                  </a:ext>
                </a:extLst>
              </a:tr>
              <a:tr h="370840">
                <a:tc>
                  <a:txBody>
                    <a:bodyPr/>
                    <a:lstStyle/>
                    <a:p>
                      <a:r>
                        <a:rPr lang="de-DE" sz="1800" kern="1200" dirty="0" smtClean="0">
                          <a:solidFill>
                            <a:schemeClr val="dk1"/>
                          </a:solidFill>
                          <a:latin typeface="+mn-lt"/>
                          <a:ea typeface="+mn-ea"/>
                          <a:cs typeface="+mn-cs"/>
                        </a:rPr>
                        <a:t>&lt; 1day</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7"/>
                  </a:ext>
                </a:extLst>
              </a:tr>
            </a:tbl>
          </a:graphicData>
        </a:graphic>
      </p:graphicFrame>
      <p:graphicFrame>
        <p:nvGraphicFramePr>
          <p:cNvPr id="22" name="Tabelle 21"/>
          <p:cNvGraphicFramePr>
            <a:graphicFrameLocks noGrp="1"/>
          </p:cNvGraphicFramePr>
          <p:nvPr>
            <p:extLst>
              <p:ext uri="{D42A27DB-BD31-4B8C-83A1-F6EECF244321}">
                <p14:modId xmlns:p14="http://schemas.microsoft.com/office/powerpoint/2010/main" val="2551252322"/>
              </p:ext>
            </p:extLst>
          </p:nvPr>
        </p:nvGraphicFramePr>
        <p:xfrm>
          <a:off x="2483768" y="1556792"/>
          <a:ext cx="1944216" cy="222504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noProof="0" dirty="0" smtClean="0"/>
                        <a:t>Cell Radius</a:t>
                      </a:r>
                      <a:endParaRPr lang="en-US" noProof="0" dirty="0"/>
                    </a:p>
                  </a:txBody>
                  <a:tcPr/>
                </a:tc>
                <a:extLst>
                  <a:ext uri="{0D108BD9-81ED-4DB2-BD59-A6C34878D82A}">
                    <a16:rowId xmlns:a16="http://schemas.microsoft.com/office/drawing/2014/main" xmlns="" val="10000"/>
                  </a:ext>
                </a:extLst>
              </a:tr>
              <a:tr h="370840">
                <a:tc>
                  <a:txBody>
                    <a:bodyPr/>
                    <a:lstStyle/>
                    <a:p>
                      <a:r>
                        <a:rPr lang="en-US" noProof="0" dirty="0" smtClean="0"/>
                        <a:t>&gt; 50km</a:t>
                      </a:r>
                      <a:endParaRPr lang="en-US" noProof="0" dirty="0"/>
                    </a:p>
                  </a:txBody>
                  <a:tcPr>
                    <a:solidFill>
                      <a:srgbClr val="FF0000"/>
                    </a:solidFill>
                  </a:tcPr>
                </a:tc>
                <a:extLst>
                  <a:ext uri="{0D108BD9-81ED-4DB2-BD59-A6C34878D82A}">
                    <a16:rowId xmlns:a16="http://schemas.microsoft.com/office/drawing/2014/main" xmlns="" val="10001"/>
                  </a:ext>
                </a:extLst>
              </a:tr>
              <a:tr h="370840">
                <a:tc>
                  <a:txBody>
                    <a:bodyPr/>
                    <a:lstStyle/>
                    <a:p>
                      <a:r>
                        <a:rPr lang="en-US" noProof="0" dirty="0" smtClean="0"/>
                        <a:t>&lt;</a:t>
                      </a:r>
                      <a:r>
                        <a:rPr lang="en-US" baseline="0" noProof="0" dirty="0" smtClean="0"/>
                        <a:t> 50km</a:t>
                      </a:r>
                      <a:endParaRPr lang="en-US" noProof="0" dirty="0"/>
                    </a:p>
                  </a:txBody>
                  <a:tcPr>
                    <a:solidFill>
                      <a:srgbClr val="FFC000"/>
                    </a:solidFill>
                  </a:tcPr>
                </a:tc>
                <a:extLst>
                  <a:ext uri="{0D108BD9-81ED-4DB2-BD59-A6C34878D82A}">
                    <a16:rowId xmlns:a16="http://schemas.microsoft.com/office/drawing/2014/main" xmlns="" val="10002"/>
                  </a:ext>
                </a:extLst>
              </a:tr>
              <a:tr h="370840">
                <a:tc>
                  <a:txBody>
                    <a:bodyPr/>
                    <a:lstStyle/>
                    <a:p>
                      <a:r>
                        <a:rPr lang="en-US" noProof="0" dirty="0" smtClean="0"/>
                        <a:t>&lt; 10km</a:t>
                      </a:r>
                      <a:endParaRPr lang="en-US" noProof="0" dirty="0"/>
                    </a:p>
                  </a:txBody>
                  <a:tcPr>
                    <a:solidFill>
                      <a:srgbClr val="00B050"/>
                    </a:solidFill>
                  </a:tcPr>
                </a:tc>
                <a:extLst>
                  <a:ext uri="{0D108BD9-81ED-4DB2-BD59-A6C34878D82A}">
                    <a16:rowId xmlns:a16="http://schemas.microsoft.com/office/drawing/2014/main" xmlns="" val="10003"/>
                  </a:ext>
                </a:extLst>
              </a:tr>
              <a:tr h="370840">
                <a:tc>
                  <a:txBody>
                    <a:bodyPr/>
                    <a:lstStyle/>
                    <a:p>
                      <a:r>
                        <a:rPr lang="en-US" noProof="0" dirty="0" smtClean="0"/>
                        <a:t>&lt; 5km</a:t>
                      </a:r>
                      <a:endParaRPr lang="en-US" noProof="0" dirty="0"/>
                    </a:p>
                  </a:txBody>
                  <a:tcPr>
                    <a:solidFill>
                      <a:srgbClr val="00B050"/>
                    </a:solidFill>
                  </a:tcPr>
                </a:tc>
                <a:extLst>
                  <a:ext uri="{0D108BD9-81ED-4DB2-BD59-A6C34878D82A}">
                    <a16:rowId xmlns:a16="http://schemas.microsoft.com/office/drawing/2014/main" xmlns="" val="10004"/>
                  </a:ext>
                </a:extLst>
              </a:tr>
              <a:tr h="370840">
                <a:tc>
                  <a:txBody>
                    <a:bodyPr/>
                    <a:lstStyle/>
                    <a:p>
                      <a:r>
                        <a:rPr lang="en-US" noProof="0" dirty="0" smtClean="0"/>
                        <a:t>&lt; 1km</a:t>
                      </a:r>
                      <a:endParaRPr lang="en-US" noProof="0" dirty="0"/>
                    </a:p>
                  </a:txBody>
                  <a:tcPr>
                    <a:solidFill>
                      <a:srgbClr val="00B050"/>
                    </a:solidFill>
                  </a:tcPr>
                </a:tc>
                <a:extLst>
                  <a:ext uri="{0D108BD9-81ED-4DB2-BD59-A6C34878D82A}">
                    <a16:rowId xmlns:a16="http://schemas.microsoft.com/office/drawing/2014/main" xmlns="" val="10005"/>
                  </a:ext>
                </a:extLst>
              </a:tr>
            </a:tbl>
          </a:graphicData>
        </a:graphic>
      </p:graphicFrame>
      <p:graphicFrame>
        <p:nvGraphicFramePr>
          <p:cNvPr id="23" name="Tabelle 22"/>
          <p:cNvGraphicFramePr>
            <a:graphicFrameLocks noGrp="1"/>
          </p:cNvGraphicFramePr>
          <p:nvPr>
            <p:extLst>
              <p:ext uri="{D42A27DB-BD31-4B8C-83A1-F6EECF244321}">
                <p14:modId xmlns:p14="http://schemas.microsoft.com/office/powerpoint/2010/main" val="2875379795"/>
              </p:ext>
            </p:extLst>
          </p:nvPr>
        </p:nvGraphicFramePr>
        <p:xfrm>
          <a:off x="4572000" y="1556792"/>
          <a:ext cx="1944216" cy="212344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noProof="0" dirty="0" smtClean="0"/>
                        <a:t>Interference</a:t>
                      </a:r>
                      <a:r>
                        <a:rPr lang="en-US" dirty="0" smtClean="0"/>
                        <a:t> </a:t>
                      </a:r>
                      <a:r>
                        <a:rPr lang="en-US" baseline="0" dirty="0" smtClean="0"/>
                        <a:t>Model</a:t>
                      </a:r>
                      <a:endParaRPr lang="en-US" dirty="0"/>
                    </a:p>
                  </a:txBody>
                  <a:tcPr/>
                </a:tc>
                <a:extLst>
                  <a:ext uri="{0D108BD9-81ED-4DB2-BD59-A6C34878D82A}">
                    <a16:rowId xmlns:a16="http://schemas.microsoft.com/office/drawing/2014/main" xmlns="" val="10000"/>
                  </a:ext>
                </a:extLst>
              </a:tr>
              <a:tr h="370840">
                <a:tc>
                  <a:txBody>
                    <a:bodyPr/>
                    <a:lstStyle/>
                    <a:p>
                      <a:r>
                        <a:rPr lang="en-US" dirty="0" smtClean="0"/>
                        <a:t>Dense</a:t>
                      </a:r>
                      <a:endParaRPr lang="en-US" dirty="0"/>
                    </a:p>
                  </a:txBody>
                  <a:tcPr>
                    <a:solidFill>
                      <a:srgbClr val="00B050"/>
                    </a:solidFill>
                  </a:tcPr>
                </a:tc>
                <a:extLst>
                  <a:ext uri="{0D108BD9-81ED-4DB2-BD59-A6C34878D82A}">
                    <a16:rowId xmlns:a16="http://schemas.microsoft.com/office/drawing/2014/main" xmlns="" val="10001"/>
                  </a:ext>
                </a:extLst>
              </a:tr>
              <a:tr h="370840">
                <a:tc>
                  <a:txBody>
                    <a:bodyPr/>
                    <a:lstStyle/>
                    <a:p>
                      <a:r>
                        <a:rPr lang="en-US" dirty="0" smtClean="0"/>
                        <a:t>Medium</a:t>
                      </a:r>
                      <a:endParaRPr lang="en-US" dirty="0"/>
                    </a:p>
                  </a:txBody>
                  <a:tcPr>
                    <a:solidFill>
                      <a:srgbClr val="00B050"/>
                    </a:solidFill>
                  </a:tcPr>
                </a:tc>
                <a:extLst>
                  <a:ext uri="{0D108BD9-81ED-4DB2-BD59-A6C34878D82A}">
                    <a16:rowId xmlns:a16="http://schemas.microsoft.com/office/drawing/2014/main" xmlns="" val="10002"/>
                  </a:ext>
                </a:extLst>
              </a:tr>
              <a:tr h="370840">
                <a:tc>
                  <a:txBody>
                    <a:bodyPr/>
                    <a:lstStyle/>
                    <a:p>
                      <a:r>
                        <a:rPr lang="en-US" dirty="0" smtClean="0"/>
                        <a:t>Low</a:t>
                      </a:r>
                      <a:endParaRPr lang="en-US" dirty="0"/>
                    </a:p>
                  </a:txBody>
                  <a:tcPr>
                    <a:solidFill>
                      <a:srgbClr val="00B050"/>
                    </a:solidFill>
                  </a:tcPr>
                </a:tc>
                <a:extLst>
                  <a:ext uri="{0D108BD9-81ED-4DB2-BD59-A6C34878D82A}">
                    <a16:rowId xmlns:a16="http://schemas.microsoft.com/office/drawing/2014/main" xmlns="" val="10003"/>
                  </a:ext>
                </a:extLst>
              </a:tr>
              <a:tr h="370840">
                <a:tc>
                  <a:txBody>
                    <a:bodyPr/>
                    <a:lstStyle/>
                    <a:p>
                      <a:r>
                        <a:rPr lang="en-US" dirty="0" smtClean="0"/>
                        <a:t>None</a:t>
                      </a:r>
                      <a:endParaRPr lang="en-US" dirty="0"/>
                    </a:p>
                  </a:txBody>
                  <a:tcPr>
                    <a:solidFill>
                      <a:srgbClr val="00B050"/>
                    </a:solidFill>
                  </a:tcPr>
                </a:tc>
                <a:extLst>
                  <a:ext uri="{0D108BD9-81ED-4DB2-BD59-A6C34878D82A}">
                    <a16:rowId xmlns:a16="http://schemas.microsoft.com/office/drawing/2014/main" xmlns="" val="10004"/>
                  </a:ext>
                </a:extLst>
              </a:tr>
            </a:tbl>
          </a:graphicData>
        </a:graphic>
      </p:graphicFrame>
      <p:sp>
        <p:nvSpPr>
          <p:cNvPr id="2" name="Line Callout 1 1"/>
          <p:cNvSpPr/>
          <p:nvPr/>
        </p:nvSpPr>
        <p:spPr bwMode="auto">
          <a:xfrm>
            <a:off x="611560" y="4982168"/>
            <a:ext cx="1152128" cy="679079"/>
          </a:xfrm>
          <a:prstGeom prst="borderCallout1">
            <a:avLst>
              <a:gd name="adj1" fmla="val 26244"/>
              <a:gd name="adj2" fmla="val 102546"/>
              <a:gd name="adj3" fmla="val 1639"/>
              <a:gd name="adj4" fmla="val 161206"/>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Green for leaf devices</a:t>
            </a:r>
          </a:p>
        </p:txBody>
      </p:sp>
      <p:sp>
        <p:nvSpPr>
          <p:cNvPr id="14" name="Line Callout 1 13"/>
          <p:cNvSpPr/>
          <p:nvPr/>
        </p:nvSpPr>
        <p:spPr bwMode="auto">
          <a:xfrm>
            <a:off x="611560" y="4982167"/>
            <a:ext cx="1152128" cy="679079"/>
          </a:xfrm>
          <a:prstGeom prst="borderCallout1">
            <a:avLst>
              <a:gd name="adj1" fmla="val 43709"/>
              <a:gd name="adj2" fmla="val 102878"/>
              <a:gd name="adj3" fmla="val 60232"/>
              <a:gd name="adj4" fmla="val 160874"/>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Green for leaf devices</a:t>
            </a:r>
          </a:p>
        </p:txBody>
      </p:sp>
    </p:spTree>
    <p:extLst>
      <p:ext uri="{BB962C8B-B14F-4D97-AF65-F5344CB8AC3E}">
        <p14:creationId xmlns:p14="http://schemas.microsoft.com/office/powerpoint/2010/main" val="41111916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Synchronized Mesh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August 2017</a:t>
            </a:r>
          </a:p>
        </p:txBody>
      </p:sp>
      <p:sp>
        <p:nvSpPr>
          <p:cNvPr id="17" name="Inhaltsplatzhalter 16"/>
          <p:cNvSpPr>
            <a:spLocks noGrp="1"/>
          </p:cNvSpPr>
          <p:nvPr>
            <p:ph idx="1"/>
          </p:nvPr>
        </p:nvSpPr>
        <p:spPr>
          <a:xfrm>
            <a:off x="685800" y="1628800"/>
            <a:ext cx="7772400" cy="4467200"/>
          </a:xfrm>
        </p:spPr>
        <p:txBody>
          <a:bodyPr/>
          <a:lstStyle/>
          <a:p>
            <a:endParaRPr lang="en-US" sz="2400" dirty="0"/>
          </a:p>
          <a:p>
            <a:endParaRPr lang="en-US" sz="2400" dirty="0" smtClean="0"/>
          </a:p>
          <a:p>
            <a:endParaRPr lang="en-US" sz="2400" dirty="0"/>
          </a:p>
          <a:p>
            <a:endParaRPr lang="en-US" sz="2400" dirty="0" smtClean="0"/>
          </a:p>
          <a:p>
            <a:endParaRPr lang="en-US" sz="2400" dirty="0"/>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4184314187"/>
              </p:ext>
            </p:extLst>
          </p:nvPr>
        </p:nvGraphicFramePr>
        <p:xfrm>
          <a:off x="827584" y="2060848"/>
          <a:ext cx="3672408" cy="4119880"/>
        </p:xfrm>
        <a:graphic>
          <a:graphicData uri="http://schemas.openxmlformats.org/drawingml/2006/table">
            <a:tbl>
              <a:tblPr firstRow="1" bandRow="1">
                <a:tableStyleId>{5C22544A-7EE6-4342-B048-85BDC9FD1C3A}</a:tableStyleId>
              </a:tblPr>
              <a:tblGrid>
                <a:gridCol w="3672408">
                  <a:extLst>
                    <a:ext uri="{9D8B030D-6E8A-4147-A177-3AD203B41FA5}">
                      <a16:colId xmlns:a16="http://schemas.microsoft.com/office/drawing/2014/main" xmlns="" val="20000"/>
                    </a:ext>
                  </a:extLst>
                </a:gridCol>
              </a:tblGrid>
              <a:tr h="370840">
                <a:tc>
                  <a:txBody>
                    <a:bodyPr/>
                    <a:lstStyle/>
                    <a:p>
                      <a:r>
                        <a:rPr lang="en-US" noProof="0" dirty="0" smtClean="0"/>
                        <a:t>Pros</a:t>
                      </a:r>
                      <a:endParaRPr lang="en-US" noProof="0" dirty="0"/>
                    </a:p>
                  </a:txBody>
                  <a:tcPr>
                    <a:solidFill>
                      <a:srgbClr val="00B050"/>
                    </a:solidFill>
                  </a:tcPr>
                </a:tc>
                <a:extLst>
                  <a:ext uri="{0D108BD9-81ED-4DB2-BD59-A6C34878D82A}">
                    <a16:rowId xmlns:a16="http://schemas.microsoft.com/office/drawing/2014/main" xmlns="" val="10000"/>
                  </a:ext>
                </a:extLst>
              </a:tr>
              <a:tr h="370840">
                <a:tc>
                  <a:txBody>
                    <a:bodyPr/>
                    <a:lstStyle/>
                    <a:p>
                      <a:r>
                        <a:rPr lang="en-US" noProof="0" dirty="0" smtClean="0"/>
                        <a:t>Scheduled relays enable Battery operation</a:t>
                      </a:r>
                      <a:endParaRPr lang="en-US" noProof="0" dirty="0"/>
                    </a:p>
                  </a:txBody>
                  <a:tcPr/>
                </a:tc>
                <a:extLst>
                  <a:ext uri="{0D108BD9-81ED-4DB2-BD59-A6C34878D82A}">
                    <a16:rowId xmlns:a16="http://schemas.microsoft.com/office/drawing/2014/main" xmlns="" val="10001"/>
                  </a:ext>
                </a:extLst>
              </a:tr>
              <a:tr h="213360">
                <a:tc>
                  <a:txBody>
                    <a:bodyPr/>
                    <a:lstStyle/>
                    <a:p>
                      <a:r>
                        <a:rPr lang="en-US" noProof="0" dirty="0" smtClean="0"/>
                        <a:t>High predictability</a:t>
                      </a:r>
                      <a:r>
                        <a:rPr lang="en-US" baseline="0" noProof="0" dirty="0" smtClean="0"/>
                        <a:t> in case of application scheduling</a:t>
                      </a:r>
                      <a:endParaRPr lang="en-US" noProof="0" dirty="0"/>
                    </a:p>
                  </a:txBody>
                  <a:tcPr/>
                </a:tc>
                <a:extLst>
                  <a:ext uri="{0D108BD9-81ED-4DB2-BD59-A6C34878D82A}">
                    <a16:rowId xmlns:a16="http://schemas.microsoft.com/office/drawing/2014/main" xmlns="" val="10002"/>
                  </a:ext>
                </a:extLst>
              </a:tr>
              <a:tr h="426720">
                <a:tc>
                  <a:txBody>
                    <a:bodyPr/>
                    <a:lstStyle/>
                    <a:p>
                      <a:r>
                        <a:rPr lang="en-US" noProof="0" dirty="0" smtClean="0"/>
                        <a:t>Asynchronous IP operation also possible (e.g. 6TiSCH) </a:t>
                      </a:r>
                      <a:r>
                        <a:rPr lang="en-US" baseline="0" noProof="0" dirty="0" smtClean="0">
                          <a:sym typeface="Wingdings" panose="05000000000000000000" pitchFamily="2" charset="2"/>
                        </a:rPr>
                        <a:t></a:t>
                      </a:r>
                      <a:r>
                        <a:rPr lang="en-US" noProof="0" dirty="0" smtClean="0"/>
                        <a:t> get all the benefits of unsynchronized meshes for unscheduled paths</a:t>
                      </a:r>
                      <a:endParaRPr lang="en-US" noProof="0" dirty="0"/>
                    </a:p>
                  </a:txBody>
                  <a:tcPr/>
                </a:tc>
                <a:extLst>
                  <a:ext uri="{0D108BD9-81ED-4DB2-BD59-A6C34878D82A}">
                    <a16:rowId xmlns:a16="http://schemas.microsoft.com/office/drawing/2014/main" xmlns="" val="1967264336"/>
                  </a:ext>
                </a:extLst>
              </a:tr>
              <a:tr h="213360">
                <a:tc>
                  <a:txBody>
                    <a:bodyPr/>
                    <a:lstStyle/>
                    <a:p>
                      <a:r>
                        <a:rPr lang="en-US" noProof="0" dirty="0" smtClean="0"/>
                        <a:t>Possibility to schedule fast</a:t>
                      </a:r>
                      <a:r>
                        <a:rPr lang="en-US" baseline="0" noProof="0" dirty="0" smtClean="0"/>
                        <a:t> paths for urgent data</a:t>
                      </a:r>
                      <a:endParaRPr lang="en-US" noProof="0" dirty="0"/>
                    </a:p>
                  </a:txBody>
                  <a:tcPr/>
                </a:tc>
                <a:extLst>
                  <a:ext uri="{0D108BD9-81ED-4DB2-BD59-A6C34878D82A}">
                    <a16:rowId xmlns:a16="http://schemas.microsoft.com/office/drawing/2014/main" xmlns="" val="2436393113"/>
                  </a:ext>
                </a:extLst>
              </a:tr>
              <a:tr h="213360">
                <a:tc>
                  <a:txBody>
                    <a:bodyPr/>
                    <a:lstStyle/>
                    <a:p>
                      <a:r>
                        <a:rPr lang="en-US" noProof="0" dirty="0" smtClean="0"/>
                        <a:t>Scheduled</a:t>
                      </a:r>
                      <a:r>
                        <a:rPr lang="en-US" baseline="0" noProof="0" dirty="0" smtClean="0"/>
                        <a:t> </a:t>
                      </a:r>
                      <a:r>
                        <a:rPr lang="en-US" baseline="0" noProof="0" smtClean="0"/>
                        <a:t>MAC </a:t>
                      </a:r>
                    </a:p>
                    <a:p>
                      <a:r>
                        <a:rPr lang="en-US" baseline="0" noProof="0" smtClean="0">
                          <a:sym typeface="Wingdings" panose="05000000000000000000" pitchFamily="2" charset="2"/>
                        </a:rPr>
                        <a:t></a:t>
                      </a:r>
                      <a:r>
                        <a:rPr lang="en-US" baseline="0" noProof="0" smtClean="0"/>
                        <a:t> </a:t>
                      </a:r>
                      <a:r>
                        <a:rPr lang="en-US" baseline="0" noProof="0" dirty="0" smtClean="0"/>
                        <a:t>less interferences</a:t>
                      </a:r>
                      <a:endParaRPr lang="en-US" noProof="0" dirty="0"/>
                    </a:p>
                  </a:txBody>
                  <a:tcPr/>
                </a:tc>
                <a:extLst>
                  <a:ext uri="{0D108BD9-81ED-4DB2-BD59-A6C34878D82A}">
                    <a16:rowId xmlns:a16="http://schemas.microsoft.com/office/drawing/2014/main" xmlns="" val="1548920485"/>
                  </a:ext>
                </a:extLst>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92291330"/>
              </p:ext>
            </p:extLst>
          </p:nvPr>
        </p:nvGraphicFramePr>
        <p:xfrm>
          <a:off x="4644008" y="2066032"/>
          <a:ext cx="3672408" cy="3754120"/>
        </p:xfrm>
        <a:graphic>
          <a:graphicData uri="http://schemas.openxmlformats.org/drawingml/2006/table">
            <a:tbl>
              <a:tblPr firstRow="1" bandRow="1">
                <a:tableStyleId>{5C22544A-7EE6-4342-B048-85BDC9FD1C3A}</a:tableStyleId>
              </a:tblPr>
              <a:tblGrid>
                <a:gridCol w="3672408">
                  <a:extLst>
                    <a:ext uri="{9D8B030D-6E8A-4147-A177-3AD203B41FA5}">
                      <a16:colId xmlns:a16="http://schemas.microsoft.com/office/drawing/2014/main" xmlns="" val="20000"/>
                    </a:ext>
                  </a:extLst>
                </a:gridCol>
              </a:tblGrid>
              <a:tr h="370840">
                <a:tc>
                  <a:txBody>
                    <a:bodyPr/>
                    <a:lstStyle/>
                    <a:p>
                      <a:r>
                        <a:rPr lang="en-US" noProof="0" dirty="0" smtClean="0"/>
                        <a:t>Cons</a:t>
                      </a:r>
                      <a:endParaRPr lang="en-US" noProof="0" dirty="0"/>
                    </a:p>
                  </a:txBody>
                  <a:tcPr>
                    <a:solidFill>
                      <a:srgbClr val="FF0000"/>
                    </a:solidFill>
                  </a:tcPr>
                </a:tc>
                <a:extLst>
                  <a:ext uri="{0D108BD9-81ED-4DB2-BD59-A6C34878D82A}">
                    <a16:rowId xmlns:a16="http://schemas.microsoft.com/office/drawing/2014/main" xmlns="" val="10000"/>
                  </a:ext>
                </a:extLst>
              </a:tr>
              <a:tr h="370840">
                <a:tc>
                  <a:txBody>
                    <a:bodyPr/>
                    <a:lstStyle/>
                    <a:p>
                      <a:r>
                        <a:rPr lang="en-US" noProof="0" dirty="0" smtClean="0"/>
                        <a:t>MAC</a:t>
                      </a:r>
                      <a:r>
                        <a:rPr lang="en-US" baseline="0" noProof="0" dirty="0" smtClean="0"/>
                        <a:t> Level synchronization is hard to achieve and consumes energy (not that much though)</a:t>
                      </a:r>
                      <a:endParaRPr lang="en-US" noProof="0" dirty="0"/>
                    </a:p>
                  </a:txBody>
                  <a:tcPr/>
                </a:tc>
                <a:extLst>
                  <a:ext uri="{0D108BD9-81ED-4DB2-BD59-A6C34878D82A}">
                    <a16:rowId xmlns:a16="http://schemas.microsoft.com/office/drawing/2014/main" xmlns="" val="10001"/>
                  </a:ext>
                </a:extLst>
              </a:tr>
              <a:tr h="298936">
                <a:tc>
                  <a:txBody>
                    <a:bodyPr/>
                    <a:lstStyle/>
                    <a:p>
                      <a:r>
                        <a:rPr lang="en-US" noProof="0" dirty="0" smtClean="0"/>
                        <a:t>Relay devices have</a:t>
                      </a:r>
                      <a:r>
                        <a:rPr lang="en-US" baseline="0" noProof="0" dirty="0" smtClean="0"/>
                        <a:t> to support transmission and reception</a:t>
                      </a:r>
                    </a:p>
                    <a:p>
                      <a:r>
                        <a:rPr lang="en-US" baseline="0" noProof="0" dirty="0" smtClean="0"/>
                        <a:t>(but still can sleep most of the time)</a:t>
                      </a:r>
                      <a:endParaRPr lang="en-US" noProof="0" dirty="0"/>
                    </a:p>
                  </a:txBody>
                  <a:tcPr/>
                </a:tc>
                <a:extLst>
                  <a:ext uri="{0D108BD9-81ED-4DB2-BD59-A6C34878D82A}">
                    <a16:rowId xmlns:a16="http://schemas.microsoft.com/office/drawing/2014/main" xmlns="" val="10002"/>
                  </a:ext>
                </a:extLst>
              </a:tr>
              <a:tr h="298936">
                <a:tc>
                  <a:txBody>
                    <a:bodyPr/>
                    <a:lstStyle/>
                    <a:p>
                      <a:r>
                        <a:rPr lang="en-US" noProof="0" dirty="0" smtClean="0"/>
                        <a:t>Requires controller for</a:t>
                      </a:r>
                      <a:r>
                        <a:rPr lang="en-US" baseline="0" noProof="0" dirty="0" smtClean="0"/>
                        <a:t> scheduled </a:t>
                      </a:r>
                      <a:r>
                        <a:rPr lang="en-US" baseline="0" noProof="0" smtClean="0"/>
                        <a:t>paths </a:t>
                      </a:r>
                      <a:r>
                        <a:rPr lang="en-US" baseline="0" noProof="0" smtClean="0">
                          <a:sym typeface="Wingdings" panose="05000000000000000000" pitchFamily="2" charset="2"/>
                        </a:rPr>
                        <a:t></a:t>
                      </a:r>
                      <a:r>
                        <a:rPr lang="en-US" baseline="0" noProof="0" smtClean="0"/>
                        <a:t> </a:t>
                      </a:r>
                      <a:r>
                        <a:rPr lang="en-US" baseline="0" noProof="0" dirty="0" smtClean="0"/>
                        <a:t>limit to scalability</a:t>
                      </a:r>
                      <a:endParaRPr lang="en-US" noProof="0" dirty="0"/>
                    </a:p>
                  </a:txBody>
                  <a:tcPr/>
                </a:tc>
                <a:extLst>
                  <a:ext uri="{0D108BD9-81ED-4DB2-BD59-A6C34878D82A}">
                    <a16:rowId xmlns:a16="http://schemas.microsoft.com/office/drawing/2014/main" xmlns="" val="10003"/>
                  </a:ext>
                </a:extLst>
              </a:tr>
              <a:tr h="29893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noProof="0" dirty="0" smtClean="0"/>
                        <a:t>Cost/complexity of deploying Relays</a:t>
                      </a:r>
                    </a:p>
                  </a:txBody>
                  <a:tcPr/>
                </a:tc>
                <a:extLst>
                  <a:ext uri="{0D108BD9-81ED-4DB2-BD59-A6C34878D82A}">
                    <a16:rowId xmlns:a16="http://schemas.microsoft.com/office/drawing/2014/main" xmlns="" val="629036143"/>
                  </a:ext>
                </a:extLst>
              </a:tr>
            </a:tbl>
          </a:graphicData>
        </a:graphic>
      </p:graphicFrame>
    </p:spTree>
    <p:extLst>
      <p:ext uri="{BB962C8B-B14F-4D97-AF65-F5344CB8AC3E}">
        <p14:creationId xmlns:p14="http://schemas.microsoft.com/office/powerpoint/2010/main" val="27911663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Synchronized </a:t>
            </a:r>
            <a:r>
              <a:rPr lang="en-US" dirty="0" smtClean="0"/>
              <a:t> Mesh ( II / II )</a:t>
            </a:r>
            <a:endParaRPr 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14</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1492785985"/>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noProof="0" dirty="0" smtClean="0"/>
                        <a:t>Power Supply</a:t>
                      </a:r>
                      <a:endParaRPr lang="en-US" noProof="0" dirty="0"/>
                    </a:p>
                  </a:txBody>
                  <a:tcPr/>
                </a:tc>
                <a:extLst>
                  <a:ext uri="{0D108BD9-81ED-4DB2-BD59-A6C34878D82A}">
                    <a16:rowId xmlns:a16="http://schemas.microsoft.com/office/drawing/2014/main" xmlns="" val="10000"/>
                  </a:ext>
                </a:extLst>
              </a:tr>
              <a:tr h="370840">
                <a:tc>
                  <a:txBody>
                    <a:bodyPr/>
                    <a:lstStyle/>
                    <a:p>
                      <a:r>
                        <a:rPr lang="en-US" noProof="0" dirty="0" smtClean="0"/>
                        <a:t>CR</a:t>
                      </a:r>
                      <a:r>
                        <a:rPr lang="en-US" baseline="0" noProof="0" dirty="0" smtClean="0"/>
                        <a:t> 2025</a:t>
                      </a:r>
                      <a:endParaRPr lang="en-US" noProof="0" dirty="0"/>
                    </a:p>
                  </a:txBody>
                  <a:tcPr>
                    <a:solidFill>
                      <a:srgbClr val="FFC000"/>
                    </a:solidFill>
                  </a:tcPr>
                </a:tc>
                <a:extLst>
                  <a:ext uri="{0D108BD9-81ED-4DB2-BD59-A6C34878D82A}">
                    <a16:rowId xmlns:a16="http://schemas.microsoft.com/office/drawing/2014/main" xmlns="" val="10001"/>
                  </a:ext>
                </a:extLst>
              </a:tr>
              <a:tr h="370840">
                <a:tc>
                  <a:txBody>
                    <a:bodyPr/>
                    <a:lstStyle/>
                    <a:p>
                      <a:r>
                        <a:rPr lang="en-US" noProof="0" dirty="0" smtClean="0"/>
                        <a:t>2xAA</a:t>
                      </a:r>
                      <a:endParaRPr lang="en-US" noProof="0" dirty="0"/>
                    </a:p>
                  </a:txBody>
                  <a:tcPr>
                    <a:solidFill>
                      <a:srgbClr val="00B050"/>
                    </a:solidFill>
                  </a:tcPr>
                </a:tc>
                <a:extLst>
                  <a:ext uri="{0D108BD9-81ED-4DB2-BD59-A6C34878D82A}">
                    <a16:rowId xmlns:a16="http://schemas.microsoft.com/office/drawing/2014/main" xmlns="" val="10002"/>
                  </a:ext>
                </a:extLst>
              </a:tr>
              <a:tr h="370840">
                <a:tc>
                  <a:txBody>
                    <a:bodyPr/>
                    <a:lstStyle/>
                    <a:p>
                      <a:r>
                        <a:rPr lang="en-US" noProof="0" dirty="0" smtClean="0"/>
                        <a:t>Energy Harvesting</a:t>
                      </a:r>
                      <a:endParaRPr lang="en-US" noProof="0" dirty="0"/>
                    </a:p>
                  </a:txBody>
                  <a:tcPr>
                    <a:solidFill>
                      <a:srgbClr val="FFC000"/>
                    </a:solidFill>
                  </a:tcPr>
                </a:tc>
                <a:extLst>
                  <a:ext uri="{0D108BD9-81ED-4DB2-BD59-A6C34878D82A}">
                    <a16:rowId xmlns:a16="http://schemas.microsoft.com/office/drawing/2014/main" xmlns="" val="10003"/>
                  </a:ext>
                </a:extLst>
              </a:tr>
              <a:tr h="370840">
                <a:tc>
                  <a:txBody>
                    <a:bodyPr/>
                    <a:lstStyle/>
                    <a:p>
                      <a:r>
                        <a:rPr lang="en-US" noProof="0" dirty="0" smtClean="0"/>
                        <a:t>External</a:t>
                      </a:r>
                      <a:endParaRPr lang="en-US" noProof="0" dirty="0"/>
                    </a:p>
                  </a:txBody>
                  <a:tcPr>
                    <a:solidFill>
                      <a:srgbClr val="00B050"/>
                    </a:solidFill>
                  </a:tcPr>
                </a:tc>
                <a:extLst>
                  <a:ext uri="{0D108BD9-81ED-4DB2-BD59-A6C34878D82A}">
                    <a16:rowId xmlns:a16="http://schemas.microsoft.com/office/drawing/2014/main" xmlns="" val="10004"/>
                  </a:ext>
                </a:extLst>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2644055412"/>
              </p:ext>
            </p:extLst>
          </p:nvPr>
        </p:nvGraphicFramePr>
        <p:xfrm>
          <a:off x="4572000" y="3861048"/>
          <a:ext cx="1944216" cy="229616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noProof="0" dirty="0" smtClean="0"/>
                        <a:t>Communication</a:t>
                      </a:r>
                      <a:r>
                        <a:rPr lang="en-US" baseline="0" noProof="0" dirty="0" smtClean="0"/>
                        <a:t> Mode</a:t>
                      </a:r>
                      <a:endParaRPr lang="en-US" noProof="0" dirty="0"/>
                    </a:p>
                  </a:txBody>
                  <a:tcPr/>
                </a:tc>
                <a:extLst>
                  <a:ext uri="{0D108BD9-81ED-4DB2-BD59-A6C34878D82A}">
                    <a16:rowId xmlns:a16="http://schemas.microsoft.com/office/drawing/2014/main" xmlns="" val="10000"/>
                  </a:ext>
                </a:extLst>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1"/>
                  </a:ext>
                </a:extLst>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2"/>
                  </a:ext>
                </a:extLst>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FFC000"/>
                    </a:solidFill>
                  </a:tcPr>
                </a:tc>
                <a:extLst>
                  <a:ext uri="{0D108BD9-81ED-4DB2-BD59-A6C34878D82A}">
                    <a16:rowId xmlns:a16="http://schemas.microsoft.com/office/drawing/2014/main" xmlns="" val="10003"/>
                  </a:ext>
                </a:extLst>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1238961420"/>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sz="1800" noProof="0" dirty="0" smtClean="0"/>
                        <a:t>Data Period</a:t>
                      </a:r>
                      <a:endParaRPr lang="en-US" sz="1800" noProof="0" dirty="0"/>
                    </a:p>
                  </a:txBody>
                  <a:tcPr/>
                </a:tc>
                <a:extLst>
                  <a:ext uri="{0D108BD9-81ED-4DB2-BD59-A6C34878D82A}">
                    <a16:rowId xmlns:a16="http://schemas.microsoft.com/office/drawing/2014/main" xmlns="" val="10000"/>
                  </a:ext>
                </a:extLst>
              </a:tr>
              <a:tr h="370840">
                <a:tc>
                  <a:txBody>
                    <a:bodyPr/>
                    <a:lstStyle/>
                    <a:p>
                      <a:r>
                        <a:rPr lang="en-US" sz="1800" dirty="0" smtClean="0"/>
                        <a:t>Occasionally, less than 1/day</a:t>
                      </a:r>
                    </a:p>
                  </a:txBody>
                  <a:tcPr>
                    <a:solidFill>
                      <a:srgbClr val="FFC000"/>
                    </a:solidFill>
                  </a:tcPr>
                </a:tc>
                <a:extLst>
                  <a:ext uri="{0D108BD9-81ED-4DB2-BD59-A6C34878D82A}">
                    <a16:rowId xmlns:a16="http://schemas.microsoft.com/office/drawing/2014/main" xmlns="" val="10001"/>
                  </a:ext>
                </a:extLst>
              </a:tr>
              <a:tr h="370840">
                <a:tc>
                  <a:txBody>
                    <a:bodyPr/>
                    <a:lstStyle/>
                    <a:p>
                      <a:r>
                        <a:rPr lang="en-US" sz="1800" dirty="0" smtClean="0"/>
                        <a:t>Occasionally 1/day</a:t>
                      </a:r>
                    </a:p>
                  </a:txBody>
                  <a:tcPr>
                    <a:solidFill>
                      <a:srgbClr val="00B050"/>
                    </a:solidFill>
                  </a:tcPr>
                </a:tc>
                <a:extLst>
                  <a:ext uri="{0D108BD9-81ED-4DB2-BD59-A6C34878D82A}">
                    <a16:rowId xmlns:a16="http://schemas.microsoft.com/office/drawing/2014/main" xmlns="" val="10002"/>
                  </a:ext>
                </a:extLst>
              </a:tr>
              <a:tr h="370840">
                <a:tc>
                  <a:txBody>
                    <a:bodyPr/>
                    <a:lstStyle/>
                    <a:p>
                      <a:r>
                        <a:rPr lang="en-US" sz="1800" dirty="0" smtClean="0"/>
                        <a:t>Occasionally 1/hour</a:t>
                      </a:r>
                    </a:p>
                  </a:txBody>
                  <a:tcPr>
                    <a:solidFill>
                      <a:srgbClr val="00B050"/>
                    </a:solidFill>
                  </a:tcPr>
                </a:tc>
                <a:extLst>
                  <a:ext uri="{0D108BD9-81ED-4DB2-BD59-A6C34878D82A}">
                    <a16:rowId xmlns:a16="http://schemas.microsoft.com/office/drawing/2014/main" xmlns=""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extLst>
                  <a:ext uri="{0D108BD9-81ED-4DB2-BD59-A6C34878D82A}">
                    <a16:rowId xmlns:a16="http://schemas.microsoft.com/office/drawing/2014/main" xmlns=""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extLst>
                  <a:ext uri="{0D108BD9-81ED-4DB2-BD59-A6C34878D82A}">
                    <a16:rowId xmlns:a16="http://schemas.microsoft.com/office/drawing/2014/main" xmlns="" val="10005"/>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extLst>
                  <a:ext uri="{0D108BD9-81ED-4DB2-BD59-A6C34878D82A}">
                    <a16:rowId xmlns:a16="http://schemas.microsoft.com/office/drawing/2014/main" xmlns="" val="10006"/>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extLst>
                  <a:ext uri="{0D108BD9-81ED-4DB2-BD59-A6C34878D82A}">
                    <a16:rowId xmlns:a16="http://schemas.microsoft.com/office/drawing/2014/main" xmlns="" val="10007"/>
                  </a:ext>
                </a:extLst>
              </a:tr>
            </a:tbl>
          </a:graphicData>
        </a:graphic>
      </p:graphicFrame>
      <p:sp>
        <p:nvSpPr>
          <p:cNvPr id="20" name="Datumsplatzhalter 1"/>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dirty="0"/>
              <a:t>August 2017</a:t>
            </a:r>
          </a:p>
        </p:txBody>
      </p:sp>
      <p:graphicFrame>
        <p:nvGraphicFramePr>
          <p:cNvPr id="21" name="Tabelle 20"/>
          <p:cNvGraphicFramePr>
            <a:graphicFrameLocks noGrp="1"/>
          </p:cNvGraphicFramePr>
          <p:nvPr>
            <p:extLst>
              <p:ext uri="{D42A27DB-BD31-4B8C-83A1-F6EECF244321}">
                <p14:modId xmlns:p14="http://schemas.microsoft.com/office/powerpoint/2010/main" val="3164712562"/>
              </p:ext>
            </p:extLst>
          </p:nvPr>
        </p:nvGraphicFramePr>
        <p:xfrm>
          <a:off x="366019" y="1556792"/>
          <a:ext cx="1944216" cy="296672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sz="1800" noProof="0" dirty="0" smtClean="0"/>
                        <a:t>Latency</a:t>
                      </a:r>
                      <a:endParaRPr lang="en-US" sz="1800" noProof="0" dirty="0"/>
                    </a:p>
                  </a:txBody>
                  <a:tcPr/>
                </a:tc>
                <a:extLst>
                  <a:ext uri="{0D108BD9-81ED-4DB2-BD59-A6C34878D82A}">
                    <a16:rowId xmlns:a16="http://schemas.microsoft.com/office/drawing/2014/main" xmlns="" val="10000"/>
                  </a:ext>
                </a:extLst>
              </a:tr>
              <a:tr h="370840">
                <a:tc>
                  <a:txBody>
                    <a:bodyPr/>
                    <a:lstStyle/>
                    <a:p>
                      <a:r>
                        <a:rPr lang="de-DE" sz="1800" kern="1200" dirty="0" smtClean="0">
                          <a:solidFill>
                            <a:schemeClr val="dk1"/>
                          </a:solidFill>
                          <a:latin typeface="+mn-lt"/>
                          <a:ea typeface="+mn-ea"/>
                          <a:cs typeface="+mn-cs"/>
                        </a:rPr>
                        <a:t>&lt; 0.25s</a:t>
                      </a:r>
                      <a:endParaRPr lang="de-DE" sz="1800" kern="1200" dirty="0">
                        <a:solidFill>
                          <a:schemeClr val="dk1"/>
                        </a:solidFill>
                        <a:latin typeface="+mn-lt"/>
                        <a:ea typeface="+mn-ea"/>
                        <a:cs typeface="+mn-cs"/>
                      </a:endParaRPr>
                    </a:p>
                  </a:txBody>
                  <a:tcPr>
                    <a:solidFill>
                      <a:srgbClr val="FF0000"/>
                    </a:solidFill>
                  </a:tcPr>
                </a:tc>
                <a:extLst>
                  <a:ext uri="{0D108BD9-81ED-4DB2-BD59-A6C34878D82A}">
                    <a16:rowId xmlns:a16="http://schemas.microsoft.com/office/drawing/2014/main" xmlns="" val="10001"/>
                  </a:ext>
                </a:extLst>
              </a:tr>
              <a:tr h="370840">
                <a:tc>
                  <a:txBody>
                    <a:bodyPr/>
                    <a:lstStyle/>
                    <a:p>
                      <a:r>
                        <a:rPr lang="de-DE" sz="1800" kern="1200" dirty="0" smtClean="0">
                          <a:solidFill>
                            <a:schemeClr val="dk1"/>
                          </a:solidFill>
                          <a:latin typeface="+mn-lt"/>
                          <a:ea typeface="+mn-ea"/>
                          <a:cs typeface="+mn-cs"/>
                        </a:rPr>
                        <a:t>&lt; 1s</a:t>
                      </a:r>
                      <a:endParaRPr lang="de-DE" sz="1800" kern="1200" dirty="0">
                        <a:solidFill>
                          <a:schemeClr val="dk1"/>
                        </a:solidFill>
                        <a:latin typeface="+mn-lt"/>
                        <a:ea typeface="+mn-ea"/>
                        <a:cs typeface="+mn-cs"/>
                      </a:endParaRPr>
                    </a:p>
                  </a:txBody>
                  <a:tcPr>
                    <a:solidFill>
                      <a:srgbClr val="FFC000"/>
                    </a:solidFill>
                  </a:tcPr>
                </a:tc>
                <a:extLst>
                  <a:ext uri="{0D108BD9-81ED-4DB2-BD59-A6C34878D82A}">
                    <a16:rowId xmlns:a16="http://schemas.microsoft.com/office/drawing/2014/main" xmlns="" val="10002"/>
                  </a:ext>
                </a:extLst>
              </a:tr>
              <a:tr h="370840">
                <a:tc>
                  <a:txBody>
                    <a:bodyPr/>
                    <a:lstStyle/>
                    <a:p>
                      <a:r>
                        <a:rPr lang="de-DE" sz="1800" kern="1200" dirty="0" smtClean="0">
                          <a:solidFill>
                            <a:schemeClr val="dk1"/>
                          </a:solidFill>
                          <a:latin typeface="+mn-lt"/>
                          <a:ea typeface="+mn-ea"/>
                          <a:cs typeface="+mn-cs"/>
                        </a:rPr>
                        <a:t>&lt; 10s</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3"/>
                  </a:ext>
                </a:extLst>
              </a:tr>
              <a:tr h="370840">
                <a:tc>
                  <a:txBody>
                    <a:bodyPr/>
                    <a:lstStyle/>
                    <a:p>
                      <a:r>
                        <a:rPr lang="de-DE" sz="1800" kern="1200" dirty="0" smtClean="0">
                          <a:solidFill>
                            <a:schemeClr val="dk1"/>
                          </a:solidFill>
                          <a:latin typeface="+mn-lt"/>
                          <a:ea typeface="+mn-ea"/>
                          <a:cs typeface="+mn-cs"/>
                        </a:rPr>
                        <a:t>&lt; 1min</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4"/>
                  </a:ext>
                </a:extLst>
              </a:tr>
              <a:tr h="370840">
                <a:tc>
                  <a:txBody>
                    <a:bodyPr/>
                    <a:lstStyle/>
                    <a:p>
                      <a:r>
                        <a:rPr lang="de-DE" sz="1800" kern="1200" dirty="0" smtClean="0">
                          <a:solidFill>
                            <a:schemeClr val="dk1"/>
                          </a:solidFill>
                          <a:latin typeface="+mn-lt"/>
                          <a:ea typeface="+mn-ea"/>
                          <a:cs typeface="+mn-cs"/>
                        </a:rPr>
                        <a:t>&lt; 10min</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5"/>
                  </a:ext>
                </a:extLst>
              </a:tr>
              <a:tr h="370840">
                <a:tc>
                  <a:txBody>
                    <a:bodyPr/>
                    <a:lstStyle/>
                    <a:p>
                      <a:r>
                        <a:rPr lang="de-DE" sz="1800" kern="1200" dirty="0" smtClean="0">
                          <a:solidFill>
                            <a:schemeClr val="dk1"/>
                          </a:solidFill>
                          <a:latin typeface="+mn-lt"/>
                          <a:ea typeface="+mn-ea"/>
                          <a:cs typeface="+mn-cs"/>
                        </a:rPr>
                        <a:t>&lt; 60 min</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6"/>
                  </a:ext>
                </a:extLst>
              </a:tr>
              <a:tr h="370840">
                <a:tc>
                  <a:txBody>
                    <a:bodyPr/>
                    <a:lstStyle/>
                    <a:p>
                      <a:r>
                        <a:rPr lang="de-DE" sz="1800" kern="1200" dirty="0" smtClean="0">
                          <a:solidFill>
                            <a:schemeClr val="dk1"/>
                          </a:solidFill>
                          <a:latin typeface="+mn-lt"/>
                          <a:ea typeface="+mn-ea"/>
                          <a:cs typeface="+mn-cs"/>
                        </a:rPr>
                        <a:t>&lt; 1day</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7"/>
                  </a:ext>
                </a:extLst>
              </a:tr>
            </a:tbl>
          </a:graphicData>
        </a:graphic>
      </p:graphicFrame>
      <p:graphicFrame>
        <p:nvGraphicFramePr>
          <p:cNvPr id="22" name="Tabelle 21"/>
          <p:cNvGraphicFramePr>
            <a:graphicFrameLocks noGrp="1"/>
          </p:cNvGraphicFramePr>
          <p:nvPr>
            <p:extLst>
              <p:ext uri="{D42A27DB-BD31-4B8C-83A1-F6EECF244321}">
                <p14:modId xmlns:p14="http://schemas.microsoft.com/office/powerpoint/2010/main" val="4064266432"/>
              </p:ext>
            </p:extLst>
          </p:nvPr>
        </p:nvGraphicFramePr>
        <p:xfrm>
          <a:off x="2483768" y="1556792"/>
          <a:ext cx="1944216" cy="222504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noProof="0" dirty="0" smtClean="0"/>
                        <a:t>Cell Radius</a:t>
                      </a:r>
                      <a:endParaRPr lang="en-US" noProof="0" dirty="0"/>
                    </a:p>
                  </a:txBody>
                  <a:tcPr/>
                </a:tc>
                <a:extLst>
                  <a:ext uri="{0D108BD9-81ED-4DB2-BD59-A6C34878D82A}">
                    <a16:rowId xmlns:a16="http://schemas.microsoft.com/office/drawing/2014/main" xmlns="" val="10000"/>
                  </a:ext>
                </a:extLst>
              </a:tr>
              <a:tr h="370840">
                <a:tc>
                  <a:txBody>
                    <a:bodyPr/>
                    <a:lstStyle/>
                    <a:p>
                      <a:r>
                        <a:rPr lang="en-US" noProof="0" dirty="0" smtClean="0"/>
                        <a:t>&gt; 50km</a:t>
                      </a:r>
                      <a:endParaRPr lang="en-US" noProof="0" dirty="0"/>
                    </a:p>
                  </a:txBody>
                  <a:tcPr>
                    <a:solidFill>
                      <a:srgbClr val="FF0000"/>
                    </a:solidFill>
                  </a:tcPr>
                </a:tc>
                <a:extLst>
                  <a:ext uri="{0D108BD9-81ED-4DB2-BD59-A6C34878D82A}">
                    <a16:rowId xmlns:a16="http://schemas.microsoft.com/office/drawing/2014/main" xmlns="" val="10001"/>
                  </a:ext>
                </a:extLst>
              </a:tr>
              <a:tr h="370840">
                <a:tc>
                  <a:txBody>
                    <a:bodyPr/>
                    <a:lstStyle/>
                    <a:p>
                      <a:r>
                        <a:rPr lang="en-US" noProof="0" dirty="0" smtClean="0"/>
                        <a:t>&lt;</a:t>
                      </a:r>
                      <a:r>
                        <a:rPr lang="en-US" baseline="0" noProof="0" dirty="0" smtClean="0"/>
                        <a:t> 50km</a:t>
                      </a:r>
                      <a:endParaRPr lang="en-US" noProof="0" dirty="0"/>
                    </a:p>
                  </a:txBody>
                  <a:tcPr>
                    <a:solidFill>
                      <a:srgbClr val="FFC000"/>
                    </a:solidFill>
                  </a:tcPr>
                </a:tc>
                <a:extLst>
                  <a:ext uri="{0D108BD9-81ED-4DB2-BD59-A6C34878D82A}">
                    <a16:rowId xmlns:a16="http://schemas.microsoft.com/office/drawing/2014/main" xmlns="" val="10002"/>
                  </a:ext>
                </a:extLst>
              </a:tr>
              <a:tr h="370840">
                <a:tc>
                  <a:txBody>
                    <a:bodyPr/>
                    <a:lstStyle/>
                    <a:p>
                      <a:r>
                        <a:rPr lang="en-US" noProof="0" dirty="0" smtClean="0"/>
                        <a:t>&lt; 10km</a:t>
                      </a:r>
                      <a:endParaRPr lang="en-US" noProof="0" dirty="0"/>
                    </a:p>
                  </a:txBody>
                  <a:tcPr>
                    <a:solidFill>
                      <a:srgbClr val="FFC000"/>
                    </a:solidFill>
                  </a:tcPr>
                </a:tc>
                <a:extLst>
                  <a:ext uri="{0D108BD9-81ED-4DB2-BD59-A6C34878D82A}">
                    <a16:rowId xmlns:a16="http://schemas.microsoft.com/office/drawing/2014/main" xmlns="" val="10003"/>
                  </a:ext>
                </a:extLst>
              </a:tr>
              <a:tr h="370840">
                <a:tc>
                  <a:txBody>
                    <a:bodyPr/>
                    <a:lstStyle/>
                    <a:p>
                      <a:r>
                        <a:rPr lang="en-US" noProof="0" dirty="0" smtClean="0"/>
                        <a:t>&lt; 5km</a:t>
                      </a:r>
                      <a:endParaRPr lang="en-US" noProof="0" dirty="0"/>
                    </a:p>
                  </a:txBody>
                  <a:tcPr>
                    <a:solidFill>
                      <a:srgbClr val="00B050"/>
                    </a:solidFill>
                  </a:tcPr>
                </a:tc>
                <a:extLst>
                  <a:ext uri="{0D108BD9-81ED-4DB2-BD59-A6C34878D82A}">
                    <a16:rowId xmlns:a16="http://schemas.microsoft.com/office/drawing/2014/main" xmlns="" val="10004"/>
                  </a:ext>
                </a:extLst>
              </a:tr>
              <a:tr h="370840">
                <a:tc>
                  <a:txBody>
                    <a:bodyPr/>
                    <a:lstStyle/>
                    <a:p>
                      <a:r>
                        <a:rPr lang="en-US" noProof="0" dirty="0" smtClean="0"/>
                        <a:t>&lt; 1km</a:t>
                      </a:r>
                      <a:endParaRPr lang="en-US" noProof="0" dirty="0"/>
                    </a:p>
                  </a:txBody>
                  <a:tcPr>
                    <a:solidFill>
                      <a:srgbClr val="00B050"/>
                    </a:solidFill>
                  </a:tcPr>
                </a:tc>
                <a:extLst>
                  <a:ext uri="{0D108BD9-81ED-4DB2-BD59-A6C34878D82A}">
                    <a16:rowId xmlns:a16="http://schemas.microsoft.com/office/drawing/2014/main" xmlns="" val="10005"/>
                  </a:ext>
                </a:extLst>
              </a:tr>
            </a:tbl>
          </a:graphicData>
        </a:graphic>
      </p:graphicFrame>
      <p:graphicFrame>
        <p:nvGraphicFramePr>
          <p:cNvPr id="23" name="Tabelle 22"/>
          <p:cNvGraphicFramePr>
            <a:graphicFrameLocks noGrp="1"/>
          </p:cNvGraphicFramePr>
          <p:nvPr>
            <p:extLst>
              <p:ext uri="{D42A27DB-BD31-4B8C-83A1-F6EECF244321}">
                <p14:modId xmlns:p14="http://schemas.microsoft.com/office/powerpoint/2010/main" val="1841687833"/>
              </p:ext>
            </p:extLst>
          </p:nvPr>
        </p:nvGraphicFramePr>
        <p:xfrm>
          <a:off x="4572000" y="1556792"/>
          <a:ext cx="1944216" cy="212344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noProof="0" dirty="0" smtClean="0"/>
                        <a:t>Interference</a:t>
                      </a:r>
                      <a:r>
                        <a:rPr lang="en-US" dirty="0" smtClean="0"/>
                        <a:t> </a:t>
                      </a:r>
                      <a:r>
                        <a:rPr lang="en-US" baseline="0" dirty="0" smtClean="0"/>
                        <a:t>Model</a:t>
                      </a:r>
                      <a:endParaRPr lang="en-US" dirty="0"/>
                    </a:p>
                  </a:txBody>
                  <a:tcPr/>
                </a:tc>
                <a:extLst>
                  <a:ext uri="{0D108BD9-81ED-4DB2-BD59-A6C34878D82A}">
                    <a16:rowId xmlns:a16="http://schemas.microsoft.com/office/drawing/2014/main" xmlns="" val="10000"/>
                  </a:ext>
                </a:extLst>
              </a:tr>
              <a:tr h="370840">
                <a:tc>
                  <a:txBody>
                    <a:bodyPr/>
                    <a:lstStyle/>
                    <a:p>
                      <a:r>
                        <a:rPr lang="en-US" dirty="0" smtClean="0"/>
                        <a:t>Dense</a:t>
                      </a:r>
                      <a:endParaRPr lang="en-US" dirty="0"/>
                    </a:p>
                  </a:txBody>
                  <a:tcPr>
                    <a:solidFill>
                      <a:srgbClr val="00B050"/>
                    </a:solidFill>
                  </a:tcPr>
                </a:tc>
                <a:extLst>
                  <a:ext uri="{0D108BD9-81ED-4DB2-BD59-A6C34878D82A}">
                    <a16:rowId xmlns:a16="http://schemas.microsoft.com/office/drawing/2014/main" xmlns="" val="10001"/>
                  </a:ext>
                </a:extLst>
              </a:tr>
              <a:tr h="370840">
                <a:tc>
                  <a:txBody>
                    <a:bodyPr/>
                    <a:lstStyle/>
                    <a:p>
                      <a:r>
                        <a:rPr lang="en-US" dirty="0" smtClean="0"/>
                        <a:t>Medium</a:t>
                      </a:r>
                      <a:endParaRPr lang="en-US" dirty="0"/>
                    </a:p>
                  </a:txBody>
                  <a:tcPr>
                    <a:solidFill>
                      <a:srgbClr val="00B050"/>
                    </a:solidFill>
                  </a:tcPr>
                </a:tc>
                <a:extLst>
                  <a:ext uri="{0D108BD9-81ED-4DB2-BD59-A6C34878D82A}">
                    <a16:rowId xmlns:a16="http://schemas.microsoft.com/office/drawing/2014/main" xmlns="" val="10002"/>
                  </a:ext>
                </a:extLst>
              </a:tr>
              <a:tr h="370840">
                <a:tc>
                  <a:txBody>
                    <a:bodyPr/>
                    <a:lstStyle/>
                    <a:p>
                      <a:r>
                        <a:rPr lang="en-US" dirty="0" smtClean="0"/>
                        <a:t>Low</a:t>
                      </a:r>
                      <a:endParaRPr lang="en-US" dirty="0"/>
                    </a:p>
                  </a:txBody>
                  <a:tcPr>
                    <a:solidFill>
                      <a:srgbClr val="00B050"/>
                    </a:solidFill>
                  </a:tcPr>
                </a:tc>
                <a:extLst>
                  <a:ext uri="{0D108BD9-81ED-4DB2-BD59-A6C34878D82A}">
                    <a16:rowId xmlns:a16="http://schemas.microsoft.com/office/drawing/2014/main" xmlns="" val="10003"/>
                  </a:ext>
                </a:extLst>
              </a:tr>
              <a:tr h="370840">
                <a:tc>
                  <a:txBody>
                    <a:bodyPr/>
                    <a:lstStyle/>
                    <a:p>
                      <a:r>
                        <a:rPr lang="en-US" dirty="0" smtClean="0"/>
                        <a:t>None</a:t>
                      </a:r>
                      <a:endParaRPr lang="en-US" dirty="0"/>
                    </a:p>
                  </a:txBody>
                  <a:tcPr>
                    <a:solidFill>
                      <a:srgbClr val="00B050"/>
                    </a:solid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40502558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ctrTitle"/>
          </p:nvPr>
        </p:nvSpPr>
        <p:spPr/>
        <p:txBody>
          <a:bodyPr/>
          <a:lstStyle/>
          <a:p>
            <a:r>
              <a:rPr lang="en-US" dirty="0" smtClean="0"/>
              <a:t>Any Questions or Comments?</a:t>
            </a:r>
            <a:endParaRPr lang="en-US" dirty="0"/>
          </a:p>
        </p:txBody>
      </p:sp>
      <p:sp>
        <p:nvSpPr>
          <p:cNvPr id="7" name="Untertitel 6"/>
          <p:cNvSpPr>
            <a:spLocks noGrp="1"/>
          </p:cNvSpPr>
          <p:nvPr>
            <p:ph type="subTitle" idx="1"/>
          </p:nvPr>
        </p:nvSpPr>
        <p:spPr/>
        <p:txBody>
          <a:bodyPr/>
          <a:lstStyle/>
          <a:p>
            <a:endParaRPr lang="en-US" dirty="0"/>
          </a:p>
        </p:txBody>
      </p:sp>
      <p:sp>
        <p:nvSpPr>
          <p:cNvPr id="3" name="Datumsplatzhalter 2"/>
          <p:cNvSpPr>
            <a:spLocks noGrp="1"/>
          </p:cNvSpPr>
          <p:nvPr>
            <p:ph type="dt" sz="half" idx="10"/>
          </p:nvPr>
        </p:nvSpPr>
        <p:spPr>
          <a:xfrm>
            <a:off x="685800" y="378281"/>
            <a:ext cx="1600200" cy="215444"/>
          </a:xfrm>
        </p:spPr>
        <p:txBody>
          <a:bodyPr/>
          <a:lstStyle/>
          <a:p>
            <a:r>
              <a:rPr lang="en-US" altLang="en-US" dirty="0"/>
              <a:t>August 2017</a:t>
            </a:r>
          </a:p>
        </p:txBody>
      </p:sp>
      <p:sp>
        <p:nvSpPr>
          <p:cNvPr id="4" name="Fußzeilenplatzhalter 3"/>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5" name="Foliennummernplatzhalter 4"/>
          <p:cNvSpPr>
            <a:spLocks noGrp="1"/>
          </p:cNvSpPr>
          <p:nvPr>
            <p:ph type="sldNum" sz="quarter" idx="12"/>
          </p:nvPr>
        </p:nvSpPr>
        <p:spPr>
          <a:xfrm>
            <a:off x="4355223" y="6475413"/>
            <a:ext cx="509755" cy="184666"/>
          </a:xfrm>
        </p:spPr>
        <p:txBody>
          <a:bodyPr/>
          <a:lstStyle/>
          <a:p>
            <a:pPr>
              <a:defRPr/>
            </a:pPr>
            <a:r>
              <a:rPr lang="en-US" altLang="en-US" dirty="0" smtClean="0"/>
              <a:t>Slide </a:t>
            </a:r>
            <a:fld id="{5945ABF9-4E6E-4F27-8E53-2445CD3461A9}" type="slidenum">
              <a:rPr lang="en-US" altLang="en-US" smtClean="0"/>
              <a:pPr>
                <a:defRPr/>
              </a:pPr>
              <a:t>15</a:t>
            </a:fld>
            <a:endParaRPr lang="en-US" altLang="en-US" dirty="0"/>
          </a:p>
        </p:txBody>
      </p:sp>
    </p:spTree>
    <p:extLst>
      <p:ext uri="{BB962C8B-B14F-4D97-AF65-F5344CB8AC3E}">
        <p14:creationId xmlns:p14="http://schemas.microsoft.com/office/powerpoint/2010/main" val="8732197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Suitability </a:t>
            </a:r>
            <a:r>
              <a:rPr lang="en-US" dirty="0"/>
              <a:t>Evaluation of </a:t>
            </a:r>
            <a:r>
              <a:rPr lang="en-US" dirty="0" smtClean="0"/>
              <a:t>Network Topologies</a:t>
            </a:r>
            <a:endParaRPr lang="en-US" dirty="0"/>
          </a:p>
        </p:txBody>
      </p:sp>
      <p:sp>
        <p:nvSpPr>
          <p:cNvPr id="3" name="Untertitel 2"/>
          <p:cNvSpPr>
            <a:spLocks noGrp="1"/>
          </p:cNvSpPr>
          <p:nvPr>
            <p:ph type="subTitle" idx="1"/>
          </p:nvPr>
        </p:nvSpPr>
        <p:spPr/>
        <p:txBody>
          <a:bodyPr/>
          <a:lstStyle/>
          <a:p>
            <a:r>
              <a:rPr lang="en-US" dirty="0" smtClean="0"/>
              <a:t>Joerg Robert, FAU Erlangen-</a:t>
            </a:r>
            <a:r>
              <a:rPr lang="en-US" dirty="0" err="1" smtClean="0"/>
              <a:t>Nuernberg</a:t>
            </a:r>
            <a:endParaRPr lang="en-US" dirty="0"/>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August 2017</a:t>
            </a:r>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dirty="0"/>
          </a:p>
        </p:txBody>
      </p:sp>
      <p:sp>
        <p:nvSpPr>
          <p:cNvPr id="4100" name="Foliennummernplatzhalter 3"/>
          <p:cNvSpPr>
            <a:spLocks noGrp="1"/>
          </p:cNvSpPr>
          <p:nvPr>
            <p:ph type="sldNum" sz="quarter" idx="12"/>
          </p:nvPr>
        </p:nvSpPr>
        <p:spPr>
          <a:xfrm>
            <a:off x="4393695" y="6475413"/>
            <a:ext cx="432811" cy="184666"/>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Slide </a:t>
            </a:r>
            <a:fld id="{C6A68E39-F632-4B94-A177-9D4A2E3CC1AF}" type="slidenum">
              <a:rPr lang="en-US" altLang="en-US"/>
              <a:pPr/>
              <a:t>2</a:t>
            </a:fld>
            <a:endParaRPr lang="en-US" altLang="en-US" dirty="0"/>
          </a:p>
        </p:txBody>
      </p:sp>
    </p:spTree>
    <p:extLst>
      <p:ext uri="{BB962C8B-B14F-4D97-AF65-F5344CB8AC3E}">
        <p14:creationId xmlns:p14="http://schemas.microsoft.com/office/powerpoint/2010/main" val="34319866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Star (single hop)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August 2017</a:t>
            </a:r>
          </a:p>
        </p:txBody>
      </p:sp>
      <p:sp>
        <p:nvSpPr>
          <p:cNvPr id="17" name="Inhaltsplatzhalter 16"/>
          <p:cNvSpPr>
            <a:spLocks noGrp="1"/>
          </p:cNvSpPr>
          <p:nvPr>
            <p:ph idx="1"/>
          </p:nvPr>
        </p:nvSpPr>
        <p:spPr/>
        <p:txBody>
          <a:bodyPr/>
          <a:lstStyle/>
          <a:p>
            <a:r>
              <a:rPr lang="en-US" sz="2400" dirty="0" smtClean="0"/>
              <a:t>One central base-station receives data of user devices</a:t>
            </a:r>
          </a:p>
          <a:p>
            <a:endParaRPr lang="en-US" sz="2400" dirty="0"/>
          </a:p>
          <a:p>
            <a:endParaRPr lang="en-US" sz="2400" dirty="0" smtClean="0"/>
          </a:p>
          <a:p>
            <a:endParaRPr lang="en-US" sz="2400" dirty="0"/>
          </a:p>
          <a:p>
            <a:endParaRPr lang="en-US" sz="2400" dirty="0" smtClean="0"/>
          </a:p>
          <a:p>
            <a:endParaRPr lang="en-US" sz="2400" dirty="0"/>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309040645"/>
              </p:ext>
            </p:extLst>
          </p:nvPr>
        </p:nvGraphicFramePr>
        <p:xfrm>
          <a:off x="827584" y="3284984"/>
          <a:ext cx="3672408" cy="1483360"/>
        </p:xfrm>
        <a:graphic>
          <a:graphicData uri="http://schemas.openxmlformats.org/drawingml/2006/table">
            <a:tbl>
              <a:tblPr firstRow="1" bandRow="1">
                <a:tableStyleId>{5C22544A-7EE6-4342-B048-85BDC9FD1C3A}</a:tableStyleId>
              </a:tblPr>
              <a:tblGrid>
                <a:gridCol w="3672408">
                  <a:extLst>
                    <a:ext uri="{9D8B030D-6E8A-4147-A177-3AD203B41FA5}">
                      <a16:colId xmlns:a16="http://schemas.microsoft.com/office/drawing/2014/main" xmlns="" val="20000"/>
                    </a:ext>
                  </a:extLst>
                </a:gridCol>
              </a:tblGrid>
              <a:tr h="370840">
                <a:tc>
                  <a:txBody>
                    <a:bodyPr/>
                    <a:lstStyle/>
                    <a:p>
                      <a:r>
                        <a:rPr lang="en-US" noProof="0" dirty="0" smtClean="0"/>
                        <a:t>Pros</a:t>
                      </a:r>
                      <a:endParaRPr lang="en-US" noProof="0" dirty="0"/>
                    </a:p>
                  </a:txBody>
                  <a:tcPr>
                    <a:solidFill>
                      <a:srgbClr val="00B050"/>
                    </a:solidFill>
                  </a:tcPr>
                </a:tc>
                <a:extLst>
                  <a:ext uri="{0D108BD9-81ED-4DB2-BD59-A6C34878D82A}">
                    <a16:rowId xmlns:a16="http://schemas.microsoft.com/office/drawing/2014/main" xmlns="" val="10000"/>
                  </a:ext>
                </a:extLst>
              </a:tr>
              <a:tr h="370840">
                <a:tc>
                  <a:txBody>
                    <a:bodyPr/>
                    <a:lstStyle/>
                    <a:p>
                      <a:r>
                        <a:rPr lang="en-US" noProof="0" dirty="0" smtClean="0"/>
                        <a:t>Simple user devices</a:t>
                      </a:r>
                      <a:endParaRPr lang="en-US" noProof="0" dirty="0"/>
                    </a:p>
                  </a:txBody>
                  <a:tcPr/>
                </a:tc>
                <a:extLst>
                  <a:ext uri="{0D108BD9-81ED-4DB2-BD59-A6C34878D82A}">
                    <a16:rowId xmlns:a16="http://schemas.microsoft.com/office/drawing/2014/main" xmlns="" val="10001"/>
                  </a:ext>
                </a:extLst>
              </a:tr>
              <a:tr h="370840">
                <a:tc>
                  <a:txBody>
                    <a:bodyPr/>
                    <a:lstStyle/>
                    <a:p>
                      <a:r>
                        <a:rPr lang="en-US" noProof="0" dirty="0" smtClean="0"/>
                        <a:t>Only</a:t>
                      </a:r>
                      <a:r>
                        <a:rPr lang="en-US" baseline="0" noProof="0" dirty="0" smtClean="0"/>
                        <a:t> few powerful base-stations</a:t>
                      </a:r>
                      <a:endParaRPr lang="en-US" noProof="0" dirty="0"/>
                    </a:p>
                  </a:txBody>
                  <a:tcPr/>
                </a:tc>
                <a:extLst>
                  <a:ext uri="{0D108BD9-81ED-4DB2-BD59-A6C34878D82A}">
                    <a16:rowId xmlns:a16="http://schemas.microsoft.com/office/drawing/2014/main" xmlns="" val="10002"/>
                  </a:ext>
                </a:extLst>
              </a:tr>
              <a:tr h="370840">
                <a:tc>
                  <a:txBody>
                    <a:bodyPr/>
                    <a:lstStyle/>
                    <a:p>
                      <a:r>
                        <a:rPr lang="en-US" noProof="0" dirty="0" smtClean="0"/>
                        <a:t>No additional latency</a:t>
                      </a:r>
                      <a:r>
                        <a:rPr lang="en-US" baseline="0" noProof="0" dirty="0" smtClean="0"/>
                        <a:t> due relaying</a:t>
                      </a:r>
                      <a:endParaRPr lang="en-US" noProof="0" dirty="0"/>
                    </a:p>
                  </a:txBody>
                  <a:tcPr/>
                </a:tc>
                <a:extLst>
                  <a:ext uri="{0D108BD9-81ED-4DB2-BD59-A6C34878D82A}">
                    <a16:rowId xmlns:a16="http://schemas.microsoft.com/office/drawing/2014/main" xmlns="" val="10003"/>
                  </a:ext>
                </a:extLst>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3123743459"/>
              </p:ext>
            </p:extLst>
          </p:nvPr>
        </p:nvGraphicFramePr>
        <p:xfrm>
          <a:off x="4644008" y="3284984"/>
          <a:ext cx="3672408" cy="1285240"/>
        </p:xfrm>
        <a:graphic>
          <a:graphicData uri="http://schemas.openxmlformats.org/drawingml/2006/table">
            <a:tbl>
              <a:tblPr firstRow="1" bandRow="1">
                <a:tableStyleId>{5C22544A-7EE6-4342-B048-85BDC9FD1C3A}</a:tableStyleId>
              </a:tblPr>
              <a:tblGrid>
                <a:gridCol w="3672408">
                  <a:extLst>
                    <a:ext uri="{9D8B030D-6E8A-4147-A177-3AD203B41FA5}">
                      <a16:colId xmlns:a16="http://schemas.microsoft.com/office/drawing/2014/main" xmlns="" val="20000"/>
                    </a:ext>
                  </a:extLst>
                </a:gridCol>
              </a:tblGrid>
              <a:tr h="370840">
                <a:tc>
                  <a:txBody>
                    <a:bodyPr/>
                    <a:lstStyle/>
                    <a:p>
                      <a:r>
                        <a:rPr lang="en-US" noProof="0" dirty="0" smtClean="0"/>
                        <a:t>Cons</a:t>
                      </a:r>
                      <a:endParaRPr lang="en-US" noProof="0" dirty="0"/>
                    </a:p>
                  </a:txBody>
                  <a:tcPr>
                    <a:solidFill>
                      <a:srgbClr val="FF0000"/>
                    </a:solidFill>
                  </a:tcPr>
                </a:tc>
                <a:extLst>
                  <a:ext uri="{0D108BD9-81ED-4DB2-BD59-A6C34878D82A}">
                    <a16:rowId xmlns:a16="http://schemas.microsoft.com/office/drawing/2014/main" xmlns="" val="10000"/>
                  </a:ext>
                </a:extLst>
              </a:tr>
              <a:tr h="370840">
                <a:tc>
                  <a:txBody>
                    <a:bodyPr/>
                    <a:lstStyle/>
                    <a:p>
                      <a:r>
                        <a:rPr lang="en-US" noProof="0" dirty="0" smtClean="0"/>
                        <a:t>User</a:t>
                      </a:r>
                      <a:r>
                        <a:rPr lang="en-US" baseline="0" noProof="0" dirty="0" smtClean="0"/>
                        <a:t> devices have to be able to achieve the required cell radius </a:t>
                      </a:r>
                      <a:r>
                        <a:rPr lang="en-US" baseline="0" noProof="0" dirty="0" smtClean="0">
                          <a:sym typeface="Wingdings" panose="05000000000000000000" pitchFamily="2" charset="2"/>
                        </a:rPr>
                        <a:t> low bit-rates</a:t>
                      </a:r>
                      <a:endParaRPr lang="en-US" noProof="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0509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Star (single hop</a:t>
            </a:r>
            <a:r>
              <a:rPr lang="en-US" dirty="0" smtClean="0"/>
              <a:t>) ( II / II )</a:t>
            </a:r>
            <a:endParaRPr 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4</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1226549724"/>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noProof="0" dirty="0" smtClean="0"/>
                        <a:t>Power Supply</a:t>
                      </a:r>
                      <a:endParaRPr lang="en-US" noProof="0" dirty="0"/>
                    </a:p>
                  </a:txBody>
                  <a:tcPr/>
                </a:tc>
                <a:extLst>
                  <a:ext uri="{0D108BD9-81ED-4DB2-BD59-A6C34878D82A}">
                    <a16:rowId xmlns:a16="http://schemas.microsoft.com/office/drawing/2014/main" xmlns="" val="10000"/>
                  </a:ext>
                </a:extLst>
              </a:tr>
              <a:tr h="370840">
                <a:tc>
                  <a:txBody>
                    <a:bodyPr/>
                    <a:lstStyle/>
                    <a:p>
                      <a:r>
                        <a:rPr lang="en-US" noProof="0" dirty="0" smtClean="0"/>
                        <a:t>CR</a:t>
                      </a:r>
                      <a:r>
                        <a:rPr lang="en-US" baseline="0" noProof="0" dirty="0" smtClean="0"/>
                        <a:t> 2025</a:t>
                      </a:r>
                      <a:endParaRPr lang="en-US" noProof="0" dirty="0"/>
                    </a:p>
                  </a:txBody>
                  <a:tcPr>
                    <a:solidFill>
                      <a:srgbClr val="00B050"/>
                    </a:solidFill>
                  </a:tcPr>
                </a:tc>
                <a:extLst>
                  <a:ext uri="{0D108BD9-81ED-4DB2-BD59-A6C34878D82A}">
                    <a16:rowId xmlns:a16="http://schemas.microsoft.com/office/drawing/2014/main" xmlns="" val="10001"/>
                  </a:ext>
                </a:extLst>
              </a:tr>
              <a:tr h="370840">
                <a:tc>
                  <a:txBody>
                    <a:bodyPr/>
                    <a:lstStyle/>
                    <a:p>
                      <a:r>
                        <a:rPr lang="en-US" noProof="0" dirty="0" smtClean="0"/>
                        <a:t>2xAA</a:t>
                      </a:r>
                      <a:endParaRPr lang="en-US" noProof="0" dirty="0"/>
                    </a:p>
                  </a:txBody>
                  <a:tcPr>
                    <a:solidFill>
                      <a:srgbClr val="00B050"/>
                    </a:solidFill>
                  </a:tcPr>
                </a:tc>
                <a:extLst>
                  <a:ext uri="{0D108BD9-81ED-4DB2-BD59-A6C34878D82A}">
                    <a16:rowId xmlns:a16="http://schemas.microsoft.com/office/drawing/2014/main" xmlns="" val="10002"/>
                  </a:ext>
                </a:extLst>
              </a:tr>
              <a:tr h="370840">
                <a:tc>
                  <a:txBody>
                    <a:bodyPr/>
                    <a:lstStyle/>
                    <a:p>
                      <a:r>
                        <a:rPr lang="en-US" noProof="0" dirty="0" smtClean="0"/>
                        <a:t>Energy Harvesting</a:t>
                      </a:r>
                      <a:endParaRPr lang="en-US" noProof="0" dirty="0"/>
                    </a:p>
                  </a:txBody>
                  <a:tcPr>
                    <a:solidFill>
                      <a:srgbClr val="00B050"/>
                    </a:solidFill>
                  </a:tcPr>
                </a:tc>
                <a:extLst>
                  <a:ext uri="{0D108BD9-81ED-4DB2-BD59-A6C34878D82A}">
                    <a16:rowId xmlns:a16="http://schemas.microsoft.com/office/drawing/2014/main" xmlns="" val="10003"/>
                  </a:ext>
                </a:extLst>
              </a:tr>
              <a:tr h="370840">
                <a:tc>
                  <a:txBody>
                    <a:bodyPr/>
                    <a:lstStyle/>
                    <a:p>
                      <a:r>
                        <a:rPr lang="en-US" noProof="0" dirty="0" smtClean="0"/>
                        <a:t>External</a:t>
                      </a:r>
                      <a:endParaRPr lang="en-US" noProof="0" dirty="0"/>
                    </a:p>
                  </a:txBody>
                  <a:tcPr>
                    <a:solidFill>
                      <a:srgbClr val="00B050"/>
                    </a:solidFill>
                  </a:tcPr>
                </a:tc>
                <a:extLst>
                  <a:ext uri="{0D108BD9-81ED-4DB2-BD59-A6C34878D82A}">
                    <a16:rowId xmlns:a16="http://schemas.microsoft.com/office/drawing/2014/main" xmlns="" val="10004"/>
                  </a:ext>
                </a:extLst>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798578209"/>
              </p:ext>
            </p:extLst>
          </p:nvPr>
        </p:nvGraphicFramePr>
        <p:xfrm>
          <a:off x="4572000" y="3861048"/>
          <a:ext cx="1944216" cy="229616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noProof="0" dirty="0" smtClean="0"/>
                        <a:t>Communication</a:t>
                      </a:r>
                      <a:r>
                        <a:rPr lang="en-US" baseline="0" noProof="0" dirty="0" smtClean="0"/>
                        <a:t> Mode</a:t>
                      </a:r>
                      <a:endParaRPr lang="en-US" noProof="0" dirty="0"/>
                    </a:p>
                  </a:txBody>
                  <a:tcPr/>
                </a:tc>
                <a:extLst>
                  <a:ext uri="{0D108BD9-81ED-4DB2-BD59-A6C34878D82A}">
                    <a16:rowId xmlns:a16="http://schemas.microsoft.com/office/drawing/2014/main" xmlns="" val="10000"/>
                  </a:ext>
                </a:extLst>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1"/>
                  </a:ext>
                </a:extLst>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2"/>
                  </a:ext>
                </a:extLst>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3"/>
                  </a:ext>
                </a:extLst>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2654444710"/>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sz="1800" noProof="0" dirty="0" smtClean="0"/>
                        <a:t>Data Period</a:t>
                      </a:r>
                      <a:endParaRPr lang="en-US" sz="1800" noProof="0" dirty="0"/>
                    </a:p>
                  </a:txBody>
                  <a:tcPr/>
                </a:tc>
                <a:extLst>
                  <a:ext uri="{0D108BD9-81ED-4DB2-BD59-A6C34878D82A}">
                    <a16:rowId xmlns:a16="http://schemas.microsoft.com/office/drawing/2014/main" xmlns="" val="10000"/>
                  </a:ext>
                </a:extLst>
              </a:tr>
              <a:tr h="370840">
                <a:tc>
                  <a:txBody>
                    <a:bodyPr/>
                    <a:lstStyle/>
                    <a:p>
                      <a:r>
                        <a:rPr lang="en-US" sz="1800" dirty="0" smtClean="0"/>
                        <a:t>Occasionally, less than 1/day</a:t>
                      </a:r>
                    </a:p>
                  </a:txBody>
                  <a:tcPr>
                    <a:solidFill>
                      <a:srgbClr val="00B050"/>
                    </a:solidFill>
                  </a:tcPr>
                </a:tc>
                <a:extLst>
                  <a:ext uri="{0D108BD9-81ED-4DB2-BD59-A6C34878D82A}">
                    <a16:rowId xmlns:a16="http://schemas.microsoft.com/office/drawing/2014/main" xmlns="" val="10001"/>
                  </a:ext>
                </a:extLst>
              </a:tr>
              <a:tr h="370840">
                <a:tc>
                  <a:txBody>
                    <a:bodyPr/>
                    <a:lstStyle/>
                    <a:p>
                      <a:r>
                        <a:rPr lang="en-US" sz="1800" dirty="0" smtClean="0"/>
                        <a:t>Occasionally 1/day</a:t>
                      </a:r>
                    </a:p>
                  </a:txBody>
                  <a:tcPr>
                    <a:solidFill>
                      <a:srgbClr val="00B050"/>
                    </a:solidFill>
                  </a:tcPr>
                </a:tc>
                <a:extLst>
                  <a:ext uri="{0D108BD9-81ED-4DB2-BD59-A6C34878D82A}">
                    <a16:rowId xmlns:a16="http://schemas.microsoft.com/office/drawing/2014/main" xmlns="" val="10002"/>
                  </a:ext>
                </a:extLst>
              </a:tr>
              <a:tr h="370840">
                <a:tc>
                  <a:txBody>
                    <a:bodyPr/>
                    <a:lstStyle/>
                    <a:p>
                      <a:r>
                        <a:rPr lang="en-US" sz="1800" dirty="0" smtClean="0"/>
                        <a:t>Occasionally 1/hour</a:t>
                      </a:r>
                    </a:p>
                  </a:txBody>
                  <a:tcPr>
                    <a:solidFill>
                      <a:srgbClr val="00B050"/>
                    </a:solidFill>
                  </a:tcPr>
                </a:tc>
                <a:extLst>
                  <a:ext uri="{0D108BD9-81ED-4DB2-BD59-A6C34878D82A}">
                    <a16:rowId xmlns:a16="http://schemas.microsoft.com/office/drawing/2014/main" xmlns=""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extLst>
                  <a:ext uri="{0D108BD9-81ED-4DB2-BD59-A6C34878D82A}">
                    <a16:rowId xmlns:a16="http://schemas.microsoft.com/office/drawing/2014/main" xmlns=""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extLst>
                  <a:ext uri="{0D108BD9-81ED-4DB2-BD59-A6C34878D82A}">
                    <a16:rowId xmlns:a16="http://schemas.microsoft.com/office/drawing/2014/main" xmlns="" val="10005"/>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extLst>
                  <a:ext uri="{0D108BD9-81ED-4DB2-BD59-A6C34878D82A}">
                    <a16:rowId xmlns:a16="http://schemas.microsoft.com/office/drawing/2014/main" xmlns="" val="10006"/>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extLst>
                  <a:ext uri="{0D108BD9-81ED-4DB2-BD59-A6C34878D82A}">
                    <a16:rowId xmlns:a16="http://schemas.microsoft.com/office/drawing/2014/main" xmlns="" val="10007"/>
                  </a:ext>
                </a:extLst>
              </a:tr>
            </a:tbl>
          </a:graphicData>
        </a:graphic>
      </p:graphicFrame>
      <p:sp>
        <p:nvSpPr>
          <p:cNvPr id="20" name="Datumsplatzhalter 1"/>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dirty="0"/>
              <a:t>August 2017</a:t>
            </a:r>
          </a:p>
        </p:txBody>
      </p:sp>
      <p:graphicFrame>
        <p:nvGraphicFramePr>
          <p:cNvPr id="21" name="Tabelle 20"/>
          <p:cNvGraphicFramePr>
            <a:graphicFrameLocks noGrp="1"/>
          </p:cNvGraphicFramePr>
          <p:nvPr>
            <p:extLst>
              <p:ext uri="{D42A27DB-BD31-4B8C-83A1-F6EECF244321}">
                <p14:modId xmlns:p14="http://schemas.microsoft.com/office/powerpoint/2010/main" val="1896488267"/>
              </p:ext>
            </p:extLst>
          </p:nvPr>
        </p:nvGraphicFramePr>
        <p:xfrm>
          <a:off x="366019" y="1556792"/>
          <a:ext cx="1944216" cy="296672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sz="1800" noProof="0" dirty="0" smtClean="0"/>
                        <a:t>Latency</a:t>
                      </a:r>
                      <a:endParaRPr lang="en-US" sz="1800" noProof="0" dirty="0"/>
                    </a:p>
                  </a:txBody>
                  <a:tcPr/>
                </a:tc>
                <a:extLst>
                  <a:ext uri="{0D108BD9-81ED-4DB2-BD59-A6C34878D82A}">
                    <a16:rowId xmlns:a16="http://schemas.microsoft.com/office/drawing/2014/main" xmlns="" val="10000"/>
                  </a:ext>
                </a:extLst>
              </a:tr>
              <a:tr h="370840">
                <a:tc>
                  <a:txBody>
                    <a:bodyPr/>
                    <a:lstStyle/>
                    <a:p>
                      <a:r>
                        <a:rPr lang="de-DE" sz="1800" kern="1200" dirty="0" smtClean="0">
                          <a:solidFill>
                            <a:schemeClr val="dk1"/>
                          </a:solidFill>
                          <a:latin typeface="+mn-lt"/>
                          <a:ea typeface="+mn-ea"/>
                          <a:cs typeface="+mn-cs"/>
                        </a:rPr>
                        <a:t>&lt; 0.25s</a:t>
                      </a:r>
                      <a:endParaRPr lang="de-DE" sz="1800" kern="1200" dirty="0">
                        <a:solidFill>
                          <a:schemeClr val="dk1"/>
                        </a:solidFill>
                        <a:latin typeface="+mn-lt"/>
                        <a:ea typeface="+mn-ea"/>
                        <a:cs typeface="+mn-cs"/>
                      </a:endParaRPr>
                    </a:p>
                  </a:txBody>
                  <a:tcPr>
                    <a:solidFill>
                      <a:srgbClr val="FFC000"/>
                    </a:solidFill>
                  </a:tcPr>
                </a:tc>
                <a:extLst>
                  <a:ext uri="{0D108BD9-81ED-4DB2-BD59-A6C34878D82A}">
                    <a16:rowId xmlns:a16="http://schemas.microsoft.com/office/drawing/2014/main" xmlns="" val="10001"/>
                  </a:ext>
                </a:extLst>
              </a:tr>
              <a:tr h="370840">
                <a:tc>
                  <a:txBody>
                    <a:bodyPr/>
                    <a:lstStyle/>
                    <a:p>
                      <a:r>
                        <a:rPr lang="de-DE" sz="1800" kern="1200" dirty="0" smtClean="0">
                          <a:solidFill>
                            <a:schemeClr val="dk1"/>
                          </a:solidFill>
                          <a:latin typeface="+mn-lt"/>
                          <a:ea typeface="+mn-ea"/>
                          <a:cs typeface="+mn-cs"/>
                        </a:rPr>
                        <a:t>&lt; 1s</a:t>
                      </a:r>
                      <a:endParaRPr lang="de-DE" sz="1800" kern="1200" dirty="0">
                        <a:solidFill>
                          <a:schemeClr val="dk1"/>
                        </a:solidFill>
                        <a:latin typeface="+mn-lt"/>
                        <a:ea typeface="+mn-ea"/>
                        <a:cs typeface="+mn-cs"/>
                      </a:endParaRPr>
                    </a:p>
                  </a:txBody>
                  <a:tcPr>
                    <a:solidFill>
                      <a:srgbClr val="FFC000"/>
                    </a:solidFill>
                  </a:tcPr>
                </a:tc>
                <a:extLst>
                  <a:ext uri="{0D108BD9-81ED-4DB2-BD59-A6C34878D82A}">
                    <a16:rowId xmlns:a16="http://schemas.microsoft.com/office/drawing/2014/main" xmlns="" val="10002"/>
                  </a:ext>
                </a:extLst>
              </a:tr>
              <a:tr h="370840">
                <a:tc>
                  <a:txBody>
                    <a:bodyPr/>
                    <a:lstStyle/>
                    <a:p>
                      <a:r>
                        <a:rPr lang="de-DE" sz="1800" kern="1200" dirty="0" smtClean="0">
                          <a:solidFill>
                            <a:schemeClr val="dk1"/>
                          </a:solidFill>
                          <a:latin typeface="+mn-lt"/>
                          <a:ea typeface="+mn-ea"/>
                          <a:cs typeface="+mn-cs"/>
                        </a:rPr>
                        <a:t>&lt; 10s</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3"/>
                  </a:ext>
                </a:extLst>
              </a:tr>
              <a:tr h="370840">
                <a:tc>
                  <a:txBody>
                    <a:bodyPr/>
                    <a:lstStyle/>
                    <a:p>
                      <a:r>
                        <a:rPr lang="de-DE" sz="1800" kern="1200" dirty="0" smtClean="0">
                          <a:solidFill>
                            <a:schemeClr val="dk1"/>
                          </a:solidFill>
                          <a:latin typeface="+mn-lt"/>
                          <a:ea typeface="+mn-ea"/>
                          <a:cs typeface="+mn-cs"/>
                        </a:rPr>
                        <a:t>&lt; 1min</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4"/>
                  </a:ext>
                </a:extLst>
              </a:tr>
              <a:tr h="370840">
                <a:tc>
                  <a:txBody>
                    <a:bodyPr/>
                    <a:lstStyle/>
                    <a:p>
                      <a:r>
                        <a:rPr lang="de-DE" sz="1800" kern="1200" dirty="0" smtClean="0">
                          <a:solidFill>
                            <a:schemeClr val="dk1"/>
                          </a:solidFill>
                          <a:latin typeface="+mn-lt"/>
                          <a:ea typeface="+mn-ea"/>
                          <a:cs typeface="+mn-cs"/>
                        </a:rPr>
                        <a:t>&lt; 10min</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5"/>
                  </a:ext>
                </a:extLst>
              </a:tr>
              <a:tr h="370840">
                <a:tc>
                  <a:txBody>
                    <a:bodyPr/>
                    <a:lstStyle/>
                    <a:p>
                      <a:r>
                        <a:rPr lang="de-DE" sz="1800" kern="1200" dirty="0" smtClean="0">
                          <a:solidFill>
                            <a:schemeClr val="dk1"/>
                          </a:solidFill>
                          <a:latin typeface="+mn-lt"/>
                          <a:ea typeface="+mn-ea"/>
                          <a:cs typeface="+mn-cs"/>
                        </a:rPr>
                        <a:t>&lt; 60 min</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6"/>
                  </a:ext>
                </a:extLst>
              </a:tr>
              <a:tr h="370840">
                <a:tc>
                  <a:txBody>
                    <a:bodyPr/>
                    <a:lstStyle/>
                    <a:p>
                      <a:r>
                        <a:rPr lang="de-DE" sz="1800" kern="1200" dirty="0" smtClean="0">
                          <a:solidFill>
                            <a:schemeClr val="dk1"/>
                          </a:solidFill>
                          <a:latin typeface="+mn-lt"/>
                          <a:ea typeface="+mn-ea"/>
                          <a:cs typeface="+mn-cs"/>
                        </a:rPr>
                        <a:t>&lt; 1day</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7"/>
                  </a:ext>
                </a:extLst>
              </a:tr>
            </a:tbl>
          </a:graphicData>
        </a:graphic>
      </p:graphicFrame>
      <p:graphicFrame>
        <p:nvGraphicFramePr>
          <p:cNvPr id="22" name="Tabelle 21"/>
          <p:cNvGraphicFramePr>
            <a:graphicFrameLocks noGrp="1"/>
          </p:cNvGraphicFramePr>
          <p:nvPr>
            <p:extLst>
              <p:ext uri="{D42A27DB-BD31-4B8C-83A1-F6EECF244321}">
                <p14:modId xmlns:p14="http://schemas.microsoft.com/office/powerpoint/2010/main" val="3377703322"/>
              </p:ext>
            </p:extLst>
          </p:nvPr>
        </p:nvGraphicFramePr>
        <p:xfrm>
          <a:off x="2483768" y="1556792"/>
          <a:ext cx="1944216" cy="222504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noProof="0" dirty="0" smtClean="0"/>
                        <a:t>Cell Radius</a:t>
                      </a:r>
                      <a:endParaRPr lang="en-US" noProof="0" dirty="0"/>
                    </a:p>
                  </a:txBody>
                  <a:tcPr/>
                </a:tc>
                <a:extLst>
                  <a:ext uri="{0D108BD9-81ED-4DB2-BD59-A6C34878D82A}">
                    <a16:rowId xmlns:a16="http://schemas.microsoft.com/office/drawing/2014/main" xmlns="" val="10000"/>
                  </a:ext>
                </a:extLst>
              </a:tr>
              <a:tr h="370840">
                <a:tc>
                  <a:txBody>
                    <a:bodyPr/>
                    <a:lstStyle/>
                    <a:p>
                      <a:r>
                        <a:rPr lang="en-US" noProof="0" dirty="0" smtClean="0"/>
                        <a:t>&gt; 50km</a:t>
                      </a:r>
                      <a:endParaRPr lang="en-US" noProof="0" dirty="0"/>
                    </a:p>
                  </a:txBody>
                  <a:tcPr>
                    <a:solidFill>
                      <a:srgbClr val="FFC000"/>
                    </a:solidFill>
                  </a:tcPr>
                </a:tc>
                <a:extLst>
                  <a:ext uri="{0D108BD9-81ED-4DB2-BD59-A6C34878D82A}">
                    <a16:rowId xmlns:a16="http://schemas.microsoft.com/office/drawing/2014/main" xmlns="" val="10001"/>
                  </a:ext>
                </a:extLst>
              </a:tr>
              <a:tr h="370840">
                <a:tc>
                  <a:txBody>
                    <a:bodyPr/>
                    <a:lstStyle/>
                    <a:p>
                      <a:r>
                        <a:rPr lang="en-US" noProof="0" dirty="0" smtClean="0"/>
                        <a:t>&lt;</a:t>
                      </a:r>
                      <a:r>
                        <a:rPr lang="en-US" baseline="0" noProof="0" dirty="0" smtClean="0"/>
                        <a:t> 50km</a:t>
                      </a:r>
                      <a:endParaRPr lang="en-US" noProof="0" dirty="0"/>
                    </a:p>
                  </a:txBody>
                  <a:tcPr>
                    <a:solidFill>
                      <a:srgbClr val="FFC000"/>
                    </a:solidFill>
                  </a:tcPr>
                </a:tc>
                <a:extLst>
                  <a:ext uri="{0D108BD9-81ED-4DB2-BD59-A6C34878D82A}">
                    <a16:rowId xmlns:a16="http://schemas.microsoft.com/office/drawing/2014/main" xmlns="" val="10002"/>
                  </a:ext>
                </a:extLst>
              </a:tr>
              <a:tr h="370840">
                <a:tc>
                  <a:txBody>
                    <a:bodyPr/>
                    <a:lstStyle/>
                    <a:p>
                      <a:r>
                        <a:rPr lang="en-US" noProof="0" dirty="0" smtClean="0"/>
                        <a:t>&lt; 10km</a:t>
                      </a:r>
                      <a:endParaRPr lang="en-US" noProof="0" dirty="0"/>
                    </a:p>
                  </a:txBody>
                  <a:tcPr>
                    <a:solidFill>
                      <a:srgbClr val="00B050"/>
                    </a:solidFill>
                  </a:tcPr>
                </a:tc>
                <a:extLst>
                  <a:ext uri="{0D108BD9-81ED-4DB2-BD59-A6C34878D82A}">
                    <a16:rowId xmlns:a16="http://schemas.microsoft.com/office/drawing/2014/main" xmlns="" val="10003"/>
                  </a:ext>
                </a:extLst>
              </a:tr>
              <a:tr h="370840">
                <a:tc>
                  <a:txBody>
                    <a:bodyPr/>
                    <a:lstStyle/>
                    <a:p>
                      <a:r>
                        <a:rPr lang="en-US" noProof="0" dirty="0" smtClean="0"/>
                        <a:t>&lt; 5km</a:t>
                      </a:r>
                      <a:endParaRPr lang="en-US" noProof="0" dirty="0"/>
                    </a:p>
                  </a:txBody>
                  <a:tcPr>
                    <a:solidFill>
                      <a:srgbClr val="00B050"/>
                    </a:solidFill>
                  </a:tcPr>
                </a:tc>
                <a:extLst>
                  <a:ext uri="{0D108BD9-81ED-4DB2-BD59-A6C34878D82A}">
                    <a16:rowId xmlns:a16="http://schemas.microsoft.com/office/drawing/2014/main" xmlns="" val="10004"/>
                  </a:ext>
                </a:extLst>
              </a:tr>
              <a:tr h="370840">
                <a:tc>
                  <a:txBody>
                    <a:bodyPr/>
                    <a:lstStyle/>
                    <a:p>
                      <a:r>
                        <a:rPr lang="en-US" noProof="0" dirty="0" smtClean="0"/>
                        <a:t>&lt; 1km</a:t>
                      </a:r>
                      <a:endParaRPr lang="en-US" noProof="0" dirty="0"/>
                    </a:p>
                  </a:txBody>
                  <a:tcPr>
                    <a:solidFill>
                      <a:srgbClr val="00B050"/>
                    </a:solidFill>
                  </a:tcPr>
                </a:tc>
                <a:extLst>
                  <a:ext uri="{0D108BD9-81ED-4DB2-BD59-A6C34878D82A}">
                    <a16:rowId xmlns:a16="http://schemas.microsoft.com/office/drawing/2014/main" xmlns="" val="10005"/>
                  </a:ext>
                </a:extLst>
              </a:tr>
            </a:tbl>
          </a:graphicData>
        </a:graphic>
      </p:graphicFrame>
      <p:graphicFrame>
        <p:nvGraphicFramePr>
          <p:cNvPr id="23" name="Tabelle 22"/>
          <p:cNvGraphicFramePr>
            <a:graphicFrameLocks noGrp="1"/>
          </p:cNvGraphicFramePr>
          <p:nvPr>
            <p:extLst>
              <p:ext uri="{D42A27DB-BD31-4B8C-83A1-F6EECF244321}">
                <p14:modId xmlns:p14="http://schemas.microsoft.com/office/powerpoint/2010/main" val="3698450977"/>
              </p:ext>
            </p:extLst>
          </p:nvPr>
        </p:nvGraphicFramePr>
        <p:xfrm>
          <a:off x="4572000" y="1556792"/>
          <a:ext cx="1944216" cy="212344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noProof="0" dirty="0" smtClean="0"/>
                        <a:t>Interference</a:t>
                      </a:r>
                      <a:r>
                        <a:rPr lang="en-US" dirty="0" smtClean="0"/>
                        <a:t> </a:t>
                      </a:r>
                      <a:r>
                        <a:rPr lang="en-US" baseline="0" dirty="0" smtClean="0"/>
                        <a:t>Model</a:t>
                      </a:r>
                      <a:endParaRPr lang="en-US" dirty="0"/>
                    </a:p>
                  </a:txBody>
                  <a:tcPr/>
                </a:tc>
                <a:extLst>
                  <a:ext uri="{0D108BD9-81ED-4DB2-BD59-A6C34878D82A}">
                    <a16:rowId xmlns:a16="http://schemas.microsoft.com/office/drawing/2014/main" xmlns="" val="10000"/>
                  </a:ext>
                </a:extLst>
              </a:tr>
              <a:tr h="370840">
                <a:tc>
                  <a:txBody>
                    <a:bodyPr/>
                    <a:lstStyle/>
                    <a:p>
                      <a:r>
                        <a:rPr lang="en-US" dirty="0" smtClean="0"/>
                        <a:t>Dense</a:t>
                      </a:r>
                      <a:endParaRPr lang="en-US" dirty="0"/>
                    </a:p>
                  </a:txBody>
                  <a:tcPr>
                    <a:solidFill>
                      <a:srgbClr val="FFC000"/>
                    </a:solidFill>
                  </a:tcPr>
                </a:tc>
                <a:extLst>
                  <a:ext uri="{0D108BD9-81ED-4DB2-BD59-A6C34878D82A}">
                    <a16:rowId xmlns:a16="http://schemas.microsoft.com/office/drawing/2014/main" xmlns="" val="10001"/>
                  </a:ext>
                </a:extLst>
              </a:tr>
              <a:tr h="370840">
                <a:tc>
                  <a:txBody>
                    <a:bodyPr/>
                    <a:lstStyle/>
                    <a:p>
                      <a:r>
                        <a:rPr lang="en-US" dirty="0" smtClean="0"/>
                        <a:t>Medium</a:t>
                      </a:r>
                      <a:endParaRPr lang="en-US" dirty="0"/>
                    </a:p>
                  </a:txBody>
                  <a:tcPr>
                    <a:solidFill>
                      <a:srgbClr val="00B050"/>
                    </a:solidFill>
                  </a:tcPr>
                </a:tc>
                <a:extLst>
                  <a:ext uri="{0D108BD9-81ED-4DB2-BD59-A6C34878D82A}">
                    <a16:rowId xmlns:a16="http://schemas.microsoft.com/office/drawing/2014/main" xmlns="" val="10002"/>
                  </a:ext>
                </a:extLst>
              </a:tr>
              <a:tr h="370840">
                <a:tc>
                  <a:txBody>
                    <a:bodyPr/>
                    <a:lstStyle/>
                    <a:p>
                      <a:r>
                        <a:rPr lang="en-US" dirty="0" smtClean="0"/>
                        <a:t>Low</a:t>
                      </a:r>
                      <a:endParaRPr lang="en-US" dirty="0"/>
                    </a:p>
                  </a:txBody>
                  <a:tcPr>
                    <a:solidFill>
                      <a:srgbClr val="00B050"/>
                    </a:solidFill>
                  </a:tcPr>
                </a:tc>
                <a:extLst>
                  <a:ext uri="{0D108BD9-81ED-4DB2-BD59-A6C34878D82A}">
                    <a16:rowId xmlns:a16="http://schemas.microsoft.com/office/drawing/2014/main" xmlns="" val="10003"/>
                  </a:ext>
                </a:extLst>
              </a:tr>
              <a:tr h="370840">
                <a:tc>
                  <a:txBody>
                    <a:bodyPr/>
                    <a:lstStyle/>
                    <a:p>
                      <a:r>
                        <a:rPr lang="en-US" dirty="0" smtClean="0"/>
                        <a:t>None</a:t>
                      </a:r>
                      <a:endParaRPr lang="en-US" dirty="0"/>
                    </a:p>
                  </a:txBody>
                  <a:tcPr>
                    <a:solidFill>
                      <a:srgbClr val="00B050"/>
                    </a:solid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37168018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Extended Star (single hop)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August 2017</a:t>
            </a:r>
          </a:p>
        </p:txBody>
      </p:sp>
      <p:sp>
        <p:nvSpPr>
          <p:cNvPr id="17" name="Inhaltsplatzhalter 16"/>
          <p:cNvSpPr>
            <a:spLocks noGrp="1"/>
          </p:cNvSpPr>
          <p:nvPr>
            <p:ph idx="1"/>
          </p:nvPr>
        </p:nvSpPr>
        <p:spPr/>
        <p:txBody>
          <a:bodyPr/>
          <a:lstStyle/>
          <a:p>
            <a:r>
              <a:rPr lang="en-US" sz="2400" dirty="0" smtClean="0"/>
              <a:t>Multiple base-stations receive data of user devices</a:t>
            </a:r>
          </a:p>
          <a:p>
            <a:endParaRPr lang="en-US" sz="2400" dirty="0"/>
          </a:p>
          <a:p>
            <a:endParaRPr lang="en-US" sz="2400" dirty="0" smtClean="0"/>
          </a:p>
          <a:p>
            <a:endParaRPr lang="en-US" sz="2400" dirty="0"/>
          </a:p>
          <a:p>
            <a:endParaRPr lang="en-US" sz="2400" dirty="0" smtClean="0"/>
          </a:p>
          <a:p>
            <a:endParaRPr lang="en-US" sz="2400" dirty="0"/>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220169365"/>
              </p:ext>
            </p:extLst>
          </p:nvPr>
        </p:nvGraphicFramePr>
        <p:xfrm>
          <a:off x="827584" y="3284984"/>
          <a:ext cx="3672408" cy="2768600"/>
        </p:xfrm>
        <a:graphic>
          <a:graphicData uri="http://schemas.openxmlformats.org/drawingml/2006/table">
            <a:tbl>
              <a:tblPr firstRow="1" bandRow="1">
                <a:tableStyleId>{5C22544A-7EE6-4342-B048-85BDC9FD1C3A}</a:tableStyleId>
              </a:tblPr>
              <a:tblGrid>
                <a:gridCol w="3672408">
                  <a:extLst>
                    <a:ext uri="{9D8B030D-6E8A-4147-A177-3AD203B41FA5}">
                      <a16:colId xmlns:a16="http://schemas.microsoft.com/office/drawing/2014/main" xmlns="" val="20000"/>
                    </a:ext>
                  </a:extLst>
                </a:gridCol>
              </a:tblGrid>
              <a:tr h="370840">
                <a:tc>
                  <a:txBody>
                    <a:bodyPr/>
                    <a:lstStyle/>
                    <a:p>
                      <a:r>
                        <a:rPr lang="en-US" noProof="0" dirty="0" smtClean="0"/>
                        <a:t>Pros</a:t>
                      </a:r>
                      <a:endParaRPr lang="en-US" noProof="0" dirty="0"/>
                    </a:p>
                  </a:txBody>
                  <a:tcPr>
                    <a:solidFill>
                      <a:srgbClr val="00B050"/>
                    </a:solidFill>
                  </a:tcPr>
                </a:tc>
                <a:extLst>
                  <a:ext uri="{0D108BD9-81ED-4DB2-BD59-A6C34878D82A}">
                    <a16:rowId xmlns:a16="http://schemas.microsoft.com/office/drawing/2014/main" xmlns="" val="10000"/>
                  </a:ext>
                </a:extLst>
              </a:tr>
              <a:tr h="370840">
                <a:tc>
                  <a:txBody>
                    <a:bodyPr/>
                    <a:lstStyle/>
                    <a:p>
                      <a:r>
                        <a:rPr lang="en-US" noProof="0" dirty="0" smtClean="0"/>
                        <a:t>Simple user devices</a:t>
                      </a:r>
                      <a:endParaRPr lang="en-US" noProof="0" dirty="0"/>
                    </a:p>
                  </a:txBody>
                  <a:tcPr/>
                </a:tc>
                <a:extLst>
                  <a:ext uri="{0D108BD9-81ED-4DB2-BD59-A6C34878D82A}">
                    <a16:rowId xmlns:a16="http://schemas.microsoft.com/office/drawing/2014/main" xmlns="" val="10001"/>
                  </a:ext>
                </a:extLst>
              </a:tr>
              <a:tr h="370840">
                <a:tc>
                  <a:txBody>
                    <a:bodyPr/>
                    <a:lstStyle/>
                    <a:p>
                      <a:r>
                        <a:rPr lang="en-US" noProof="0" dirty="0" smtClean="0"/>
                        <a:t>Only</a:t>
                      </a:r>
                      <a:r>
                        <a:rPr lang="en-US" baseline="0" noProof="0" dirty="0" smtClean="0"/>
                        <a:t> few powerful base-stations</a:t>
                      </a:r>
                      <a:endParaRPr lang="en-US" noProof="0" dirty="0"/>
                    </a:p>
                  </a:txBody>
                  <a:tcPr/>
                </a:tc>
                <a:extLst>
                  <a:ext uri="{0D108BD9-81ED-4DB2-BD59-A6C34878D82A}">
                    <a16:rowId xmlns:a16="http://schemas.microsoft.com/office/drawing/2014/main" xmlns="" val="10002"/>
                  </a:ext>
                </a:extLst>
              </a:tr>
              <a:tr h="370840">
                <a:tc>
                  <a:txBody>
                    <a:bodyPr/>
                    <a:lstStyle/>
                    <a:p>
                      <a:r>
                        <a:rPr lang="en-US" noProof="0" dirty="0" smtClean="0"/>
                        <a:t>No additional latency</a:t>
                      </a:r>
                      <a:r>
                        <a:rPr lang="en-US" baseline="0" noProof="0" dirty="0" smtClean="0"/>
                        <a:t> due relaying</a:t>
                      </a:r>
                      <a:endParaRPr lang="en-US" noProof="0" dirty="0"/>
                    </a:p>
                  </a:txBody>
                  <a:tcPr/>
                </a:tc>
                <a:extLst>
                  <a:ext uri="{0D108BD9-81ED-4DB2-BD59-A6C34878D82A}">
                    <a16:rowId xmlns:a16="http://schemas.microsoft.com/office/drawing/2014/main" xmlns="" val="10003"/>
                  </a:ext>
                </a:extLst>
              </a:tr>
              <a:tr h="370840">
                <a:tc>
                  <a:txBody>
                    <a:bodyPr/>
                    <a:lstStyle/>
                    <a:p>
                      <a:r>
                        <a:rPr lang="en-US" noProof="0" dirty="0" smtClean="0"/>
                        <a:t>Additional diversity</a:t>
                      </a:r>
                      <a:endParaRPr lang="en-US" noProof="0" dirty="0"/>
                    </a:p>
                  </a:txBody>
                  <a:tcPr/>
                </a:tc>
                <a:extLst>
                  <a:ext uri="{0D108BD9-81ED-4DB2-BD59-A6C34878D82A}">
                    <a16:rowId xmlns:a16="http://schemas.microsoft.com/office/drawing/2014/main" xmlns="" val="10004"/>
                  </a:ext>
                </a:extLst>
              </a:tr>
              <a:tr h="370840">
                <a:tc>
                  <a:txBody>
                    <a:bodyPr/>
                    <a:lstStyle/>
                    <a:p>
                      <a:r>
                        <a:rPr lang="en-US" noProof="0" dirty="0" smtClean="0"/>
                        <a:t>Possibility for upgrading the network</a:t>
                      </a:r>
                      <a:r>
                        <a:rPr lang="en-US" baseline="0" noProof="0" dirty="0" smtClean="0"/>
                        <a:t> in case of increased traffic</a:t>
                      </a:r>
                      <a:endParaRPr lang="en-US" noProof="0" dirty="0"/>
                    </a:p>
                  </a:txBody>
                  <a:tcPr/>
                </a:tc>
                <a:extLst>
                  <a:ext uri="{0D108BD9-81ED-4DB2-BD59-A6C34878D82A}">
                    <a16:rowId xmlns:a16="http://schemas.microsoft.com/office/drawing/2014/main" xmlns="" val="10005"/>
                  </a:ext>
                </a:extLst>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4280400530"/>
              </p:ext>
            </p:extLst>
          </p:nvPr>
        </p:nvGraphicFramePr>
        <p:xfrm>
          <a:off x="4644008" y="3284984"/>
          <a:ext cx="3672408" cy="1010920"/>
        </p:xfrm>
        <a:graphic>
          <a:graphicData uri="http://schemas.openxmlformats.org/drawingml/2006/table">
            <a:tbl>
              <a:tblPr firstRow="1" bandRow="1">
                <a:tableStyleId>{5C22544A-7EE6-4342-B048-85BDC9FD1C3A}</a:tableStyleId>
              </a:tblPr>
              <a:tblGrid>
                <a:gridCol w="3672408">
                  <a:extLst>
                    <a:ext uri="{9D8B030D-6E8A-4147-A177-3AD203B41FA5}">
                      <a16:colId xmlns:a16="http://schemas.microsoft.com/office/drawing/2014/main" xmlns="" val="20000"/>
                    </a:ext>
                  </a:extLst>
                </a:gridCol>
              </a:tblGrid>
              <a:tr h="370840">
                <a:tc>
                  <a:txBody>
                    <a:bodyPr/>
                    <a:lstStyle/>
                    <a:p>
                      <a:r>
                        <a:rPr lang="en-US" noProof="0" dirty="0" smtClean="0"/>
                        <a:t>Cons</a:t>
                      </a:r>
                      <a:endParaRPr lang="en-US" noProof="0" dirty="0"/>
                    </a:p>
                  </a:txBody>
                  <a:tcPr>
                    <a:solidFill>
                      <a:srgbClr val="FF0000"/>
                    </a:solidFill>
                  </a:tcPr>
                </a:tc>
                <a:extLst>
                  <a:ext uri="{0D108BD9-81ED-4DB2-BD59-A6C34878D82A}">
                    <a16:rowId xmlns:a16="http://schemas.microsoft.com/office/drawing/2014/main" xmlns="" val="10000"/>
                  </a:ext>
                </a:extLst>
              </a:tr>
              <a:tr h="370840">
                <a:tc>
                  <a:txBody>
                    <a:bodyPr/>
                    <a:lstStyle/>
                    <a:p>
                      <a:r>
                        <a:rPr lang="en-US" noProof="0" dirty="0" smtClean="0"/>
                        <a:t>Multiple</a:t>
                      </a:r>
                      <a:r>
                        <a:rPr lang="en-US" baseline="0" noProof="0" dirty="0" smtClean="0"/>
                        <a:t> distributed base-stations are required</a:t>
                      </a:r>
                      <a:endParaRPr lang="en-US" noProof="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4737207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Extended </a:t>
            </a:r>
            <a:r>
              <a:rPr lang="en-US" dirty="0" smtClean="0"/>
              <a:t> Star </a:t>
            </a:r>
            <a:r>
              <a:rPr lang="en-US" dirty="0"/>
              <a:t>(single hop</a:t>
            </a:r>
            <a:r>
              <a:rPr lang="en-US" dirty="0" smtClean="0"/>
              <a:t>) ( II / II )</a:t>
            </a:r>
            <a:endParaRPr 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6</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2893478182"/>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noProof="0" dirty="0" smtClean="0"/>
                        <a:t>Power Supply</a:t>
                      </a:r>
                      <a:endParaRPr lang="en-US" noProof="0" dirty="0"/>
                    </a:p>
                  </a:txBody>
                  <a:tcPr/>
                </a:tc>
                <a:extLst>
                  <a:ext uri="{0D108BD9-81ED-4DB2-BD59-A6C34878D82A}">
                    <a16:rowId xmlns:a16="http://schemas.microsoft.com/office/drawing/2014/main" xmlns="" val="10000"/>
                  </a:ext>
                </a:extLst>
              </a:tr>
              <a:tr h="370840">
                <a:tc>
                  <a:txBody>
                    <a:bodyPr/>
                    <a:lstStyle/>
                    <a:p>
                      <a:r>
                        <a:rPr lang="en-US" noProof="0" dirty="0" smtClean="0"/>
                        <a:t>CR</a:t>
                      </a:r>
                      <a:r>
                        <a:rPr lang="en-US" baseline="0" noProof="0" dirty="0" smtClean="0"/>
                        <a:t> 2025</a:t>
                      </a:r>
                      <a:endParaRPr lang="en-US" noProof="0" dirty="0"/>
                    </a:p>
                  </a:txBody>
                  <a:tcPr>
                    <a:solidFill>
                      <a:srgbClr val="00B050"/>
                    </a:solidFill>
                  </a:tcPr>
                </a:tc>
                <a:extLst>
                  <a:ext uri="{0D108BD9-81ED-4DB2-BD59-A6C34878D82A}">
                    <a16:rowId xmlns:a16="http://schemas.microsoft.com/office/drawing/2014/main" xmlns="" val="10001"/>
                  </a:ext>
                </a:extLst>
              </a:tr>
              <a:tr h="370840">
                <a:tc>
                  <a:txBody>
                    <a:bodyPr/>
                    <a:lstStyle/>
                    <a:p>
                      <a:r>
                        <a:rPr lang="en-US" noProof="0" dirty="0" smtClean="0"/>
                        <a:t>2xAA</a:t>
                      </a:r>
                      <a:endParaRPr lang="en-US" noProof="0" dirty="0"/>
                    </a:p>
                  </a:txBody>
                  <a:tcPr>
                    <a:solidFill>
                      <a:srgbClr val="00B050"/>
                    </a:solidFill>
                  </a:tcPr>
                </a:tc>
                <a:extLst>
                  <a:ext uri="{0D108BD9-81ED-4DB2-BD59-A6C34878D82A}">
                    <a16:rowId xmlns:a16="http://schemas.microsoft.com/office/drawing/2014/main" xmlns="" val="10002"/>
                  </a:ext>
                </a:extLst>
              </a:tr>
              <a:tr h="370840">
                <a:tc>
                  <a:txBody>
                    <a:bodyPr/>
                    <a:lstStyle/>
                    <a:p>
                      <a:r>
                        <a:rPr lang="en-US" noProof="0" dirty="0" smtClean="0"/>
                        <a:t>Energy Harvesting</a:t>
                      </a:r>
                      <a:endParaRPr lang="en-US" noProof="0" dirty="0"/>
                    </a:p>
                  </a:txBody>
                  <a:tcPr>
                    <a:solidFill>
                      <a:srgbClr val="00B050"/>
                    </a:solidFill>
                  </a:tcPr>
                </a:tc>
                <a:extLst>
                  <a:ext uri="{0D108BD9-81ED-4DB2-BD59-A6C34878D82A}">
                    <a16:rowId xmlns:a16="http://schemas.microsoft.com/office/drawing/2014/main" xmlns="" val="10003"/>
                  </a:ext>
                </a:extLst>
              </a:tr>
              <a:tr h="370840">
                <a:tc>
                  <a:txBody>
                    <a:bodyPr/>
                    <a:lstStyle/>
                    <a:p>
                      <a:r>
                        <a:rPr lang="en-US" noProof="0" dirty="0" smtClean="0"/>
                        <a:t>External</a:t>
                      </a:r>
                      <a:endParaRPr lang="en-US" noProof="0" dirty="0"/>
                    </a:p>
                  </a:txBody>
                  <a:tcPr>
                    <a:solidFill>
                      <a:srgbClr val="00B050"/>
                    </a:solidFill>
                  </a:tcPr>
                </a:tc>
                <a:extLst>
                  <a:ext uri="{0D108BD9-81ED-4DB2-BD59-A6C34878D82A}">
                    <a16:rowId xmlns:a16="http://schemas.microsoft.com/office/drawing/2014/main" xmlns="" val="10004"/>
                  </a:ext>
                </a:extLst>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2327193816"/>
              </p:ext>
            </p:extLst>
          </p:nvPr>
        </p:nvGraphicFramePr>
        <p:xfrm>
          <a:off x="4572000" y="3861048"/>
          <a:ext cx="1944216" cy="229616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noProof="0" dirty="0" smtClean="0"/>
                        <a:t>Communication</a:t>
                      </a:r>
                      <a:r>
                        <a:rPr lang="en-US" baseline="0" noProof="0" dirty="0" smtClean="0"/>
                        <a:t> Mode</a:t>
                      </a:r>
                      <a:endParaRPr lang="en-US" noProof="0" dirty="0"/>
                    </a:p>
                  </a:txBody>
                  <a:tcPr/>
                </a:tc>
                <a:extLst>
                  <a:ext uri="{0D108BD9-81ED-4DB2-BD59-A6C34878D82A}">
                    <a16:rowId xmlns:a16="http://schemas.microsoft.com/office/drawing/2014/main" xmlns="" val="10000"/>
                  </a:ext>
                </a:extLst>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1"/>
                  </a:ext>
                </a:extLst>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2"/>
                  </a:ext>
                </a:extLst>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3"/>
                  </a:ext>
                </a:extLst>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1215566244"/>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sz="1800" noProof="0" dirty="0" smtClean="0"/>
                        <a:t>Data Period</a:t>
                      </a:r>
                      <a:endParaRPr lang="en-US" sz="1800" noProof="0" dirty="0"/>
                    </a:p>
                  </a:txBody>
                  <a:tcPr/>
                </a:tc>
                <a:extLst>
                  <a:ext uri="{0D108BD9-81ED-4DB2-BD59-A6C34878D82A}">
                    <a16:rowId xmlns:a16="http://schemas.microsoft.com/office/drawing/2014/main" xmlns="" val="10000"/>
                  </a:ext>
                </a:extLst>
              </a:tr>
              <a:tr h="370840">
                <a:tc>
                  <a:txBody>
                    <a:bodyPr/>
                    <a:lstStyle/>
                    <a:p>
                      <a:r>
                        <a:rPr lang="en-US" sz="1800" dirty="0" smtClean="0"/>
                        <a:t>Occasionally, less than 1/day</a:t>
                      </a:r>
                    </a:p>
                  </a:txBody>
                  <a:tcPr>
                    <a:solidFill>
                      <a:srgbClr val="00B050"/>
                    </a:solidFill>
                  </a:tcPr>
                </a:tc>
                <a:extLst>
                  <a:ext uri="{0D108BD9-81ED-4DB2-BD59-A6C34878D82A}">
                    <a16:rowId xmlns:a16="http://schemas.microsoft.com/office/drawing/2014/main" xmlns="" val="10001"/>
                  </a:ext>
                </a:extLst>
              </a:tr>
              <a:tr h="370840">
                <a:tc>
                  <a:txBody>
                    <a:bodyPr/>
                    <a:lstStyle/>
                    <a:p>
                      <a:r>
                        <a:rPr lang="en-US" sz="1800" dirty="0" smtClean="0"/>
                        <a:t>Occasionally 1/day</a:t>
                      </a:r>
                    </a:p>
                  </a:txBody>
                  <a:tcPr>
                    <a:solidFill>
                      <a:srgbClr val="00B050"/>
                    </a:solidFill>
                  </a:tcPr>
                </a:tc>
                <a:extLst>
                  <a:ext uri="{0D108BD9-81ED-4DB2-BD59-A6C34878D82A}">
                    <a16:rowId xmlns:a16="http://schemas.microsoft.com/office/drawing/2014/main" xmlns="" val="10002"/>
                  </a:ext>
                </a:extLst>
              </a:tr>
              <a:tr h="370840">
                <a:tc>
                  <a:txBody>
                    <a:bodyPr/>
                    <a:lstStyle/>
                    <a:p>
                      <a:r>
                        <a:rPr lang="en-US" sz="1800" dirty="0" smtClean="0"/>
                        <a:t>Occasionally 1/hour</a:t>
                      </a:r>
                    </a:p>
                  </a:txBody>
                  <a:tcPr>
                    <a:solidFill>
                      <a:srgbClr val="00B050"/>
                    </a:solidFill>
                  </a:tcPr>
                </a:tc>
                <a:extLst>
                  <a:ext uri="{0D108BD9-81ED-4DB2-BD59-A6C34878D82A}">
                    <a16:rowId xmlns:a16="http://schemas.microsoft.com/office/drawing/2014/main" xmlns=""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extLst>
                  <a:ext uri="{0D108BD9-81ED-4DB2-BD59-A6C34878D82A}">
                    <a16:rowId xmlns:a16="http://schemas.microsoft.com/office/drawing/2014/main" xmlns=""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extLst>
                  <a:ext uri="{0D108BD9-81ED-4DB2-BD59-A6C34878D82A}">
                    <a16:rowId xmlns:a16="http://schemas.microsoft.com/office/drawing/2014/main" xmlns="" val="10005"/>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extLst>
                  <a:ext uri="{0D108BD9-81ED-4DB2-BD59-A6C34878D82A}">
                    <a16:rowId xmlns:a16="http://schemas.microsoft.com/office/drawing/2014/main" xmlns="" val="10006"/>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extLst>
                  <a:ext uri="{0D108BD9-81ED-4DB2-BD59-A6C34878D82A}">
                    <a16:rowId xmlns:a16="http://schemas.microsoft.com/office/drawing/2014/main" xmlns="" val="10007"/>
                  </a:ext>
                </a:extLst>
              </a:tr>
            </a:tbl>
          </a:graphicData>
        </a:graphic>
      </p:graphicFrame>
      <p:sp>
        <p:nvSpPr>
          <p:cNvPr id="20" name="Datumsplatzhalter 1"/>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dirty="0" smtClean="0"/>
              <a:t>August 2017</a:t>
            </a:r>
            <a:endParaRPr lang="en-US" altLang="en-US" dirty="0"/>
          </a:p>
        </p:txBody>
      </p:sp>
      <p:graphicFrame>
        <p:nvGraphicFramePr>
          <p:cNvPr id="21" name="Tabelle 20"/>
          <p:cNvGraphicFramePr>
            <a:graphicFrameLocks noGrp="1"/>
          </p:cNvGraphicFramePr>
          <p:nvPr>
            <p:extLst>
              <p:ext uri="{D42A27DB-BD31-4B8C-83A1-F6EECF244321}">
                <p14:modId xmlns:p14="http://schemas.microsoft.com/office/powerpoint/2010/main" val="1158492520"/>
              </p:ext>
            </p:extLst>
          </p:nvPr>
        </p:nvGraphicFramePr>
        <p:xfrm>
          <a:off x="366019" y="1556792"/>
          <a:ext cx="1944216" cy="296672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sz="1800" noProof="0" dirty="0" smtClean="0"/>
                        <a:t>Latency</a:t>
                      </a:r>
                      <a:endParaRPr lang="en-US" sz="1800" noProof="0" dirty="0"/>
                    </a:p>
                  </a:txBody>
                  <a:tcPr/>
                </a:tc>
                <a:extLst>
                  <a:ext uri="{0D108BD9-81ED-4DB2-BD59-A6C34878D82A}">
                    <a16:rowId xmlns:a16="http://schemas.microsoft.com/office/drawing/2014/main" xmlns="" val="10000"/>
                  </a:ext>
                </a:extLst>
              </a:tr>
              <a:tr h="370840">
                <a:tc>
                  <a:txBody>
                    <a:bodyPr/>
                    <a:lstStyle/>
                    <a:p>
                      <a:r>
                        <a:rPr lang="de-DE" sz="1800" kern="1200" dirty="0" smtClean="0">
                          <a:solidFill>
                            <a:schemeClr val="dk1"/>
                          </a:solidFill>
                          <a:latin typeface="+mn-lt"/>
                          <a:ea typeface="+mn-ea"/>
                          <a:cs typeface="+mn-cs"/>
                        </a:rPr>
                        <a:t>&lt; 0.25s</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1"/>
                  </a:ext>
                </a:extLst>
              </a:tr>
              <a:tr h="370840">
                <a:tc>
                  <a:txBody>
                    <a:bodyPr/>
                    <a:lstStyle/>
                    <a:p>
                      <a:r>
                        <a:rPr lang="de-DE" sz="1800" kern="1200" dirty="0" smtClean="0">
                          <a:solidFill>
                            <a:schemeClr val="dk1"/>
                          </a:solidFill>
                          <a:latin typeface="+mn-lt"/>
                          <a:ea typeface="+mn-ea"/>
                          <a:cs typeface="+mn-cs"/>
                        </a:rPr>
                        <a:t>&lt; 1s</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2"/>
                  </a:ext>
                </a:extLst>
              </a:tr>
              <a:tr h="370840">
                <a:tc>
                  <a:txBody>
                    <a:bodyPr/>
                    <a:lstStyle/>
                    <a:p>
                      <a:r>
                        <a:rPr lang="de-DE" sz="1800" kern="1200" dirty="0" smtClean="0">
                          <a:solidFill>
                            <a:schemeClr val="dk1"/>
                          </a:solidFill>
                          <a:latin typeface="+mn-lt"/>
                          <a:ea typeface="+mn-ea"/>
                          <a:cs typeface="+mn-cs"/>
                        </a:rPr>
                        <a:t>&lt; 10s</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3"/>
                  </a:ext>
                </a:extLst>
              </a:tr>
              <a:tr h="370840">
                <a:tc>
                  <a:txBody>
                    <a:bodyPr/>
                    <a:lstStyle/>
                    <a:p>
                      <a:r>
                        <a:rPr lang="de-DE" sz="1800" kern="1200" dirty="0" smtClean="0">
                          <a:solidFill>
                            <a:schemeClr val="dk1"/>
                          </a:solidFill>
                          <a:latin typeface="+mn-lt"/>
                          <a:ea typeface="+mn-ea"/>
                          <a:cs typeface="+mn-cs"/>
                        </a:rPr>
                        <a:t>&lt; 1min</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4"/>
                  </a:ext>
                </a:extLst>
              </a:tr>
              <a:tr h="370840">
                <a:tc>
                  <a:txBody>
                    <a:bodyPr/>
                    <a:lstStyle/>
                    <a:p>
                      <a:r>
                        <a:rPr lang="de-DE" sz="1800" kern="1200" dirty="0" smtClean="0">
                          <a:solidFill>
                            <a:schemeClr val="dk1"/>
                          </a:solidFill>
                          <a:latin typeface="+mn-lt"/>
                          <a:ea typeface="+mn-ea"/>
                          <a:cs typeface="+mn-cs"/>
                        </a:rPr>
                        <a:t>&lt; 10min</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5"/>
                  </a:ext>
                </a:extLst>
              </a:tr>
              <a:tr h="370840">
                <a:tc>
                  <a:txBody>
                    <a:bodyPr/>
                    <a:lstStyle/>
                    <a:p>
                      <a:r>
                        <a:rPr lang="de-DE" sz="1800" kern="1200" dirty="0" smtClean="0">
                          <a:solidFill>
                            <a:schemeClr val="dk1"/>
                          </a:solidFill>
                          <a:latin typeface="+mn-lt"/>
                          <a:ea typeface="+mn-ea"/>
                          <a:cs typeface="+mn-cs"/>
                        </a:rPr>
                        <a:t>&lt; 60 min</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6"/>
                  </a:ext>
                </a:extLst>
              </a:tr>
              <a:tr h="370840">
                <a:tc>
                  <a:txBody>
                    <a:bodyPr/>
                    <a:lstStyle/>
                    <a:p>
                      <a:r>
                        <a:rPr lang="de-DE" sz="1800" kern="1200" dirty="0" smtClean="0">
                          <a:solidFill>
                            <a:schemeClr val="dk1"/>
                          </a:solidFill>
                          <a:latin typeface="+mn-lt"/>
                          <a:ea typeface="+mn-ea"/>
                          <a:cs typeface="+mn-cs"/>
                        </a:rPr>
                        <a:t>&lt; 1day</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7"/>
                  </a:ext>
                </a:extLst>
              </a:tr>
            </a:tbl>
          </a:graphicData>
        </a:graphic>
      </p:graphicFrame>
      <p:graphicFrame>
        <p:nvGraphicFramePr>
          <p:cNvPr id="22" name="Tabelle 21"/>
          <p:cNvGraphicFramePr>
            <a:graphicFrameLocks noGrp="1"/>
          </p:cNvGraphicFramePr>
          <p:nvPr>
            <p:extLst>
              <p:ext uri="{D42A27DB-BD31-4B8C-83A1-F6EECF244321}">
                <p14:modId xmlns:p14="http://schemas.microsoft.com/office/powerpoint/2010/main" val="3957561635"/>
              </p:ext>
            </p:extLst>
          </p:nvPr>
        </p:nvGraphicFramePr>
        <p:xfrm>
          <a:off x="2483768" y="1556792"/>
          <a:ext cx="1944216" cy="222504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noProof="0" dirty="0" smtClean="0"/>
                        <a:t>Cell Radius</a:t>
                      </a:r>
                      <a:endParaRPr lang="en-US" noProof="0" dirty="0"/>
                    </a:p>
                  </a:txBody>
                  <a:tcPr/>
                </a:tc>
                <a:extLst>
                  <a:ext uri="{0D108BD9-81ED-4DB2-BD59-A6C34878D82A}">
                    <a16:rowId xmlns:a16="http://schemas.microsoft.com/office/drawing/2014/main" xmlns="" val="10000"/>
                  </a:ext>
                </a:extLst>
              </a:tr>
              <a:tr h="370840">
                <a:tc>
                  <a:txBody>
                    <a:bodyPr/>
                    <a:lstStyle/>
                    <a:p>
                      <a:r>
                        <a:rPr lang="en-US" noProof="0" dirty="0" smtClean="0"/>
                        <a:t>&gt; 50km</a:t>
                      </a:r>
                      <a:endParaRPr lang="en-US" noProof="0" dirty="0"/>
                    </a:p>
                  </a:txBody>
                  <a:tcPr>
                    <a:solidFill>
                      <a:srgbClr val="00B050"/>
                    </a:solidFill>
                  </a:tcPr>
                </a:tc>
                <a:extLst>
                  <a:ext uri="{0D108BD9-81ED-4DB2-BD59-A6C34878D82A}">
                    <a16:rowId xmlns:a16="http://schemas.microsoft.com/office/drawing/2014/main" xmlns="" val="10001"/>
                  </a:ext>
                </a:extLst>
              </a:tr>
              <a:tr h="370840">
                <a:tc>
                  <a:txBody>
                    <a:bodyPr/>
                    <a:lstStyle/>
                    <a:p>
                      <a:r>
                        <a:rPr lang="en-US" noProof="0" dirty="0" smtClean="0"/>
                        <a:t>&lt;</a:t>
                      </a:r>
                      <a:r>
                        <a:rPr lang="en-US" baseline="0" noProof="0" dirty="0" smtClean="0"/>
                        <a:t> 50km</a:t>
                      </a:r>
                      <a:endParaRPr lang="en-US" noProof="0" dirty="0"/>
                    </a:p>
                  </a:txBody>
                  <a:tcPr>
                    <a:solidFill>
                      <a:srgbClr val="00B050"/>
                    </a:solidFill>
                  </a:tcPr>
                </a:tc>
                <a:extLst>
                  <a:ext uri="{0D108BD9-81ED-4DB2-BD59-A6C34878D82A}">
                    <a16:rowId xmlns:a16="http://schemas.microsoft.com/office/drawing/2014/main" xmlns="" val="10002"/>
                  </a:ext>
                </a:extLst>
              </a:tr>
              <a:tr h="370840">
                <a:tc>
                  <a:txBody>
                    <a:bodyPr/>
                    <a:lstStyle/>
                    <a:p>
                      <a:r>
                        <a:rPr lang="en-US" noProof="0" dirty="0" smtClean="0"/>
                        <a:t>&lt; 10km</a:t>
                      </a:r>
                      <a:endParaRPr lang="en-US" noProof="0" dirty="0"/>
                    </a:p>
                  </a:txBody>
                  <a:tcPr>
                    <a:solidFill>
                      <a:srgbClr val="00B050"/>
                    </a:solidFill>
                  </a:tcPr>
                </a:tc>
                <a:extLst>
                  <a:ext uri="{0D108BD9-81ED-4DB2-BD59-A6C34878D82A}">
                    <a16:rowId xmlns:a16="http://schemas.microsoft.com/office/drawing/2014/main" xmlns="" val="10003"/>
                  </a:ext>
                </a:extLst>
              </a:tr>
              <a:tr h="370840">
                <a:tc>
                  <a:txBody>
                    <a:bodyPr/>
                    <a:lstStyle/>
                    <a:p>
                      <a:r>
                        <a:rPr lang="en-US" noProof="0" dirty="0" smtClean="0"/>
                        <a:t>&lt; 5km</a:t>
                      </a:r>
                      <a:endParaRPr lang="en-US" noProof="0" dirty="0"/>
                    </a:p>
                  </a:txBody>
                  <a:tcPr>
                    <a:solidFill>
                      <a:srgbClr val="00B050"/>
                    </a:solidFill>
                  </a:tcPr>
                </a:tc>
                <a:extLst>
                  <a:ext uri="{0D108BD9-81ED-4DB2-BD59-A6C34878D82A}">
                    <a16:rowId xmlns:a16="http://schemas.microsoft.com/office/drawing/2014/main" xmlns="" val="10004"/>
                  </a:ext>
                </a:extLst>
              </a:tr>
              <a:tr h="370840">
                <a:tc>
                  <a:txBody>
                    <a:bodyPr/>
                    <a:lstStyle/>
                    <a:p>
                      <a:r>
                        <a:rPr lang="en-US" noProof="0" dirty="0" smtClean="0"/>
                        <a:t>&lt; 1km</a:t>
                      </a:r>
                      <a:endParaRPr lang="en-US" noProof="0" dirty="0"/>
                    </a:p>
                  </a:txBody>
                  <a:tcPr>
                    <a:solidFill>
                      <a:srgbClr val="00B050"/>
                    </a:solidFill>
                  </a:tcPr>
                </a:tc>
                <a:extLst>
                  <a:ext uri="{0D108BD9-81ED-4DB2-BD59-A6C34878D82A}">
                    <a16:rowId xmlns:a16="http://schemas.microsoft.com/office/drawing/2014/main" xmlns="" val="10005"/>
                  </a:ext>
                </a:extLst>
              </a:tr>
            </a:tbl>
          </a:graphicData>
        </a:graphic>
      </p:graphicFrame>
      <p:graphicFrame>
        <p:nvGraphicFramePr>
          <p:cNvPr id="23" name="Tabelle 22"/>
          <p:cNvGraphicFramePr>
            <a:graphicFrameLocks noGrp="1"/>
          </p:cNvGraphicFramePr>
          <p:nvPr>
            <p:extLst>
              <p:ext uri="{D42A27DB-BD31-4B8C-83A1-F6EECF244321}">
                <p14:modId xmlns:p14="http://schemas.microsoft.com/office/powerpoint/2010/main" val="588433815"/>
              </p:ext>
            </p:extLst>
          </p:nvPr>
        </p:nvGraphicFramePr>
        <p:xfrm>
          <a:off x="4572000" y="1556792"/>
          <a:ext cx="1944216" cy="212344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noProof="0" dirty="0" smtClean="0"/>
                        <a:t>Interference</a:t>
                      </a:r>
                      <a:r>
                        <a:rPr lang="en-US" dirty="0" smtClean="0"/>
                        <a:t> </a:t>
                      </a:r>
                      <a:r>
                        <a:rPr lang="en-US" baseline="0" dirty="0" smtClean="0"/>
                        <a:t>Model</a:t>
                      </a:r>
                      <a:endParaRPr lang="en-US" dirty="0"/>
                    </a:p>
                  </a:txBody>
                  <a:tcPr/>
                </a:tc>
                <a:extLst>
                  <a:ext uri="{0D108BD9-81ED-4DB2-BD59-A6C34878D82A}">
                    <a16:rowId xmlns:a16="http://schemas.microsoft.com/office/drawing/2014/main" xmlns="" val="10000"/>
                  </a:ext>
                </a:extLst>
              </a:tr>
              <a:tr h="370840">
                <a:tc>
                  <a:txBody>
                    <a:bodyPr/>
                    <a:lstStyle/>
                    <a:p>
                      <a:r>
                        <a:rPr lang="en-US" dirty="0" smtClean="0"/>
                        <a:t>Dense</a:t>
                      </a:r>
                      <a:endParaRPr lang="en-US" dirty="0"/>
                    </a:p>
                  </a:txBody>
                  <a:tcPr>
                    <a:solidFill>
                      <a:srgbClr val="00B050"/>
                    </a:solidFill>
                  </a:tcPr>
                </a:tc>
                <a:extLst>
                  <a:ext uri="{0D108BD9-81ED-4DB2-BD59-A6C34878D82A}">
                    <a16:rowId xmlns:a16="http://schemas.microsoft.com/office/drawing/2014/main" xmlns="" val="10001"/>
                  </a:ext>
                </a:extLst>
              </a:tr>
              <a:tr h="370840">
                <a:tc>
                  <a:txBody>
                    <a:bodyPr/>
                    <a:lstStyle/>
                    <a:p>
                      <a:r>
                        <a:rPr lang="en-US" dirty="0" smtClean="0"/>
                        <a:t>Medium</a:t>
                      </a:r>
                      <a:endParaRPr lang="en-US" dirty="0"/>
                    </a:p>
                  </a:txBody>
                  <a:tcPr>
                    <a:solidFill>
                      <a:srgbClr val="00B050"/>
                    </a:solidFill>
                  </a:tcPr>
                </a:tc>
                <a:extLst>
                  <a:ext uri="{0D108BD9-81ED-4DB2-BD59-A6C34878D82A}">
                    <a16:rowId xmlns:a16="http://schemas.microsoft.com/office/drawing/2014/main" xmlns="" val="10002"/>
                  </a:ext>
                </a:extLst>
              </a:tr>
              <a:tr h="370840">
                <a:tc>
                  <a:txBody>
                    <a:bodyPr/>
                    <a:lstStyle/>
                    <a:p>
                      <a:r>
                        <a:rPr lang="en-US" dirty="0" smtClean="0"/>
                        <a:t>Low</a:t>
                      </a:r>
                      <a:endParaRPr lang="en-US" dirty="0"/>
                    </a:p>
                  </a:txBody>
                  <a:tcPr>
                    <a:solidFill>
                      <a:srgbClr val="00B050"/>
                    </a:solidFill>
                  </a:tcPr>
                </a:tc>
                <a:extLst>
                  <a:ext uri="{0D108BD9-81ED-4DB2-BD59-A6C34878D82A}">
                    <a16:rowId xmlns:a16="http://schemas.microsoft.com/office/drawing/2014/main" xmlns="" val="10003"/>
                  </a:ext>
                </a:extLst>
              </a:tr>
              <a:tr h="370840">
                <a:tc>
                  <a:txBody>
                    <a:bodyPr/>
                    <a:lstStyle/>
                    <a:p>
                      <a:r>
                        <a:rPr lang="en-US" dirty="0" smtClean="0"/>
                        <a:t>None</a:t>
                      </a:r>
                      <a:endParaRPr lang="en-US" dirty="0"/>
                    </a:p>
                  </a:txBody>
                  <a:tcPr>
                    <a:solidFill>
                      <a:srgbClr val="00B050"/>
                    </a:solid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31098687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Device to Device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August 2017</a:t>
            </a:r>
          </a:p>
        </p:txBody>
      </p:sp>
      <p:sp>
        <p:nvSpPr>
          <p:cNvPr id="17" name="Inhaltsplatzhalter 16"/>
          <p:cNvSpPr>
            <a:spLocks noGrp="1"/>
          </p:cNvSpPr>
          <p:nvPr>
            <p:ph idx="1"/>
          </p:nvPr>
        </p:nvSpPr>
        <p:spPr/>
        <p:txBody>
          <a:bodyPr/>
          <a:lstStyle/>
          <a:p>
            <a:r>
              <a:rPr lang="en-US" sz="2400" dirty="0" smtClean="0"/>
              <a:t>Only communication between devices</a:t>
            </a:r>
          </a:p>
          <a:p>
            <a:endParaRPr lang="en-US" sz="2400" dirty="0"/>
          </a:p>
          <a:p>
            <a:endParaRPr lang="en-US" sz="2400" dirty="0" smtClean="0"/>
          </a:p>
          <a:p>
            <a:endParaRPr lang="en-US" sz="2400" dirty="0"/>
          </a:p>
          <a:p>
            <a:endParaRPr lang="en-US" sz="2400" dirty="0" smtClean="0"/>
          </a:p>
          <a:p>
            <a:endParaRPr lang="en-US" sz="2400" dirty="0"/>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3241231182"/>
              </p:ext>
            </p:extLst>
          </p:nvPr>
        </p:nvGraphicFramePr>
        <p:xfrm>
          <a:off x="827584" y="3284984"/>
          <a:ext cx="3672408" cy="741680"/>
        </p:xfrm>
        <a:graphic>
          <a:graphicData uri="http://schemas.openxmlformats.org/drawingml/2006/table">
            <a:tbl>
              <a:tblPr firstRow="1" bandRow="1">
                <a:tableStyleId>{5C22544A-7EE6-4342-B048-85BDC9FD1C3A}</a:tableStyleId>
              </a:tblPr>
              <a:tblGrid>
                <a:gridCol w="3672408">
                  <a:extLst>
                    <a:ext uri="{9D8B030D-6E8A-4147-A177-3AD203B41FA5}">
                      <a16:colId xmlns:a16="http://schemas.microsoft.com/office/drawing/2014/main" xmlns="" val="20000"/>
                    </a:ext>
                  </a:extLst>
                </a:gridCol>
              </a:tblGrid>
              <a:tr h="370840">
                <a:tc>
                  <a:txBody>
                    <a:bodyPr/>
                    <a:lstStyle/>
                    <a:p>
                      <a:r>
                        <a:rPr lang="en-US" noProof="0" dirty="0" smtClean="0"/>
                        <a:t>Pros</a:t>
                      </a:r>
                      <a:endParaRPr lang="en-US" noProof="0" dirty="0"/>
                    </a:p>
                  </a:txBody>
                  <a:tcPr>
                    <a:solidFill>
                      <a:srgbClr val="00B050"/>
                    </a:solidFill>
                  </a:tcPr>
                </a:tc>
                <a:extLst>
                  <a:ext uri="{0D108BD9-81ED-4DB2-BD59-A6C34878D82A}">
                    <a16:rowId xmlns:a16="http://schemas.microsoft.com/office/drawing/2014/main" xmlns="" val="10000"/>
                  </a:ext>
                </a:extLst>
              </a:tr>
              <a:tr h="370840">
                <a:tc>
                  <a:txBody>
                    <a:bodyPr/>
                    <a:lstStyle/>
                    <a:p>
                      <a:r>
                        <a:rPr lang="en-US" noProof="0" dirty="0" smtClean="0"/>
                        <a:t>No</a:t>
                      </a:r>
                      <a:r>
                        <a:rPr lang="en-US" baseline="0" noProof="0" dirty="0" smtClean="0"/>
                        <a:t> infrastructure</a:t>
                      </a:r>
                      <a:endParaRPr lang="en-US" noProof="0" dirty="0"/>
                    </a:p>
                  </a:txBody>
                  <a:tcPr/>
                </a:tc>
                <a:extLst>
                  <a:ext uri="{0D108BD9-81ED-4DB2-BD59-A6C34878D82A}">
                    <a16:rowId xmlns:a16="http://schemas.microsoft.com/office/drawing/2014/main" xmlns="" val="10001"/>
                  </a:ext>
                </a:extLst>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1171830972"/>
              </p:ext>
            </p:extLst>
          </p:nvPr>
        </p:nvGraphicFramePr>
        <p:xfrm>
          <a:off x="4644008" y="3284984"/>
          <a:ext cx="3672408" cy="741680"/>
        </p:xfrm>
        <a:graphic>
          <a:graphicData uri="http://schemas.openxmlformats.org/drawingml/2006/table">
            <a:tbl>
              <a:tblPr firstRow="1" bandRow="1">
                <a:tableStyleId>{5C22544A-7EE6-4342-B048-85BDC9FD1C3A}</a:tableStyleId>
              </a:tblPr>
              <a:tblGrid>
                <a:gridCol w="3672408">
                  <a:extLst>
                    <a:ext uri="{9D8B030D-6E8A-4147-A177-3AD203B41FA5}">
                      <a16:colId xmlns:a16="http://schemas.microsoft.com/office/drawing/2014/main" xmlns="" val="20000"/>
                    </a:ext>
                  </a:extLst>
                </a:gridCol>
              </a:tblGrid>
              <a:tr h="370840">
                <a:tc>
                  <a:txBody>
                    <a:bodyPr/>
                    <a:lstStyle/>
                    <a:p>
                      <a:r>
                        <a:rPr lang="en-US" noProof="0" dirty="0" smtClean="0"/>
                        <a:t>Cons</a:t>
                      </a:r>
                      <a:endParaRPr lang="en-US" noProof="0" dirty="0"/>
                    </a:p>
                  </a:txBody>
                  <a:tcPr>
                    <a:solidFill>
                      <a:srgbClr val="FF0000"/>
                    </a:solidFill>
                  </a:tcPr>
                </a:tc>
                <a:extLst>
                  <a:ext uri="{0D108BD9-81ED-4DB2-BD59-A6C34878D82A}">
                    <a16:rowId xmlns:a16="http://schemas.microsoft.com/office/drawing/2014/main" xmlns="" val="10000"/>
                  </a:ext>
                </a:extLst>
              </a:tr>
              <a:tr h="370840">
                <a:tc>
                  <a:txBody>
                    <a:bodyPr/>
                    <a:lstStyle/>
                    <a:p>
                      <a:r>
                        <a:rPr lang="en-US" noProof="0" dirty="0" smtClean="0"/>
                        <a:t>Only</a:t>
                      </a:r>
                      <a:r>
                        <a:rPr lang="en-US" baseline="0" noProof="0" dirty="0" smtClean="0"/>
                        <a:t> short range</a:t>
                      </a:r>
                      <a:endParaRPr lang="en-US" noProof="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2256457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Device to </a:t>
            </a:r>
            <a:r>
              <a:rPr lang="en-US" dirty="0" smtClean="0"/>
              <a:t>Device ( II / II )</a:t>
            </a:r>
            <a:endParaRPr lang="en-US" dirty="0"/>
          </a:p>
        </p:txBody>
      </p:sp>
      <p:sp>
        <p:nvSpPr>
          <p:cNvPr id="3" name="Fußzeilenplatzhalter 2"/>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dirty="0" smtClean="0"/>
              <a:t>Slide </a:t>
            </a:r>
            <a:fld id="{6DE942A5-B366-4C57-B753-92254411B761}" type="slidenum">
              <a:rPr lang="en-US" altLang="en-US" smtClean="0"/>
              <a:pPr>
                <a:defRPr/>
              </a:pPr>
              <a:t>8</a:t>
            </a:fld>
            <a:endParaRPr lang="en-US" altLang="en-US" dirty="0"/>
          </a:p>
        </p:txBody>
      </p:sp>
      <p:graphicFrame>
        <p:nvGraphicFramePr>
          <p:cNvPr id="13" name="Tabelle 12"/>
          <p:cNvGraphicFramePr>
            <a:graphicFrameLocks noGrp="1"/>
          </p:cNvGraphicFramePr>
          <p:nvPr>
            <p:extLst>
              <p:ext uri="{D42A27DB-BD31-4B8C-83A1-F6EECF244321}">
                <p14:modId xmlns:p14="http://schemas.microsoft.com/office/powerpoint/2010/main" val="835848533"/>
              </p:ext>
            </p:extLst>
          </p:nvPr>
        </p:nvGraphicFramePr>
        <p:xfrm>
          <a:off x="2483768" y="4005064"/>
          <a:ext cx="1944216" cy="212344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noProof="0" dirty="0" smtClean="0"/>
                        <a:t>Power Supply</a:t>
                      </a:r>
                      <a:endParaRPr lang="en-US" noProof="0" dirty="0"/>
                    </a:p>
                  </a:txBody>
                  <a:tcPr/>
                </a:tc>
                <a:extLst>
                  <a:ext uri="{0D108BD9-81ED-4DB2-BD59-A6C34878D82A}">
                    <a16:rowId xmlns:a16="http://schemas.microsoft.com/office/drawing/2014/main" xmlns="" val="10000"/>
                  </a:ext>
                </a:extLst>
              </a:tr>
              <a:tr h="370840">
                <a:tc>
                  <a:txBody>
                    <a:bodyPr/>
                    <a:lstStyle/>
                    <a:p>
                      <a:r>
                        <a:rPr lang="en-US" noProof="0" dirty="0" smtClean="0"/>
                        <a:t>CR</a:t>
                      </a:r>
                      <a:r>
                        <a:rPr lang="en-US" baseline="0" noProof="0" dirty="0" smtClean="0"/>
                        <a:t> 2025</a:t>
                      </a:r>
                      <a:endParaRPr lang="en-US" noProof="0" dirty="0"/>
                    </a:p>
                  </a:txBody>
                  <a:tcPr>
                    <a:solidFill>
                      <a:srgbClr val="00B050"/>
                    </a:solidFill>
                  </a:tcPr>
                </a:tc>
                <a:extLst>
                  <a:ext uri="{0D108BD9-81ED-4DB2-BD59-A6C34878D82A}">
                    <a16:rowId xmlns:a16="http://schemas.microsoft.com/office/drawing/2014/main" xmlns="" val="10001"/>
                  </a:ext>
                </a:extLst>
              </a:tr>
              <a:tr h="370840">
                <a:tc>
                  <a:txBody>
                    <a:bodyPr/>
                    <a:lstStyle/>
                    <a:p>
                      <a:r>
                        <a:rPr lang="en-US" noProof="0" dirty="0" smtClean="0"/>
                        <a:t>2xAA</a:t>
                      </a:r>
                      <a:endParaRPr lang="en-US" noProof="0" dirty="0"/>
                    </a:p>
                  </a:txBody>
                  <a:tcPr>
                    <a:solidFill>
                      <a:srgbClr val="00B050"/>
                    </a:solidFill>
                  </a:tcPr>
                </a:tc>
                <a:extLst>
                  <a:ext uri="{0D108BD9-81ED-4DB2-BD59-A6C34878D82A}">
                    <a16:rowId xmlns:a16="http://schemas.microsoft.com/office/drawing/2014/main" xmlns="" val="10002"/>
                  </a:ext>
                </a:extLst>
              </a:tr>
              <a:tr h="370840">
                <a:tc>
                  <a:txBody>
                    <a:bodyPr/>
                    <a:lstStyle/>
                    <a:p>
                      <a:r>
                        <a:rPr lang="en-US" noProof="0" dirty="0" smtClean="0"/>
                        <a:t>Energy Harvesting</a:t>
                      </a:r>
                      <a:endParaRPr lang="en-US" noProof="0" dirty="0"/>
                    </a:p>
                  </a:txBody>
                  <a:tcPr>
                    <a:solidFill>
                      <a:srgbClr val="00B050"/>
                    </a:solidFill>
                  </a:tcPr>
                </a:tc>
                <a:extLst>
                  <a:ext uri="{0D108BD9-81ED-4DB2-BD59-A6C34878D82A}">
                    <a16:rowId xmlns:a16="http://schemas.microsoft.com/office/drawing/2014/main" xmlns="" val="10003"/>
                  </a:ext>
                </a:extLst>
              </a:tr>
              <a:tr h="370840">
                <a:tc>
                  <a:txBody>
                    <a:bodyPr/>
                    <a:lstStyle/>
                    <a:p>
                      <a:r>
                        <a:rPr lang="en-US" noProof="0" dirty="0" smtClean="0"/>
                        <a:t>External</a:t>
                      </a:r>
                      <a:endParaRPr lang="en-US" noProof="0" dirty="0"/>
                    </a:p>
                  </a:txBody>
                  <a:tcPr>
                    <a:solidFill>
                      <a:srgbClr val="00B050"/>
                    </a:solidFill>
                  </a:tcPr>
                </a:tc>
                <a:extLst>
                  <a:ext uri="{0D108BD9-81ED-4DB2-BD59-A6C34878D82A}">
                    <a16:rowId xmlns:a16="http://schemas.microsoft.com/office/drawing/2014/main" xmlns="" val="10004"/>
                  </a:ext>
                </a:extLst>
              </a:tr>
            </a:tbl>
          </a:graphicData>
        </a:graphic>
      </p:graphicFrame>
      <p:graphicFrame>
        <p:nvGraphicFramePr>
          <p:cNvPr id="18" name="Tabelle 17"/>
          <p:cNvGraphicFramePr>
            <a:graphicFrameLocks noGrp="1"/>
          </p:cNvGraphicFramePr>
          <p:nvPr>
            <p:extLst>
              <p:ext uri="{D42A27DB-BD31-4B8C-83A1-F6EECF244321}">
                <p14:modId xmlns:p14="http://schemas.microsoft.com/office/powerpoint/2010/main" val="1717988635"/>
              </p:ext>
            </p:extLst>
          </p:nvPr>
        </p:nvGraphicFramePr>
        <p:xfrm>
          <a:off x="4572000" y="3861048"/>
          <a:ext cx="1944216" cy="229616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noProof="0" dirty="0" smtClean="0"/>
                        <a:t>Communication</a:t>
                      </a:r>
                      <a:r>
                        <a:rPr lang="en-US" baseline="0" noProof="0" dirty="0" smtClean="0"/>
                        <a:t> Mode</a:t>
                      </a:r>
                      <a:endParaRPr lang="en-US" noProof="0" dirty="0"/>
                    </a:p>
                  </a:txBody>
                  <a:tcPr/>
                </a:tc>
                <a:extLst>
                  <a:ext uri="{0D108BD9-81ED-4DB2-BD59-A6C34878D82A}">
                    <a16:rowId xmlns:a16="http://schemas.microsoft.com/office/drawing/2014/main" xmlns="" val="10000"/>
                  </a:ext>
                </a:extLst>
              </a:tr>
              <a:tr h="370840">
                <a:tc>
                  <a:txBody>
                    <a:bodyPr/>
                    <a:lstStyle/>
                    <a:p>
                      <a:r>
                        <a:rPr lang="en-US" sz="1800" kern="1200" noProof="0" dirty="0" smtClean="0">
                          <a:solidFill>
                            <a:schemeClr val="dk1"/>
                          </a:solidFill>
                          <a:latin typeface="+mn-lt"/>
                          <a:ea typeface="+mn-ea"/>
                          <a:cs typeface="+mn-cs"/>
                        </a:rPr>
                        <a:t>Uplink</a:t>
                      </a:r>
                      <a:endParaRPr lang="en-US" sz="1800" kern="1200" noProof="0" dirty="0">
                        <a:solidFill>
                          <a:schemeClr val="dk1"/>
                        </a:solidFill>
                        <a:latin typeface="+mn-lt"/>
                        <a:ea typeface="+mn-ea"/>
                        <a:cs typeface="+mn-cs"/>
                      </a:endParaRPr>
                    </a:p>
                  </a:txBody>
                  <a:tcPr>
                    <a:solidFill>
                      <a:srgbClr val="FF0000"/>
                    </a:solidFill>
                  </a:tcPr>
                </a:tc>
                <a:extLst>
                  <a:ext uri="{0D108BD9-81ED-4DB2-BD59-A6C34878D82A}">
                    <a16:rowId xmlns:a16="http://schemas.microsoft.com/office/drawing/2014/main" xmlns="" val="10001"/>
                  </a:ext>
                </a:extLst>
              </a:tr>
              <a:tr h="370840">
                <a:tc>
                  <a:txBody>
                    <a:bodyPr/>
                    <a:lstStyle/>
                    <a:p>
                      <a:r>
                        <a:rPr lang="en-US" sz="1800" kern="1200" noProof="0" dirty="0" smtClean="0">
                          <a:solidFill>
                            <a:schemeClr val="dk1"/>
                          </a:solidFill>
                          <a:latin typeface="+mn-lt"/>
                          <a:ea typeface="+mn-ea"/>
                          <a:cs typeface="+mn-cs"/>
                        </a:rPr>
                        <a:t>Downlink/Uplink</a:t>
                      </a:r>
                      <a:endParaRPr lang="en-US" sz="1800" kern="1200" noProof="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2"/>
                  </a:ext>
                </a:extLst>
              </a:tr>
              <a:tr h="370840">
                <a:tc>
                  <a:txBody>
                    <a:bodyPr/>
                    <a:lstStyle/>
                    <a:p>
                      <a:r>
                        <a:rPr lang="en-US" sz="1800" kern="1200" noProof="0" dirty="0" smtClean="0">
                          <a:solidFill>
                            <a:schemeClr val="dk1"/>
                          </a:solidFill>
                          <a:latin typeface="+mn-lt"/>
                          <a:ea typeface="+mn-ea"/>
                          <a:cs typeface="+mn-cs"/>
                        </a:rPr>
                        <a:t>Uplink / Broadcast Downlink</a:t>
                      </a:r>
                      <a:endParaRPr lang="en-US" sz="1800" kern="1200" noProof="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3"/>
                  </a:ext>
                </a:extLst>
              </a:tr>
            </a:tbl>
          </a:graphicData>
        </a:graphic>
      </p:graphicFrame>
      <p:graphicFrame>
        <p:nvGraphicFramePr>
          <p:cNvPr id="19" name="Tabelle 18"/>
          <p:cNvGraphicFramePr>
            <a:graphicFrameLocks noGrp="1"/>
          </p:cNvGraphicFramePr>
          <p:nvPr>
            <p:extLst>
              <p:ext uri="{D42A27DB-BD31-4B8C-83A1-F6EECF244321}">
                <p14:modId xmlns:p14="http://schemas.microsoft.com/office/powerpoint/2010/main" val="1906256753"/>
              </p:ext>
            </p:extLst>
          </p:nvPr>
        </p:nvGraphicFramePr>
        <p:xfrm>
          <a:off x="6588224" y="1556792"/>
          <a:ext cx="1944216" cy="485140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sz="1800" noProof="0" dirty="0" smtClean="0"/>
                        <a:t>Data Period</a:t>
                      </a:r>
                      <a:endParaRPr lang="en-US" sz="1800" noProof="0" dirty="0"/>
                    </a:p>
                  </a:txBody>
                  <a:tcPr/>
                </a:tc>
                <a:extLst>
                  <a:ext uri="{0D108BD9-81ED-4DB2-BD59-A6C34878D82A}">
                    <a16:rowId xmlns:a16="http://schemas.microsoft.com/office/drawing/2014/main" xmlns="" val="10000"/>
                  </a:ext>
                </a:extLst>
              </a:tr>
              <a:tr h="370840">
                <a:tc>
                  <a:txBody>
                    <a:bodyPr/>
                    <a:lstStyle/>
                    <a:p>
                      <a:r>
                        <a:rPr lang="en-US" sz="1800" dirty="0" smtClean="0"/>
                        <a:t>Occasionally, less than 1/day</a:t>
                      </a:r>
                    </a:p>
                  </a:txBody>
                  <a:tcPr>
                    <a:solidFill>
                      <a:srgbClr val="00B050"/>
                    </a:solidFill>
                  </a:tcPr>
                </a:tc>
                <a:extLst>
                  <a:ext uri="{0D108BD9-81ED-4DB2-BD59-A6C34878D82A}">
                    <a16:rowId xmlns:a16="http://schemas.microsoft.com/office/drawing/2014/main" xmlns="" val="10001"/>
                  </a:ext>
                </a:extLst>
              </a:tr>
              <a:tr h="370840">
                <a:tc>
                  <a:txBody>
                    <a:bodyPr/>
                    <a:lstStyle/>
                    <a:p>
                      <a:r>
                        <a:rPr lang="en-US" sz="1800" dirty="0" smtClean="0"/>
                        <a:t>Occasionally 1/day</a:t>
                      </a:r>
                    </a:p>
                  </a:txBody>
                  <a:tcPr>
                    <a:solidFill>
                      <a:srgbClr val="00B050"/>
                    </a:solidFill>
                  </a:tcPr>
                </a:tc>
                <a:extLst>
                  <a:ext uri="{0D108BD9-81ED-4DB2-BD59-A6C34878D82A}">
                    <a16:rowId xmlns:a16="http://schemas.microsoft.com/office/drawing/2014/main" xmlns="" val="10002"/>
                  </a:ext>
                </a:extLst>
              </a:tr>
              <a:tr h="370840">
                <a:tc>
                  <a:txBody>
                    <a:bodyPr/>
                    <a:lstStyle/>
                    <a:p>
                      <a:r>
                        <a:rPr lang="en-US" sz="1800" dirty="0" smtClean="0"/>
                        <a:t>Occasionally 1/hour</a:t>
                      </a:r>
                    </a:p>
                  </a:txBody>
                  <a:tcPr>
                    <a:solidFill>
                      <a:srgbClr val="00B050"/>
                    </a:solidFill>
                  </a:tcPr>
                </a:tc>
                <a:extLst>
                  <a:ext uri="{0D108BD9-81ED-4DB2-BD59-A6C34878D82A}">
                    <a16:rowId xmlns:a16="http://schemas.microsoft.com/office/drawing/2014/main" xmlns=""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Occasionally, more than 1/hour</a:t>
                      </a:r>
                    </a:p>
                  </a:txBody>
                  <a:tcPr>
                    <a:solidFill>
                      <a:srgbClr val="00B050"/>
                    </a:solidFill>
                  </a:tcPr>
                </a:tc>
                <a:extLst>
                  <a:ext uri="{0D108BD9-81ED-4DB2-BD59-A6C34878D82A}">
                    <a16:rowId xmlns:a16="http://schemas.microsoft.com/office/drawing/2014/main" xmlns=""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1/day</a:t>
                      </a:r>
                    </a:p>
                  </a:txBody>
                  <a:tcPr>
                    <a:solidFill>
                      <a:srgbClr val="00B050"/>
                    </a:solidFill>
                  </a:tcPr>
                </a:tc>
                <a:extLst>
                  <a:ext uri="{0D108BD9-81ED-4DB2-BD59-A6C34878D82A}">
                    <a16:rowId xmlns:a16="http://schemas.microsoft.com/office/drawing/2014/main" xmlns="" val="10005"/>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1/hour</a:t>
                      </a:r>
                    </a:p>
                  </a:txBody>
                  <a:tcPr>
                    <a:solidFill>
                      <a:srgbClr val="00B050"/>
                    </a:solidFill>
                  </a:tcPr>
                </a:tc>
                <a:extLst>
                  <a:ext uri="{0D108BD9-81ED-4DB2-BD59-A6C34878D82A}">
                    <a16:rowId xmlns:a16="http://schemas.microsoft.com/office/drawing/2014/main" xmlns="" val="10006"/>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Periodically, more than 1/hour</a:t>
                      </a:r>
                    </a:p>
                  </a:txBody>
                  <a:tcPr>
                    <a:solidFill>
                      <a:srgbClr val="00B050"/>
                    </a:solidFill>
                  </a:tcPr>
                </a:tc>
                <a:extLst>
                  <a:ext uri="{0D108BD9-81ED-4DB2-BD59-A6C34878D82A}">
                    <a16:rowId xmlns:a16="http://schemas.microsoft.com/office/drawing/2014/main" xmlns="" val="10007"/>
                  </a:ext>
                </a:extLst>
              </a:tr>
            </a:tbl>
          </a:graphicData>
        </a:graphic>
      </p:graphicFrame>
      <p:sp>
        <p:nvSpPr>
          <p:cNvPr id="20" name="Datumsplatzhalter 1"/>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en-US" dirty="0"/>
              <a:t>August 2017</a:t>
            </a:r>
          </a:p>
        </p:txBody>
      </p:sp>
      <p:graphicFrame>
        <p:nvGraphicFramePr>
          <p:cNvPr id="21" name="Tabelle 20"/>
          <p:cNvGraphicFramePr>
            <a:graphicFrameLocks noGrp="1"/>
          </p:cNvGraphicFramePr>
          <p:nvPr>
            <p:extLst>
              <p:ext uri="{D42A27DB-BD31-4B8C-83A1-F6EECF244321}">
                <p14:modId xmlns:p14="http://schemas.microsoft.com/office/powerpoint/2010/main" val="2937555331"/>
              </p:ext>
            </p:extLst>
          </p:nvPr>
        </p:nvGraphicFramePr>
        <p:xfrm>
          <a:off x="366019" y="1556792"/>
          <a:ext cx="1944216" cy="296672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sz="1800" noProof="0" dirty="0" smtClean="0"/>
                        <a:t>Latency</a:t>
                      </a:r>
                      <a:endParaRPr lang="en-US" sz="1800" noProof="0" dirty="0"/>
                    </a:p>
                  </a:txBody>
                  <a:tcPr/>
                </a:tc>
                <a:extLst>
                  <a:ext uri="{0D108BD9-81ED-4DB2-BD59-A6C34878D82A}">
                    <a16:rowId xmlns:a16="http://schemas.microsoft.com/office/drawing/2014/main" xmlns="" val="10000"/>
                  </a:ext>
                </a:extLst>
              </a:tr>
              <a:tr h="370840">
                <a:tc>
                  <a:txBody>
                    <a:bodyPr/>
                    <a:lstStyle/>
                    <a:p>
                      <a:r>
                        <a:rPr lang="de-DE" sz="1800" kern="1200" dirty="0" smtClean="0">
                          <a:solidFill>
                            <a:schemeClr val="dk1"/>
                          </a:solidFill>
                          <a:latin typeface="+mn-lt"/>
                          <a:ea typeface="+mn-ea"/>
                          <a:cs typeface="+mn-cs"/>
                        </a:rPr>
                        <a:t>&lt; 0.25s</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1"/>
                  </a:ext>
                </a:extLst>
              </a:tr>
              <a:tr h="370840">
                <a:tc>
                  <a:txBody>
                    <a:bodyPr/>
                    <a:lstStyle/>
                    <a:p>
                      <a:r>
                        <a:rPr lang="de-DE" sz="1800" kern="1200" dirty="0" smtClean="0">
                          <a:solidFill>
                            <a:schemeClr val="dk1"/>
                          </a:solidFill>
                          <a:latin typeface="+mn-lt"/>
                          <a:ea typeface="+mn-ea"/>
                          <a:cs typeface="+mn-cs"/>
                        </a:rPr>
                        <a:t>&lt; 1s</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2"/>
                  </a:ext>
                </a:extLst>
              </a:tr>
              <a:tr h="370840">
                <a:tc>
                  <a:txBody>
                    <a:bodyPr/>
                    <a:lstStyle/>
                    <a:p>
                      <a:r>
                        <a:rPr lang="de-DE" sz="1800" kern="1200" dirty="0" smtClean="0">
                          <a:solidFill>
                            <a:schemeClr val="dk1"/>
                          </a:solidFill>
                          <a:latin typeface="+mn-lt"/>
                          <a:ea typeface="+mn-ea"/>
                          <a:cs typeface="+mn-cs"/>
                        </a:rPr>
                        <a:t>&lt; 10s</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3"/>
                  </a:ext>
                </a:extLst>
              </a:tr>
              <a:tr h="370840">
                <a:tc>
                  <a:txBody>
                    <a:bodyPr/>
                    <a:lstStyle/>
                    <a:p>
                      <a:r>
                        <a:rPr lang="de-DE" sz="1800" kern="1200" dirty="0" smtClean="0">
                          <a:solidFill>
                            <a:schemeClr val="dk1"/>
                          </a:solidFill>
                          <a:latin typeface="+mn-lt"/>
                          <a:ea typeface="+mn-ea"/>
                          <a:cs typeface="+mn-cs"/>
                        </a:rPr>
                        <a:t>&lt; 1min</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4"/>
                  </a:ext>
                </a:extLst>
              </a:tr>
              <a:tr h="370840">
                <a:tc>
                  <a:txBody>
                    <a:bodyPr/>
                    <a:lstStyle/>
                    <a:p>
                      <a:r>
                        <a:rPr lang="de-DE" sz="1800" kern="1200" dirty="0" smtClean="0">
                          <a:solidFill>
                            <a:schemeClr val="dk1"/>
                          </a:solidFill>
                          <a:latin typeface="+mn-lt"/>
                          <a:ea typeface="+mn-ea"/>
                          <a:cs typeface="+mn-cs"/>
                        </a:rPr>
                        <a:t>&lt; 10min</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5"/>
                  </a:ext>
                </a:extLst>
              </a:tr>
              <a:tr h="370840">
                <a:tc>
                  <a:txBody>
                    <a:bodyPr/>
                    <a:lstStyle/>
                    <a:p>
                      <a:r>
                        <a:rPr lang="de-DE" sz="1800" kern="1200" dirty="0" smtClean="0">
                          <a:solidFill>
                            <a:schemeClr val="dk1"/>
                          </a:solidFill>
                          <a:latin typeface="+mn-lt"/>
                          <a:ea typeface="+mn-ea"/>
                          <a:cs typeface="+mn-cs"/>
                        </a:rPr>
                        <a:t>&lt; 60 min</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6"/>
                  </a:ext>
                </a:extLst>
              </a:tr>
              <a:tr h="370840">
                <a:tc>
                  <a:txBody>
                    <a:bodyPr/>
                    <a:lstStyle/>
                    <a:p>
                      <a:r>
                        <a:rPr lang="de-DE" sz="1800" kern="1200" dirty="0" smtClean="0">
                          <a:solidFill>
                            <a:schemeClr val="dk1"/>
                          </a:solidFill>
                          <a:latin typeface="+mn-lt"/>
                          <a:ea typeface="+mn-ea"/>
                          <a:cs typeface="+mn-cs"/>
                        </a:rPr>
                        <a:t>&lt; 1day</a:t>
                      </a:r>
                      <a:endParaRPr lang="de-DE" sz="1800" kern="1200" dirty="0">
                        <a:solidFill>
                          <a:schemeClr val="dk1"/>
                        </a:solidFill>
                        <a:latin typeface="+mn-lt"/>
                        <a:ea typeface="+mn-ea"/>
                        <a:cs typeface="+mn-cs"/>
                      </a:endParaRPr>
                    </a:p>
                  </a:txBody>
                  <a:tcPr>
                    <a:solidFill>
                      <a:srgbClr val="00B050"/>
                    </a:solidFill>
                  </a:tcPr>
                </a:tc>
                <a:extLst>
                  <a:ext uri="{0D108BD9-81ED-4DB2-BD59-A6C34878D82A}">
                    <a16:rowId xmlns:a16="http://schemas.microsoft.com/office/drawing/2014/main" xmlns="" val="10007"/>
                  </a:ext>
                </a:extLst>
              </a:tr>
            </a:tbl>
          </a:graphicData>
        </a:graphic>
      </p:graphicFrame>
      <p:graphicFrame>
        <p:nvGraphicFramePr>
          <p:cNvPr id="22" name="Tabelle 21"/>
          <p:cNvGraphicFramePr>
            <a:graphicFrameLocks noGrp="1"/>
          </p:cNvGraphicFramePr>
          <p:nvPr>
            <p:extLst>
              <p:ext uri="{D42A27DB-BD31-4B8C-83A1-F6EECF244321}">
                <p14:modId xmlns:p14="http://schemas.microsoft.com/office/powerpoint/2010/main" val="856654948"/>
              </p:ext>
            </p:extLst>
          </p:nvPr>
        </p:nvGraphicFramePr>
        <p:xfrm>
          <a:off x="2483768" y="1556792"/>
          <a:ext cx="1944216" cy="222504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noProof="0" dirty="0" smtClean="0"/>
                        <a:t>Cell Radius</a:t>
                      </a:r>
                      <a:endParaRPr lang="en-US" noProof="0" dirty="0"/>
                    </a:p>
                  </a:txBody>
                  <a:tcPr/>
                </a:tc>
                <a:extLst>
                  <a:ext uri="{0D108BD9-81ED-4DB2-BD59-A6C34878D82A}">
                    <a16:rowId xmlns:a16="http://schemas.microsoft.com/office/drawing/2014/main" xmlns="" val="10000"/>
                  </a:ext>
                </a:extLst>
              </a:tr>
              <a:tr h="370840">
                <a:tc>
                  <a:txBody>
                    <a:bodyPr/>
                    <a:lstStyle/>
                    <a:p>
                      <a:r>
                        <a:rPr lang="en-US" noProof="0" dirty="0" smtClean="0"/>
                        <a:t>&gt; 50km</a:t>
                      </a:r>
                      <a:endParaRPr lang="en-US" noProof="0" dirty="0"/>
                    </a:p>
                  </a:txBody>
                  <a:tcPr>
                    <a:solidFill>
                      <a:srgbClr val="FF0000"/>
                    </a:solidFill>
                  </a:tcPr>
                </a:tc>
                <a:extLst>
                  <a:ext uri="{0D108BD9-81ED-4DB2-BD59-A6C34878D82A}">
                    <a16:rowId xmlns:a16="http://schemas.microsoft.com/office/drawing/2014/main" xmlns="" val="10001"/>
                  </a:ext>
                </a:extLst>
              </a:tr>
              <a:tr h="370840">
                <a:tc>
                  <a:txBody>
                    <a:bodyPr/>
                    <a:lstStyle/>
                    <a:p>
                      <a:r>
                        <a:rPr lang="en-US" noProof="0" dirty="0" smtClean="0"/>
                        <a:t>&lt;</a:t>
                      </a:r>
                      <a:r>
                        <a:rPr lang="en-US" baseline="0" noProof="0" dirty="0" smtClean="0"/>
                        <a:t> 50km</a:t>
                      </a:r>
                      <a:endParaRPr lang="en-US" noProof="0" dirty="0"/>
                    </a:p>
                  </a:txBody>
                  <a:tcPr>
                    <a:solidFill>
                      <a:srgbClr val="FF0000"/>
                    </a:solidFill>
                  </a:tcPr>
                </a:tc>
                <a:extLst>
                  <a:ext uri="{0D108BD9-81ED-4DB2-BD59-A6C34878D82A}">
                    <a16:rowId xmlns:a16="http://schemas.microsoft.com/office/drawing/2014/main" xmlns="" val="10002"/>
                  </a:ext>
                </a:extLst>
              </a:tr>
              <a:tr h="370840">
                <a:tc>
                  <a:txBody>
                    <a:bodyPr/>
                    <a:lstStyle/>
                    <a:p>
                      <a:r>
                        <a:rPr lang="en-US" noProof="0" dirty="0" smtClean="0"/>
                        <a:t>&lt; 10km</a:t>
                      </a:r>
                      <a:endParaRPr lang="en-US" noProof="0" dirty="0"/>
                    </a:p>
                  </a:txBody>
                  <a:tcPr>
                    <a:solidFill>
                      <a:srgbClr val="FF0000"/>
                    </a:solidFill>
                  </a:tcPr>
                </a:tc>
                <a:extLst>
                  <a:ext uri="{0D108BD9-81ED-4DB2-BD59-A6C34878D82A}">
                    <a16:rowId xmlns:a16="http://schemas.microsoft.com/office/drawing/2014/main" xmlns="" val="10003"/>
                  </a:ext>
                </a:extLst>
              </a:tr>
              <a:tr h="370840">
                <a:tc>
                  <a:txBody>
                    <a:bodyPr/>
                    <a:lstStyle/>
                    <a:p>
                      <a:r>
                        <a:rPr lang="en-US" noProof="0" dirty="0" smtClean="0"/>
                        <a:t>&lt; 5km</a:t>
                      </a:r>
                      <a:endParaRPr lang="en-US" noProof="0" dirty="0"/>
                    </a:p>
                  </a:txBody>
                  <a:tcPr>
                    <a:solidFill>
                      <a:srgbClr val="FFC000"/>
                    </a:solidFill>
                  </a:tcPr>
                </a:tc>
                <a:extLst>
                  <a:ext uri="{0D108BD9-81ED-4DB2-BD59-A6C34878D82A}">
                    <a16:rowId xmlns:a16="http://schemas.microsoft.com/office/drawing/2014/main" xmlns="" val="10004"/>
                  </a:ext>
                </a:extLst>
              </a:tr>
              <a:tr h="370840">
                <a:tc>
                  <a:txBody>
                    <a:bodyPr/>
                    <a:lstStyle/>
                    <a:p>
                      <a:r>
                        <a:rPr lang="en-US" noProof="0" dirty="0" smtClean="0"/>
                        <a:t>&lt; 1km</a:t>
                      </a:r>
                      <a:endParaRPr lang="en-US" noProof="0" dirty="0"/>
                    </a:p>
                  </a:txBody>
                  <a:tcPr>
                    <a:solidFill>
                      <a:srgbClr val="00B050"/>
                    </a:solidFill>
                  </a:tcPr>
                </a:tc>
                <a:extLst>
                  <a:ext uri="{0D108BD9-81ED-4DB2-BD59-A6C34878D82A}">
                    <a16:rowId xmlns:a16="http://schemas.microsoft.com/office/drawing/2014/main" xmlns="" val="10005"/>
                  </a:ext>
                </a:extLst>
              </a:tr>
            </a:tbl>
          </a:graphicData>
        </a:graphic>
      </p:graphicFrame>
      <p:graphicFrame>
        <p:nvGraphicFramePr>
          <p:cNvPr id="23" name="Tabelle 22"/>
          <p:cNvGraphicFramePr>
            <a:graphicFrameLocks noGrp="1"/>
          </p:cNvGraphicFramePr>
          <p:nvPr>
            <p:extLst>
              <p:ext uri="{D42A27DB-BD31-4B8C-83A1-F6EECF244321}">
                <p14:modId xmlns:p14="http://schemas.microsoft.com/office/powerpoint/2010/main" val="2238867727"/>
              </p:ext>
            </p:extLst>
          </p:nvPr>
        </p:nvGraphicFramePr>
        <p:xfrm>
          <a:off x="4572000" y="1556792"/>
          <a:ext cx="1944216" cy="2123440"/>
        </p:xfrm>
        <a:graphic>
          <a:graphicData uri="http://schemas.openxmlformats.org/drawingml/2006/table">
            <a:tbl>
              <a:tblPr firstRow="1" bandRow="1">
                <a:tableStyleId>{073A0DAA-6AF3-43AB-8588-CEC1D06C72B9}</a:tableStyleId>
              </a:tblPr>
              <a:tblGrid>
                <a:gridCol w="1944216">
                  <a:extLst>
                    <a:ext uri="{9D8B030D-6E8A-4147-A177-3AD203B41FA5}">
                      <a16:colId xmlns:a16="http://schemas.microsoft.com/office/drawing/2014/main" xmlns="" val="20000"/>
                    </a:ext>
                  </a:extLst>
                </a:gridCol>
              </a:tblGrid>
              <a:tr h="370840">
                <a:tc>
                  <a:txBody>
                    <a:bodyPr/>
                    <a:lstStyle/>
                    <a:p>
                      <a:r>
                        <a:rPr lang="en-US" noProof="0" dirty="0" smtClean="0"/>
                        <a:t>Interference</a:t>
                      </a:r>
                      <a:r>
                        <a:rPr lang="en-US" dirty="0" smtClean="0"/>
                        <a:t> </a:t>
                      </a:r>
                      <a:r>
                        <a:rPr lang="en-US" baseline="0" dirty="0" smtClean="0"/>
                        <a:t>Model</a:t>
                      </a:r>
                      <a:endParaRPr lang="en-US" dirty="0"/>
                    </a:p>
                  </a:txBody>
                  <a:tcPr/>
                </a:tc>
                <a:extLst>
                  <a:ext uri="{0D108BD9-81ED-4DB2-BD59-A6C34878D82A}">
                    <a16:rowId xmlns:a16="http://schemas.microsoft.com/office/drawing/2014/main" xmlns="" val="10000"/>
                  </a:ext>
                </a:extLst>
              </a:tr>
              <a:tr h="370840">
                <a:tc>
                  <a:txBody>
                    <a:bodyPr/>
                    <a:lstStyle/>
                    <a:p>
                      <a:r>
                        <a:rPr lang="en-US" dirty="0" smtClean="0"/>
                        <a:t>Dense</a:t>
                      </a:r>
                      <a:endParaRPr lang="en-US" dirty="0"/>
                    </a:p>
                  </a:txBody>
                  <a:tcPr>
                    <a:solidFill>
                      <a:srgbClr val="00B050"/>
                    </a:solidFill>
                  </a:tcPr>
                </a:tc>
                <a:extLst>
                  <a:ext uri="{0D108BD9-81ED-4DB2-BD59-A6C34878D82A}">
                    <a16:rowId xmlns:a16="http://schemas.microsoft.com/office/drawing/2014/main" xmlns="" val="10001"/>
                  </a:ext>
                </a:extLst>
              </a:tr>
              <a:tr h="370840">
                <a:tc>
                  <a:txBody>
                    <a:bodyPr/>
                    <a:lstStyle/>
                    <a:p>
                      <a:r>
                        <a:rPr lang="en-US" dirty="0" smtClean="0"/>
                        <a:t>Medium</a:t>
                      </a:r>
                      <a:endParaRPr lang="en-US" dirty="0"/>
                    </a:p>
                  </a:txBody>
                  <a:tcPr>
                    <a:solidFill>
                      <a:srgbClr val="00B050"/>
                    </a:solidFill>
                  </a:tcPr>
                </a:tc>
                <a:extLst>
                  <a:ext uri="{0D108BD9-81ED-4DB2-BD59-A6C34878D82A}">
                    <a16:rowId xmlns:a16="http://schemas.microsoft.com/office/drawing/2014/main" xmlns="" val="10002"/>
                  </a:ext>
                </a:extLst>
              </a:tr>
              <a:tr h="370840">
                <a:tc>
                  <a:txBody>
                    <a:bodyPr/>
                    <a:lstStyle/>
                    <a:p>
                      <a:r>
                        <a:rPr lang="en-US" dirty="0" smtClean="0"/>
                        <a:t>Low</a:t>
                      </a:r>
                      <a:endParaRPr lang="en-US" dirty="0"/>
                    </a:p>
                  </a:txBody>
                  <a:tcPr>
                    <a:solidFill>
                      <a:srgbClr val="00B050"/>
                    </a:solidFill>
                  </a:tcPr>
                </a:tc>
                <a:extLst>
                  <a:ext uri="{0D108BD9-81ED-4DB2-BD59-A6C34878D82A}">
                    <a16:rowId xmlns:a16="http://schemas.microsoft.com/office/drawing/2014/main" xmlns="" val="10003"/>
                  </a:ext>
                </a:extLst>
              </a:tr>
              <a:tr h="370840">
                <a:tc>
                  <a:txBody>
                    <a:bodyPr/>
                    <a:lstStyle/>
                    <a:p>
                      <a:r>
                        <a:rPr lang="en-US" dirty="0" smtClean="0"/>
                        <a:t>None</a:t>
                      </a:r>
                      <a:endParaRPr lang="en-US" dirty="0"/>
                    </a:p>
                  </a:txBody>
                  <a:tcPr>
                    <a:solidFill>
                      <a:srgbClr val="00B050"/>
                    </a:solid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29161655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Base-Station Assisted Network (single hop) ( I / II )</a:t>
            </a:r>
            <a:endParaRPr lang="en-US"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a:t>August 2017</a:t>
            </a:r>
          </a:p>
        </p:txBody>
      </p:sp>
      <p:sp>
        <p:nvSpPr>
          <p:cNvPr id="17" name="Inhaltsplatzhalter 16"/>
          <p:cNvSpPr>
            <a:spLocks noGrp="1"/>
          </p:cNvSpPr>
          <p:nvPr>
            <p:ph idx="1"/>
          </p:nvPr>
        </p:nvSpPr>
        <p:spPr/>
        <p:txBody>
          <a:bodyPr/>
          <a:lstStyle/>
          <a:p>
            <a:r>
              <a:rPr lang="en-US" sz="2400" dirty="0" smtClean="0"/>
              <a:t>Base station coordinates the network</a:t>
            </a:r>
          </a:p>
          <a:p>
            <a:r>
              <a:rPr lang="en-US" sz="2400" dirty="0" smtClean="0"/>
              <a:t>Communication also possible between the devices</a:t>
            </a:r>
          </a:p>
          <a:p>
            <a:endParaRPr lang="en-US" sz="2400" dirty="0"/>
          </a:p>
          <a:p>
            <a:pPr marL="0" indent="0">
              <a:buNone/>
            </a:pPr>
            <a:r>
              <a:rPr lang="en-US" sz="2400" dirty="0" smtClean="0">
                <a:sym typeface="Wingdings" panose="05000000000000000000" pitchFamily="2" charset="2"/>
              </a:rPr>
              <a:t> Jussi </a:t>
            </a:r>
            <a:endParaRPr lang="en-US" sz="2400" dirty="0" smtClean="0"/>
          </a:p>
          <a:p>
            <a:endParaRPr lang="en-US" sz="2400" dirty="0"/>
          </a:p>
          <a:p>
            <a:endParaRPr lang="en-US" sz="2400" dirty="0" smtClean="0"/>
          </a:p>
          <a:p>
            <a:endParaRPr lang="en-US" sz="2400" dirty="0"/>
          </a:p>
          <a:p>
            <a:endParaRPr lang="en-US" sz="2400" dirty="0" smtClean="0"/>
          </a:p>
          <a:p>
            <a:endParaRPr lang="en-US" sz="2400" dirty="0"/>
          </a:p>
          <a:p>
            <a:endParaRPr lang="en-US" sz="2000" dirty="0"/>
          </a:p>
        </p:txBody>
      </p:sp>
      <p:graphicFrame>
        <p:nvGraphicFramePr>
          <p:cNvPr id="19" name="Tabelle 18"/>
          <p:cNvGraphicFramePr>
            <a:graphicFrameLocks noGrp="1"/>
          </p:cNvGraphicFramePr>
          <p:nvPr>
            <p:extLst>
              <p:ext uri="{D42A27DB-BD31-4B8C-83A1-F6EECF244321}">
                <p14:modId xmlns:p14="http://schemas.microsoft.com/office/powerpoint/2010/main" val="298976669"/>
              </p:ext>
            </p:extLst>
          </p:nvPr>
        </p:nvGraphicFramePr>
        <p:xfrm>
          <a:off x="827584" y="3673832"/>
          <a:ext cx="3672408" cy="1483360"/>
        </p:xfrm>
        <a:graphic>
          <a:graphicData uri="http://schemas.openxmlformats.org/drawingml/2006/table">
            <a:tbl>
              <a:tblPr firstRow="1" bandRow="1">
                <a:tableStyleId>{5C22544A-7EE6-4342-B048-85BDC9FD1C3A}</a:tableStyleId>
              </a:tblPr>
              <a:tblGrid>
                <a:gridCol w="3672408">
                  <a:extLst>
                    <a:ext uri="{9D8B030D-6E8A-4147-A177-3AD203B41FA5}">
                      <a16:colId xmlns:a16="http://schemas.microsoft.com/office/drawing/2014/main" xmlns="" val="20000"/>
                    </a:ext>
                  </a:extLst>
                </a:gridCol>
              </a:tblGrid>
              <a:tr h="370840">
                <a:tc>
                  <a:txBody>
                    <a:bodyPr/>
                    <a:lstStyle/>
                    <a:p>
                      <a:r>
                        <a:rPr lang="en-US" noProof="0" dirty="0" smtClean="0"/>
                        <a:t>Pros</a:t>
                      </a:r>
                      <a:endParaRPr lang="en-US" noProof="0" dirty="0"/>
                    </a:p>
                  </a:txBody>
                  <a:tcPr>
                    <a:solidFill>
                      <a:srgbClr val="00B050"/>
                    </a:solidFill>
                  </a:tcPr>
                </a:tc>
                <a:extLst>
                  <a:ext uri="{0D108BD9-81ED-4DB2-BD59-A6C34878D82A}">
                    <a16:rowId xmlns:a16="http://schemas.microsoft.com/office/drawing/2014/main" xmlns="" val="10000"/>
                  </a:ext>
                </a:extLst>
              </a:tr>
              <a:tr h="370840">
                <a:tc>
                  <a:txBody>
                    <a:bodyPr/>
                    <a:lstStyle/>
                    <a:p>
                      <a:endParaRPr lang="en-US" noProof="0" dirty="0"/>
                    </a:p>
                  </a:txBody>
                  <a:tcPr/>
                </a:tc>
                <a:extLst>
                  <a:ext uri="{0D108BD9-81ED-4DB2-BD59-A6C34878D82A}">
                    <a16:rowId xmlns:a16="http://schemas.microsoft.com/office/drawing/2014/main" xmlns="" val="10001"/>
                  </a:ext>
                </a:extLst>
              </a:tr>
              <a:tr h="370840">
                <a:tc>
                  <a:txBody>
                    <a:bodyPr/>
                    <a:lstStyle/>
                    <a:p>
                      <a:endParaRPr lang="en-US" noProof="0" dirty="0"/>
                    </a:p>
                  </a:txBody>
                  <a:tcPr/>
                </a:tc>
                <a:extLst>
                  <a:ext uri="{0D108BD9-81ED-4DB2-BD59-A6C34878D82A}">
                    <a16:rowId xmlns:a16="http://schemas.microsoft.com/office/drawing/2014/main" xmlns="" val="10002"/>
                  </a:ext>
                </a:extLst>
              </a:tr>
              <a:tr h="370840">
                <a:tc>
                  <a:txBody>
                    <a:bodyPr/>
                    <a:lstStyle/>
                    <a:p>
                      <a:endParaRPr lang="en-US" noProof="0" dirty="0"/>
                    </a:p>
                  </a:txBody>
                  <a:tcPr/>
                </a:tc>
                <a:extLst>
                  <a:ext uri="{0D108BD9-81ED-4DB2-BD59-A6C34878D82A}">
                    <a16:rowId xmlns:a16="http://schemas.microsoft.com/office/drawing/2014/main" xmlns="" val="10003"/>
                  </a:ext>
                </a:extLst>
              </a:tr>
            </a:tbl>
          </a:graphicData>
        </a:graphic>
      </p:graphicFrame>
      <p:graphicFrame>
        <p:nvGraphicFramePr>
          <p:cNvPr id="20" name="Tabelle 19"/>
          <p:cNvGraphicFramePr>
            <a:graphicFrameLocks noGrp="1"/>
          </p:cNvGraphicFramePr>
          <p:nvPr>
            <p:extLst>
              <p:ext uri="{D42A27DB-BD31-4B8C-83A1-F6EECF244321}">
                <p14:modId xmlns:p14="http://schemas.microsoft.com/office/powerpoint/2010/main" val="775836220"/>
              </p:ext>
            </p:extLst>
          </p:nvPr>
        </p:nvGraphicFramePr>
        <p:xfrm>
          <a:off x="4644008" y="3673832"/>
          <a:ext cx="3672408" cy="741680"/>
        </p:xfrm>
        <a:graphic>
          <a:graphicData uri="http://schemas.openxmlformats.org/drawingml/2006/table">
            <a:tbl>
              <a:tblPr firstRow="1" bandRow="1">
                <a:tableStyleId>{5C22544A-7EE6-4342-B048-85BDC9FD1C3A}</a:tableStyleId>
              </a:tblPr>
              <a:tblGrid>
                <a:gridCol w="3672408">
                  <a:extLst>
                    <a:ext uri="{9D8B030D-6E8A-4147-A177-3AD203B41FA5}">
                      <a16:colId xmlns:a16="http://schemas.microsoft.com/office/drawing/2014/main" xmlns="" val="20000"/>
                    </a:ext>
                  </a:extLst>
                </a:gridCol>
              </a:tblGrid>
              <a:tr h="370840">
                <a:tc>
                  <a:txBody>
                    <a:bodyPr/>
                    <a:lstStyle/>
                    <a:p>
                      <a:r>
                        <a:rPr lang="en-US" noProof="0" dirty="0" smtClean="0"/>
                        <a:t>Cons</a:t>
                      </a:r>
                      <a:endParaRPr lang="en-US" noProof="0" dirty="0"/>
                    </a:p>
                  </a:txBody>
                  <a:tcPr>
                    <a:solidFill>
                      <a:srgbClr val="FF0000"/>
                    </a:solidFill>
                  </a:tcPr>
                </a:tc>
                <a:extLst>
                  <a:ext uri="{0D108BD9-81ED-4DB2-BD59-A6C34878D82A}">
                    <a16:rowId xmlns:a16="http://schemas.microsoft.com/office/drawing/2014/main" xmlns="" val="10000"/>
                  </a:ext>
                </a:extLst>
              </a:tr>
              <a:tr h="370840">
                <a:tc>
                  <a:txBody>
                    <a:bodyPr/>
                    <a:lstStyle/>
                    <a:p>
                      <a:endParaRPr lang="en-US" noProof="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048092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1086</Words>
  <Application>Microsoft Office PowerPoint</Application>
  <PresentationFormat>Bildschirmpräsentation (4:3)</PresentationFormat>
  <Paragraphs>380</Paragraphs>
  <Slides>15</Slides>
  <Notes>6</Notes>
  <HiddenSlides>0</HiddenSlides>
  <MMClips>0</MMClips>
  <ScaleCrop>false</ScaleCrop>
  <HeadingPairs>
    <vt:vector size="4" baseType="variant">
      <vt:variant>
        <vt:lpstr>Design</vt:lpstr>
      </vt:variant>
      <vt:variant>
        <vt:i4>1</vt:i4>
      </vt:variant>
      <vt:variant>
        <vt:lpstr>Folientitel</vt:lpstr>
      </vt:variant>
      <vt:variant>
        <vt:i4>15</vt:i4>
      </vt:variant>
    </vt:vector>
  </HeadingPairs>
  <TitlesOfParts>
    <vt:vector size="16" baseType="lpstr">
      <vt:lpstr>IEEE-P802_15_Rbt</vt:lpstr>
      <vt:lpstr>PowerPoint-Präsentation</vt:lpstr>
      <vt:lpstr>Suitability Evaluation of Network Topologies</vt:lpstr>
      <vt:lpstr>Star (single hop) ( I / II )</vt:lpstr>
      <vt:lpstr>Star (single hop) ( II / II )</vt:lpstr>
      <vt:lpstr>Extended Star (single hop) ( I / II )</vt:lpstr>
      <vt:lpstr>Extended  Star (single hop) ( II / II )</vt:lpstr>
      <vt:lpstr>Device to Device ( I / II )</vt:lpstr>
      <vt:lpstr>Device to Device ( II / II )</vt:lpstr>
      <vt:lpstr>Base-Station Assisted Network (single hop) ( I / II )</vt:lpstr>
      <vt:lpstr>Base-Station Assisted Network (single hop) ( II / II )</vt:lpstr>
      <vt:lpstr>Unsynchronized Mesh ( I / II )</vt:lpstr>
      <vt:lpstr>Unsynchronized Mesh ( II / II )</vt:lpstr>
      <vt:lpstr>Synchronized Mesh ( I / II )</vt:lpstr>
      <vt:lpstr>Synchronized  Mesh ( II / II )</vt:lpstr>
      <vt:lpstr>Any Questions or Comments?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140</cp:revision>
  <cp:lastPrinted>1998-02-10T13:28:06Z</cp:lastPrinted>
  <dcterms:created xsi:type="dcterms:W3CDTF">2017-07-08T18:50:52Z</dcterms:created>
  <dcterms:modified xsi:type="dcterms:W3CDTF">2017-08-03T10:00:43Z</dcterms:modified>
</cp:coreProperties>
</file>