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2" r:id="rId2"/>
    <p:sldId id="273" r:id="rId3"/>
    <p:sldId id="261" r:id="rId4"/>
    <p:sldId id="262" r:id="rId5"/>
    <p:sldId id="275" r:id="rId6"/>
    <p:sldId id="276" r:id="rId7"/>
    <p:sldId id="277" r:id="rId8"/>
    <p:sldId id="278" r:id="rId9"/>
    <p:sldId id="279" r:id="rId10"/>
    <p:sldId id="280" r:id="rId11"/>
    <p:sldId id="27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15-17-0379-00-lpwa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Network Topologies]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network topologies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Mesh ( </a:t>
            </a:r>
            <a:r>
              <a:rPr lang="en-US" dirty="0" smtClean="0"/>
              <a:t>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14549720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309585148"/>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8222902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0000"/>
                    </a:solidFill>
                  </a:tcPr>
                </a:tc>
              </a:tr>
              <a:tr h="370840">
                <a:tc>
                  <a:txBody>
                    <a:bodyPr/>
                    <a:lstStyle/>
                    <a:p>
                      <a:r>
                        <a:rPr lang="en-US" sz="1800" dirty="0" smtClean="0"/>
                        <a:t>Occasionally 1/day</a:t>
                      </a:r>
                    </a:p>
                  </a:txBody>
                  <a:tcPr>
                    <a:solidFill>
                      <a:srgbClr val="FF0000"/>
                    </a:solidFill>
                  </a:tcPr>
                </a:tc>
              </a:tr>
              <a:tr h="370840">
                <a:tc>
                  <a:txBody>
                    <a:bodyPr/>
                    <a:lstStyle/>
                    <a:p>
                      <a:r>
                        <a:rPr lang="en-US" sz="1800" dirty="0" smtClean="0"/>
                        <a:t>Occasionally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2767643214"/>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4182394333"/>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87537979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4111191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11</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Network Topologies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Star (single hop)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One central base-station receives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9040645"/>
              </p:ext>
            </p:extLst>
          </p:nvPr>
        </p:nvGraphicFramePr>
        <p:xfrm>
          <a:off x="827584" y="32849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user devices</a:t>
                      </a:r>
                      <a:endParaRPr lang="en-US" noProof="0" dirty="0"/>
                    </a:p>
                  </a:txBody>
                  <a:tcPr/>
                </a:tc>
              </a:tr>
              <a:tr h="370840">
                <a:tc>
                  <a:txBody>
                    <a:bodyPr/>
                    <a:lstStyle/>
                    <a:p>
                      <a:r>
                        <a:rPr lang="en-US" noProof="0" dirty="0" smtClean="0"/>
                        <a:t>Only</a:t>
                      </a:r>
                      <a:r>
                        <a:rPr lang="en-US" baseline="0" noProof="0" dirty="0" smtClean="0"/>
                        <a:t> few powerful base-stations</a:t>
                      </a:r>
                      <a:endParaRPr lang="en-US" noProof="0" dirty="0"/>
                    </a:p>
                  </a:txBody>
                  <a:tcPr/>
                </a:tc>
              </a:tr>
              <a:tr h="370840">
                <a:tc>
                  <a:txBody>
                    <a:bodyPr/>
                    <a:lstStyle/>
                    <a:p>
                      <a:r>
                        <a:rPr lang="en-US" noProof="0" dirty="0" smtClean="0"/>
                        <a:t>No additional latency</a:t>
                      </a:r>
                      <a:r>
                        <a:rPr lang="en-US" baseline="0" noProof="0" dirty="0" smtClean="0"/>
                        <a:t> due relaying</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23743459"/>
              </p:ext>
            </p:extLst>
          </p:nvPr>
        </p:nvGraphicFramePr>
        <p:xfrm>
          <a:off x="4644008" y="3284984"/>
          <a:ext cx="3672408" cy="12852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User</a:t>
                      </a:r>
                      <a:r>
                        <a:rPr lang="en-US" baseline="0" noProof="0" dirty="0" smtClean="0"/>
                        <a:t> devices have to be able to achieve the required cell radius </a:t>
                      </a:r>
                      <a:r>
                        <a:rPr lang="en-US" baseline="0" noProof="0" dirty="0" smtClean="0">
                          <a:sym typeface="Wingdings" panose="05000000000000000000" pitchFamily="2" charset="2"/>
                        </a:rPr>
                        <a:t> low bit-rates</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Star (single hop</a:t>
            </a:r>
            <a:r>
              <a:rPr lang="en-US" dirty="0" smtClean="0"/>
              <a:t>) ( </a:t>
            </a:r>
            <a:r>
              <a:rPr lang="en-US" dirty="0" smtClean="0"/>
              <a:t>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22654972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896488267"/>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377703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FFC00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369845097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Extended Star (single hop)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Multiple base-stations receive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0169365"/>
              </p:ext>
            </p:extLst>
          </p:nvPr>
        </p:nvGraphicFramePr>
        <p:xfrm>
          <a:off x="827584" y="3284984"/>
          <a:ext cx="3672408" cy="27686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user devices</a:t>
                      </a:r>
                      <a:endParaRPr lang="en-US" noProof="0" dirty="0"/>
                    </a:p>
                  </a:txBody>
                  <a:tcPr/>
                </a:tc>
              </a:tr>
              <a:tr h="370840">
                <a:tc>
                  <a:txBody>
                    <a:bodyPr/>
                    <a:lstStyle/>
                    <a:p>
                      <a:r>
                        <a:rPr lang="en-US" noProof="0" dirty="0" smtClean="0"/>
                        <a:t>Only</a:t>
                      </a:r>
                      <a:r>
                        <a:rPr lang="en-US" baseline="0" noProof="0" dirty="0" smtClean="0"/>
                        <a:t> few powerful base-stations</a:t>
                      </a:r>
                      <a:endParaRPr lang="en-US" noProof="0" dirty="0"/>
                    </a:p>
                  </a:txBody>
                  <a:tcPr/>
                </a:tc>
              </a:tr>
              <a:tr h="370840">
                <a:tc>
                  <a:txBody>
                    <a:bodyPr/>
                    <a:lstStyle/>
                    <a:p>
                      <a:r>
                        <a:rPr lang="en-US" noProof="0" dirty="0" smtClean="0"/>
                        <a:t>No additional latency</a:t>
                      </a:r>
                      <a:r>
                        <a:rPr lang="en-US" baseline="0" noProof="0" dirty="0" smtClean="0"/>
                        <a:t> due relaying</a:t>
                      </a:r>
                      <a:endParaRPr lang="en-US" noProof="0" dirty="0"/>
                    </a:p>
                  </a:txBody>
                  <a:tcPr/>
                </a:tc>
              </a:tr>
              <a:tr h="370840">
                <a:tc>
                  <a:txBody>
                    <a:bodyPr/>
                    <a:lstStyle/>
                    <a:p>
                      <a:r>
                        <a:rPr lang="en-US" noProof="0" dirty="0" smtClean="0"/>
                        <a:t>Additional diversity</a:t>
                      </a:r>
                      <a:endParaRPr lang="en-US" noProof="0" dirty="0"/>
                    </a:p>
                  </a:txBody>
                  <a:tcPr/>
                </a:tc>
              </a:tr>
              <a:tr h="370840">
                <a:tc>
                  <a:txBody>
                    <a:bodyPr/>
                    <a:lstStyle/>
                    <a:p>
                      <a:r>
                        <a:rPr lang="en-US" noProof="0" dirty="0" smtClean="0"/>
                        <a:t>Possibility for upgrading the network</a:t>
                      </a:r>
                      <a:r>
                        <a:rPr lang="en-US" baseline="0" noProof="0" dirty="0" smtClean="0"/>
                        <a:t> in case of increased traffic</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280400530"/>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Multiple</a:t>
                      </a:r>
                      <a:r>
                        <a:rPr lang="en-US" baseline="0" noProof="0" dirty="0" smtClean="0"/>
                        <a:t> distributed base-stations are required</a:t>
                      </a:r>
                      <a:endParaRPr lang="en-US" noProof="0" dirty="0"/>
                    </a:p>
                  </a:txBody>
                  <a:tcPr/>
                </a:tc>
              </a:tr>
            </a:tbl>
          </a:graphicData>
        </a:graphic>
      </p:graphicFrame>
    </p:spTree>
    <p:extLst>
      <p:ext uri="{BB962C8B-B14F-4D97-AF65-F5344CB8AC3E}">
        <p14:creationId xmlns:p14="http://schemas.microsoft.com/office/powerpoint/2010/main" val="247372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Extended </a:t>
            </a:r>
            <a:r>
              <a:rPr lang="en-US" dirty="0" smtClean="0"/>
              <a:t> Star </a:t>
            </a:r>
            <a:r>
              <a:rPr lang="en-US" dirty="0"/>
              <a:t>(single hop</a:t>
            </a:r>
            <a:r>
              <a:rPr lang="en-US" dirty="0" smtClean="0"/>
              <a:t>) ( </a:t>
            </a:r>
            <a:r>
              <a:rPr lang="en-US" dirty="0" smtClean="0"/>
              <a:t>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9347818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327193816"/>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1556624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15849252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957561635"/>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58843381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3109868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Device to Device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Only communication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241231182"/>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No</a:t>
                      </a:r>
                      <a:r>
                        <a:rPr lang="en-US" baseline="0" noProof="0" dirty="0" smtClean="0"/>
                        <a:t> infrastructure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71830972"/>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Only</a:t>
                      </a:r>
                      <a:r>
                        <a:rPr lang="en-US" baseline="0" noProof="0" dirty="0" smtClean="0"/>
                        <a:t> short range</a:t>
                      </a:r>
                      <a:endParaRPr lang="en-US" noProof="0" dirty="0"/>
                    </a:p>
                  </a:txBody>
                  <a:tcPr/>
                </a:tc>
              </a:tr>
            </a:tbl>
          </a:graphicData>
        </a:graphic>
      </p:graphicFrame>
    </p:spTree>
    <p:extLst>
      <p:ext uri="{BB962C8B-B14F-4D97-AF65-F5344CB8AC3E}">
        <p14:creationId xmlns:p14="http://schemas.microsoft.com/office/powerpoint/2010/main" val="2225645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Device to </a:t>
            </a:r>
            <a:r>
              <a:rPr lang="en-US" dirty="0" smtClean="0"/>
              <a:t>Device ( </a:t>
            </a:r>
            <a:r>
              <a:rPr lang="en-US" dirty="0" smtClean="0"/>
              <a:t>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83584853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717988635"/>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9062567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2937555331"/>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85665494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23886772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291616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Mesh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Only communication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936059516"/>
              </p:ext>
            </p:extLst>
          </p:nvPr>
        </p:nvGraphicFramePr>
        <p:xfrm>
          <a:off x="827584" y="2492896"/>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No</a:t>
                      </a:r>
                      <a:r>
                        <a:rPr lang="en-US" baseline="0" noProof="0" dirty="0" smtClean="0"/>
                        <a:t> base stations required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080161502"/>
              </p:ext>
            </p:extLst>
          </p:nvPr>
        </p:nvGraphicFramePr>
        <p:xfrm>
          <a:off x="4644008" y="2498080"/>
          <a:ext cx="3672408" cy="34798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Devices</a:t>
                      </a:r>
                      <a:r>
                        <a:rPr lang="en-US" baseline="0" noProof="0" dirty="0" smtClean="0"/>
                        <a:t> have to relay data for other devices </a:t>
                      </a:r>
                      <a:r>
                        <a:rPr lang="en-US" baseline="0" noProof="0" dirty="0" smtClean="0">
                          <a:sym typeface="Wingdings" panose="05000000000000000000" pitchFamily="2" charset="2"/>
                        </a:rPr>
                        <a:t> unpredictable latency, power consumption, etc.</a:t>
                      </a:r>
                      <a:endParaRPr lang="en-US" noProof="0" dirty="0"/>
                    </a:p>
                  </a:txBody>
                  <a:tcPr/>
                </a:tc>
              </a:tr>
              <a:tr h="298936">
                <a:tc>
                  <a:txBody>
                    <a:bodyPr/>
                    <a:lstStyle/>
                    <a:p>
                      <a:r>
                        <a:rPr lang="en-US" noProof="0" dirty="0" smtClean="0"/>
                        <a:t>Devices have</a:t>
                      </a:r>
                      <a:r>
                        <a:rPr lang="en-US" baseline="0" noProof="0" dirty="0" smtClean="0"/>
                        <a:t> to support transmission and reception</a:t>
                      </a:r>
                      <a:endParaRPr lang="en-US" noProof="0" dirty="0"/>
                    </a:p>
                  </a:txBody>
                  <a:tcPr/>
                </a:tc>
              </a:tr>
              <a:tr h="298936">
                <a:tc>
                  <a:txBody>
                    <a:bodyPr/>
                    <a:lstStyle/>
                    <a:p>
                      <a:r>
                        <a:rPr lang="en-US" noProof="0" dirty="0" smtClean="0"/>
                        <a:t>Configuration</a:t>
                      </a:r>
                      <a:r>
                        <a:rPr lang="en-US" baseline="0" noProof="0" dirty="0" smtClean="0"/>
                        <a:t> of network is time demanding, synchronization of the network required</a:t>
                      </a:r>
                      <a:endParaRPr lang="en-US" noProof="0" dirty="0"/>
                    </a:p>
                  </a:txBody>
                  <a:tcPr/>
                </a:tc>
              </a:tr>
              <a:tr h="298936">
                <a:tc>
                  <a:txBody>
                    <a:bodyPr/>
                    <a:lstStyle/>
                    <a:p>
                      <a:r>
                        <a:rPr lang="en-US" noProof="0" dirty="0" smtClean="0"/>
                        <a:t>Ultra</a:t>
                      </a:r>
                      <a:r>
                        <a:rPr lang="en-US" baseline="0" noProof="0" dirty="0" smtClean="0"/>
                        <a:t> long latency in case of long data periods</a:t>
                      </a:r>
                      <a:endParaRPr lang="en-US" noProof="0" dirty="0"/>
                    </a:p>
                  </a:txBody>
                  <a:tcPr/>
                </a:tc>
              </a:tr>
            </a:tbl>
          </a:graphicData>
        </a:graphic>
      </p:graphicFrame>
    </p:spTree>
    <p:extLst>
      <p:ext uri="{BB962C8B-B14F-4D97-AF65-F5344CB8AC3E}">
        <p14:creationId xmlns:p14="http://schemas.microsoft.com/office/powerpoint/2010/main" val="4262295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697</Words>
  <Application>Microsoft Office PowerPoint</Application>
  <PresentationFormat>Bildschirmpräsentation (4:3)</PresentationFormat>
  <Paragraphs>253</Paragraphs>
  <Slides>11</Slides>
  <Notes>4</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Suitability Evaluation of Network Topologies</vt:lpstr>
      <vt:lpstr>Star (single hop) ( I / II )</vt:lpstr>
      <vt:lpstr>Star (single hop) ( II / II )</vt:lpstr>
      <vt:lpstr>Extended Star (single hop) ( I / II )</vt:lpstr>
      <vt:lpstr>Extended  Star (single hop) ( II / II )</vt:lpstr>
      <vt:lpstr>Device to Device ( I / II )</vt:lpstr>
      <vt:lpstr>Device to Device ( II / II )</vt:lpstr>
      <vt:lpstr>Mesh ( I / II )</vt:lpstr>
      <vt:lpstr>Mesh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116</cp:revision>
  <cp:lastPrinted>1998-02-10T13:28:06Z</cp:lastPrinted>
  <dcterms:created xsi:type="dcterms:W3CDTF">2017-07-08T18:50:52Z</dcterms:created>
  <dcterms:modified xsi:type="dcterms:W3CDTF">2017-07-10T07:20:53Z</dcterms:modified>
</cp:coreProperties>
</file>