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72" r:id="rId2"/>
    <p:sldId id="273" r:id="rId3"/>
    <p:sldId id="261" r:id="rId4"/>
    <p:sldId id="262" r:id="rId5"/>
    <p:sldId id="276" r:id="rId6"/>
    <p:sldId id="277" r:id="rId7"/>
    <p:sldId id="280" r:id="rId8"/>
    <p:sldId id="281" r:id="rId9"/>
    <p:sldId id="284" r:id="rId10"/>
    <p:sldId id="285" r:id="rId11"/>
    <p:sldId id="274"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230" y="-66"/>
      </p:cViewPr>
      <p:guideLst>
        <p:guide orient="horz" pos="2160"/>
        <p:guide pos="2880"/>
      </p:guideLst>
    </p:cSldViewPr>
  </p:slideViewPr>
  <p:notesTextViewPr>
    <p:cViewPr>
      <p:scale>
        <a:sx n="1" d="1"/>
        <a:sy n="1" d="1"/>
      </p:scale>
      <p:origin x="0" y="0"/>
    </p:cViewPr>
  </p:notesTextViewPr>
  <p:notesViewPr>
    <p:cSldViewPr>
      <p:cViewPr varScale="1">
        <p:scale>
          <a:sx n="52" d="100"/>
          <a:sy n="52" d="100"/>
        </p:scale>
        <p:origin x="-2868" y="-10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6173669D-7811-4DBA-AC64-879471F91E69}"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20390789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DB62FCD-5E77-4BA1-AED4-8C1820A83636}"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14308496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3</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5</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7</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9</a:t>
            </a:fld>
            <a:endParaRPr lang="en-US" altLang="en-US"/>
          </a:p>
        </p:txBody>
      </p:sp>
    </p:spTree>
    <p:extLst>
      <p:ext uri="{BB962C8B-B14F-4D97-AF65-F5344CB8AC3E}">
        <p14:creationId xmlns:p14="http://schemas.microsoft.com/office/powerpoint/2010/main" val="815216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475787-2930-467E-8EA2-976BAA0BCE6E}" type="slidenum">
              <a:rPr lang="en-US" altLang="en-US"/>
              <a:pPr>
                <a:defRPr/>
              </a:pPr>
              <a:t>‹Nr.›</a:t>
            </a:fld>
            <a:endParaRPr lang="en-US" altLang="en-US"/>
          </a:p>
        </p:txBody>
      </p:sp>
    </p:spTree>
    <p:extLst>
      <p:ext uri="{BB962C8B-B14F-4D97-AF65-F5344CB8AC3E}">
        <p14:creationId xmlns:p14="http://schemas.microsoft.com/office/powerpoint/2010/main" val="1616513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4A88D36-E1B2-48C5-8775-B9832A1198A0}" type="slidenum">
              <a:rPr lang="en-US" altLang="en-US"/>
              <a:pPr>
                <a:defRPr/>
              </a:pPr>
              <a:t>‹Nr.›</a:t>
            </a:fld>
            <a:endParaRPr lang="en-US" altLang="en-US"/>
          </a:p>
        </p:txBody>
      </p:sp>
    </p:spTree>
    <p:extLst>
      <p:ext uri="{BB962C8B-B14F-4D97-AF65-F5344CB8AC3E}">
        <p14:creationId xmlns:p14="http://schemas.microsoft.com/office/powerpoint/2010/main" val="892735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ACC4AD4-C719-45A1-87BB-722A5B7777AE}" type="slidenum">
              <a:rPr lang="en-US" altLang="en-US"/>
              <a:pPr>
                <a:defRPr/>
              </a:pPr>
              <a:t>‹Nr.›</a:t>
            </a:fld>
            <a:endParaRPr lang="en-US" altLang="en-US"/>
          </a:p>
        </p:txBody>
      </p:sp>
    </p:spTree>
    <p:extLst>
      <p:ext uri="{BB962C8B-B14F-4D97-AF65-F5344CB8AC3E}">
        <p14:creationId xmlns:p14="http://schemas.microsoft.com/office/powerpoint/2010/main" val="2105883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1F45AF5-87BE-4F6E-A260-B0846FF0DAD3}" type="slidenum">
              <a:rPr lang="en-US" altLang="en-US"/>
              <a:pPr>
                <a:defRPr/>
              </a:pPr>
              <a:t>‹Nr.›</a:t>
            </a:fld>
            <a:endParaRPr lang="en-US" altLang="en-US"/>
          </a:p>
        </p:txBody>
      </p:sp>
    </p:spTree>
    <p:extLst>
      <p:ext uri="{BB962C8B-B14F-4D97-AF65-F5344CB8AC3E}">
        <p14:creationId xmlns:p14="http://schemas.microsoft.com/office/powerpoint/2010/main" val="1308315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C61CA-7FDE-412D-82B1-7B16081B797D}" type="slidenum">
              <a:rPr lang="en-US" altLang="en-US"/>
              <a:pPr>
                <a:defRPr/>
              </a:pPr>
              <a:t>‹Nr.›</a:t>
            </a:fld>
            <a:endParaRPr lang="en-US" altLang="en-US"/>
          </a:p>
        </p:txBody>
      </p:sp>
    </p:spTree>
    <p:extLst>
      <p:ext uri="{BB962C8B-B14F-4D97-AF65-F5344CB8AC3E}">
        <p14:creationId xmlns:p14="http://schemas.microsoft.com/office/powerpoint/2010/main" val="967361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a:t>&lt;month year&gt;</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FAC98CAB-F821-4E22-A490-77AF5C30025A}" type="slidenum">
              <a:rPr lang="en-US" altLang="en-US"/>
              <a:pPr>
                <a:defRPr/>
              </a:pPr>
              <a:t>‹Nr.›</a:t>
            </a:fld>
            <a:endParaRPr lang="en-US" altLang="en-US"/>
          </a:p>
        </p:txBody>
      </p:sp>
    </p:spTree>
    <p:extLst>
      <p:ext uri="{BB962C8B-B14F-4D97-AF65-F5344CB8AC3E}">
        <p14:creationId xmlns:p14="http://schemas.microsoft.com/office/powerpoint/2010/main" val="1326500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B197035F-E3BA-44E3-AE4C-8BAFB28393C5}" type="slidenum">
              <a:rPr lang="en-US" altLang="en-US"/>
              <a:pPr>
                <a:defRPr/>
              </a:pPr>
              <a:t>‹Nr.›</a:t>
            </a:fld>
            <a:endParaRPr lang="en-US" altLang="en-US"/>
          </a:p>
        </p:txBody>
      </p:sp>
    </p:spTree>
    <p:extLst>
      <p:ext uri="{BB962C8B-B14F-4D97-AF65-F5344CB8AC3E}">
        <p14:creationId xmlns:p14="http://schemas.microsoft.com/office/powerpoint/2010/main" val="1651345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5945ABF9-4E6E-4F27-8E53-2445CD3461A9}" type="slidenum">
              <a:rPr lang="en-US" altLang="en-US"/>
              <a:pPr>
                <a:defRPr/>
              </a:pPr>
              <a:t>‹Nr.›</a:t>
            </a:fld>
            <a:endParaRPr lang="en-US" altLang="en-US"/>
          </a:p>
        </p:txBody>
      </p:sp>
    </p:spTree>
    <p:extLst>
      <p:ext uri="{BB962C8B-B14F-4D97-AF65-F5344CB8AC3E}">
        <p14:creationId xmlns:p14="http://schemas.microsoft.com/office/powerpoint/2010/main" val="1272460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6DE942A5-B366-4C57-B753-92254411B761}" type="slidenum">
              <a:rPr lang="en-US" altLang="en-US"/>
              <a:pPr>
                <a:defRPr/>
              </a:pPr>
              <a:t>‹Nr.›</a:t>
            </a:fld>
            <a:endParaRPr lang="en-US" altLang="en-US"/>
          </a:p>
        </p:txBody>
      </p:sp>
    </p:spTree>
    <p:extLst>
      <p:ext uri="{BB962C8B-B14F-4D97-AF65-F5344CB8AC3E}">
        <p14:creationId xmlns:p14="http://schemas.microsoft.com/office/powerpoint/2010/main" val="3766698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261CF836-62F6-4194-8666-91F1C40A4C54}" type="slidenum">
              <a:rPr lang="en-US" altLang="en-US"/>
              <a:pPr>
                <a:defRPr/>
              </a:pPr>
              <a:t>‹Nr.›</a:t>
            </a:fld>
            <a:endParaRPr lang="en-US" altLang="en-US"/>
          </a:p>
        </p:txBody>
      </p:sp>
    </p:spTree>
    <p:extLst>
      <p:ext uri="{BB962C8B-B14F-4D97-AF65-F5344CB8AC3E}">
        <p14:creationId xmlns:p14="http://schemas.microsoft.com/office/powerpoint/2010/main" val="1057316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A3A8AD9D-E7E2-4F35-B9A7-7027585B64A0}" type="slidenum">
              <a:rPr lang="en-US" altLang="en-US"/>
              <a:pPr>
                <a:defRPr/>
              </a:pPr>
              <a:t>‹Nr.›</a:t>
            </a:fld>
            <a:endParaRPr lang="en-US" altLang="en-US"/>
          </a:p>
        </p:txBody>
      </p:sp>
    </p:spTree>
    <p:extLst>
      <p:ext uri="{BB962C8B-B14F-4D97-AF65-F5344CB8AC3E}">
        <p14:creationId xmlns:p14="http://schemas.microsoft.com/office/powerpoint/2010/main" val="4079276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a:t>&lt;month year&gt;</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1F7D2CF-ED8B-4BE0-BF89-D091E7C9A845}" type="slidenum">
              <a:rPr lang="en-US" altLang="en-US"/>
              <a:pPr>
                <a:defRPr/>
              </a:pPr>
              <a:t>‹Nr.›</a:t>
            </a:fld>
            <a:endParaRPr lang="en-US" altLang="en-US"/>
          </a:p>
        </p:txBody>
      </p:sp>
      <p:sp>
        <p:nvSpPr>
          <p:cNvPr id="1031" name="Rectangle 7"/>
          <p:cNvSpPr>
            <a:spLocks noChangeArrowheads="1"/>
          </p:cNvSpPr>
          <p:nvPr/>
        </p:nvSpPr>
        <p:spPr bwMode="auto">
          <a:xfrm>
            <a:off x="3203848" y="394156"/>
            <a:ext cx="525435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a:t>
            </a:r>
            <a:r>
              <a:rPr lang="en-US" altLang="en-US" sz="1400" b="1" dirty="0" smtClean="0"/>
              <a:t>. </a:t>
            </a:r>
            <a:r>
              <a:rPr lang="en-US" altLang="en-US" sz="1400" b="1" dirty="0" smtClean="0"/>
              <a:t>15-17-0378-01-lpwa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a:t>July 2017</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A2FC2472-3738-4FA1-9048-DCEAA145AC6A}" type="slidenum">
              <a:rPr lang="en-US" altLang="en-US"/>
              <a:pPr/>
              <a:t>1</a:t>
            </a:fld>
            <a:endParaRPr lang="en-US" altLang="en-US"/>
          </a:p>
        </p:txBody>
      </p:sp>
      <p:sp>
        <p:nvSpPr>
          <p:cNvPr id="27651" name="Rectangle 3"/>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Suitability Evaluation of </a:t>
            </a:r>
            <a:r>
              <a:rPr lang="en-US" altLang="en-US" sz="1600" dirty="0" smtClean="0">
                <a:solidFill>
                  <a:schemeClr val="tx2"/>
                </a:solidFill>
              </a:rPr>
              <a:t>MAC Schemes]</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[9 July, 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[This document presents the suitability evaluation for different </a:t>
            </a:r>
            <a:r>
              <a:rPr lang="en-US" altLang="en-US" sz="1600" dirty="0" smtClean="0">
                <a:solidFill>
                  <a:schemeClr val="tx2"/>
                </a:solidFill>
              </a:rPr>
              <a:t>MAC schemes that </a:t>
            </a:r>
            <a:r>
              <a:rPr lang="en-US" altLang="en-US" sz="1600" dirty="0">
                <a:solidFill>
                  <a:schemeClr val="tx2"/>
                </a:solidFill>
              </a:rPr>
              <a:t>may be used for LPWAN</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[Presentation within </a:t>
            </a:r>
            <a:r>
              <a:rPr lang="en-US" altLang="en-US" sz="1600" dirty="0">
                <a:solidFill>
                  <a:schemeClr val="tx2"/>
                </a:solidFill>
              </a:rPr>
              <a:t>IG LPWA</a:t>
            </a:r>
            <a:r>
              <a:rPr lang="en-US" altLang="en-US" sz="1600" dirty="0" smtClean="0">
                <a:solidFill>
                  <a:schemeClr val="tx2"/>
                </a:solidFill>
              </a:rPr>
              <a:t>]</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0634962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Fully Synchronized Network</a:t>
            </a:r>
            <a:r>
              <a:rPr lang="en-US" dirty="0" smtClean="0"/>
              <a:t> ( II / II )</a:t>
            </a:r>
            <a:endParaRPr lang="en-US" dirty="0"/>
          </a:p>
        </p:txBody>
      </p:sp>
      <p:sp>
        <p:nvSpPr>
          <p:cNvPr id="2" name="Datumsplatzhalter 1"/>
          <p:cNvSpPr>
            <a:spLocks noGrp="1"/>
          </p:cNvSpPr>
          <p:nvPr>
            <p:ph type="dt" sz="half" idx="10"/>
          </p:nvPr>
        </p:nvSpPr>
        <p:spPr>
          <a:xfrm>
            <a:off x="685800" y="1818441"/>
            <a:ext cx="1600200" cy="215444"/>
          </a:xfrm>
        </p:spPr>
        <p:txBody>
          <a:bodyPr/>
          <a:lstStyle/>
          <a:p>
            <a:r>
              <a:rPr lang="en-US" altLang="en-US" dirty="0"/>
              <a:t>July 2017</a:t>
            </a:r>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10</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1510231496"/>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FFC000"/>
                    </a:solidFill>
                  </a:tcPr>
                </a:tc>
              </a:tr>
              <a:tr h="370840">
                <a:tc>
                  <a:txBody>
                    <a:bodyPr/>
                    <a:lstStyle/>
                    <a:p>
                      <a:r>
                        <a:rPr lang="en-US" noProof="0" dirty="0" smtClean="0"/>
                        <a:t>2xAA</a:t>
                      </a:r>
                      <a:endParaRPr lang="en-US" noProof="0" dirty="0"/>
                    </a:p>
                  </a:txBody>
                  <a:tcPr>
                    <a:solidFill>
                      <a:srgbClr val="00B050"/>
                    </a:solidFill>
                  </a:tcPr>
                </a:tc>
              </a:tr>
              <a:tr h="370840">
                <a:tc>
                  <a:txBody>
                    <a:bodyPr/>
                    <a:lstStyle/>
                    <a:p>
                      <a:r>
                        <a:rPr lang="en-US" noProof="0" dirty="0" smtClean="0"/>
                        <a:t>Energy Harvesting</a:t>
                      </a:r>
                      <a:endParaRPr lang="en-US" noProof="0" dirty="0"/>
                    </a:p>
                  </a:txBody>
                  <a:tcPr>
                    <a:solidFill>
                      <a:srgbClr val="00B05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1275633432"/>
              </p:ext>
            </p:extLst>
          </p:nvPr>
        </p:nvGraphicFramePr>
        <p:xfrm>
          <a:off x="2483768"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FFC000"/>
                    </a:solidFill>
                  </a:tcPr>
                </a:tc>
              </a:tr>
              <a:tr h="370840">
                <a:tc>
                  <a:txBody>
                    <a:bodyPr/>
                    <a:lstStyle/>
                    <a:p>
                      <a:r>
                        <a:rPr lang="en-US" noProof="0" dirty="0" smtClean="0"/>
                        <a:t>FCC</a:t>
                      </a:r>
                      <a:endParaRPr lang="en-US" noProof="0" dirty="0"/>
                    </a:p>
                  </a:txBody>
                  <a:tcPr>
                    <a:solidFill>
                      <a:srgbClr val="FFC000"/>
                    </a:solidFill>
                  </a:tcPr>
                </a:tc>
              </a:tr>
              <a:tr h="370840">
                <a:tc>
                  <a:txBody>
                    <a:bodyPr/>
                    <a:lstStyle/>
                    <a:p>
                      <a:r>
                        <a:rPr lang="en-US" noProof="0" dirty="0" smtClean="0"/>
                        <a:t>ETSI/FCC</a:t>
                      </a:r>
                      <a:endParaRPr lang="en-US" noProof="0" dirty="0"/>
                    </a:p>
                  </a:txBody>
                  <a:tcPr>
                    <a:solidFill>
                      <a:srgbClr val="FFC00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7" name="Tabelle 16"/>
          <p:cNvGraphicFramePr>
            <a:graphicFrameLocks noGrp="1"/>
          </p:cNvGraphicFramePr>
          <p:nvPr>
            <p:extLst>
              <p:ext uri="{D42A27DB-BD31-4B8C-83A1-F6EECF244321}">
                <p14:modId xmlns:p14="http://schemas.microsoft.com/office/powerpoint/2010/main" val="2542327076"/>
              </p:ext>
            </p:extLst>
          </p:nvPr>
        </p:nvGraphicFramePr>
        <p:xfrm>
          <a:off x="4572000" y="1556792"/>
          <a:ext cx="1944216" cy="18542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Data</a:t>
                      </a:r>
                      <a:r>
                        <a:rPr lang="en-US" baseline="0" noProof="0" dirty="0" smtClean="0"/>
                        <a:t> Length</a:t>
                      </a:r>
                      <a:endParaRPr lang="en-US" noProof="0" dirty="0"/>
                    </a:p>
                  </a:txBody>
                  <a:tcPr/>
                </a:tc>
              </a:tr>
              <a:tr h="370840">
                <a:tc>
                  <a:txBody>
                    <a:bodyPr/>
                    <a:lstStyle/>
                    <a:p>
                      <a:r>
                        <a:rPr lang="en-US" noProof="0" dirty="0" smtClean="0"/>
                        <a:t>&lt;=</a:t>
                      </a:r>
                      <a:r>
                        <a:rPr lang="en-US" baseline="0" noProof="0" dirty="0" smtClean="0"/>
                        <a:t> 16 bytes</a:t>
                      </a:r>
                      <a:endParaRPr lang="en-US" noProof="0" dirty="0"/>
                    </a:p>
                  </a:txBody>
                  <a:tcPr>
                    <a:solidFill>
                      <a:srgbClr val="00B050"/>
                    </a:solidFill>
                  </a:tcPr>
                </a:tc>
              </a:tr>
              <a:tr h="370840">
                <a:tc>
                  <a:txBody>
                    <a:bodyPr/>
                    <a:lstStyle/>
                    <a:p>
                      <a:r>
                        <a:rPr lang="en-US" noProof="0" dirty="0" smtClean="0"/>
                        <a:t>&lt;=</a:t>
                      </a:r>
                      <a:r>
                        <a:rPr lang="en-US" baseline="0" noProof="0" dirty="0" smtClean="0"/>
                        <a:t> 64 bytes</a:t>
                      </a:r>
                      <a:endParaRPr lang="en-US" noProof="0" dirty="0"/>
                    </a:p>
                  </a:txBody>
                  <a:tcPr>
                    <a:solidFill>
                      <a:srgbClr val="00B050"/>
                    </a:solidFill>
                  </a:tcPr>
                </a:tc>
              </a:tr>
              <a:tr h="370840">
                <a:tc>
                  <a:txBody>
                    <a:bodyPr/>
                    <a:lstStyle/>
                    <a:p>
                      <a:r>
                        <a:rPr lang="en-US" noProof="0" dirty="0" smtClean="0"/>
                        <a:t>&lt;= 256 bytes</a:t>
                      </a:r>
                      <a:endParaRPr lang="en-US" noProof="0" dirty="0"/>
                    </a:p>
                  </a:txBody>
                  <a:tcPr>
                    <a:solidFill>
                      <a:srgbClr val="00B050"/>
                    </a:solidFill>
                  </a:tcPr>
                </a:tc>
              </a:tr>
              <a:tr h="370840">
                <a:tc>
                  <a:txBody>
                    <a:bodyPr/>
                    <a:lstStyle/>
                    <a:p>
                      <a:r>
                        <a:rPr lang="en-US" noProof="0" dirty="0" smtClean="0"/>
                        <a:t>&gt;</a:t>
                      </a:r>
                      <a:r>
                        <a:rPr lang="en-US" baseline="0" noProof="0" dirty="0" smtClean="0"/>
                        <a:t> 256 bytes</a:t>
                      </a:r>
                      <a:endParaRPr lang="en-US" noProof="0" dirty="0"/>
                    </a:p>
                  </a:txBody>
                  <a:tcPr>
                    <a:solidFill>
                      <a:srgbClr val="00B050"/>
                    </a:solidFill>
                  </a:tcPr>
                </a:tc>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1856181484"/>
              </p:ext>
            </p:extLst>
          </p:nvPr>
        </p:nvGraphicFramePr>
        <p:xfrm>
          <a:off x="4572000" y="3861048"/>
          <a:ext cx="1944216" cy="22961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Communication</a:t>
                      </a:r>
                      <a:r>
                        <a:rPr lang="en-US" baseline="0" noProof="0" dirty="0" smtClean="0"/>
                        <a:t> Mode</a:t>
                      </a:r>
                      <a:endParaRPr lang="en-US" noProof="0" dirty="0"/>
                    </a:p>
                  </a:txBody>
                  <a:tcPr/>
                </a:tc>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FF0000"/>
                    </a:solidFill>
                  </a:tcPr>
                </a:tc>
              </a:tr>
              <a:tr h="370840">
                <a:tc>
                  <a:txBody>
                    <a:bodyPr/>
                    <a:lstStyle/>
                    <a:p>
                      <a:r>
                        <a:rPr lang="en-US" sz="1800" kern="1200" noProof="0" dirty="0" smtClean="0">
                          <a:solidFill>
                            <a:schemeClr val="dk1"/>
                          </a:solidFill>
                          <a:latin typeface="+mn-lt"/>
                          <a:ea typeface="+mn-ea"/>
                          <a:cs typeface="+mn-cs"/>
                        </a:rPr>
                        <a:t>Downlink/Uplink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00B050"/>
                    </a:solidFill>
                  </a:tcPr>
                </a:tc>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2125154832"/>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Data Period</a:t>
                      </a:r>
                      <a:endParaRPr lang="en-US" sz="1800" noProof="0" dirty="0"/>
                    </a:p>
                  </a:txBody>
                  <a:tcPr/>
                </a:tc>
              </a:tr>
              <a:tr h="370840">
                <a:tc>
                  <a:txBody>
                    <a:bodyPr/>
                    <a:lstStyle/>
                    <a:p>
                      <a:r>
                        <a:rPr lang="en-US" sz="1800" dirty="0" smtClean="0"/>
                        <a:t>Occasionally, less than 1/day</a:t>
                      </a:r>
                    </a:p>
                  </a:txBody>
                  <a:tcPr>
                    <a:solidFill>
                      <a:srgbClr val="FFC000"/>
                    </a:solidFill>
                  </a:tcPr>
                </a:tc>
              </a:tr>
              <a:tr h="370840">
                <a:tc>
                  <a:txBody>
                    <a:bodyPr/>
                    <a:lstStyle/>
                    <a:p>
                      <a:r>
                        <a:rPr lang="en-US" sz="1800" dirty="0" smtClean="0"/>
                        <a:t>Occasionally 1/day</a:t>
                      </a:r>
                    </a:p>
                  </a:txBody>
                  <a:tcPr>
                    <a:solidFill>
                      <a:srgbClr val="FFC000"/>
                    </a:solidFill>
                  </a:tcPr>
                </a:tc>
              </a:tr>
              <a:tr h="370840">
                <a:tc>
                  <a:txBody>
                    <a:bodyPr/>
                    <a:lstStyle/>
                    <a:p>
                      <a:r>
                        <a:rPr lang="en-US" sz="1800" dirty="0" smtClean="0"/>
                        <a:t>Occasionally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FFC00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tr>
            </a:tbl>
          </a:graphicData>
        </a:graphic>
      </p:graphicFrame>
      <p:graphicFrame>
        <p:nvGraphicFramePr>
          <p:cNvPr id="12" name="Tabelle 11"/>
          <p:cNvGraphicFramePr>
            <a:graphicFrameLocks noGrp="1"/>
          </p:cNvGraphicFramePr>
          <p:nvPr>
            <p:extLst>
              <p:ext uri="{D42A27DB-BD31-4B8C-83A1-F6EECF244321}">
                <p14:modId xmlns:p14="http://schemas.microsoft.com/office/powerpoint/2010/main" val="1374026076"/>
              </p:ext>
            </p:extLst>
          </p:nvPr>
        </p:nvGraphicFramePr>
        <p:xfrm>
          <a:off x="467544"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FF0000"/>
                    </a:solidFill>
                  </a:tcPr>
                </a:tc>
              </a:tr>
              <a:tr h="370840">
                <a:tc>
                  <a:txBody>
                    <a:bodyPr/>
                    <a:lstStyle/>
                    <a:p>
                      <a:r>
                        <a:rPr lang="en-US" dirty="0" smtClean="0"/>
                        <a:t>Medium</a:t>
                      </a:r>
                      <a:endParaRPr lang="en-US" dirty="0"/>
                    </a:p>
                  </a:txBody>
                  <a:tcPr>
                    <a:solidFill>
                      <a:srgbClr val="FFC000"/>
                    </a:solidFill>
                  </a:tcPr>
                </a:tc>
              </a:tr>
              <a:tr h="370840">
                <a:tc>
                  <a:txBody>
                    <a:bodyPr/>
                    <a:lstStyle/>
                    <a:p>
                      <a:r>
                        <a:rPr lang="en-US" dirty="0" smtClean="0"/>
                        <a:t>Low</a:t>
                      </a:r>
                      <a:endParaRPr lang="en-US" dirty="0"/>
                    </a:p>
                  </a:txBody>
                  <a:tcPr>
                    <a:solidFill>
                      <a:srgbClr val="00B050"/>
                    </a:solidFill>
                  </a:tcPr>
                </a:tc>
              </a:tr>
              <a:tr h="370840">
                <a:tc>
                  <a:txBody>
                    <a:bodyPr/>
                    <a:lstStyle/>
                    <a:p>
                      <a:r>
                        <a:rPr lang="en-US" dirty="0" smtClean="0"/>
                        <a:t>None</a:t>
                      </a:r>
                      <a:endParaRPr lang="en-US" dirty="0"/>
                    </a:p>
                  </a:txBody>
                  <a:tcPr>
                    <a:solidFill>
                      <a:srgbClr val="00B050"/>
                    </a:solidFill>
                  </a:tcPr>
                </a:tc>
              </a:tr>
            </a:tbl>
          </a:graphicData>
        </a:graphic>
      </p:graphicFrame>
      <p:graphicFrame>
        <p:nvGraphicFramePr>
          <p:cNvPr id="16" name="Tabelle 15"/>
          <p:cNvGraphicFramePr>
            <a:graphicFrameLocks noGrp="1"/>
          </p:cNvGraphicFramePr>
          <p:nvPr>
            <p:extLst>
              <p:ext uri="{D42A27DB-BD31-4B8C-83A1-F6EECF244321}">
                <p14:modId xmlns:p14="http://schemas.microsoft.com/office/powerpoint/2010/main" val="900158362"/>
              </p:ext>
            </p:extLst>
          </p:nvPr>
        </p:nvGraphicFramePr>
        <p:xfrm>
          <a:off x="467544" y="3695536"/>
          <a:ext cx="1944216" cy="2397760"/>
        </p:xfrm>
        <a:graphic>
          <a:graphicData uri="http://schemas.openxmlformats.org/drawingml/2006/table">
            <a:tbl>
              <a:tblPr firstRow="1" bandRow="1">
                <a:tableStyleId>{073A0DAA-6AF3-43AB-8588-CEC1D06C72B9}</a:tableStyleId>
              </a:tblPr>
              <a:tblGrid>
                <a:gridCol w="1944216"/>
              </a:tblGrid>
              <a:tr h="122312">
                <a:tc>
                  <a:txBody>
                    <a:bodyPr/>
                    <a:lstStyle/>
                    <a:p>
                      <a:r>
                        <a:rPr lang="en-US" noProof="0" dirty="0" smtClean="0"/>
                        <a:t>Active Interfering Users</a:t>
                      </a:r>
                      <a:endParaRPr lang="en-US" noProof="0" dirty="0"/>
                    </a:p>
                  </a:txBody>
                  <a:tcPr/>
                </a:tc>
              </a:tr>
              <a:tr h="370840">
                <a:tc>
                  <a:txBody>
                    <a:bodyPr/>
                    <a:lstStyle/>
                    <a:p>
                      <a:r>
                        <a:rPr lang="en-US" noProof="0" dirty="0" smtClean="0"/>
                        <a:t>Very High</a:t>
                      </a:r>
                      <a:endParaRPr lang="en-US" noProof="0" dirty="0"/>
                    </a:p>
                  </a:txBody>
                  <a:tcPr>
                    <a:solidFill>
                      <a:srgbClr val="00B050"/>
                    </a:solidFill>
                  </a:tcPr>
                </a:tc>
              </a:tr>
              <a:tr h="370840">
                <a:tc>
                  <a:txBody>
                    <a:bodyPr/>
                    <a:lstStyle/>
                    <a:p>
                      <a:r>
                        <a:rPr lang="en-US" noProof="0" dirty="0" smtClean="0"/>
                        <a:t>High</a:t>
                      </a:r>
                      <a:endParaRPr lang="en-US" noProof="0" dirty="0"/>
                    </a:p>
                  </a:txBody>
                  <a:tcPr>
                    <a:solidFill>
                      <a:srgbClr val="00B050"/>
                    </a:solidFill>
                  </a:tcPr>
                </a:tc>
              </a:tr>
              <a:tr h="370840">
                <a:tc>
                  <a:txBody>
                    <a:bodyPr/>
                    <a:lstStyle/>
                    <a:p>
                      <a:r>
                        <a:rPr lang="en-US" noProof="0" dirty="0" smtClean="0"/>
                        <a:t>Medium</a:t>
                      </a:r>
                      <a:endParaRPr lang="en-US" noProof="0" dirty="0"/>
                    </a:p>
                  </a:txBody>
                  <a:tcPr>
                    <a:solidFill>
                      <a:srgbClr val="00B050"/>
                    </a:solidFill>
                  </a:tcPr>
                </a:tc>
              </a:tr>
              <a:tr h="370840">
                <a:tc>
                  <a:txBody>
                    <a:bodyPr/>
                    <a:lstStyle/>
                    <a:p>
                      <a:r>
                        <a:rPr lang="en-US" noProof="0" dirty="0" smtClean="0"/>
                        <a:t>Low</a:t>
                      </a:r>
                      <a:endParaRPr lang="en-US" noProof="0" dirty="0"/>
                    </a:p>
                  </a:txBody>
                  <a:tcPr>
                    <a:solidFill>
                      <a:srgbClr val="00B050"/>
                    </a:solidFill>
                  </a:tcPr>
                </a:tc>
              </a:tr>
            </a:tbl>
          </a:graphicData>
        </a:graphic>
      </p:graphicFrame>
      <p:sp>
        <p:nvSpPr>
          <p:cNvPr id="15" name="Datumsplatzhalter 1"/>
          <p:cNvSpPr txBox="1">
            <a:spLocks/>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mtClean="0"/>
              <a:t>July 2017</a:t>
            </a:r>
            <a:endParaRPr lang="en-US" altLang="en-US" dirty="0"/>
          </a:p>
        </p:txBody>
      </p:sp>
    </p:spTree>
    <p:extLst>
      <p:ext uri="{BB962C8B-B14F-4D97-AF65-F5344CB8AC3E}">
        <p14:creationId xmlns:p14="http://schemas.microsoft.com/office/powerpoint/2010/main" val="14136795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ctrTitle"/>
          </p:nvPr>
        </p:nvSpPr>
        <p:spPr/>
        <p:txBody>
          <a:bodyPr/>
          <a:lstStyle/>
          <a:p>
            <a:r>
              <a:rPr lang="en-US" dirty="0" smtClean="0"/>
              <a:t>Any Questions or Comments?</a:t>
            </a:r>
            <a:endParaRPr lang="en-US" dirty="0"/>
          </a:p>
        </p:txBody>
      </p:sp>
      <p:sp>
        <p:nvSpPr>
          <p:cNvPr id="7" name="Untertitel 6"/>
          <p:cNvSpPr>
            <a:spLocks noGrp="1"/>
          </p:cNvSpPr>
          <p:nvPr>
            <p:ph type="subTitle" idx="1"/>
          </p:nvPr>
        </p:nvSpPr>
        <p:spPr/>
        <p:txBody>
          <a:bodyPr/>
          <a:lstStyle/>
          <a:p>
            <a:endParaRPr lang="en-US" dirty="0"/>
          </a:p>
        </p:txBody>
      </p:sp>
      <p:sp>
        <p:nvSpPr>
          <p:cNvPr id="3" name="Datumsplatzhalter 2"/>
          <p:cNvSpPr>
            <a:spLocks noGrp="1"/>
          </p:cNvSpPr>
          <p:nvPr>
            <p:ph type="dt" sz="half" idx="10"/>
          </p:nvPr>
        </p:nvSpPr>
        <p:spPr>
          <a:xfrm>
            <a:off x="685800" y="378281"/>
            <a:ext cx="1600200" cy="215444"/>
          </a:xfrm>
        </p:spPr>
        <p:txBody>
          <a:bodyPr/>
          <a:lstStyle/>
          <a:p>
            <a:r>
              <a:rPr lang="en-US" altLang="en-US" dirty="0"/>
              <a:t>July 2017</a:t>
            </a:r>
          </a:p>
        </p:txBody>
      </p:sp>
      <p:sp>
        <p:nvSpPr>
          <p:cNvPr id="4" name="Fußzeilenplatzhalter 3"/>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5" name="Foliennummernplatzhalter 4"/>
          <p:cNvSpPr>
            <a:spLocks noGrp="1"/>
          </p:cNvSpPr>
          <p:nvPr>
            <p:ph type="sldNum" sz="quarter" idx="12"/>
          </p:nvPr>
        </p:nvSpPr>
        <p:spPr>
          <a:xfrm>
            <a:off x="4355223" y="6475413"/>
            <a:ext cx="509755" cy="184666"/>
          </a:xfrm>
        </p:spPr>
        <p:txBody>
          <a:bodyPr/>
          <a:lstStyle/>
          <a:p>
            <a:pPr>
              <a:defRPr/>
            </a:pPr>
            <a:r>
              <a:rPr lang="en-US" altLang="en-US" dirty="0" smtClean="0"/>
              <a:t>Slide </a:t>
            </a:r>
            <a:fld id="{5945ABF9-4E6E-4F27-8E53-2445CD3461A9}" type="slidenum">
              <a:rPr lang="en-US" altLang="en-US" smtClean="0"/>
              <a:pPr>
                <a:defRPr/>
              </a:pPr>
              <a:t>11</a:t>
            </a:fld>
            <a:endParaRPr lang="en-US" altLang="en-US" dirty="0"/>
          </a:p>
        </p:txBody>
      </p:sp>
    </p:spTree>
    <p:extLst>
      <p:ext uri="{BB962C8B-B14F-4D97-AF65-F5344CB8AC3E}">
        <p14:creationId xmlns:p14="http://schemas.microsoft.com/office/powerpoint/2010/main" val="8732197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smtClean="0"/>
              <a:t>Suitability </a:t>
            </a:r>
            <a:r>
              <a:rPr lang="en-US" dirty="0"/>
              <a:t>Evaluation of </a:t>
            </a:r>
            <a:r>
              <a:rPr lang="en-US" dirty="0" smtClean="0"/>
              <a:t>MAC Schemes</a:t>
            </a:r>
            <a:endParaRPr lang="en-US" dirty="0"/>
          </a:p>
        </p:txBody>
      </p:sp>
      <p:sp>
        <p:nvSpPr>
          <p:cNvPr id="3" name="Untertitel 2"/>
          <p:cNvSpPr>
            <a:spLocks noGrp="1"/>
          </p:cNvSpPr>
          <p:nvPr>
            <p:ph type="subTitle" idx="1"/>
          </p:nvPr>
        </p:nvSpPr>
        <p:spPr/>
        <p:txBody>
          <a:bodyPr/>
          <a:lstStyle/>
          <a:p>
            <a:r>
              <a:rPr lang="en-US" dirty="0" smtClean="0"/>
              <a:t>Joerg Robert, FAU Erlangen-</a:t>
            </a:r>
            <a:r>
              <a:rPr lang="en-US" dirty="0" err="1" smtClean="0"/>
              <a:t>Nuernberg</a:t>
            </a:r>
            <a:endParaRPr lang="en-US" dirty="0"/>
          </a:p>
        </p:txBody>
      </p:sp>
      <p:sp>
        <p:nvSpPr>
          <p:cNvPr id="4098" name="Datumsplatzhalter 1"/>
          <p:cNvSpPr>
            <a:spLocks noGrp="1"/>
          </p:cNvSpPr>
          <p:nvPr>
            <p:ph type="dt" sz="half"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a:t>July 2017</a:t>
            </a:r>
          </a:p>
        </p:txBody>
      </p:sp>
      <p:sp>
        <p:nvSpPr>
          <p:cNvPr id="4099"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dirty="0"/>
          </a:p>
        </p:txBody>
      </p:sp>
      <p:sp>
        <p:nvSpPr>
          <p:cNvPr id="4100" name="Foliennummernplatzhalter 3"/>
          <p:cNvSpPr>
            <a:spLocks noGrp="1"/>
          </p:cNvSpPr>
          <p:nvPr>
            <p:ph type="sldNum" sz="quarter" idx="12"/>
          </p:nvPr>
        </p:nvSpPr>
        <p:spPr>
          <a:xfrm>
            <a:off x="4393695" y="6475413"/>
            <a:ext cx="432811"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Slide </a:t>
            </a:r>
            <a:fld id="{C6A68E39-F632-4B94-A177-9D4A2E3CC1AF}" type="slidenum">
              <a:rPr lang="en-US" altLang="en-US"/>
              <a:pPr/>
              <a:t>2</a:t>
            </a:fld>
            <a:endParaRPr lang="en-US" altLang="en-US" dirty="0"/>
          </a:p>
        </p:txBody>
      </p:sp>
    </p:spTree>
    <p:extLst>
      <p:ext uri="{BB962C8B-B14F-4D97-AF65-F5344CB8AC3E}">
        <p14:creationId xmlns:p14="http://schemas.microsoft.com/office/powerpoint/2010/main" val="34319866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ALOHA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17" name="Inhaltsplatzhalter 16"/>
          <p:cNvSpPr>
            <a:spLocks noGrp="1"/>
          </p:cNvSpPr>
          <p:nvPr>
            <p:ph idx="1"/>
          </p:nvPr>
        </p:nvSpPr>
        <p:spPr/>
        <p:txBody>
          <a:bodyPr/>
          <a:lstStyle/>
          <a:p>
            <a:r>
              <a:rPr lang="en-US" sz="2400" dirty="0" smtClean="0"/>
              <a:t>Device immediately starts transmission when it has data to transmit, it does not do listen before talk (LBT)</a:t>
            </a:r>
          </a:p>
          <a:p>
            <a:endParaRPr lang="en-US" sz="2400" dirty="0"/>
          </a:p>
          <a:p>
            <a:endParaRPr lang="en-US" sz="2400" dirty="0" smtClean="0"/>
          </a:p>
          <a:p>
            <a:endParaRPr lang="en-US" sz="2400" dirty="0"/>
          </a:p>
          <a:p>
            <a:endParaRPr lang="en-US" sz="2400" dirty="0" smtClean="0"/>
          </a:p>
          <a:p>
            <a:endParaRPr lang="en-US" sz="2400" dirty="0"/>
          </a:p>
          <a:p>
            <a:r>
              <a:rPr lang="en-US" sz="2400" dirty="0" smtClean="0"/>
              <a:t>Performance can be improved is used in addition to diversity techniques (e.g. DSSS, FHSS)</a:t>
            </a:r>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2663574133"/>
              </p:ext>
            </p:extLst>
          </p:nvPr>
        </p:nvGraphicFramePr>
        <p:xfrm>
          <a:off x="827584" y="3284984"/>
          <a:ext cx="3672408" cy="111252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Very simple</a:t>
                      </a:r>
                      <a:endParaRPr lang="en-US" noProof="0" dirty="0"/>
                    </a:p>
                  </a:txBody>
                  <a:tcPr/>
                </a:tc>
              </a:tr>
              <a:tr h="370840">
                <a:tc>
                  <a:txBody>
                    <a:bodyPr/>
                    <a:lstStyle/>
                    <a:p>
                      <a:r>
                        <a:rPr lang="en-US" noProof="0" dirty="0" smtClean="0"/>
                        <a:t>No coordination required</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298971186"/>
              </p:ext>
            </p:extLst>
          </p:nvPr>
        </p:nvGraphicFramePr>
        <p:xfrm>
          <a:off x="4644008" y="3284984"/>
          <a:ext cx="3672408" cy="165100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High probability of collisions, especially in case of long</a:t>
                      </a:r>
                      <a:r>
                        <a:rPr lang="en-US" baseline="0" noProof="0" dirty="0" smtClean="0"/>
                        <a:t> data</a:t>
                      </a:r>
                      <a:endParaRPr lang="en-US" noProof="0" dirty="0"/>
                    </a:p>
                  </a:txBody>
                  <a:tcPr/>
                </a:tc>
              </a:tr>
              <a:tr h="370840">
                <a:tc>
                  <a:txBody>
                    <a:bodyPr/>
                    <a:lstStyle/>
                    <a:p>
                      <a:r>
                        <a:rPr lang="en-US" noProof="0" dirty="0" smtClean="0"/>
                        <a:t>LBT may be required</a:t>
                      </a:r>
                      <a:r>
                        <a:rPr lang="en-US" baseline="0" noProof="0" dirty="0" smtClean="0"/>
                        <a:t> by frequency regulation</a:t>
                      </a:r>
                      <a:endParaRPr lang="en-US" noProof="0" dirty="0"/>
                    </a:p>
                  </a:txBody>
                  <a:tcPr/>
                </a:tc>
              </a:tr>
            </a:tbl>
          </a:graphicData>
        </a:graphic>
      </p:graphicFrame>
    </p:spTree>
    <p:extLst>
      <p:ext uri="{BB962C8B-B14F-4D97-AF65-F5344CB8AC3E}">
        <p14:creationId xmlns:p14="http://schemas.microsoft.com/office/powerpoint/2010/main" val="305094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ALOHA ( II / II )</a:t>
            </a:r>
            <a:endParaRPr lang="en-US" dirty="0"/>
          </a:p>
        </p:txBody>
      </p:sp>
      <p:sp>
        <p:nvSpPr>
          <p:cNvPr id="2" name="Datumsplatzhalter 1"/>
          <p:cNvSpPr>
            <a:spLocks noGrp="1"/>
          </p:cNvSpPr>
          <p:nvPr>
            <p:ph type="dt" sz="half" idx="10"/>
          </p:nvPr>
        </p:nvSpPr>
        <p:spPr>
          <a:xfrm>
            <a:off x="685800" y="1818441"/>
            <a:ext cx="1600200" cy="215444"/>
          </a:xfrm>
        </p:spPr>
        <p:txBody>
          <a:bodyPr/>
          <a:lstStyle/>
          <a:p>
            <a:r>
              <a:rPr lang="en-US" altLang="en-US" dirty="0"/>
              <a:t>July 2017</a:t>
            </a:r>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4</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3977598025"/>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00B050"/>
                    </a:solidFill>
                  </a:tcPr>
                </a:tc>
              </a:tr>
              <a:tr h="370840">
                <a:tc>
                  <a:txBody>
                    <a:bodyPr/>
                    <a:lstStyle/>
                    <a:p>
                      <a:r>
                        <a:rPr lang="en-US" noProof="0" dirty="0" smtClean="0"/>
                        <a:t>2xAA</a:t>
                      </a:r>
                      <a:endParaRPr lang="en-US" noProof="0" dirty="0"/>
                    </a:p>
                  </a:txBody>
                  <a:tcPr>
                    <a:solidFill>
                      <a:srgbClr val="00B050"/>
                    </a:solidFill>
                  </a:tcPr>
                </a:tc>
              </a:tr>
              <a:tr h="370840">
                <a:tc>
                  <a:txBody>
                    <a:bodyPr/>
                    <a:lstStyle/>
                    <a:p>
                      <a:r>
                        <a:rPr lang="en-US" noProof="0" dirty="0" smtClean="0"/>
                        <a:t>Energy Harvesting</a:t>
                      </a:r>
                      <a:endParaRPr lang="en-US" noProof="0" dirty="0"/>
                    </a:p>
                  </a:txBody>
                  <a:tcPr>
                    <a:solidFill>
                      <a:srgbClr val="00B05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116550773"/>
              </p:ext>
            </p:extLst>
          </p:nvPr>
        </p:nvGraphicFramePr>
        <p:xfrm>
          <a:off x="2483768"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FFC000"/>
                    </a:solidFill>
                  </a:tcPr>
                </a:tc>
              </a:tr>
              <a:tr h="370840">
                <a:tc>
                  <a:txBody>
                    <a:bodyPr/>
                    <a:lstStyle/>
                    <a:p>
                      <a:r>
                        <a:rPr lang="en-US" noProof="0" dirty="0" smtClean="0"/>
                        <a:t>FCC</a:t>
                      </a:r>
                      <a:endParaRPr lang="en-US" noProof="0" dirty="0"/>
                    </a:p>
                  </a:txBody>
                  <a:tcPr>
                    <a:solidFill>
                      <a:srgbClr val="FFC000"/>
                    </a:solidFill>
                  </a:tcPr>
                </a:tc>
              </a:tr>
              <a:tr h="370840">
                <a:tc>
                  <a:txBody>
                    <a:bodyPr/>
                    <a:lstStyle/>
                    <a:p>
                      <a:r>
                        <a:rPr lang="en-US" noProof="0" dirty="0" smtClean="0"/>
                        <a:t>ETSI/FCC</a:t>
                      </a:r>
                      <a:endParaRPr lang="en-US" noProof="0" dirty="0"/>
                    </a:p>
                  </a:txBody>
                  <a:tcPr>
                    <a:solidFill>
                      <a:srgbClr val="FFC00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7" name="Tabelle 16"/>
          <p:cNvGraphicFramePr>
            <a:graphicFrameLocks noGrp="1"/>
          </p:cNvGraphicFramePr>
          <p:nvPr>
            <p:extLst>
              <p:ext uri="{D42A27DB-BD31-4B8C-83A1-F6EECF244321}">
                <p14:modId xmlns:p14="http://schemas.microsoft.com/office/powerpoint/2010/main" val="4155102815"/>
              </p:ext>
            </p:extLst>
          </p:nvPr>
        </p:nvGraphicFramePr>
        <p:xfrm>
          <a:off x="4572000" y="1556792"/>
          <a:ext cx="1944216" cy="18542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Data</a:t>
                      </a:r>
                      <a:r>
                        <a:rPr lang="en-US" baseline="0" noProof="0" dirty="0" smtClean="0"/>
                        <a:t> Length</a:t>
                      </a:r>
                      <a:endParaRPr lang="en-US" noProof="0" dirty="0"/>
                    </a:p>
                  </a:txBody>
                  <a:tcPr/>
                </a:tc>
              </a:tr>
              <a:tr h="370840">
                <a:tc>
                  <a:txBody>
                    <a:bodyPr/>
                    <a:lstStyle/>
                    <a:p>
                      <a:r>
                        <a:rPr lang="en-US" noProof="0" dirty="0" smtClean="0"/>
                        <a:t>&lt;=</a:t>
                      </a:r>
                      <a:r>
                        <a:rPr lang="en-US" baseline="0" noProof="0" dirty="0" smtClean="0"/>
                        <a:t> 16 bytes</a:t>
                      </a:r>
                      <a:endParaRPr lang="en-US" noProof="0" dirty="0"/>
                    </a:p>
                  </a:txBody>
                  <a:tcPr>
                    <a:solidFill>
                      <a:srgbClr val="00B050"/>
                    </a:solidFill>
                  </a:tcPr>
                </a:tc>
              </a:tr>
              <a:tr h="370840">
                <a:tc>
                  <a:txBody>
                    <a:bodyPr/>
                    <a:lstStyle/>
                    <a:p>
                      <a:r>
                        <a:rPr lang="en-US" noProof="0" dirty="0" smtClean="0"/>
                        <a:t>&lt;=</a:t>
                      </a:r>
                      <a:r>
                        <a:rPr lang="en-US" baseline="0" noProof="0" dirty="0" smtClean="0"/>
                        <a:t> 64 bytes</a:t>
                      </a:r>
                      <a:endParaRPr lang="en-US" noProof="0" dirty="0"/>
                    </a:p>
                  </a:txBody>
                  <a:tcPr>
                    <a:solidFill>
                      <a:srgbClr val="FFC000"/>
                    </a:solidFill>
                  </a:tcPr>
                </a:tc>
              </a:tr>
              <a:tr h="370840">
                <a:tc>
                  <a:txBody>
                    <a:bodyPr/>
                    <a:lstStyle/>
                    <a:p>
                      <a:r>
                        <a:rPr lang="en-US" noProof="0" dirty="0" smtClean="0"/>
                        <a:t>&lt;= 256 bytes</a:t>
                      </a:r>
                      <a:endParaRPr lang="en-US" noProof="0" dirty="0"/>
                    </a:p>
                  </a:txBody>
                  <a:tcPr>
                    <a:solidFill>
                      <a:srgbClr val="FFC000"/>
                    </a:solidFill>
                  </a:tcPr>
                </a:tc>
              </a:tr>
              <a:tr h="370840">
                <a:tc>
                  <a:txBody>
                    <a:bodyPr/>
                    <a:lstStyle/>
                    <a:p>
                      <a:r>
                        <a:rPr lang="en-US" noProof="0" dirty="0" smtClean="0"/>
                        <a:t>&gt;</a:t>
                      </a:r>
                      <a:r>
                        <a:rPr lang="en-US" baseline="0" noProof="0" dirty="0" smtClean="0"/>
                        <a:t> 256 bytes</a:t>
                      </a:r>
                      <a:endParaRPr lang="en-US" noProof="0" dirty="0"/>
                    </a:p>
                  </a:txBody>
                  <a:tcPr>
                    <a:solidFill>
                      <a:srgbClr val="FFC000"/>
                    </a:solidFill>
                  </a:tcPr>
                </a:tc>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798578209"/>
              </p:ext>
            </p:extLst>
          </p:nvPr>
        </p:nvGraphicFramePr>
        <p:xfrm>
          <a:off x="4572000" y="3861048"/>
          <a:ext cx="1944216" cy="22961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Communication</a:t>
                      </a:r>
                      <a:r>
                        <a:rPr lang="en-US" baseline="0" noProof="0" dirty="0" smtClean="0"/>
                        <a:t> Mode</a:t>
                      </a:r>
                      <a:endParaRPr lang="en-US" noProof="0" dirty="0"/>
                    </a:p>
                  </a:txBody>
                  <a:tcPr/>
                </a:tc>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Downlink/Uplink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00B050"/>
                    </a:solidFill>
                  </a:tcPr>
                </a:tc>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2654444710"/>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Data Period</a:t>
                      </a:r>
                      <a:endParaRPr lang="en-US" sz="1800" noProof="0" dirty="0"/>
                    </a:p>
                  </a:txBody>
                  <a:tcPr/>
                </a:tc>
              </a:tr>
              <a:tr h="370840">
                <a:tc>
                  <a:txBody>
                    <a:bodyPr/>
                    <a:lstStyle/>
                    <a:p>
                      <a:r>
                        <a:rPr lang="en-US" sz="1800" dirty="0" smtClean="0"/>
                        <a:t>Occasionally, less than 1/day</a:t>
                      </a:r>
                    </a:p>
                  </a:txBody>
                  <a:tcPr>
                    <a:solidFill>
                      <a:srgbClr val="00B050"/>
                    </a:solidFill>
                  </a:tcPr>
                </a:tc>
              </a:tr>
              <a:tr h="370840">
                <a:tc>
                  <a:txBody>
                    <a:bodyPr/>
                    <a:lstStyle/>
                    <a:p>
                      <a:r>
                        <a:rPr lang="en-US" sz="1800" dirty="0" smtClean="0"/>
                        <a:t>Occasionally 1/day</a:t>
                      </a:r>
                    </a:p>
                  </a:txBody>
                  <a:tcPr>
                    <a:solidFill>
                      <a:srgbClr val="00B050"/>
                    </a:solidFill>
                  </a:tcPr>
                </a:tc>
              </a:tr>
              <a:tr h="370840">
                <a:tc>
                  <a:txBody>
                    <a:bodyPr/>
                    <a:lstStyle/>
                    <a:p>
                      <a:r>
                        <a:rPr lang="en-US" sz="1800" dirty="0" smtClean="0"/>
                        <a:t>Occasionally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tr>
            </a:tbl>
          </a:graphicData>
        </a:graphic>
      </p:graphicFrame>
      <p:graphicFrame>
        <p:nvGraphicFramePr>
          <p:cNvPr id="12" name="Tabelle 11"/>
          <p:cNvGraphicFramePr>
            <a:graphicFrameLocks noGrp="1"/>
          </p:cNvGraphicFramePr>
          <p:nvPr>
            <p:extLst>
              <p:ext uri="{D42A27DB-BD31-4B8C-83A1-F6EECF244321}">
                <p14:modId xmlns:p14="http://schemas.microsoft.com/office/powerpoint/2010/main" val="1148801020"/>
              </p:ext>
            </p:extLst>
          </p:nvPr>
        </p:nvGraphicFramePr>
        <p:xfrm>
          <a:off x="467544"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FF0000"/>
                    </a:solidFill>
                  </a:tcPr>
                </a:tc>
              </a:tr>
              <a:tr h="370840">
                <a:tc>
                  <a:txBody>
                    <a:bodyPr/>
                    <a:lstStyle/>
                    <a:p>
                      <a:r>
                        <a:rPr lang="en-US" dirty="0" smtClean="0"/>
                        <a:t>Medium</a:t>
                      </a:r>
                      <a:endParaRPr lang="en-US" dirty="0"/>
                    </a:p>
                  </a:txBody>
                  <a:tcPr>
                    <a:solidFill>
                      <a:srgbClr val="FFC000"/>
                    </a:solidFill>
                  </a:tcPr>
                </a:tc>
              </a:tr>
              <a:tr h="370840">
                <a:tc>
                  <a:txBody>
                    <a:bodyPr/>
                    <a:lstStyle/>
                    <a:p>
                      <a:r>
                        <a:rPr lang="en-US" dirty="0" smtClean="0"/>
                        <a:t>Low</a:t>
                      </a:r>
                      <a:endParaRPr lang="en-US" dirty="0"/>
                    </a:p>
                  </a:txBody>
                  <a:tcPr>
                    <a:solidFill>
                      <a:srgbClr val="00B050"/>
                    </a:solidFill>
                  </a:tcPr>
                </a:tc>
              </a:tr>
              <a:tr h="370840">
                <a:tc>
                  <a:txBody>
                    <a:bodyPr/>
                    <a:lstStyle/>
                    <a:p>
                      <a:r>
                        <a:rPr lang="en-US" dirty="0" smtClean="0"/>
                        <a:t>None</a:t>
                      </a:r>
                      <a:endParaRPr lang="en-US" dirty="0"/>
                    </a:p>
                  </a:txBody>
                  <a:tcPr>
                    <a:solidFill>
                      <a:srgbClr val="00B050"/>
                    </a:solidFill>
                  </a:tcPr>
                </a:tc>
              </a:tr>
            </a:tbl>
          </a:graphicData>
        </a:graphic>
      </p:graphicFrame>
      <p:graphicFrame>
        <p:nvGraphicFramePr>
          <p:cNvPr id="16" name="Tabelle 15"/>
          <p:cNvGraphicFramePr>
            <a:graphicFrameLocks noGrp="1"/>
          </p:cNvGraphicFramePr>
          <p:nvPr>
            <p:extLst>
              <p:ext uri="{D42A27DB-BD31-4B8C-83A1-F6EECF244321}">
                <p14:modId xmlns:p14="http://schemas.microsoft.com/office/powerpoint/2010/main" val="2091313497"/>
              </p:ext>
            </p:extLst>
          </p:nvPr>
        </p:nvGraphicFramePr>
        <p:xfrm>
          <a:off x="467544" y="3695536"/>
          <a:ext cx="1944216" cy="2397760"/>
        </p:xfrm>
        <a:graphic>
          <a:graphicData uri="http://schemas.openxmlformats.org/drawingml/2006/table">
            <a:tbl>
              <a:tblPr firstRow="1" bandRow="1">
                <a:tableStyleId>{073A0DAA-6AF3-43AB-8588-CEC1D06C72B9}</a:tableStyleId>
              </a:tblPr>
              <a:tblGrid>
                <a:gridCol w="1944216"/>
              </a:tblGrid>
              <a:tr h="122312">
                <a:tc>
                  <a:txBody>
                    <a:bodyPr/>
                    <a:lstStyle/>
                    <a:p>
                      <a:r>
                        <a:rPr lang="en-US" noProof="0" dirty="0" smtClean="0"/>
                        <a:t>Active Interfering Users</a:t>
                      </a:r>
                      <a:endParaRPr lang="en-US" noProof="0" dirty="0"/>
                    </a:p>
                  </a:txBody>
                  <a:tcPr/>
                </a:tc>
              </a:tr>
              <a:tr h="370840">
                <a:tc>
                  <a:txBody>
                    <a:bodyPr/>
                    <a:lstStyle/>
                    <a:p>
                      <a:r>
                        <a:rPr lang="en-US" noProof="0" dirty="0" smtClean="0"/>
                        <a:t>Very High</a:t>
                      </a:r>
                      <a:endParaRPr lang="en-US" noProof="0" dirty="0"/>
                    </a:p>
                  </a:txBody>
                  <a:tcPr>
                    <a:solidFill>
                      <a:srgbClr val="FF0000"/>
                    </a:solidFill>
                  </a:tcPr>
                </a:tc>
              </a:tr>
              <a:tr h="370840">
                <a:tc>
                  <a:txBody>
                    <a:bodyPr/>
                    <a:lstStyle/>
                    <a:p>
                      <a:r>
                        <a:rPr lang="en-US" noProof="0" dirty="0" smtClean="0"/>
                        <a:t>High</a:t>
                      </a:r>
                      <a:endParaRPr lang="en-US" noProof="0" dirty="0"/>
                    </a:p>
                  </a:txBody>
                  <a:tcPr>
                    <a:solidFill>
                      <a:srgbClr val="FF0000"/>
                    </a:solidFill>
                  </a:tcPr>
                </a:tc>
              </a:tr>
              <a:tr h="370840">
                <a:tc>
                  <a:txBody>
                    <a:bodyPr/>
                    <a:lstStyle/>
                    <a:p>
                      <a:r>
                        <a:rPr lang="en-US" noProof="0" dirty="0" smtClean="0"/>
                        <a:t>Medium</a:t>
                      </a:r>
                      <a:endParaRPr lang="en-US" noProof="0" dirty="0"/>
                    </a:p>
                  </a:txBody>
                  <a:tcPr>
                    <a:solidFill>
                      <a:srgbClr val="FFC000"/>
                    </a:solidFill>
                  </a:tcPr>
                </a:tc>
              </a:tr>
              <a:tr h="370840">
                <a:tc>
                  <a:txBody>
                    <a:bodyPr/>
                    <a:lstStyle/>
                    <a:p>
                      <a:r>
                        <a:rPr lang="en-US" noProof="0" dirty="0" smtClean="0"/>
                        <a:t>Low</a:t>
                      </a:r>
                      <a:endParaRPr lang="en-US" noProof="0" dirty="0"/>
                    </a:p>
                  </a:txBody>
                  <a:tcPr>
                    <a:solidFill>
                      <a:srgbClr val="00B050"/>
                    </a:solidFill>
                  </a:tcPr>
                </a:tc>
              </a:tr>
            </a:tbl>
          </a:graphicData>
        </a:graphic>
      </p:graphicFrame>
      <p:sp>
        <p:nvSpPr>
          <p:cNvPr id="20" name="Datumsplatzhalter 1"/>
          <p:cNvSpPr txBox="1">
            <a:spLocks/>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mtClean="0"/>
              <a:t>July 2017</a:t>
            </a:r>
            <a:endParaRPr lang="en-US" altLang="en-US" dirty="0"/>
          </a:p>
        </p:txBody>
      </p:sp>
    </p:spTree>
    <p:extLst>
      <p:ext uri="{BB962C8B-B14F-4D97-AF65-F5344CB8AC3E}">
        <p14:creationId xmlns:p14="http://schemas.microsoft.com/office/powerpoint/2010/main" val="37168018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Slotted ALOHA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17" name="Inhaltsplatzhalter 16"/>
          <p:cNvSpPr>
            <a:spLocks noGrp="1"/>
          </p:cNvSpPr>
          <p:nvPr>
            <p:ph idx="1"/>
          </p:nvPr>
        </p:nvSpPr>
        <p:spPr/>
        <p:txBody>
          <a:bodyPr/>
          <a:lstStyle/>
          <a:p>
            <a:r>
              <a:rPr lang="en-US" sz="2400" dirty="0" smtClean="0"/>
              <a:t>When the device has data to transmit it starts the transmission in the next slot</a:t>
            </a:r>
          </a:p>
          <a:p>
            <a:endParaRPr lang="en-US" sz="2400" dirty="0"/>
          </a:p>
          <a:p>
            <a:endParaRPr lang="en-US" sz="2400" dirty="0" smtClean="0"/>
          </a:p>
          <a:p>
            <a:endParaRPr lang="en-US" sz="2400" dirty="0"/>
          </a:p>
          <a:p>
            <a:endParaRPr lang="en-US" sz="2400" dirty="0" smtClean="0"/>
          </a:p>
          <a:p>
            <a:endParaRPr lang="en-US" sz="2400" dirty="0"/>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2154559056"/>
              </p:ext>
            </p:extLst>
          </p:nvPr>
        </p:nvGraphicFramePr>
        <p:xfrm>
          <a:off x="827584" y="3068960"/>
          <a:ext cx="3672408" cy="101092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Improved</a:t>
                      </a:r>
                      <a:r>
                        <a:rPr lang="en-US" baseline="0" noProof="0" dirty="0" smtClean="0"/>
                        <a:t> performance wrt. ALOHA</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3919033747"/>
              </p:ext>
            </p:extLst>
          </p:nvPr>
        </p:nvGraphicFramePr>
        <p:xfrm>
          <a:off x="4644008" y="3068960"/>
          <a:ext cx="3672408" cy="192532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High probability of collisions, especially in case of long</a:t>
                      </a:r>
                      <a:r>
                        <a:rPr lang="en-US" baseline="0" noProof="0" dirty="0" smtClean="0"/>
                        <a:t> data</a:t>
                      </a:r>
                      <a:endParaRPr lang="en-US" noProof="0" dirty="0"/>
                    </a:p>
                  </a:txBody>
                  <a:tcPr/>
                </a:tc>
              </a:tr>
              <a:tr h="370840">
                <a:tc>
                  <a:txBody>
                    <a:bodyPr/>
                    <a:lstStyle/>
                    <a:p>
                      <a:r>
                        <a:rPr lang="en-US" noProof="0" dirty="0" smtClean="0"/>
                        <a:t>Synchronization of the network required</a:t>
                      </a:r>
                      <a:r>
                        <a:rPr lang="en-US" baseline="0" noProof="0" dirty="0" smtClean="0"/>
                        <a:t> </a:t>
                      </a:r>
                      <a:r>
                        <a:rPr lang="en-US" baseline="0" noProof="0" dirty="0" smtClean="0">
                          <a:sym typeface="Wingdings" panose="05000000000000000000" pitchFamily="2" charset="2"/>
                        </a:rPr>
                        <a:t> additional power consumption</a:t>
                      </a:r>
                      <a:endParaRPr lang="en-US" noProof="0" dirty="0"/>
                    </a:p>
                  </a:txBody>
                  <a:tcPr/>
                </a:tc>
              </a:tr>
            </a:tbl>
          </a:graphicData>
        </a:graphic>
      </p:graphicFrame>
    </p:spTree>
    <p:extLst>
      <p:ext uri="{BB962C8B-B14F-4D97-AF65-F5344CB8AC3E}">
        <p14:creationId xmlns:p14="http://schemas.microsoft.com/office/powerpoint/2010/main" val="940678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Slotted </a:t>
            </a:r>
            <a:r>
              <a:rPr lang="en-US" dirty="0" smtClean="0"/>
              <a:t>ALOHA ( II / II )</a:t>
            </a:r>
            <a:endParaRPr lang="en-US" dirty="0"/>
          </a:p>
        </p:txBody>
      </p:sp>
      <p:sp>
        <p:nvSpPr>
          <p:cNvPr id="2" name="Datumsplatzhalter 1"/>
          <p:cNvSpPr>
            <a:spLocks noGrp="1"/>
          </p:cNvSpPr>
          <p:nvPr>
            <p:ph type="dt" sz="half" idx="10"/>
          </p:nvPr>
        </p:nvSpPr>
        <p:spPr>
          <a:xfrm>
            <a:off x="685800" y="1818441"/>
            <a:ext cx="1600200" cy="215444"/>
          </a:xfrm>
        </p:spPr>
        <p:txBody>
          <a:bodyPr/>
          <a:lstStyle/>
          <a:p>
            <a:r>
              <a:rPr lang="en-US" altLang="en-US" dirty="0"/>
              <a:t>July 2017</a:t>
            </a:r>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6</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3385199038"/>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00B050"/>
                    </a:solidFill>
                  </a:tcPr>
                </a:tc>
              </a:tr>
              <a:tr h="370840">
                <a:tc>
                  <a:txBody>
                    <a:bodyPr/>
                    <a:lstStyle/>
                    <a:p>
                      <a:r>
                        <a:rPr lang="en-US" noProof="0" dirty="0" smtClean="0"/>
                        <a:t>2xAA</a:t>
                      </a:r>
                      <a:endParaRPr lang="en-US" noProof="0" dirty="0"/>
                    </a:p>
                  </a:txBody>
                  <a:tcPr>
                    <a:solidFill>
                      <a:srgbClr val="00B050"/>
                    </a:solidFill>
                  </a:tcPr>
                </a:tc>
              </a:tr>
              <a:tr h="370840">
                <a:tc>
                  <a:txBody>
                    <a:bodyPr/>
                    <a:lstStyle/>
                    <a:p>
                      <a:r>
                        <a:rPr lang="en-US" noProof="0" dirty="0" smtClean="0"/>
                        <a:t>Energy Harvesting</a:t>
                      </a:r>
                      <a:endParaRPr lang="en-US" noProof="0" dirty="0"/>
                    </a:p>
                  </a:txBody>
                  <a:tcPr>
                    <a:solidFill>
                      <a:srgbClr val="00B05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3696487191"/>
              </p:ext>
            </p:extLst>
          </p:nvPr>
        </p:nvGraphicFramePr>
        <p:xfrm>
          <a:off x="2483768"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FFC000"/>
                    </a:solidFill>
                  </a:tcPr>
                </a:tc>
              </a:tr>
              <a:tr h="370840">
                <a:tc>
                  <a:txBody>
                    <a:bodyPr/>
                    <a:lstStyle/>
                    <a:p>
                      <a:r>
                        <a:rPr lang="en-US" noProof="0" dirty="0" smtClean="0"/>
                        <a:t>FCC</a:t>
                      </a:r>
                      <a:endParaRPr lang="en-US" noProof="0" dirty="0"/>
                    </a:p>
                  </a:txBody>
                  <a:tcPr>
                    <a:solidFill>
                      <a:srgbClr val="FFC000"/>
                    </a:solidFill>
                  </a:tcPr>
                </a:tc>
              </a:tr>
              <a:tr h="370840">
                <a:tc>
                  <a:txBody>
                    <a:bodyPr/>
                    <a:lstStyle/>
                    <a:p>
                      <a:r>
                        <a:rPr lang="en-US" noProof="0" dirty="0" smtClean="0"/>
                        <a:t>ETSI/FCC</a:t>
                      </a:r>
                      <a:endParaRPr lang="en-US" noProof="0" dirty="0"/>
                    </a:p>
                  </a:txBody>
                  <a:tcPr>
                    <a:solidFill>
                      <a:srgbClr val="FFC00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7" name="Tabelle 16"/>
          <p:cNvGraphicFramePr>
            <a:graphicFrameLocks noGrp="1"/>
          </p:cNvGraphicFramePr>
          <p:nvPr>
            <p:extLst>
              <p:ext uri="{D42A27DB-BD31-4B8C-83A1-F6EECF244321}">
                <p14:modId xmlns:p14="http://schemas.microsoft.com/office/powerpoint/2010/main" val="3818344862"/>
              </p:ext>
            </p:extLst>
          </p:nvPr>
        </p:nvGraphicFramePr>
        <p:xfrm>
          <a:off x="4572000" y="1556792"/>
          <a:ext cx="1944216" cy="18542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Data</a:t>
                      </a:r>
                      <a:r>
                        <a:rPr lang="en-US" baseline="0" noProof="0" dirty="0" smtClean="0"/>
                        <a:t> Length</a:t>
                      </a:r>
                      <a:endParaRPr lang="en-US" noProof="0" dirty="0"/>
                    </a:p>
                  </a:txBody>
                  <a:tcPr/>
                </a:tc>
              </a:tr>
              <a:tr h="370840">
                <a:tc>
                  <a:txBody>
                    <a:bodyPr/>
                    <a:lstStyle/>
                    <a:p>
                      <a:r>
                        <a:rPr lang="en-US" noProof="0" dirty="0" smtClean="0"/>
                        <a:t>&lt;=</a:t>
                      </a:r>
                      <a:r>
                        <a:rPr lang="en-US" baseline="0" noProof="0" dirty="0" smtClean="0"/>
                        <a:t> 16 bytes</a:t>
                      </a:r>
                      <a:endParaRPr lang="en-US" noProof="0" dirty="0"/>
                    </a:p>
                  </a:txBody>
                  <a:tcPr>
                    <a:solidFill>
                      <a:srgbClr val="00B050"/>
                    </a:solidFill>
                  </a:tcPr>
                </a:tc>
              </a:tr>
              <a:tr h="370840">
                <a:tc>
                  <a:txBody>
                    <a:bodyPr/>
                    <a:lstStyle/>
                    <a:p>
                      <a:r>
                        <a:rPr lang="en-US" noProof="0" dirty="0" smtClean="0"/>
                        <a:t>&lt;=</a:t>
                      </a:r>
                      <a:r>
                        <a:rPr lang="en-US" baseline="0" noProof="0" dirty="0" smtClean="0"/>
                        <a:t> 64 bytes</a:t>
                      </a:r>
                      <a:endParaRPr lang="en-US" noProof="0" dirty="0"/>
                    </a:p>
                  </a:txBody>
                  <a:tcPr>
                    <a:solidFill>
                      <a:srgbClr val="FFC000"/>
                    </a:solidFill>
                  </a:tcPr>
                </a:tc>
              </a:tr>
              <a:tr h="370840">
                <a:tc>
                  <a:txBody>
                    <a:bodyPr/>
                    <a:lstStyle/>
                    <a:p>
                      <a:r>
                        <a:rPr lang="en-US" noProof="0" dirty="0" smtClean="0"/>
                        <a:t>&lt;= 256 bytes</a:t>
                      </a:r>
                      <a:endParaRPr lang="en-US" noProof="0" dirty="0"/>
                    </a:p>
                  </a:txBody>
                  <a:tcPr>
                    <a:solidFill>
                      <a:srgbClr val="FFC000"/>
                    </a:solidFill>
                  </a:tcPr>
                </a:tc>
              </a:tr>
              <a:tr h="370840">
                <a:tc>
                  <a:txBody>
                    <a:bodyPr/>
                    <a:lstStyle/>
                    <a:p>
                      <a:r>
                        <a:rPr lang="en-US" noProof="0" dirty="0" smtClean="0"/>
                        <a:t>&gt;</a:t>
                      </a:r>
                      <a:r>
                        <a:rPr lang="en-US" baseline="0" noProof="0" dirty="0" smtClean="0"/>
                        <a:t> 256 bytes</a:t>
                      </a:r>
                      <a:endParaRPr lang="en-US" noProof="0" dirty="0"/>
                    </a:p>
                  </a:txBody>
                  <a:tcPr>
                    <a:solidFill>
                      <a:srgbClr val="FFC000"/>
                    </a:solidFill>
                  </a:tcPr>
                </a:tc>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2287088545"/>
              </p:ext>
            </p:extLst>
          </p:nvPr>
        </p:nvGraphicFramePr>
        <p:xfrm>
          <a:off x="4572000" y="3861048"/>
          <a:ext cx="1944216" cy="22961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Communication</a:t>
                      </a:r>
                      <a:r>
                        <a:rPr lang="en-US" baseline="0" noProof="0" dirty="0" smtClean="0"/>
                        <a:t> Mode</a:t>
                      </a:r>
                      <a:endParaRPr lang="en-US" noProof="0" dirty="0"/>
                    </a:p>
                  </a:txBody>
                  <a:tcPr/>
                </a:tc>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FFC000"/>
                    </a:solidFill>
                  </a:tcPr>
                </a:tc>
              </a:tr>
              <a:tr h="370840">
                <a:tc>
                  <a:txBody>
                    <a:bodyPr/>
                    <a:lstStyle/>
                    <a:p>
                      <a:r>
                        <a:rPr lang="en-US" sz="1800" kern="1200" noProof="0" dirty="0" smtClean="0">
                          <a:solidFill>
                            <a:schemeClr val="dk1"/>
                          </a:solidFill>
                          <a:latin typeface="+mn-lt"/>
                          <a:ea typeface="+mn-ea"/>
                          <a:cs typeface="+mn-cs"/>
                        </a:rPr>
                        <a:t>Downlink/Uplink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00B050"/>
                    </a:solidFill>
                  </a:tcPr>
                </a:tc>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2884263656"/>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Data Period</a:t>
                      </a:r>
                      <a:endParaRPr lang="en-US" sz="1800" noProof="0" dirty="0"/>
                    </a:p>
                  </a:txBody>
                  <a:tcPr/>
                </a:tc>
              </a:tr>
              <a:tr h="370840">
                <a:tc>
                  <a:txBody>
                    <a:bodyPr/>
                    <a:lstStyle/>
                    <a:p>
                      <a:r>
                        <a:rPr lang="en-US" sz="1800" dirty="0" smtClean="0"/>
                        <a:t>Occasionally, less than 1/day</a:t>
                      </a:r>
                    </a:p>
                  </a:txBody>
                  <a:tcPr>
                    <a:solidFill>
                      <a:srgbClr val="00B050"/>
                    </a:solidFill>
                  </a:tcPr>
                </a:tc>
              </a:tr>
              <a:tr h="370840">
                <a:tc>
                  <a:txBody>
                    <a:bodyPr/>
                    <a:lstStyle/>
                    <a:p>
                      <a:r>
                        <a:rPr lang="en-US" sz="1800" dirty="0" smtClean="0"/>
                        <a:t>Occasionally 1/day</a:t>
                      </a:r>
                    </a:p>
                  </a:txBody>
                  <a:tcPr>
                    <a:solidFill>
                      <a:srgbClr val="00B050"/>
                    </a:solidFill>
                  </a:tcPr>
                </a:tc>
              </a:tr>
              <a:tr h="370840">
                <a:tc>
                  <a:txBody>
                    <a:bodyPr/>
                    <a:lstStyle/>
                    <a:p>
                      <a:r>
                        <a:rPr lang="en-US" sz="1800" dirty="0" smtClean="0"/>
                        <a:t>Occasionally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tr>
            </a:tbl>
          </a:graphicData>
        </a:graphic>
      </p:graphicFrame>
      <p:graphicFrame>
        <p:nvGraphicFramePr>
          <p:cNvPr id="12" name="Tabelle 11"/>
          <p:cNvGraphicFramePr>
            <a:graphicFrameLocks noGrp="1"/>
          </p:cNvGraphicFramePr>
          <p:nvPr>
            <p:extLst>
              <p:ext uri="{D42A27DB-BD31-4B8C-83A1-F6EECF244321}">
                <p14:modId xmlns:p14="http://schemas.microsoft.com/office/powerpoint/2010/main" val="197730593"/>
              </p:ext>
            </p:extLst>
          </p:nvPr>
        </p:nvGraphicFramePr>
        <p:xfrm>
          <a:off x="467544"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FF0000"/>
                    </a:solidFill>
                  </a:tcPr>
                </a:tc>
              </a:tr>
              <a:tr h="370840">
                <a:tc>
                  <a:txBody>
                    <a:bodyPr/>
                    <a:lstStyle/>
                    <a:p>
                      <a:r>
                        <a:rPr lang="en-US" dirty="0" smtClean="0"/>
                        <a:t>Medium</a:t>
                      </a:r>
                      <a:endParaRPr lang="en-US" dirty="0"/>
                    </a:p>
                  </a:txBody>
                  <a:tcPr>
                    <a:solidFill>
                      <a:srgbClr val="FFC000"/>
                    </a:solidFill>
                  </a:tcPr>
                </a:tc>
              </a:tr>
              <a:tr h="370840">
                <a:tc>
                  <a:txBody>
                    <a:bodyPr/>
                    <a:lstStyle/>
                    <a:p>
                      <a:r>
                        <a:rPr lang="en-US" dirty="0" smtClean="0"/>
                        <a:t>Low</a:t>
                      </a:r>
                      <a:endParaRPr lang="en-US" dirty="0"/>
                    </a:p>
                  </a:txBody>
                  <a:tcPr>
                    <a:solidFill>
                      <a:srgbClr val="00B050"/>
                    </a:solidFill>
                  </a:tcPr>
                </a:tc>
              </a:tr>
              <a:tr h="370840">
                <a:tc>
                  <a:txBody>
                    <a:bodyPr/>
                    <a:lstStyle/>
                    <a:p>
                      <a:r>
                        <a:rPr lang="en-US" dirty="0" smtClean="0"/>
                        <a:t>None</a:t>
                      </a:r>
                      <a:endParaRPr lang="en-US" dirty="0"/>
                    </a:p>
                  </a:txBody>
                  <a:tcPr>
                    <a:solidFill>
                      <a:srgbClr val="00B050"/>
                    </a:solidFill>
                  </a:tcPr>
                </a:tc>
              </a:tr>
            </a:tbl>
          </a:graphicData>
        </a:graphic>
      </p:graphicFrame>
      <p:graphicFrame>
        <p:nvGraphicFramePr>
          <p:cNvPr id="16" name="Tabelle 15"/>
          <p:cNvGraphicFramePr>
            <a:graphicFrameLocks noGrp="1"/>
          </p:cNvGraphicFramePr>
          <p:nvPr>
            <p:extLst>
              <p:ext uri="{D42A27DB-BD31-4B8C-83A1-F6EECF244321}">
                <p14:modId xmlns:p14="http://schemas.microsoft.com/office/powerpoint/2010/main" val="1858401866"/>
              </p:ext>
            </p:extLst>
          </p:nvPr>
        </p:nvGraphicFramePr>
        <p:xfrm>
          <a:off x="467544" y="3695536"/>
          <a:ext cx="1944216" cy="2397760"/>
        </p:xfrm>
        <a:graphic>
          <a:graphicData uri="http://schemas.openxmlformats.org/drawingml/2006/table">
            <a:tbl>
              <a:tblPr firstRow="1" bandRow="1">
                <a:tableStyleId>{073A0DAA-6AF3-43AB-8588-CEC1D06C72B9}</a:tableStyleId>
              </a:tblPr>
              <a:tblGrid>
                <a:gridCol w="1944216"/>
              </a:tblGrid>
              <a:tr h="122312">
                <a:tc>
                  <a:txBody>
                    <a:bodyPr/>
                    <a:lstStyle/>
                    <a:p>
                      <a:r>
                        <a:rPr lang="en-US" noProof="0" dirty="0" smtClean="0"/>
                        <a:t>Active Interfering Users</a:t>
                      </a:r>
                      <a:endParaRPr lang="en-US" noProof="0" dirty="0"/>
                    </a:p>
                  </a:txBody>
                  <a:tcPr/>
                </a:tc>
              </a:tr>
              <a:tr h="370840">
                <a:tc>
                  <a:txBody>
                    <a:bodyPr/>
                    <a:lstStyle/>
                    <a:p>
                      <a:r>
                        <a:rPr lang="en-US" noProof="0" dirty="0" smtClean="0"/>
                        <a:t>Very High</a:t>
                      </a:r>
                      <a:endParaRPr lang="en-US" noProof="0" dirty="0"/>
                    </a:p>
                  </a:txBody>
                  <a:tcPr>
                    <a:solidFill>
                      <a:srgbClr val="FF0000"/>
                    </a:solidFill>
                  </a:tcPr>
                </a:tc>
              </a:tr>
              <a:tr h="370840">
                <a:tc>
                  <a:txBody>
                    <a:bodyPr/>
                    <a:lstStyle/>
                    <a:p>
                      <a:r>
                        <a:rPr lang="en-US" noProof="0" dirty="0" smtClean="0"/>
                        <a:t>High</a:t>
                      </a:r>
                      <a:endParaRPr lang="en-US" noProof="0" dirty="0"/>
                    </a:p>
                  </a:txBody>
                  <a:tcPr>
                    <a:solidFill>
                      <a:srgbClr val="FF0000"/>
                    </a:solidFill>
                  </a:tcPr>
                </a:tc>
              </a:tr>
              <a:tr h="370840">
                <a:tc>
                  <a:txBody>
                    <a:bodyPr/>
                    <a:lstStyle/>
                    <a:p>
                      <a:r>
                        <a:rPr lang="en-US" noProof="0" dirty="0" smtClean="0"/>
                        <a:t>Medium</a:t>
                      </a:r>
                      <a:endParaRPr lang="en-US" noProof="0" dirty="0"/>
                    </a:p>
                  </a:txBody>
                  <a:tcPr>
                    <a:solidFill>
                      <a:srgbClr val="FFC000"/>
                    </a:solidFill>
                  </a:tcPr>
                </a:tc>
              </a:tr>
              <a:tr h="370840">
                <a:tc>
                  <a:txBody>
                    <a:bodyPr/>
                    <a:lstStyle/>
                    <a:p>
                      <a:r>
                        <a:rPr lang="en-US" noProof="0" dirty="0" smtClean="0"/>
                        <a:t>Low</a:t>
                      </a:r>
                      <a:endParaRPr lang="en-US" noProof="0" dirty="0"/>
                    </a:p>
                  </a:txBody>
                  <a:tcPr>
                    <a:solidFill>
                      <a:srgbClr val="00B050"/>
                    </a:solidFill>
                  </a:tcPr>
                </a:tc>
              </a:tr>
            </a:tbl>
          </a:graphicData>
        </a:graphic>
      </p:graphicFrame>
      <p:sp>
        <p:nvSpPr>
          <p:cNvPr id="15" name="Datumsplatzhalter 1"/>
          <p:cNvSpPr txBox="1">
            <a:spLocks/>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mtClean="0"/>
              <a:t>July 2017</a:t>
            </a:r>
            <a:endParaRPr lang="en-US" altLang="en-US" dirty="0"/>
          </a:p>
        </p:txBody>
      </p:sp>
    </p:spTree>
    <p:extLst>
      <p:ext uri="{BB962C8B-B14F-4D97-AF65-F5344CB8AC3E}">
        <p14:creationId xmlns:p14="http://schemas.microsoft.com/office/powerpoint/2010/main" val="26155483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CSMA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17" name="Inhaltsplatzhalter 16"/>
          <p:cNvSpPr>
            <a:spLocks noGrp="1"/>
          </p:cNvSpPr>
          <p:nvPr>
            <p:ph idx="1"/>
          </p:nvPr>
        </p:nvSpPr>
        <p:spPr/>
        <p:txBody>
          <a:bodyPr/>
          <a:lstStyle/>
          <a:p>
            <a:r>
              <a:rPr lang="en-US" sz="2400" dirty="0" smtClean="0"/>
              <a:t>Device senses whether the channel is used to avoid collisions, it only transmits if it senses the channel as free</a:t>
            </a:r>
          </a:p>
          <a:p>
            <a:endParaRPr lang="en-US" sz="2400" dirty="0"/>
          </a:p>
          <a:p>
            <a:endParaRPr lang="en-US" sz="2400" dirty="0" smtClean="0"/>
          </a:p>
          <a:p>
            <a:endParaRPr lang="en-US" sz="2400" dirty="0"/>
          </a:p>
          <a:p>
            <a:endParaRPr lang="en-US" sz="2400" dirty="0" smtClean="0"/>
          </a:p>
          <a:p>
            <a:endParaRPr lang="en-US" sz="2400" dirty="0"/>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2937783321"/>
              </p:ext>
            </p:extLst>
          </p:nvPr>
        </p:nvGraphicFramePr>
        <p:xfrm>
          <a:off x="827584" y="3271376"/>
          <a:ext cx="3672408" cy="138176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Improved</a:t>
                      </a:r>
                      <a:r>
                        <a:rPr lang="en-US" baseline="0" noProof="0" dirty="0" smtClean="0"/>
                        <a:t> performance wrt. (Slotted) ALOHA</a:t>
                      </a:r>
                      <a:endParaRPr lang="en-US" noProof="0" dirty="0"/>
                    </a:p>
                  </a:txBody>
                  <a:tcPr/>
                </a:tc>
              </a:tr>
              <a:tr h="370840">
                <a:tc>
                  <a:txBody>
                    <a:bodyPr/>
                    <a:lstStyle/>
                    <a:p>
                      <a:r>
                        <a:rPr lang="en-US" noProof="0" dirty="0" smtClean="0"/>
                        <a:t>Required by</a:t>
                      </a:r>
                      <a:r>
                        <a:rPr lang="en-US" baseline="0" noProof="0" dirty="0" smtClean="0"/>
                        <a:t> regulation (e.g. ETSI)</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1245041578"/>
              </p:ext>
            </p:extLst>
          </p:nvPr>
        </p:nvGraphicFramePr>
        <p:xfrm>
          <a:off x="4644008" y="3271376"/>
          <a:ext cx="3672408" cy="138176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Performance in LPWAN limited due to hidden node problem</a:t>
                      </a:r>
                      <a:endParaRPr lang="en-US" noProof="0" dirty="0"/>
                    </a:p>
                  </a:txBody>
                  <a:tcPr/>
                </a:tc>
              </a:tr>
              <a:tr h="370840">
                <a:tc>
                  <a:txBody>
                    <a:bodyPr/>
                    <a:lstStyle/>
                    <a:p>
                      <a:r>
                        <a:rPr lang="en-US" noProof="0" dirty="0" smtClean="0"/>
                        <a:t>Requires</a:t>
                      </a:r>
                      <a:r>
                        <a:rPr lang="en-US" baseline="0" noProof="0" dirty="0" smtClean="0"/>
                        <a:t> receiver in node</a:t>
                      </a:r>
                      <a:endParaRPr lang="en-US" noProof="0" dirty="0"/>
                    </a:p>
                  </a:txBody>
                  <a:tcPr/>
                </a:tc>
              </a:tr>
            </a:tbl>
          </a:graphicData>
        </a:graphic>
      </p:graphicFrame>
    </p:spTree>
    <p:extLst>
      <p:ext uri="{BB962C8B-B14F-4D97-AF65-F5344CB8AC3E}">
        <p14:creationId xmlns:p14="http://schemas.microsoft.com/office/powerpoint/2010/main" val="37218368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CSMA ( II / II )</a:t>
            </a:r>
            <a:endParaRPr lang="en-US" dirty="0"/>
          </a:p>
        </p:txBody>
      </p:sp>
      <p:sp>
        <p:nvSpPr>
          <p:cNvPr id="2" name="Datumsplatzhalter 1"/>
          <p:cNvSpPr>
            <a:spLocks noGrp="1"/>
          </p:cNvSpPr>
          <p:nvPr>
            <p:ph type="dt" sz="half" idx="10"/>
          </p:nvPr>
        </p:nvSpPr>
        <p:spPr>
          <a:xfrm>
            <a:off x="685800" y="1818441"/>
            <a:ext cx="1600200" cy="215444"/>
          </a:xfrm>
        </p:spPr>
        <p:txBody>
          <a:bodyPr/>
          <a:lstStyle/>
          <a:p>
            <a:r>
              <a:rPr lang="en-US" altLang="en-US" dirty="0"/>
              <a:t>July 2017</a:t>
            </a:r>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8</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4141528263"/>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Power Supply</a:t>
                      </a:r>
                      <a:endParaRPr lang="en-US" noProof="0" dirty="0"/>
                    </a:p>
                  </a:txBody>
                  <a:tcPr/>
                </a:tc>
              </a:tr>
              <a:tr h="370840">
                <a:tc>
                  <a:txBody>
                    <a:bodyPr/>
                    <a:lstStyle/>
                    <a:p>
                      <a:r>
                        <a:rPr lang="en-US" noProof="0" dirty="0" smtClean="0"/>
                        <a:t>CR</a:t>
                      </a:r>
                      <a:r>
                        <a:rPr lang="en-US" baseline="0" noProof="0" dirty="0" smtClean="0"/>
                        <a:t> 2025</a:t>
                      </a:r>
                      <a:endParaRPr lang="en-US" noProof="0" dirty="0"/>
                    </a:p>
                  </a:txBody>
                  <a:tcPr>
                    <a:solidFill>
                      <a:srgbClr val="00B050"/>
                    </a:solidFill>
                  </a:tcPr>
                </a:tc>
              </a:tr>
              <a:tr h="370840">
                <a:tc>
                  <a:txBody>
                    <a:bodyPr/>
                    <a:lstStyle/>
                    <a:p>
                      <a:r>
                        <a:rPr lang="en-US" noProof="0" dirty="0" smtClean="0"/>
                        <a:t>2xAA</a:t>
                      </a:r>
                      <a:endParaRPr lang="en-US" noProof="0" dirty="0"/>
                    </a:p>
                  </a:txBody>
                  <a:tcPr>
                    <a:solidFill>
                      <a:srgbClr val="00B050"/>
                    </a:solidFill>
                  </a:tcPr>
                </a:tc>
              </a:tr>
              <a:tr h="370840">
                <a:tc>
                  <a:txBody>
                    <a:bodyPr/>
                    <a:lstStyle/>
                    <a:p>
                      <a:r>
                        <a:rPr lang="en-US" noProof="0" dirty="0" smtClean="0"/>
                        <a:t>Energy Harvesting</a:t>
                      </a:r>
                      <a:endParaRPr lang="en-US" noProof="0" dirty="0"/>
                    </a:p>
                  </a:txBody>
                  <a:tcPr>
                    <a:solidFill>
                      <a:srgbClr val="00B050"/>
                    </a:solidFill>
                  </a:tcPr>
                </a:tc>
              </a:tr>
              <a:tr h="370840">
                <a:tc>
                  <a:txBody>
                    <a:bodyPr/>
                    <a:lstStyle/>
                    <a:p>
                      <a:r>
                        <a:rPr lang="en-US" noProof="0" dirty="0" smtClean="0"/>
                        <a:t>External</a:t>
                      </a:r>
                      <a:endParaRPr lang="en-US" noProof="0" dirty="0"/>
                    </a:p>
                  </a:txBody>
                  <a:tcPr>
                    <a:solidFill>
                      <a:srgbClr val="00B050"/>
                    </a:solidFill>
                  </a:tcPr>
                </a:tc>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1525162975"/>
              </p:ext>
            </p:extLst>
          </p:nvPr>
        </p:nvGraphicFramePr>
        <p:xfrm>
          <a:off x="2483768"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Frequency Regulation</a:t>
                      </a:r>
                      <a:endParaRPr lang="en-US" noProof="0" dirty="0"/>
                    </a:p>
                  </a:txBody>
                  <a:tcPr/>
                </a:tc>
              </a:tr>
              <a:tr h="370840">
                <a:tc>
                  <a:txBody>
                    <a:bodyPr/>
                    <a:lstStyle/>
                    <a:p>
                      <a:r>
                        <a:rPr lang="en-US" noProof="0" dirty="0" smtClean="0"/>
                        <a:t>ETSI</a:t>
                      </a:r>
                      <a:endParaRPr lang="en-US" noProof="0" dirty="0"/>
                    </a:p>
                  </a:txBody>
                  <a:tcPr>
                    <a:solidFill>
                      <a:srgbClr val="00B050"/>
                    </a:solidFill>
                  </a:tcPr>
                </a:tc>
              </a:tr>
              <a:tr h="370840">
                <a:tc>
                  <a:txBody>
                    <a:bodyPr/>
                    <a:lstStyle/>
                    <a:p>
                      <a:r>
                        <a:rPr lang="en-US" noProof="0" dirty="0" smtClean="0"/>
                        <a:t>FCC</a:t>
                      </a:r>
                      <a:endParaRPr lang="en-US" noProof="0" dirty="0"/>
                    </a:p>
                  </a:txBody>
                  <a:tcPr>
                    <a:solidFill>
                      <a:srgbClr val="00B050"/>
                    </a:solidFill>
                  </a:tcPr>
                </a:tc>
              </a:tr>
              <a:tr h="370840">
                <a:tc>
                  <a:txBody>
                    <a:bodyPr/>
                    <a:lstStyle/>
                    <a:p>
                      <a:r>
                        <a:rPr lang="en-US" noProof="0" dirty="0" smtClean="0"/>
                        <a:t>ETSI/FCC</a:t>
                      </a:r>
                      <a:endParaRPr lang="en-US" noProof="0" dirty="0"/>
                    </a:p>
                  </a:txBody>
                  <a:tcPr>
                    <a:solidFill>
                      <a:srgbClr val="00B050"/>
                    </a:solidFill>
                  </a:tcPr>
                </a:tc>
              </a:tr>
              <a:tr h="370840">
                <a:tc>
                  <a:txBody>
                    <a:bodyPr/>
                    <a:lstStyle/>
                    <a:p>
                      <a:r>
                        <a:rPr lang="en-US" noProof="0" dirty="0" smtClean="0"/>
                        <a:t>None</a:t>
                      </a:r>
                      <a:endParaRPr lang="en-US" noProof="0" dirty="0"/>
                    </a:p>
                  </a:txBody>
                  <a:tcPr>
                    <a:solidFill>
                      <a:srgbClr val="00B050"/>
                    </a:solidFill>
                  </a:tcPr>
                </a:tc>
              </a:tr>
            </a:tbl>
          </a:graphicData>
        </a:graphic>
      </p:graphicFrame>
      <p:graphicFrame>
        <p:nvGraphicFramePr>
          <p:cNvPr id="17" name="Tabelle 16"/>
          <p:cNvGraphicFramePr>
            <a:graphicFrameLocks noGrp="1"/>
          </p:cNvGraphicFramePr>
          <p:nvPr>
            <p:extLst>
              <p:ext uri="{D42A27DB-BD31-4B8C-83A1-F6EECF244321}">
                <p14:modId xmlns:p14="http://schemas.microsoft.com/office/powerpoint/2010/main" val="3275132571"/>
              </p:ext>
            </p:extLst>
          </p:nvPr>
        </p:nvGraphicFramePr>
        <p:xfrm>
          <a:off x="4572000" y="1556792"/>
          <a:ext cx="1944216" cy="185420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Data</a:t>
                      </a:r>
                      <a:r>
                        <a:rPr lang="en-US" baseline="0" noProof="0" dirty="0" smtClean="0"/>
                        <a:t> Length</a:t>
                      </a:r>
                      <a:endParaRPr lang="en-US" noProof="0" dirty="0"/>
                    </a:p>
                  </a:txBody>
                  <a:tcPr/>
                </a:tc>
              </a:tr>
              <a:tr h="370840">
                <a:tc>
                  <a:txBody>
                    <a:bodyPr/>
                    <a:lstStyle/>
                    <a:p>
                      <a:r>
                        <a:rPr lang="en-US" noProof="0" dirty="0" smtClean="0"/>
                        <a:t>&lt;=</a:t>
                      </a:r>
                      <a:r>
                        <a:rPr lang="en-US" baseline="0" noProof="0" dirty="0" smtClean="0"/>
                        <a:t> 16 bytes</a:t>
                      </a:r>
                      <a:endParaRPr lang="en-US" noProof="0" dirty="0"/>
                    </a:p>
                  </a:txBody>
                  <a:tcPr>
                    <a:solidFill>
                      <a:srgbClr val="00B050"/>
                    </a:solidFill>
                  </a:tcPr>
                </a:tc>
              </a:tr>
              <a:tr h="370840">
                <a:tc>
                  <a:txBody>
                    <a:bodyPr/>
                    <a:lstStyle/>
                    <a:p>
                      <a:r>
                        <a:rPr lang="en-US" noProof="0" dirty="0" smtClean="0"/>
                        <a:t>&lt;=</a:t>
                      </a:r>
                      <a:r>
                        <a:rPr lang="en-US" baseline="0" noProof="0" dirty="0" smtClean="0"/>
                        <a:t> 64 bytes</a:t>
                      </a:r>
                      <a:endParaRPr lang="en-US" noProof="0" dirty="0"/>
                    </a:p>
                  </a:txBody>
                  <a:tcPr>
                    <a:solidFill>
                      <a:srgbClr val="00B050"/>
                    </a:solidFill>
                  </a:tcPr>
                </a:tc>
              </a:tr>
              <a:tr h="370840">
                <a:tc>
                  <a:txBody>
                    <a:bodyPr/>
                    <a:lstStyle/>
                    <a:p>
                      <a:r>
                        <a:rPr lang="en-US" noProof="0" dirty="0" smtClean="0"/>
                        <a:t>&lt;= 256 bytes</a:t>
                      </a:r>
                      <a:endParaRPr lang="en-US" noProof="0" dirty="0"/>
                    </a:p>
                  </a:txBody>
                  <a:tcPr>
                    <a:solidFill>
                      <a:srgbClr val="00B050"/>
                    </a:solidFill>
                  </a:tcPr>
                </a:tc>
              </a:tr>
              <a:tr h="370840">
                <a:tc>
                  <a:txBody>
                    <a:bodyPr/>
                    <a:lstStyle/>
                    <a:p>
                      <a:r>
                        <a:rPr lang="en-US" noProof="0" dirty="0" smtClean="0"/>
                        <a:t>&gt;</a:t>
                      </a:r>
                      <a:r>
                        <a:rPr lang="en-US" baseline="0" noProof="0" dirty="0" smtClean="0"/>
                        <a:t> 256 bytes</a:t>
                      </a:r>
                      <a:endParaRPr lang="en-US" noProof="0" dirty="0"/>
                    </a:p>
                  </a:txBody>
                  <a:tcPr>
                    <a:solidFill>
                      <a:srgbClr val="00B050"/>
                    </a:solidFill>
                  </a:tcPr>
                </a:tc>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1311563333"/>
              </p:ext>
            </p:extLst>
          </p:nvPr>
        </p:nvGraphicFramePr>
        <p:xfrm>
          <a:off x="4572000" y="3861048"/>
          <a:ext cx="1944216" cy="229616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Communication</a:t>
                      </a:r>
                      <a:r>
                        <a:rPr lang="en-US" baseline="0" noProof="0" dirty="0" smtClean="0"/>
                        <a:t> Mode</a:t>
                      </a:r>
                      <a:endParaRPr lang="en-US" noProof="0" dirty="0"/>
                    </a:p>
                  </a:txBody>
                  <a:tcPr/>
                </a:tc>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FF0000"/>
                    </a:solidFill>
                  </a:tcPr>
                </a:tc>
              </a:tr>
              <a:tr h="370840">
                <a:tc>
                  <a:txBody>
                    <a:bodyPr/>
                    <a:lstStyle/>
                    <a:p>
                      <a:r>
                        <a:rPr lang="en-US" sz="1800" kern="1200" noProof="0" dirty="0" smtClean="0">
                          <a:solidFill>
                            <a:schemeClr val="dk1"/>
                          </a:solidFill>
                          <a:latin typeface="+mn-lt"/>
                          <a:ea typeface="+mn-ea"/>
                          <a:cs typeface="+mn-cs"/>
                        </a:rPr>
                        <a:t>Downlink/Uplink</a:t>
                      </a:r>
                      <a:endParaRPr lang="en-US" sz="1800" kern="1200" noProof="0" dirty="0">
                        <a:solidFill>
                          <a:schemeClr val="dk1"/>
                        </a:solidFill>
                        <a:latin typeface="+mn-lt"/>
                        <a:ea typeface="+mn-ea"/>
                        <a:cs typeface="+mn-cs"/>
                      </a:endParaRPr>
                    </a:p>
                  </a:txBody>
                  <a:tcPr>
                    <a:solidFill>
                      <a:srgbClr val="00B050"/>
                    </a:solidFill>
                  </a:tcPr>
                </a:tc>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00B050"/>
                    </a:solidFill>
                  </a:tcPr>
                </a:tc>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2066462264"/>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tblGrid>
              <a:tr h="370840">
                <a:tc>
                  <a:txBody>
                    <a:bodyPr/>
                    <a:lstStyle/>
                    <a:p>
                      <a:r>
                        <a:rPr lang="en-US" sz="1800" noProof="0" dirty="0" smtClean="0"/>
                        <a:t>Data Period</a:t>
                      </a:r>
                      <a:endParaRPr lang="en-US" sz="1800" noProof="0" dirty="0"/>
                    </a:p>
                  </a:txBody>
                  <a:tcPr/>
                </a:tc>
              </a:tr>
              <a:tr h="370840">
                <a:tc>
                  <a:txBody>
                    <a:bodyPr/>
                    <a:lstStyle/>
                    <a:p>
                      <a:r>
                        <a:rPr lang="en-US" sz="1800" dirty="0" smtClean="0"/>
                        <a:t>Occasionally, less than 1/day</a:t>
                      </a:r>
                    </a:p>
                  </a:txBody>
                  <a:tcPr>
                    <a:solidFill>
                      <a:srgbClr val="00B050"/>
                    </a:solidFill>
                  </a:tcPr>
                </a:tc>
              </a:tr>
              <a:tr h="370840">
                <a:tc>
                  <a:txBody>
                    <a:bodyPr/>
                    <a:lstStyle/>
                    <a:p>
                      <a:r>
                        <a:rPr lang="en-US" sz="1800" dirty="0" smtClean="0"/>
                        <a:t>Occasionally 1/day</a:t>
                      </a:r>
                    </a:p>
                  </a:txBody>
                  <a:tcPr>
                    <a:solidFill>
                      <a:srgbClr val="00B050"/>
                    </a:solidFill>
                  </a:tcPr>
                </a:tc>
              </a:tr>
              <a:tr h="370840">
                <a:tc>
                  <a:txBody>
                    <a:bodyPr/>
                    <a:lstStyle/>
                    <a:p>
                      <a:r>
                        <a:rPr lang="en-US" sz="1800" dirty="0" smtClean="0"/>
                        <a:t>Occasionally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tr>
            </a:tbl>
          </a:graphicData>
        </a:graphic>
      </p:graphicFrame>
      <p:graphicFrame>
        <p:nvGraphicFramePr>
          <p:cNvPr id="12" name="Tabelle 11"/>
          <p:cNvGraphicFramePr>
            <a:graphicFrameLocks noGrp="1"/>
          </p:cNvGraphicFramePr>
          <p:nvPr>
            <p:extLst>
              <p:ext uri="{D42A27DB-BD31-4B8C-83A1-F6EECF244321}">
                <p14:modId xmlns:p14="http://schemas.microsoft.com/office/powerpoint/2010/main" val="409430889"/>
              </p:ext>
            </p:extLst>
          </p:nvPr>
        </p:nvGraphicFramePr>
        <p:xfrm>
          <a:off x="467544" y="1556792"/>
          <a:ext cx="1944216" cy="2123440"/>
        </p:xfrm>
        <a:graphic>
          <a:graphicData uri="http://schemas.openxmlformats.org/drawingml/2006/table">
            <a:tbl>
              <a:tblPr firstRow="1" bandRow="1">
                <a:tableStyleId>{073A0DAA-6AF3-43AB-8588-CEC1D06C72B9}</a:tableStyleId>
              </a:tblPr>
              <a:tblGrid>
                <a:gridCol w="1944216"/>
              </a:tblGrid>
              <a:tr h="370840">
                <a:tc>
                  <a:txBody>
                    <a:bodyPr/>
                    <a:lstStyle/>
                    <a:p>
                      <a:r>
                        <a:rPr lang="en-US" noProof="0" dirty="0" smtClean="0"/>
                        <a:t>Interference</a:t>
                      </a:r>
                      <a:r>
                        <a:rPr lang="en-US" dirty="0" smtClean="0"/>
                        <a:t> </a:t>
                      </a:r>
                      <a:r>
                        <a:rPr lang="en-US" baseline="0" dirty="0" smtClean="0"/>
                        <a:t>Model</a:t>
                      </a:r>
                      <a:endParaRPr lang="en-US" dirty="0"/>
                    </a:p>
                  </a:txBody>
                  <a:tcPr/>
                </a:tc>
              </a:tr>
              <a:tr h="370840">
                <a:tc>
                  <a:txBody>
                    <a:bodyPr/>
                    <a:lstStyle/>
                    <a:p>
                      <a:r>
                        <a:rPr lang="en-US" dirty="0" smtClean="0"/>
                        <a:t>Dense</a:t>
                      </a:r>
                      <a:endParaRPr lang="en-US" dirty="0"/>
                    </a:p>
                  </a:txBody>
                  <a:tcPr>
                    <a:solidFill>
                      <a:srgbClr val="FF0000"/>
                    </a:solidFill>
                  </a:tcPr>
                </a:tc>
              </a:tr>
              <a:tr h="370840">
                <a:tc>
                  <a:txBody>
                    <a:bodyPr/>
                    <a:lstStyle/>
                    <a:p>
                      <a:r>
                        <a:rPr lang="en-US" dirty="0" smtClean="0"/>
                        <a:t>Medium</a:t>
                      </a:r>
                      <a:endParaRPr lang="en-US" dirty="0"/>
                    </a:p>
                  </a:txBody>
                  <a:tcPr>
                    <a:solidFill>
                      <a:srgbClr val="FFC000"/>
                    </a:solidFill>
                  </a:tcPr>
                </a:tc>
              </a:tr>
              <a:tr h="370840">
                <a:tc>
                  <a:txBody>
                    <a:bodyPr/>
                    <a:lstStyle/>
                    <a:p>
                      <a:r>
                        <a:rPr lang="en-US" dirty="0" smtClean="0"/>
                        <a:t>Low</a:t>
                      </a:r>
                      <a:endParaRPr lang="en-US" dirty="0"/>
                    </a:p>
                  </a:txBody>
                  <a:tcPr>
                    <a:solidFill>
                      <a:srgbClr val="00B050"/>
                    </a:solidFill>
                  </a:tcPr>
                </a:tc>
              </a:tr>
              <a:tr h="370840">
                <a:tc>
                  <a:txBody>
                    <a:bodyPr/>
                    <a:lstStyle/>
                    <a:p>
                      <a:r>
                        <a:rPr lang="en-US" dirty="0" smtClean="0"/>
                        <a:t>None</a:t>
                      </a:r>
                      <a:endParaRPr lang="en-US" dirty="0"/>
                    </a:p>
                  </a:txBody>
                  <a:tcPr>
                    <a:solidFill>
                      <a:srgbClr val="00B050"/>
                    </a:solidFill>
                  </a:tcPr>
                </a:tc>
              </a:tr>
            </a:tbl>
          </a:graphicData>
        </a:graphic>
      </p:graphicFrame>
      <p:graphicFrame>
        <p:nvGraphicFramePr>
          <p:cNvPr id="16" name="Tabelle 15"/>
          <p:cNvGraphicFramePr>
            <a:graphicFrameLocks noGrp="1"/>
          </p:cNvGraphicFramePr>
          <p:nvPr>
            <p:extLst>
              <p:ext uri="{D42A27DB-BD31-4B8C-83A1-F6EECF244321}">
                <p14:modId xmlns:p14="http://schemas.microsoft.com/office/powerpoint/2010/main" val="2664532762"/>
              </p:ext>
            </p:extLst>
          </p:nvPr>
        </p:nvGraphicFramePr>
        <p:xfrm>
          <a:off x="467544" y="3695536"/>
          <a:ext cx="1944216" cy="2397760"/>
        </p:xfrm>
        <a:graphic>
          <a:graphicData uri="http://schemas.openxmlformats.org/drawingml/2006/table">
            <a:tbl>
              <a:tblPr firstRow="1" bandRow="1">
                <a:tableStyleId>{073A0DAA-6AF3-43AB-8588-CEC1D06C72B9}</a:tableStyleId>
              </a:tblPr>
              <a:tblGrid>
                <a:gridCol w="1944216"/>
              </a:tblGrid>
              <a:tr h="122312">
                <a:tc>
                  <a:txBody>
                    <a:bodyPr/>
                    <a:lstStyle/>
                    <a:p>
                      <a:r>
                        <a:rPr lang="en-US" noProof="0" dirty="0" smtClean="0"/>
                        <a:t>Active Interfering Users</a:t>
                      </a:r>
                      <a:endParaRPr lang="en-US" noProof="0" dirty="0"/>
                    </a:p>
                  </a:txBody>
                  <a:tcPr/>
                </a:tc>
              </a:tr>
              <a:tr h="370840">
                <a:tc>
                  <a:txBody>
                    <a:bodyPr/>
                    <a:lstStyle/>
                    <a:p>
                      <a:r>
                        <a:rPr lang="en-US" noProof="0" dirty="0" smtClean="0"/>
                        <a:t>Very High</a:t>
                      </a:r>
                      <a:endParaRPr lang="en-US" noProof="0" dirty="0"/>
                    </a:p>
                  </a:txBody>
                  <a:tcPr>
                    <a:solidFill>
                      <a:srgbClr val="FF0000"/>
                    </a:solidFill>
                  </a:tcPr>
                </a:tc>
              </a:tr>
              <a:tr h="370840">
                <a:tc>
                  <a:txBody>
                    <a:bodyPr/>
                    <a:lstStyle/>
                    <a:p>
                      <a:r>
                        <a:rPr lang="en-US" noProof="0" dirty="0" smtClean="0"/>
                        <a:t>High</a:t>
                      </a:r>
                      <a:endParaRPr lang="en-US" noProof="0" dirty="0"/>
                    </a:p>
                  </a:txBody>
                  <a:tcPr>
                    <a:solidFill>
                      <a:srgbClr val="FF0000"/>
                    </a:solidFill>
                  </a:tcPr>
                </a:tc>
              </a:tr>
              <a:tr h="370840">
                <a:tc>
                  <a:txBody>
                    <a:bodyPr/>
                    <a:lstStyle/>
                    <a:p>
                      <a:r>
                        <a:rPr lang="en-US" noProof="0" dirty="0" smtClean="0"/>
                        <a:t>Medium</a:t>
                      </a:r>
                      <a:endParaRPr lang="en-US" noProof="0" dirty="0"/>
                    </a:p>
                  </a:txBody>
                  <a:tcPr>
                    <a:solidFill>
                      <a:srgbClr val="FFC000"/>
                    </a:solidFill>
                  </a:tcPr>
                </a:tc>
              </a:tr>
              <a:tr h="370840">
                <a:tc>
                  <a:txBody>
                    <a:bodyPr/>
                    <a:lstStyle/>
                    <a:p>
                      <a:r>
                        <a:rPr lang="en-US" noProof="0" dirty="0" smtClean="0"/>
                        <a:t>Low</a:t>
                      </a:r>
                      <a:endParaRPr lang="en-US" noProof="0" dirty="0"/>
                    </a:p>
                  </a:txBody>
                  <a:tcPr>
                    <a:solidFill>
                      <a:srgbClr val="00B050"/>
                    </a:solidFill>
                  </a:tcPr>
                </a:tc>
              </a:tr>
            </a:tbl>
          </a:graphicData>
        </a:graphic>
      </p:graphicFrame>
      <p:sp>
        <p:nvSpPr>
          <p:cNvPr id="15" name="Datumsplatzhalter 1"/>
          <p:cNvSpPr txBox="1">
            <a:spLocks/>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smtClean="0"/>
              <a:t>July 2017</a:t>
            </a:r>
            <a:endParaRPr lang="en-US" altLang="en-US" dirty="0"/>
          </a:p>
        </p:txBody>
      </p:sp>
      <p:sp>
        <p:nvSpPr>
          <p:cNvPr id="5" name="Textfeld 4"/>
          <p:cNvSpPr txBox="1"/>
          <p:nvPr/>
        </p:nvSpPr>
        <p:spPr>
          <a:xfrm>
            <a:off x="252669" y="6111361"/>
            <a:ext cx="2412840" cy="338554"/>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pPr>
              <a:tabLst>
                <a:tab pos="1789113" algn="l"/>
              </a:tabLst>
            </a:pPr>
            <a:r>
              <a:rPr lang="de-DE" sz="1600" dirty="0" smtClean="0"/>
              <a:t>Add: </a:t>
            </a:r>
            <a:r>
              <a:rPr lang="de-DE" sz="1600" dirty="0" err="1" smtClean="0"/>
              <a:t>unpredictable</a:t>
            </a:r>
            <a:r>
              <a:rPr lang="de-DE" sz="1600" dirty="0" smtClean="0"/>
              <a:t> </a:t>
            </a:r>
            <a:r>
              <a:rPr lang="de-DE" sz="1600" dirty="0" err="1" smtClean="0"/>
              <a:t>latency</a:t>
            </a:r>
            <a:endParaRPr lang="de-DE" sz="1600" dirty="0"/>
          </a:p>
        </p:txBody>
      </p:sp>
    </p:spTree>
    <p:extLst>
      <p:ext uri="{BB962C8B-B14F-4D97-AF65-F5344CB8AC3E}">
        <p14:creationId xmlns:p14="http://schemas.microsoft.com/office/powerpoint/2010/main" val="15221575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Fully Synchronized Network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July 2017</a:t>
            </a:r>
          </a:p>
        </p:txBody>
      </p:sp>
      <p:sp>
        <p:nvSpPr>
          <p:cNvPr id="17" name="Inhaltsplatzhalter 16"/>
          <p:cNvSpPr>
            <a:spLocks noGrp="1"/>
          </p:cNvSpPr>
          <p:nvPr>
            <p:ph idx="1"/>
          </p:nvPr>
        </p:nvSpPr>
        <p:spPr/>
        <p:txBody>
          <a:bodyPr/>
          <a:lstStyle/>
          <a:p>
            <a:r>
              <a:rPr lang="en-US" sz="2400" dirty="0" smtClean="0"/>
              <a:t>Base-station fully synchronizes controls the network, e.g. by using a super-frame structure with beacons</a:t>
            </a:r>
          </a:p>
          <a:p>
            <a:endParaRPr lang="en-US" sz="2400" dirty="0"/>
          </a:p>
          <a:p>
            <a:endParaRPr lang="en-US" sz="2400" dirty="0" smtClean="0"/>
          </a:p>
          <a:p>
            <a:endParaRPr lang="en-US" sz="2400" dirty="0"/>
          </a:p>
          <a:p>
            <a:endParaRPr lang="en-US" sz="2400" dirty="0" smtClean="0"/>
          </a:p>
          <a:p>
            <a:endParaRPr lang="en-US" sz="2400" dirty="0"/>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74522935"/>
              </p:ext>
            </p:extLst>
          </p:nvPr>
        </p:nvGraphicFramePr>
        <p:xfrm>
          <a:off x="827584" y="3271376"/>
          <a:ext cx="3672408" cy="101092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Pros</a:t>
                      </a:r>
                      <a:endParaRPr lang="en-US" noProof="0" dirty="0"/>
                    </a:p>
                  </a:txBody>
                  <a:tcPr>
                    <a:solidFill>
                      <a:srgbClr val="00B050"/>
                    </a:solidFill>
                  </a:tcPr>
                </a:tc>
              </a:tr>
              <a:tr h="370840">
                <a:tc>
                  <a:txBody>
                    <a:bodyPr/>
                    <a:lstStyle/>
                    <a:p>
                      <a:r>
                        <a:rPr lang="en-US" noProof="0" dirty="0" smtClean="0"/>
                        <a:t>Collision can</a:t>
                      </a:r>
                      <a:r>
                        <a:rPr lang="en-US" baseline="0" noProof="0" dirty="0" smtClean="0"/>
                        <a:t> be controlled by the network</a:t>
                      </a:r>
                      <a:endParaRPr lang="en-US" noProof="0" dirty="0"/>
                    </a:p>
                  </a:txBody>
                  <a:tcPr/>
                </a:tc>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2564988128"/>
              </p:ext>
            </p:extLst>
          </p:nvPr>
        </p:nvGraphicFramePr>
        <p:xfrm>
          <a:off x="4644008" y="3271376"/>
          <a:ext cx="3672408" cy="3032760"/>
        </p:xfrm>
        <a:graphic>
          <a:graphicData uri="http://schemas.openxmlformats.org/drawingml/2006/table">
            <a:tbl>
              <a:tblPr firstRow="1" bandRow="1">
                <a:tableStyleId>{5C22544A-7EE6-4342-B048-85BDC9FD1C3A}</a:tableStyleId>
              </a:tblPr>
              <a:tblGrid>
                <a:gridCol w="3672408"/>
              </a:tblGrid>
              <a:tr h="370840">
                <a:tc>
                  <a:txBody>
                    <a:bodyPr/>
                    <a:lstStyle/>
                    <a:p>
                      <a:r>
                        <a:rPr lang="en-US" noProof="0" dirty="0" smtClean="0"/>
                        <a:t>Cons</a:t>
                      </a:r>
                      <a:endParaRPr lang="en-US" noProof="0" dirty="0"/>
                    </a:p>
                  </a:txBody>
                  <a:tcPr>
                    <a:solidFill>
                      <a:srgbClr val="FF0000"/>
                    </a:solidFill>
                  </a:tcPr>
                </a:tc>
              </a:tr>
              <a:tr h="370840">
                <a:tc>
                  <a:txBody>
                    <a:bodyPr/>
                    <a:lstStyle/>
                    <a:p>
                      <a:r>
                        <a:rPr lang="en-US" noProof="0" dirty="0" smtClean="0"/>
                        <a:t>High</a:t>
                      </a:r>
                      <a:r>
                        <a:rPr lang="en-US" baseline="0" noProof="0" dirty="0" smtClean="0"/>
                        <a:t> synchronization overhead</a:t>
                      </a:r>
                      <a:endParaRPr lang="en-US" noProof="0" dirty="0"/>
                    </a:p>
                  </a:txBody>
                  <a:tcPr/>
                </a:tc>
              </a:tr>
              <a:tr h="370840">
                <a:tc>
                  <a:txBody>
                    <a:bodyPr/>
                    <a:lstStyle/>
                    <a:p>
                      <a:r>
                        <a:rPr lang="en-US" noProof="0" dirty="0" smtClean="0"/>
                        <a:t>Traffic of base-station </a:t>
                      </a:r>
                      <a:r>
                        <a:rPr lang="en-US" baseline="0" noProof="0" dirty="0" smtClean="0"/>
                        <a:t>may get in conflict with frequency regulations</a:t>
                      </a:r>
                      <a:endParaRPr lang="en-US" noProof="0" dirty="0"/>
                    </a:p>
                  </a:txBody>
                  <a:tcPr/>
                </a:tc>
              </a:tr>
              <a:tr h="370840">
                <a:tc>
                  <a:txBody>
                    <a:bodyPr/>
                    <a:lstStyle/>
                    <a:p>
                      <a:r>
                        <a:rPr lang="en-US" noProof="0" dirty="0" smtClean="0"/>
                        <a:t>Devices have to listen for beacons </a:t>
                      </a:r>
                      <a:r>
                        <a:rPr lang="en-US" noProof="0" dirty="0" smtClean="0">
                          <a:sym typeface="Wingdings" panose="05000000000000000000" pitchFamily="2" charset="2"/>
                        </a:rPr>
                        <a:t> increased energy consumption</a:t>
                      </a:r>
                      <a:endParaRPr lang="en-US" noProof="0" dirty="0"/>
                    </a:p>
                  </a:txBody>
                  <a:tcPr/>
                </a:tc>
              </a:tr>
              <a:tr h="370840">
                <a:tc>
                  <a:txBody>
                    <a:bodyPr/>
                    <a:lstStyle/>
                    <a:p>
                      <a:r>
                        <a:rPr lang="en-US" noProof="0" dirty="0" smtClean="0"/>
                        <a:t>Unclear behavior is base-station</a:t>
                      </a:r>
                      <a:r>
                        <a:rPr lang="en-US" baseline="0" noProof="0" dirty="0" smtClean="0"/>
                        <a:t> is interfered by other users</a:t>
                      </a:r>
                      <a:endParaRPr lang="en-US" noProof="0" dirty="0"/>
                    </a:p>
                  </a:txBody>
                  <a:tcPr/>
                </a:tc>
              </a:tr>
              <a:tr h="370840">
                <a:tc>
                  <a:txBody>
                    <a:bodyPr/>
                    <a:lstStyle/>
                    <a:p>
                      <a:r>
                        <a:rPr lang="en-US" noProof="0" dirty="0" smtClean="0"/>
                        <a:t>Potentially complex configuration</a:t>
                      </a:r>
                      <a:endParaRPr lang="en-US" noProof="0" dirty="0"/>
                    </a:p>
                  </a:txBody>
                  <a:tcPr/>
                </a:tc>
              </a:tr>
            </a:tbl>
          </a:graphicData>
        </a:graphic>
      </p:graphicFrame>
    </p:spTree>
    <p:extLst>
      <p:ext uri="{BB962C8B-B14F-4D97-AF65-F5344CB8AC3E}">
        <p14:creationId xmlns:p14="http://schemas.microsoft.com/office/powerpoint/2010/main" val="3136717195"/>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770</Words>
  <Application>Microsoft Office PowerPoint</Application>
  <PresentationFormat>Bildschirmpräsentation (4:3)</PresentationFormat>
  <Paragraphs>264</Paragraphs>
  <Slides>11</Slides>
  <Notes>4</Notes>
  <HiddenSlides>0</HiddenSlides>
  <MMClips>0</MMClips>
  <ScaleCrop>false</ScaleCrop>
  <HeadingPairs>
    <vt:vector size="4" baseType="variant">
      <vt:variant>
        <vt:lpstr>Design</vt:lpstr>
      </vt:variant>
      <vt:variant>
        <vt:i4>1</vt:i4>
      </vt:variant>
      <vt:variant>
        <vt:lpstr>Folientitel</vt:lpstr>
      </vt:variant>
      <vt:variant>
        <vt:i4>11</vt:i4>
      </vt:variant>
    </vt:vector>
  </HeadingPairs>
  <TitlesOfParts>
    <vt:vector size="12" baseType="lpstr">
      <vt:lpstr>IEEE-P802_15_Rbt</vt:lpstr>
      <vt:lpstr>PowerPoint-Präsentation</vt:lpstr>
      <vt:lpstr>Suitability Evaluation of MAC Schemes</vt:lpstr>
      <vt:lpstr>ALOHA ( I / II )</vt:lpstr>
      <vt:lpstr>ALOHA ( II / II )</vt:lpstr>
      <vt:lpstr>Slotted ALOHA ( I / II )</vt:lpstr>
      <vt:lpstr>Slotted ALOHA ( II / II )</vt:lpstr>
      <vt:lpstr>CSMA ( I / II )</vt:lpstr>
      <vt:lpstr>CSMA ( II / II )</vt:lpstr>
      <vt:lpstr>Fully Synchronized Network ( I / II )</vt:lpstr>
      <vt:lpstr>Fully Synchronized Network ( II / II )</vt:lpstr>
      <vt:lpstr>Any Questions or Comments?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104</cp:revision>
  <cp:lastPrinted>1998-02-10T13:28:06Z</cp:lastPrinted>
  <dcterms:created xsi:type="dcterms:W3CDTF">2017-07-08T18:50:52Z</dcterms:created>
  <dcterms:modified xsi:type="dcterms:W3CDTF">2017-07-13T15:58:10Z</dcterms:modified>
</cp:coreProperties>
</file>