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2" r:id="rId2"/>
    <p:sldId id="273" r:id="rId3"/>
    <p:sldId id="261" r:id="rId4"/>
    <p:sldId id="262" r:id="rId5"/>
    <p:sldId id="276" r:id="rId6"/>
    <p:sldId id="277" r:id="rId7"/>
    <p:sldId id="278" r:id="rId8"/>
    <p:sldId id="279" r:id="rId9"/>
    <p:sldId id="280" r:id="rId10"/>
    <p:sldId id="281" r:id="rId11"/>
    <p:sldId id="282" r:id="rId12"/>
    <p:sldId id="283" r:id="rId13"/>
    <p:sldId id="284" r:id="rId14"/>
    <p:sldId id="285" r:id="rId15"/>
    <p:sldId id="27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203848" y="394156"/>
            <a:ext cx="52543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15-17-0378-00-lpwa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MAC Schemes]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MAC schemes </a:t>
            </a:r>
            <a:r>
              <a:rPr lang="en-US" altLang="en-US" sz="1600" dirty="0" smtClean="0">
                <a:solidFill>
                  <a:schemeClr val="tx2"/>
                </a:solidFill>
              </a:rPr>
              <a:t>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CSMA ( </a:t>
            </a:r>
            <a:r>
              <a:rPr lang="en-US" dirty="0" smtClean="0"/>
              <a:t>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066511722"/>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525162975"/>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275132571"/>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311563333"/>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066462264"/>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409430889"/>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664532762"/>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1522157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CSMA/CA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Similar to CSMA, but adds random back-off time to avoid collisions between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224244168"/>
              </p:ext>
            </p:extLst>
          </p:nvPr>
        </p:nvGraphicFramePr>
        <p:xfrm>
          <a:off x="827584" y="3271376"/>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Improved performance</a:t>
                      </a:r>
                      <a:r>
                        <a:rPr lang="en-US" baseline="0" noProof="0" dirty="0" smtClean="0"/>
                        <a:t> wrt. CSMA</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775233218"/>
              </p:ext>
            </p:extLst>
          </p:nvPr>
        </p:nvGraphicFramePr>
        <p:xfrm>
          <a:off x="4644008" y="3271376"/>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Performance in LPWAN limited due to hidden node problem</a:t>
                      </a:r>
                      <a:endParaRPr lang="en-US" noProof="0" dirty="0"/>
                    </a:p>
                  </a:txBody>
                  <a:tcPr/>
                </a:tc>
              </a:tr>
              <a:tr h="370840">
                <a:tc>
                  <a:txBody>
                    <a:bodyPr/>
                    <a:lstStyle/>
                    <a:p>
                      <a:r>
                        <a:rPr lang="en-US" noProof="0" dirty="0" smtClean="0"/>
                        <a:t>Requires</a:t>
                      </a:r>
                      <a:r>
                        <a:rPr lang="en-US" baseline="0" noProof="0" dirty="0" smtClean="0"/>
                        <a:t> receiver in node</a:t>
                      </a:r>
                      <a:endParaRPr lang="en-US" noProof="0" dirty="0"/>
                    </a:p>
                  </a:txBody>
                  <a:tcPr/>
                </a:tc>
              </a:tr>
            </a:tbl>
          </a:graphicData>
        </a:graphic>
      </p:graphicFrame>
    </p:spTree>
    <p:extLst>
      <p:ext uri="{BB962C8B-B14F-4D97-AF65-F5344CB8AC3E}">
        <p14:creationId xmlns:p14="http://schemas.microsoft.com/office/powerpoint/2010/main" val="4184995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CSMA/CA ( </a:t>
            </a:r>
            <a:r>
              <a:rPr lang="en-US" dirty="0" smtClean="0"/>
              <a:t>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004183517"/>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175370515"/>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2175663988"/>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3548253819"/>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4155196299"/>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238980914"/>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3838995825"/>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1100159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Fully Synchronized Network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Base-station fully synchronizes controls the network, e.g</a:t>
            </a:r>
            <a:r>
              <a:rPr lang="en-US" sz="2400" dirty="0" smtClean="0"/>
              <a:t>. by using a super-frame structure with beacons</a:t>
            </a:r>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74522935"/>
              </p:ext>
            </p:extLst>
          </p:nvPr>
        </p:nvGraphicFramePr>
        <p:xfrm>
          <a:off x="827584" y="3271376"/>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Collision can</a:t>
                      </a:r>
                      <a:r>
                        <a:rPr lang="en-US" baseline="0" noProof="0" dirty="0" smtClean="0"/>
                        <a:t> be controlled by the network</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900451072"/>
              </p:ext>
            </p:extLst>
          </p:nvPr>
        </p:nvGraphicFramePr>
        <p:xfrm>
          <a:off x="4644008" y="3271376"/>
          <a:ext cx="3672408" cy="2661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synchronization overhead</a:t>
                      </a:r>
                      <a:endParaRPr lang="en-US" noProof="0" dirty="0"/>
                    </a:p>
                  </a:txBody>
                  <a:tcPr/>
                </a:tc>
              </a:tr>
              <a:tr h="370840">
                <a:tc>
                  <a:txBody>
                    <a:bodyPr/>
                    <a:lstStyle/>
                    <a:p>
                      <a:r>
                        <a:rPr lang="en-US" noProof="0" dirty="0" smtClean="0"/>
                        <a:t>Traffic of base-station </a:t>
                      </a:r>
                      <a:r>
                        <a:rPr lang="en-US" baseline="0" noProof="0" dirty="0" smtClean="0"/>
                        <a:t>may get in conflict with frequency regulations</a:t>
                      </a:r>
                      <a:endParaRPr lang="en-US" noProof="0" dirty="0"/>
                    </a:p>
                  </a:txBody>
                  <a:tcPr/>
                </a:tc>
              </a:tr>
              <a:tr h="370840">
                <a:tc>
                  <a:txBody>
                    <a:bodyPr/>
                    <a:lstStyle/>
                    <a:p>
                      <a:r>
                        <a:rPr lang="en-US" noProof="0" dirty="0" smtClean="0"/>
                        <a:t>Devices have to listen for beacons </a:t>
                      </a:r>
                      <a:r>
                        <a:rPr lang="en-US" noProof="0" dirty="0" smtClean="0">
                          <a:sym typeface="Wingdings" panose="05000000000000000000" pitchFamily="2" charset="2"/>
                        </a:rPr>
                        <a:t> increased energy consumption</a:t>
                      </a:r>
                      <a:endParaRPr lang="en-US" noProof="0" dirty="0"/>
                    </a:p>
                  </a:txBody>
                  <a:tcPr/>
                </a:tc>
              </a:tr>
              <a:tr h="370840">
                <a:tc>
                  <a:txBody>
                    <a:bodyPr/>
                    <a:lstStyle/>
                    <a:p>
                      <a:r>
                        <a:rPr lang="en-US" noProof="0" dirty="0" smtClean="0"/>
                        <a:t>Unclear behavior is base-station</a:t>
                      </a:r>
                      <a:r>
                        <a:rPr lang="en-US" baseline="0" noProof="0" dirty="0" smtClean="0"/>
                        <a:t> is interfered by other users</a:t>
                      </a:r>
                      <a:endParaRPr lang="en-US" noProof="0" dirty="0"/>
                    </a:p>
                  </a:txBody>
                  <a:tcPr/>
                </a:tc>
              </a:tr>
            </a:tbl>
          </a:graphicData>
        </a:graphic>
      </p:graphicFrame>
    </p:spTree>
    <p:extLst>
      <p:ext uri="{BB962C8B-B14F-4D97-AF65-F5344CB8AC3E}">
        <p14:creationId xmlns:p14="http://schemas.microsoft.com/office/powerpoint/2010/main" val="3136717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Fully Synchronized Network</a:t>
            </a:r>
            <a:r>
              <a:rPr lang="en-US" dirty="0" smtClean="0"/>
              <a:t> ( </a:t>
            </a:r>
            <a:r>
              <a:rPr lang="en-US" dirty="0" smtClean="0"/>
              <a:t>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713591112"/>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275633432"/>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2542327076"/>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856181484"/>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125154832"/>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FFC000"/>
                    </a:solidFill>
                  </a:tcPr>
                </a:tc>
              </a:tr>
              <a:tr h="370840">
                <a:tc>
                  <a:txBody>
                    <a:bodyPr/>
                    <a:lstStyle/>
                    <a:p>
                      <a:r>
                        <a:rPr lang="en-US" sz="1800" dirty="0" smtClean="0"/>
                        <a:t>Occasionally 1/day</a:t>
                      </a:r>
                    </a:p>
                  </a:txBody>
                  <a:tcPr>
                    <a:solidFill>
                      <a:srgbClr val="FFC00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374026076"/>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900158362"/>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1413679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15</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a:t>
            </a:r>
            <a:r>
              <a:rPr lang="en-US" dirty="0" smtClean="0"/>
              <a:t>MAC Schemes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ALOHA </a:t>
            </a:r>
            <a:r>
              <a:rPr lang="en-US" dirty="0" smtClean="0"/>
              <a:t>(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Device immediately starts transmission when it has data to transmit, it does not do listen before talk</a:t>
            </a:r>
          </a:p>
          <a:p>
            <a:endParaRPr lang="en-US" sz="2400" dirty="0"/>
          </a:p>
          <a:p>
            <a:endParaRPr lang="en-US" sz="2400" dirty="0" smtClean="0"/>
          </a:p>
          <a:p>
            <a:endParaRPr lang="en-US" sz="2400" dirty="0"/>
          </a:p>
          <a:p>
            <a:endParaRPr lang="en-US" sz="2400" dirty="0" smtClean="0"/>
          </a:p>
          <a:p>
            <a:endParaRPr lang="en-US" sz="2400" dirty="0"/>
          </a:p>
          <a:p>
            <a:r>
              <a:rPr lang="en-US" sz="2400" dirty="0" smtClean="0"/>
              <a:t>Performanc</a:t>
            </a:r>
            <a:r>
              <a:rPr lang="en-US" sz="2400" dirty="0" smtClean="0"/>
              <a:t>e can be improved is used in addition to diversity techniques (e.g. DSSS, FHSS)</a:t>
            </a:r>
            <a:endParaRPr lang="en-US" sz="2400" dirty="0" smtClean="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663574133"/>
              </p:ext>
            </p:extLst>
          </p:nvPr>
        </p:nvGraphicFramePr>
        <p:xfrm>
          <a:off x="827584" y="3284984"/>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simple</a:t>
                      </a:r>
                      <a:endParaRPr lang="en-US" noProof="0" dirty="0"/>
                    </a:p>
                  </a:txBody>
                  <a:tcPr/>
                </a:tc>
              </a:tr>
              <a:tr h="370840">
                <a:tc>
                  <a:txBody>
                    <a:bodyPr/>
                    <a:lstStyle/>
                    <a:p>
                      <a:r>
                        <a:rPr lang="en-US" noProof="0" dirty="0" smtClean="0"/>
                        <a:t>No coordination required</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863642205"/>
              </p:ext>
            </p:extLst>
          </p:nvPr>
        </p:nvGraphicFramePr>
        <p:xfrm>
          <a:off x="4644008" y="3284984"/>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probability of collisions, especially in case of long</a:t>
                      </a:r>
                      <a:r>
                        <a:rPr lang="en-US" baseline="0" noProof="0" dirty="0" smtClean="0"/>
                        <a:t> data</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ALOHA ( </a:t>
            </a:r>
            <a:r>
              <a:rPr lang="en-US" dirty="0" smtClean="0"/>
              <a:t>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97759802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16550773"/>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4155102815"/>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FFC00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98578209"/>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148801020"/>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091313497"/>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Slotted ALOHA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When the device has data to transmit it starts the transmission in the next slot</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562907489"/>
              </p:ext>
            </p:extLst>
          </p:nvPr>
        </p:nvGraphicFramePr>
        <p:xfrm>
          <a:off x="827584" y="3068960"/>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Improved</a:t>
                      </a:r>
                      <a:r>
                        <a:rPr lang="en-US" baseline="0" noProof="0" dirty="0" smtClean="0"/>
                        <a:t> performance wrt. ALOHA</a:t>
                      </a:r>
                      <a:endParaRPr lang="en-US" noProof="0" dirty="0"/>
                    </a:p>
                  </a:txBody>
                  <a:tcPr/>
                </a:tc>
              </a:tr>
              <a:tr h="370840">
                <a:tc>
                  <a:txBody>
                    <a:bodyPr/>
                    <a:lstStyle/>
                    <a:p>
                      <a:r>
                        <a:rPr lang="en-US" noProof="0" dirty="0" smtClean="0"/>
                        <a:t>No coordination required</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919033747"/>
              </p:ext>
            </p:extLst>
          </p:nvPr>
        </p:nvGraphicFramePr>
        <p:xfrm>
          <a:off x="4644008" y="3068960"/>
          <a:ext cx="3672408" cy="19253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probability of collisions, especially in case of long</a:t>
                      </a:r>
                      <a:r>
                        <a:rPr lang="en-US" baseline="0" noProof="0" dirty="0" smtClean="0"/>
                        <a:t> data</a:t>
                      </a:r>
                      <a:endParaRPr lang="en-US" noProof="0" dirty="0"/>
                    </a:p>
                  </a:txBody>
                  <a:tcPr/>
                </a:tc>
              </a:tr>
              <a:tr h="370840">
                <a:tc>
                  <a:txBody>
                    <a:bodyPr/>
                    <a:lstStyle/>
                    <a:p>
                      <a:r>
                        <a:rPr lang="en-US" noProof="0" dirty="0" smtClean="0"/>
                        <a:t>Synchronization of the network required</a:t>
                      </a:r>
                      <a:r>
                        <a:rPr lang="en-US" baseline="0" noProof="0" dirty="0" smtClean="0"/>
                        <a:t> </a:t>
                      </a:r>
                      <a:r>
                        <a:rPr lang="en-US" baseline="0" noProof="0" dirty="0" smtClean="0">
                          <a:sym typeface="Wingdings" panose="05000000000000000000" pitchFamily="2" charset="2"/>
                        </a:rPr>
                        <a:t> additional power consumption</a:t>
                      </a:r>
                      <a:endParaRPr lang="en-US" noProof="0" dirty="0"/>
                    </a:p>
                  </a:txBody>
                  <a:tcPr/>
                </a:tc>
              </a:tr>
            </a:tbl>
          </a:graphicData>
        </a:graphic>
      </p:graphicFrame>
    </p:spTree>
    <p:extLst>
      <p:ext uri="{BB962C8B-B14F-4D97-AF65-F5344CB8AC3E}">
        <p14:creationId xmlns:p14="http://schemas.microsoft.com/office/powerpoint/2010/main" val="940678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Slotted </a:t>
            </a:r>
            <a:r>
              <a:rPr lang="en-US" dirty="0" smtClean="0"/>
              <a:t>ALOHA ( </a:t>
            </a:r>
            <a:r>
              <a:rPr lang="en-US" dirty="0" smtClean="0"/>
              <a:t>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427533740"/>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696487191"/>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818344862"/>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FFC00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287088545"/>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C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884263656"/>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97730593"/>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58401866"/>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261554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Slotted ALOHA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When the device has data to transmit it starts the transmission in the next slot</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658248699"/>
              </p:ext>
            </p:extLst>
          </p:nvPr>
        </p:nvGraphicFramePr>
        <p:xfrm>
          <a:off x="827584" y="3068960"/>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Improved</a:t>
                      </a:r>
                      <a:r>
                        <a:rPr lang="en-US" baseline="0" noProof="0" dirty="0" smtClean="0"/>
                        <a:t> performance wrt. ALOHA</a:t>
                      </a:r>
                      <a:endParaRPr lang="en-US" noProof="0" dirty="0"/>
                    </a:p>
                  </a:txBody>
                  <a:tcPr/>
                </a:tc>
              </a:tr>
              <a:tr h="370840">
                <a:tc>
                  <a:txBody>
                    <a:bodyPr/>
                    <a:lstStyle/>
                    <a:p>
                      <a:r>
                        <a:rPr lang="en-US" noProof="0" dirty="0" smtClean="0"/>
                        <a:t>No coordination required</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35889635"/>
              </p:ext>
            </p:extLst>
          </p:nvPr>
        </p:nvGraphicFramePr>
        <p:xfrm>
          <a:off x="4644008" y="3068960"/>
          <a:ext cx="3672408" cy="19253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probability of collisions, especially in case of long</a:t>
                      </a:r>
                      <a:r>
                        <a:rPr lang="en-US" baseline="0" noProof="0" dirty="0" smtClean="0"/>
                        <a:t> data</a:t>
                      </a:r>
                      <a:endParaRPr lang="en-US" noProof="0" dirty="0"/>
                    </a:p>
                  </a:txBody>
                  <a:tcPr/>
                </a:tc>
              </a:tr>
              <a:tr h="370840">
                <a:tc>
                  <a:txBody>
                    <a:bodyPr/>
                    <a:lstStyle/>
                    <a:p>
                      <a:r>
                        <a:rPr lang="en-US" noProof="0" dirty="0" smtClean="0"/>
                        <a:t>Synchronization of the network required</a:t>
                      </a:r>
                      <a:r>
                        <a:rPr lang="en-US" baseline="0" noProof="0" dirty="0" smtClean="0"/>
                        <a:t> </a:t>
                      </a:r>
                      <a:r>
                        <a:rPr lang="en-US" baseline="0" noProof="0" dirty="0" smtClean="0">
                          <a:sym typeface="Wingdings" panose="05000000000000000000" pitchFamily="2" charset="2"/>
                        </a:rPr>
                        <a:t> additional power consumption</a:t>
                      </a:r>
                      <a:endParaRPr lang="en-US" noProof="0" dirty="0"/>
                    </a:p>
                  </a:txBody>
                  <a:tcPr/>
                </a:tc>
              </a:tr>
            </a:tbl>
          </a:graphicData>
        </a:graphic>
      </p:graphicFrame>
    </p:spTree>
    <p:extLst>
      <p:ext uri="{BB962C8B-B14F-4D97-AF65-F5344CB8AC3E}">
        <p14:creationId xmlns:p14="http://schemas.microsoft.com/office/powerpoint/2010/main" val="69523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Slotted </a:t>
            </a:r>
            <a:r>
              <a:rPr lang="en-US" dirty="0" smtClean="0"/>
              <a:t>ALOHA ( </a:t>
            </a:r>
            <a:r>
              <a:rPr lang="en-US" dirty="0" smtClean="0"/>
              <a:t>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779795467"/>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024432615"/>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725834700"/>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FFC00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781792490"/>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C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51335417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577737935"/>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486514617"/>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426963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CSMA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Device senses whether the channel is used to avoid collisions, it only transmits if it senses the channel as free</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937783321"/>
              </p:ext>
            </p:extLst>
          </p:nvPr>
        </p:nvGraphicFramePr>
        <p:xfrm>
          <a:off x="827584" y="3271376"/>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Improved</a:t>
                      </a:r>
                      <a:r>
                        <a:rPr lang="en-US" baseline="0" noProof="0" dirty="0" smtClean="0"/>
                        <a:t> performance wrt. (Slotted) ALOHA</a:t>
                      </a:r>
                      <a:endParaRPr lang="en-US" noProof="0" dirty="0"/>
                    </a:p>
                  </a:txBody>
                  <a:tcPr/>
                </a:tc>
              </a:tr>
              <a:tr h="370840">
                <a:tc>
                  <a:txBody>
                    <a:bodyPr/>
                    <a:lstStyle/>
                    <a:p>
                      <a:r>
                        <a:rPr lang="en-US" noProof="0" dirty="0" smtClean="0"/>
                        <a:t>Required by</a:t>
                      </a:r>
                      <a:r>
                        <a:rPr lang="en-US" baseline="0" noProof="0" dirty="0" smtClean="0"/>
                        <a:t> regulation (e.g. ETSI)</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245041578"/>
              </p:ext>
            </p:extLst>
          </p:nvPr>
        </p:nvGraphicFramePr>
        <p:xfrm>
          <a:off x="4644008" y="3271376"/>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Performance in LPWAN limited due to hidden node problem</a:t>
                      </a:r>
                      <a:endParaRPr lang="en-US" noProof="0" dirty="0"/>
                    </a:p>
                  </a:txBody>
                  <a:tcPr/>
                </a:tc>
              </a:tr>
              <a:tr h="370840">
                <a:tc>
                  <a:txBody>
                    <a:bodyPr/>
                    <a:lstStyle/>
                    <a:p>
                      <a:r>
                        <a:rPr lang="en-US" noProof="0" dirty="0" smtClean="0"/>
                        <a:t>Requires</a:t>
                      </a:r>
                      <a:r>
                        <a:rPr lang="en-US" baseline="0" noProof="0" dirty="0" smtClean="0"/>
                        <a:t> receiver in node</a:t>
                      </a:r>
                      <a:endParaRPr lang="en-US" noProof="0" dirty="0"/>
                    </a:p>
                  </a:txBody>
                  <a:tcPr/>
                </a:tc>
              </a:tr>
            </a:tbl>
          </a:graphicData>
        </a:graphic>
      </p:graphicFrame>
    </p:spTree>
    <p:extLst>
      <p:ext uri="{BB962C8B-B14F-4D97-AF65-F5344CB8AC3E}">
        <p14:creationId xmlns:p14="http://schemas.microsoft.com/office/powerpoint/2010/main" val="3721836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1075</Words>
  <Application>Microsoft Office PowerPoint</Application>
  <PresentationFormat>Bildschirmpräsentation (4:3)</PresentationFormat>
  <Paragraphs>379</Paragraphs>
  <Slides>15</Slides>
  <Notes>6</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Suitability Evaluation of MAC Schemes</vt:lpstr>
      <vt:lpstr>ALOHA ( I / II )</vt:lpstr>
      <vt:lpstr>ALOHA ( II / II )</vt:lpstr>
      <vt:lpstr>Slotted ALOHA ( I / II )</vt:lpstr>
      <vt:lpstr>Slotted ALOHA ( II / II )</vt:lpstr>
      <vt:lpstr>Slotted ALOHA ( I / II )</vt:lpstr>
      <vt:lpstr>Slotted ALOHA ( II / II )</vt:lpstr>
      <vt:lpstr>CSMA ( I / II )</vt:lpstr>
      <vt:lpstr>CSMA ( II / II )</vt:lpstr>
      <vt:lpstr>CSMA/CA ( I / II )</vt:lpstr>
      <vt:lpstr>CSMA/CA ( II / II )</vt:lpstr>
      <vt:lpstr>Fully Synchronized Network ( I / II )</vt:lpstr>
      <vt:lpstr>Fully Synchronized Network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100</cp:revision>
  <cp:lastPrinted>1998-02-10T13:28:06Z</cp:lastPrinted>
  <dcterms:created xsi:type="dcterms:W3CDTF">2017-07-08T18:50:52Z</dcterms:created>
  <dcterms:modified xsi:type="dcterms:W3CDTF">2017-07-10T06:59:45Z</dcterms:modified>
</cp:coreProperties>
</file>