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75" r:id="rId2"/>
    <p:sldId id="276" r:id="rId3"/>
    <p:sldId id="277"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4</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6</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8</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10</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12</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14</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15-17-0377-01-lpwa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Encryption Schemes]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encryption schemes </a:t>
            </a:r>
            <a:r>
              <a:rPr lang="en-US" altLang="en-US" sz="1600" dirty="0">
                <a:solidFill>
                  <a:schemeClr val="tx2"/>
                </a:solidFill>
              </a:rPr>
              <a:t>that 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630135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RSA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Transmitter uses public key for the encryption</a:t>
            </a:r>
          </a:p>
          <a:p>
            <a:r>
              <a:rPr lang="en-US" sz="2400" dirty="0" smtClean="0"/>
              <a:t>Decryption with private key that is only known to receiver</a:t>
            </a:r>
          </a:p>
          <a:p>
            <a:r>
              <a:rPr lang="en-US" sz="2400" dirty="0" smtClean="0"/>
              <a:t>System based on prime numbers as trap-door function</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50509708"/>
              </p:ext>
            </p:extLst>
          </p:nvPr>
        </p:nvGraphicFramePr>
        <p:xfrm>
          <a:off x="827584" y="3988648"/>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Well known algorithms</a:t>
                      </a:r>
                      <a:r>
                        <a:rPr lang="en-US" baseline="0" noProof="0" dirty="0" smtClean="0"/>
                        <a:t> used in many applications</a:t>
                      </a:r>
                      <a:endParaRPr lang="en-US" noProof="0" dirty="0"/>
                    </a:p>
                  </a:txBody>
                  <a:tcPr/>
                </a:tc>
              </a:tr>
              <a:tr h="370840">
                <a:tc>
                  <a:txBody>
                    <a:bodyPr/>
                    <a:lstStyle/>
                    <a:p>
                      <a:r>
                        <a:rPr lang="en-US" noProof="0" dirty="0" smtClean="0"/>
                        <a:t>Strong protection</a:t>
                      </a:r>
                      <a:endParaRPr lang="en-US" noProof="0" dirty="0"/>
                    </a:p>
                  </a:txBody>
                  <a:tcPr/>
                </a:tc>
              </a:tr>
              <a:tr h="370840">
                <a:tc>
                  <a:txBody>
                    <a:bodyPr/>
                    <a:lstStyle/>
                    <a:p>
                      <a:r>
                        <a:rPr lang="en-US" noProof="0" dirty="0" smtClean="0"/>
                        <a:t>Method</a:t>
                      </a:r>
                      <a:r>
                        <a:rPr lang="en-US" baseline="0" noProof="0" dirty="0" smtClean="0"/>
                        <a:t> can be used for secure authentication</a:t>
                      </a:r>
                      <a:endParaRPr lang="en-US" noProof="0" dirty="0"/>
                    </a:p>
                  </a:txBody>
                  <a:tcPr/>
                </a:tc>
              </a:tr>
              <a:tr h="370840">
                <a:tc>
                  <a:txBody>
                    <a:bodyPr/>
                    <a:lstStyle/>
                    <a:p>
                      <a:r>
                        <a:rPr lang="en-US" noProof="0" dirty="0" smtClean="0"/>
                        <a:t>Allows for key updates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330381932"/>
              </p:ext>
            </p:extLst>
          </p:nvPr>
        </p:nvGraphicFramePr>
        <p:xfrm>
          <a:off x="4644008" y="3988648"/>
          <a:ext cx="3672408" cy="1656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Approx. 1000 time more complex than AES </a:t>
                      </a:r>
                      <a:r>
                        <a:rPr lang="en-US" noProof="0" dirty="0" smtClean="0">
                          <a:sym typeface="Wingdings" panose="05000000000000000000" pitchFamily="2" charset="2"/>
                        </a:rPr>
                        <a:t> normally onl</a:t>
                      </a:r>
                      <a:r>
                        <a:rPr lang="en-US" baseline="0" noProof="0" dirty="0" smtClean="0">
                          <a:sym typeface="Wingdings" panose="05000000000000000000" pitchFamily="2" charset="2"/>
                        </a:rPr>
                        <a:t>y used for key exchange</a:t>
                      </a:r>
                      <a:endParaRPr lang="en-US" noProof="0" dirty="0"/>
                    </a:p>
                  </a:txBody>
                  <a:tcPr/>
                </a:tc>
              </a:tr>
              <a:tr h="370840">
                <a:tc>
                  <a:txBody>
                    <a:bodyPr/>
                    <a:lstStyle/>
                    <a:p>
                      <a:r>
                        <a:rPr lang="en-US" noProof="0" dirty="0" smtClean="0"/>
                        <a:t>Long key length of several</a:t>
                      </a:r>
                      <a:r>
                        <a:rPr lang="en-US" baseline="0" noProof="0" dirty="0" smtClean="0"/>
                        <a:t> </a:t>
                      </a:r>
                      <a:r>
                        <a:rPr lang="en-US" baseline="0" noProof="0" dirty="0" err="1" smtClean="0"/>
                        <a:t>kBit</a:t>
                      </a:r>
                      <a:endParaRPr lang="en-US" noProof="0" dirty="0"/>
                    </a:p>
                  </a:txBody>
                  <a:tcPr/>
                </a:tc>
              </a:tr>
            </a:tbl>
          </a:graphicData>
        </a:graphic>
      </p:graphicFrame>
    </p:spTree>
    <p:extLst>
      <p:ext uri="{BB962C8B-B14F-4D97-AF65-F5344CB8AC3E}">
        <p14:creationId xmlns:p14="http://schemas.microsoft.com/office/powerpoint/2010/main" val="3102511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RSA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11</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361461989"/>
              </p:ext>
            </p:extLst>
          </p:nvPr>
        </p:nvGraphicFramePr>
        <p:xfrm>
          <a:off x="2483768" y="4005064"/>
          <a:ext cx="1944216" cy="2118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133216">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21196611"/>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660124665"/>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C00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3099560639"/>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934442449"/>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2833248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Elliptic Curves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a:xfrm>
            <a:off x="685800" y="1556792"/>
            <a:ext cx="7772400" cy="4114800"/>
          </a:xfrm>
        </p:spPr>
        <p:txBody>
          <a:bodyPr/>
          <a:lstStyle/>
          <a:p>
            <a:r>
              <a:rPr lang="en-US" sz="2400" dirty="0" smtClean="0"/>
              <a:t>Transmitter uses public key for the encryption</a:t>
            </a:r>
          </a:p>
          <a:p>
            <a:r>
              <a:rPr lang="en-US" sz="2400" dirty="0" smtClean="0"/>
              <a:t>Decryption with private key that is only known to receiver</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911738501"/>
              </p:ext>
            </p:extLst>
          </p:nvPr>
        </p:nvGraphicFramePr>
        <p:xfrm>
          <a:off x="827584" y="3501008"/>
          <a:ext cx="3672408" cy="29362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err="1" smtClean="0"/>
                        <a:t>Similiar</a:t>
                      </a:r>
                      <a:r>
                        <a:rPr lang="en-US" baseline="0" noProof="0" dirty="0" smtClean="0"/>
                        <a:t> properties to RSA based on prime numbers</a:t>
                      </a:r>
                      <a:endParaRPr lang="en-US" noProof="0" dirty="0"/>
                    </a:p>
                  </a:txBody>
                  <a:tcPr/>
                </a:tc>
              </a:tr>
              <a:tr h="370840">
                <a:tc>
                  <a:txBody>
                    <a:bodyPr/>
                    <a:lstStyle/>
                    <a:p>
                      <a:r>
                        <a:rPr lang="en-US" noProof="0" dirty="0" smtClean="0"/>
                        <a:t>More difficult to hack compared to prime numbers for similar</a:t>
                      </a:r>
                      <a:r>
                        <a:rPr lang="en-US" baseline="0" noProof="0" dirty="0" smtClean="0"/>
                        <a:t> key length </a:t>
                      </a:r>
                      <a:r>
                        <a:rPr lang="en-US" baseline="0" noProof="0" dirty="0" smtClean="0">
                          <a:sym typeface="Wingdings" panose="05000000000000000000" pitchFamily="2" charset="2"/>
                        </a:rPr>
                        <a:t> shorter keys</a:t>
                      </a:r>
                      <a:endParaRPr lang="en-US" noProof="0" dirty="0"/>
                    </a:p>
                  </a:txBody>
                  <a:tcPr/>
                </a:tc>
              </a:tr>
              <a:tr h="370840">
                <a:tc>
                  <a:txBody>
                    <a:bodyPr/>
                    <a:lstStyle/>
                    <a:p>
                      <a:r>
                        <a:rPr lang="en-US" noProof="0" dirty="0" smtClean="0"/>
                        <a:t>Method</a:t>
                      </a:r>
                      <a:r>
                        <a:rPr lang="en-US" baseline="0" noProof="0" dirty="0" smtClean="0"/>
                        <a:t> can be used for secure authentication</a:t>
                      </a:r>
                      <a:endParaRPr lang="en-US" noProof="0" dirty="0"/>
                    </a:p>
                  </a:txBody>
                  <a:tcPr/>
                </a:tc>
              </a:tr>
              <a:tr h="370840">
                <a:tc>
                  <a:txBody>
                    <a:bodyPr/>
                    <a:lstStyle/>
                    <a:p>
                      <a:r>
                        <a:rPr lang="en-US" noProof="0" dirty="0" smtClean="0"/>
                        <a:t>Allows for key updates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956220612"/>
              </p:ext>
            </p:extLst>
          </p:nvPr>
        </p:nvGraphicFramePr>
        <p:xfrm>
          <a:off x="4572000" y="3501008"/>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Significantly more complex than AES</a:t>
                      </a:r>
                      <a:endParaRPr lang="en-US" noProof="0" dirty="0"/>
                    </a:p>
                  </a:txBody>
                  <a:tcPr/>
                </a:tc>
              </a:tr>
            </a:tbl>
          </a:graphicData>
        </a:graphic>
      </p:graphicFrame>
    </p:spTree>
    <p:extLst>
      <p:ext uri="{BB962C8B-B14F-4D97-AF65-F5344CB8AC3E}">
        <p14:creationId xmlns:p14="http://schemas.microsoft.com/office/powerpoint/2010/main" val="3513968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Elliptic Curves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13</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792990726"/>
              </p:ext>
            </p:extLst>
          </p:nvPr>
        </p:nvGraphicFramePr>
        <p:xfrm>
          <a:off x="2483768" y="4005064"/>
          <a:ext cx="1944216" cy="2118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133216">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4279313380"/>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710582963"/>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C00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627172642"/>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2411276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133136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Over the Air Key Update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Network updates key</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869589039"/>
              </p:ext>
            </p:extLst>
          </p:nvPr>
        </p:nvGraphicFramePr>
        <p:xfrm>
          <a:off x="827584" y="32849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 security</a:t>
                      </a:r>
                      <a:endParaRPr lang="en-US" noProof="0" dirty="0"/>
                    </a:p>
                  </a:txBody>
                  <a:tcPr/>
                </a:tc>
              </a:tr>
              <a:tr h="370840">
                <a:tc>
                  <a:txBody>
                    <a:bodyPr/>
                    <a:lstStyle/>
                    <a:p>
                      <a:r>
                        <a:rPr lang="en-US" noProof="0" dirty="0" smtClean="0"/>
                        <a:t>Simple</a:t>
                      </a:r>
                      <a:r>
                        <a:rPr lang="en-US" baseline="0" noProof="0" dirty="0" smtClean="0"/>
                        <a:t> reconfiguration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692708347"/>
              </p:ext>
            </p:extLst>
          </p:nvPr>
        </p:nvGraphicFramePr>
        <p:xfrm>
          <a:off x="4644008"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a:t>
                      </a:r>
                      <a:r>
                        <a:rPr lang="en-US" baseline="0" noProof="0" dirty="0" smtClean="0"/>
                        <a:t> asymmetric encryption</a:t>
                      </a:r>
                      <a:endParaRPr lang="en-US" noProof="0" dirty="0"/>
                    </a:p>
                  </a:txBody>
                  <a:tcPr/>
                </a:tc>
              </a:tr>
              <a:tr h="370840">
                <a:tc>
                  <a:txBody>
                    <a:bodyPr/>
                    <a:lstStyle/>
                    <a:p>
                      <a:r>
                        <a:rPr lang="en-US" noProof="0" dirty="0" smtClean="0"/>
                        <a:t>Requires</a:t>
                      </a:r>
                      <a:r>
                        <a:rPr lang="en-US" baseline="0" noProof="0" dirty="0" smtClean="0"/>
                        <a:t> bi-directional communication</a:t>
                      </a:r>
                      <a:endParaRPr lang="en-US" noProof="0" dirty="0"/>
                    </a:p>
                  </a:txBody>
                  <a:tcPr/>
                </a:tc>
              </a:tr>
            </a:tbl>
          </a:graphicData>
        </a:graphic>
      </p:graphicFrame>
    </p:spTree>
    <p:extLst>
      <p:ext uri="{BB962C8B-B14F-4D97-AF65-F5344CB8AC3E}">
        <p14:creationId xmlns:p14="http://schemas.microsoft.com/office/powerpoint/2010/main" val="2713247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Over the Air Key Update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15</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671086408"/>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0817826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667931308"/>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19890215"/>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855917102"/>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C000"/>
                    </a:solidFill>
                  </a:tcPr>
                </a:tc>
              </a:tr>
              <a:tr h="370840">
                <a:tc>
                  <a:txBody>
                    <a:bodyPr/>
                    <a:lstStyle/>
                    <a:p>
                      <a:r>
                        <a:rPr lang="en-US" sz="1800" dirty="0" smtClean="0"/>
                        <a:t>Occasionally 1/day</a:t>
                      </a:r>
                    </a:p>
                  </a:txBody>
                  <a:tcPr>
                    <a:solidFill>
                      <a:srgbClr val="FFC000"/>
                    </a:solidFill>
                  </a:tcPr>
                </a:tc>
              </a:tr>
              <a:tr h="370840">
                <a:tc>
                  <a:txBody>
                    <a:bodyPr/>
                    <a:lstStyle/>
                    <a:p>
                      <a:r>
                        <a:rPr lang="en-US" sz="1800" dirty="0" smtClean="0"/>
                        <a:t>Occasionally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936514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16</a:t>
            </a:fld>
            <a:endParaRPr lang="en-US" altLang="en-US" dirty="0"/>
          </a:p>
        </p:txBody>
      </p:sp>
    </p:spTree>
    <p:extLst>
      <p:ext uri="{BB962C8B-B14F-4D97-AF65-F5344CB8AC3E}">
        <p14:creationId xmlns:p14="http://schemas.microsoft.com/office/powerpoint/2010/main" val="1772936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Evaluation of Encryption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814806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Potential Options</a:t>
            </a:r>
            <a:endParaRPr lang="de-DE" dirty="0"/>
          </a:p>
        </p:txBody>
      </p:sp>
      <p:sp>
        <p:nvSpPr>
          <p:cNvPr id="3" name="Inhaltsplatzhalter 2"/>
          <p:cNvSpPr>
            <a:spLocks noGrp="1"/>
          </p:cNvSpPr>
          <p:nvPr>
            <p:ph idx="1"/>
          </p:nvPr>
        </p:nvSpPr>
        <p:spPr/>
        <p:txBody>
          <a:bodyPr/>
          <a:lstStyle/>
          <a:p>
            <a:r>
              <a:rPr lang="en-US" dirty="0" smtClean="0"/>
              <a:t>Secure Element </a:t>
            </a:r>
          </a:p>
          <a:p>
            <a:pPr lvl="1"/>
            <a:r>
              <a:rPr lang="en-US" dirty="0" smtClean="0"/>
              <a:t>More complex device</a:t>
            </a:r>
          </a:p>
          <a:p>
            <a:pPr lvl="1"/>
            <a:r>
              <a:rPr lang="en-US" dirty="0" smtClean="0"/>
              <a:t>Time to </a:t>
            </a:r>
            <a:r>
              <a:rPr lang="en-US" dirty="0" err="1" smtClean="0"/>
              <a:t>boostrap</a:t>
            </a:r>
            <a:endParaRPr lang="en-US" dirty="0" smtClean="0"/>
          </a:p>
          <a:p>
            <a:pPr lvl="1"/>
            <a:r>
              <a:rPr lang="en-US" dirty="0" smtClean="0"/>
              <a:t>More energy</a:t>
            </a:r>
          </a:p>
          <a:p>
            <a:pPr lvl="1"/>
            <a:r>
              <a:rPr lang="en-US" dirty="0" smtClean="0"/>
              <a:t>Cost</a:t>
            </a:r>
          </a:p>
          <a:p>
            <a:pPr lvl="1"/>
            <a:endParaRPr lang="en-US" dirty="0"/>
          </a:p>
        </p:txBody>
      </p:sp>
      <p:sp>
        <p:nvSpPr>
          <p:cNvPr id="4" name="Datumsplatzhalter 3"/>
          <p:cNvSpPr>
            <a:spLocks noGrp="1"/>
          </p:cNvSpPr>
          <p:nvPr>
            <p:ph type="dt" sz="half" idx="10"/>
          </p:nvPr>
        </p:nvSpPr>
        <p:spPr/>
        <p:txBody>
          <a:bodyPr/>
          <a:lstStyle/>
          <a:p>
            <a:pPr>
              <a:defRPr/>
            </a:pPr>
            <a:r>
              <a:rPr lang="en-US" altLang="en-US" smtClean="0"/>
              <a:t>&lt;month year&gt;</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1F45AF5-87BE-4F6E-A260-B0846FF0DAD3}" type="slidenum">
              <a:rPr lang="en-US" altLang="en-US" smtClean="0"/>
              <a:pPr>
                <a:defRPr/>
              </a:pPr>
              <a:t>3</a:t>
            </a:fld>
            <a:endParaRPr lang="en-US" altLang="en-US"/>
          </a:p>
        </p:txBody>
      </p:sp>
    </p:spTree>
    <p:extLst>
      <p:ext uri="{BB962C8B-B14F-4D97-AF65-F5344CB8AC3E}">
        <p14:creationId xmlns:p14="http://schemas.microsoft.com/office/powerpoint/2010/main" val="3101593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Symmetric Key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Transmitter and receiver know the same key which has to be kept secret</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10297735"/>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Basis for</a:t>
                      </a:r>
                      <a:r>
                        <a:rPr lang="en-US" baseline="0" noProof="0" dirty="0" smtClean="0"/>
                        <a:t> many ciphers</a:t>
                      </a:r>
                      <a:endParaRPr lang="en-US" noProof="0" dirty="0"/>
                    </a:p>
                  </a:txBody>
                  <a:tcPr/>
                </a:tc>
              </a:tr>
              <a:tr h="370840">
                <a:tc>
                  <a:txBody>
                    <a:bodyPr/>
                    <a:lstStyle/>
                    <a:p>
                      <a:r>
                        <a:rPr lang="en-US" noProof="0" dirty="0" smtClean="0"/>
                        <a:t>Relatively</a:t>
                      </a:r>
                      <a:r>
                        <a:rPr lang="en-US" baseline="0" noProof="0" dirty="0" smtClean="0"/>
                        <a:t> low encoding/decoding complexity</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453110449"/>
              </p:ext>
            </p:extLst>
          </p:nvPr>
        </p:nvGraphicFramePr>
        <p:xfrm>
          <a:off x="4644008" y="32849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Difficult key exchange</a:t>
                      </a:r>
                      <a:endParaRPr lang="en-US" noProof="0" dirty="0"/>
                    </a:p>
                  </a:txBody>
                  <a:tcPr/>
                </a:tc>
              </a:tr>
              <a:tr h="370840">
                <a:tc>
                  <a:txBody>
                    <a:bodyPr/>
                    <a:lstStyle/>
                    <a:p>
                      <a:r>
                        <a:rPr lang="en-US" noProof="0" dirty="0" smtClean="0"/>
                        <a:t>Secret</a:t>
                      </a:r>
                      <a:r>
                        <a:rPr lang="en-US" baseline="0" noProof="0" dirty="0" smtClean="0"/>
                        <a:t> key on user equipment</a:t>
                      </a:r>
                      <a:endParaRPr lang="en-US" noProof="0" dirty="0"/>
                    </a:p>
                  </a:txBody>
                  <a:tcPr/>
                </a:tc>
              </a:tr>
              <a:tr h="370840">
                <a:tc>
                  <a:txBody>
                    <a:bodyPr/>
                    <a:lstStyle/>
                    <a:p>
                      <a:r>
                        <a:rPr lang="en-US" noProof="0" dirty="0" smtClean="0"/>
                        <a:t>Over the air key updates difficult</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Symmetric Key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5</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486153654"/>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FFC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762258353"/>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023890833"/>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Public Key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Transmitter uses public key for the encryption</a:t>
            </a:r>
          </a:p>
          <a:p>
            <a:r>
              <a:rPr lang="en-US" sz="2400" dirty="0" smtClean="0"/>
              <a:t>Decryption with private key that is only known to receiver</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889880769"/>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Basis for</a:t>
                      </a:r>
                      <a:r>
                        <a:rPr lang="en-US" baseline="0" noProof="0" dirty="0" smtClean="0"/>
                        <a:t> many authentication algorithms</a:t>
                      </a:r>
                      <a:endParaRPr lang="en-US" noProof="0" dirty="0"/>
                    </a:p>
                  </a:txBody>
                  <a:tcPr/>
                </a:tc>
              </a:tr>
              <a:tr h="370840">
                <a:tc>
                  <a:txBody>
                    <a:bodyPr/>
                    <a:lstStyle/>
                    <a:p>
                      <a:r>
                        <a:rPr lang="en-US" noProof="0" dirty="0" smtClean="0"/>
                        <a:t>Private key only known to receiver</a:t>
                      </a:r>
                      <a:endParaRPr lang="en-US" noProof="0" dirty="0"/>
                    </a:p>
                  </a:txBody>
                  <a:tcPr/>
                </a:tc>
              </a:tr>
              <a:tr h="370840">
                <a:tc>
                  <a:txBody>
                    <a:bodyPr/>
                    <a:lstStyle/>
                    <a:p>
                      <a:r>
                        <a:rPr lang="en-US" noProof="0" dirty="0" smtClean="0"/>
                        <a:t>Possibility of key exchange</a:t>
                      </a:r>
                      <a:r>
                        <a:rPr lang="en-US" baseline="0" noProof="0" dirty="0" smtClean="0"/>
                        <a:t> (only if uplink / downlink)</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742093573"/>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encoding / decoding complexity</a:t>
                      </a:r>
                      <a:endParaRPr lang="en-US" noProof="0" dirty="0"/>
                    </a:p>
                  </a:txBody>
                  <a:tcPr/>
                </a:tc>
              </a:tr>
            </a:tbl>
          </a:graphicData>
        </a:graphic>
      </p:graphicFrame>
    </p:spTree>
    <p:extLst>
      <p:ext uri="{BB962C8B-B14F-4D97-AF65-F5344CB8AC3E}">
        <p14:creationId xmlns:p14="http://schemas.microsoft.com/office/powerpoint/2010/main" val="1377385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Public Key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7</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693091531"/>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757179173"/>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872163349"/>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3239504801"/>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75369581"/>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856056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AES-128/256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Transmitter and receiver use symmetric key</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828385086"/>
              </p:ext>
            </p:extLst>
          </p:nvPr>
        </p:nvGraphicFramePr>
        <p:xfrm>
          <a:off x="827584" y="3284984"/>
          <a:ext cx="3672408" cy="2661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Well known algorithms</a:t>
                      </a:r>
                      <a:r>
                        <a:rPr lang="en-US" baseline="0" noProof="0" dirty="0" smtClean="0"/>
                        <a:t> used in many applications</a:t>
                      </a:r>
                      <a:endParaRPr lang="en-US" noProof="0" dirty="0"/>
                    </a:p>
                  </a:txBody>
                  <a:tcPr/>
                </a:tc>
              </a:tr>
              <a:tr h="370840">
                <a:tc>
                  <a:txBody>
                    <a:bodyPr/>
                    <a:lstStyle/>
                    <a:p>
                      <a:r>
                        <a:rPr lang="en-US" noProof="0" dirty="0" smtClean="0"/>
                        <a:t>Acceptable encoding / decoding complexity</a:t>
                      </a:r>
                      <a:endParaRPr lang="en-US" noProof="0" dirty="0"/>
                    </a:p>
                  </a:txBody>
                  <a:tcPr/>
                </a:tc>
              </a:tr>
              <a:tr h="370840">
                <a:tc>
                  <a:txBody>
                    <a:bodyPr/>
                    <a:lstStyle/>
                    <a:p>
                      <a:r>
                        <a:rPr lang="en-US" noProof="0" dirty="0" smtClean="0"/>
                        <a:t>Hardware acceleration</a:t>
                      </a:r>
                      <a:r>
                        <a:rPr lang="en-US" baseline="0" noProof="0" dirty="0" smtClean="0"/>
                        <a:t> in many embedded systems </a:t>
                      </a:r>
                      <a:endParaRPr lang="en-US" noProof="0" dirty="0"/>
                    </a:p>
                  </a:txBody>
                  <a:tcPr/>
                </a:tc>
              </a:tr>
              <a:tr h="370840">
                <a:tc>
                  <a:txBody>
                    <a:bodyPr/>
                    <a:lstStyle/>
                    <a:p>
                      <a:r>
                        <a:rPr lang="en-US" noProof="0" dirty="0" smtClean="0"/>
                        <a:t>Strong protection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5981563"/>
              </p:ext>
            </p:extLst>
          </p:nvPr>
        </p:nvGraphicFramePr>
        <p:xfrm>
          <a:off x="4644008"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symmetric key </a:t>
                      </a:r>
                      <a:r>
                        <a:rPr lang="en-US" noProof="0" dirty="0" smtClean="0">
                          <a:sym typeface="Wingdings" panose="05000000000000000000" pitchFamily="2" charset="2"/>
                        </a:rPr>
                        <a:t> secret key inside user equipment</a:t>
                      </a:r>
                      <a:endParaRPr lang="en-US" noProof="0" dirty="0"/>
                    </a:p>
                  </a:txBody>
                  <a:tcPr/>
                </a:tc>
              </a:tr>
              <a:tr h="370840">
                <a:tc>
                  <a:txBody>
                    <a:bodyPr/>
                    <a:lstStyle/>
                    <a:p>
                      <a:r>
                        <a:rPr lang="en-US" noProof="0" dirty="0" smtClean="0"/>
                        <a:t>Fixed</a:t>
                      </a:r>
                      <a:r>
                        <a:rPr lang="en-US" baseline="0" noProof="0" dirty="0" smtClean="0"/>
                        <a:t> block length of 128 bits</a:t>
                      </a:r>
                      <a:endParaRPr lang="en-US" noProof="0" dirty="0"/>
                    </a:p>
                  </a:txBody>
                  <a:tcPr/>
                </a:tc>
              </a:tr>
            </a:tbl>
          </a:graphicData>
        </a:graphic>
      </p:graphicFrame>
    </p:spTree>
    <p:extLst>
      <p:ext uri="{BB962C8B-B14F-4D97-AF65-F5344CB8AC3E}">
        <p14:creationId xmlns:p14="http://schemas.microsoft.com/office/powerpoint/2010/main" val="2230406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AES-128/256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9</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54297093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434103468"/>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 Security</a:t>
                      </a:r>
                      <a:endParaRPr lang="en-US" noProof="0" dirty="0"/>
                    </a:p>
                  </a:txBody>
                  <a:tcPr/>
                </a:tc>
              </a:tr>
              <a:tr h="370840">
                <a:tc>
                  <a:txBody>
                    <a:bodyPr/>
                    <a:lstStyle/>
                    <a:p>
                      <a:r>
                        <a:rPr lang="de-DE" sz="1800" kern="1200" dirty="0" smtClean="0">
                          <a:solidFill>
                            <a:schemeClr val="dk1"/>
                          </a:solidFill>
                          <a:latin typeface="+mn-lt"/>
                          <a:ea typeface="+mn-ea"/>
                          <a:cs typeface="+mn-cs"/>
                        </a:rPr>
                        <a:t>Layer-2</a:t>
                      </a:r>
                    </a:p>
                  </a:txBody>
                  <a:tcPr>
                    <a:solidFill>
                      <a:srgbClr val="00B050"/>
                    </a:solidFill>
                  </a:tcPr>
                </a:tc>
              </a:tr>
              <a:tr h="370840">
                <a:tc>
                  <a:txBody>
                    <a:bodyPr/>
                    <a:lstStyle/>
                    <a:p>
                      <a:r>
                        <a:rPr lang="de-DE" sz="1800" kern="1200" dirty="0" smtClean="0">
                          <a:solidFill>
                            <a:schemeClr val="dk1"/>
                          </a:solidFill>
                          <a:latin typeface="+mn-lt"/>
                          <a:ea typeface="+mn-ea"/>
                          <a:cs typeface="+mn-cs"/>
                        </a:rPr>
                        <a:t>Layer-3</a:t>
                      </a:r>
                    </a:p>
                  </a:txBody>
                  <a:tcPr>
                    <a:solidFill>
                      <a:srgbClr val="00B050"/>
                    </a:solidFill>
                  </a:tcPr>
                </a:tc>
              </a:tr>
              <a:tr h="370840">
                <a:tc>
                  <a:txBody>
                    <a:bodyPr/>
                    <a:lstStyle/>
                    <a:p>
                      <a:r>
                        <a:rPr lang="de-DE" sz="1800" kern="1200" dirty="0" smtClean="0">
                          <a:solidFill>
                            <a:schemeClr val="dk1"/>
                          </a:solidFill>
                          <a:latin typeface="+mn-lt"/>
                          <a:ea typeface="+mn-ea"/>
                          <a:cs typeface="+mn-cs"/>
                        </a:rPr>
                        <a:t>End-</a:t>
                      </a:r>
                      <a:r>
                        <a:rPr lang="de-DE" sz="1800" kern="1200" dirty="0" err="1" smtClean="0">
                          <a:solidFill>
                            <a:schemeClr val="dk1"/>
                          </a:solidFill>
                          <a:latin typeface="+mn-lt"/>
                          <a:ea typeface="+mn-ea"/>
                          <a:cs typeface="+mn-cs"/>
                        </a:rPr>
                        <a:t>to</a:t>
                      </a:r>
                      <a:r>
                        <a:rPr lang="de-DE" sz="1800" kern="1200" dirty="0" smtClean="0">
                          <a:solidFill>
                            <a:schemeClr val="dk1"/>
                          </a:solidFill>
                          <a:latin typeface="+mn-lt"/>
                          <a:ea typeface="+mn-ea"/>
                          <a:cs typeface="+mn-cs"/>
                        </a:rPr>
                        <a:t>-End</a:t>
                      </a:r>
                    </a:p>
                  </a:txBody>
                  <a:tcPr>
                    <a:solidFill>
                      <a:srgbClr val="00B050"/>
                    </a:solidFill>
                  </a:tcPr>
                </a:tc>
              </a:tr>
              <a:tr h="370840">
                <a:tc>
                  <a:txBody>
                    <a:bodyPr/>
                    <a:lstStyle/>
                    <a:p>
                      <a:r>
                        <a:rPr lang="de-DE" sz="1800" kern="1200" dirty="0" smtClean="0">
                          <a:solidFill>
                            <a:schemeClr val="dk1"/>
                          </a:solidFill>
                          <a:latin typeface="+mn-lt"/>
                          <a:ea typeface="+mn-ea"/>
                          <a:cs typeface="+mn-cs"/>
                        </a:rPr>
                        <a:t>Secure Authentication</a:t>
                      </a:r>
                      <a:endParaRPr lang="de-DE" sz="1800" kern="1200" dirty="0">
                        <a:solidFill>
                          <a:schemeClr val="dk1"/>
                        </a:solidFill>
                        <a:latin typeface="+mn-lt"/>
                        <a:ea typeface="+mn-ea"/>
                        <a:cs typeface="+mn-cs"/>
                      </a:endParaRPr>
                    </a:p>
                  </a:txBody>
                  <a:tcPr>
                    <a:solidFill>
                      <a:srgbClr val="FFC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657854465"/>
              </p:ext>
            </p:extLst>
          </p:nvPr>
        </p:nvGraphicFramePr>
        <p:xfrm>
          <a:off x="2555776"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C00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3391753260"/>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682191722"/>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258077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995</Words>
  <Application>Microsoft Office PowerPoint</Application>
  <PresentationFormat>Bildschirmpräsentation (4:3)</PresentationFormat>
  <Paragraphs>307</Paragraphs>
  <Slides>16</Slides>
  <Notes>6</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Suitability Evaluation of Encryption Schemes</vt:lpstr>
      <vt:lpstr>Potential Options</vt:lpstr>
      <vt:lpstr>Symmetric Key ( I / II )</vt:lpstr>
      <vt:lpstr>Symmetric Key ( II / II )</vt:lpstr>
      <vt:lpstr>Public Key ( I / II )</vt:lpstr>
      <vt:lpstr>Public Key ( II / II )</vt:lpstr>
      <vt:lpstr>AES-128/256 ( I / II )</vt:lpstr>
      <vt:lpstr>AES-128/256 ( II / II )</vt:lpstr>
      <vt:lpstr>RSA ( I / II )</vt:lpstr>
      <vt:lpstr>RSA ( II / II )</vt:lpstr>
      <vt:lpstr>Elliptic Curves ( I / II )</vt:lpstr>
      <vt:lpstr>Elliptic Curves ( II / II )</vt:lpstr>
      <vt:lpstr>Over the Air Key Update ( I / II )</vt:lpstr>
      <vt:lpstr>Over the Air Key Update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107</cp:revision>
  <cp:lastPrinted>1998-02-10T13:28:06Z</cp:lastPrinted>
  <dcterms:created xsi:type="dcterms:W3CDTF">2017-07-08T18:50:52Z</dcterms:created>
  <dcterms:modified xsi:type="dcterms:W3CDTF">2017-07-13T15:57:27Z</dcterms:modified>
</cp:coreProperties>
</file>