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72" r:id="rId2"/>
    <p:sldId id="273" r:id="rId3"/>
    <p:sldId id="261" r:id="rId4"/>
    <p:sldId id="262" r:id="rId5"/>
    <p:sldId id="268" r:id="rId6"/>
    <p:sldId id="269" r:id="rId7"/>
    <p:sldId id="270" r:id="rId8"/>
    <p:sldId id="271" r:id="rId9"/>
    <p:sldId id="275" r:id="rId10"/>
    <p:sldId id="276" r:id="rId11"/>
    <p:sldId id="274" r:id="rId1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2" d="100"/>
          <a:sy n="72" d="100"/>
        </p:scale>
        <p:origin x="-1230" y="-72"/>
      </p:cViewPr>
      <p:guideLst>
        <p:guide orient="horz" pos="2160"/>
        <p:guide pos="2880"/>
      </p:guideLst>
    </p:cSldViewPr>
  </p:slideViewPr>
  <p:notesTextViewPr>
    <p:cViewPr>
      <p:scale>
        <a:sx n="1" d="1"/>
        <a:sy n="1" d="1"/>
      </p:scale>
      <p:origin x="0" y="0"/>
    </p:cViewPr>
  </p:notesTextViewPr>
  <p:notesViewPr>
    <p:cSldViewPr>
      <p:cViewPr varScale="1">
        <p:scale>
          <a:sx n="52" d="100"/>
          <a:sy n="52" d="100"/>
        </p:scale>
        <p:origin x="-2868" y="-102"/>
      </p:cViewPr>
      <p:guideLst>
        <p:guide orient="horz" pos="2923"/>
        <p:guide pos="218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en-US"/>
              <a:t>Page </a:t>
            </a:r>
            <a:fld id="{6173669D-7811-4DBA-AC64-879471F91E69}" type="slidenum">
              <a:rPr lang="en-US" altLang="en-US"/>
              <a:pPr>
                <a:defRPr/>
              </a:pPr>
              <a:t>‹Nr.›</a:t>
            </a:fld>
            <a:endParaRPr lang="en-US" altLang="en-US"/>
          </a:p>
        </p:txBody>
      </p:sp>
      <p:sp>
        <p:nvSpPr>
          <p:cNvPr id="615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en-US" sz="1200" smtClean="0"/>
              <a:t>Submission</a:t>
            </a:r>
          </a:p>
        </p:txBody>
      </p:sp>
      <p:sp>
        <p:nvSpPr>
          <p:cNvPr id="615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Tree>
    <p:extLst>
      <p:ext uri="{BB962C8B-B14F-4D97-AF65-F5344CB8AC3E}">
        <p14:creationId xmlns:p14="http://schemas.microsoft.com/office/powerpoint/2010/main" val="20390789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512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en-US"/>
              <a:t>Page </a:t>
            </a:r>
            <a:fld id="{5DB62FCD-5E77-4BA1-AED4-8C1820A83636}" type="slidenum">
              <a:rPr lang="en-US" altLang="en-US"/>
              <a:pPr>
                <a:defRPr/>
              </a:pPr>
              <a:t>‹Nr.›</a:t>
            </a:fld>
            <a:endParaRPr lang="en-US" altLang="en-US"/>
          </a:p>
        </p:txBody>
      </p:sp>
      <p:sp>
        <p:nvSpPr>
          <p:cNvPr id="5128"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51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51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Tree>
    <p:extLst>
      <p:ext uri="{BB962C8B-B14F-4D97-AF65-F5344CB8AC3E}">
        <p14:creationId xmlns:p14="http://schemas.microsoft.com/office/powerpoint/2010/main" val="143084965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54113" y="701675"/>
            <a:ext cx="4625975" cy="3468688"/>
          </a:xfrm>
        </p:spPr>
      </p:sp>
      <p:sp>
        <p:nvSpPr>
          <p:cNvPr id="3" name="Notizenplatzhalter 2"/>
          <p:cNvSpPr>
            <a:spLocks noGrp="1"/>
          </p:cNvSpPr>
          <p:nvPr>
            <p:ph type="body" idx="1"/>
          </p:nvPr>
        </p:nvSpPr>
        <p:spPr/>
        <p:txBody>
          <a:bodyPr/>
          <a:lstStyle/>
          <a:p>
            <a:endParaRPr lang="de-DE" dirty="0"/>
          </a:p>
        </p:txBody>
      </p:sp>
      <p:sp>
        <p:nvSpPr>
          <p:cNvPr id="4" name="Kopfzeilenplatzhalter 3"/>
          <p:cNvSpPr>
            <a:spLocks noGrp="1"/>
          </p:cNvSpPr>
          <p:nvPr>
            <p:ph type="hdr" sz="quarter" idx="10"/>
          </p:nvPr>
        </p:nvSpPr>
        <p:spPr/>
        <p:txBody>
          <a:bodyPr/>
          <a:lstStyle/>
          <a:p>
            <a:pPr>
              <a:defRPr/>
            </a:pPr>
            <a:r>
              <a:rPr lang="en-US" altLang="en-US" smtClean="0"/>
              <a:t>doc.: IEEE 802.15-&lt;doc#&gt;</a:t>
            </a:r>
            <a:endParaRPr lang="en-US" altLang="en-US"/>
          </a:p>
        </p:txBody>
      </p:sp>
      <p:sp>
        <p:nvSpPr>
          <p:cNvPr id="5" name="Datumsplatzhalter 4"/>
          <p:cNvSpPr>
            <a:spLocks noGrp="1"/>
          </p:cNvSpPr>
          <p:nvPr>
            <p:ph type="dt" idx="11"/>
          </p:nvPr>
        </p:nvSpPr>
        <p:spPr/>
        <p:txBody>
          <a:bodyPr/>
          <a:lstStyle/>
          <a:p>
            <a:pPr>
              <a:defRPr/>
            </a:pPr>
            <a:r>
              <a:rPr lang="en-US" altLang="en-US" smtClean="0"/>
              <a:t>&lt;month year&gt;</a:t>
            </a:r>
            <a:endParaRPr lang="en-US" altLang="en-US"/>
          </a:p>
        </p:txBody>
      </p:sp>
      <p:sp>
        <p:nvSpPr>
          <p:cNvPr id="6" name="Fußzeilenplatzhalter 5"/>
          <p:cNvSpPr>
            <a:spLocks noGrp="1"/>
          </p:cNvSpPr>
          <p:nvPr>
            <p:ph type="ftr" sz="quarter" idx="12"/>
          </p:nvPr>
        </p:nvSpPr>
        <p:spPr/>
        <p:txBody>
          <a:bodyPr/>
          <a:lstStyle/>
          <a:p>
            <a:pPr lvl="4">
              <a:defRPr/>
            </a:pPr>
            <a:r>
              <a:rPr lang="en-US" altLang="en-US" smtClean="0"/>
              <a:t>&lt;author&gt;, &lt;company&gt;</a:t>
            </a:r>
            <a:endParaRPr lang="en-US" altLang="en-US"/>
          </a:p>
        </p:txBody>
      </p:sp>
      <p:sp>
        <p:nvSpPr>
          <p:cNvPr id="7" name="Foliennummernplatzhalter 6"/>
          <p:cNvSpPr>
            <a:spLocks noGrp="1"/>
          </p:cNvSpPr>
          <p:nvPr>
            <p:ph type="sldNum" sz="quarter" idx="13"/>
          </p:nvPr>
        </p:nvSpPr>
        <p:spPr/>
        <p:txBody>
          <a:bodyPr/>
          <a:lstStyle/>
          <a:p>
            <a:pPr>
              <a:defRPr/>
            </a:pPr>
            <a:r>
              <a:rPr lang="en-US" altLang="en-US" smtClean="0"/>
              <a:t>Page </a:t>
            </a:r>
            <a:fld id="{5DB62FCD-5E77-4BA1-AED4-8C1820A83636}" type="slidenum">
              <a:rPr lang="en-US" altLang="en-US" smtClean="0"/>
              <a:pPr>
                <a:defRPr/>
              </a:pPr>
              <a:t>3</a:t>
            </a:fld>
            <a:endParaRPr lang="en-US" altLang="en-US"/>
          </a:p>
        </p:txBody>
      </p:sp>
    </p:spTree>
    <p:extLst>
      <p:ext uri="{BB962C8B-B14F-4D97-AF65-F5344CB8AC3E}">
        <p14:creationId xmlns:p14="http://schemas.microsoft.com/office/powerpoint/2010/main" val="8152163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54113" y="701675"/>
            <a:ext cx="4625975" cy="3468688"/>
          </a:xfrm>
        </p:spPr>
      </p:sp>
      <p:sp>
        <p:nvSpPr>
          <p:cNvPr id="3" name="Notizenplatzhalter 2"/>
          <p:cNvSpPr>
            <a:spLocks noGrp="1"/>
          </p:cNvSpPr>
          <p:nvPr>
            <p:ph type="body" idx="1"/>
          </p:nvPr>
        </p:nvSpPr>
        <p:spPr/>
        <p:txBody>
          <a:bodyPr/>
          <a:lstStyle/>
          <a:p>
            <a:endParaRPr lang="de-DE" dirty="0"/>
          </a:p>
        </p:txBody>
      </p:sp>
      <p:sp>
        <p:nvSpPr>
          <p:cNvPr id="4" name="Kopfzeilenplatzhalter 3"/>
          <p:cNvSpPr>
            <a:spLocks noGrp="1"/>
          </p:cNvSpPr>
          <p:nvPr>
            <p:ph type="hdr" sz="quarter" idx="10"/>
          </p:nvPr>
        </p:nvSpPr>
        <p:spPr/>
        <p:txBody>
          <a:bodyPr/>
          <a:lstStyle/>
          <a:p>
            <a:pPr>
              <a:defRPr/>
            </a:pPr>
            <a:r>
              <a:rPr lang="en-US" altLang="en-US" smtClean="0"/>
              <a:t>doc.: IEEE 802.15-&lt;doc#&gt;</a:t>
            </a:r>
            <a:endParaRPr lang="en-US" altLang="en-US"/>
          </a:p>
        </p:txBody>
      </p:sp>
      <p:sp>
        <p:nvSpPr>
          <p:cNvPr id="5" name="Datumsplatzhalter 4"/>
          <p:cNvSpPr>
            <a:spLocks noGrp="1"/>
          </p:cNvSpPr>
          <p:nvPr>
            <p:ph type="dt" idx="11"/>
          </p:nvPr>
        </p:nvSpPr>
        <p:spPr/>
        <p:txBody>
          <a:bodyPr/>
          <a:lstStyle/>
          <a:p>
            <a:pPr>
              <a:defRPr/>
            </a:pPr>
            <a:r>
              <a:rPr lang="en-US" altLang="en-US" smtClean="0"/>
              <a:t>&lt;month year&gt;</a:t>
            </a:r>
            <a:endParaRPr lang="en-US" altLang="en-US"/>
          </a:p>
        </p:txBody>
      </p:sp>
      <p:sp>
        <p:nvSpPr>
          <p:cNvPr id="6" name="Fußzeilenplatzhalter 5"/>
          <p:cNvSpPr>
            <a:spLocks noGrp="1"/>
          </p:cNvSpPr>
          <p:nvPr>
            <p:ph type="ftr" sz="quarter" idx="12"/>
          </p:nvPr>
        </p:nvSpPr>
        <p:spPr/>
        <p:txBody>
          <a:bodyPr/>
          <a:lstStyle/>
          <a:p>
            <a:pPr lvl="4">
              <a:defRPr/>
            </a:pPr>
            <a:r>
              <a:rPr lang="en-US" altLang="en-US" smtClean="0"/>
              <a:t>&lt;author&gt;, &lt;company&gt;</a:t>
            </a:r>
            <a:endParaRPr lang="en-US" altLang="en-US"/>
          </a:p>
        </p:txBody>
      </p:sp>
      <p:sp>
        <p:nvSpPr>
          <p:cNvPr id="7" name="Foliennummernplatzhalter 6"/>
          <p:cNvSpPr>
            <a:spLocks noGrp="1"/>
          </p:cNvSpPr>
          <p:nvPr>
            <p:ph type="sldNum" sz="quarter" idx="13"/>
          </p:nvPr>
        </p:nvSpPr>
        <p:spPr/>
        <p:txBody>
          <a:bodyPr/>
          <a:lstStyle/>
          <a:p>
            <a:pPr>
              <a:defRPr/>
            </a:pPr>
            <a:r>
              <a:rPr lang="en-US" altLang="en-US" smtClean="0"/>
              <a:t>Page </a:t>
            </a:r>
            <a:fld id="{5DB62FCD-5E77-4BA1-AED4-8C1820A83636}" type="slidenum">
              <a:rPr lang="en-US" altLang="en-US" smtClean="0"/>
              <a:pPr>
                <a:defRPr/>
              </a:pPr>
              <a:t>5</a:t>
            </a:fld>
            <a:endParaRPr lang="en-US" altLang="en-US"/>
          </a:p>
        </p:txBody>
      </p:sp>
    </p:spTree>
    <p:extLst>
      <p:ext uri="{BB962C8B-B14F-4D97-AF65-F5344CB8AC3E}">
        <p14:creationId xmlns:p14="http://schemas.microsoft.com/office/powerpoint/2010/main" val="8152163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54113" y="701675"/>
            <a:ext cx="4625975" cy="3468688"/>
          </a:xfrm>
        </p:spPr>
      </p:sp>
      <p:sp>
        <p:nvSpPr>
          <p:cNvPr id="3" name="Notizenplatzhalter 2"/>
          <p:cNvSpPr>
            <a:spLocks noGrp="1"/>
          </p:cNvSpPr>
          <p:nvPr>
            <p:ph type="body" idx="1"/>
          </p:nvPr>
        </p:nvSpPr>
        <p:spPr/>
        <p:txBody>
          <a:bodyPr/>
          <a:lstStyle/>
          <a:p>
            <a:endParaRPr lang="de-DE" dirty="0"/>
          </a:p>
        </p:txBody>
      </p:sp>
      <p:sp>
        <p:nvSpPr>
          <p:cNvPr id="4" name="Kopfzeilenplatzhalter 3"/>
          <p:cNvSpPr>
            <a:spLocks noGrp="1"/>
          </p:cNvSpPr>
          <p:nvPr>
            <p:ph type="hdr" sz="quarter" idx="10"/>
          </p:nvPr>
        </p:nvSpPr>
        <p:spPr/>
        <p:txBody>
          <a:bodyPr/>
          <a:lstStyle/>
          <a:p>
            <a:pPr>
              <a:defRPr/>
            </a:pPr>
            <a:r>
              <a:rPr lang="en-US" altLang="en-US" smtClean="0"/>
              <a:t>doc.: IEEE 802.15-&lt;doc#&gt;</a:t>
            </a:r>
            <a:endParaRPr lang="en-US" altLang="en-US"/>
          </a:p>
        </p:txBody>
      </p:sp>
      <p:sp>
        <p:nvSpPr>
          <p:cNvPr id="5" name="Datumsplatzhalter 4"/>
          <p:cNvSpPr>
            <a:spLocks noGrp="1"/>
          </p:cNvSpPr>
          <p:nvPr>
            <p:ph type="dt" idx="11"/>
          </p:nvPr>
        </p:nvSpPr>
        <p:spPr/>
        <p:txBody>
          <a:bodyPr/>
          <a:lstStyle/>
          <a:p>
            <a:pPr>
              <a:defRPr/>
            </a:pPr>
            <a:r>
              <a:rPr lang="en-US" altLang="en-US" smtClean="0"/>
              <a:t>&lt;month year&gt;</a:t>
            </a:r>
            <a:endParaRPr lang="en-US" altLang="en-US"/>
          </a:p>
        </p:txBody>
      </p:sp>
      <p:sp>
        <p:nvSpPr>
          <p:cNvPr id="6" name="Fußzeilenplatzhalter 5"/>
          <p:cNvSpPr>
            <a:spLocks noGrp="1"/>
          </p:cNvSpPr>
          <p:nvPr>
            <p:ph type="ftr" sz="quarter" idx="12"/>
          </p:nvPr>
        </p:nvSpPr>
        <p:spPr/>
        <p:txBody>
          <a:bodyPr/>
          <a:lstStyle/>
          <a:p>
            <a:pPr lvl="4">
              <a:defRPr/>
            </a:pPr>
            <a:r>
              <a:rPr lang="en-US" altLang="en-US" smtClean="0"/>
              <a:t>&lt;author&gt;, &lt;company&gt;</a:t>
            </a:r>
            <a:endParaRPr lang="en-US" altLang="en-US"/>
          </a:p>
        </p:txBody>
      </p:sp>
      <p:sp>
        <p:nvSpPr>
          <p:cNvPr id="7" name="Foliennummernplatzhalter 6"/>
          <p:cNvSpPr>
            <a:spLocks noGrp="1"/>
          </p:cNvSpPr>
          <p:nvPr>
            <p:ph type="sldNum" sz="quarter" idx="13"/>
          </p:nvPr>
        </p:nvSpPr>
        <p:spPr/>
        <p:txBody>
          <a:bodyPr/>
          <a:lstStyle/>
          <a:p>
            <a:pPr>
              <a:defRPr/>
            </a:pPr>
            <a:r>
              <a:rPr lang="en-US" altLang="en-US" smtClean="0"/>
              <a:t>Page </a:t>
            </a:r>
            <a:fld id="{5DB62FCD-5E77-4BA1-AED4-8C1820A83636}" type="slidenum">
              <a:rPr lang="en-US" altLang="en-US" smtClean="0"/>
              <a:pPr>
                <a:defRPr/>
              </a:pPr>
              <a:t>7</a:t>
            </a:fld>
            <a:endParaRPr lang="en-US" altLang="en-US"/>
          </a:p>
        </p:txBody>
      </p:sp>
    </p:spTree>
    <p:extLst>
      <p:ext uri="{BB962C8B-B14F-4D97-AF65-F5344CB8AC3E}">
        <p14:creationId xmlns:p14="http://schemas.microsoft.com/office/powerpoint/2010/main" val="8152163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54113" y="701675"/>
            <a:ext cx="4625975" cy="3468688"/>
          </a:xfrm>
        </p:spPr>
      </p:sp>
      <p:sp>
        <p:nvSpPr>
          <p:cNvPr id="3" name="Notizenplatzhalter 2"/>
          <p:cNvSpPr>
            <a:spLocks noGrp="1"/>
          </p:cNvSpPr>
          <p:nvPr>
            <p:ph type="body" idx="1"/>
          </p:nvPr>
        </p:nvSpPr>
        <p:spPr/>
        <p:txBody>
          <a:bodyPr/>
          <a:lstStyle/>
          <a:p>
            <a:endParaRPr lang="de-DE" dirty="0"/>
          </a:p>
        </p:txBody>
      </p:sp>
      <p:sp>
        <p:nvSpPr>
          <p:cNvPr id="4" name="Kopfzeilenplatzhalter 3"/>
          <p:cNvSpPr>
            <a:spLocks noGrp="1"/>
          </p:cNvSpPr>
          <p:nvPr>
            <p:ph type="hdr" sz="quarter" idx="10"/>
          </p:nvPr>
        </p:nvSpPr>
        <p:spPr/>
        <p:txBody>
          <a:bodyPr/>
          <a:lstStyle/>
          <a:p>
            <a:pPr>
              <a:defRPr/>
            </a:pPr>
            <a:r>
              <a:rPr lang="en-US" altLang="en-US" smtClean="0"/>
              <a:t>doc.: IEEE 802.15-&lt;doc#&gt;</a:t>
            </a:r>
            <a:endParaRPr lang="en-US" altLang="en-US"/>
          </a:p>
        </p:txBody>
      </p:sp>
      <p:sp>
        <p:nvSpPr>
          <p:cNvPr id="5" name="Datumsplatzhalter 4"/>
          <p:cNvSpPr>
            <a:spLocks noGrp="1"/>
          </p:cNvSpPr>
          <p:nvPr>
            <p:ph type="dt" idx="11"/>
          </p:nvPr>
        </p:nvSpPr>
        <p:spPr/>
        <p:txBody>
          <a:bodyPr/>
          <a:lstStyle/>
          <a:p>
            <a:pPr>
              <a:defRPr/>
            </a:pPr>
            <a:r>
              <a:rPr lang="en-US" altLang="en-US" smtClean="0"/>
              <a:t>&lt;month year&gt;</a:t>
            </a:r>
            <a:endParaRPr lang="en-US" altLang="en-US"/>
          </a:p>
        </p:txBody>
      </p:sp>
      <p:sp>
        <p:nvSpPr>
          <p:cNvPr id="6" name="Fußzeilenplatzhalter 5"/>
          <p:cNvSpPr>
            <a:spLocks noGrp="1"/>
          </p:cNvSpPr>
          <p:nvPr>
            <p:ph type="ftr" sz="quarter" idx="12"/>
          </p:nvPr>
        </p:nvSpPr>
        <p:spPr/>
        <p:txBody>
          <a:bodyPr/>
          <a:lstStyle/>
          <a:p>
            <a:pPr lvl="4">
              <a:defRPr/>
            </a:pPr>
            <a:r>
              <a:rPr lang="en-US" altLang="en-US" smtClean="0"/>
              <a:t>&lt;author&gt;, &lt;company&gt;</a:t>
            </a:r>
            <a:endParaRPr lang="en-US" altLang="en-US"/>
          </a:p>
        </p:txBody>
      </p:sp>
      <p:sp>
        <p:nvSpPr>
          <p:cNvPr id="7" name="Foliennummernplatzhalter 6"/>
          <p:cNvSpPr>
            <a:spLocks noGrp="1"/>
          </p:cNvSpPr>
          <p:nvPr>
            <p:ph type="sldNum" sz="quarter" idx="13"/>
          </p:nvPr>
        </p:nvSpPr>
        <p:spPr/>
        <p:txBody>
          <a:bodyPr/>
          <a:lstStyle/>
          <a:p>
            <a:pPr>
              <a:defRPr/>
            </a:pPr>
            <a:r>
              <a:rPr lang="en-US" altLang="en-US" smtClean="0"/>
              <a:t>Page </a:t>
            </a:r>
            <a:fld id="{5DB62FCD-5E77-4BA1-AED4-8C1820A83636}" type="slidenum">
              <a:rPr lang="en-US" altLang="en-US" smtClean="0"/>
              <a:pPr>
                <a:defRPr/>
              </a:pPr>
              <a:t>9</a:t>
            </a:fld>
            <a:endParaRPr lang="en-US" altLang="en-US"/>
          </a:p>
        </p:txBody>
      </p:sp>
    </p:spTree>
    <p:extLst>
      <p:ext uri="{BB962C8B-B14F-4D97-AF65-F5344CB8AC3E}">
        <p14:creationId xmlns:p14="http://schemas.microsoft.com/office/powerpoint/2010/main" val="8152163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2F475787-2930-467E-8EA2-976BAA0BCE6E}" type="slidenum">
              <a:rPr lang="en-US" altLang="en-US"/>
              <a:pPr>
                <a:defRPr/>
              </a:pPr>
              <a:t>‹Nr.›</a:t>
            </a:fld>
            <a:endParaRPr lang="en-US" altLang="en-US"/>
          </a:p>
        </p:txBody>
      </p:sp>
    </p:spTree>
    <p:extLst>
      <p:ext uri="{BB962C8B-B14F-4D97-AF65-F5344CB8AC3E}">
        <p14:creationId xmlns:p14="http://schemas.microsoft.com/office/powerpoint/2010/main" val="16165133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A4A88D36-E1B2-48C5-8775-B9832A1198A0}" type="slidenum">
              <a:rPr lang="en-US" altLang="en-US"/>
              <a:pPr>
                <a:defRPr/>
              </a:pPr>
              <a:t>‹Nr.›</a:t>
            </a:fld>
            <a:endParaRPr lang="en-US" altLang="en-US"/>
          </a:p>
        </p:txBody>
      </p:sp>
    </p:spTree>
    <p:extLst>
      <p:ext uri="{BB962C8B-B14F-4D97-AF65-F5344CB8AC3E}">
        <p14:creationId xmlns:p14="http://schemas.microsoft.com/office/powerpoint/2010/main" val="8927356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2ACC4AD4-C719-45A1-87BB-722A5B7777AE}" type="slidenum">
              <a:rPr lang="en-US" altLang="en-US"/>
              <a:pPr>
                <a:defRPr/>
              </a:pPr>
              <a:t>‹Nr.›</a:t>
            </a:fld>
            <a:endParaRPr lang="en-US" altLang="en-US"/>
          </a:p>
        </p:txBody>
      </p:sp>
    </p:spTree>
    <p:extLst>
      <p:ext uri="{BB962C8B-B14F-4D97-AF65-F5344CB8AC3E}">
        <p14:creationId xmlns:p14="http://schemas.microsoft.com/office/powerpoint/2010/main" val="21058839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81F45AF5-87BE-4F6E-A260-B0846FF0DAD3}" type="slidenum">
              <a:rPr lang="en-US" altLang="en-US"/>
              <a:pPr>
                <a:defRPr/>
              </a:pPr>
              <a:t>‹Nr.›</a:t>
            </a:fld>
            <a:endParaRPr lang="en-US" altLang="en-US"/>
          </a:p>
        </p:txBody>
      </p:sp>
    </p:spTree>
    <p:extLst>
      <p:ext uri="{BB962C8B-B14F-4D97-AF65-F5344CB8AC3E}">
        <p14:creationId xmlns:p14="http://schemas.microsoft.com/office/powerpoint/2010/main" val="13083156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4A3C61CA-7FDE-412D-82B1-7B16081B797D}" type="slidenum">
              <a:rPr lang="en-US" altLang="en-US"/>
              <a:pPr>
                <a:defRPr/>
              </a:pPr>
              <a:t>‹Nr.›</a:t>
            </a:fld>
            <a:endParaRPr lang="en-US" altLang="en-US"/>
          </a:p>
        </p:txBody>
      </p:sp>
    </p:spTree>
    <p:extLst>
      <p:ext uri="{BB962C8B-B14F-4D97-AF65-F5344CB8AC3E}">
        <p14:creationId xmlns:p14="http://schemas.microsoft.com/office/powerpoint/2010/main" val="9673612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smtClean="0"/>
            </a:lvl1pPr>
          </a:lstStyle>
          <a:p>
            <a:pPr>
              <a:defRPr/>
            </a:pPr>
            <a:r>
              <a:rPr lang="en-US" altLang="en-US"/>
              <a:t>&lt;month year&gt;</a:t>
            </a:r>
          </a:p>
        </p:txBody>
      </p:sp>
      <p:sp>
        <p:nvSpPr>
          <p:cNvPr id="6" name="Fußzeilenplatzhalter 5"/>
          <p:cNvSpPr>
            <a:spLocks noGrp="1"/>
          </p:cNvSpPr>
          <p:nvPr>
            <p:ph type="ftr" sz="quarter" idx="11"/>
          </p:nvPr>
        </p:nvSpPr>
        <p:spPr/>
        <p:txBody>
          <a:bodyPr/>
          <a:lstStyle>
            <a:lvl1pPr>
              <a:defRPr dirty="0" smtClean="0"/>
            </a:lvl1pPr>
          </a:lstStyle>
          <a:p>
            <a:pPr>
              <a:defRPr/>
            </a:pPr>
            <a:r>
              <a:rPr lang="en-US" altLang="en-US"/>
              <a:t>Joerg ROBERT, FAU Erlangen-</a:t>
            </a:r>
            <a:r>
              <a:rPr lang="en-US" altLang="en-US" err="1"/>
              <a:t>Nuernberg</a:t>
            </a:r>
            <a:endParaRPr lang="en-US" altLang="en-US"/>
          </a:p>
        </p:txBody>
      </p:sp>
      <p:sp>
        <p:nvSpPr>
          <p:cNvPr id="7" name="Foliennummernplatzhalter 6"/>
          <p:cNvSpPr>
            <a:spLocks noGrp="1"/>
          </p:cNvSpPr>
          <p:nvPr>
            <p:ph type="sldNum" sz="quarter" idx="12"/>
          </p:nvPr>
        </p:nvSpPr>
        <p:spPr/>
        <p:txBody>
          <a:bodyPr/>
          <a:lstStyle>
            <a:lvl1pPr>
              <a:defRPr smtClean="0"/>
            </a:lvl1pPr>
          </a:lstStyle>
          <a:p>
            <a:pPr>
              <a:defRPr/>
            </a:pPr>
            <a:r>
              <a:rPr lang="en-US" altLang="en-US"/>
              <a:t>Slide </a:t>
            </a:r>
            <a:fld id="{FAC98CAB-F821-4E22-A490-77AF5C30025A}" type="slidenum">
              <a:rPr lang="en-US" altLang="en-US"/>
              <a:pPr>
                <a:defRPr/>
              </a:pPr>
              <a:t>‹Nr.›</a:t>
            </a:fld>
            <a:endParaRPr lang="en-US" altLang="en-US"/>
          </a:p>
        </p:txBody>
      </p:sp>
    </p:spTree>
    <p:extLst>
      <p:ext uri="{BB962C8B-B14F-4D97-AF65-F5344CB8AC3E}">
        <p14:creationId xmlns:p14="http://schemas.microsoft.com/office/powerpoint/2010/main" val="13265006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B197035F-E3BA-44E3-AE4C-8BAFB28393C5}" type="slidenum">
              <a:rPr lang="en-US" altLang="en-US"/>
              <a:pPr>
                <a:defRPr/>
              </a:pPr>
              <a:t>‹Nr.›</a:t>
            </a:fld>
            <a:endParaRPr lang="en-US" altLang="en-US"/>
          </a:p>
        </p:txBody>
      </p:sp>
    </p:spTree>
    <p:extLst>
      <p:ext uri="{BB962C8B-B14F-4D97-AF65-F5344CB8AC3E}">
        <p14:creationId xmlns:p14="http://schemas.microsoft.com/office/powerpoint/2010/main" val="16513459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5945ABF9-4E6E-4F27-8E53-2445CD3461A9}" type="slidenum">
              <a:rPr lang="en-US" altLang="en-US"/>
              <a:pPr>
                <a:defRPr/>
              </a:pPr>
              <a:t>‹Nr.›</a:t>
            </a:fld>
            <a:endParaRPr lang="en-US" altLang="en-US"/>
          </a:p>
        </p:txBody>
      </p:sp>
    </p:spTree>
    <p:extLst>
      <p:ext uri="{BB962C8B-B14F-4D97-AF65-F5344CB8AC3E}">
        <p14:creationId xmlns:p14="http://schemas.microsoft.com/office/powerpoint/2010/main" val="12724605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6DE942A5-B366-4C57-B753-92254411B761}" type="slidenum">
              <a:rPr lang="en-US" altLang="en-US"/>
              <a:pPr>
                <a:defRPr/>
              </a:pPr>
              <a:t>‹Nr.›</a:t>
            </a:fld>
            <a:endParaRPr lang="en-US" altLang="en-US"/>
          </a:p>
        </p:txBody>
      </p:sp>
    </p:spTree>
    <p:extLst>
      <p:ext uri="{BB962C8B-B14F-4D97-AF65-F5344CB8AC3E}">
        <p14:creationId xmlns:p14="http://schemas.microsoft.com/office/powerpoint/2010/main" val="37666983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261CF836-62F6-4194-8666-91F1C40A4C54}" type="slidenum">
              <a:rPr lang="en-US" altLang="en-US"/>
              <a:pPr>
                <a:defRPr/>
              </a:pPr>
              <a:t>‹Nr.›</a:t>
            </a:fld>
            <a:endParaRPr lang="en-US" altLang="en-US"/>
          </a:p>
        </p:txBody>
      </p:sp>
    </p:spTree>
    <p:extLst>
      <p:ext uri="{BB962C8B-B14F-4D97-AF65-F5344CB8AC3E}">
        <p14:creationId xmlns:p14="http://schemas.microsoft.com/office/powerpoint/2010/main" val="10573168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smtClean="0"/>
              <a:t>Bild durch Klicken auf Symbol hinzufügen</a:t>
            </a:r>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A3A8AD9D-E7E2-4F35-B9A7-7027585B64A0}" type="slidenum">
              <a:rPr lang="en-US" altLang="en-US"/>
              <a:pPr>
                <a:defRPr/>
              </a:pPr>
              <a:t>‹Nr.›</a:t>
            </a:fld>
            <a:endParaRPr lang="en-US" altLang="en-US"/>
          </a:p>
        </p:txBody>
      </p:sp>
    </p:spTree>
    <p:extLst>
      <p:ext uri="{BB962C8B-B14F-4D97-AF65-F5344CB8AC3E}">
        <p14:creationId xmlns:p14="http://schemas.microsoft.com/office/powerpoint/2010/main" val="40792760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de-DE" altLang="en-US" smtClean="0"/>
              <a:t>Titelmasterformat durch Klicken bearbeiten</a:t>
            </a:r>
            <a:endParaRPr lang="en-US" alt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de-DE" altLang="en-US" smtClean="0"/>
              <a:t>Textmasterformat bearbeiten</a:t>
            </a:r>
          </a:p>
          <a:p>
            <a:pPr lvl="1"/>
            <a:r>
              <a:rPr lang="de-DE" altLang="en-US" smtClean="0"/>
              <a:t>Zweite Ebene</a:t>
            </a:r>
          </a:p>
          <a:p>
            <a:pPr lvl="2"/>
            <a:r>
              <a:rPr lang="de-DE" altLang="en-US" smtClean="0"/>
              <a:t>Dritte Ebene</a:t>
            </a:r>
          </a:p>
          <a:p>
            <a:pPr lvl="3"/>
            <a:r>
              <a:rPr lang="de-DE" altLang="en-US" smtClean="0"/>
              <a:t>Vierte Ebene</a:t>
            </a:r>
          </a:p>
          <a:p>
            <a:pPr lvl="4"/>
            <a:r>
              <a:rPr lang="de-DE" altLang="en-US" smtClean="0"/>
              <a:t>Fünfte Ebene</a:t>
            </a:r>
            <a:endParaRPr lang="en-US" altLang="en-US" smtClean="0"/>
          </a:p>
        </p:txBody>
      </p:sp>
      <p:sp>
        <p:nvSpPr>
          <p:cNvPr id="1028" name="Rectangle 4"/>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pPr>
              <a:defRPr/>
            </a:pPr>
            <a:r>
              <a:rPr lang="en-US" altLang="en-US"/>
              <a:t>&lt;month year&gt;</a:t>
            </a:r>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dirty="0" smtClean="0"/>
            </a:lvl1pPr>
          </a:lstStyle>
          <a:p>
            <a:pPr>
              <a:defRPr/>
            </a:pPr>
            <a:r>
              <a:rPr lang="en-US" altLang="en-US"/>
              <a:t>Joerg Robert, FAU Erlangen-</a:t>
            </a:r>
            <a:r>
              <a:rPr lang="en-US" altLang="en-US" err="1"/>
              <a:t>Nuernberg</a:t>
            </a:r>
            <a:endParaRPr lang="en-US" alt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lvl1pPr>
          </a:lstStyle>
          <a:p>
            <a:pPr>
              <a:defRPr/>
            </a:pPr>
            <a:r>
              <a:rPr lang="en-US" altLang="en-US"/>
              <a:t>Slide </a:t>
            </a:r>
            <a:fld id="{C1F7D2CF-ED8B-4BE0-BF89-D091E7C9A845}" type="slidenum">
              <a:rPr lang="en-US" altLang="en-US"/>
              <a:pPr>
                <a:defRPr/>
              </a:pPr>
              <a:t>‹Nr.›</a:t>
            </a:fld>
            <a:endParaRPr lang="en-US" altLang="en-US"/>
          </a:p>
        </p:txBody>
      </p:sp>
      <p:sp>
        <p:nvSpPr>
          <p:cNvPr id="1031" name="Rectangle 7"/>
          <p:cNvSpPr>
            <a:spLocks noChangeArrowheads="1"/>
          </p:cNvSpPr>
          <p:nvPr/>
        </p:nvSpPr>
        <p:spPr bwMode="auto">
          <a:xfrm>
            <a:off x="3851920" y="394156"/>
            <a:ext cx="460628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r>
              <a:rPr lang="en-US" altLang="en-US" sz="1400" b="1" dirty="0"/>
              <a:t>doc.: IEEE 802</a:t>
            </a:r>
            <a:r>
              <a:rPr lang="en-US" altLang="en-US" sz="1400" b="1" dirty="0" smtClean="0"/>
              <a:t>. </a:t>
            </a:r>
            <a:r>
              <a:rPr lang="en-US" altLang="en-US" sz="1400" b="1" dirty="0" smtClean="0"/>
              <a:t>15-17-0376-02-lpwa</a:t>
            </a:r>
            <a:endParaRPr lang="en-US" alt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71" r:id="rId4"/>
    <p:sldLayoutId id="2147483664" r:id="rId5"/>
    <p:sldLayoutId id="2147483665" r:id="rId6"/>
    <p:sldLayoutId id="2147483666" r:id="rId7"/>
    <p:sldLayoutId id="2147483667" r:id="rId8"/>
    <p:sldLayoutId id="2147483668" r:id="rId9"/>
    <p:sldLayoutId id="2147483669" r:id="rId10"/>
    <p:sldLayoutId id="2147483670"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umsplatzhalter 1"/>
          <p:cNvSpPr>
            <a:spLocks noGrp="1"/>
          </p:cNvSpPr>
          <p:nvPr>
            <p:ph type="dt" sz="quarter" idx="10"/>
          </p:nvPr>
        </p:nvSpPr>
        <p:spPr>
          <a:xfrm>
            <a:off x="685800" y="378281"/>
            <a:ext cx="1600200" cy="215444"/>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sz="1400" dirty="0"/>
              <a:t>July 2017</a:t>
            </a:r>
          </a:p>
        </p:txBody>
      </p:sp>
      <p:sp>
        <p:nvSpPr>
          <p:cNvPr id="3075" name="Fußzeilenplatzhalter 2"/>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Joerg ROBERT, FAU Erlangen-Nuernberg</a:t>
            </a:r>
          </a:p>
        </p:txBody>
      </p:sp>
      <p:sp>
        <p:nvSpPr>
          <p:cNvPr id="3076" name="Foliennummernplatzhalter 3"/>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Slide </a:t>
            </a:r>
            <a:fld id="{A2FC2472-3738-4FA1-9048-DCEAA145AC6A}" type="slidenum">
              <a:rPr lang="en-US" altLang="en-US"/>
              <a:pPr/>
              <a:t>1</a:t>
            </a:fld>
            <a:endParaRPr lang="en-US" altLang="en-US"/>
          </a:p>
        </p:txBody>
      </p:sp>
      <p:sp>
        <p:nvSpPr>
          <p:cNvPr id="27651" name="Rectangle 3"/>
          <p:cNvSpPr>
            <a:spLocks noChangeArrowheads="1"/>
          </p:cNvSpPr>
          <p:nvPr/>
        </p:nvSpPr>
        <p:spPr bwMode="auto">
          <a:xfrm>
            <a:off x="152400" y="609600"/>
            <a:ext cx="8991600" cy="4770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pPr>
              <a:defRPr/>
            </a:pPr>
            <a:endParaRPr lang="en-US" altLang="en-US" sz="1600" dirty="0">
              <a:solidFill>
                <a:schemeClr val="tx2"/>
              </a:solidFill>
            </a:endParaRPr>
          </a:p>
          <a:p>
            <a:pPr>
              <a:defRPr/>
            </a:pPr>
            <a:r>
              <a:rPr lang="en-US" altLang="en-US" sz="1600" b="1" dirty="0">
                <a:solidFill>
                  <a:schemeClr val="tx2"/>
                </a:solidFill>
              </a:rPr>
              <a:t>Submission Title:</a:t>
            </a:r>
            <a:r>
              <a:rPr lang="en-US" altLang="en-US" sz="1600" dirty="0">
                <a:solidFill>
                  <a:schemeClr val="tx2"/>
                </a:solidFill>
              </a:rPr>
              <a:t> </a:t>
            </a:r>
            <a:r>
              <a:rPr lang="en-US" altLang="en-US" sz="1600" dirty="0" smtClean="0">
                <a:solidFill>
                  <a:schemeClr val="tx2"/>
                </a:solidFill>
              </a:rPr>
              <a:t>[</a:t>
            </a:r>
            <a:r>
              <a:rPr lang="en-US" altLang="en-US" sz="1600" dirty="0">
                <a:solidFill>
                  <a:schemeClr val="tx2"/>
                </a:solidFill>
              </a:rPr>
              <a:t>Suitability Evaluation of </a:t>
            </a:r>
            <a:r>
              <a:rPr lang="en-US" altLang="en-US" sz="1600" dirty="0" smtClean="0">
                <a:solidFill>
                  <a:schemeClr val="tx2"/>
                </a:solidFill>
              </a:rPr>
              <a:t>Connectivity]</a:t>
            </a:r>
            <a:r>
              <a:rPr lang="en-US" altLang="en-US" sz="1600" dirty="0">
                <a:solidFill>
                  <a:schemeClr val="tx2"/>
                </a:solidFill>
              </a:rPr>
              <a:t>	</a:t>
            </a:r>
          </a:p>
          <a:p>
            <a:pPr>
              <a:defRPr/>
            </a:pPr>
            <a:r>
              <a:rPr lang="en-US" altLang="en-US" sz="1600" b="1" dirty="0">
                <a:solidFill>
                  <a:schemeClr val="tx2"/>
                </a:solidFill>
              </a:rPr>
              <a:t>Date Submitted: </a:t>
            </a:r>
            <a:r>
              <a:rPr lang="en-US" altLang="en-US" sz="1600" dirty="0" smtClean="0">
                <a:solidFill>
                  <a:schemeClr val="tx2"/>
                </a:solidFill>
              </a:rPr>
              <a:t>[9 July, 2017]</a:t>
            </a:r>
            <a:r>
              <a:rPr lang="en-US" altLang="en-US" sz="1600" dirty="0">
                <a:solidFill>
                  <a:schemeClr val="tx2"/>
                </a:solidFill>
              </a:rPr>
              <a:t>	</a:t>
            </a:r>
          </a:p>
          <a:p>
            <a:pPr>
              <a:defRPr/>
            </a:pPr>
            <a:r>
              <a:rPr lang="en-US" altLang="en-US" sz="1600" b="1" dirty="0">
                <a:solidFill>
                  <a:schemeClr val="tx2"/>
                </a:solidFill>
              </a:rPr>
              <a:t>Source:</a:t>
            </a:r>
            <a:r>
              <a:rPr lang="en-US" altLang="en-US" sz="1600" dirty="0">
                <a:solidFill>
                  <a:schemeClr val="tx2"/>
                </a:solidFill>
              </a:rPr>
              <a:t> [Joerg ROBERT] Company [Friedrich-Alexander University Erlangen-</a:t>
            </a:r>
            <a:r>
              <a:rPr lang="en-US" altLang="en-US" sz="1600" dirty="0" err="1">
                <a:solidFill>
                  <a:schemeClr val="tx2"/>
                </a:solidFill>
              </a:rPr>
              <a:t>Nuernberg</a:t>
            </a:r>
            <a:r>
              <a:rPr lang="en-US" altLang="en-US" sz="1600" dirty="0">
                <a:solidFill>
                  <a:schemeClr val="tx2"/>
                </a:solidFill>
              </a:rPr>
              <a:t>]</a:t>
            </a:r>
          </a:p>
          <a:p>
            <a:pPr>
              <a:defRPr/>
            </a:pPr>
            <a:r>
              <a:rPr lang="en-US" altLang="en-US" sz="1600" dirty="0">
                <a:solidFill>
                  <a:schemeClr val="tx2"/>
                </a:solidFill>
              </a:rPr>
              <a:t>Address [Am </a:t>
            </a:r>
            <a:r>
              <a:rPr lang="en-US" altLang="en-US" sz="1600" dirty="0" err="1">
                <a:solidFill>
                  <a:schemeClr val="tx2"/>
                </a:solidFill>
              </a:rPr>
              <a:t>Wolfsmantel</a:t>
            </a:r>
            <a:r>
              <a:rPr lang="en-US" altLang="en-US" sz="1600" dirty="0">
                <a:solidFill>
                  <a:schemeClr val="tx2"/>
                </a:solidFill>
              </a:rPr>
              <a:t> 33, 91058 Erlangen, Germany]</a:t>
            </a:r>
          </a:p>
          <a:p>
            <a:pPr>
              <a:defRPr/>
            </a:pPr>
            <a:r>
              <a:rPr lang="en-US" altLang="en-US" sz="1600" dirty="0">
                <a:solidFill>
                  <a:schemeClr val="tx2"/>
                </a:solidFill>
              </a:rPr>
              <a:t>Voice:[+49 9131 8525373], FAX: [+49 9131 8525102], E-Mail:[joerg.robert@fau.de]	</a:t>
            </a:r>
          </a:p>
          <a:p>
            <a:pPr>
              <a:spcBef>
                <a:spcPts val="600"/>
              </a:spcBef>
              <a:spcAft>
                <a:spcPts val="600"/>
              </a:spcAft>
              <a:defRPr/>
            </a:pPr>
            <a:r>
              <a:rPr lang="en-US" altLang="en-US" sz="1600" b="1" dirty="0">
                <a:solidFill>
                  <a:schemeClr val="tx2"/>
                </a:solidFill>
              </a:rPr>
              <a:t>Re:</a:t>
            </a:r>
            <a:r>
              <a:rPr lang="en-US" altLang="en-US" sz="1600" dirty="0">
                <a:solidFill>
                  <a:schemeClr val="tx2"/>
                </a:solidFill>
              </a:rPr>
              <a:t> </a:t>
            </a:r>
            <a:r>
              <a:rPr lang="en-US" altLang="en-US" sz="1600" dirty="0" smtClean="0">
                <a:solidFill>
                  <a:schemeClr val="tx2"/>
                </a:solidFill>
              </a:rPr>
              <a:t>[]</a:t>
            </a:r>
            <a:endParaRPr lang="en-US" altLang="en-US" sz="1600" dirty="0">
              <a:solidFill>
                <a:schemeClr val="tx2"/>
              </a:solidFill>
            </a:endParaRPr>
          </a:p>
          <a:p>
            <a:pPr>
              <a:spcBef>
                <a:spcPts val="600"/>
              </a:spcBef>
              <a:spcAft>
                <a:spcPts val="600"/>
              </a:spcAft>
              <a:defRPr/>
            </a:pPr>
            <a:r>
              <a:rPr lang="en-US" altLang="en-US" sz="1600" b="1" dirty="0">
                <a:solidFill>
                  <a:schemeClr val="tx2"/>
                </a:solidFill>
              </a:rPr>
              <a:t>Abstract:</a:t>
            </a:r>
            <a:r>
              <a:rPr lang="en-US" altLang="en-US" sz="1600" dirty="0">
                <a:solidFill>
                  <a:schemeClr val="tx2"/>
                </a:solidFill>
              </a:rPr>
              <a:t>	[This document presents the suitability evaluation for different </a:t>
            </a:r>
            <a:r>
              <a:rPr lang="en-US" altLang="en-US" sz="1600" dirty="0" smtClean="0">
                <a:solidFill>
                  <a:schemeClr val="tx2"/>
                </a:solidFill>
              </a:rPr>
              <a:t>connectivity that </a:t>
            </a:r>
            <a:r>
              <a:rPr lang="en-US" altLang="en-US" sz="1600" dirty="0">
                <a:solidFill>
                  <a:schemeClr val="tx2"/>
                </a:solidFill>
              </a:rPr>
              <a:t>may be used for LPWAN</a:t>
            </a:r>
            <a:r>
              <a:rPr lang="en-US" altLang="en-US" sz="1600" dirty="0" smtClean="0">
                <a:solidFill>
                  <a:schemeClr val="tx2"/>
                </a:solidFill>
              </a:rPr>
              <a:t>.]</a:t>
            </a:r>
            <a:endParaRPr lang="en-US" altLang="en-US" sz="1600" dirty="0">
              <a:solidFill>
                <a:schemeClr val="tx2"/>
              </a:solidFill>
            </a:endParaRPr>
          </a:p>
          <a:p>
            <a:pPr>
              <a:spcBef>
                <a:spcPts val="600"/>
              </a:spcBef>
              <a:spcAft>
                <a:spcPts val="600"/>
              </a:spcAft>
              <a:defRPr/>
            </a:pPr>
            <a:r>
              <a:rPr lang="en-US" altLang="en-US" sz="1600" b="1" dirty="0">
                <a:solidFill>
                  <a:schemeClr val="tx2"/>
                </a:solidFill>
              </a:rPr>
              <a:t>Purpose:</a:t>
            </a:r>
            <a:r>
              <a:rPr lang="en-US" altLang="en-US" sz="1600" dirty="0">
                <a:solidFill>
                  <a:schemeClr val="tx2"/>
                </a:solidFill>
              </a:rPr>
              <a:t>	</a:t>
            </a:r>
            <a:r>
              <a:rPr lang="en-US" altLang="en-US" sz="1600" dirty="0" smtClean="0">
                <a:solidFill>
                  <a:schemeClr val="tx2"/>
                </a:solidFill>
              </a:rPr>
              <a:t>[Presentation within </a:t>
            </a:r>
            <a:r>
              <a:rPr lang="en-US" altLang="en-US" sz="1600" dirty="0">
                <a:solidFill>
                  <a:schemeClr val="tx2"/>
                </a:solidFill>
              </a:rPr>
              <a:t>IG LPWA</a:t>
            </a:r>
            <a:r>
              <a:rPr lang="en-US" altLang="en-US" sz="1600" dirty="0" smtClean="0">
                <a:solidFill>
                  <a:schemeClr val="tx2"/>
                </a:solidFill>
              </a:rPr>
              <a:t>]</a:t>
            </a:r>
            <a:endParaRPr lang="en-US" altLang="en-US" sz="1600" dirty="0">
              <a:solidFill>
                <a:schemeClr val="tx2"/>
              </a:solidFill>
            </a:endParaRPr>
          </a:p>
          <a:p>
            <a:pPr>
              <a:defRPr/>
            </a:pPr>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20634962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smtClean="0"/>
              <a:t>IP </a:t>
            </a:r>
            <a:r>
              <a:rPr lang="en-US" dirty="0"/>
              <a:t>Header </a:t>
            </a:r>
            <a:r>
              <a:rPr lang="en-US" dirty="0" smtClean="0"/>
              <a:t>Compression ( II / II )</a:t>
            </a:r>
            <a:endParaRPr lang="en-US" dirty="0"/>
          </a:p>
        </p:txBody>
      </p:sp>
      <p:sp>
        <p:nvSpPr>
          <p:cNvPr id="2" name="Datumsplatzhalter 1"/>
          <p:cNvSpPr>
            <a:spLocks noGrp="1"/>
          </p:cNvSpPr>
          <p:nvPr>
            <p:ph type="dt" sz="half" idx="10"/>
          </p:nvPr>
        </p:nvSpPr>
        <p:spPr>
          <a:xfrm>
            <a:off x="685800" y="378281"/>
            <a:ext cx="1600200" cy="215444"/>
          </a:xfrm>
        </p:spPr>
        <p:txBody>
          <a:bodyPr/>
          <a:lstStyle/>
          <a:p>
            <a:r>
              <a:rPr lang="en-US" altLang="en-US" dirty="0"/>
              <a:t>July 2017</a:t>
            </a:r>
          </a:p>
        </p:txBody>
      </p:sp>
      <p:sp>
        <p:nvSpPr>
          <p:cNvPr id="3" name="Fußzeilenplatzhalter 2"/>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4" name="Foliennummernplatzhalter 3"/>
          <p:cNvSpPr>
            <a:spLocks noGrp="1"/>
          </p:cNvSpPr>
          <p:nvPr>
            <p:ph type="sldNum" sz="quarter" idx="12"/>
          </p:nvPr>
        </p:nvSpPr>
        <p:spPr/>
        <p:txBody>
          <a:bodyPr/>
          <a:lstStyle/>
          <a:p>
            <a:pPr>
              <a:defRPr/>
            </a:pPr>
            <a:r>
              <a:rPr lang="en-US" altLang="en-US" dirty="0" smtClean="0"/>
              <a:t>Slide </a:t>
            </a:r>
            <a:fld id="{6DE942A5-B366-4C57-B753-92254411B761}" type="slidenum">
              <a:rPr lang="en-US" altLang="en-US" smtClean="0"/>
              <a:pPr>
                <a:defRPr/>
              </a:pPr>
              <a:t>10</a:t>
            </a:fld>
            <a:endParaRPr lang="en-US" altLang="en-US" dirty="0"/>
          </a:p>
        </p:txBody>
      </p:sp>
    </p:spTree>
    <p:extLst>
      <p:ext uri="{BB962C8B-B14F-4D97-AF65-F5344CB8AC3E}">
        <p14:creationId xmlns:p14="http://schemas.microsoft.com/office/powerpoint/2010/main" val="40930666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ctrTitle"/>
          </p:nvPr>
        </p:nvSpPr>
        <p:spPr/>
        <p:txBody>
          <a:bodyPr/>
          <a:lstStyle/>
          <a:p>
            <a:r>
              <a:rPr lang="en-US" dirty="0" smtClean="0"/>
              <a:t>Any Questions or Comments?</a:t>
            </a:r>
            <a:endParaRPr lang="en-US" dirty="0"/>
          </a:p>
        </p:txBody>
      </p:sp>
      <p:sp>
        <p:nvSpPr>
          <p:cNvPr id="7" name="Untertitel 6"/>
          <p:cNvSpPr>
            <a:spLocks noGrp="1"/>
          </p:cNvSpPr>
          <p:nvPr>
            <p:ph type="subTitle" idx="1"/>
          </p:nvPr>
        </p:nvSpPr>
        <p:spPr/>
        <p:txBody>
          <a:bodyPr/>
          <a:lstStyle/>
          <a:p>
            <a:endParaRPr lang="en-US" dirty="0"/>
          </a:p>
        </p:txBody>
      </p:sp>
      <p:sp>
        <p:nvSpPr>
          <p:cNvPr id="3" name="Datumsplatzhalter 2"/>
          <p:cNvSpPr>
            <a:spLocks noGrp="1"/>
          </p:cNvSpPr>
          <p:nvPr>
            <p:ph type="dt" sz="half" idx="10"/>
          </p:nvPr>
        </p:nvSpPr>
        <p:spPr>
          <a:xfrm>
            <a:off x="685800" y="378281"/>
            <a:ext cx="1600200" cy="215444"/>
          </a:xfrm>
        </p:spPr>
        <p:txBody>
          <a:bodyPr/>
          <a:lstStyle/>
          <a:p>
            <a:r>
              <a:rPr lang="en-US" altLang="en-US" dirty="0"/>
              <a:t>July 2017</a:t>
            </a:r>
          </a:p>
        </p:txBody>
      </p:sp>
      <p:sp>
        <p:nvSpPr>
          <p:cNvPr id="4" name="Fußzeilenplatzhalter 3"/>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5" name="Foliennummernplatzhalter 4"/>
          <p:cNvSpPr>
            <a:spLocks noGrp="1"/>
          </p:cNvSpPr>
          <p:nvPr>
            <p:ph type="sldNum" sz="quarter" idx="12"/>
          </p:nvPr>
        </p:nvSpPr>
        <p:spPr>
          <a:xfrm>
            <a:off x="4355223" y="6475413"/>
            <a:ext cx="509755" cy="184666"/>
          </a:xfrm>
        </p:spPr>
        <p:txBody>
          <a:bodyPr/>
          <a:lstStyle/>
          <a:p>
            <a:pPr>
              <a:defRPr/>
            </a:pPr>
            <a:r>
              <a:rPr lang="en-US" altLang="en-US" dirty="0" smtClean="0"/>
              <a:t>Slide </a:t>
            </a:r>
            <a:fld id="{5945ABF9-4E6E-4F27-8E53-2445CD3461A9}" type="slidenum">
              <a:rPr lang="en-US" altLang="en-US" smtClean="0"/>
              <a:pPr>
                <a:defRPr/>
              </a:pPr>
              <a:t>11</a:t>
            </a:fld>
            <a:endParaRPr lang="en-US" altLang="en-US" dirty="0"/>
          </a:p>
        </p:txBody>
      </p:sp>
    </p:spTree>
    <p:extLst>
      <p:ext uri="{BB962C8B-B14F-4D97-AF65-F5344CB8AC3E}">
        <p14:creationId xmlns:p14="http://schemas.microsoft.com/office/powerpoint/2010/main" val="8732197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en-US" dirty="0" smtClean="0"/>
              <a:t>Suitability </a:t>
            </a:r>
            <a:r>
              <a:rPr lang="en-US" dirty="0"/>
              <a:t>Evaluation of Connectivity</a:t>
            </a:r>
          </a:p>
        </p:txBody>
      </p:sp>
      <p:sp>
        <p:nvSpPr>
          <p:cNvPr id="3" name="Untertitel 2"/>
          <p:cNvSpPr>
            <a:spLocks noGrp="1"/>
          </p:cNvSpPr>
          <p:nvPr>
            <p:ph type="subTitle" idx="1"/>
          </p:nvPr>
        </p:nvSpPr>
        <p:spPr/>
        <p:txBody>
          <a:bodyPr/>
          <a:lstStyle/>
          <a:p>
            <a:r>
              <a:rPr lang="en-US" dirty="0" smtClean="0"/>
              <a:t>Joerg Robert, FAU Erlangen-</a:t>
            </a:r>
            <a:r>
              <a:rPr lang="en-US" dirty="0" err="1" smtClean="0"/>
              <a:t>Nuernberg</a:t>
            </a:r>
            <a:endParaRPr lang="en-US" dirty="0"/>
          </a:p>
        </p:txBody>
      </p:sp>
      <p:sp>
        <p:nvSpPr>
          <p:cNvPr id="4098" name="Datumsplatzhalter 1"/>
          <p:cNvSpPr>
            <a:spLocks noGrp="1"/>
          </p:cNvSpPr>
          <p:nvPr>
            <p:ph type="dt" sz="half" idx="10"/>
          </p:nvPr>
        </p:nvSpPr>
        <p:spPr>
          <a:xfrm>
            <a:off x="685800" y="378281"/>
            <a:ext cx="1600200" cy="215444"/>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sz="1400" dirty="0"/>
              <a:t>July 2017</a:t>
            </a:r>
          </a:p>
        </p:txBody>
      </p:sp>
      <p:sp>
        <p:nvSpPr>
          <p:cNvPr id="4099" name="Fußzeilenplatzhalter 2"/>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dirty="0"/>
              <a:t>Joerg Robert, FAU Erlangen-</a:t>
            </a:r>
            <a:r>
              <a:rPr lang="en-US" altLang="en-US" dirty="0" err="1"/>
              <a:t>Nuernberg</a:t>
            </a:r>
            <a:endParaRPr lang="en-US" altLang="en-US" dirty="0"/>
          </a:p>
        </p:txBody>
      </p:sp>
      <p:sp>
        <p:nvSpPr>
          <p:cNvPr id="4100" name="Foliennummernplatzhalter 3"/>
          <p:cNvSpPr>
            <a:spLocks noGrp="1"/>
          </p:cNvSpPr>
          <p:nvPr>
            <p:ph type="sldNum" sz="quarter" idx="12"/>
          </p:nvPr>
        </p:nvSpPr>
        <p:spPr>
          <a:xfrm>
            <a:off x="4393695" y="6475413"/>
            <a:ext cx="432811" cy="184666"/>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dirty="0"/>
              <a:t>Slide </a:t>
            </a:r>
            <a:fld id="{C6A68E39-F632-4B94-A177-9D4A2E3CC1AF}" type="slidenum">
              <a:rPr lang="en-US" altLang="en-US"/>
              <a:pPr/>
              <a:t>2</a:t>
            </a:fld>
            <a:endParaRPr lang="en-US" altLang="en-US" dirty="0"/>
          </a:p>
        </p:txBody>
      </p:sp>
    </p:spTree>
    <p:extLst>
      <p:ext uri="{BB962C8B-B14F-4D97-AF65-F5344CB8AC3E}">
        <p14:creationId xmlns:p14="http://schemas.microsoft.com/office/powerpoint/2010/main" val="34319866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smtClean="0"/>
              <a:t>Gateway / Transparent ( I / II )</a:t>
            </a:r>
            <a:endParaRPr lang="en-US" dirty="0"/>
          </a:p>
        </p:txBody>
      </p:sp>
      <p:sp>
        <p:nvSpPr>
          <p:cNvPr id="2" name="Datumsplatzhalter 1"/>
          <p:cNvSpPr>
            <a:spLocks noGrp="1"/>
          </p:cNvSpPr>
          <p:nvPr>
            <p:ph type="dt" sz="half" idx="10"/>
          </p:nvPr>
        </p:nvSpPr>
        <p:spPr>
          <a:xfrm>
            <a:off x="685800" y="378281"/>
            <a:ext cx="1600200" cy="215444"/>
          </a:xfrm>
        </p:spPr>
        <p:txBody>
          <a:bodyPr/>
          <a:lstStyle/>
          <a:p>
            <a:r>
              <a:rPr lang="en-US" altLang="en-US" dirty="0"/>
              <a:t>July 2017</a:t>
            </a:r>
          </a:p>
        </p:txBody>
      </p:sp>
      <p:sp>
        <p:nvSpPr>
          <p:cNvPr id="17" name="Inhaltsplatzhalter 16"/>
          <p:cNvSpPr>
            <a:spLocks noGrp="1"/>
          </p:cNvSpPr>
          <p:nvPr>
            <p:ph idx="1"/>
          </p:nvPr>
        </p:nvSpPr>
        <p:spPr/>
        <p:txBody>
          <a:bodyPr/>
          <a:lstStyle/>
          <a:p>
            <a:r>
              <a:rPr lang="en-US" sz="2400" dirty="0" smtClean="0"/>
              <a:t>Transmission of the data without IP on the LPWAN link</a:t>
            </a:r>
          </a:p>
          <a:p>
            <a:endParaRPr lang="en-US" sz="2000" dirty="0"/>
          </a:p>
        </p:txBody>
      </p:sp>
      <p:graphicFrame>
        <p:nvGraphicFramePr>
          <p:cNvPr id="19" name="Tabelle 18"/>
          <p:cNvGraphicFramePr>
            <a:graphicFrameLocks noGrp="1"/>
          </p:cNvGraphicFramePr>
          <p:nvPr>
            <p:extLst>
              <p:ext uri="{D42A27DB-BD31-4B8C-83A1-F6EECF244321}">
                <p14:modId xmlns:p14="http://schemas.microsoft.com/office/powerpoint/2010/main" val="3515082353"/>
              </p:ext>
            </p:extLst>
          </p:nvPr>
        </p:nvGraphicFramePr>
        <p:xfrm>
          <a:off x="827584" y="3284984"/>
          <a:ext cx="3672408" cy="1381760"/>
        </p:xfrm>
        <a:graphic>
          <a:graphicData uri="http://schemas.openxmlformats.org/drawingml/2006/table">
            <a:tbl>
              <a:tblPr firstRow="1" bandRow="1">
                <a:tableStyleId>{5C22544A-7EE6-4342-B048-85BDC9FD1C3A}</a:tableStyleId>
              </a:tblPr>
              <a:tblGrid>
                <a:gridCol w="3672408"/>
              </a:tblGrid>
              <a:tr h="370840">
                <a:tc>
                  <a:txBody>
                    <a:bodyPr/>
                    <a:lstStyle/>
                    <a:p>
                      <a:r>
                        <a:rPr lang="en-US" noProof="0" dirty="0" smtClean="0"/>
                        <a:t>Pros</a:t>
                      </a:r>
                      <a:endParaRPr lang="en-US" noProof="0" dirty="0"/>
                    </a:p>
                  </a:txBody>
                  <a:tcPr>
                    <a:solidFill>
                      <a:srgbClr val="00B050"/>
                    </a:solidFill>
                  </a:tcPr>
                </a:tc>
              </a:tr>
              <a:tr h="370840">
                <a:tc>
                  <a:txBody>
                    <a:bodyPr/>
                    <a:lstStyle/>
                    <a:p>
                      <a:r>
                        <a:rPr lang="en-US" noProof="0" dirty="0" smtClean="0"/>
                        <a:t>Very</a:t>
                      </a:r>
                      <a:r>
                        <a:rPr lang="en-US" baseline="0" noProof="0" dirty="0" smtClean="0"/>
                        <a:t> low overhead</a:t>
                      </a:r>
                      <a:endParaRPr lang="en-US" noProof="0" dirty="0"/>
                    </a:p>
                  </a:txBody>
                  <a:tcPr/>
                </a:tc>
              </a:tr>
              <a:tr h="370840">
                <a:tc>
                  <a:txBody>
                    <a:bodyPr/>
                    <a:lstStyle/>
                    <a:p>
                      <a:r>
                        <a:rPr lang="en-US" noProof="0" dirty="0" smtClean="0"/>
                        <a:t>Simple support of uni-directional links</a:t>
                      </a:r>
                      <a:endParaRPr lang="en-US" noProof="0" dirty="0"/>
                    </a:p>
                  </a:txBody>
                  <a:tcPr/>
                </a:tc>
              </a:tr>
            </a:tbl>
          </a:graphicData>
        </a:graphic>
      </p:graphicFrame>
      <p:graphicFrame>
        <p:nvGraphicFramePr>
          <p:cNvPr id="20" name="Tabelle 19"/>
          <p:cNvGraphicFramePr>
            <a:graphicFrameLocks noGrp="1"/>
          </p:cNvGraphicFramePr>
          <p:nvPr>
            <p:extLst>
              <p:ext uri="{D42A27DB-BD31-4B8C-83A1-F6EECF244321}">
                <p14:modId xmlns:p14="http://schemas.microsoft.com/office/powerpoint/2010/main" val="2192910950"/>
              </p:ext>
            </p:extLst>
          </p:nvPr>
        </p:nvGraphicFramePr>
        <p:xfrm>
          <a:off x="4644008" y="3284984"/>
          <a:ext cx="3672408" cy="741680"/>
        </p:xfrm>
        <a:graphic>
          <a:graphicData uri="http://schemas.openxmlformats.org/drawingml/2006/table">
            <a:tbl>
              <a:tblPr firstRow="1" bandRow="1">
                <a:tableStyleId>{5C22544A-7EE6-4342-B048-85BDC9FD1C3A}</a:tableStyleId>
              </a:tblPr>
              <a:tblGrid>
                <a:gridCol w="3672408"/>
              </a:tblGrid>
              <a:tr h="370840">
                <a:tc>
                  <a:txBody>
                    <a:bodyPr/>
                    <a:lstStyle/>
                    <a:p>
                      <a:r>
                        <a:rPr lang="en-US" noProof="0" dirty="0" smtClean="0"/>
                        <a:t>Cons</a:t>
                      </a:r>
                      <a:endParaRPr lang="en-US" noProof="0" dirty="0"/>
                    </a:p>
                  </a:txBody>
                  <a:tcPr>
                    <a:solidFill>
                      <a:srgbClr val="FF0000"/>
                    </a:solidFill>
                  </a:tcPr>
                </a:tc>
              </a:tr>
              <a:tr h="370840">
                <a:tc>
                  <a:txBody>
                    <a:bodyPr/>
                    <a:lstStyle/>
                    <a:p>
                      <a:r>
                        <a:rPr lang="en-US" noProof="0" dirty="0" smtClean="0"/>
                        <a:t>Inflexible</a:t>
                      </a:r>
                      <a:endParaRPr lang="en-US" noProof="0" dirty="0"/>
                    </a:p>
                  </a:txBody>
                  <a:tcPr/>
                </a:tc>
              </a:tr>
            </a:tbl>
          </a:graphicData>
        </a:graphic>
      </p:graphicFrame>
    </p:spTree>
    <p:extLst>
      <p:ext uri="{BB962C8B-B14F-4D97-AF65-F5344CB8AC3E}">
        <p14:creationId xmlns:p14="http://schemas.microsoft.com/office/powerpoint/2010/main" val="305094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smtClean="0"/>
              <a:t>Transparent ( II / II )</a:t>
            </a:r>
            <a:endParaRPr lang="en-US" dirty="0"/>
          </a:p>
        </p:txBody>
      </p:sp>
      <p:sp>
        <p:nvSpPr>
          <p:cNvPr id="2" name="Datumsplatzhalter 1"/>
          <p:cNvSpPr>
            <a:spLocks noGrp="1"/>
          </p:cNvSpPr>
          <p:nvPr>
            <p:ph type="dt" sz="half" idx="10"/>
          </p:nvPr>
        </p:nvSpPr>
        <p:spPr>
          <a:xfrm>
            <a:off x="685800" y="378281"/>
            <a:ext cx="1600200" cy="215444"/>
          </a:xfrm>
        </p:spPr>
        <p:txBody>
          <a:bodyPr/>
          <a:lstStyle/>
          <a:p>
            <a:r>
              <a:rPr lang="en-US" altLang="en-US" dirty="0"/>
              <a:t>July 2017</a:t>
            </a:r>
          </a:p>
        </p:txBody>
      </p:sp>
      <p:sp>
        <p:nvSpPr>
          <p:cNvPr id="3" name="Fußzeilenplatzhalter 2"/>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4" name="Foliennummernplatzhalter 3"/>
          <p:cNvSpPr>
            <a:spLocks noGrp="1"/>
          </p:cNvSpPr>
          <p:nvPr>
            <p:ph type="sldNum" sz="quarter" idx="12"/>
          </p:nvPr>
        </p:nvSpPr>
        <p:spPr/>
        <p:txBody>
          <a:bodyPr/>
          <a:lstStyle/>
          <a:p>
            <a:pPr>
              <a:defRPr/>
            </a:pPr>
            <a:r>
              <a:rPr lang="en-US" altLang="en-US" dirty="0" smtClean="0"/>
              <a:t>Slide </a:t>
            </a:r>
            <a:fld id="{6DE942A5-B366-4C57-B753-92254411B761}" type="slidenum">
              <a:rPr lang="en-US" altLang="en-US" smtClean="0"/>
              <a:pPr>
                <a:defRPr/>
              </a:pPr>
              <a:t>4</a:t>
            </a:fld>
            <a:endParaRPr lang="en-US" altLang="en-US" dirty="0"/>
          </a:p>
        </p:txBody>
      </p:sp>
      <p:graphicFrame>
        <p:nvGraphicFramePr>
          <p:cNvPr id="13" name="Tabelle 12"/>
          <p:cNvGraphicFramePr>
            <a:graphicFrameLocks noGrp="1"/>
          </p:cNvGraphicFramePr>
          <p:nvPr>
            <p:extLst>
              <p:ext uri="{D42A27DB-BD31-4B8C-83A1-F6EECF244321}">
                <p14:modId xmlns:p14="http://schemas.microsoft.com/office/powerpoint/2010/main" val="3977598025"/>
              </p:ext>
            </p:extLst>
          </p:nvPr>
        </p:nvGraphicFramePr>
        <p:xfrm>
          <a:off x="2483768" y="4005064"/>
          <a:ext cx="1944216" cy="212344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Power Supply</a:t>
                      </a:r>
                      <a:endParaRPr lang="en-US" noProof="0" dirty="0"/>
                    </a:p>
                  </a:txBody>
                  <a:tcPr/>
                </a:tc>
              </a:tr>
              <a:tr h="370840">
                <a:tc>
                  <a:txBody>
                    <a:bodyPr/>
                    <a:lstStyle/>
                    <a:p>
                      <a:r>
                        <a:rPr lang="en-US" noProof="0" dirty="0" smtClean="0"/>
                        <a:t>CR</a:t>
                      </a:r>
                      <a:r>
                        <a:rPr lang="en-US" baseline="0" noProof="0" dirty="0" smtClean="0"/>
                        <a:t> 2025</a:t>
                      </a:r>
                      <a:endParaRPr lang="en-US" noProof="0" dirty="0"/>
                    </a:p>
                  </a:txBody>
                  <a:tcPr>
                    <a:solidFill>
                      <a:srgbClr val="00B050"/>
                    </a:solidFill>
                  </a:tcPr>
                </a:tc>
              </a:tr>
              <a:tr h="370840">
                <a:tc>
                  <a:txBody>
                    <a:bodyPr/>
                    <a:lstStyle/>
                    <a:p>
                      <a:r>
                        <a:rPr lang="en-US" noProof="0" dirty="0" smtClean="0"/>
                        <a:t>2xAA</a:t>
                      </a:r>
                      <a:endParaRPr lang="en-US" noProof="0" dirty="0"/>
                    </a:p>
                  </a:txBody>
                  <a:tcPr>
                    <a:solidFill>
                      <a:srgbClr val="00B050"/>
                    </a:solidFill>
                  </a:tcPr>
                </a:tc>
              </a:tr>
              <a:tr h="370840">
                <a:tc>
                  <a:txBody>
                    <a:bodyPr/>
                    <a:lstStyle/>
                    <a:p>
                      <a:r>
                        <a:rPr lang="en-US" noProof="0" dirty="0" smtClean="0"/>
                        <a:t>Energy Harvesting</a:t>
                      </a:r>
                      <a:endParaRPr lang="en-US" noProof="0" dirty="0"/>
                    </a:p>
                  </a:txBody>
                  <a:tcPr>
                    <a:solidFill>
                      <a:srgbClr val="00B050"/>
                    </a:solidFill>
                  </a:tcPr>
                </a:tc>
              </a:tr>
              <a:tr h="370840">
                <a:tc>
                  <a:txBody>
                    <a:bodyPr/>
                    <a:lstStyle/>
                    <a:p>
                      <a:r>
                        <a:rPr lang="en-US" noProof="0" dirty="0" smtClean="0"/>
                        <a:t>External</a:t>
                      </a:r>
                      <a:endParaRPr lang="en-US" noProof="0" dirty="0"/>
                    </a:p>
                  </a:txBody>
                  <a:tcPr>
                    <a:solidFill>
                      <a:srgbClr val="00B050"/>
                    </a:solidFill>
                  </a:tcPr>
                </a:tc>
              </a:tr>
            </a:tbl>
          </a:graphicData>
        </a:graphic>
      </p:graphicFrame>
      <p:graphicFrame>
        <p:nvGraphicFramePr>
          <p:cNvPr id="14" name="Tabelle 13"/>
          <p:cNvGraphicFramePr>
            <a:graphicFrameLocks noGrp="1"/>
          </p:cNvGraphicFramePr>
          <p:nvPr>
            <p:extLst>
              <p:ext uri="{D42A27DB-BD31-4B8C-83A1-F6EECF244321}">
                <p14:modId xmlns:p14="http://schemas.microsoft.com/office/powerpoint/2010/main" val="442527778"/>
              </p:ext>
            </p:extLst>
          </p:nvPr>
        </p:nvGraphicFramePr>
        <p:xfrm>
          <a:off x="2483768" y="1556792"/>
          <a:ext cx="1944216" cy="212344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Frequency Regulation</a:t>
                      </a:r>
                      <a:endParaRPr lang="en-US" noProof="0" dirty="0"/>
                    </a:p>
                  </a:txBody>
                  <a:tcPr/>
                </a:tc>
              </a:tr>
              <a:tr h="370840">
                <a:tc>
                  <a:txBody>
                    <a:bodyPr/>
                    <a:lstStyle/>
                    <a:p>
                      <a:r>
                        <a:rPr lang="en-US" noProof="0" dirty="0" smtClean="0"/>
                        <a:t>ETSI</a:t>
                      </a:r>
                      <a:endParaRPr lang="en-US" noProof="0" dirty="0"/>
                    </a:p>
                  </a:txBody>
                  <a:tcPr>
                    <a:solidFill>
                      <a:srgbClr val="00B050"/>
                    </a:solidFill>
                  </a:tcPr>
                </a:tc>
              </a:tr>
              <a:tr h="370840">
                <a:tc>
                  <a:txBody>
                    <a:bodyPr/>
                    <a:lstStyle/>
                    <a:p>
                      <a:r>
                        <a:rPr lang="en-US" noProof="0" dirty="0" smtClean="0"/>
                        <a:t>FCC</a:t>
                      </a:r>
                      <a:endParaRPr lang="en-US" noProof="0" dirty="0"/>
                    </a:p>
                  </a:txBody>
                  <a:tcPr>
                    <a:solidFill>
                      <a:srgbClr val="00B050"/>
                    </a:solidFill>
                  </a:tcPr>
                </a:tc>
              </a:tr>
              <a:tr h="370840">
                <a:tc>
                  <a:txBody>
                    <a:bodyPr/>
                    <a:lstStyle/>
                    <a:p>
                      <a:r>
                        <a:rPr lang="en-US" noProof="0" dirty="0" smtClean="0"/>
                        <a:t>ETSI/FCC</a:t>
                      </a:r>
                      <a:endParaRPr lang="en-US" noProof="0" dirty="0"/>
                    </a:p>
                  </a:txBody>
                  <a:tcPr>
                    <a:solidFill>
                      <a:srgbClr val="00B050"/>
                    </a:solidFill>
                  </a:tcPr>
                </a:tc>
              </a:tr>
              <a:tr h="370840">
                <a:tc>
                  <a:txBody>
                    <a:bodyPr/>
                    <a:lstStyle/>
                    <a:p>
                      <a:r>
                        <a:rPr lang="en-US" noProof="0" dirty="0" smtClean="0"/>
                        <a:t>None</a:t>
                      </a:r>
                      <a:endParaRPr lang="en-US" noProof="0" dirty="0"/>
                    </a:p>
                  </a:txBody>
                  <a:tcPr>
                    <a:solidFill>
                      <a:srgbClr val="00B050"/>
                    </a:solidFill>
                  </a:tcPr>
                </a:tc>
              </a:tr>
            </a:tbl>
          </a:graphicData>
        </a:graphic>
      </p:graphicFrame>
      <p:graphicFrame>
        <p:nvGraphicFramePr>
          <p:cNvPr id="15" name="Tabelle 14"/>
          <p:cNvGraphicFramePr>
            <a:graphicFrameLocks noGrp="1"/>
          </p:cNvGraphicFramePr>
          <p:nvPr>
            <p:extLst>
              <p:ext uri="{D42A27DB-BD31-4B8C-83A1-F6EECF244321}">
                <p14:modId xmlns:p14="http://schemas.microsoft.com/office/powerpoint/2010/main" val="1394790852"/>
              </p:ext>
            </p:extLst>
          </p:nvPr>
        </p:nvGraphicFramePr>
        <p:xfrm>
          <a:off x="4572000" y="1556792"/>
          <a:ext cx="1944216" cy="222504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Cell Radius</a:t>
                      </a:r>
                      <a:endParaRPr lang="en-US" noProof="0" dirty="0"/>
                    </a:p>
                  </a:txBody>
                  <a:tcPr/>
                </a:tc>
              </a:tr>
              <a:tr h="370840">
                <a:tc>
                  <a:txBody>
                    <a:bodyPr/>
                    <a:lstStyle/>
                    <a:p>
                      <a:r>
                        <a:rPr lang="en-US" noProof="0" dirty="0" smtClean="0"/>
                        <a:t>&gt; 50km</a:t>
                      </a:r>
                      <a:endParaRPr lang="en-US" noProof="0" dirty="0"/>
                    </a:p>
                  </a:txBody>
                  <a:tcPr>
                    <a:solidFill>
                      <a:srgbClr val="00B050"/>
                    </a:solidFill>
                  </a:tcPr>
                </a:tc>
              </a:tr>
              <a:tr h="370840">
                <a:tc>
                  <a:txBody>
                    <a:bodyPr/>
                    <a:lstStyle/>
                    <a:p>
                      <a:r>
                        <a:rPr lang="en-US" noProof="0" dirty="0" smtClean="0"/>
                        <a:t>&lt;</a:t>
                      </a:r>
                      <a:r>
                        <a:rPr lang="en-US" baseline="0" noProof="0" dirty="0" smtClean="0"/>
                        <a:t> 50km</a:t>
                      </a:r>
                      <a:endParaRPr lang="en-US" noProof="0" dirty="0"/>
                    </a:p>
                  </a:txBody>
                  <a:tcPr>
                    <a:solidFill>
                      <a:srgbClr val="00B050"/>
                    </a:solidFill>
                  </a:tcPr>
                </a:tc>
              </a:tr>
              <a:tr h="370840">
                <a:tc>
                  <a:txBody>
                    <a:bodyPr/>
                    <a:lstStyle/>
                    <a:p>
                      <a:r>
                        <a:rPr lang="en-US" noProof="0" dirty="0" smtClean="0"/>
                        <a:t>&lt; 10km</a:t>
                      </a:r>
                      <a:endParaRPr lang="en-US" noProof="0" dirty="0"/>
                    </a:p>
                  </a:txBody>
                  <a:tcPr>
                    <a:solidFill>
                      <a:srgbClr val="00B050"/>
                    </a:solidFill>
                  </a:tcPr>
                </a:tc>
              </a:tr>
              <a:tr h="370840">
                <a:tc>
                  <a:txBody>
                    <a:bodyPr/>
                    <a:lstStyle/>
                    <a:p>
                      <a:r>
                        <a:rPr lang="en-US" noProof="0" dirty="0" smtClean="0"/>
                        <a:t>&lt; 5km</a:t>
                      </a:r>
                      <a:endParaRPr lang="en-US" noProof="0" dirty="0"/>
                    </a:p>
                  </a:txBody>
                  <a:tcPr>
                    <a:solidFill>
                      <a:srgbClr val="00B050"/>
                    </a:solidFill>
                  </a:tcPr>
                </a:tc>
              </a:tr>
              <a:tr h="370840">
                <a:tc>
                  <a:txBody>
                    <a:bodyPr/>
                    <a:lstStyle/>
                    <a:p>
                      <a:r>
                        <a:rPr lang="en-US" noProof="0" dirty="0" smtClean="0"/>
                        <a:t>&lt; 1km</a:t>
                      </a:r>
                      <a:endParaRPr lang="en-US" noProof="0" dirty="0"/>
                    </a:p>
                  </a:txBody>
                  <a:tcPr>
                    <a:solidFill>
                      <a:srgbClr val="00B050"/>
                    </a:solidFill>
                  </a:tcPr>
                </a:tc>
              </a:tr>
            </a:tbl>
          </a:graphicData>
        </a:graphic>
      </p:graphicFrame>
      <p:graphicFrame>
        <p:nvGraphicFramePr>
          <p:cNvPr id="17" name="Tabelle 16"/>
          <p:cNvGraphicFramePr>
            <a:graphicFrameLocks noGrp="1"/>
          </p:cNvGraphicFramePr>
          <p:nvPr>
            <p:extLst>
              <p:ext uri="{D42A27DB-BD31-4B8C-83A1-F6EECF244321}">
                <p14:modId xmlns:p14="http://schemas.microsoft.com/office/powerpoint/2010/main" val="3664151392"/>
              </p:ext>
            </p:extLst>
          </p:nvPr>
        </p:nvGraphicFramePr>
        <p:xfrm>
          <a:off x="467544" y="4005064"/>
          <a:ext cx="1944216" cy="185420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Data</a:t>
                      </a:r>
                      <a:r>
                        <a:rPr lang="en-US" baseline="0" noProof="0" dirty="0" smtClean="0"/>
                        <a:t> Length</a:t>
                      </a:r>
                      <a:endParaRPr lang="en-US" noProof="0" dirty="0"/>
                    </a:p>
                  </a:txBody>
                  <a:tcPr/>
                </a:tc>
              </a:tr>
              <a:tr h="370840">
                <a:tc>
                  <a:txBody>
                    <a:bodyPr/>
                    <a:lstStyle/>
                    <a:p>
                      <a:r>
                        <a:rPr lang="en-US" noProof="0" dirty="0" smtClean="0"/>
                        <a:t>&lt;=</a:t>
                      </a:r>
                      <a:r>
                        <a:rPr lang="en-US" baseline="0" noProof="0" dirty="0" smtClean="0"/>
                        <a:t> 16 bytes</a:t>
                      </a:r>
                      <a:endParaRPr lang="en-US" noProof="0" dirty="0"/>
                    </a:p>
                  </a:txBody>
                  <a:tcPr>
                    <a:solidFill>
                      <a:srgbClr val="00B050"/>
                    </a:solidFill>
                  </a:tcPr>
                </a:tc>
              </a:tr>
              <a:tr h="370840">
                <a:tc>
                  <a:txBody>
                    <a:bodyPr/>
                    <a:lstStyle/>
                    <a:p>
                      <a:r>
                        <a:rPr lang="en-US" noProof="0" dirty="0" smtClean="0"/>
                        <a:t>&lt;=</a:t>
                      </a:r>
                      <a:r>
                        <a:rPr lang="en-US" baseline="0" noProof="0" dirty="0" smtClean="0"/>
                        <a:t> 64 bytes</a:t>
                      </a:r>
                      <a:endParaRPr lang="en-US" noProof="0" dirty="0"/>
                    </a:p>
                  </a:txBody>
                  <a:tcPr>
                    <a:solidFill>
                      <a:srgbClr val="00B050"/>
                    </a:solidFill>
                  </a:tcPr>
                </a:tc>
              </a:tr>
              <a:tr h="370840">
                <a:tc>
                  <a:txBody>
                    <a:bodyPr/>
                    <a:lstStyle/>
                    <a:p>
                      <a:r>
                        <a:rPr lang="en-US" noProof="0" dirty="0" smtClean="0"/>
                        <a:t>&lt;= 256 bytes</a:t>
                      </a:r>
                      <a:endParaRPr lang="en-US" noProof="0" dirty="0"/>
                    </a:p>
                  </a:txBody>
                  <a:tcPr>
                    <a:solidFill>
                      <a:srgbClr val="00B050"/>
                    </a:solidFill>
                  </a:tcPr>
                </a:tc>
              </a:tr>
              <a:tr h="370840">
                <a:tc>
                  <a:txBody>
                    <a:bodyPr/>
                    <a:lstStyle/>
                    <a:p>
                      <a:r>
                        <a:rPr lang="en-US" noProof="0" dirty="0" smtClean="0"/>
                        <a:t>&gt;</a:t>
                      </a:r>
                      <a:r>
                        <a:rPr lang="en-US" baseline="0" noProof="0" dirty="0" smtClean="0"/>
                        <a:t> 256 bytes</a:t>
                      </a:r>
                      <a:endParaRPr lang="en-US" noProof="0" dirty="0"/>
                    </a:p>
                  </a:txBody>
                  <a:tcPr>
                    <a:solidFill>
                      <a:srgbClr val="00B050"/>
                    </a:solidFill>
                  </a:tcPr>
                </a:tc>
              </a:tr>
            </a:tbl>
          </a:graphicData>
        </a:graphic>
      </p:graphicFrame>
      <p:graphicFrame>
        <p:nvGraphicFramePr>
          <p:cNvPr id="18" name="Tabelle 17"/>
          <p:cNvGraphicFramePr>
            <a:graphicFrameLocks noGrp="1"/>
          </p:cNvGraphicFramePr>
          <p:nvPr>
            <p:extLst>
              <p:ext uri="{D42A27DB-BD31-4B8C-83A1-F6EECF244321}">
                <p14:modId xmlns:p14="http://schemas.microsoft.com/office/powerpoint/2010/main" val="780154417"/>
              </p:ext>
            </p:extLst>
          </p:nvPr>
        </p:nvGraphicFramePr>
        <p:xfrm>
          <a:off x="467544" y="1556792"/>
          <a:ext cx="1944216" cy="229616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Communication</a:t>
                      </a:r>
                      <a:r>
                        <a:rPr lang="en-US" baseline="0" noProof="0" dirty="0" smtClean="0"/>
                        <a:t> Mode</a:t>
                      </a:r>
                      <a:endParaRPr lang="en-US" noProof="0" dirty="0"/>
                    </a:p>
                  </a:txBody>
                  <a:tcPr/>
                </a:tc>
              </a:tr>
              <a:tr h="370840">
                <a:tc>
                  <a:txBody>
                    <a:bodyPr/>
                    <a:lstStyle/>
                    <a:p>
                      <a:r>
                        <a:rPr lang="en-US" sz="1800" kern="1200" noProof="0" dirty="0" smtClean="0">
                          <a:solidFill>
                            <a:schemeClr val="dk1"/>
                          </a:solidFill>
                          <a:latin typeface="+mn-lt"/>
                          <a:ea typeface="+mn-ea"/>
                          <a:cs typeface="+mn-cs"/>
                        </a:rPr>
                        <a:t>Uplink</a:t>
                      </a:r>
                      <a:endParaRPr lang="en-US" sz="1800" kern="1200" noProof="0" dirty="0">
                        <a:solidFill>
                          <a:schemeClr val="dk1"/>
                        </a:solidFill>
                        <a:latin typeface="+mn-lt"/>
                        <a:ea typeface="+mn-ea"/>
                        <a:cs typeface="+mn-cs"/>
                      </a:endParaRPr>
                    </a:p>
                  </a:txBody>
                  <a:tcPr>
                    <a:solidFill>
                      <a:srgbClr val="00B050"/>
                    </a:solidFill>
                  </a:tcPr>
                </a:tc>
              </a:tr>
              <a:tr h="370840">
                <a:tc>
                  <a:txBody>
                    <a:bodyPr/>
                    <a:lstStyle/>
                    <a:p>
                      <a:r>
                        <a:rPr lang="en-US" sz="1800" kern="1200" noProof="0" dirty="0" smtClean="0">
                          <a:solidFill>
                            <a:schemeClr val="dk1"/>
                          </a:solidFill>
                          <a:latin typeface="+mn-lt"/>
                          <a:ea typeface="+mn-ea"/>
                          <a:cs typeface="+mn-cs"/>
                        </a:rPr>
                        <a:t>Downlink</a:t>
                      </a:r>
                      <a:endParaRPr lang="en-US" sz="1800" kern="1200" noProof="0" dirty="0">
                        <a:solidFill>
                          <a:schemeClr val="dk1"/>
                        </a:solidFill>
                        <a:latin typeface="+mn-lt"/>
                        <a:ea typeface="+mn-ea"/>
                        <a:cs typeface="+mn-cs"/>
                      </a:endParaRPr>
                    </a:p>
                  </a:txBody>
                  <a:tcPr>
                    <a:solidFill>
                      <a:srgbClr val="00B050"/>
                    </a:solidFill>
                  </a:tcPr>
                </a:tc>
              </a:tr>
              <a:tr h="370840">
                <a:tc>
                  <a:txBody>
                    <a:bodyPr/>
                    <a:lstStyle/>
                    <a:p>
                      <a:r>
                        <a:rPr lang="en-US" sz="1800" kern="1200" noProof="0" dirty="0" smtClean="0">
                          <a:solidFill>
                            <a:schemeClr val="dk1"/>
                          </a:solidFill>
                          <a:latin typeface="+mn-lt"/>
                          <a:ea typeface="+mn-ea"/>
                          <a:cs typeface="+mn-cs"/>
                        </a:rPr>
                        <a:t>Uplink / Broadcast Downlink</a:t>
                      </a:r>
                      <a:endParaRPr lang="en-US" sz="1800" kern="1200" noProof="0" dirty="0">
                        <a:solidFill>
                          <a:schemeClr val="dk1"/>
                        </a:solidFill>
                        <a:latin typeface="+mn-lt"/>
                        <a:ea typeface="+mn-ea"/>
                        <a:cs typeface="+mn-cs"/>
                      </a:endParaRPr>
                    </a:p>
                  </a:txBody>
                  <a:tcPr>
                    <a:solidFill>
                      <a:srgbClr val="00B050"/>
                    </a:solidFill>
                  </a:tcPr>
                </a:tc>
              </a:tr>
            </a:tbl>
          </a:graphicData>
        </a:graphic>
      </p:graphicFrame>
      <p:graphicFrame>
        <p:nvGraphicFramePr>
          <p:cNvPr id="19" name="Tabelle 18"/>
          <p:cNvGraphicFramePr>
            <a:graphicFrameLocks noGrp="1"/>
          </p:cNvGraphicFramePr>
          <p:nvPr>
            <p:extLst>
              <p:ext uri="{D42A27DB-BD31-4B8C-83A1-F6EECF244321}">
                <p14:modId xmlns:p14="http://schemas.microsoft.com/office/powerpoint/2010/main" val="2654444710"/>
              </p:ext>
            </p:extLst>
          </p:nvPr>
        </p:nvGraphicFramePr>
        <p:xfrm>
          <a:off x="6588224" y="1556792"/>
          <a:ext cx="1944216" cy="4851400"/>
        </p:xfrm>
        <a:graphic>
          <a:graphicData uri="http://schemas.openxmlformats.org/drawingml/2006/table">
            <a:tbl>
              <a:tblPr firstRow="1" bandRow="1">
                <a:tableStyleId>{073A0DAA-6AF3-43AB-8588-CEC1D06C72B9}</a:tableStyleId>
              </a:tblPr>
              <a:tblGrid>
                <a:gridCol w="1944216"/>
              </a:tblGrid>
              <a:tr h="370840">
                <a:tc>
                  <a:txBody>
                    <a:bodyPr/>
                    <a:lstStyle/>
                    <a:p>
                      <a:r>
                        <a:rPr lang="en-US" sz="1800" noProof="0" dirty="0" smtClean="0"/>
                        <a:t>Data Period</a:t>
                      </a:r>
                      <a:endParaRPr lang="en-US" sz="1800" noProof="0" dirty="0"/>
                    </a:p>
                  </a:txBody>
                  <a:tcPr/>
                </a:tc>
              </a:tr>
              <a:tr h="370840">
                <a:tc>
                  <a:txBody>
                    <a:bodyPr/>
                    <a:lstStyle/>
                    <a:p>
                      <a:r>
                        <a:rPr lang="en-US" sz="1800" dirty="0" smtClean="0"/>
                        <a:t>Occasionally, less than 1/day</a:t>
                      </a:r>
                    </a:p>
                  </a:txBody>
                  <a:tcPr>
                    <a:solidFill>
                      <a:srgbClr val="00B050"/>
                    </a:solidFill>
                  </a:tcPr>
                </a:tc>
              </a:tr>
              <a:tr h="370840">
                <a:tc>
                  <a:txBody>
                    <a:bodyPr/>
                    <a:lstStyle/>
                    <a:p>
                      <a:r>
                        <a:rPr lang="en-US" sz="1800" dirty="0" smtClean="0"/>
                        <a:t>Occasionally 1/day</a:t>
                      </a:r>
                    </a:p>
                  </a:txBody>
                  <a:tcPr>
                    <a:solidFill>
                      <a:srgbClr val="00B050"/>
                    </a:solidFill>
                  </a:tcPr>
                </a:tc>
              </a:tr>
              <a:tr h="370840">
                <a:tc>
                  <a:txBody>
                    <a:bodyPr/>
                    <a:lstStyle/>
                    <a:p>
                      <a:r>
                        <a:rPr lang="en-US" sz="1800" dirty="0" smtClean="0"/>
                        <a:t>Occasionally 1/hour</a:t>
                      </a:r>
                    </a:p>
                  </a:txBody>
                  <a:tcPr>
                    <a:solidFill>
                      <a:srgbClr val="00B050"/>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Occasionally, more than 1/hour</a:t>
                      </a:r>
                    </a:p>
                  </a:txBody>
                  <a:tcPr>
                    <a:solidFill>
                      <a:srgbClr val="00B050"/>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Periodically 1/day</a:t>
                      </a:r>
                    </a:p>
                  </a:txBody>
                  <a:tcPr>
                    <a:solidFill>
                      <a:srgbClr val="00B050"/>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Periodically 1/hour</a:t>
                      </a:r>
                    </a:p>
                  </a:txBody>
                  <a:tcPr>
                    <a:solidFill>
                      <a:srgbClr val="00B050"/>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Periodically, more than 1/hour</a:t>
                      </a:r>
                    </a:p>
                  </a:txBody>
                  <a:tcPr>
                    <a:solidFill>
                      <a:srgbClr val="00B050"/>
                    </a:solidFill>
                  </a:tcPr>
                </a:tc>
              </a:tr>
            </a:tbl>
          </a:graphicData>
        </a:graphic>
      </p:graphicFrame>
    </p:spTree>
    <p:extLst>
      <p:ext uri="{BB962C8B-B14F-4D97-AF65-F5344CB8AC3E}">
        <p14:creationId xmlns:p14="http://schemas.microsoft.com/office/powerpoint/2010/main" val="37168018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smtClean="0"/>
              <a:t>IP w/o Header Compression ( I / II )</a:t>
            </a:r>
            <a:endParaRPr lang="en-US" dirty="0"/>
          </a:p>
        </p:txBody>
      </p:sp>
      <p:sp>
        <p:nvSpPr>
          <p:cNvPr id="2" name="Datumsplatzhalter 1"/>
          <p:cNvSpPr>
            <a:spLocks noGrp="1"/>
          </p:cNvSpPr>
          <p:nvPr>
            <p:ph type="dt" sz="half" idx="10"/>
          </p:nvPr>
        </p:nvSpPr>
        <p:spPr>
          <a:xfrm>
            <a:off x="685800" y="378281"/>
            <a:ext cx="1600200" cy="215444"/>
          </a:xfrm>
        </p:spPr>
        <p:txBody>
          <a:bodyPr/>
          <a:lstStyle/>
          <a:p>
            <a:r>
              <a:rPr lang="en-US" altLang="en-US" dirty="0"/>
              <a:t>July 2017</a:t>
            </a:r>
          </a:p>
        </p:txBody>
      </p:sp>
      <p:sp>
        <p:nvSpPr>
          <p:cNvPr id="17" name="Inhaltsplatzhalter 16"/>
          <p:cNvSpPr>
            <a:spLocks noGrp="1"/>
          </p:cNvSpPr>
          <p:nvPr>
            <p:ph idx="1"/>
          </p:nvPr>
        </p:nvSpPr>
        <p:spPr/>
        <p:txBody>
          <a:bodyPr/>
          <a:lstStyle/>
          <a:p>
            <a:r>
              <a:rPr lang="en-US" sz="2400" dirty="0" smtClean="0"/>
              <a:t>Transmission of the data without IP on the LPWAN link</a:t>
            </a:r>
          </a:p>
          <a:p>
            <a:endParaRPr lang="en-US" sz="2000" dirty="0"/>
          </a:p>
        </p:txBody>
      </p:sp>
      <p:graphicFrame>
        <p:nvGraphicFramePr>
          <p:cNvPr id="19" name="Tabelle 18"/>
          <p:cNvGraphicFramePr>
            <a:graphicFrameLocks noGrp="1"/>
          </p:cNvGraphicFramePr>
          <p:nvPr>
            <p:extLst>
              <p:ext uri="{D42A27DB-BD31-4B8C-83A1-F6EECF244321}">
                <p14:modId xmlns:p14="http://schemas.microsoft.com/office/powerpoint/2010/main" val="592114687"/>
              </p:ext>
            </p:extLst>
          </p:nvPr>
        </p:nvGraphicFramePr>
        <p:xfrm>
          <a:off x="827584" y="3284984"/>
          <a:ext cx="3672408" cy="1381760"/>
        </p:xfrm>
        <a:graphic>
          <a:graphicData uri="http://schemas.openxmlformats.org/drawingml/2006/table">
            <a:tbl>
              <a:tblPr firstRow="1" bandRow="1">
                <a:tableStyleId>{5C22544A-7EE6-4342-B048-85BDC9FD1C3A}</a:tableStyleId>
              </a:tblPr>
              <a:tblGrid>
                <a:gridCol w="3672408"/>
              </a:tblGrid>
              <a:tr h="370840">
                <a:tc>
                  <a:txBody>
                    <a:bodyPr/>
                    <a:lstStyle/>
                    <a:p>
                      <a:r>
                        <a:rPr lang="en-US" noProof="0" dirty="0" smtClean="0"/>
                        <a:t>Pros</a:t>
                      </a:r>
                      <a:endParaRPr lang="en-US" noProof="0" dirty="0"/>
                    </a:p>
                  </a:txBody>
                  <a:tcPr>
                    <a:solidFill>
                      <a:srgbClr val="00B050"/>
                    </a:solidFill>
                  </a:tcPr>
                </a:tc>
              </a:tr>
              <a:tr h="370840">
                <a:tc>
                  <a:txBody>
                    <a:bodyPr/>
                    <a:lstStyle/>
                    <a:p>
                      <a:r>
                        <a:rPr lang="en-US" noProof="0" dirty="0" smtClean="0"/>
                        <a:t>Simple support of uni-directional links</a:t>
                      </a:r>
                      <a:endParaRPr lang="en-US" noProof="0" dirty="0"/>
                    </a:p>
                  </a:txBody>
                  <a:tcPr/>
                </a:tc>
              </a:tr>
              <a:tr h="370840">
                <a:tc>
                  <a:txBody>
                    <a:bodyPr/>
                    <a:lstStyle/>
                    <a:p>
                      <a:r>
                        <a:rPr lang="en-US" noProof="0" dirty="0" smtClean="0"/>
                        <a:t>Simple</a:t>
                      </a:r>
                      <a:endParaRPr lang="en-US" noProof="0" dirty="0"/>
                    </a:p>
                  </a:txBody>
                  <a:tcPr/>
                </a:tc>
              </a:tr>
            </a:tbl>
          </a:graphicData>
        </a:graphic>
      </p:graphicFrame>
      <p:graphicFrame>
        <p:nvGraphicFramePr>
          <p:cNvPr id="20" name="Tabelle 19"/>
          <p:cNvGraphicFramePr>
            <a:graphicFrameLocks noGrp="1"/>
          </p:cNvGraphicFramePr>
          <p:nvPr>
            <p:extLst>
              <p:ext uri="{D42A27DB-BD31-4B8C-83A1-F6EECF244321}">
                <p14:modId xmlns:p14="http://schemas.microsoft.com/office/powerpoint/2010/main" val="4065173957"/>
              </p:ext>
            </p:extLst>
          </p:nvPr>
        </p:nvGraphicFramePr>
        <p:xfrm>
          <a:off x="4644008" y="3284984"/>
          <a:ext cx="3672408" cy="741680"/>
        </p:xfrm>
        <a:graphic>
          <a:graphicData uri="http://schemas.openxmlformats.org/drawingml/2006/table">
            <a:tbl>
              <a:tblPr firstRow="1" bandRow="1">
                <a:tableStyleId>{5C22544A-7EE6-4342-B048-85BDC9FD1C3A}</a:tableStyleId>
              </a:tblPr>
              <a:tblGrid>
                <a:gridCol w="3672408"/>
              </a:tblGrid>
              <a:tr h="370840">
                <a:tc>
                  <a:txBody>
                    <a:bodyPr/>
                    <a:lstStyle/>
                    <a:p>
                      <a:r>
                        <a:rPr lang="en-US" noProof="0" dirty="0" smtClean="0"/>
                        <a:t>Cons</a:t>
                      </a:r>
                      <a:endParaRPr lang="en-US" noProof="0" dirty="0"/>
                    </a:p>
                  </a:txBody>
                  <a:tcPr>
                    <a:solidFill>
                      <a:srgbClr val="FF0000"/>
                    </a:solidFill>
                  </a:tcPr>
                </a:tc>
              </a:tr>
              <a:tr h="370840">
                <a:tc>
                  <a:txBody>
                    <a:bodyPr/>
                    <a:lstStyle/>
                    <a:p>
                      <a:r>
                        <a:rPr lang="en-US" noProof="0" dirty="0" smtClean="0"/>
                        <a:t>Very high overhead</a:t>
                      </a:r>
                      <a:endParaRPr lang="en-US" noProof="0" dirty="0"/>
                    </a:p>
                  </a:txBody>
                  <a:tcPr/>
                </a:tc>
              </a:tr>
            </a:tbl>
          </a:graphicData>
        </a:graphic>
      </p:graphicFrame>
    </p:spTree>
    <p:extLst>
      <p:ext uri="{BB962C8B-B14F-4D97-AF65-F5344CB8AC3E}">
        <p14:creationId xmlns:p14="http://schemas.microsoft.com/office/powerpoint/2010/main" val="10477081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smtClean="0"/>
              <a:t>IP w/o Header Compression ( II / II )</a:t>
            </a:r>
            <a:endParaRPr lang="en-US" dirty="0"/>
          </a:p>
        </p:txBody>
      </p:sp>
      <p:sp>
        <p:nvSpPr>
          <p:cNvPr id="2" name="Datumsplatzhalter 1"/>
          <p:cNvSpPr>
            <a:spLocks noGrp="1"/>
          </p:cNvSpPr>
          <p:nvPr>
            <p:ph type="dt" sz="half" idx="10"/>
          </p:nvPr>
        </p:nvSpPr>
        <p:spPr>
          <a:xfrm>
            <a:off x="685800" y="378281"/>
            <a:ext cx="1600200" cy="215444"/>
          </a:xfrm>
        </p:spPr>
        <p:txBody>
          <a:bodyPr/>
          <a:lstStyle/>
          <a:p>
            <a:r>
              <a:rPr lang="en-US" altLang="en-US" dirty="0"/>
              <a:t>July 2017</a:t>
            </a:r>
          </a:p>
        </p:txBody>
      </p:sp>
      <p:sp>
        <p:nvSpPr>
          <p:cNvPr id="3" name="Fußzeilenplatzhalter 2"/>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4" name="Foliennummernplatzhalter 3"/>
          <p:cNvSpPr>
            <a:spLocks noGrp="1"/>
          </p:cNvSpPr>
          <p:nvPr>
            <p:ph type="sldNum" sz="quarter" idx="12"/>
          </p:nvPr>
        </p:nvSpPr>
        <p:spPr/>
        <p:txBody>
          <a:bodyPr/>
          <a:lstStyle/>
          <a:p>
            <a:pPr>
              <a:defRPr/>
            </a:pPr>
            <a:r>
              <a:rPr lang="en-US" altLang="en-US" dirty="0" smtClean="0"/>
              <a:t>Slide </a:t>
            </a:r>
            <a:fld id="{6DE942A5-B366-4C57-B753-92254411B761}" type="slidenum">
              <a:rPr lang="en-US" altLang="en-US" smtClean="0"/>
              <a:pPr>
                <a:defRPr/>
              </a:pPr>
              <a:t>6</a:t>
            </a:fld>
            <a:endParaRPr lang="en-US" altLang="en-US" dirty="0"/>
          </a:p>
        </p:txBody>
      </p:sp>
      <p:graphicFrame>
        <p:nvGraphicFramePr>
          <p:cNvPr id="13" name="Tabelle 12"/>
          <p:cNvGraphicFramePr>
            <a:graphicFrameLocks noGrp="1"/>
          </p:cNvGraphicFramePr>
          <p:nvPr>
            <p:extLst>
              <p:ext uri="{D42A27DB-BD31-4B8C-83A1-F6EECF244321}">
                <p14:modId xmlns:p14="http://schemas.microsoft.com/office/powerpoint/2010/main" val="2838754596"/>
              </p:ext>
            </p:extLst>
          </p:nvPr>
        </p:nvGraphicFramePr>
        <p:xfrm>
          <a:off x="2483768" y="4005064"/>
          <a:ext cx="1944216" cy="212344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Power Supply</a:t>
                      </a:r>
                      <a:endParaRPr lang="en-US" noProof="0" dirty="0"/>
                    </a:p>
                  </a:txBody>
                  <a:tcPr/>
                </a:tc>
              </a:tr>
              <a:tr h="370840">
                <a:tc>
                  <a:txBody>
                    <a:bodyPr/>
                    <a:lstStyle/>
                    <a:p>
                      <a:r>
                        <a:rPr lang="en-US" noProof="0" dirty="0" smtClean="0"/>
                        <a:t>CR</a:t>
                      </a:r>
                      <a:r>
                        <a:rPr lang="en-US" baseline="0" noProof="0" dirty="0" smtClean="0"/>
                        <a:t> 2025</a:t>
                      </a:r>
                      <a:endParaRPr lang="en-US" noProof="0" dirty="0"/>
                    </a:p>
                  </a:txBody>
                  <a:tcPr>
                    <a:solidFill>
                      <a:srgbClr val="FF0000"/>
                    </a:solidFill>
                  </a:tcPr>
                </a:tc>
              </a:tr>
              <a:tr h="370840">
                <a:tc>
                  <a:txBody>
                    <a:bodyPr/>
                    <a:lstStyle/>
                    <a:p>
                      <a:r>
                        <a:rPr lang="en-US" noProof="0" dirty="0" smtClean="0"/>
                        <a:t>2xAA</a:t>
                      </a:r>
                      <a:endParaRPr lang="en-US" noProof="0" dirty="0"/>
                    </a:p>
                  </a:txBody>
                  <a:tcPr>
                    <a:solidFill>
                      <a:srgbClr val="FF0000"/>
                    </a:solidFill>
                  </a:tcPr>
                </a:tc>
              </a:tr>
              <a:tr h="370840">
                <a:tc>
                  <a:txBody>
                    <a:bodyPr/>
                    <a:lstStyle/>
                    <a:p>
                      <a:r>
                        <a:rPr lang="en-US" noProof="0" dirty="0" smtClean="0"/>
                        <a:t>Energy Harvesting</a:t>
                      </a:r>
                      <a:endParaRPr lang="en-US" noProof="0" dirty="0"/>
                    </a:p>
                  </a:txBody>
                  <a:tcPr>
                    <a:solidFill>
                      <a:srgbClr val="FFC000"/>
                    </a:solidFill>
                  </a:tcPr>
                </a:tc>
              </a:tr>
              <a:tr h="370840">
                <a:tc>
                  <a:txBody>
                    <a:bodyPr/>
                    <a:lstStyle/>
                    <a:p>
                      <a:r>
                        <a:rPr lang="en-US" noProof="0" dirty="0" smtClean="0"/>
                        <a:t>External</a:t>
                      </a:r>
                      <a:endParaRPr lang="en-US" noProof="0" dirty="0"/>
                    </a:p>
                  </a:txBody>
                  <a:tcPr>
                    <a:solidFill>
                      <a:srgbClr val="00B050"/>
                    </a:solidFill>
                  </a:tcPr>
                </a:tc>
              </a:tr>
            </a:tbl>
          </a:graphicData>
        </a:graphic>
      </p:graphicFrame>
      <p:graphicFrame>
        <p:nvGraphicFramePr>
          <p:cNvPr id="14" name="Tabelle 13"/>
          <p:cNvGraphicFramePr>
            <a:graphicFrameLocks noGrp="1"/>
          </p:cNvGraphicFramePr>
          <p:nvPr>
            <p:extLst>
              <p:ext uri="{D42A27DB-BD31-4B8C-83A1-F6EECF244321}">
                <p14:modId xmlns:p14="http://schemas.microsoft.com/office/powerpoint/2010/main" val="749424584"/>
              </p:ext>
            </p:extLst>
          </p:nvPr>
        </p:nvGraphicFramePr>
        <p:xfrm>
          <a:off x="2483768" y="1556792"/>
          <a:ext cx="1944216" cy="212344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Frequency Regulation</a:t>
                      </a:r>
                      <a:endParaRPr lang="en-US" noProof="0" dirty="0"/>
                    </a:p>
                  </a:txBody>
                  <a:tcPr/>
                </a:tc>
              </a:tr>
              <a:tr h="370840">
                <a:tc>
                  <a:txBody>
                    <a:bodyPr/>
                    <a:lstStyle/>
                    <a:p>
                      <a:r>
                        <a:rPr lang="en-US" noProof="0" dirty="0" smtClean="0"/>
                        <a:t>ETSI</a:t>
                      </a:r>
                      <a:endParaRPr lang="en-US" noProof="0" dirty="0"/>
                    </a:p>
                  </a:txBody>
                  <a:tcPr>
                    <a:solidFill>
                      <a:srgbClr val="00B050"/>
                    </a:solidFill>
                  </a:tcPr>
                </a:tc>
              </a:tr>
              <a:tr h="370840">
                <a:tc>
                  <a:txBody>
                    <a:bodyPr/>
                    <a:lstStyle/>
                    <a:p>
                      <a:r>
                        <a:rPr lang="en-US" noProof="0" dirty="0" smtClean="0"/>
                        <a:t>FCC</a:t>
                      </a:r>
                      <a:endParaRPr lang="en-US" noProof="0" dirty="0"/>
                    </a:p>
                  </a:txBody>
                  <a:tcPr>
                    <a:solidFill>
                      <a:srgbClr val="00B050"/>
                    </a:solidFill>
                  </a:tcPr>
                </a:tc>
              </a:tr>
              <a:tr h="370840">
                <a:tc>
                  <a:txBody>
                    <a:bodyPr/>
                    <a:lstStyle/>
                    <a:p>
                      <a:r>
                        <a:rPr lang="en-US" noProof="0" dirty="0" smtClean="0"/>
                        <a:t>ETSI/FCC</a:t>
                      </a:r>
                      <a:endParaRPr lang="en-US" noProof="0" dirty="0"/>
                    </a:p>
                  </a:txBody>
                  <a:tcPr>
                    <a:solidFill>
                      <a:srgbClr val="00B050"/>
                    </a:solidFill>
                  </a:tcPr>
                </a:tc>
              </a:tr>
              <a:tr h="370840">
                <a:tc>
                  <a:txBody>
                    <a:bodyPr/>
                    <a:lstStyle/>
                    <a:p>
                      <a:r>
                        <a:rPr lang="en-US" noProof="0" dirty="0" smtClean="0"/>
                        <a:t>None</a:t>
                      </a:r>
                      <a:endParaRPr lang="en-US" noProof="0" dirty="0"/>
                    </a:p>
                  </a:txBody>
                  <a:tcPr>
                    <a:solidFill>
                      <a:srgbClr val="00B050"/>
                    </a:solidFill>
                  </a:tcPr>
                </a:tc>
              </a:tr>
            </a:tbl>
          </a:graphicData>
        </a:graphic>
      </p:graphicFrame>
      <p:graphicFrame>
        <p:nvGraphicFramePr>
          <p:cNvPr id="15" name="Tabelle 14"/>
          <p:cNvGraphicFramePr>
            <a:graphicFrameLocks noGrp="1"/>
          </p:cNvGraphicFramePr>
          <p:nvPr>
            <p:extLst>
              <p:ext uri="{D42A27DB-BD31-4B8C-83A1-F6EECF244321}">
                <p14:modId xmlns:p14="http://schemas.microsoft.com/office/powerpoint/2010/main" val="1699885060"/>
              </p:ext>
            </p:extLst>
          </p:nvPr>
        </p:nvGraphicFramePr>
        <p:xfrm>
          <a:off x="4572000" y="1556792"/>
          <a:ext cx="1944216" cy="222504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Cell Radius</a:t>
                      </a:r>
                      <a:endParaRPr lang="en-US" noProof="0" dirty="0"/>
                    </a:p>
                  </a:txBody>
                  <a:tcPr/>
                </a:tc>
              </a:tr>
              <a:tr h="370840">
                <a:tc>
                  <a:txBody>
                    <a:bodyPr/>
                    <a:lstStyle/>
                    <a:p>
                      <a:r>
                        <a:rPr lang="en-US" noProof="0" dirty="0" smtClean="0"/>
                        <a:t>&gt; 50km</a:t>
                      </a:r>
                      <a:endParaRPr lang="en-US" noProof="0" dirty="0"/>
                    </a:p>
                  </a:txBody>
                  <a:tcPr>
                    <a:solidFill>
                      <a:srgbClr val="00B050"/>
                    </a:solidFill>
                  </a:tcPr>
                </a:tc>
              </a:tr>
              <a:tr h="370840">
                <a:tc>
                  <a:txBody>
                    <a:bodyPr/>
                    <a:lstStyle/>
                    <a:p>
                      <a:r>
                        <a:rPr lang="en-US" noProof="0" dirty="0" smtClean="0"/>
                        <a:t>&lt;</a:t>
                      </a:r>
                      <a:r>
                        <a:rPr lang="en-US" baseline="0" noProof="0" dirty="0" smtClean="0"/>
                        <a:t> 50km</a:t>
                      </a:r>
                      <a:endParaRPr lang="en-US" noProof="0" dirty="0"/>
                    </a:p>
                  </a:txBody>
                  <a:tcPr>
                    <a:solidFill>
                      <a:srgbClr val="00B050"/>
                    </a:solidFill>
                  </a:tcPr>
                </a:tc>
              </a:tr>
              <a:tr h="370840">
                <a:tc>
                  <a:txBody>
                    <a:bodyPr/>
                    <a:lstStyle/>
                    <a:p>
                      <a:r>
                        <a:rPr lang="en-US" noProof="0" dirty="0" smtClean="0"/>
                        <a:t>&lt; 10km</a:t>
                      </a:r>
                      <a:endParaRPr lang="en-US" noProof="0" dirty="0"/>
                    </a:p>
                  </a:txBody>
                  <a:tcPr>
                    <a:solidFill>
                      <a:srgbClr val="00B050"/>
                    </a:solidFill>
                  </a:tcPr>
                </a:tc>
              </a:tr>
              <a:tr h="370840">
                <a:tc>
                  <a:txBody>
                    <a:bodyPr/>
                    <a:lstStyle/>
                    <a:p>
                      <a:r>
                        <a:rPr lang="en-US" noProof="0" dirty="0" smtClean="0"/>
                        <a:t>&lt; 5km</a:t>
                      </a:r>
                      <a:endParaRPr lang="en-US" noProof="0" dirty="0"/>
                    </a:p>
                  </a:txBody>
                  <a:tcPr>
                    <a:solidFill>
                      <a:srgbClr val="00B050"/>
                    </a:solidFill>
                  </a:tcPr>
                </a:tc>
              </a:tr>
              <a:tr h="370840">
                <a:tc>
                  <a:txBody>
                    <a:bodyPr/>
                    <a:lstStyle/>
                    <a:p>
                      <a:r>
                        <a:rPr lang="en-US" noProof="0" dirty="0" smtClean="0"/>
                        <a:t>&lt; 1km</a:t>
                      </a:r>
                      <a:endParaRPr lang="en-US" noProof="0" dirty="0"/>
                    </a:p>
                  </a:txBody>
                  <a:tcPr>
                    <a:solidFill>
                      <a:srgbClr val="00B050"/>
                    </a:solidFill>
                  </a:tcPr>
                </a:tc>
              </a:tr>
            </a:tbl>
          </a:graphicData>
        </a:graphic>
      </p:graphicFrame>
      <p:graphicFrame>
        <p:nvGraphicFramePr>
          <p:cNvPr id="17" name="Tabelle 16"/>
          <p:cNvGraphicFramePr>
            <a:graphicFrameLocks noGrp="1"/>
          </p:cNvGraphicFramePr>
          <p:nvPr>
            <p:extLst>
              <p:ext uri="{D42A27DB-BD31-4B8C-83A1-F6EECF244321}">
                <p14:modId xmlns:p14="http://schemas.microsoft.com/office/powerpoint/2010/main" val="952676195"/>
              </p:ext>
            </p:extLst>
          </p:nvPr>
        </p:nvGraphicFramePr>
        <p:xfrm>
          <a:off x="467544" y="4005064"/>
          <a:ext cx="1944216" cy="185420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Data</a:t>
                      </a:r>
                      <a:r>
                        <a:rPr lang="en-US" baseline="0" noProof="0" dirty="0" smtClean="0"/>
                        <a:t> Length</a:t>
                      </a:r>
                      <a:endParaRPr lang="en-US" noProof="0" dirty="0"/>
                    </a:p>
                  </a:txBody>
                  <a:tcPr/>
                </a:tc>
              </a:tr>
              <a:tr h="370840">
                <a:tc>
                  <a:txBody>
                    <a:bodyPr/>
                    <a:lstStyle/>
                    <a:p>
                      <a:r>
                        <a:rPr lang="en-US" noProof="0" dirty="0" smtClean="0"/>
                        <a:t>&lt;=</a:t>
                      </a:r>
                      <a:r>
                        <a:rPr lang="en-US" baseline="0" noProof="0" dirty="0" smtClean="0"/>
                        <a:t> 16 bytes</a:t>
                      </a:r>
                      <a:endParaRPr lang="en-US" noProof="0" dirty="0"/>
                    </a:p>
                  </a:txBody>
                  <a:tcPr>
                    <a:solidFill>
                      <a:srgbClr val="FF0000"/>
                    </a:solidFill>
                  </a:tcPr>
                </a:tc>
              </a:tr>
              <a:tr h="370840">
                <a:tc>
                  <a:txBody>
                    <a:bodyPr/>
                    <a:lstStyle/>
                    <a:p>
                      <a:r>
                        <a:rPr lang="en-US" noProof="0" dirty="0" smtClean="0"/>
                        <a:t>&lt;=</a:t>
                      </a:r>
                      <a:r>
                        <a:rPr lang="en-US" baseline="0" noProof="0" dirty="0" smtClean="0"/>
                        <a:t> 64 bytes</a:t>
                      </a:r>
                      <a:endParaRPr lang="en-US" noProof="0" dirty="0"/>
                    </a:p>
                  </a:txBody>
                  <a:tcPr>
                    <a:solidFill>
                      <a:srgbClr val="FF0000"/>
                    </a:solidFill>
                  </a:tcPr>
                </a:tc>
              </a:tr>
              <a:tr h="370840">
                <a:tc>
                  <a:txBody>
                    <a:bodyPr/>
                    <a:lstStyle/>
                    <a:p>
                      <a:r>
                        <a:rPr lang="en-US" noProof="0" dirty="0" smtClean="0"/>
                        <a:t>&lt;= 256 bytes</a:t>
                      </a:r>
                      <a:endParaRPr lang="en-US" noProof="0" dirty="0"/>
                    </a:p>
                  </a:txBody>
                  <a:tcPr>
                    <a:solidFill>
                      <a:srgbClr val="FFC000"/>
                    </a:solidFill>
                  </a:tcPr>
                </a:tc>
              </a:tr>
              <a:tr h="370840">
                <a:tc>
                  <a:txBody>
                    <a:bodyPr/>
                    <a:lstStyle/>
                    <a:p>
                      <a:r>
                        <a:rPr lang="en-US" noProof="0" dirty="0" smtClean="0"/>
                        <a:t>&gt;</a:t>
                      </a:r>
                      <a:r>
                        <a:rPr lang="en-US" baseline="0" noProof="0" dirty="0" smtClean="0"/>
                        <a:t> 256 bytes</a:t>
                      </a:r>
                      <a:endParaRPr lang="en-US" noProof="0" dirty="0"/>
                    </a:p>
                  </a:txBody>
                  <a:tcPr>
                    <a:solidFill>
                      <a:srgbClr val="00B050"/>
                    </a:solidFill>
                  </a:tcPr>
                </a:tc>
              </a:tr>
            </a:tbl>
          </a:graphicData>
        </a:graphic>
      </p:graphicFrame>
      <p:graphicFrame>
        <p:nvGraphicFramePr>
          <p:cNvPr id="18" name="Tabelle 17"/>
          <p:cNvGraphicFramePr>
            <a:graphicFrameLocks noGrp="1"/>
          </p:cNvGraphicFramePr>
          <p:nvPr>
            <p:extLst>
              <p:ext uri="{D42A27DB-BD31-4B8C-83A1-F6EECF244321}">
                <p14:modId xmlns:p14="http://schemas.microsoft.com/office/powerpoint/2010/main" val="1099068525"/>
              </p:ext>
            </p:extLst>
          </p:nvPr>
        </p:nvGraphicFramePr>
        <p:xfrm>
          <a:off x="467544" y="1556792"/>
          <a:ext cx="1944216" cy="229616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Communication</a:t>
                      </a:r>
                      <a:r>
                        <a:rPr lang="en-US" baseline="0" noProof="0" dirty="0" smtClean="0"/>
                        <a:t> Mode</a:t>
                      </a:r>
                      <a:endParaRPr lang="en-US" noProof="0" dirty="0"/>
                    </a:p>
                  </a:txBody>
                  <a:tcPr/>
                </a:tc>
              </a:tr>
              <a:tr h="370840">
                <a:tc>
                  <a:txBody>
                    <a:bodyPr/>
                    <a:lstStyle/>
                    <a:p>
                      <a:r>
                        <a:rPr lang="en-US" sz="1800" kern="1200" noProof="0" dirty="0" smtClean="0">
                          <a:solidFill>
                            <a:schemeClr val="dk1"/>
                          </a:solidFill>
                          <a:latin typeface="+mn-lt"/>
                          <a:ea typeface="+mn-ea"/>
                          <a:cs typeface="+mn-cs"/>
                        </a:rPr>
                        <a:t>Uplink</a:t>
                      </a:r>
                      <a:endParaRPr lang="en-US" sz="1800" kern="1200" noProof="0" dirty="0">
                        <a:solidFill>
                          <a:schemeClr val="dk1"/>
                        </a:solidFill>
                        <a:latin typeface="+mn-lt"/>
                        <a:ea typeface="+mn-ea"/>
                        <a:cs typeface="+mn-cs"/>
                      </a:endParaRPr>
                    </a:p>
                  </a:txBody>
                  <a:tcPr>
                    <a:solidFill>
                      <a:srgbClr val="00B050"/>
                    </a:solidFill>
                  </a:tcPr>
                </a:tc>
              </a:tr>
              <a:tr h="370840">
                <a:tc>
                  <a:txBody>
                    <a:bodyPr/>
                    <a:lstStyle/>
                    <a:p>
                      <a:r>
                        <a:rPr lang="en-US" sz="1800" kern="1200" noProof="0" dirty="0" smtClean="0">
                          <a:solidFill>
                            <a:schemeClr val="dk1"/>
                          </a:solidFill>
                          <a:latin typeface="+mn-lt"/>
                          <a:ea typeface="+mn-ea"/>
                          <a:cs typeface="+mn-cs"/>
                        </a:rPr>
                        <a:t>Downlink</a:t>
                      </a:r>
                      <a:endParaRPr lang="en-US" sz="1800" kern="1200" noProof="0" dirty="0">
                        <a:solidFill>
                          <a:schemeClr val="dk1"/>
                        </a:solidFill>
                        <a:latin typeface="+mn-lt"/>
                        <a:ea typeface="+mn-ea"/>
                        <a:cs typeface="+mn-cs"/>
                      </a:endParaRPr>
                    </a:p>
                  </a:txBody>
                  <a:tcPr>
                    <a:solidFill>
                      <a:srgbClr val="00B050"/>
                    </a:solidFill>
                  </a:tcPr>
                </a:tc>
              </a:tr>
              <a:tr h="370840">
                <a:tc>
                  <a:txBody>
                    <a:bodyPr/>
                    <a:lstStyle/>
                    <a:p>
                      <a:r>
                        <a:rPr lang="en-US" sz="1800" kern="1200" noProof="0" dirty="0" smtClean="0">
                          <a:solidFill>
                            <a:schemeClr val="dk1"/>
                          </a:solidFill>
                          <a:latin typeface="+mn-lt"/>
                          <a:ea typeface="+mn-ea"/>
                          <a:cs typeface="+mn-cs"/>
                        </a:rPr>
                        <a:t>Uplink / Broadcast Downlink</a:t>
                      </a:r>
                      <a:endParaRPr lang="en-US" sz="1800" kern="1200" noProof="0" dirty="0">
                        <a:solidFill>
                          <a:schemeClr val="dk1"/>
                        </a:solidFill>
                        <a:latin typeface="+mn-lt"/>
                        <a:ea typeface="+mn-ea"/>
                        <a:cs typeface="+mn-cs"/>
                      </a:endParaRPr>
                    </a:p>
                  </a:txBody>
                  <a:tcPr>
                    <a:solidFill>
                      <a:srgbClr val="00B050"/>
                    </a:solidFill>
                  </a:tcPr>
                </a:tc>
              </a:tr>
            </a:tbl>
          </a:graphicData>
        </a:graphic>
      </p:graphicFrame>
      <p:graphicFrame>
        <p:nvGraphicFramePr>
          <p:cNvPr id="19" name="Tabelle 18"/>
          <p:cNvGraphicFramePr>
            <a:graphicFrameLocks noGrp="1"/>
          </p:cNvGraphicFramePr>
          <p:nvPr>
            <p:extLst>
              <p:ext uri="{D42A27DB-BD31-4B8C-83A1-F6EECF244321}">
                <p14:modId xmlns:p14="http://schemas.microsoft.com/office/powerpoint/2010/main" val="2286216123"/>
              </p:ext>
            </p:extLst>
          </p:nvPr>
        </p:nvGraphicFramePr>
        <p:xfrm>
          <a:off x="6588224" y="1556792"/>
          <a:ext cx="1944216" cy="4851400"/>
        </p:xfrm>
        <a:graphic>
          <a:graphicData uri="http://schemas.openxmlformats.org/drawingml/2006/table">
            <a:tbl>
              <a:tblPr firstRow="1" bandRow="1">
                <a:tableStyleId>{073A0DAA-6AF3-43AB-8588-CEC1D06C72B9}</a:tableStyleId>
              </a:tblPr>
              <a:tblGrid>
                <a:gridCol w="1944216"/>
              </a:tblGrid>
              <a:tr h="370840">
                <a:tc>
                  <a:txBody>
                    <a:bodyPr/>
                    <a:lstStyle/>
                    <a:p>
                      <a:r>
                        <a:rPr lang="en-US" sz="1800" noProof="0" dirty="0" smtClean="0"/>
                        <a:t>Data Period</a:t>
                      </a:r>
                      <a:endParaRPr lang="en-US" sz="1800" noProof="0" dirty="0"/>
                    </a:p>
                  </a:txBody>
                  <a:tcPr/>
                </a:tc>
              </a:tr>
              <a:tr h="370840">
                <a:tc>
                  <a:txBody>
                    <a:bodyPr/>
                    <a:lstStyle/>
                    <a:p>
                      <a:r>
                        <a:rPr lang="en-US" sz="1800" dirty="0" smtClean="0"/>
                        <a:t>Occasionally, less than 1/day</a:t>
                      </a:r>
                    </a:p>
                  </a:txBody>
                  <a:tcPr>
                    <a:solidFill>
                      <a:srgbClr val="00B050"/>
                    </a:solidFill>
                  </a:tcPr>
                </a:tc>
              </a:tr>
              <a:tr h="370840">
                <a:tc>
                  <a:txBody>
                    <a:bodyPr/>
                    <a:lstStyle/>
                    <a:p>
                      <a:r>
                        <a:rPr lang="en-US" sz="1800" dirty="0" smtClean="0"/>
                        <a:t>Occasionally 1/day</a:t>
                      </a:r>
                    </a:p>
                  </a:txBody>
                  <a:tcPr>
                    <a:solidFill>
                      <a:srgbClr val="00B050"/>
                    </a:solidFill>
                  </a:tcPr>
                </a:tc>
              </a:tr>
              <a:tr h="370840">
                <a:tc>
                  <a:txBody>
                    <a:bodyPr/>
                    <a:lstStyle/>
                    <a:p>
                      <a:r>
                        <a:rPr lang="en-US" sz="1800" dirty="0" smtClean="0"/>
                        <a:t>Occasionally 1/hour</a:t>
                      </a:r>
                    </a:p>
                  </a:txBody>
                  <a:tcPr>
                    <a:solidFill>
                      <a:srgbClr val="00B050"/>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Occasionally, more than 1/hour</a:t>
                      </a:r>
                    </a:p>
                  </a:txBody>
                  <a:tcPr>
                    <a:solidFill>
                      <a:srgbClr val="00B050"/>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Periodically 1/day</a:t>
                      </a:r>
                    </a:p>
                  </a:txBody>
                  <a:tcPr>
                    <a:solidFill>
                      <a:srgbClr val="00B050"/>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Periodically 1/hour</a:t>
                      </a:r>
                    </a:p>
                  </a:txBody>
                  <a:tcPr>
                    <a:solidFill>
                      <a:srgbClr val="00B050"/>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Periodically, more than 1/hour</a:t>
                      </a:r>
                    </a:p>
                  </a:txBody>
                  <a:tcPr>
                    <a:solidFill>
                      <a:srgbClr val="00B050"/>
                    </a:solidFill>
                  </a:tcPr>
                </a:tc>
              </a:tr>
            </a:tbl>
          </a:graphicData>
        </a:graphic>
      </p:graphicFrame>
    </p:spTree>
    <p:extLst>
      <p:ext uri="{BB962C8B-B14F-4D97-AF65-F5344CB8AC3E}">
        <p14:creationId xmlns:p14="http://schemas.microsoft.com/office/powerpoint/2010/main" val="8417954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smtClean="0"/>
              <a:t>SCHC IP Header Compression ( I / II )</a:t>
            </a:r>
            <a:endParaRPr lang="en-US" dirty="0"/>
          </a:p>
        </p:txBody>
      </p:sp>
      <p:sp>
        <p:nvSpPr>
          <p:cNvPr id="2" name="Datumsplatzhalter 1"/>
          <p:cNvSpPr>
            <a:spLocks noGrp="1"/>
          </p:cNvSpPr>
          <p:nvPr>
            <p:ph type="dt" sz="half" idx="10"/>
          </p:nvPr>
        </p:nvSpPr>
        <p:spPr>
          <a:xfrm>
            <a:off x="685800" y="378281"/>
            <a:ext cx="1600200" cy="215444"/>
          </a:xfrm>
        </p:spPr>
        <p:txBody>
          <a:bodyPr/>
          <a:lstStyle/>
          <a:p>
            <a:r>
              <a:rPr lang="en-US" altLang="en-US" dirty="0"/>
              <a:t>July 2017</a:t>
            </a:r>
          </a:p>
        </p:txBody>
      </p:sp>
      <p:sp>
        <p:nvSpPr>
          <p:cNvPr id="17" name="Inhaltsplatzhalter 16"/>
          <p:cNvSpPr>
            <a:spLocks noGrp="1"/>
          </p:cNvSpPr>
          <p:nvPr>
            <p:ph idx="1"/>
          </p:nvPr>
        </p:nvSpPr>
        <p:spPr/>
        <p:txBody>
          <a:bodyPr/>
          <a:lstStyle/>
          <a:p>
            <a:r>
              <a:rPr lang="en-US" sz="2400" dirty="0" smtClean="0"/>
              <a:t>Transmission of IP data with Static </a:t>
            </a:r>
            <a:r>
              <a:rPr lang="en-US" sz="2400" dirty="0"/>
              <a:t>Context Header </a:t>
            </a:r>
            <a:r>
              <a:rPr lang="en-US" sz="2400" dirty="0" smtClean="0"/>
              <a:t>Compression (SCHC</a:t>
            </a:r>
            <a:r>
              <a:rPr lang="en-US" sz="2400" dirty="0"/>
              <a:t>)</a:t>
            </a:r>
            <a:endParaRPr lang="en-US" sz="2000" dirty="0"/>
          </a:p>
        </p:txBody>
      </p:sp>
      <p:graphicFrame>
        <p:nvGraphicFramePr>
          <p:cNvPr id="19" name="Tabelle 18"/>
          <p:cNvGraphicFramePr>
            <a:graphicFrameLocks noGrp="1"/>
          </p:cNvGraphicFramePr>
          <p:nvPr>
            <p:extLst>
              <p:ext uri="{D42A27DB-BD31-4B8C-83A1-F6EECF244321}">
                <p14:modId xmlns:p14="http://schemas.microsoft.com/office/powerpoint/2010/main" val="974734803"/>
              </p:ext>
            </p:extLst>
          </p:nvPr>
        </p:nvGraphicFramePr>
        <p:xfrm>
          <a:off x="827584" y="3284984"/>
          <a:ext cx="3672408" cy="2021840"/>
        </p:xfrm>
        <a:graphic>
          <a:graphicData uri="http://schemas.openxmlformats.org/drawingml/2006/table">
            <a:tbl>
              <a:tblPr firstRow="1" bandRow="1">
                <a:tableStyleId>{5C22544A-7EE6-4342-B048-85BDC9FD1C3A}</a:tableStyleId>
              </a:tblPr>
              <a:tblGrid>
                <a:gridCol w="3672408"/>
              </a:tblGrid>
              <a:tr h="370840">
                <a:tc>
                  <a:txBody>
                    <a:bodyPr/>
                    <a:lstStyle/>
                    <a:p>
                      <a:r>
                        <a:rPr lang="en-US" noProof="0" dirty="0" smtClean="0"/>
                        <a:t>Pros</a:t>
                      </a:r>
                      <a:endParaRPr lang="en-US" noProof="0" dirty="0"/>
                    </a:p>
                  </a:txBody>
                  <a:tcPr>
                    <a:solidFill>
                      <a:srgbClr val="00B050"/>
                    </a:solidFill>
                  </a:tcPr>
                </a:tc>
              </a:tr>
              <a:tr h="370840">
                <a:tc>
                  <a:txBody>
                    <a:bodyPr/>
                    <a:lstStyle/>
                    <a:p>
                      <a:r>
                        <a:rPr lang="en-US" noProof="0" dirty="0" smtClean="0"/>
                        <a:t>Allows for IPv6 connectivity with minimum of additional overhead</a:t>
                      </a:r>
                      <a:endParaRPr lang="en-US" noProof="0" dirty="0"/>
                    </a:p>
                  </a:txBody>
                  <a:tcPr/>
                </a:tc>
              </a:tr>
              <a:tr h="370840">
                <a:tc>
                  <a:txBody>
                    <a:bodyPr/>
                    <a:lstStyle/>
                    <a:p>
                      <a:r>
                        <a:rPr lang="en-US" noProof="0" dirty="0" smtClean="0"/>
                        <a:t>Low complexity in sensor nodes</a:t>
                      </a:r>
                      <a:endParaRPr lang="en-US" noProof="0" dirty="0"/>
                    </a:p>
                  </a:txBody>
                  <a:tcPr/>
                </a:tc>
              </a:tr>
              <a:tr h="370840">
                <a:tc>
                  <a:txBody>
                    <a:bodyPr/>
                    <a:lstStyle/>
                    <a:p>
                      <a:r>
                        <a:rPr lang="en-US" noProof="0" dirty="0" smtClean="0"/>
                        <a:t>Works for uni- and bi-directional</a:t>
                      </a:r>
                      <a:r>
                        <a:rPr lang="en-US" baseline="0" noProof="0" dirty="0" smtClean="0"/>
                        <a:t> communication</a:t>
                      </a:r>
                      <a:endParaRPr lang="en-US" noProof="0" dirty="0"/>
                    </a:p>
                  </a:txBody>
                  <a:tcPr/>
                </a:tc>
              </a:tr>
            </a:tbl>
          </a:graphicData>
        </a:graphic>
      </p:graphicFrame>
      <p:graphicFrame>
        <p:nvGraphicFramePr>
          <p:cNvPr id="20" name="Tabelle 19"/>
          <p:cNvGraphicFramePr>
            <a:graphicFrameLocks noGrp="1"/>
          </p:cNvGraphicFramePr>
          <p:nvPr>
            <p:extLst>
              <p:ext uri="{D42A27DB-BD31-4B8C-83A1-F6EECF244321}">
                <p14:modId xmlns:p14="http://schemas.microsoft.com/office/powerpoint/2010/main" val="2945603438"/>
              </p:ext>
            </p:extLst>
          </p:nvPr>
        </p:nvGraphicFramePr>
        <p:xfrm>
          <a:off x="4644008" y="3284984"/>
          <a:ext cx="3672408" cy="2291080"/>
        </p:xfrm>
        <a:graphic>
          <a:graphicData uri="http://schemas.openxmlformats.org/drawingml/2006/table">
            <a:tbl>
              <a:tblPr firstRow="1" bandRow="1">
                <a:tableStyleId>{5C22544A-7EE6-4342-B048-85BDC9FD1C3A}</a:tableStyleId>
              </a:tblPr>
              <a:tblGrid>
                <a:gridCol w="3672408"/>
              </a:tblGrid>
              <a:tr h="370840">
                <a:tc>
                  <a:txBody>
                    <a:bodyPr/>
                    <a:lstStyle/>
                    <a:p>
                      <a:r>
                        <a:rPr lang="en-US" noProof="0" dirty="0" smtClean="0"/>
                        <a:t>Cons</a:t>
                      </a:r>
                      <a:endParaRPr lang="en-US" noProof="0" dirty="0"/>
                    </a:p>
                  </a:txBody>
                  <a:tcPr>
                    <a:solidFill>
                      <a:srgbClr val="FF0000"/>
                    </a:solidFill>
                  </a:tcPr>
                </a:tc>
              </a:tr>
              <a:tr h="370840">
                <a:tc>
                  <a:txBody>
                    <a:bodyPr/>
                    <a:lstStyle/>
                    <a:p>
                      <a:r>
                        <a:rPr lang="en-US" noProof="0" dirty="0" smtClean="0"/>
                        <a:t>Additional effort to define and communicate rules</a:t>
                      </a:r>
                      <a:endParaRPr lang="en-US" noProof="0" dirty="0"/>
                    </a:p>
                  </a:txBody>
                  <a:tcPr/>
                </a:tc>
              </a:tr>
              <a:tr h="370840">
                <a:tc>
                  <a:txBody>
                    <a:bodyPr/>
                    <a:lstStyle/>
                    <a:p>
                      <a:r>
                        <a:rPr lang="en-US" noProof="0" dirty="0" smtClean="0"/>
                        <a:t>Additional functionality</a:t>
                      </a:r>
                      <a:r>
                        <a:rPr lang="en-US" baseline="0" noProof="0" dirty="0" smtClean="0"/>
                        <a:t> </a:t>
                      </a:r>
                      <a:r>
                        <a:rPr lang="en-US" noProof="0" dirty="0" smtClean="0"/>
                        <a:t>in  LPWAN</a:t>
                      </a:r>
                      <a:r>
                        <a:rPr lang="en-US" baseline="0" noProof="0" dirty="0" smtClean="0"/>
                        <a:t> </a:t>
                      </a:r>
                      <a:r>
                        <a:rPr lang="en-US" noProof="0" dirty="0" smtClean="0"/>
                        <a:t>gateways</a:t>
                      </a:r>
                      <a:endParaRPr lang="en-US" noProof="0" dirty="0"/>
                    </a:p>
                  </a:txBody>
                  <a:tcPr/>
                </a:tc>
              </a:tr>
              <a:tr h="370840">
                <a:tc>
                  <a:txBody>
                    <a:bodyPr/>
                    <a:lstStyle/>
                    <a:p>
                      <a:r>
                        <a:rPr lang="en-US" noProof="0" dirty="0" smtClean="0"/>
                        <a:t>Maybe not suitable</a:t>
                      </a:r>
                      <a:r>
                        <a:rPr lang="en-US" baseline="0" noProof="0" dirty="0" smtClean="0"/>
                        <a:t> for all configurations</a:t>
                      </a:r>
                      <a:endParaRPr lang="en-US" noProof="0" dirty="0"/>
                    </a:p>
                  </a:txBody>
                  <a:tcPr/>
                </a:tc>
              </a:tr>
            </a:tbl>
          </a:graphicData>
        </a:graphic>
      </p:graphicFrame>
    </p:spTree>
    <p:extLst>
      <p:ext uri="{BB962C8B-B14F-4D97-AF65-F5344CB8AC3E}">
        <p14:creationId xmlns:p14="http://schemas.microsoft.com/office/powerpoint/2010/main" val="31178040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SCHC IP Header </a:t>
            </a:r>
            <a:r>
              <a:rPr lang="en-US" dirty="0" smtClean="0"/>
              <a:t>Compression ( II / II )</a:t>
            </a:r>
            <a:endParaRPr lang="en-US" dirty="0"/>
          </a:p>
        </p:txBody>
      </p:sp>
      <p:sp>
        <p:nvSpPr>
          <p:cNvPr id="2" name="Datumsplatzhalter 1"/>
          <p:cNvSpPr>
            <a:spLocks noGrp="1"/>
          </p:cNvSpPr>
          <p:nvPr>
            <p:ph type="dt" sz="half" idx="10"/>
          </p:nvPr>
        </p:nvSpPr>
        <p:spPr>
          <a:xfrm>
            <a:off x="685800" y="378281"/>
            <a:ext cx="1600200" cy="215444"/>
          </a:xfrm>
        </p:spPr>
        <p:txBody>
          <a:bodyPr/>
          <a:lstStyle/>
          <a:p>
            <a:r>
              <a:rPr lang="en-US" altLang="en-US" dirty="0"/>
              <a:t>July 2017</a:t>
            </a:r>
          </a:p>
        </p:txBody>
      </p:sp>
      <p:sp>
        <p:nvSpPr>
          <p:cNvPr id="3" name="Fußzeilenplatzhalter 2"/>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4" name="Foliennummernplatzhalter 3"/>
          <p:cNvSpPr>
            <a:spLocks noGrp="1"/>
          </p:cNvSpPr>
          <p:nvPr>
            <p:ph type="sldNum" sz="quarter" idx="12"/>
          </p:nvPr>
        </p:nvSpPr>
        <p:spPr/>
        <p:txBody>
          <a:bodyPr/>
          <a:lstStyle/>
          <a:p>
            <a:pPr>
              <a:defRPr/>
            </a:pPr>
            <a:r>
              <a:rPr lang="en-US" altLang="en-US" dirty="0" smtClean="0"/>
              <a:t>Slide </a:t>
            </a:r>
            <a:fld id="{6DE942A5-B366-4C57-B753-92254411B761}" type="slidenum">
              <a:rPr lang="en-US" altLang="en-US" smtClean="0"/>
              <a:pPr>
                <a:defRPr/>
              </a:pPr>
              <a:t>8</a:t>
            </a:fld>
            <a:endParaRPr lang="en-US" altLang="en-US" dirty="0"/>
          </a:p>
        </p:txBody>
      </p:sp>
      <p:graphicFrame>
        <p:nvGraphicFramePr>
          <p:cNvPr id="13" name="Tabelle 12"/>
          <p:cNvGraphicFramePr>
            <a:graphicFrameLocks noGrp="1"/>
          </p:cNvGraphicFramePr>
          <p:nvPr>
            <p:extLst>
              <p:ext uri="{D42A27DB-BD31-4B8C-83A1-F6EECF244321}">
                <p14:modId xmlns:p14="http://schemas.microsoft.com/office/powerpoint/2010/main" val="160872634"/>
              </p:ext>
            </p:extLst>
          </p:nvPr>
        </p:nvGraphicFramePr>
        <p:xfrm>
          <a:off x="2483768" y="4005064"/>
          <a:ext cx="1944216" cy="212344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Power Supply</a:t>
                      </a:r>
                      <a:endParaRPr lang="en-US" noProof="0" dirty="0"/>
                    </a:p>
                  </a:txBody>
                  <a:tcPr/>
                </a:tc>
              </a:tr>
              <a:tr h="370840">
                <a:tc>
                  <a:txBody>
                    <a:bodyPr/>
                    <a:lstStyle/>
                    <a:p>
                      <a:r>
                        <a:rPr lang="en-US" noProof="0" dirty="0" smtClean="0"/>
                        <a:t>CR</a:t>
                      </a:r>
                      <a:r>
                        <a:rPr lang="en-US" baseline="0" noProof="0" dirty="0" smtClean="0"/>
                        <a:t> 2025</a:t>
                      </a:r>
                      <a:endParaRPr lang="en-US" noProof="0" dirty="0"/>
                    </a:p>
                  </a:txBody>
                  <a:tcPr>
                    <a:solidFill>
                      <a:srgbClr val="00B050"/>
                    </a:solidFill>
                  </a:tcPr>
                </a:tc>
              </a:tr>
              <a:tr h="370840">
                <a:tc>
                  <a:txBody>
                    <a:bodyPr/>
                    <a:lstStyle/>
                    <a:p>
                      <a:r>
                        <a:rPr lang="en-US" noProof="0" dirty="0" smtClean="0"/>
                        <a:t>2xAA</a:t>
                      </a:r>
                      <a:endParaRPr lang="en-US" noProof="0" dirty="0"/>
                    </a:p>
                  </a:txBody>
                  <a:tcPr>
                    <a:solidFill>
                      <a:srgbClr val="00B050"/>
                    </a:solidFill>
                  </a:tcPr>
                </a:tc>
              </a:tr>
              <a:tr h="0">
                <a:tc>
                  <a:txBody>
                    <a:bodyPr/>
                    <a:lstStyle/>
                    <a:p>
                      <a:r>
                        <a:rPr lang="en-US" noProof="0" dirty="0" smtClean="0"/>
                        <a:t>Energy Harvesting</a:t>
                      </a:r>
                      <a:endParaRPr lang="en-US" noProof="0" dirty="0"/>
                    </a:p>
                  </a:txBody>
                  <a:tcPr>
                    <a:solidFill>
                      <a:srgbClr val="00B050"/>
                    </a:solidFill>
                  </a:tcPr>
                </a:tc>
              </a:tr>
              <a:tr h="370840">
                <a:tc>
                  <a:txBody>
                    <a:bodyPr/>
                    <a:lstStyle/>
                    <a:p>
                      <a:r>
                        <a:rPr lang="en-US" noProof="0" dirty="0" smtClean="0"/>
                        <a:t>External</a:t>
                      </a:r>
                      <a:endParaRPr lang="en-US" noProof="0" dirty="0"/>
                    </a:p>
                  </a:txBody>
                  <a:tcPr>
                    <a:solidFill>
                      <a:srgbClr val="00B050"/>
                    </a:solidFill>
                  </a:tcPr>
                </a:tc>
              </a:tr>
            </a:tbl>
          </a:graphicData>
        </a:graphic>
      </p:graphicFrame>
      <p:graphicFrame>
        <p:nvGraphicFramePr>
          <p:cNvPr id="14" name="Tabelle 13"/>
          <p:cNvGraphicFramePr>
            <a:graphicFrameLocks noGrp="1"/>
          </p:cNvGraphicFramePr>
          <p:nvPr>
            <p:extLst>
              <p:ext uri="{D42A27DB-BD31-4B8C-83A1-F6EECF244321}">
                <p14:modId xmlns:p14="http://schemas.microsoft.com/office/powerpoint/2010/main" val="462423658"/>
              </p:ext>
            </p:extLst>
          </p:nvPr>
        </p:nvGraphicFramePr>
        <p:xfrm>
          <a:off x="2483768" y="1556792"/>
          <a:ext cx="1944216" cy="212344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Frequency Regulation</a:t>
                      </a:r>
                      <a:endParaRPr lang="en-US" noProof="0" dirty="0"/>
                    </a:p>
                  </a:txBody>
                  <a:tcPr/>
                </a:tc>
              </a:tr>
              <a:tr h="370840">
                <a:tc>
                  <a:txBody>
                    <a:bodyPr/>
                    <a:lstStyle/>
                    <a:p>
                      <a:r>
                        <a:rPr lang="en-US" noProof="0" dirty="0" smtClean="0"/>
                        <a:t>ETSI</a:t>
                      </a:r>
                      <a:endParaRPr lang="en-US" noProof="0" dirty="0"/>
                    </a:p>
                  </a:txBody>
                  <a:tcPr>
                    <a:solidFill>
                      <a:srgbClr val="00B050"/>
                    </a:solidFill>
                  </a:tcPr>
                </a:tc>
              </a:tr>
              <a:tr h="370840">
                <a:tc>
                  <a:txBody>
                    <a:bodyPr/>
                    <a:lstStyle/>
                    <a:p>
                      <a:r>
                        <a:rPr lang="en-US" noProof="0" dirty="0" smtClean="0"/>
                        <a:t>FCC</a:t>
                      </a:r>
                      <a:endParaRPr lang="en-US" noProof="0" dirty="0"/>
                    </a:p>
                  </a:txBody>
                  <a:tcPr>
                    <a:solidFill>
                      <a:srgbClr val="00B050"/>
                    </a:solidFill>
                  </a:tcPr>
                </a:tc>
              </a:tr>
              <a:tr h="370840">
                <a:tc>
                  <a:txBody>
                    <a:bodyPr/>
                    <a:lstStyle/>
                    <a:p>
                      <a:r>
                        <a:rPr lang="en-US" noProof="0" dirty="0" smtClean="0"/>
                        <a:t>ETSI/FCC</a:t>
                      </a:r>
                      <a:endParaRPr lang="en-US" noProof="0" dirty="0"/>
                    </a:p>
                  </a:txBody>
                  <a:tcPr>
                    <a:solidFill>
                      <a:srgbClr val="00B050"/>
                    </a:solidFill>
                  </a:tcPr>
                </a:tc>
              </a:tr>
              <a:tr h="370840">
                <a:tc>
                  <a:txBody>
                    <a:bodyPr/>
                    <a:lstStyle/>
                    <a:p>
                      <a:r>
                        <a:rPr lang="en-US" noProof="0" dirty="0" smtClean="0"/>
                        <a:t>None</a:t>
                      </a:r>
                      <a:endParaRPr lang="en-US" noProof="0" dirty="0"/>
                    </a:p>
                  </a:txBody>
                  <a:tcPr>
                    <a:solidFill>
                      <a:srgbClr val="00B050"/>
                    </a:solidFill>
                  </a:tcPr>
                </a:tc>
              </a:tr>
            </a:tbl>
          </a:graphicData>
        </a:graphic>
      </p:graphicFrame>
      <p:graphicFrame>
        <p:nvGraphicFramePr>
          <p:cNvPr id="15" name="Tabelle 14"/>
          <p:cNvGraphicFramePr>
            <a:graphicFrameLocks noGrp="1"/>
          </p:cNvGraphicFramePr>
          <p:nvPr>
            <p:extLst>
              <p:ext uri="{D42A27DB-BD31-4B8C-83A1-F6EECF244321}">
                <p14:modId xmlns:p14="http://schemas.microsoft.com/office/powerpoint/2010/main" val="207416250"/>
              </p:ext>
            </p:extLst>
          </p:nvPr>
        </p:nvGraphicFramePr>
        <p:xfrm>
          <a:off x="4572000" y="1556792"/>
          <a:ext cx="1944216" cy="222504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Cell Radius</a:t>
                      </a:r>
                      <a:endParaRPr lang="en-US" noProof="0" dirty="0"/>
                    </a:p>
                  </a:txBody>
                  <a:tcPr/>
                </a:tc>
              </a:tr>
              <a:tr h="370840">
                <a:tc>
                  <a:txBody>
                    <a:bodyPr/>
                    <a:lstStyle/>
                    <a:p>
                      <a:r>
                        <a:rPr lang="en-US" noProof="0" dirty="0" smtClean="0"/>
                        <a:t>&gt; 50km</a:t>
                      </a:r>
                      <a:endParaRPr lang="en-US" noProof="0" dirty="0"/>
                    </a:p>
                  </a:txBody>
                  <a:tcPr>
                    <a:solidFill>
                      <a:srgbClr val="00B050"/>
                    </a:solidFill>
                  </a:tcPr>
                </a:tc>
              </a:tr>
              <a:tr h="370840">
                <a:tc>
                  <a:txBody>
                    <a:bodyPr/>
                    <a:lstStyle/>
                    <a:p>
                      <a:r>
                        <a:rPr lang="en-US" noProof="0" dirty="0" smtClean="0"/>
                        <a:t>&lt;</a:t>
                      </a:r>
                      <a:r>
                        <a:rPr lang="en-US" baseline="0" noProof="0" dirty="0" smtClean="0"/>
                        <a:t> 50km</a:t>
                      </a:r>
                      <a:endParaRPr lang="en-US" noProof="0" dirty="0"/>
                    </a:p>
                  </a:txBody>
                  <a:tcPr>
                    <a:solidFill>
                      <a:srgbClr val="00B050"/>
                    </a:solidFill>
                  </a:tcPr>
                </a:tc>
              </a:tr>
              <a:tr h="370840">
                <a:tc>
                  <a:txBody>
                    <a:bodyPr/>
                    <a:lstStyle/>
                    <a:p>
                      <a:r>
                        <a:rPr lang="en-US" noProof="0" dirty="0" smtClean="0"/>
                        <a:t>&lt; 10km</a:t>
                      </a:r>
                      <a:endParaRPr lang="en-US" noProof="0" dirty="0"/>
                    </a:p>
                  </a:txBody>
                  <a:tcPr>
                    <a:solidFill>
                      <a:srgbClr val="00B050"/>
                    </a:solidFill>
                  </a:tcPr>
                </a:tc>
              </a:tr>
              <a:tr h="370840">
                <a:tc>
                  <a:txBody>
                    <a:bodyPr/>
                    <a:lstStyle/>
                    <a:p>
                      <a:r>
                        <a:rPr lang="en-US" noProof="0" dirty="0" smtClean="0"/>
                        <a:t>&lt; 5km</a:t>
                      </a:r>
                      <a:endParaRPr lang="en-US" noProof="0" dirty="0"/>
                    </a:p>
                  </a:txBody>
                  <a:tcPr>
                    <a:solidFill>
                      <a:srgbClr val="00B050"/>
                    </a:solidFill>
                  </a:tcPr>
                </a:tc>
              </a:tr>
              <a:tr h="370840">
                <a:tc>
                  <a:txBody>
                    <a:bodyPr/>
                    <a:lstStyle/>
                    <a:p>
                      <a:r>
                        <a:rPr lang="en-US" noProof="0" dirty="0" smtClean="0"/>
                        <a:t>&lt; 1km</a:t>
                      </a:r>
                      <a:endParaRPr lang="en-US" noProof="0" dirty="0"/>
                    </a:p>
                  </a:txBody>
                  <a:tcPr>
                    <a:solidFill>
                      <a:srgbClr val="00B050"/>
                    </a:solidFill>
                  </a:tcPr>
                </a:tc>
              </a:tr>
            </a:tbl>
          </a:graphicData>
        </a:graphic>
      </p:graphicFrame>
      <p:graphicFrame>
        <p:nvGraphicFramePr>
          <p:cNvPr id="17" name="Tabelle 16"/>
          <p:cNvGraphicFramePr>
            <a:graphicFrameLocks noGrp="1"/>
          </p:cNvGraphicFramePr>
          <p:nvPr>
            <p:extLst>
              <p:ext uri="{D42A27DB-BD31-4B8C-83A1-F6EECF244321}">
                <p14:modId xmlns:p14="http://schemas.microsoft.com/office/powerpoint/2010/main" val="1151816587"/>
              </p:ext>
            </p:extLst>
          </p:nvPr>
        </p:nvGraphicFramePr>
        <p:xfrm>
          <a:off x="4572000" y="4005064"/>
          <a:ext cx="1944216" cy="185420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Data</a:t>
                      </a:r>
                      <a:r>
                        <a:rPr lang="en-US" baseline="0" noProof="0" dirty="0" smtClean="0"/>
                        <a:t> Length</a:t>
                      </a:r>
                      <a:endParaRPr lang="en-US" noProof="0" dirty="0"/>
                    </a:p>
                  </a:txBody>
                  <a:tcPr/>
                </a:tc>
              </a:tr>
              <a:tr h="370840">
                <a:tc>
                  <a:txBody>
                    <a:bodyPr/>
                    <a:lstStyle/>
                    <a:p>
                      <a:r>
                        <a:rPr lang="en-US" noProof="0" dirty="0" smtClean="0"/>
                        <a:t>&lt;=</a:t>
                      </a:r>
                      <a:r>
                        <a:rPr lang="en-US" baseline="0" noProof="0" dirty="0" smtClean="0"/>
                        <a:t> 16 bytes</a:t>
                      </a:r>
                      <a:endParaRPr lang="en-US" noProof="0" dirty="0"/>
                    </a:p>
                  </a:txBody>
                  <a:tcPr>
                    <a:solidFill>
                      <a:srgbClr val="00B050"/>
                    </a:solidFill>
                  </a:tcPr>
                </a:tc>
              </a:tr>
              <a:tr h="370840">
                <a:tc>
                  <a:txBody>
                    <a:bodyPr/>
                    <a:lstStyle/>
                    <a:p>
                      <a:r>
                        <a:rPr lang="en-US" noProof="0" dirty="0" smtClean="0"/>
                        <a:t>&lt;=</a:t>
                      </a:r>
                      <a:r>
                        <a:rPr lang="en-US" baseline="0" noProof="0" dirty="0" smtClean="0"/>
                        <a:t> 64 bytes</a:t>
                      </a:r>
                      <a:endParaRPr lang="en-US" noProof="0" dirty="0"/>
                    </a:p>
                  </a:txBody>
                  <a:tcPr>
                    <a:solidFill>
                      <a:srgbClr val="00B050"/>
                    </a:solidFill>
                  </a:tcPr>
                </a:tc>
              </a:tr>
              <a:tr h="370840">
                <a:tc>
                  <a:txBody>
                    <a:bodyPr/>
                    <a:lstStyle/>
                    <a:p>
                      <a:r>
                        <a:rPr lang="en-US" noProof="0" dirty="0" smtClean="0"/>
                        <a:t>&lt;= 256 bytes</a:t>
                      </a:r>
                      <a:endParaRPr lang="en-US" noProof="0" dirty="0"/>
                    </a:p>
                  </a:txBody>
                  <a:tcPr>
                    <a:solidFill>
                      <a:srgbClr val="00B050"/>
                    </a:solidFill>
                  </a:tcPr>
                </a:tc>
              </a:tr>
              <a:tr h="370840">
                <a:tc>
                  <a:txBody>
                    <a:bodyPr/>
                    <a:lstStyle/>
                    <a:p>
                      <a:r>
                        <a:rPr lang="en-US" noProof="0" dirty="0" smtClean="0"/>
                        <a:t>&gt;</a:t>
                      </a:r>
                      <a:r>
                        <a:rPr lang="en-US" baseline="0" noProof="0" dirty="0" smtClean="0"/>
                        <a:t> 256 bytes</a:t>
                      </a:r>
                      <a:endParaRPr lang="en-US" noProof="0" dirty="0"/>
                    </a:p>
                  </a:txBody>
                  <a:tcPr>
                    <a:solidFill>
                      <a:srgbClr val="00B050"/>
                    </a:solidFill>
                  </a:tcPr>
                </a:tc>
              </a:tr>
            </a:tbl>
          </a:graphicData>
        </a:graphic>
      </p:graphicFrame>
      <p:graphicFrame>
        <p:nvGraphicFramePr>
          <p:cNvPr id="18" name="Tabelle 17"/>
          <p:cNvGraphicFramePr>
            <a:graphicFrameLocks noGrp="1"/>
          </p:cNvGraphicFramePr>
          <p:nvPr>
            <p:extLst>
              <p:ext uri="{D42A27DB-BD31-4B8C-83A1-F6EECF244321}">
                <p14:modId xmlns:p14="http://schemas.microsoft.com/office/powerpoint/2010/main" val="146201709"/>
              </p:ext>
            </p:extLst>
          </p:nvPr>
        </p:nvGraphicFramePr>
        <p:xfrm>
          <a:off x="467544" y="1556792"/>
          <a:ext cx="1944216" cy="256540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Communication</a:t>
                      </a:r>
                      <a:r>
                        <a:rPr lang="en-US" baseline="0" noProof="0" dirty="0" smtClean="0"/>
                        <a:t> Mode</a:t>
                      </a:r>
                      <a:endParaRPr lang="en-US" noProof="0" dirty="0"/>
                    </a:p>
                  </a:txBody>
                  <a:tcPr/>
                </a:tc>
              </a:tr>
              <a:tr h="370840">
                <a:tc>
                  <a:txBody>
                    <a:bodyPr/>
                    <a:lstStyle/>
                    <a:p>
                      <a:r>
                        <a:rPr lang="en-US" sz="1800" kern="1200" noProof="0" dirty="0" smtClean="0">
                          <a:solidFill>
                            <a:schemeClr val="dk1"/>
                          </a:solidFill>
                          <a:latin typeface="+mn-lt"/>
                          <a:ea typeface="+mn-ea"/>
                          <a:cs typeface="+mn-cs"/>
                        </a:rPr>
                        <a:t>Uplink</a:t>
                      </a:r>
                      <a:endParaRPr lang="en-US" sz="1800" kern="1200" noProof="0" dirty="0">
                        <a:solidFill>
                          <a:schemeClr val="dk1"/>
                        </a:solidFill>
                        <a:latin typeface="+mn-lt"/>
                        <a:ea typeface="+mn-ea"/>
                        <a:cs typeface="+mn-cs"/>
                      </a:endParaRPr>
                    </a:p>
                  </a:txBody>
                  <a:tcPr>
                    <a:solidFill>
                      <a:srgbClr val="00B050"/>
                    </a:solidFill>
                  </a:tcPr>
                </a:tc>
              </a:tr>
              <a:tr h="370840">
                <a:tc>
                  <a:txBody>
                    <a:bodyPr/>
                    <a:lstStyle/>
                    <a:p>
                      <a:r>
                        <a:rPr lang="en-US" sz="1800" kern="1200" noProof="0" dirty="0" smtClean="0">
                          <a:solidFill>
                            <a:schemeClr val="dk1"/>
                          </a:solidFill>
                          <a:latin typeface="+mn-lt"/>
                          <a:ea typeface="+mn-ea"/>
                          <a:cs typeface="+mn-cs"/>
                        </a:rPr>
                        <a:t>Downlink/Downlink</a:t>
                      </a:r>
                      <a:endParaRPr lang="en-US" sz="1800" kern="1200" noProof="0" dirty="0">
                        <a:solidFill>
                          <a:schemeClr val="dk1"/>
                        </a:solidFill>
                        <a:latin typeface="+mn-lt"/>
                        <a:ea typeface="+mn-ea"/>
                        <a:cs typeface="+mn-cs"/>
                      </a:endParaRPr>
                    </a:p>
                  </a:txBody>
                  <a:tcPr>
                    <a:solidFill>
                      <a:srgbClr val="00B050"/>
                    </a:solidFill>
                  </a:tcPr>
                </a:tc>
              </a:tr>
              <a:tr h="370840">
                <a:tc>
                  <a:txBody>
                    <a:bodyPr/>
                    <a:lstStyle/>
                    <a:p>
                      <a:r>
                        <a:rPr lang="en-US" sz="1800" kern="1200" noProof="0" dirty="0" smtClean="0">
                          <a:solidFill>
                            <a:schemeClr val="dk1"/>
                          </a:solidFill>
                          <a:latin typeface="+mn-lt"/>
                          <a:ea typeface="+mn-ea"/>
                          <a:cs typeface="+mn-cs"/>
                        </a:rPr>
                        <a:t>Uplink / Broadcast Downlink</a:t>
                      </a:r>
                      <a:endParaRPr lang="en-US" sz="1800" kern="1200" noProof="0" dirty="0">
                        <a:solidFill>
                          <a:schemeClr val="dk1"/>
                        </a:solidFill>
                        <a:latin typeface="+mn-lt"/>
                        <a:ea typeface="+mn-ea"/>
                        <a:cs typeface="+mn-cs"/>
                      </a:endParaRPr>
                    </a:p>
                  </a:txBody>
                  <a:tcPr>
                    <a:solidFill>
                      <a:srgbClr val="00B050"/>
                    </a:solidFill>
                  </a:tcPr>
                </a:tc>
              </a:tr>
            </a:tbl>
          </a:graphicData>
        </a:graphic>
      </p:graphicFrame>
      <p:graphicFrame>
        <p:nvGraphicFramePr>
          <p:cNvPr id="19" name="Tabelle 18"/>
          <p:cNvGraphicFramePr>
            <a:graphicFrameLocks noGrp="1"/>
          </p:cNvGraphicFramePr>
          <p:nvPr>
            <p:extLst>
              <p:ext uri="{D42A27DB-BD31-4B8C-83A1-F6EECF244321}">
                <p14:modId xmlns:p14="http://schemas.microsoft.com/office/powerpoint/2010/main" val="528339075"/>
              </p:ext>
            </p:extLst>
          </p:nvPr>
        </p:nvGraphicFramePr>
        <p:xfrm>
          <a:off x="6588224" y="1556792"/>
          <a:ext cx="1944216" cy="4851400"/>
        </p:xfrm>
        <a:graphic>
          <a:graphicData uri="http://schemas.openxmlformats.org/drawingml/2006/table">
            <a:tbl>
              <a:tblPr firstRow="1" bandRow="1">
                <a:tableStyleId>{073A0DAA-6AF3-43AB-8588-CEC1D06C72B9}</a:tableStyleId>
              </a:tblPr>
              <a:tblGrid>
                <a:gridCol w="1944216"/>
              </a:tblGrid>
              <a:tr h="370840">
                <a:tc>
                  <a:txBody>
                    <a:bodyPr/>
                    <a:lstStyle/>
                    <a:p>
                      <a:r>
                        <a:rPr lang="en-US" sz="1800" noProof="0" dirty="0" smtClean="0"/>
                        <a:t>Data Period</a:t>
                      </a:r>
                      <a:endParaRPr lang="en-US" sz="1800" noProof="0" dirty="0"/>
                    </a:p>
                  </a:txBody>
                  <a:tcPr/>
                </a:tc>
              </a:tr>
              <a:tr h="370840">
                <a:tc>
                  <a:txBody>
                    <a:bodyPr/>
                    <a:lstStyle/>
                    <a:p>
                      <a:r>
                        <a:rPr lang="en-US" sz="1800" dirty="0" smtClean="0"/>
                        <a:t>Occasionally, less than 1/day</a:t>
                      </a:r>
                    </a:p>
                  </a:txBody>
                  <a:tcPr>
                    <a:solidFill>
                      <a:srgbClr val="00B050"/>
                    </a:solidFill>
                  </a:tcPr>
                </a:tc>
              </a:tr>
              <a:tr h="370840">
                <a:tc>
                  <a:txBody>
                    <a:bodyPr/>
                    <a:lstStyle/>
                    <a:p>
                      <a:r>
                        <a:rPr lang="en-US" sz="1800" dirty="0" smtClean="0"/>
                        <a:t>Occasionally 1/day</a:t>
                      </a:r>
                    </a:p>
                  </a:txBody>
                  <a:tcPr>
                    <a:solidFill>
                      <a:srgbClr val="00B050"/>
                    </a:solidFill>
                  </a:tcPr>
                </a:tc>
              </a:tr>
              <a:tr h="370840">
                <a:tc>
                  <a:txBody>
                    <a:bodyPr/>
                    <a:lstStyle/>
                    <a:p>
                      <a:r>
                        <a:rPr lang="en-US" sz="1800" dirty="0" smtClean="0"/>
                        <a:t>Occasionally 1/hour</a:t>
                      </a:r>
                    </a:p>
                  </a:txBody>
                  <a:tcPr>
                    <a:solidFill>
                      <a:srgbClr val="00B050"/>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Occasionally, more than 1/hour</a:t>
                      </a:r>
                    </a:p>
                  </a:txBody>
                  <a:tcPr>
                    <a:solidFill>
                      <a:srgbClr val="00B050"/>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Periodically 1/day</a:t>
                      </a:r>
                    </a:p>
                  </a:txBody>
                  <a:tcPr>
                    <a:solidFill>
                      <a:srgbClr val="00B050"/>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Periodically 1/hour</a:t>
                      </a:r>
                    </a:p>
                  </a:txBody>
                  <a:tcPr>
                    <a:solidFill>
                      <a:srgbClr val="00B050"/>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Periodically, more than 1/hour</a:t>
                      </a:r>
                    </a:p>
                  </a:txBody>
                  <a:tcPr>
                    <a:solidFill>
                      <a:srgbClr val="00B050"/>
                    </a:solidFill>
                  </a:tcPr>
                </a:tc>
              </a:tr>
            </a:tbl>
          </a:graphicData>
        </a:graphic>
      </p:graphicFrame>
    </p:spTree>
    <p:extLst>
      <p:ext uri="{BB962C8B-B14F-4D97-AF65-F5344CB8AC3E}">
        <p14:creationId xmlns:p14="http://schemas.microsoft.com/office/powerpoint/2010/main" val="14772609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smtClean="0"/>
              <a:t>IP Header Compression ( I / II )</a:t>
            </a:r>
            <a:endParaRPr lang="en-US" dirty="0"/>
          </a:p>
        </p:txBody>
      </p:sp>
      <p:sp>
        <p:nvSpPr>
          <p:cNvPr id="2" name="Datumsplatzhalter 1"/>
          <p:cNvSpPr>
            <a:spLocks noGrp="1"/>
          </p:cNvSpPr>
          <p:nvPr>
            <p:ph type="dt" sz="half" idx="10"/>
          </p:nvPr>
        </p:nvSpPr>
        <p:spPr>
          <a:xfrm>
            <a:off x="685800" y="378281"/>
            <a:ext cx="1600200" cy="215444"/>
          </a:xfrm>
        </p:spPr>
        <p:txBody>
          <a:bodyPr/>
          <a:lstStyle/>
          <a:p>
            <a:r>
              <a:rPr lang="en-US" altLang="en-US" dirty="0"/>
              <a:t>July 2017</a:t>
            </a:r>
          </a:p>
        </p:txBody>
      </p:sp>
      <p:sp>
        <p:nvSpPr>
          <p:cNvPr id="17" name="Inhaltsplatzhalter 16"/>
          <p:cNvSpPr>
            <a:spLocks noGrp="1"/>
          </p:cNvSpPr>
          <p:nvPr>
            <p:ph idx="1"/>
          </p:nvPr>
        </p:nvSpPr>
        <p:spPr/>
        <p:txBody>
          <a:bodyPr/>
          <a:lstStyle/>
          <a:p>
            <a:r>
              <a:rPr lang="en-US" sz="2400" dirty="0" smtClean="0"/>
              <a:t>IPHC (IP Header Compression RFC 6282)</a:t>
            </a:r>
          </a:p>
          <a:p>
            <a:endParaRPr lang="en-US" sz="2400" dirty="0"/>
          </a:p>
          <a:p>
            <a:r>
              <a:rPr lang="en-US" sz="2400" dirty="0" smtClean="0"/>
              <a:t>Joerg will check</a:t>
            </a:r>
          </a:p>
        </p:txBody>
      </p:sp>
    </p:spTree>
    <p:extLst>
      <p:ext uri="{BB962C8B-B14F-4D97-AF65-F5344CB8AC3E}">
        <p14:creationId xmlns:p14="http://schemas.microsoft.com/office/powerpoint/2010/main" val="3204338115"/>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_Rbt">
  <a:themeElements>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IEEE-P802_15_Rbt</Template>
  <TotalTime>0</TotalTime>
  <Words>574</Words>
  <Application>Microsoft Office PowerPoint</Application>
  <PresentationFormat>Bildschirmpräsentation (4:3)</PresentationFormat>
  <Paragraphs>187</Paragraphs>
  <Slides>11</Slides>
  <Notes>4</Notes>
  <HiddenSlides>0</HiddenSlides>
  <MMClips>0</MMClips>
  <ScaleCrop>false</ScaleCrop>
  <HeadingPairs>
    <vt:vector size="4" baseType="variant">
      <vt:variant>
        <vt:lpstr>Design</vt:lpstr>
      </vt:variant>
      <vt:variant>
        <vt:i4>1</vt:i4>
      </vt:variant>
      <vt:variant>
        <vt:lpstr>Folientitel</vt:lpstr>
      </vt:variant>
      <vt:variant>
        <vt:i4>11</vt:i4>
      </vt:variant>
    </vt:vector>
  </HeadingPairs>
  <TitlesOfParts>
    <vt:vector size="12" baseType="lpstr">
      <vt:lpstr>IEEE-P802_15_Rbt</vt:lpstr>
      <vt:lpstr>PowerPoint-Präsentation</vt:lpstr>
      <vt:lpstr>Suitability Evaluation of Connectivity</vt:lpstr>
      <vt:lpstr>Gateway / Transparent ( I / II )</vt:lpstr>
      <vt:lpstr>Transparent ( II / II )</vt:lpstr>
      <vt:lpstr>IP w/o Header Compression ( I / II )</vt:lpstr>
      <vt:lpstr>IP w/o Header Compression ( II / II )</vt:lpstr>
      <vt:lpstr>SCHC IP Header Compression ( I / II )</vt:lpstr>
      <vt:lpstr>SCHC IP Header Compression ( II / II )</vt:lpstr>
      <vt:lpstr>IP Header Compression ( I / II )</vt:lpstr>
      <vt:lpstr>IP Header Compression ( II / II )</vt:lpstr>
      <vt:lpstr>Any Questions or Comments?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IEEE 802.15 &lt;subject&gt;</dc:subject>
  <dc:creator>Joerg Robert</dc:creator>
  <dc:description>&lt;doc#&gt;</dc:description>
  <cp:lastModifiedBy>Joerg Robert</cp:lastModifiedBy>
  <cp:revision>81</cp:revision>
  <cp:lastPrinted>1998-02-10T13:28:06Z</cp:lastPrinted>
  <dcterms:created xsi:type="dcterms:W3CDTF">2017-07-08T18:50:52Z</dcterms:created>
  <dcterms:modified xsi:type="dcterms:W3CDTF">2017-07-13T15:56:44Z</dcterms:modified>
</cp:coreProperties>
</file>