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72" r:id="rId2"/>
    <p:sldId id="273" r:id="rId3"/>
    <p:sldId id="261" r:id="rId4"/>
    <p:sldId id="262" r:id="rId5"/>
    <p:sldId id="268" r:id="rId6"/>
    <p:sldId id="269" r:id="rId7"/>
    <p:sldId id="270" r:id="rId8"/>
    <p:sldId id="271" r:id="rId9"/>
    <p:sldId id="274"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102"/>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868" y="-10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6173669D-7811-4DBA-AC64-879471F91E69}"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2039078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DB62FCD-5E77-4BA1-AED4-8C1820A83636}"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14308496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3</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5</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7</a:t>
            </a:fld>
            <a:endParaRPr lang="en-US" altLang="en-US"/>
          </a:p>
        </p:txBody>
      </p:sp>
    </p:spTree>
    <p:extLst>
      <p:ext uri="{BB962C8B-B14F-4D97-AF65-F5344CB8AC3E}">
        <p14:creationId xmlns:p14="http://schemas.microsoft.com/office/powerpoint/2010/main" val="815216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475787-2930-467E-8EA2-976BAA0BCE6E}" type="slidenum">
              <a:rPr lang="en-US" altLang="en-US"/>
              <a:pPr>
                <a:defRPr/>
              </a:pPr>
              <a:t>‹Nr.›</a:t>
            </a:fld>
            <a:endParaRPr lang="en-US" altLang="en-US"/>
          </a:p>
        </p:txBody>
      </p:sp>
    </p:spTree>
    <p:extLst>
      <p:ext uri="{BB962C8B-B14F-4D97-AF65-F5344CB8AC3E}">
        <p14:creationId xmlns:p14="http://schemas.microsoft.com/office/powerpoint/2010/main" val="1616513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4A88D36-E1B2-48C5-8775-B9832A1198A0}" type="slidenum">
              <a:rPr lang="en-US" altLang="en-US"/>
              <a:pPr>
                <a:defRPr/>
              </a:pPr>
              <a:t>‹Nr.›</a:t>
            </a:fld>
            <a:endParaRPr lang="en-US" altLang="en-US"/>
          </a:p>
        </p:txBody>
      </p:sp>
    </p:spTree>
    <p:extLst>
      <p:ext uri="{BB962C8B-B14F-4D97-AF65-F5344CB8AC3E}">
        <p14:creationId xmlns:p14="http://schemas.microsoft.com/office/powerpoint/2010/main" val="892735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ACC4AD4-C719-45A1-87BB-722A5B7777AE}" type="slidenum">
              <a:rPr lang="en-US" altLang="en-US"/>
              <a:pPr>
                <a:defRPr/>
              </a:pPr>
              <a:t>‹Nr.›</a:t>
            </a:fld>
            <a:endParaRPr lang="en-US" altLang="en-US"/>
          </a:p>
        </p:txBody>
      </p:sp>
    </p:spTree>
    <p:extLst>
      <p:ext uri="{BB962C8B-B14F-4D97-AF65-F5344CB8AC3E}">
        <p14:creationId xmlns:p14="http://schemas.microsoft.com/office/powerpoint/2010/main" val="2105883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1F45AF5-87BE-4F6E-A260-B0846FF0DAD3}" type="slidenum">
              <a:rPr lang="en-US" altLang="en-US"/>
              <a:pPr>
                <a:defRPr/>
              </a:pPr>
              <a:t>‹Nr.›</a:t>
            </a:fld>
            <a:endParaRPr lang="en-US" altLang="en-US"/>
          </a:p>
        </p:txBody>
      </p:sp>
    </p:spTree>
    <p:extLst>
      <p:ext uri="{BB962C8B-B14F-4D97-AF65-F5344CB8AC3E}">
        <p14:creationId xmlns:p14="http://schemas.microsoft.com/office/powerpoint/2010/main" val="1308315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C61CA-7FDE-412D-82B1-7B16081B797D}" type="slidenum">
              <a:rPr lang="en-US" altLang="en-US"/>
              <a:pPr>
                <a:defRPr/>
              </a:pPr>
              <a:t>‹Nr.›</a:t>
            </a:fld>
            <a:endParaRPr lang="en-US" altLang="en-US"/>
          </a:p>
        </p:txBody>
      </p:sp>
    </p:spTree>
    <p:extLst>
      <p:ext uri="{BB962C8B-B14F-4D97-AF65-F5344CB8AC3E}">
        <p14:creationId xmlns:p14="http://schemas.microsoft.com/office/powerpoint/2010/main" val="967361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a:t>&lt;month year&gt;</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FAC98CAB-F821-4E22-A490-77AF5C30025A}" type="slidenum">
              <a:rPr lang="en-US" altLang="en-US"/>
              <a:pPr>
                <a:defRPr/>
              </a:pPr>
              <a:t>‹Nr.›</a:t>
            </a:fld>
            <a:endParaRPr lang="en-US" altLang="en-US"/>
          </a:p>
        </p:txBody>
      </p:sp>
    </p:spTree>
    <p:extLst>
      <p:ext uri="{BB962C8B-B14F-4D97-AF65-F5344CB8AC3E}">
        <p14:creationId xmlns:p14="http://schemas.microsoft.com/office/powerpoint/2010/main" val="1326500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B197035F-E3BA-44E3-AE4C-8BAFB28393C5}" type="slidenum">
              <a:rPr lang="en-US" altLang="en-US"/>
              <a:pPr>
                <a:defRPr/>
              </a:pPr>
              <a:t>‹Nr.›</a:t>
            </a:fld>
            <a:endParaRPr lang="en-US" altLang="en-US"/>
          </a:p>
        </p:txBody>
      </p:sp>
    </p:spTree>
    <p:extLst>
      <p:ext uri="{BB962C8B-B14F-4D97-AF65-F5344CB8AC3E}">
        <p14:creationId xmlns:p14="http://schemas.microsoft.com/office/powerpoint/2010/main" val="1651345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5945ABF9-4E6E-4F27-8E53-2445CD3461A9}" type="slidenum">
              <a:rPr lang="en-US" altLang="en-US"/>
              <a:pPr>
                <a:defRPr/>
              </a:pPr>
              <a:t>‹Nr.›</a:t>
            </a:fld>
            <a:endParaRPr lang="en-US" altLang="en-US"/>
          </a:p>
        </p:txBody>
      </p:sp>
    </p:spTree>
    <p:extLst>
      <p:ext uri="{BB962C8B-B14F-4D97-AF65-F5344CB8AC3E}">
        <p14:creationId xmlns:p14="http://schemas.microsoft.com/office/powerpoint/2010/main" val="1272460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6DE942A5-B366-4C57-B753-92254411B761}" type="slidenum">
              <a:rPr lang="en-US" altLang="en-US"/>
              <a:pPr>
                <a:defRPr/>
              </a:pPr>
              <a:t>‹Nr.›</a:t>
            </a:fld>
            <a:endParaRPr lang="en-US" altLang="en-US"/>
          </a:p>
        </p:txBody>
      </p:sp>
    </p:spTree>
    <p:extLst>
      <p:ext uri="{BB962C8B-B14F-4D97-AF65-F5344CB8AC3E}">
        <p14:creationId xmlns:p14="http://schemas.microsoft.com/office/powerpoint/2010/main" val="3766698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261CF836-62F6-4194-8666-91F1C40A4C54}" type="slidenum">
              <a:rPr lang="en-US" altLang="en-US"/>
              <a:pPr>
                <a:defRPr/>
              </a:pPr>
              <a:t>‹Nr.›</a:t>
            </a:fld>
            <a:endParaRPr lang="en-US" altLang="en-US"/>
          </a:p>
        </p:txBody>
      </p:sp>
    </p:spTree>
    <p:extLst>
      <p:ext uri="{BB962C8B-B14F-4D97-AF65-F5344CB8AC3E}">
        <p14:creationId xmlns:p14="http://schemas.microsoft.com/office/powerpoint/2010/main" val="1057316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A3A8AD9D-E7E2-4F35-B9A7-7027585B64A0}" type="slidenum">
              <a:rPr lang="en-US" altLang="en-US"/>
              <a:pPr>
                <a:defRPr/>
              </a:pPr>
              <a:t>‹Nr.›</a:t>
            </a:fld>
            <a:endParaRPr lang="en-US" altLang="en-US"/>
          </a:p>
        </p:txBody>
      </p:sp>
    </p:spTree>
    <p:extLst>
      <p:ext uri="{BB962C8B-B14F-4D97-AF65-F5344CB8AC3E}">
        <p14:creationId xmlns:p14="http://schemas.microsoft.com/office/powerpoint/2010/main" val="4079276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a:t>&lt;month year&gt;</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1F7D2CF-ED8B-4BE0-BF89-D091E7C9A845}"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a:t>
            </a:r>
            <a:r>
              <a:rPr lang="en-US" altLang="en-US" sz="1400" b="1" dirty="0" smtClean="0"/>
              <a:t>. </a:t>
            </a:r>
            <a:r>
              <a:rPr lang="en-US" altLang="en-US" sz="1400" b="1" dirty="0" smtClean="0"/>
              <a:t>15-17-0376-01-lpwa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July 2017</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A2FC2472-3738-4FA1-9048-DCEAA145AC6A}" type="slidenum">
              <a:rPr lang="en-US" altLang="en-US"/>
              <a:pPr/>
              <a:t>1</a:t>
            </a:fld>
            <a:endParaRPr lang="en-US" altLang="en-US"/>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Suitability Evaluation of </a:t>
            </a:r>
            <a:r>
              <a:rPr lang="en-US" altLang="en-US" sz="1600" dirty="0" smtClean="0">
                <a:solidFill>
                  <a:schemeClr val="tx2"/>
                </a:solidFill>
              </a:rPr>
              <a:t>Connectivity]</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[9 July,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[This document presents the suitability evaluation for different </a:t>
            </a:r>
            <a:r>
              <a:rPr lang="en-US" altLang="en-US" sz="1600" dirty="0" smtClean="0">
                <a:solidFill>
                  <a:schemeClr val="tx2"/>
                </a:solidFill>
              </a:rPr>
              <a:t>connectivity that </a:t>
            </a:r>
            <a:r>
              <a:rPr lang="en-US" altLang="en-US" sz="1600" dirty="0">
                <a:solidFill>
                  <a:schemeClr val="tx2"/>
                </a:solidFill>
              </a:rPr>
              <a:t>may be used for LPWAN</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[Presentation within </a:t>
            </a:r>
            <a:r>
              <a:rPr lang="en-US" altLang="en-US" sz="1600" dirty="0">
                <a:solidFill>
                  <a:schemeClr val="tx2"/>
                </a:solidFill>
              </a:rPr>
              <a:t>IG LPWA</a:t>
            </a:r>
            <a:r>
              <a:rPr lang="en-US" altLang="en-US" sz="1600" dirty="0" smtClean="0">
                <a:solidFill>
                  <a:schemeClr val="tx2"/>
                </a:solidFill>
              </a:rPr>
              <a:t>]</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0634962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Suitability </a:t>
            </a:r>
            <a:r>
              <a:rPr lang="en-US" dirty="0"/>
              <a:t>Evaluation of Connectivity</a:t>
            </a:r>
          </a:p>
        </p:txBody>
      </p:sp>
      <p:sp>
        <p:nvSpPr>
          <p:cNvPr id="3" name="Untertitel 2"/>
          <p:cNvSpPr>
            <a:spLocks noGrp="1"/>
          </p:cNvSpPr>
          <p:nvPr>
            <p:ph type="subTitle" idx="1"/>
          </p:nvPr>
        </p:nvSpPr>
        <p:spPr/>
        <p:txBody>
          <a:bodyPr/>
          <a:lstStyle/>
          <a:p>
            <a:r>
              <a:rPr lang="en-US" dirty="0" smtClean="0"/>
              <a:t>Joerg Robert, FAU Erlangen-</a:t>
            </a:r>
            <a:r>
              <a:rPr lang="en-US" dirty="0" err="1" smtClean="0"/>
              <a:t>Nuernberg</a:t>
            </a:r>
            <a:endParaRPr lang="en-US" dirty="0"/>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July 2017</a:t>
            </a:r>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dirty="0"/>
          </a:p>
        </p:txBody>
      </p:sp>
      <p:sp>
        <p:nvSpPr>
          <p:cNvPr id="4100" name="Foliennummernplatzhalter 3"/>
          <p:cNvSpPr>
            <a:spLocks noGrp="1"/>
          </p:cNvSpPr>
          <p:nvPr>
            <p:ph type="sldNum" sz="quarter" idx="12"/>
          </p:nvPr>
        </p:nvSpPr>
        <p:spPr>
          <a:xfrm>
            <a:off x="4393695" y="6475413"/>
            <a:ext cx="432811"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C6A68E39-F632-4B94-A177-9D4A2E3CC1AF}" type="slidenum">
              <a:rPr lang="en-US" altLang="en-US"/>
              <a:pPr/>
              <a:t>2</a:t>
            </a:fld>
            <a:endParaRPr lang="en-US" altLang="en-US" dirty="0"/>
          </a:p>
        </p:txBody>
      </p:sp>
    </p:spTree>
    <p:extLst>
      <p:ext uri="{BB962C8B-B14F-4D97-AF65-F5344CB8AC3E}">
        <p14:creationId xmlns:p14="http://schemas.microsoft.com/office/powerpoint/2010/main" val="34319866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Gateway / Transparent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Transmission of the data without IP on the LPWAN link</a:t>
            </a:r>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3515082353"/>
              </p:ext>
            </p:extLst>
          </p:nvPr>
        </p:nvGraphicFramePr>
        <p:xfrm>
          <a:off x="827584" y="3284984"/>
          <a:ext cx="3672408" cy="13817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Very</a:t>
                      </a:r>
                      <a:r>
                        <a:rPr lang="en-US" baseline="0" noProof="0" dirty="0" smtClean="0"/>
                        <a:t> low overhead</a:t>
                      </a:r>
                      <a:endParaRPr lang="en-US" noProof="0" dirty="0"/>
                    </a:p>
                  </a:txBody>
                  <a:tcPr/>
                </a:tc>
              </a:tr>
              <a:tr h="370840">
                <a:tc>
                  <a:txBody>
                    <a:bodyPr/>
                    <a:lstStyle/>
                    <a:p>
                      <a:r>
                        <a:rPr lang="en-US" noProof="0" dirty="0" smtClean="0"/>
                        <a:t>Simple support of uni-directional links</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2192910950"/>
              </p:ext>
            </p:extLst>
          </p:nvPr>
        </p:nvGraphicFramePr>
        <p:xfrm>
          <a:off x="4644008" y="3284984"/>
          <a:ext cx="3672408" cy="7416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Inflexible</a:t>
                      </a:r>
                      <a:endParaRPr lang="en-US" noProof="0" dirty="0"/>
                    </a:p>
                  </a:txBody>
                  <a:tcPr/>
                </a:tc>
              </a:tr>
            </a:tbl>
          </a:graphicData>
        </a:graphic>
      </p:graphicFrame>
    </p:spTree>
    <p:extLst>
      <p:ext uri="{BB962C8B-B14F-4D97-AF65-F5344CB8AC3E}">
        <p14:creationId xmlns:p14="http://schemas.microsoft.com/office/powerpoint/2010/main" val="30509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Transparent </a:t>
            </a:r>
            <a:r>
              <a:rPr lang="en-US" dirty="0" smtClean="0"/>
              <a:t>(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4</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3977598025"/>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442527778"/>
              </p:ext>
            </p:extLst>
          </p:nvPr>
        </p:nvGraphicFramePr>
        <p:xfrm>
          <a:off x="2483768"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1394790852"/>
              </p:ext>
            </p:extLst>
          </p:nvPr>
        </p:nvGraphicFramePr>
        <p:xfrm>
          <a:off x="4572000" y="1556792"/>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00B050"/>
                    </a:solidFill>
                  </a:tcPr>
                </a:tc>
              </a:tr>
              <a:tr h="370840">
                <a:tc>
                  <a:txBody>
                    <a:bodyPr/>
                    <a:lstStyle/>
                    <a:p>
                      <a:r>
                        <a:rPr lang="en-US" noProof="0" dirty="0" smtClean="0"/>
                        <a:t>&lt;</a:t>
                      </a:r>
                      <a:r>
                        <a:rPr lang="en-US" baseline="0" noProof="0" dirty="0" smtClean="0"/>
                        <a:t> 50km</a:t>
                      </a:r>
                      <a:endParaRPr lang="en-US" noProof="0" dirty="0"/>
                    </a:p>
                  </a:txBody>
                  <a:tcPr>
                    <a:solidFill>
                      <a:srgbClr val="00B05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3664151392"/>
              </p:ext>
            </p:extLst>
          </p:nvPr>
        </p:nvGraphicFramePr>
        <p:xfrm>
          <a:off x="467544" y="4005064"/>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00B050"/>
                    </a:solidFill>
                  </a:tcPr>
                </a:tc>
              </a:tr>
              <a:tr h="370840">
                <a:tc>
                  <a:txBody>
                    <a:bodyPr/>
                    <a:lstStyle/>
                    <a:p>
                      <a:r>
                        <a:rPr lang="en-US" noProof="0" dirty="0" smtClean="0"/>
                        <a:t>&lt;=</a:t>
                      </a:r>
                      <a:r>
                        <a:rPr lang="en-US" baseline="0" noProof="0" dirty="0" smtClean="0"/>
                        <a:t> 64 bytes</a:t>
                      </a:r>
                      <a:endParaRPr lang="en-US" noProof="0" dirty="0"/>
                    </a:p>
                  </a:txBody>
                  <a:tcPr>
                    <a:solidFill>
                      <a:srgbClr val="00B050"/>
                    </a:solidFill>
                  </a:tcPr>
                </a:tc>
              </a:tr>
              <a:tr h="370840">
                <a:tc>
                  <a:txBody>
                    <a:bodyPr/>
                    <a:lstStyle/>
                    <a:p>
                      <a:r>
                        <a:rPr lang="en-US" noProof="0" dirty="0" smtClean="0"/>
                        <a:t>&lt;= 256 bytes</a:t>
                      </a:r>
                      <a:endParaRPr lang="en-US" noProof="0" dirty="0"/>
                    </a:p>
                  </a:txBody>
                  <a:tcPr>
                    <a:solidFill>
                      <a:srgbClr val="00B050"/>
                    </a:solidFill>
                  </a:tcPr>
                </a:tc>
              </a:tr>
              <a:tr h="370840">
                <a:tc>
                  <a:txBody>
                    <a:bodyPr/>
                    <a:lstStyle/>
                    <a:p>
                      <a:r>
                        <a:rPr lang="en-US" noProof="0" dirty="0" smtClean="0"/>
                        <a:t>&gt;</a:t>
                      </a:r>
                      <a:r>
                        <a:rPr lang="en-US" baseline="0" noProof="0" dirty="0" smtClean="0"/>
                        <a:t> 256 bytes</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780154417"/>
              </p:ext>
            </p:extLst>
          </p:nvPr>
        </p:nvGraphicFramePr>
        <p:xfrm>
          <a:off x="467544" y="1556792"/>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Downlink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2654444710"/>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00B050"/>
                    </a:solidFill>
                  </a:tcPr>
                </a:tc>
              </a:tr>
              <a:tr h="370840">
                <a:tc>
                  <a:txBody>
                    <a:bodyPr/>
                    <a:lstStyle/>
                    <a:p>
                      <a:r>
                        <a:rPr lang="en-US" sz="1800" dirty="0" smtClean="0"/>
                        <a:t>Occasionally 1/day</a:t>
                      </a:r>
                    </a:p>
                  </a:txBody>
                  <a:tcPr>
                    <a:solidFill>
                      <a:srgbClr val="00B05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spTree>
    <p:extLst>
      <p:ext uri="{BB962C8B-B14F-4D97-AF65-F5344CB8AC3E}">
        <p14:creationId xmlns:p14="http://schemas.microsoft.com/office/powerpoint/2010/main" val="37168018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IP w/o Header Compression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Transmission of the data without IP on the LPWAN link</a:t>
            </a:r>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592114687"/>
              </p:ext>
            </p:extLst>
          </p:nvPr>
        </p:nvGraphicFramePr>
        <p:xfrm>
          <a:off x="827584" y="3284984"/>
          <a:ext cx="3672408" cy="13817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Simple support of uni-directional links</a:t>
                      </a:r>
                      <a:endParaRPr lang="en-US" noProof="0" dirty="0"/>
                    </a:p>
                  </a:txBody>
                  <a:tcPr/>
                </a:tc>
              </a:tr>
              <a:tr h="370840">
                <a:tc>
                  <a:txBody>
                    <a:bodyPr/>
                    <a:lstStyle/>
                    <a:p>
                      <a:r>
                        <a:rPr lang="en-US" noProof="0" dirty="0" smtClean="0"/>
                        <a:t>Simple</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4065173957"/>
              </p:ext>
            </p:extLst>
          </p:nvPr>
        </p:nvGraphicFramePr>
        <p:xfrm>
          <a:off x="4644008" y="3284984"/>
          <a:ext cx="3672408" cy="7416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Very high overhead</a:t>
                      </a:r>
                      <a:endParaRPr lang="en-US" noProof="0" dirty="0"/>
                    </a:p>
                  </a:txBody>
                  <a:tcPr/>
                </a:tc>
              </a:tr>
            </a:tbl>
          </a:graphicData>
        </a:graphic>
      </p:graphicFrame>
    </p:spTree>
    <p:extLst>
      <p:ext uri="{BB962C8B-B14F-4D97-AF65-F5344CB8AC3E}">
        <p14:creationId xmlns:p14="http://schemas.microsoft.com/office/powerpoint/2010/main" val="10477081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IP w/o Header Compression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6</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2838754596"/>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FF0000"/>
                    </a:solidFill>
                  </a:tcPr>
                </a:tc>
              </a:tr>
              <a:tr h="370840">
                <a:tc>
                  <a:txBody>
                    <a:bodyPr/>
                    <a:lstStyle/>
                    <a:p>
                      <a:r>
                        <a:rPr lang="en-US" noProof="0" dirty="0" smtClean="0"/>
                        <a:t>2xAA</a:t>
                      </a:r>
                      <a:endParaRPr lang="en-US" noProof="0" dirty="0"/>
                    </a:p>
                  </a:txBody>
                  <a:tcPr>
                    <a:solidFill>
                      <a:srgbClr val="FF0000"/>
                    </a:solidFill>
                  </a:tcPr>
                </a:tc>
              </a:tr>
              <a:tr h="370840">
                <a:tc>
                  <a:txBody>
                    <a:bodyPr/>
                    <a:lstStyle/>
                    <a:p>
                      <a:r>
                        <a:rPr lang="en-US" noProof="0" dirty="0" smtClean="0"/>
                        <a:t>Energy Harvesting</a:t>
                      </a:r>
                      <a:endParaRPr lang="en-US" noProof="0" dirty="0"/>
                    </a:p>
                  </a:txBody>
                  <a:tcPr>
                    <a:solidFill>
                      <a:srgbClr val="FFC00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749424584"/>
              </p:ext>
            </p:extLst>
          </p:nvPr>
        </p:nvGraphicFramePr>
        <p:xfrm>
          <a:off x="2483768"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1699885060"/>
              </p:ext>
            </p:extLst>
          </p:nvPr>
        </p:nvGraphicFramePr>
        <p:xfrm>
          <a:off x="4572000" y="1556792"/>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00B050"/>
                    </a:solidFill>
                  </a:tcPr>
                </a:tc>
              </a:tr>
              <a:tr h="370840">
                <a:tc>
                  <a:txBody>
                    <a:bodyPr/>
                    <a:lstStyle/>
                    <a:p>
                      <a:r>
                        <a:rPr lang="en-US" noProof="0" dirty="0" smtClean="0"/>
                        <a:t>&lt;</a:t>
                      </a:r>
                      <a:r>
                        <a:rPr lang="en-US" baseline="0" noProof="0" dirty="0" smtClean="0"/>
                        <a:t> 50km</a:t>
                      </a:r>
                      <a:endParaRPr lang="en-US" noProof="0" dirty="0"/>
                    </a:p>
                  </a:txBody>
                  <a:tcPr>
                    <a:solidFill>
                      <a:srgbClr val="00B05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952676195"/>
              </p:ext>
            </p:extLst>
          </p:nvPr>
        </p:nvGraphicFramePr>
        <p:xfrm>
          <a:off x="467544" y="4005064"/>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FF0000"/>
                    </a:solidFill>
                  </a:tcPr>
                </a:tc>
              </a:tr>
              <a:tr h="370840">
                <a:tc>
                  <a:txBody>
                    <a:bodyPr/>
                    <a:lstStyle/>
                    <a:p>
                      <a:r>
                        <a:rPr lang="en-US" noProof="0" dirty="0" smtClean="0"/>
                        <a:t>&lt;=</a:t>
                      </a:r>
                      <a:r>
                        <a:rPr lang="en-US" baseline="0" noProof="0" dirty="0" smtClean="0"/>
                        <a:t> 64 bytes</a:t>
                      </a:r>
                      <a:endParaRPr lang="en-US" noProof="0" dirty="0"/>
                    </a:p>
                  </a:txBody>
                  <a:tcPr>
                    <a:solidFill>
                      <a:srgbClr val="FF0000"/>
                    </a:solidFill>
                  </a:tcPr>
                </a:tc>
              </a:tr>
              <a:tr h="370840">
                <a:tc>
                  <a:txBody>
                    <a:bodyPr/>
                    <a:lstStyle/>
                    <a:p>
                      <a:r>
                        <a:rPr lang="en-US" noProof="0" dirty="0" smtClean="0"/>
                        <a:t>&lt;= 256 bytes</a:t>
                      </a:r>
                      <a:endParaRPr lang="en-US" noProof="0" dirty="0"/>
                    </a:p>
                  </a:txBody>
                  <a:tcPr>
                    <a:solidFill>
                      <a:srgbClr val="FFC000"/>
                    </a:solidFill>
                  </a:tcPr>
                </a:tc>
              </a:tr>
              <a:tr h="370840">
                <a:tc>
                  <a:txBody>
                    <a:bodyPr/>
                    <a:lstStyle/>
                    <a:p>
                      <a:r>
                        <a:rPr lang="en-US" noProof="0" dirty="0" smtClean="0"/>
                        <a:t>&gt;</a:t>
                      </a:r>
                      <a:r>
                        <a:rPr lang="en-US" baseline="0" noProof="0" dirty="0" smtClean="0"/>
                        <a:t> 256 bytes</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1099068525"/>
              </p:ext>
            </p:extLst>
          </p:nvPr>
        </p:nvGraphicFramePr>
        <p:xfrm>
          <a:off x="467544" y="1556792"/>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Downlink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2286216123"/>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00B050"/>
                    </a:solidFill>
                  </a:tcPr>
                </a:tc>
              </a:tr>
              <a:tr h="370840">
                <a:tc>
                  <a:txBody>
                    <a:bodyPr/>
                    <a:lstStyle/>
                    <a:p>
                      <a:r>
                        <a:rPr lang="en-US" sz="1800" dirty="0" smtClean="0"/>
                        <a:t>Occasionally 1/day</a:t>
                      </a:r>
                    </a:p>
                  </a:txBody>
                  <a:tcPr>
                    <a:solidFill>
                      <a:srgbClr val="00B05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spTree>
    <p:extLst>
      <p:ext uri="{BB962C8B-B14F-4D97-AF65-F5344CB8AC3E}">
        <p14:creationId xmlns:p14="http://schemas.microsoft.com/office/powerpoint/2010/main" val="8417954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IP w/ Header Compression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Transmission of IP data with Static </a:t>
            </a:r>
            <a:r>
              <a:rPr lang="en-US" sz="2400" dirty="0"/>
              <a:t>Context Header </a:t>
            </a:r>
            <a:r>
              <a:rPr lang="en-US" sz="2400" dirty="0" smtClean="0"/>
              <a:t>Compression (SCHC</a:t>
            </a:r>
            <a:r>
              <a:rPr lang="en-US" sz="2400" dirty="0"/>
              <a:t>)</a:t>
            </a:r>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974734803"/>
              </p:ext>
            </p:extLst>
          </p:nvPr>
        </p:nvGraphicFramePr>
        <p:xfrm>
          <a:off x="827584" y="3284984"/>
          <a:ext cx="3672408" cy="202184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Allows for IPv6 connectivity with minimum of additional overhead</a:t>
                      </a:r>
                      <a:endParaRPr lang="en-US" noProof="0" dirty="0"/>
                    </a:p>
                  </a:txBody>
                  <a:tcPr/>
                </a:tc>
              </a:tr>
              <a:tr h="370840">
                <a:tc>
                  <a:txBody>
                    <a:bodyPr/>
                    <a:lstStyle/>
                    <a:p>
                      <a:r>
                        <a:rPr lang="en-US" noProof="0" dirty="0" smtClean="0"/>
                        <a:t>Low complexity in sensor nodes</a:t>
                      </a:r>
                      <a:endParaRPr lang="en-US" noProof="0" dirty="0"/>
                    </a:p>
                  </a:txBody>
                  <a:tcPr/>
                </a:tc>
              </a:tr>
              <a:tr h="370840">
                <a:tc>
                  <a:txBody>
                    <a:bodyPr/>
                    <a:lstStyle/>
                    <a:p>
                      <a:r>
                        <a:rPr lang="en-US" noProof="0" dirty="0" smtClean="0"/>
                        <a:t>Works for uni- and bi-directional</a:t>
                      </a:r>
                      <a:r>
                        <a:rPr lang="en-US" baseline="0" noProof="0" dirty="0" smtClean="0"/>
                        <a:t> communication</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166547720"/>
              </p:ext>
            </p:extLst>
          </p:nvPr>
        </p:nvGraphicFramePr>
        <p:xfrm>
          <a:off x="4644008" y="3284984"/>
          <a:ext cx="3672408" cy="7416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Additional effort to define rules</a:t>
                      </a:r>
                      <a:endParaRPr lang="en-US" noProof="0" dirty="0"/>
                    </a:p>
                  </a:txBody>
                  <a:tcPr/>
                </a:tc>
              </a:tr>
            </a:tbl>
          </a:graphicData>
        </a:graphic>
      </p:graphicFrame>
    </p:spTree>
    <p:extLst>
      <p:ext uri="{BB962C8B-B14F-4D97-AF65-F5344CB8AC3E}">
        <p14:creationId xmlns:p14="http://schemas.microsoft.com/office/powerpoint/2010/main" val="31178040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IP w/ Header Compression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8</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160872634"/>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462423658"/>
              </p:ext>
            </p:extLst>
          </p:nvPr>
        </p:nvGraphicFramePr>
        <p:xfrm>
          <a:off x="2483768"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207416250"/>
              </p:ext>
            </p:extLst>
          </p:nvPr>
        </p:nvGraphicFramePr>
        <p:xfrm>
          <a:off x="4572000" y="1556792"/>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00B050"/>
                    </a:solidFill>
                  </a:tcPr>
                </a:tc>
              </a:tr>
              <a:tr h="370840">
                <a:tc>
                  <a:txBody>
                    <a:bodyPr/>
                    <a:lstStyle/>
                    <a:p>
                      <a:r>
                        <a:rPr lang="en-US" noProof="0" dirty="0" smtClean="0"/>
                        <a:t>&lt;</a:t>
                      </a:r>
                      <a:r>
                        <a:rPr lang="en-US" baseline="0" noProof="0" dirty="0" smtClean="0"/>
                        <a:t> 50km</a:t>
                      </a:r>
                      <a:endParaRPr lang="en-US" noProof="0" dirty="0"/>
                    </a:p>
                  </a:txBody>
                  <a:tcPr>
                    <a:solidFill>
                      <a:srgbClr val="00B05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1151816587"/>
              </p:ext>
            </p:extLst>
          </p:nvPr>
        </p:nvGraphicFramePr>
        <p:xfrm>
          <a:off x="4572000" y="4005064"/>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00B050"/>
                    </a:solidFill>
                  </a:tcPr>
                </a:tc>
              </a:tr>
              <a:tr h="370840">
                <a:tc>
                  <a:txBody>
                    <a:bodyPr/>
                    <a:lstStyle/>
                    <a:p>
                      <a:r>
                        <a:rPr lang="en-US" noProof="0" dirty="0" smtClean="0"/>
                        <a:t>&lt;=</a:t>
                      </a:r>
                      <a:r>
                        <a:rPr lang="en-US" baseline="0" noProof="0" dirty="0" smtClean="0"/>
                        <a:t> 64 bytes</a:t>
                      </a:r>
                      <a:endParaRPr lang="en-US" noProof="0" dirty="0"/>
                    </a:p>
                  </a:txBody>
                  <a:tcPr>
                    <a:solidFill>
                      <a:srgbClr val="00B050"/>
                    </a:solidFill>
                  </a:tcPr>
                </a:tc>
              </a:tr>
              <a:tr h="370840">
                <a:tc>
                  <a:txBody>
                    <a:bodyPr/>
                    <a:lstStyle/>
                    <a:p>
                      <a:r>
                        <a:rPr lang="en-US" noProof="0" dirty="0" smtClean="0"/>
                        <a:t>&lt;= 256 bytes</a:t>
                      </a:r>
                      <a:endParaRPr lang="en-US" noProof="0" dirty="0"/>
                    </a:p>
                  </a:txBody>
                  <a:tcPr>
                    <a:solidFill>
                      <a:srgbClr val="00B050"/>
                    </a:solidFill>
                  </a:tcPr>
                </a:tc>
              </a:tr>
              <a:tr h="370840">
                <a:tc>
                  <a:txBody>
                    <a:bodyPr/>
                    <a:lstStyle/>
                    <a:p>
                      <a:r>
                        <a:rPr lang="en-US" noProof="0" dirty="0" smtClean="0"/>
                        <a:t>&gt;</a:t>
                      </a:r>
                      <a:r>
                        <a:rPr lang="en-US" baseline="0" noProof="0" dirty="0" smtClean="0"/>
                        <a:t> 256 bytes</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146201709"/>
              </p:ext>
            </p:extLst>
          </p:nvPr>
        </p:nvGraphicFramePr>
        <p:xfrm>
          <a:off x="467544" y="1556792"/>
          <a:ext cx="1944216" cy="25654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Downlink/Downlink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528339075"/>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00B050"/>
                    </a:solidFill>
                  </a:tcPr>
                </a:tc>
              </a:tr>
              <a:tr h="370840">
                <a:tc>
                  <a:txBody>
                    <a:bodyPr/>
                    <a:lstStyle/>
                    <a:p>
                      <a:r>
                        <a:rPr lang="en-US" sz="1800" dirty="0" smtClean="0"/>
                        <a:t>Occasionally 1/day</a:t>
                      </a:r>
                    </a:p>
                  </a:txBody>
                  <a:tcPr>
                    <a:solidFill>
                      <a:srgbClr val="00B05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spTree>
    <p:extLst>
      <p:ext uri="{BB962C8B-B14F-4D97-AF65-F5344CB8AC3E}">
        <p14:creationId xmlns:p14="http://schemas.microsoft.com/office/powerpoint/2010/main" val="14772609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ctrTitle"/>
          </p:nvPr>
        </p:nvSpPr>
        <p:spPr/>
        <p:txBody>
          <a:bodyPr/>
          <a:lstStyle/>
          <a:p>
            <a:r>
              <a:rPr lang="en-US" dirty="0" smtClean="0"/>
              <a:t>Any Questions or Comments?</a:t>
            </a:r>
            <a:endParaRPr lang="en-US" dirty="0"/>
          </a:p>
        </p:txBody>
      </p:sp>
      <p:sp>
        <p:nvSpPr>
          <p:cNvPr id="7" name="Untertitel 6"/>
          <p:cNvSpPr>
            <a:spLocks noGrp="1"/>
          </p:cNvSpPr>
          <p:nvPr>
            <p:ph type="subTitle" idx="1"/>
          </p:nvPr>
        </p:nvSpPr>
        <p:spPr/>
        <p:txBody>
          <a:bodyPr/>
          <a:lstStyle/>
          <a:p>
            <a:endParaRPr lang="en-US" dirty="0"/>
          </a:p>
        </p:txBody>
      </p:sp>
      <p:sp>
        <p:nvSpPr>
          <p:cNvPr id="3" name="Datumsplatzhalter 2"/>
          <p:cNvSpPr>
            <a:spLocks noGrp="1"/>
          </p:cNvSpPr>
          <p:nvPr>
            <p:ph type="dt" sz="half" idx="10"/>
          </p:nvPr>
        </p:nvSpPr>
        <p:spPr>
          <a:xfrm>
            <a:off x="685800" y="378281"/>
            <a:ext cx="1600200" cy="215444"/>
          </a:xfrm>
        </p:spPr>
        <p:txBody>
          <a:bodyPr/>
          <a:lstStyle/>
          <a:p>
            <a:r>
              <a:rPr lang="en-US" altLang="en-US" dirty="0"/>
              <a:t>July 2017</a:t>
            </a:r>
          </a:p>
        </p:txBody>
      </p:sp>
      <p:sp>
        <p:nvSpPr>
          <p:cNvPr id="4" name="Fußzeilenplatzhalter 3"/>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5" name="Foliennummernplatzhalter 4"/>
          <p:cNvSpPr>
            <a:spLocks noGrp="1"/>
          </p:cNvSpPr>
          <p:nvPr>
            <p:ph type="sldNum" sz="quarter" idx="12"/>
          </p:nvPr>
        </p:nvSpPr>
        <p:spPr>
          <a:xfrm>
            <a:off x="4355223" y="6475413"/>
            <a:ext cx="509755" cy="184666"/>
          </a:xfrm>
        </p:spPr>
        <p:txBody>
          <a:bodyPr/>
          <a:lstStyle/>
          <a:p>
            <a:pPr>
              <a:defRPr/>
            </a:pPr>
            <a:r>
              <a:rPr lang="en-US" altLang="en-US" dirty="0" smtClean="0"/>
              <a:t>Slide </a:t>
            </a:r>
            <a:fld id="{5945ABF9-4E6E-4F27-8E53-2445CD3461A9}" type="slidenum">
              <a:rPr lang="en-US" altLang="en-US" smtClean="0"/>
              <a:pPr>
                <a:defRPr/>
              </a:pPr>
              <a:t>9</a:t>
            </a:fld>
            <a:endParaRPr lang="en-US" altLang="en-US" dirty="0"/>
          </a:p>
        </p:txBody>
      </p:sp>
    </p:spTree>
    <p:extLst>
      <p:ext uri="{BB962C8B-B14F-4D97-AF65-F5344CB8AC3E}">
        <p14:creationId xmlns:p14="http://schemas.microsoft.com/office/powerpoint/2010/main" val="87321979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506</Words>
  <Application>Microsoft Office PowerPoint</Application>
  <PresentationFormat>Bildschirmpräsentation (4:3)</PresentationFormat>
  <Paragraphs>172</Paragraphs>
  <Slides>9</Slides>
  <Notes>3</Notes>
  <HiddenSlides>0</HiddenSlides>
  <MMClips>0</MMClips>
  <ScaleCrop>false</ScaleCrop>
  <HeadingPairs>
    <vt:vector size="4" baseType="variant">
      <vt:variant>
        <vt:lpstr>Design</vt:lpstr>
      </vt:variant>
      <vt:variant>
        <vt:i4>1</vt:i4>
      </vt:variant>
      <vt:variant>
        <vt:lpstr>Folientitel</vt:lpstr>
      </vt:variant>
      <vt:variant>
        <vt:i4>9</vt:i4>
      </vt:variant>
    </vt:vector>
  </HeadingPairs>
  <TitlesOfParts>
    <vt:vector size="10" baseType="lpstr">
      <vt:lpstr>IEEE-P802_15_Rbt</vt:lpstr>
      <vt:lpstr>PowerPoint-Präsentation</vt:lpstr>
      <vt:lpstr>Suitability Evaluation of Connectivity</vt:lpstr>
      <vt:lpstr>Gateway / Transparent ( I / II )</vt:lpstr>
      <vt:lpstr>Transparent ( II / II )</vt:lpstr>
      <vt:lpstr>IP w/o Header Compression ( I / II )</vt:lpstr>
      <vt:lpstr>IP w/o Header Compression ( II / II )</vt:lpstr>
      <vt:lpstr>IP w/ Header Compression ( I / II )</vt:lpstr>
      <vt:lpstr>IP w/ Header Compression ( II / II )</vt:lpstr>
      <vt:lpstr>Any Questions or Comments?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78</cp:revision>
  <cp:lastPrinted>1998-02-10T13:28:06Z</cp:lastPrinted>
  <dcterms:created xsi:type="dcterms:W3CDTF">2017-07-08T18:50:52Z</dcterms:created>
  <dcterms:modified xsi:type="dcterms:W3CDTF">2017-07-13T07:19:50Z</dcterms:modified>
</cp:coreProperties>
</file>