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2" r:id="rId2"/>
    <p:sldId id="273" r:id="rId3"/>
    <p:sldId id="261" r:id="rId4"/>
    <p:sldId id="262" r:id="rId5"/>
    <p:sldId id="268" r:id="rId6"/>
    <p:sldId id="269" r:id="rId7"/>
    <p:sldId id="270" r:id="rId8"/>
    <p:sldId id="271" r:id="rId9"/>
    <p:sldId id="274"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15-17-0376-00-lpwa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a:t>
            </a:r>
            <a:r>
              <a:rPr lang="en-US" altLang="en-US" sz="1600" dirty="0" smtClean="0">
                <a:solidFill>
                  <a:schemeClr val="tx2"/>
                </a:solidFill>
              </a:rPr>
              <a:t>Connectivity</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a:solidFill>
                  <a:schemeClr val="tx2"/>
                </a:solidFill>
              </a:rPr>
              <a:t>[This document presents the suitability evaluation for different </a:t>
            </a:r>
            <a:r>
              <a:rPr lang="en-US" altLang="en-US" sz="1600" dirty="0" smtClean="0">
                <a:solidFill>
                  <a:schemeClr val="tx2"/>
                </a:solidFill>
              </a:rPr>
              <a:t>connectivity that </a:t>
            </a:r>
            <a:r>
              <a:rPr lang="en-US" altLang="en-US" sz="1600" dirty="0">
                <a:solidFill>
                  <a:schemeClr val="tx2"/>
                </a:solidFill>
              </a:rPr>
              <a:t>may be used for LPWAN</a:t>
            </a:r>
            <a:r>
              <a:rPr lang="en-US" altLang="en-US" sz="1600" dirty="0" smtClean="0">
                <a:solidFill>
                  <a:schemeClr val="tx2"/>
                </a:solidFill>
              </a:rPr>
              <a:t>.</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063496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a:t>
            </a:r>
            <a:r>
              <a:rPr lang="en-US" dirty="0"/>
              <a:t>Evaluation of Connectivity</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3431986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Gateway / Transparent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Transmission of the data without IP on the LPWAN link</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515082353"/>
              </p:ext>
            </p:extLst>
          </p:nvPr>
        </p:nvGraphicFramePr>
        <p:xfrm>
          <a:off x="827584" y="32849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a:t>
                      </a:r>
                      <a:r>
                        <a:rPr lang="en-US" baseline="0" noProof="0" dirty="0" smtClean="0"/>
                        <a:t> low overhead</a:t>
                      </a:r>
                      <a:endParaRPr lang="en-US" noProof="0" dirty="0"/>
                    </a:p>
                  </a:txBody>
                  <a:tcPr/>
                </a:tc>
              </a:tr>
              <a:tr h="370840">
                <a:tc>
                  <a:txBody>
                    <a:bodyPr/>
                    <a:lstStyle/>
                    <a:p>
                      <a:r>
                        <a:rPr lang="en-US" noProof="0" dirty="0" smtClean="0"/>
                        <a:t>Simple support of uni-directional links</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921131878"/>
              </p:ext>
            </p:extLst>
          </p:nvPr>
        </p:nvGraphicFramePr>
        <p:xfrm>
          <a:off x="4644008" y="3284984"/>
          <a:ext cx="3672408" cy="11125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Requires gateway</a:t>
                      </a:r>
                      <a:endParaRPr lang="en-US" noProof="0" dirty="0"/>
                    </a:p>
                  </a:txBody>
                  <a:tcPr/>
                </a:tc>
              </a:tr>
              <a:tr h="370840">
                <a:tc>
                  <a:txBody>
                    <a:bodyPr/>
                    <a:lstStyle/>
                    <a:p>
                      <a:r>
                        <a:rPr lang="en-US" noProof="0" dirty="0" smtClean="0"/>
                        <a:t>Potentially</a:t>
                      </a:r>
                      <a:r>
                        <a:rPr lang="en-US" baseline="0" noProof="0" dirty="0" smtClean="0"/>
                        <a:t> inflexible</a:t>
                      </a:r>
                      <a:endParaRPr lang="en-US" noProof="0" dirty="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Gateway / Transparent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397759802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442527778"/>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394790852"/>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664151392"/>
              </p:ext>
            </p:extLst>
          </p:nvPr>
        </p:nvGraphicFramePr>
        <p:xfrm>
          <a:off x="467544"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780154417"/>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6544447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w/o Header Compression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Transmission of the data without IP on the LPWAN link</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592114687"/>
              </p:ext>
            </p:extLst>
          </p:nvPr>
        </p:nvGraphicFramePr>
        <p:xfrm>
          <a:off x="827584" y="3284984"/>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support of uni-directional links</a:t>
                      </a:r>
                      <a:endParaRPr lang="en-US" noProof="0" dirty="0"/>
                    </a:p>
                  </a:txBody>
                  <a:tcPr/>
                </a:tc>
              </a:tr>
              <a:tr h="370840">
                <a:tc>
                  <a:txBody>
                    <a:bodyPr/>
                    <a:lstStyle/>
                    <a:p>
                      <a:r>
                        <a:rPr lang="en-US" noProof="0" dirty="0" smtClean="0"/>
                        <a:t>Simple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065173957"/>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Very high overhead</a:t>
                      </a:r>
                      <a:endParaRPr lang="en-US" noProof="0" dirty="0"/>
                    </a:p>
                  </a:txBody>
                  <a:tcPr/>
                </a:tc>
              </a:tr>
            </a:tbl>
          </a:graphicData>
        </a:graphic>
      </p:graphicFrame>
    </p:spTree>
    <p:extLst>
      <p:ext uri="{BB962C8B-B14F-4D97-AF65-F5344CB8AC3E}">
        <p14:creationId xmlns:p14="http://schemas.microsoft.com/office/powerpoint/2010/main" val="1047708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w/o Header Compression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2838754596"/>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0000"/>
                    </a:solidFill>
                  </a:tcPr>
                </a:tc>
              </a:tr>
              <a:tr h="370840">
                <a:tc>
                  <a:txBody>
                    <a:bodyPr/>
                    <a:lstStyle/>
                    <a:p>
                      <a:r>
                        <a:rPr lang="en-US" noProof="0" dirty="0" smtClean="0"/>
                        <a:t>2xAA</a:t>
                      </a:r>
                      <a:endParaRPr lang="en-US" noProof="0" dirty="0"/>
                    </a:p>
                  </a:txBody>
                  <a:tcPr>
                    <a:solidFill>
                      <a:srgbClr val="FF0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749424584"/>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699885060"/>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952676195"/>
              </p:ext>
            </p:extLst>
          </p:nvPr>
        </p:nvGraphicFramePr>
        <p:xfrm>
          <a:off x="467544"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0000"/>
                    </a:solidFill>
                  </a:tcPr>
                </a:tc>
              </a:tr>
              <a:tr h="370840">
                <a:tc>
                  <a:txBody>
                    <a:bodyPr/>
                    <a:lstStyle/>
                    <a:p>
                      <a:r>
                        <a:rPr lang="en-US" noProof="0" dirty="0" smtClean="0"/>
                        <a:t>&lt;=</a:t>
                      </a:r>
                      <a:r>
                        <a:rPr lang="en-US" baseline="0" noProof="0" dirty="0" smtClean="0"/>
                        <a:t> 64 bytes</a:t>
                      </a:r>
                      <a:endParaRPr lang="en-US" noProof="0" dirty="0"/>
                    </a:p>
                  </a:txBody>
                  <a:tcPr>
                    <a:solidFill>
                      <a:srgbClr val="FF0000"/>
                    </a:solidFill>
                  </a:tcPr>
                </a:tc>
              </a:tr>
              <a:tr h="370840">
                <a:tc>
                  <a:txBody>
                    <a:bodyPr/>
                    <a:lstStyle/>
                    <a:p>
                      <a:r>
                        <a:rPr lang="en-US" noProof="0" dirty="0" smtClean="0"/>
                        <a:t>&lt;= 256 bytes</a:t>
                      </a:r>
                      <a:endParaRPr lang="en-US" noProof="0" dirty="0"/>
                    </a:p>
                  </a:txBody>
                  <a:tcPr>
                    <a:solidFill>
                      <a:srgbClr val="FFC00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099068525"/>
              </p:ext>
            </p:extLst>
          </p:nvPr>
        </p:nvGraphicFramePr>
        <p:xfrm>
          <a:off x="467544" y="1556792"/>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28621612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841795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 Header Compression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Transmission of the data without IP on the LPWAN link</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719355335"/>
              </p:ext>
            </p:extLst>
          </p:nvPr>
        </p:nvGraphicFramePr>
        <p:xfrm>
          <a:off x="827584" y="3284984"/>
          <a:ext cx="3672408" cy="1010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IP</a:t>
                      </a:r>
                      <a:r>
                        <a:rPr lang="en-US" baseline="0" noProof="0" dirty="0" smtClean="0"/>
                        <a:t> connectivity with reduced overhead</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27096212"/>
              </p:ext>
            </p:extLst>
          </p:nvPr>
        </p:nvGraphicFramePr>
        <p:xfrm>
          <a:off x="4644008" y="3284984"/>
          <a:ext cx="3672408" cy="2392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 overhead</a:t>
                      </a:r>
                      <a:endParaRPr lang="en-US" noProof="0" dirty="0"/>
                    </a:p>
                  </a:txBody>
                  <a:tcPr/>
                </a:tc>
              </a:tr>
              <a:tr h="370840">
                <a:tc>
                  <a:txBody>
                    <a:bodyPr/>
                    <a:lstStyle/>
                    <a:p>
                      <a:r>
                        <a:rPr lang="en-US" noProof="0" dirty="0" smtClean="0"/>
                        <a:t>Requires</a:t>
                      </a:r>
                      <a:r>
                        <a:rPr lang="en-US" baseline="0" noProof="0" dirty="0" smtClean="0"/>
                        <a:t> reliable link / bi-directional communication</a:t>
                      </a:r>
                      <a:endParaRPr lang="en-US" noProof="0" dirty="0"/>
                    </a:p>
                  </a:txBody>
                  <a:tcPr/>
                </a:tc>
              </a:tr>
              <a:tr h="370840">
                <a:tc>
                  <a:txBody>
                    <a:bodyPr/>
                    <a:lstStyle/>
                    <a:p>
                      <a:r>
                        <a:rPr lang="en-US" noProof="0" dirty="0" smtClean="0"/>
                        <a:t>Requires</a:t>
                      </a:r>
                      <a:r>
                        <a:rPr lang="en-US" baseline="0" noProof="0" dirty="0" smtClean="0"/>
                        <a:t> multiple packets to establish link</a:t>
                      </a:r>
                      <a:endParaRPr lang="en-US" noProof="0" dirty="0"/>
                    </a:p>
                  </a:txBody>
                  <a:tcPr/>
                </a:tc>
              </a:tr>
              <a:tr h="370840">
                <a:tc>
                  <a:txBody>
                    <a:bodyPr/>
                    <a:lstStyle/>
                    <a:p>
                      <a:r>
                        <a:rPr lang="en-US" noProof="0" dirty="0" smtClean="0"/>
                        <a:t>Complex</a:t>
                      </a:r>
                      <a:endParaRPr lang="en-US" noProof="0" dirty="0"/>
                    </a:p>
                  </a:txBody>
                  <a:tcPr/>
                </a:tc>
              </a:tr>
            </a:tbl>
          </a:graphicData>
        </a:graphic>
      </p:graphicFrame>
    </p:spTree>
    <p:extLst>
      <p:ext uri="{BB962C8B-B14F-4D97-AF65-F5344CB8AC3E}">
        <p14:creationId xmlns:p14="http://schemas.microsoft.com/office/powerpoint/2010/main" val="3117804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IP w/ Header Compression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54108426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0000"/>
                    </a:solidFill>
                  </a:tcPr>
                </a:tc>
              </a:tr>
              <a:tr h="370840">
                <a:tc>
                  <a:txBody>
                    <a:bodyPr/>
                    <a:lstStyle/>
                    <a:p>
                      <a:r>
                        <a:rPr lang="en-US" noProof="0" dirty="0" smtClean="0"/>
                        <a:t>2xAA</a:t>
                      </a:r>
                      <a:endParaRPr lang="en-US" noProof="0" dirty="0"/>
                    </a:p>
                  </a:txBody>
                  <a:tcPr>
                    <a:solidFill>
                      <a:srgbClr val="FF0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462423658"/>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165221071"/>
              </p:ext>
            </p:extLst>
          </p:nvPr>
        </p:nvGraphicFramePr>
        <p:xfrm>
          <a:off x="4572000"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C000"/>
                    </a:solidFill>
                  </a:tcPr>
                </a:tc>
              </a:tr>
              <a:tr h="370840">
                <a:tc>
                  <a:txBody>
                    <a:bodyPr/>
                    <a:lstStyle/>
                    <a:p>
                      <a:r>
                        <a:rPr lang="en-US" noProof="0" dirty="0" smtClean="0"/>
                        <a:t>&lt;</a:t>
                      </a:r>
                      <a:r>
                        <a:rPr lang="en-US" baseline="0" noProof="0" dirty="0" smtClean="0"/>
                        <a:t> 50km</a:t>
                      </a:r>
                      <a:endParaRPr lang="en-US" noProof="0" dirty="0"/>
                    </a:p>
                  </a:txBody>
                  <a:tcPr>
                    <a:solidFill>
                      <a:srgbClr val="FFC00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597318567"/>
              </p:ext>
            </p:extLst>
          </p:nvPr>
        </p:nvGraphicFramePr>
        <p:xfrm>
          <a:off x="4572000" y="4005064"/>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000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694266585"/>
              </p:ext>
            </p:extLst>
          </p:nvPr>
        </p:nvGraphicFramePr>
        <p:xfrm>
          <a:off x="467544" y="1556792"/>
          <a:ext cx="1944216" cy="25654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Downlink/Downlink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FFC00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321719693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FF0000"/>
                    </a:solidFill>
                  </a:tcPr>
                </a:tc>
              </a:tr>
              <a:tr h="370840">
                <a:tc>
                  <a:txBody>
                    <a:bodyPr/>
                    <a:lstStyle/>
                    <a:p>
                      <a:r>
                        <a:rPr lang="en-US" sz="1800" dirty="0" smtClean="0"/>
                        <a:t>Occasionally 1/day</a:t>
                      </a:r>
                    </a:p>
                  </a:txBody>
                  <a:tcPr>
                    <a:solidFill>
                      <a:srgbClr val="FF0000"/>
                    </a:solidFill>
                  </a:tcPr>
                </a:tc>
              </a:tr>
              <a:tr h="370840">
                <a:tc>
                  <a:txBody>
                    <a:bodyPr/>
                    <a:lstStyle/>
                    <a:p>
                      <a:r>
                        <a:rPr lang="en-US" sz="1800" dirty="0" smtClean="0"/>
                        <a:t>Occasionally 1/hour</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FF0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1477260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9</a:t>
            </a:fld>
            <a:endParaRPr lang="en-US" altLang="en-US" dirty="0"/>
          </a:p>
        </p:txBody>
      </p:sp>
    </p:spTree>
    <p:extLst>
      <p:ext uri="{BB962C8B-B14F-4D97-AF65-F5344CB8AC3E}">
        <p14:creationId xmlns:p14="http://schemas.microsoft.com/office/powerpoint/2010/main" val="873219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504</Words>
  <Application>Microsoft Office PowerPoint</Application>
  <PresentationFormat>Bildschirmpräsentation (4:3)</PresentationFormat>
  <Paragraphs>174</Paragraphs>
  <Slides>9</Slides>
  <Notes>3</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IEEE-P802_15_Rbt</vt:lpstr>
      <vt:lpstr>PowerPoint-Präsentation</vt:lpstr>
      <vt:lpstr>Suitability Evaluation of Connectivity</vt:lpstr>
      <vt:lpstr>Gateway / Transparent ( I / II )</vt:lpstr>
      <vt:lpstr>Gateway / Transparent ( II / II )</vt:lpstr>
      <vt:lpstr>IP w/o Header Compression ( I / II )</vt:lpstr>
      <vt:lpstr>IP w/o Header Compression ( II / II )</vt:lpstr>
      <vt:lpstr>IP w/ Header Compression ( I / II )</vt:lpstr>
      <vt:lpstr>IP w/ Header Compression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75</cp:revision>
  <cp:lastPrinted>1998-02-10T13:28:06Z</cp:lastPrinted>
  <dcterms:created xsi:type="dcterms:W3CDTF">2017-07-08T18:50:52Z</dcterms:created>
  <dcterms:modified xsi:type="dcterms:W3CDTF">2017-07-09T17:23:42Z</dcterms:modified>
</cp:coreProperties>
</file>