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79" r:id="rId3"/>
    <p:sldId id="261" r:id="rId4"/>
    <p:sldId id="262" r:id="rId5"/>
    <p:sldId id="268" r:id="rId6"/>
    <p:sldId id="269" r:id="rId7"/>
    <p:sldId id="270" r:id="rId8"/>
    <p:sldId id="271" r:id="rId9"/>
    <p:sldId id="272" r:id="rId10"/>
    <p:sldId id="273" r:id="rId11"/>
    <p:sldId id="274" r:id="rId12"/>
    <p:sldId id="275" r:id="rId13"/>
    <p:sldId id="276" r:id="rId14"/>
    <p:sldId id="278" r:id="rId15"/>
    <p:sldId id="28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15-17-0375-01-lpwa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FEC Schemes</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FEC schemes </a:t>
            </a:r>
            <a:r>
              <a:rPr lang="en-US" altLang="en-US" sz="1600" dirty="0">
                <a:solidFill>
                  <a:schemeClr val="tx2"/>
                </a:solidFill>
              </a:rPr>
              <a:t>that 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Turbo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701247819"/>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264192183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2915741088"/>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2552530530"/>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508873968"/>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00B050"/>
                      </a:bgClr>
                    </a:pattFill>
                  </a:tcPr>
                </a:tc>
              </a:tr>
              <a:tr h="370840">
                <a:tc>
                  <a:txBody>
                    <a:bodyPr/>
                    <a:lstStyle/>
                    <a:p>
                      <a:r>
                        <a:rPr lang="en-US" noProof="0" dirty="0" smtClean="0"/>
                        <a:t>2XAA</a:t>
                      </a:r>
                      <a:endParaRPr lang="en-US" noProof="0" dirty="0"/>
                    </a:p>
                  </a:txBody>
                  <a:tcPr>
                    <a:pattFill prst="wdDnDiag">
                      <a:fgClr>
                        <a:srgbClr val="FF0000"/>
                      </a:fgClr>
                      <a:bgClr>
                        <a:srgbClr val="00B05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00B05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126356036"/>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2123976487"/>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741221119"/>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988065573"/>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00B050"/>
                    </a:solidFill>
                  </a:tcPr>
                </a:tc>
              </a:tr>
            </a:tbl>
          </a:graphicData>
        </a:graphic>
      </p:graphicFrame>
    </p:spTree>
    <p:extLst>
      <p:ext uri="{BB962C8B-B14F-4D97-AF65-F5344CB8AC3E}">
        <p14:creationId xmlns:p14="http://schemas.microsoft.com/office/powerpoint/2010/main" val="3364433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LDPC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Low Density Parity Check (LDPC) Code are based on block codes with spare code matrices</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505114055"/>
              </p:ext>
            </p:extLst>
          </p:nvPr>
        </p:nvGraphicFramePr>
        <p:xfrm>
          <a:off x="827584" y="285293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Acceptable</a:t>
                      </a:r>
                      <a:r>
                        <a:rPr lang="en-US" baseline="0" noProof="0" dirty="0" smtClean="0"/>
                        <a:t> </a:t>
                      </a:r>
                      <a:r>
                        <a:rPr lang="en-US" noProof="0" dirty="0" smtClean="0"/>
                        <a:t>encoding complexity</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54861111"/>
              </p:ext>
            </p:extLst>
          </p:nvPr>
        </p:nvGraphicFramePr>
        <p:xfrm>
          <a:off x="4644008" y="2852936"/>
          <a:ext cx="3672408" cy="35712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Requires long block lengths for good performance</a:t>
                      </a:r>
                      <a:endParaRPr lang="en-US" noProof="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Sensitive wrt.</a:t>
                      </a:r>
                      <a:r>
                        <a:rPr lang="en-US" baseline="0" noProof="0" dirty="0" smtClean="0"/>
                        <a:t> erasures/puncturing (e.g. in case of block fading)</a:t>
                      </a:r>
                      <a:endParaRPr lang="en-US" noProof="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noProof="0" dirty="0" smtClean="0"/>
                        <a:t>Normally </a:t>
                      </a:r>
                      <a:r>
                        <a:rPr lang="en-US" baseline="0" noProof="0" dirty="0" smtClean="0"/>
                        <a:t>fixed block length (inflexible)</a:t>
                      </a:r>
                      <a:endParaRPr lang="en-US" noProof="0" dirty="0" smtClean="0"/>
                    </a:p>
                  </a:txBody>
                  <a:tcPr/>
                </a:tc>
              </a:tr>
            </a:tbl>
          </a:graphicData>
        </a:graphic>
      </p:graphicFrame>
    </p:spTree>
    <p:extLst>
      <p:ext uri="{BB962C8B-B14F-4D97-AF65-F5344CB8AC3E}">
        <p14:creationId xmlns:p14="http://schemas.microsoft.com/office/powerpoint/2010/main" val="2688744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LDPC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485274565"/>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016394383"/>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1676293548"/>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C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134452448"/>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543708822"/>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FFC000"/>
                      </a:bgClr>
                    </a:pattFill>
                  </a:tcPr>
                </a:tc>
              </a:tr>
              <a:tr h="370840">
                <a:tc>
                  <a:txBody>
                    <a:bodyPr/>
                    <a:lstStyle/>
                    <a:p>
                      <a:r>
                        <a:rPr lang="en-US" noProof="0" dirty="0" smtClean="0"/>
                        <a:t>2XAA</a:t>
                      </a:r>
                      <a:endParaRPr lang="en-US" noProof="0" dirty="0"/>
                    </a:p>
                  </a:txBody>
                  <a:tcPr>
                    <a:pattFill prst="wdDnDiag">
                      <a:fgClr>
                        <a:srgbClr val="FF0000"/>
                      </a:fgClr>
                      <a:bgClr>
                        <a:srgbClr val="FFC00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FFC00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91744903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130140451"/>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72475984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210180725"/>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000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FFC00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4219330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Polar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New code class for short codes that is currently discussed for 5G for protecting signaling information</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175479840"/>
              </p:ext>
            </p:extLst>
          </p:nvPr>
        </p:nvGraphicFramePr>
        <p:xfrm>
          <a:off x="827584" y="3284984"/>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good performance also</a:t>
                      </a:r>
                      <a:r>
                        <a:rPr lang="en-US" baseline="0" noProof="0" dirty="0" smtClean="0"/>
                        <a:t> in case of short block lengths</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07407763"/>
              </p:ext>
            </p:extLst>
          </p:nvPr>
        </p:nvGraphicFramePr>
        <p:xfrm>
          <a:off x="4644008" y="3284984"/>
          <a:ext cx="3672408" cy="2667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as special decoder is required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IPR</a:t>
                      </a:r>
                      <a:r>
                        <a:rPr lang="en-US" baseline="0" noProof="0" dirty="0" smtClean="0"/>
                        <a:t> status unclear</a:t>
                      </a:r>
                      <a:endParaRPr lang="en-US" noProof="0" dirty="0"/>
                    </a:p>
                  </a:txBody>
                  <a:tcPr/>
                </a:tc>
              </a:tr>
              <a:tr h="370840">
                <a:tc>
                  <a:txBody>
                    <a:bodyPr/>
                    <a:lstStyle/>
                    <a:p>
                      <a:r>
                        <a:rPr lang="en-US" noProof="0" dirty="0" smtClean="0"/>
                        <a:t>Optimized for short block length</a:t>
                      </a:r>
                      <a:endParaRPr lang="en-US" noProof="0" dirty="0"/>
                    </a:p>
                  </a:txBody>
                  <a:tcPr/>
                </a:tc>
              </a:tr>
            </a:tbl>
          </a:graphicData>
        </a:graphic>
      </p:graphicFrame>
    </p:spTree>
    <p:extLst>
      <p:ext uri="{BB962C8B-B14F-4D97-AF65-F5344CB8AC3E}">
        <p14:creationId xmlns:p14="http://schemas.microsoft.com/office/powerpoint/2010/main" val="2209459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Polar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2186697339"/>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86487764"/>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4002681659"/>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216795972"/>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149613807"/>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pattFill prst="wdDnDiag">
                      <a:fgClr>
                        <a:srgbClr val="FF0000"/>
                      </a:fgClr>
                      <a:bgClr>
                        <a:srgbClr val="FFC000"/>
                      </a:bgClr>
                    </a:pattFill>
                  </a:tcPr>
                </a:tc>
              </a:tr>
              <a:tr h="370840">
                <a:tc>
                  <a:txBody>
                    <a:bodyPr/>
                    <a:lstStyle/>
                    <a:p>
                      <a:r>
                        <a:rPr lang="en-US" noProof="0" dirty="0" smtClean="0"/>
                        <a:t>2XAA</a:t>
                      </a:r>
                      <a:endParaRPr lang="en-US" noProof="0" dirty="0"/>
                    </a:p>
                  </a:txBody>
                  <a:tcPr>
                    <a:pattFill prst="wdDnDiag">
                      <a:fgClr>
                        <a:srgbClr val="FF0000"/>
                      </a:fgClr>
                      <a:bgClr>
                        <a:srgbClr val="FFC000"/>
                      </a:bgClr>
                    </a:pattFill>
                  </a:tcPr>
                </a:tc>
              </a:tr>
              <a:tr h="370840">
                <a:tc>
                  <a:txBody>
                    <a:bodyPr/>
                    <a:lstStyle/>
                    <a:p>
                      <a:r>
                        <a:rPr lang="en-US" noProof="0" dirty="0" smtClean="0"/>
                        <a:t>Energy</a:t>
                      </a:r>
                      <a:r>
                        <a:rPr lang="en-US" baseline="0" noProof="0" dirty="0" smtClean="0"/>
                        <a:t> Harvesting</a:t>
                      </a:r>
                      <a:endParaRPr lang="en-US" noProof="0" dirty="0"/>
                    </a:p>
                  </a:txBody>
                  <a:tcPr>
                    <a:pattFill prst="wdDnDiag">
                      <a:fgClr>
                        <a:srgbClr val="FF0000"/>
                      </a:fgClr>
                      <a:bgClr>
                        <a:srgbClr val="FFC000"/>
                      </a:bgClr>
                    </a:patt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2198112858"/>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005427830"/>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698687944"/>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207340882"/>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568323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903441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Evaluation of FEC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799292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 FEC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Simple transmission of the data without forward error-correcting codes </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555906247"/>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Simple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02434288"/>
              </p:ext>
            </p:extLst>
          </p:nvPr>
        </p:nvGraphicFramePr>
        <p:xfrm>
          <a:off x="4644008" y="32849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Significant</a:t>
                      </a:r>
                      <a:r>
                        <a:rPr lang="en-US" baseline="0" noProof="0" dirty="0" smtClean="0"/>
                        <a:t> performance loss</a:t>
                      </a:r>
                      <a:br>
                        <a:rPr lang="en-US" baseline="0" noProof="0" dirty="0" smtClean="0"/>
                      </a:br>
                      <a:r>
                        <a:rPr lang="en-US" baseline="0" noProof="0" dirty="0" smtClean="0"/>
                        <a:t>(&gt; 10dB) wrt. theory</a:t>
                      </a:r>
                      <a:endParaRPr lang="en-US" noProof="0" dirty="0"/>
                    </a:p>
                  </a:txBody>
                  <a:tcPr/>
                </a:tc>
              </a:tr>
              <a:tr h="370840">
                <a:tc>
                  <a:txBody>
                    <a:bodyPr/>
                    <a:lstStyle/>
                    <a:p>
                      <a:r>
                        <a:rPr lang="en-US" noProof="0" dirty="0" smtClean="0"/>
                        <a:t>Very inefficient for long packets</a:t>
                      </a:r>
                      <a:endParaRPr lang="en-US" noProof="0" dirty="0"/>
                    </a:p>
                  </a:txBody>
                  <a:tcPr/>
                </a:tc>
              </a:tr>
              <a:tr h="370840">
                <a:tc>
                  <a:txBody>
                    <a:bodyPr/>
                    <a:lstStyle/>
                    <a:p>
                      <a:r>
                        <a:rPr lang="en-US" noProof="0" dirty="0" smtClean="0"/>
                        <a:t>Does not allow</a:t>
                      </a:r>
                      <a:r>
                        <a:rPr lang="en-US" baseline="0" noProof="0" dirty="0" smtClean="0"/>
                        <a:t> for long-range due to low performance</a:t>
                      </a:r>
                      <a:endParaRPr lang="en-US" noProof="0" dirty="0" smtClean="0"/>
                    </a:p>
                  </a:txBody>
                  <a:tcPr/>
                </a:tc>
              </a:tr>
              <a:tr h="370840">
                <a:tc>
                  <a:txBody>
                    <a:bodyPr/>
                    <a:lstStyle/>
                    <a:p>
                      <a:r>
                        <a:rPr lang="en-US" noProof="0" dirty="0" smtClean="0"/>
                        <a:t>Sensitiv</a:t>
                      </a:r>
                      <a:r>
                        <a:rPr lang="en-US" baseline="0" noProof="0" dirty="0" smtClean="0"/>
                        <a:t>e wrt. interference</a:t>
                      </a:r>
                      <a:endParaRPr lang="en-US" noProof="0" dirty="0" smtClean="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No FEC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1365371058"/>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FFC000"/>
                    </a:solidFill>
                  </a:tcPr>
                </a:tc>
              </a:tr>
              <a:tr h="370840">
                <a:tc>
                  <a:txBody>
                    <a:bodyPr/>
                    <a:lstStyle/>
                    <a:p>
                      <a:r>
                        <a:rPr lang="en-US" noProof="0" dirty="0" smtClean="0"/>
                        <a:t>Outdoor Urban</a:t>
                      </a:r>
                      <a:endParaRPr lang="en-US" noProof="0" dirty="0"/>
                    </a:p>
                  </a:txBody>
                  <a:tcPr>
                    <a:solidFill>
                      <a:srgbClr val="FFC00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3795643822"/>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0000"/>
                    </a:solidFill>
                  </a:tcPr>
                </a:tc>
              </a:tr>
              <a:tr h="370840">
                <a:tc>
                  <a:txBody>
                    <a:bodyPr/>
                    <a:lstStyle/>
                    <a:p>
                      <a:r>
                        <a:rPr lang="en-US" dirty="0" smtClean="0"/>
                        <a:t>Low</a:t>
                      </a:r>
                      <a:endParaRPr lang="en-US" dirty="0"/>
                    </a:p>
                  </a:txBody>
                  <a:tcPr>
                    <a:solidFill>
                      <a:srgbClr val="FFC00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463698385"/>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0000"/>
                    </a:solidFill>
                  </a:tcPr>
                </a:tc>
              </a:tr>
              <a:tr h="370840">
                <a:tc>
                  <a:txBody>
                    <a:bodyPr/>
                    <a:lstStyle/>
                    <a:p>
                      <a:r>
                        <a:rPr lang="en-US" noProof="0" dirty="0" smtClean="0"/>
                        <a:t>Low</a:t>
                      </a:r>
                      <a:endParaRPr lang="en-US" noProof="0" dirty="0"/>
                    </a:p>
                  </a:txBody>
                  <a:tcPr>
                    <a:solidFill>
                      <a:srgbClr val="FFC00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3286239257"/>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FFC000"/>
                    </a:solidFill>
                  </a:tcPr>
                </a:tc>
              </a:tr>
              <a:tr h="370840">
                <a:tc>
                  <a:txBody>
                    <a:bodyPr/>
                    <a:lstStyle/>
                    <a:p>
                      <a:r>
                        <a:rPr lang="en-US" noProof="0" dirty="0" smtClean="0"/>
                        <a:t>&gt;</a:t>
                      </a:r>
                      <a:r>
                        <a:rPr lang="en-US" baseline="0" noProof="0" dirty="0" smtClean="0"/>
                        <a:t> 99.9%</a:t>
                      </a:r>
                      <a:endParaRPr lang="en-US" noProof="0" dirty="0"/>
                    </a:p>
                  </a:txBody>
                  <a:tcPr>
                    <a:solidFill>
                      <a:srgbClr val="FF000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465313025"/>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09055065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778801598"/>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0000"/>
                    </a:solidFill>
                  </a:tcPr>
                </a:tc>
              </a:tr>
              <a:tr h="370840">
                <a:tc>
                  <a:txBody>
                    <a:bodyPr/>
                    <a:lstStyle/>
                    <a:p>
                      <a:r>
                        <a:rPr lang="en-US" noProof="0" dirty="0" smtClean="0"/>
                        <a:t>&lt;</a:t>
                      </a:r>
                      <a:r>
                        <a:rPr lang="en-US" baseline="0" noProof="0" dirty="0" smtClean="0"/>
                        <a:t> 50km</a:t>
                      </a:r>
                      <a:endParaRPr lang="en-US" noProof="0" dirty="0"/>
                    </a:p>
                  </a:txBody>
                  <a:tcPr>
                    <a:solidFill>
                      <a:srgbClr val="FF0000"/>
                    </a:solidFill>
                  </a:tcPr>
                </a:tc>
              </a:tr>
              <a:tr h="370840">
                <a:tc>
                  <a:txBody>
                    <a:bodyPr/>
                    <a:lstStyle/>
                    <a:p>
                      <a:r>
                        <a:rPr lang="en-US" noProof="0" dirty="0" smtClean="0"/>
                        <a:t>&lt; 10km</a:t>
                      </a:r>
                      <a:endParaRPr lang="en-US" noProof="0" dirty="0"/>
                    </a:p>
                  </a:txBody>
                  <a:tcPr>
                    <a:solidFill>
                      <a:srgbClr val="FF0000"/>
                    </a:solidFill>
                  </a:tcPr>
                </a:tc>
              </a:tr>
              <a:tr h="370840">
                <a:tc>
                  <a:txBody>
                    <a:bodyPr/>
                    <a:lstStyle/>
                    <a:p>
                      <a:r>
                        <a:rPr lang="en-US" noProof="0" dirty="0" smtClean="0"/>
                        <a:t>&lt; 5km</a:t>
                      </a:r>
                      <a:endParaRPr lang="en-US" noProof="0" dirty="0"/>
                    </a:p>
                  </a:txBody>
                  <a:tcPr>
                    <a:solidFill>
                      <a:srgbClr val="FFC00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82658630"/>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FFC000"/>
                    </a:solidFill>
                  </a:tcPr>
                </a:tc>
              </a:tr>
              <a:tr h="370840">
                <a:tc>
                  <a:txBody>
                    <a:bodyPr/>
                    <a:lstStyle/>
                    <a:p>
                      <a:r>
                        <a:rPr lang="en-US" noProof="0" dirty="0" smtClean="0"/>
                        <a:t>120</a:t>
                      </a:r>
                      <a:r>
                        <a:rPr lang="en-US" baseline="0" noProof="0" dirty="0" smtClean="0"/>
                        <a:t> km/h</a:t>
                      </a:r>
                      <a:endParaRPr lang="en-US" noProof="0" dirty="0"/>
                    </a:p>
                  </a:txBody>
                  <a:tcPr>
                    <a:solidFill>
                      <a:srgbClr val="FF0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35399275"/>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0000"/>
                    </a:solidFill>
                  </a:tcPr>
                </a:tc>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Reed Solomon / BCH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Use of Reed Solomon or BCH Code</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741026332"/>
              </p:ext>
            </p:extLst>
          </p:nvPr>
        </p:nvGraphicFramePr>
        <p:xfrm>
          <a:off x="827584" y="3284984"/>
          <a:ext cx="3672408" cy="2661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Relatively Simple</a:t>
                      </a:r>
                      <a:endParaRPr lang="en-US" noProof="0" dirty="0"/>
                    </a:p>
                  </a:txBody>
                  <a:tcPr/>
                </a:tc>
              </a:tr>
              <a:tr h="370840">
                <a:tc>
                  <a:txBody>
                    <a:bodyPr/>
                    <a:lstStyle/>
                    <a:p>
                      <a:r>
                        <a:rPr lang="en-US" noProof="0" dirty="0" smtClean="0"/>
                        <a:t>Acceptable performance with</a:t>
                      </a:r>
                      <a:r>
                        <a:rPr lang="en-US" baseline="0" noProof="0" dirty="0" smtClean="0"/>
                        <a:t> hard decision data</a:t>
                      </a:r>
                      <a:endParaRPr lang="en-US" noProof="0" dirty="0"/>
                    </a:p>
                  </a:txBody>
                  <a:tcPr/>
                </a:tc>
              </a:tr>
              <a:tr h="370840">
                <a:tc>
                  <a:txBody>
                    <a:bodyPr/>
                    <a:lstStyle/>
                    <a:p>
                      <a:r>
                        <a:rPr lang="en-US" noProof="0" dirty="0" smtClean="0"/>
                        <a:t>Good</a:t>
                      </a:r>
                      <a:r>
                        <a:rPr lang="en-US" baseline="0" noProof="0" dirty="0" smtClean="0"/>
                        <a:t> performance in case of block errors</a:t>
                      </a:r>
                      <a:endParaRPr lang="en-US" noProof="0" dirty="0"/>
                    </a:p>
                  </a:txBody>
                  <a:tcPr/>
                </a:tc>
              </a:tr>
              <a:tr h="370840">
                <a:tc>
                  <a:txBody>
                    <a:bodyPr/>
                    <a:lstStyle/>
                    <a:p>
                      <a:r>
                        <a:rPr lang="en-US" noProof="0" dirty="0" smtClean="0"/>
                        <a:t>Good performance</a:t>
                      </a:r>
                      <a:r>
                        <a:rPr lang="en-US" baseline="0" noProof="0" dirty="0" smtClean="0"/>
                        <a:t> in case of high rate</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82373522"/>
              </p:ext>
            </p:extLst>
          </p:nvPr>
        </p:nvGraphicFramePr>
        <p:xfrm>
          <a:off x="4644008"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Significant performance loss wrt. theory</a:t>
                      </a:r>
                      <a:endParaRPr lang="en-US" noProof="0" dirty="0"/>
                    </a:p>
                  </a:txBody>
                  <a:tcPr/>
                </a:tc>
              </a:tr>
              <a:tr h="370840">
                <a:tc>
                  <a:txBody>
                    <a:bodyPr/>
                    <a:lstStyle/>
                    <a:p>
                      <a:r>
                        <a:rPr lang="en-US" noProof="0" dirty="0" smtClean="0"/>
                        <a:t>Only</a:t>
                      </a:r>
                      <a:r>
                        <a:rPr lang="en-US" baseline="0" noProof="0" dirty="0" smtClean="0"/>
                        <a:t> limited block length available</a:t>
                      </a:r>
                      <a:endParaRPr lang="en-US" noProof="0" dirty="0"/>
                    </a:p>
                  </a:txBody>
                  <a:tcPr/>
                </a:tc>
              </a:tr>
              <a:tr h="370840">
                <a:tc>
                  <a:txBody>
                    <a:bodyPr/>
                    <a:lstStyle/>
                    <a:p>
                      <a:r>
                        <a:rPr lang="en-US" noProof="0" dirty="0" smtClean="0"/>
                        <a:t>Limited</a:t>
                      </a:r>
                      <a:r>
                        <a:rPr lang="en-US" baseline="0" noProof="0" dirty="0" smtClean="0"/>
                        <a:t> performance in case of bit errors (e.g. AWGN channel)</a:t>
                      </a:r>
                      <a:endParaRPr lang="en-US" noProof="0" dirty="0"/>
                    </a:p>
                  </a:txBody>
                  <a:tcPr/>
                </a:tc>
              </a:tr>
            </a:tbl>
          </a:graphicData>
        </a:graphic>
      </p:graphicFrame>
    </p:spTree>
    <p:extLst>
      <p:ext uri="{BB962C8B-B14F-4D97-AF65-F5344CB8AC3E}">
        <p14:creationId xmlns:p14="http://schemas.microsoft.com/office/powerpoint/2010/main" val="3922037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Reed Solomon / BCH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3049915774"/>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FFC00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530237116"/>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C00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88954540"/>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C00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24797997"/>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FFC00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259244306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852065539"/>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1913295985"/>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FFC00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326376767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FFC00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076855313"/>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FFC00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FFC00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42321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Convolutional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Encode the data using convolutional encoder, decoding typically based on Viterbi algorithm</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1344021739"/>
              </p:ext>
            </p:extLst>
          </p:nvPr>
        </p:nvGraphicFramePr>
        <p:xfrm>
          <a:off x="827584" y="3284984"/>
          <a:ext cx="3672408" cy="23926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 encoding</a:t>
                      </a:r>
                      <a:endParaRPr lang="en-US" noProof="0" dirty="0"/>
                    </a:p>
                  </a:txBody>
                  <a:tcPr/>
                </a:tc>
              </a:tr>
              <a:tr h="370840">
                <a:tc>
                  <a:txBody>
                    <a:bodyPr/>
                    <a:lstStyle/>
                    <a:p>
                      <a:r>
                        <a:rPr lang="en-US" noProof="0" dirty="0" smtClean="0"/>
                        <a:t>Acceptable</a:t>
                      </a:r>
                      <a:r>
                        <a:rPr lang="en-US" baseline="0" noProof="0" dirty="0" smtClean="0"/>
                        <a:t> decoding performance</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r h="370840">
                <a:tc>
                  <a:txBody>
                    <a:bodyPr/>
                    <a:lstStyle/>
                    <a:p>
                      <a:r>
                        <a:rPr lang="en-US" noProof="0" dirty="0" smtClean="0"/>
                        <a:t>Good performance</a:t>
                      </a:r>
                      <a:r>
                        <a:rPr lang="en-US" baseline="0" noProof="0" dirty="0" smtClean="0"/>
                        <a:t> in case of block errors with interleaver</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572119042"/>
              </p:ext>
            </p:extLst>
          </p:nvPr>
        </p:nvGraphicFramePr>
        <p:xfrm>
          <a:off x="4644008" y="3284984"/>
          <a:ext cx="3672408" cy="19253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Good performance</a:t>
                      </a:r>
                      <a:r>
                        <a:rPr lang="en-US" baseline="0" noProof="0" dirty="0" smtClean="0"/>
                        <a:t> (close to theoretical limits) only for short block length</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bl>
          </a:graphicData>
        </a:graphic>
      </p:graphicFrame>
    </p:spTree>
    <p:extLst>
      <p:ext uri="{BB962C8B-B14F-4D97-AF65-F5344CB8AC3E}">
        <p14:creationId xmlns:p14="http://schemas.microsoft.com/office/powerpoint/2010/main" val="1961463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Convolutional Code ( II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9" name="Tabelle 8"/>
          <p:cNvGraphicFramePr>
            <a:graphicFrameLocks noGrp="1"/>
          </p:cNvGraphicFramePr>
          <p:nvPr>
            <p:extLst>
              <p:ext uri="{D42A27DB-BD31-4B8C-83A1-F6EECF244321}">
                <p14:modId xmlns:p14="http://schemas.microsoft.com/office/powerpoint/2010/main" val="498859170"/>
              </p:ext>
            </p:extLst>
          </p:nvPr>
        </p:nvGraphicFramePr>
        <p:xfrm>
          <a:off x="467544" y="1484784"/>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Channel</a:t>
                      </a:r>
                      <a:r>
                        <a:rPr lang="en-US" baseline="0" noProof="0" dirty="0" smtClean="0"/>
                        <a:t> Model</a:t>
                      </a:r>
                      <a:endParaRPr lang="en-US" noProof="0" dirty="0"/>
                    </a:p>
                  </a:txBody>
                  <a:tcPr/>
                </a:tc>
              </a:tr>
              <a:tr h="370840">
                <a:tc>
                  <a:txBody>
                    <a:bodyPr/>
                    <a:lstStyle/>
                    <a:p>
                      <a:r>
                        <a:rPr lang="en-US" noProof="0" dirty="0" smtClean="0"/>
                        <a:t>Indoor</a:t>
                      </a:r>
                      <a:endParaRPr lang="en-US" noProof="0" dirty="0"/>
                    </a:p>
                  </a:txBody>
                  <a:tcPr>
                    <a:solidFill>
                      <a:srgbClr val="00B050"/>
                    </a:solidFill>
                  </a:tcPr>
                </a:tc>
              </a:tr>
              <a:tr h="370840">
                <a:tc>
                  <a:txBody>
                    <a:bodyPr/>
                    <a:lstStyle/>
                    <a:p>
                      <a:r>
                        <a:rPr lang="en-US" noProof="0" dirty="0" smtClean="0"/>
                        <a:t>Outdoor Rural</a:t>
                      </a:r>
                      <a:endParaRPr lang="en-US" noProof="0" dirty="0"/>
                    </a:p>
                  </a:txBody>
                  <a:tcPr>
                    <a:solidFill>
                      <a:srgbClr val="00B050"/>
                    </a:solidFill>
                  </a:tcPr>
                </a:tc>
              </a:tr>
              <a:tr h="370840">
                <a:tc>
                  <a:txBody>
                    <a:bodyPr/>
                    <a:lstStyle/>
                    <a:p>
                      <a:r>
                        <a:rPr lang="en-US" noProof="0" dirty="0" smtClean="0"/>
                        <a:t>Outdoor Urban</a:t>
                      </a:r>
                      <a:endParaRPr lang="en-US" noProof="0" dirty="0"/>
                    </a:p>
                  </a:txBody>
                  <a:tcPr>
                    <a:solidFill>
                      <a:srgbClr val="00B050"/>
                    </a:solidFill>
                  </a:tcPr>
                </a:tc>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876649872"/>
              </p:ext>
            </p:extLst>
          </p:nvPr>
        </p:nvGraphicFramePr>
        <p:xfrm>
          <a:off x="2483768"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00B050"/>
                    </a:solidFill>
                  </a:tcPr>
                </a:tc>
              </a:tr>
              <a:tr h="370840">
                <a:tc>
                  <a:txBody>
                    <a:bodyPr/>
                    <a:lstStyle/>
                    <a:p>
                      <a:r>
                        <a:rPr lang="en-US" dirty="0" smtClean="0"/>
                        <a:t>Medium</a:t>
                      </a:r>
                      <a:endParaRPr lang="en-US" dirty="0"/>
                    </a:p>
                  </a:txBody>
                  <a:tcPr>
                    <a:solidFill>
                      <a:srgbClr val="00B05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996089436"/>
              </p:ext>
            </p:extLst>
          </p:nvPr>
        </p:nvGraphicFramePr>
        <p:xfrm>
          <a:off x="4572000" y="1700808"/>
          <a:ext cx="1944216" cy="23977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644134085"/>
              </p:ext>
            </p:extLst>
          </p:nvPr>
        </p:nvGraphicFramePr>
        <p:xfrm>
          <a:off x="467544" y="3068960"/>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Availability</a:t>
                      </a:r>
                      <a:endParaRPr lang="en-US" noProof="0" dirty="0"/>
                    </a:p>
                  </a:txBody>
                  <a:tcPr/>
                </a:tc>
              </a:tr>
              <a:tr h="370840">
                <a:tc>
                  <a:txBody>
                    <a:bodyPr/>
                    <a:lstStyle/>
                    <a:p>
                      <a:r>
                        <a:rPr lang="en-US" noProof="0" dirty="0" smtClean="0"/>
                        <a:t>&gt;</a:t>
                      </a:r>
                      <a:r>
                        <a:rPr lang="en-US" baseline="0" noProof="0" dirty="0" smtClean="0"/>
                        <a:t> 90%</a:t>
                      </a:r>
                      <a:endParaRPr lang="en-US" noProof="0" dirty="0"/>
                    </a:p>
                  </a:txBody>
                  <a:tcPr>
                    <a:solidFill>
                      <a:srgbClr val="00B050"/>
                    </a:solidFill>
                  </a:tcPr>
                </a:tc>
              </a:tr>
              <a:tr h="370840">
                <a:tc>
                  <a:txBody>
                    <a:bodyPr/>
                    <a:lstStyle/>
                    <a:p>
                      <a:r>
                        <a:rPr lang="en-US" noProof="0" dirty="0" smtClean="0"/>
                        <a:t>&gt;</a:t>
                      </a:r>
                      <a:r>
                        <a:rPr lang="en-US" baseline="0" noProof="0" dirty="0" smtClean="0"/>
                        <a:t> 99%</a:t>
                      </a:r>
                      <a:endParaRPr lang="en-US" noProof="0" dirty="0"/>
                    </a:p>
                  </a:txBody>
                  <a:tcPr>
                    <a:solidFill>
                      <a:srgbClr val="00B050"/>
                    </a:solidFill>
                  </a:tcPr>
                </a:tc>
              </a:tr>
              <a:tr h="370840">
                <a:tc>
                  <a:txBody>
                    <a:bodyPr/>
                    <a:lstStyle/>
                    <a:p>
                      <a:r>
                        <a:rPr lang="en-US" noProof="0" dirty="0" smtClean="0"/>
                        <a:t>&gt;</a:t>
                      </a:r>
                      <a:r>
                        <a:rPr lang="en-US" baseline="0" noProof="0" dirty="0" smtClean="0"/>
                        <a:t> 99.9%</a:t>
                      </a:r>
                      <a:endParaRPr lang="en-US" noProof="0" dirty="0"/>
                    </a:p>
                  </a:txBody>
                  <a:tcPr>
                    <a:solidFill>
                      <a:srgbClr val="00B050"/>
                    </a:solidFill>
                  </a:tcPr>
                </a:tc>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1956120421"/>
              </p:ext>
            </p:extLst>
          </p:nvPr>
        </p:nvGraphicFramePr>
        <p:xfrm>
          <a:off x="2483768" y="422108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337111385"/>
              </p:ext>
            </p:extLst>
          </p:nvPr>
        </p:nvGraphicFramePr>
        <p:xfrm>
          <a:off x="6660232" y="1700808"/>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5" name="Tabelle 14"/>
          <p:cNvGraphicFramePr>
            <a:graphicFrameLocks noGrp="1"/>
          </p:cNvGraphicFramePr>
          <p:nvPr>
            <p:extLst>
              <p:ext uri="{D42A27DB-BD31-4B8C-83A1-F6EECF244321}">
                <p14:modId xmlns:p14="http://schemas.microsoft.com/office/powerpoint/2010/main" val="3254778209"/>
              </p:ext>
            </p:extLst>
          </p:nvPr>
        </p:nvGraphicFramePr>
        <p:xfrm>
          <a:off x="4572000" y="4221088"/>
          <a:ext cx="1944216" cy="22250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Cell Radius</a:t>
                      </a:r>
                      <a:endParaRPr lang="en-US" noProof="0" dirty="0"/>
                    </a:p>
                  </a:txBody>
                  <a:tcPr/>
                </a:tc>
              </a:tr>
              <a:tr h="370840">
                <a:tc>
                  <a:txBody>
                    <a:bodyPr/>
                    <a:lstStyle/>
                    <a:p>
                      <a:r>
                        <a:rPr lang="en-US" noProof="0" dirty="0" smtClean="0"/>
                        <a:t>&gt; 50km</a:t>
                      </a:r>
                      <a:endParaRPr lang="en-US" noProof="0" dirty="0"/>
                    </a:p>
                  </a:txBody>
                  <a:tcPr>
                    <a:solidFill>
                      <a:srgbClr val="00B050"/>
                    </a:solidFill>
                  </a:tcPr>
                </a:tc>
              </a:tr>
              <a:tr h="370840">
                <a:tc>
                  <a:txBody>
                    <a:bodyPr/>
                    <a:lstStyle/>
                    <a:p>
                      <a:r>
                        <a:rPr lang="en-US" noProof="0" dirty="0" smtClean="0"/>
                        <a:t>&lt;</a:t>
                      </a:r>
                      <a:r>
                        <a:rPr lang="en-US" baseline="0" noProof="0" dirty="0" smtClean="0"/>
                        <a:t> 50km</a:t>
                      </a:r>
                      <a:endParaRPr lang="en-US" noProof="0" dirty="0"/>
                    </a:p>
                  </a:txBody>
                  <a:tcPr>
                    <a:solidFill>
                      <a:srgbClr val="00B050"/>
                    </a:solidFill>
                  </a:tcPr>
                </a:tc>
              </a:tr>
              <a:tr h="370840">
                <a:tc>
                  <a:txBody>
                    <a:bodyPr/>
                    <a:lstStyle/>
                    <a:p>
                      <a:r>
                        <a:rPr lang="en-US" noProof="0" dirty="0" smtClean="0"/>
                        <a:t>&lt; 10km</a:t>
                      </a:r>
                      <a:endParaRPr lang="en-US" noProof="0" dirty="0"/>
                    </a:p>
                  </a:txBody>
                  <a:tcPr>
                    <a:solidFill>
                      <a:srgbClr val="00B050"/>
                    </a:solidFill>
                  </a:tcPr>
                </a:tc>
              </a:tr>
              <a:tr h="370840">
                <a:tc>
                  <a:txBody>
                    <a:bodyPr/>
                    <a:lstStyle/>
                    <a:p>
                      <a:r>
                        <a:rPr lang="en-US" noProof="0" dirty="0" smtClean="0"/>
                        <a:t>&lt; 5km</a:t>
                      </a:r>
                      <a:endParaRPr lang="en-US" noProof="0" dirty="0"/>
                    </a:p>
                  </a:txBody>
                  <a:tcPr>
                    <a:solidFill>
                      <a:srgbClr val="00B050"/>
                    </a:solidFill>
                  </a:tcPr>
                </a:tc>
              </a:tr>
              <a:tr h="370840">
                <a:tc>
                  <a:txBody>
                    <a:bodyPr/>
                    <a:lstStyle/>
                    <a:p>
                      <a:r>
                        <a:rPr lang="en-US" noProof="0" dirty="0" smtClean="0"/>
                        <a:t>&lt; 1km</a:t>
                      </a:r>
                      <a:endParaRPr lang="en-US" noProof="0"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544616588"/>
              </p:ext>
            </p:extLst>
          </p:nvPr>
        </p:nvGraphicFramePr>
        <p:xfrm>
          <a:off x="6660232" y="4231888"/>
          <a:ext cx="1944216" cy="14833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Node Velocity</a:t>
                      </a:r>
                      <a:endParaRPr lang="en-US" noProof="0" dirty="0"/>
                    </a:p>
                  </a:txBody>
                  <a:tcPr/>
                </a:tc>
              </a:tr>
              <a:tr h="370840">
                <a:tc>
                  <a:txBody>
                    <a:bodyPr/>
                    <a:lstStyle/>
                    <a:p>
                      <a:r>
                        <a:rPr lang="en-US" noProof="0" dirty="0" smtClean="0"/>
                        <a:t>3 km/h</a:t>
                      </a:r>
                      <a:endParaRPr lang="en-US" noProof="0" dirty="0"/>
                    </a:p>
                  </a:txBody>
                  <a:tcPr>
                    <a:solidFill>
                      <a:srgbClr val="00B050"/>
                    </a:solidFill>
                  </a:tcPr>
                </a:tc>
              </a:tr>
              <a:tr h="370840">
                <a:tc>
                  <a:txBody>
                    <a:bodyPr/>
                    <a:lstStyle/>
                    <a:p>
                      <a:r>
                        <a:rPr lang="en-US" noProof="0" dirty="0" smtClean="0"/>
                        <a:t>30 km/h</a:t>
                      </a:r>
                      <a:endParaRPr lang="en-US" noProof="0" dirty="0"/>
                    </a:p>
                  </a:txBody>
                  <a:tcPr>
                    <a:solidFill>
                      <a:srgbClr val="00B050"/>
                    </a:solidFill>
                  </a:tcPr>
                </a:tc>
              </a:tr>
              <a:tr h="370840">
                <a:tc>
                  <a:txBody>
                    <a:bodyPr/>
                    <a:lstStyle/>
                    <a:p>
                      <a:r>
                        <a:rPr lang="en-US" noProof="0" dirty="0" smtClean="0"/>
                        <a:t>120</a:t>
                      </a:r>
                      <a:r>
                        <a:rPr lang="en-US" baseline="0" noProof="0" dirty="0" smtClean="0"/>
                        <a:t> km/h</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1212518346"/>
              </p:ext>
            </p:extLst>
          </p:nvPr>
        </p:nvGraphicFramePr>
        <p:xfrm>
          <a:off x="467544" y="4581128"/>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solidFill>
                            <a:schemeClr val="tx1"/>
                          </a:solidFill>
                        </a:rPr>
                        <a:t>&lt;= 256 bytes</a:t>
                      </a:r>
                      <a:endParaRPr lang="en-US" noProof="0" dirty="0">
                        <a:solidFill>
                          <a:schemeClr val="tx1"/>
                        </a:solidFill>
                      </a:endParaRPr>
                    </a:p>
                  </a:txBody>
                  <a:tcPr>
                    <a:solidFill>
                      <a:srgbClr val="00B050"/>
                    </a:solidFill>
                  </a:tcPr>
                </a:tc>
              </a:tr>
              <a:tr h="370840">
                <a:tc>
                  <a:txBody>
                    <a:bodyPr/>
                    <a:lstStyle/>
                    <a:p>
                      <a:r>
                        <a:rPr lang="en-US" noProof="0" dirty="0" smtClean="0">
                          <a:solidFill>
                            <a:schemeClr val="tx1"/>
                          </a:solidFill>
                        </a:rPr>
                        <a:t>&gt;</a:t>
                      </a:r>
                      <a:r>
                        <a:rPr lang="en-US" baseline="0" noProof="0" dirty="0" smtClean="0">
                          <a:solidFill>
                            <a:schemeClr val="tx1"/>
                          </a:solidFill>
                        </a:rPr>
                        <a:t> 256 bytes</a:t>
                      </a:r>
                      <a:endParaRPr lang="en-US" noProof="0" dirty="0">
                        <a:solidFill>
                          <a:schemeClr val="tx1"/>
                        </a:solidFill>
                      </a:endParaRPr>
                    </a:p>
                  </a:txBody>
                  <a:tcPr>
                    <a:solidFill>
                      <a:srgbClr val="FFC000"/>
                    </a:solidFill>
                  </a:tcPr>
                </a:tc>
              </a:tr>
            </a:tbl>
          </a:graphicData>
        </a:graphic>
      </p:graphicFrame>
    </p:spTree>
    <p:extLst>
      <p:ext uri="{BB962C8B-B14F-4D97-AF65-F5344CB8AC3E}">
        <p14:creationId xmlns:p14="http://schemas.microsoft.com/office/powerpoint/2010/main" val="625652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Turbo Code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Turbo Codes are based on concatenated convolutional codes with iterative decoding</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63489319"/>
              </p:ext>
            </p:extLst>
          </p:nvPr>
        </p:nvGraphicFramePr>
        <p:xfrm>
          <a:off x="827584" y="3284984"/>
          <a:ext cx="3672408" cy="202184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 encoding</a:t>
                      </a:r>
                      <a:endParaRPr lang="en-US" noProof="0" dirty="0"/>
                    </a:p>
                  </a:txBody>
                  <a:tcPr/>
                </a:tc>
              </a:tr>
              <a:tr h="370840">
                <a:tc>
                  <a:txBody>
                    <a:bodyPr/>
                    <a:lstStyle/>
                    <a:p>
                      <a:r>
                        <a:rPr lang="en-US" noProof="0" dirty="0" smtClean="0"/>
                        <a:t>Good performance</a:t>
                      </a:r>
                      <a:r>
                        <a:rPr lang="en-US" baseline="0" noProof="0" dirty="0" smtClean="0"/>
                        <a:t> in case of bit errors (e.g. AWGN channel)</a:t>
                      </a:r>
                      <a:endParaRPr lang="en-US" noProof="0" dirty="0"/>
                    </a:p>
                  </a:txBody>
                  <a:tcPr/>
                </a:tc>
              </a:tr>
              <a:tr h="370840">
                <a:tc>
                  <a:txBody>
                    <a:bodyPr/>
                    <a:lstStyle/>
                    <a:p>
                      <a:r>
                        <a:rPr lang="en-US" noProof="0" dirty="0" smtClean="0"/>
                        <a:t>Good performance</a:t>
                      </a:r>
                      <a:r>
                        <a:rPr lang="en-US" baseline="0" noProof="0" dirty="0" smtClean="0"/>
                        <a:t> in case of block errors with interleaver</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105671283"/>
              </p:ext>
            </p:extLst>
          </p:nvPr>
        </p:nvGraphicFramePr>
        <p:xfrm>
          <a:off x="4644008" y="3284984"/>
          <a:ext cx="3672408" cy="229108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decoding complexity (only for use in powerful base-station)</a:t>
                      </a:r>
                      <a:endParaRPr lang="en-US" noProof="0" dirty="0"/>
                    </a:p>
                  </a:txBody>
                  <a:tcPr/>
                </a:tc>
              </a:tr>
              <a:tr h="370840">
                <a:tc>
                  <a:txBody>
                    <a:bodyPr/>
                    <a:lstStyle/>
                    <a:p>
                      <a:r>
                        <a:rPr lang="en-US" noProof="0" dirty="0" smtClean="0"/>
                        <a:t>Requires soft-information</a:t>
                      </a:r>
                      <a:r>
                        <a:rPr lang="en-US" baseline="0" noProof="0" dirty="0" smtClean="0"/>
                        <a:t> for full performance</a:t>
                      </a:r>
                      <a:endParaRPr lang="en-US" noProof="0" dirty="0"/>
                    </a:p>
                  </a:txBody>
                  <a:tcPr/>
                </a:tc>
              </a:tr>
              <a:tr h="370840">
                <a:tc>
                  <a:txBody>
                    <a:bodyPr/>
                    <a:lstStyle/>
                    <a:p>
                      <a:r>
                        <a:rPr lang="en-US" noProof="0" dirty="0" smtClean="0"/>
                        <a:t>Requires long block lengths for good performance</a:t>
                      </a:r>
                      <a:endParaRPr lang="en-US" noProof="0" dirty="0"/>
                    </a:p>
                  </a:txBody>
                  <a:tcPr/>
                </a:tc>
              </a:tr>
            </a:tbl>
          </a:graphicData>
        </a:graphic>
      </p:graphicFrame>
    </p:spTree>
    <p:extLst>
      <p:ext uri="{BB962C8B-B14F-4D97-AF65-F5344CB8AC3E}">
        <p14:creationId xmlns:p14="http://schemas.microsoft.com/office/powerpoint/2010/main" val="1697930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1153</Words>
  <Application>Microsoft Office PowerPoint</Application>
  <PresentationFormat>Bildschirmpräsentation (4:3)</PresentationFormat>
  <Paragraphs>396</Paragraphs>
  <Slides>15</Slides>
  <Notes>6</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Evaluation of FEC Schemes</vt:lpstr>
      <vt:lpstr>No FEC ( I / II )</vt:lpstr>
      <vt:lpstr>No FEC ( II / II )</vt:lpstr>
      <vt:lpstr>Reed Solomon / BCH ( I / II )</vt:lpstr>
      <vt:lpstr>Reed Solomon / BCH ( II / II )</vt:lpstr>
      <vt:lpstr>Convolutional Code ( I / II )</vt:lpstr>
      <vt:lpstr>Convolutional Code ( II / II )</vt:lpstr>
      <vt:lpstr>Turbo Code ( I / II )</vt:lpstr>
      <vt:lpstr>Turbo Code ( II / II )</vt:lpstr>
      <vt:lpstr>LDPC Code ( I / II )</vt:lpstr>
      <vt:lpstr>LDPC Code ( II / II )</vt:lpstr>
      <vt:lpstr>Polar Code ( I / II )</vt:lpstr>
      <vt:lpstr>Polar Code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68</cp:revision>
  <cp:lastPrinted>1998-02-10T13:28:06Z</cp:lastPrinted>
  <dcterms:created xsi:type="dcterms:W3CDTF">2017-07-08T18:50:52Z</dcterms:created>
  <dcterms:modified xsi:type="dcterms:W3CDTF">2017-07-13T07:15:02Z</dcterms:modified>
</cp:coreProperties>
</file>