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79" r:id="rId3"/>
    <p:sldId id="261" r:id="rId4"/>
    <p:sldId id="262" r:id="rId5"/>
    <p:sldId id="268" r:id="rId6"/>
    <p:sldId id="269" r:id="rId7"/>
    <p:sldId id="270" r:id="rId8"/>
    <p:sldId id="271" r:id="rId9"/>
    <p:sldId id="272" r:id="rId10"/>
    <p:sldId id="273" r:id="rId11"/>
    <p:sldId id="274" r:id="rId12"/>
    <p:sldId id="275" r:id="rId13"/>
    <p:sldId id="276" r:id="rId14"/>
    <p:sldId id="278" r:id="rId15"/>
    <p:sldId id="28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6173669D-7811-4DBA-AC64-879471F91E6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039078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DB62FCD-5E77-4BA1-AED4-8C1820A83636}"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4308496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5</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7</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9</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11</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475787-2930-467E-8EA2-976BAA0BCE6E}" type="slidenum">
              <a:rPr lang="en-US" altLang="en-US"/>
              <a:pPr>
                <a:defRPr/>
              </a:pPr>
              <a:t>‹Nr.›</a:t>
            </a:fld>
            <a:endParaRPr lang="en-US" altLang="en-US"/>
          </a:p>
        </p:txBody>
      </p:sp>
    </p:spTree>
    <p:extLst>
      <p:ext uri="{BB962C8B-B14F-4D97-AF65-F5344CB8AC3E}">
        <p14:creationId xmlns:p14="http://schemas.microsoft.com/office/powerpoint/2010/main" val="161651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A88D36-E1B2-48C5-8775-B9832A1198A0}" type="slidenum">
              <a:rPr lang="en-US" altLang="en-US"/>
              <a:pPr>
                <a:defRPr/>
              </a:pPr>
              <a:t>‹Nr.›</a:t>
            </a:fld>
            <a:endParaRPr lang="en-US" altLang="en-US"/>
          </a:p>
        </p:txBody>
      </p:sp>
    </p:spTree>
    <p:extLst>
      <p:ext uri="{BB962C8B-B14F-4D97-AF65-F5344CB8AC3E}">
        <p14:creationId xmlns:p14="http://schemas.microsoft.com/office/powerpoint/2010/main" val="89273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ACC4AD4-C719-45A1-87BB-722A5B7777AE}" type="slidenum">
              <a:rPr lang="en-US" altLang="en-US"/>
              <a:pPr>
                <a:defRPr/>
              </a:pPr>
              <a:t>‹Nr.›</a:t>
            </a:fld>
            <a:endParaRPr lang="en-US" altLang="en-US"/>
          </a:p>
        </p:txBody>
      </p:sp>
    </p:spTree>
    <p:extLst>
      <p:ext uri="{BB962C8B-B14F-4D97-AF65-F5344CB8AC3E}">
        <p14:creationId xmlns:p14="http://schemas.microsoft.com/office/powerpoint/2010/main" val="210588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1F45AF5-87BE-4F6E-A260-B0846FF0DAD3}" type="slidenum">
              <a:rPr lang="en-US" altLang="en-US"/>
              <a:pPr>
                <a:defRPr/>
              </a:pPr>
              <a:t>‹Nr.›</a:t>
            </a:fld>
            <a:endParaRPr lang="en-US" altLang="en-US"/>
          </a:p>
        </p:txBody>
      </p:sp>
    </p:spTree>
    <p:extLst>
      <p:ext uri="{BB962C8B-B14F-4D97-AF65-F5344CB8AC3E}">
        <p14:creationId xmlns:p14="http://schemas.microsoft.com/office/powerpoint/2010/main" val="130831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C61CA-7FDE-412D-82B1-7B16081B797D}" type="slidenum">
              <a:rPr lang="en-US" altLang="en-US"/>
              <a:pPr>
                <a:defRPr/>
              </a:pPr>
              <a:t>‹Nr.›</a:t>
            </a:fld>
            <a:endParaRPr lang="en-US" altLang="en-US"/>
          </a:p>
        </p:txBody>
      </p:sp>
    </p:spTree>
    <p:extLst>
      <p:ext uri="{BB962C8B-B14F-4D97-AF65-F5344CB8AC3E}">
        <p14:creationId xmlns:p14="http://schemas.microsoft.com/office/powerpoint/2010/main" val="96736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FAC98CAB-F821-4E22-A490-77AF5C30025A}" type="slidenum">
              <a:rPr lang="en-US" altLang="en-US"/>
              <a:pPr>
                <a:defRPr/>
              </a:pPr>
              <a:t>‹Nr.›</a:t>
            </a:fld>
            <a:endParaRPr lang="en-US" altLang="en-US"/>
          </a:p>
        </p:txBody>
      </p:sp>
    </p:spTree>
    <p:extLst>
      <p:ext uri="{BB962C8B-B14F-4D97-AF65-F5344CB8AC3E}">
        <p14:creationId xmlns:p14="http://schemas.microsoft.com/office/powerpoint/2010/main" val="132650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197035F-E3BA-44E3-AE4C-8BAFB28393C5}" type="slidenum">
              <a:rPr lang="en-US" altLang="en-US"/>
              <a:pPr>
                <a:defRPr/>
              </a:pPr>
              <a:t>‹Nr.›</a:t>
            </a:fld>
            <a:endParaRPr lang="en-US" altLang="en-US"/>
          </a:p>
        </p:txBody>
      </p:sp>
    </p:spTree>
    <p:extLst>
      <p:ext uri="{BB962C8B-B14F-4D97-AF65-F5344CB8AC3E}">
        <p14:creationId xmlns:p14="http://schemas.microsoft.com/office/powerpoint/2010/main" val="165134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5945ABF9-4E6E-4F27-8E53-2445CD3461A9}" type="slidenum">
              <a:rPr lang="en-US" altLang="en-US"/>
              <a:pPr>
                <a:defRPr/>
              </a:pPr>
              <a:t>‹Nr.›</a:t>
            </a:fld>
            <a:endParaRPr lang="en-US" altLang="en-US"/>
          </a:p>
        </p:txBody>
      </p:sp>
    </p:spTree>
    <p:extLst>
      <p:ext uri="{BB962C8B-B14F-4D97-AF65-F5344CB8AC3E}">
        <p14:creationId xmlns:p14="http://schemas.microsoft.com/office/powerpoint/2010/main" val="127246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DE942A5-B366-4C57-B753-92254411B761}" type="slidenum">
              <a:rPr lang="en-US" altLang="en-US"/>
              <a:pPr>
                <a:defRPr/>
              </a:pPr>
              <a:t>‹Nr.›</a:t>
            </a:fld>
            <a:endParaRPr lang="en-US" altLang="en-US"/>
          </a:p>
        </p:txBody>
      </p:sp>
    </p:spTree>
    <p:extLst>
      <p:ext uri="{BB962C8B-B14F-4D97-AF65-F5344CB8AC3E}">
        <p14:creationId xmlns:p14="http://schemas.microsoft.com/office/powerpoint/2010/main" val="376669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261CF836-62F6-4194-8666-91F1C40A4C54}" type="slidenum">
              <a:rPr lang="en-US" altLang="en-US"/>
              <a:pPr>
                <a:defRPr/>
              </a:pPr>
              <a:t>‹Nr.›</a:t>
            </a:fld>
            <a:endParaRPr lang="en-US" altLang="en-US"/>
          </a:p>
        </p:txBody>
      </p:sp>
    </p:spTree>
    <p:extLst>
      <p:ext uri="{BB962C8B-B14F-4D97-AF65-F5344CB8AC3E}">
        <p14:creationId xmlns:p14="http://schemas.microsoft.com/office/powerpoint/2010/main" val="1057316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3A8AD9D-E7E2-4F35-B9A7-7027585B64A0}" type="slidenum">
              <a:rPr lang="en-US" altLang="en-US"/>
              <a:pPr>
                <a:defRPr/>
              </a:pPr>
              <a:t>‹Nr.›</a:t>
            </a:fld>
            <a:endParaRPr lang="en-US" altLang="en-US"/>
          </a:p>
        </p:txBody>
      </p:sp>
    </p:spTree>
    <p:extLst>
      <p:ext uri="{BB962C8B-B14F-4D97-AF65-F5344CB8AC3E}">
        <p14:creationId xmlns:p14="http://schemas.microsoft.com/office/powerpoint/2010/main" val="407927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1F7D2CF-ED8B-4BE0-BF89-D091E7C9A845}"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15-17-0375-00-lpwa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A2FC2472-3738-4FA1-9048-DCEAA145AC6A}"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Suitability Evaluation of FEC Schemes</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[9 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a:solidFill>
                  <a:schemeClr val="tx2"/>
                </a:solidFill>
              </a:rPr>
              <a:t>[This document presents the suitability evaluation for different </a:t>
            </a:r>
            <a:r>
              <a:rPr lang="en-US" altLang="en-US" sz="1600" dirty="0" smtClean="0">
                <a:solidFill>
                  <a:schemeClr val="tx2"/>
                </a:solidFill>
              </a:rPr>
              <a:t>FEC schemes </a:t>
            </a:r>
            <a:r>
              <a:rPr lang="en-US" altLang="en-US" sz="1600" dirty="0">
                <a:solidFill>
                  <a:schemeClr val="tx2"/>
                </a:solidFill>
              </a:rPr>
              <a:t>that may be used for LPWAN</a:t>
            </a:r>
            <a:r>
              <a:rPr lang="en-US" altLang="en-US" sz="1600" dirty="0" smtClean="0">
                <a:solidFill>
                  <a:schemeClr val="tx2"/>
                </a:solidFill>
              </a:rPr>
              <a:t>.</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chemeClr val="tx2"/>
                </a:solidFill>
              </a:rPr>
              <a:t>Presentation within </a:t>
            </a:r>
            <a:r>
              <a:rPr lang="en-US" altLang="en-US" sz="1600" dirty="0">
                <a:solidFill>
                  <a:schemeClr val="tx2"/>
                </a:solidFill>
              </a:rPr>
              <a:t>IG LPWA</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Turbo Code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10</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701247819"/>
              </p:ext>
            </p:extLst>
          </p:nvPr>
        </p:nvGraphicFramePr>
        <p:xfrm>
          <a:off x="467544" y="1484784"/>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2641921836"/>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00B05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2915741088"/>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00B05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2552530530"/>
              </p:ext>
            </p:extLst>
          </p:nvPr>
        </p:nvGraphicFramePr>
        <p:xfrm>
          <a:off x="467544" y="3068960"/>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Availability</a:t>
                      </a:r>
                      <a:endParaRPr lang="en-US" noProof="0" dirty="0"/>
                    </a:p>
                  </a:txBody>
                  <a:tcPr/>
                </a:tc>
              </a:tr>
              <a:tr h="370840">
                <a:tc>
                  <a:txBody>
                    <a:bodyPr/>
                    <a:lstStyle/>
                    <a:p>
                      <a:r>
                        <a:rPr lang="en-US" noProof="0" dirty="0" smtClean="0"/>
                        <a:t>&gt;</a:t>
                      </a:r>
                      <a:r>
                        <a:rPr lang="en-US" baseline="0" noProof="0" dirty="0" smtClean="0"/>
                        <a:t> 90%</a:t>
                      </a:r>
                      <a:endParaRPr lang="en-US" noProof="0" dirty="0"/>
                    </a:p>
                  </a:txBody>
                  <a:tcPr>
                    <a:solidFill>
                      <a:srgbClr val="00B050"/>
                    </a:solidFill>
                  </a:tcPr>
                </a:tc>
              </a:tr>
              <a:tr h="370840">
                <a:tc>
                  <a:txBody>
                    <a:bodyPr/>
                    <a:lstStyle/>
                    <a:p>
                      <a:r>
                        <a:rPr lang="en-US" noProof="0" dirty="0" smtClean="0"/>
                        <a:t>&gt;</a:t>
                      </a:r>
                      <a:r>
                        <a:rPr lang="en-US" baseline="0" noProof="0" dirty="0" smtClean="0"/>
                        <a:t> 99%</a:t>
                      </a:r>
                      <a:endParaRPr lang="en-US" noProof="0" dirty="0"/>
                    </a:p>
                  </a:txBody>
                  <a:tcPr>
                    <a:solidFill>
                      <a:srgbClr val="00B050"/>
                    </a:solidFill>
                  </a:tcPr>
                </a:tc>
              </a:tr>
              <a:tr h="370840">
                <a:tc>
                  <a:txBody>
                    <a:bodyPr/>
                    <a:lstStyle/>
                    <a:p>
                      <a:r>
                        <a:rPr lang="en-US" noProof="0" dirty="0" smtClean="0"/>
                        <a:t>&gt;</a:t>
                      </a:r>
                      <a:r>
                        <a:rPr lang="en-US" baseline="0" noProof="0" dirty="0" smtClean="0"/>
                        <a:t> 99.9%</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508873968"/>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pattFill prst="wdDnDiag">
                      <a:fgClr>
                        <a:srgbClr val="FF0000"/>
                      </a:fgClr>
                      <a:bgClr>
                        <a:srgbClr val="00B050"/>
                      </a:bgClr>
                    </a:pattFill>
                  </a:tcPr>
                </a:tc>
              </a:tr>
              <a:tr h="370840">
                <a:tc>
                  <a:txBody>
                    <a:bodyPr/>
                    <a:lstStyle/>
                    <a:p>
                      <a:r>
                        <a:rPr lang="en-US" noProof="0" dirty="0" smtClean="0"/>
                        <a:t>2XAA</a:t>
                      </a:r>
                      <a:endParaRPr lang="en-US" noProof="0" dirty="0"/>
                    </a:p>
                  </a:txBody>
                  <a:tcPr>
                    <a:pattFill prst="wdDnDiag">
                      <a:fgClr>
                        <a:srgbClr val="FF0000"/>
                      </a:fgClr>
                      <a:bgClr>
                        <a:srgbClr val="00B050"/>
                      </a:bgClr>
                    </a:pattFill>
                  </a:tcPr>
                </a:tc>
              </a:tr>
              <a:tr h="370840">
                <a:tc>
                  <a:txBody>
                    <a:bodyPr/>
                    <a:lstStyle/>
                    <a:p>
                      <a:r>
                        <a:rPr lang="en-US" noProof="0" dirty="0" smtClean="0"/>
                        <a:t>Energy</a:t>
                      </a:r>
                      <a:r>
                        <a:rPr lang="en-US" baseline="0" noProof="0" dirty="0" smtClean="0"/>
                        <a:t> Harvesting</a:t>
                      </a:r>
                      <a:endParaRPr lang="en-US" noProof="0" dirty="0"/>
                    </a:p>
                  </a:txBody>
                  <a:tcPr>
                    <a:pattFill prst="wdDnDiag">
                      <a:fgClr>
                        <a:srgbClr val="FF0000"/>
                      </a:fgClr>
                      <a:bgClr>
                        <a:srgbClr val="00B050"/>
                      </a:bgClr>
                    </a:patt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2126356036"/>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2123976487"/>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1741221119"/>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3988065573"/>
              </p:ext>
            </p:extLst>
          </p:nvPr>
        </p:nvGraphicFramePr>
        <p:xfrm>
          <a:off x="467544" y="4581128"/>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FF0000"/>
                    </a:solidFill>
                  </a:tcPr>
                </a:tc>
              </a:tr>
              <a:tr h="370840">
                <a:tc>
                  <a:txBody>
                    <a:bodyPr/>
                    <a:lstStyle/>
                    <a:p>
                      <a:r>
                        <a:rPr lang="en-US" noProof="0" dirty="0" smtClean="0"/>
                        <a:t>&lt;=</a:t>
                      </a:r>
                      <a:r>
                        <a:rPr lang="en-US" baseline="0" noProof="0" dirty="0" smtClean="0"/>
                        <a:t> 64 bytes</a:t>
                      </a:r>
                      <a:endParaRPr lang="en-US" noProof="0" dirty="0"/>
                    </a:p>
                  </a:txBody>
                  <a:tcPr>
                    <a:solidFill>
                      <a:srgbClr val="FFC000"/>
                    </a:solidFill>
                  </a:tcPr>
                </a:tc>
              </a:tr>
              <a:tr h="370840">
                <a:tc>
                  <a:txBody>
                    <a:bodyPr/>
                    <a:lstStyle/>
                    <a:p>
                      <a:r>
                        <a:rPr lang="en-US" noProof="0" dirty="0" smtClean="0">
                          <a:solidFill>
                            <a:schemeClr val="tx1"/>
                          </a:solidFill>
                        </a:rPr>
                        <a:t>&lt;= 256 bytes</a:t>
                      </a:r>
                      <a:endParaRPr lang="en-US" noProof="0" dirty="0">
                        <a:solidFill>
                          <a:schemeClr val="tx1"/>
                        </a:solidFill>
                      </a:endParaRPr>
                    </a:p>
                  </a:txBody>
                  <a:tcPr>
                    <a:solidFill>
                      <a:srgbClr val="00B050"/>
                    </a:solidFill>
                  </a:tcPr>
                </a:tc>
              </a:tr>
              <a:tr h="370840">
                <a:tc>
                  <a:txBody>
                    <a:bodyPr/>
                    <a:lstStyle/>
                    <a:p>
                      <a:r>
                        <a:rPr lang="en-US" noProof="0" dirty="0" smtClean="0">
                          <a:solidFill>
                            <a:schemeClr val="tx1"/>
                          </a:solidFill>
                        </a:rPr>
                        <a:t>&gt;</a:t>
                      </a:r>
                      <a:r>
                        <a:rPr lang="en-US" baseline="0" noProof="0" dirty="0" smtClean="0">
                          <a:solidFill>
                            <a:schemeClr val="tx1"/>
                          </a:solidFill>
                        </a:rPr>
                        <a:t> 256 bytes</a:t>
                      </a:r>
                      <a:endParaRPr lang="en-US" noProof="0" dirty="0">
                        <a:solidFill>
                          <a:schemeClr val="tx1"/>
                        </a:solidFill>
                      </a:endParaRPr>
                    </a:p>
                  </a:txBody>
                  <a:tcPr>
                    <a:solidFill>
                      <a:srgbClr val="00B050"/>
                    </a:solidFill>
                  </a:tcPr>
                </a:tc>
              </a:tr>
            </a:tbl>
          </a:graphicData>
        </a:graphic>
      </p:graphicFrame>
    </p:spTree>
    <p:extLst>
      <p:ext uri="{BB962C8B-B14F-4D97-AF65-F5344CB8AC3E}">
        <p14:creationId xmlns:p14="http://schemas.microsoft.com/office/powerpoint/2010/main" val="33644334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LDPC Code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17" name="Inhaltsplatzhalter 16"/>
          <p:cNvSpPr>
            <a:spLocks noGrp="1"/>
          </p:cNvSpPr>
          <p:nvPr>
            <p:ph idx="1"/>
          </p:nvPr>
        </p:nvSpPr>
        <p:spPr/>
        <p:txBody>
          <a:bodyPr/>
          <a:lstStyle/>
          <a:p>
            <a:r>
              <a:rPr lang="en-US" sz="2400" dirty="0" smtClean="0"/>
              <a:t>Low Density Parity Check (LDPC) Code are based on block codes with spare code matrices</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505114055"/>
              </p:ext>
            </p:extLst>
          </p:nvPr>
        </p:nvGraphicFramePr>
        <p:xfrm>
          <a:off x="827584" y="2852936"/>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Acceptable</a:t>
                      </a:r>
                      <a:r>
                        <a:rPr lang="en-US" baseline="0" noProof="0" dirty="0" smtClean="0"/>
                        <a:t> </a:t>
                      </a:r>
                      <a:r>
                        <a:rPr lang="en-US" noProof="0" dirty="0" smtClean="0"/>
                        <a:t>encoding complexity</a:t>
                      </a:r>
                      <a:endParaRPr lang="en-US" noProof="0" dirty="0"/>
                    </a:p>
                  </a:txBody>
                  <a:tcPr/>
                </a:tc>
              </a:tr>
              <a:tr h="370840">
                <a:tc>
                  <a:txBody>
                    <a:bodyPr/>
                    <a:lstStyle/>
                    <a:p>
                      <a:r>
                        <a:rPr lang="en-US" noProof="0" dirty="0" smtClean="0"/>
                        <a:t>Good performance</a:t>
                      </a:r>
                      <a:r>
                        <a:rPr lang="en-US" baseline="0" noProof="0" dirty="0" smtClean="0"/>
                        <a:t> in case of bit errors (e.g. AWGN channel)</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4154861111"/>
              </p:ext>
            </p:extLst>
          </p:nvPr>
        </p:nvGraphicFramePr>
        <p:xfrm>
          <a:off x="4644008" y="2852936"/>
          <a:ext cx="3672408" cy="35712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a:t>
                      </a:r>
                      <a:r>
                        <a:rPr lang="en-US" baseline="0" noProof="0" dirty="0" smtClean="0"/>
                        <a:t> decoding complexity (only for use in powerful base-station)</a:t>
                      </a:r>
                      <a:endParaRPr lang="en-US" noProof="0" dirty="0"/>
                    </a:p>
                  </a:txBody>
                  <a:tcPr/>
                </a:tc>
              </a:tr>
              <a:tr h="370840">
                <a:tc>
                  <a:txBody>
                    <a:bodyPr/>
                    <a:lstStyle/>
                    <a:p>
                      <a:r>
                        <a:rPr lang="en-US" noProof="0" dirty="0" smtClean="0"/>
                        <a:t>Requires soft-information</a:t>
                      </a:r>
                      <a:r>
                        <a:rPr lang="en-US" baseline="0" noProof="0" dirty="0" smtClean="0"/>
                        <a:t> for full performance</a:t>
                      </a:r>
                      <a:endParaRPr lang="en-US" noProof="0" dirty="0"/>
                    </a:p>
                  </a:txBody>
                  <a:tcPr/>
                </a:tc>
              </a:tr>
              <a:tr h="370840">
                <a:tc>
                  <a:txBody>
                    <a:bodyPr/>
                    <a:lstStyle/>
                    <a:p>
                      <a:r>
                        <a:rPr lang="en-US" noProof="0" dirty="0" smtClean="0"/>
                        <a:t>Requires long block lengths for good performance</a:t>
                      </a:r>
                      <a:endParaRPr lang="en-US" noProof="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noProof="0" dirty="0" smtClean="0"/>
                        <a:t>Sensitive wrt.</a:t>
                      </a:r>
                      <a:r>
                        <a:rPr lang="en-US" baseline="0" noProof="0" dirty="0" smtClean="0"/>
                        <a:t> erasures/puncturing (e.g. in case of block fading)</a:t>
                      </a:r>
                      <a:endParaRPr lang="en-US" noProof="0"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noProof="0" dirty="0" smtClean="0"/>
                        <a:t>Normally </a:t>
                      </a:r>
                      <a:r>
                        <a:rPr lang="en-US" baseline="0" noProof="0" dirty="0" smtClean="0"/>
                        <a:t>fixed block length (inflexible)</a:t>
                      </a:r>
                      <a:endParaRPr lang="en-US" noProof="0" dirty="0" smtClean="0"/>
                    </a:p>
                  </a:txBody>
                  <a:tcPr/>
                </a:tc>
              </a:tr>
            </a:tbl>
          </a:graphicData>
        </a:graphic>
      </p:graphicFrame>
    </p:spTree>
    <p:extLst>
      <p:ext uri="{BB962C8B-B14F-4D97-AF65-F5344CB8AC3E}">
        <p14:creationId xmlns:p14="http://schemas.microsoft.com/office/powerpoint/2010/main" val="2688744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LDPC Code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12</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1485274565"/>
              </p:ext>
            </p:extLst>
          </p:nvPr>
        </p:nvGraphicFramePr>
        <p:xfrm>
          <a:off x="467544" y="1484784"/>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1016394383"/>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C00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1676293548"/>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C00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3134452448"/>
              </p:ext>
            </p:extLst>
          </p:nvPr>
        </p:nvGraphicFramePr>
        <p:xfrm>
          <a:off x="467544" y="3068960"/>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Availability</a:t>
                      </a:r>
                      <a:endParaRPr lang="en-US" noProof="0" dirty="0"/>
                    </a:p>
                  </a:txBody>
                  <a:tcPr/>
                </a:tc>
              </a:tr>
              <a:tr h="370840">
                <a:tc>
                  <a:txBody>
                    <a:bodyPr/>
                    <a:lstStyle/>
                    <a:p>
                      <a:r>
                        <a:rPr lang="en-US" noProof="0" dirty="0" smtClean="0"/>
                        <a:t>&gt;</a:t>
                      </a:r>
                      <a:r>
                        <a:rPr lang="en-US" baseline="0" noProof="0" dirty="0" smtClean="0"/>
                        <a:t> 90%</a:t>
                      </a:r>
                      <a:endParaRPr lang="en-US" noProof="0" dirty="0"/>
                    </a:p>
                  </a:txBody>
                  <a:tcPr>
                    <a:solidFill>
                      <a:srgbClr val="00B050"/>
                    </a:solidFill>
                  </a:tcPr>
                </a:tc>
              </a:tr>
              <a:tr h="370840">
                <a:tc>
                  <a:txBody>
                    <a:bodyPr/>
                    <a:lstStyle/>
                    <a:p>
                      <a:r>
                        <a:rPr lang="en-US" noProof="0" dirty="0" smtClean="0"/>
                        <a:t>&gt;</a:t>
                      </a:r>
                      <a:r>
                        <a:rPr lang="en-US" baseline="0" noProof="0" dirty="0" smtClean="0"/>
                        <a:t> 99%</a:t>
                      </a:r>
                      <a:endParaRPr lang="en-US" noProof="0" dirty="0"/>
                    </a:p>
                  </a:txBody>
                  <a:tcPr>
                    <a:solidFill>
                      <a:srgbClr val="00B050"/>
                    </a:solidFill>
                  </a:tcPr>
                </a:tc>
              </a:tr>
              <a:tr h="370840">
                <a:tc>
                  <a:txBody>
                    <a:bodyPr/>
                    <a:lstStyle/>
                    <a:p>
                      <a:r>
                        <a:rPr lang="en-US" noProof="0" dirty="0" smtClean="0"/>
                        <a:t>&gt;</a:t>
                      </a:r>
                      <a:r>
                        <a:rPr lang="en-US" baseline="0" noProof="0" dirty="0" smtClean="0"/>
                        <a:t> 99.9%</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543708822"/>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pattFill prst="wdDnDiag">
                      <a:fgClr>
                        <a:srgbClr val="FF0000"/>
                      </a:fgClr>
                      <a:bgClr>
                        <a:srgbClr val="FFC000"/>
                      </a:bgClr>
                    </a:pattFill>
                  </a:tcPr>
                </a:tc>
              </a:tr>
              <a:tr h="370840">
                <a:tc>
                  <a:txBody>
                    <a:bodyPr/>
                    <a:lstStyle/>
                    <a:p>
                      <a:r>
                        <a:rPr lang="en-US" noProof="0" dirty="0" smtClean="0"/>
                        <a:t>2XAA</a:t>
                      </a:r>
                      <a:endParaRPr lang="en-US" noProof="0" dirty="0"/>
                    </a:p>
                  </a:txBody>
                  <a:tcPr>
                    <a:pattFill prst="wdDnDiag">
                      <a:fgClr>
                        <a:srgbClr val="FF0000"/>
                      </a:fgClr>
                      <a:bgClr>
                        <a:srgbClr val="FFC000"/>
                      </a:bgClr>
                    </a:pattFill>
                  </a:tcPr>
                </a:tc>
              </a:tr>
              <a:tr h="370840">
                <a:tc>
                  <a:txBody>
                    <a:bodyPr/>
                    <a:lstStyle/>
                    <a:p>
                      <a:r>
                        <a:rPr lang="en-US" noProof="0" dirty="0" smtClean="0"/>
                        <a:t>Energy</a:t>
                      </a:r>
                      <a:r>
                        <a:rPr lang="en-US" baseline="0" noProof="0" dirty="0" smtClean="0"/>
                        <a:t> Harvesting</a:t>
                      </a:r>
                      <a:endParaRPr lang="en-US" noProof="0" dirty="0"/>
                    </a:p>
                  </a:txBody>
                  <a:tcPr>
                    <a:pattFill prst="wdDnDiag">
                      <a:fgClr>
                        <a:srgbClr val="FF0000"/>
                      </a:fgClr>
                      <a:bgClr>
                        <a:srgbClr val="FFC000"/>
                      </a:bgClr>
                    </a:patt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3917449039"/>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3130140451"/>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1724759840"/>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2210180725"/>
              </p:ext>
            </p:extLst>
          </p:nvPr>
        </p:nvGraphicFramePr>
        <p:xfrm>
          <a:off x="467544" y="4581128"/>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FF0000"/>
                    </a:solidFill>
                  </a:tcPr>
                </a:tc>
              </a:tr>
              <a:tr h="370840">
                <a:tc>
                  <a:txBody>
                    <a:bodyPr/>
                    <a:lstStyle/>
                    <a:p>
                      <a:r>
                        <a:rPr lang="en-US" noProof="0" dirty="0" smtClean="0"/>
                        <a:t>&lt;=</a:t>
                      </a:r>
                      <a:r>
                        <a:rPr lang="en-US" baseline="0" noProof="0" dirty="0" smtClean="0"/>
                        <a:t> 64 bytes</a:t>
                      </a:r>
                      <a:endParaRPr lang="en-US" noProof="0" dirty="0"/>
                    </a:p>
                  </a:txBody>
                  <a:tcPr>
                    <a:solidFill>
                      <a:srgbClr val="FFC000"/>
                    </a:solidFill>
                  </a:tcPr>
                </a:tc>
              </a:tr>
              <a:tr h="370840">
                <a:tc>
                  <a:txBody>
                    <a:bodyPr/>
                    <a:lstStyle/>
                    <a:p>
                      <a:r>
                        <a:rPr lang="en-US" noProof="0" dirty="0" smtClean="0">
                          <a:solidFill>
                            <a:schemeClr val="tx1"/>
                          </a:solidFill>
                        </a:rPr>
                        <a:t>&lt;= 256 bytes</a:t>
                      </a:r>
                      <a:endParaRPr lang="en-US" noProof="0" dirty="0">
                        <a:solidFill>
                          <a:schemeClr val="tx1"/>
                        </a:solidFill>
                      </a:endParaRPr>
                    </a:p>
                  </a:txBody>
                  <a:tcPr>
                    <a:solidFill>
                      <a:srgbClr val="FFC000"/>
                    </a:solidFill>
                  </a:tcPr>
                </a:tc>
              </a:tr>
              <a:tr h="370840">
                <a:tc>
                  <a:txBody>
                    <a:bodyPr/>
                    <a:lstStyle/>
                    <a:p>
                      <a:r>
                        <a:rPr lang="en-US" noProof="0" dirty="0" smtClean="0">
                          <a:solidFill>
                            <a:schemeClr val="tx1"/>
                          </a:solidFill>
                        </a:rPr>
                        <a:t>&gt;</a:t>
                      </a:r>
                      <a:r>
                        <a:rPr lang="en-US" baseline="0" noProof="0" dirty="0" smtClean="0">
                          <a:solidFill>
                            <a:schemeClr val="tx1"/>
                          </a:solidFill>
                        </a:rPr>
                        <a:t> 256 bytes</a:t>
                      </a:r>
                      <a:endParaRPr lang="en-US" noProof="0" dirty="0">
                        <a:solidFill>
                          <a:schemeClr val="tx1"/>
                        </a:solidFill>
                      </a:endParaRPr>
                    </a:p>
                  </a:txBody>
                  <a:tcPr>
                    <a:solidFill>
                      <a:srgbClr val="FFC000"/>
                    </a:solidFill>
                  </a:tcPr>
                </a:tc>
              </a:tr>
            </a:tbl>
          </a:graphicData>
        </a:graphic>
      </p:graphicFrame>
    </p:spTree>
    <p:extLst>
      <p:ext uri="{BB962C8B-B14F-4D97-AF65-F5344CB8AC3E}">
        <p14:creationId xmlns:p14="http://schemas.microsoft.com/office/powerpoint/2010/main" val="42193305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Polar Code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17" name="Inhaltsplatzhalter 16"/>
          <p:cNvSpPr>
            <a:spLocks noGrp="1"/>
          </p:cNvSpPr>
          <p:nvPr>
            <p:ph idx="1"/>
          </p:nvPr>
        </p:nvSpPr>
        <p:spPr/>
        <p:txBody>
          <a:bodyPr/>
          <a:lstStyle/>
          <a:p>
            <a:r>
              <a:rPr lang="en-US" sz="2400" dirty="0" smtClean="0"/>
              <a:t>New code class for short codes that is currently discussed for 5G for protecting signaling information</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1175479840"/>
              </p:ext>
            </p:extLst>
          </p:nvPr>
        </p:nvGraphicFramePr>
        <p:xfrm>
          <a:off x="827584" y="3284984"/>
          <a:ext cx="3672408" cy="10109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Very good performance also</a:t>
                      </a:r>
                      <a:r>
                        <a:rPr lang="en-US" baseline="0" noProof="0" dirty="0" smtClean="0"/>
                        <a:t> in case of short block lengths</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1107407763"/>
              </p:ext>
            </p:extLst>
          </p:nvPr>
        </p:nvGraphicFramePr>
        <p:xfrm>
          <a:off x="4644008" y="3284984"/>
          <a:ext cx="3672408" cy="266700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a:t>
                      </a:r>
                      <a:r>
                        <a:rPr lang="en-US" baseline="0" noProof="0" dirty="0" smtClean="0"/>
                        <a:t> decoding complexity  as special decoder is required (only for use in powerful base-station)</a:t>
                      </a:r>
                      <a:endParaRPr lang="en-US" noProof="0" dirty="0"/>
                    </a:p>
                  </a:txBody>
                  <a:tcPr/>
                </a:tc>
              </a:tr>
              <a:tr h="370840">
                <a:tc>
                  <a:txBody>
                    <a:bodyPr/>
                    <a:lstStyle/>
                    <a:p>
                      <a:r>
                        <a:rPr lang="en-US" noProof="0" dirty="0" smtClean="0"/>
                        <a:t>Requires soft-information</a:t>
                      </a:r>
                      <a:r>
                        <a:rPr lang="en-US" baseline="0" noProof="0" dirty="0" smtClean="0"/>
                        <a:t> for full performance</a:t>
                      </a:r>
                      <a:endParaRPr lang="en-US" noProof="0" dirty="0"/>
                    </a:p>
                  </a:txBody>
                  <a:tcPr/>
                </a:tc>
              </a:tr>
              <a:tr h="370840">
                <a:tc>
                  <a:txBody>
                    <a:bodyPr/>
                    <a:lstStyle/>
                    <a:p>
                      <a:r>
                        <a:rPr lang="en-US" noProof="0" dirty="0" smtClean="0"/>
                        <a:t>IPR</a:t>
                      </a:r>
                      <a:r>
                        <a:rPr lang="en-US" baseline="0" noProof="0" dirty="0" smtClean="0"/>
                        <a:t> status unclear</a:t>
                      </a:r>
                      <a:endParaRPr lang="en-US" noProof="0" dirty="0"/>
                    </a:p>
                  </a:txBody>
                  <a:tcPr/>
                </a:tc>
              </a:tr>
              <a:tr h="370840">
                <a:tc>
                  <a:txBody>
                    <a:bodyPr/>
                    <a:lstStyle/>
                    <a:p>
                      <a:r>
                        <a:rPr lang="en-US" noProof="0" dirty="0" smtClean="0"/>
                        <a:t>Optimized for short block length</a:t>
                      </a:r>
                      <a:endParaRPr lang="en-US" noProof="0" dirty="0"/>
                    </a:p>
                  </a:txBody>
                  <a:tcPr/>
                </a:tc>
              </a:tr>
            </a:tbl>
          </a:graphicData>
        </a:graphic>
      </p:graphicFrame>
    </p:spTree>
    <p:extLst>
      <p:ext uri="{BB962C8B-B14F-4D97-AF65-F5344CB8AC3E}">
        <p14:creationId xmlns:p14="http://schemas.microsoft.com/office/powerpoint/2010/main" val="22094595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Polar Code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14</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2186697339"/>
              </p:ext>
            </p:extLst>
          </p:nvPr>
        </p:nvGraphicFramePr>
        <p:xfrm>
          <a:off x="467544" y="1484784"/>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1486487764"/>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00B05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4002681659"/>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00B05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1216795972"/>
              </p:ext>
            </p:extLst>
          </p:nvPr>
        </p:nvGraphicFramePr>
        <p:xfrm>
          <a:off x="467544" y="3068960"/>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Availability</a:t>
                      </a:r>
                      <a:endParaRPr lang="en-US" noProof="0" dirty="0"/>
                    </a:p>
                  </a:txBody>
                  <a:tcPr/>
                </a:tc>
              </a:tr>
              <a:tr h="370840">
                <a:tc>
                  <a:txBody>
                    <a:bodyPr/>
                    <a:lstStyle/>
                    <a:p>
                      <a:r>
                        <a:rPr lang="en-US" noProof="0" dirty="0" smtClean="0"/>
                        <a:t>&gt;</a:t>
                      </a:r>
                      <a:r>
                        <a:rPr lang="en-US" baseline="0" noProof="0" dirty="0" smtClean="0"/>
                        <a:t> 90%</a:t>
                      </a:r>
                      <a:endParaRPr lang="en-US" noProof="0" dirty="0"/>
                    </a:p>
                  </a:txBody>
                  <a:tcPr>
                    <a:solidFill>
                      <a:srgbClr val="00B050"/>
                    </a:solidFill>
                  </a:tcPr>
                </a:tc>
              </a:tr>
              <a:tr h="370840">
                <a:tc>
                  <a:txBody>
                    <a:bodyPr/>
                    <a:lstStyle/>
                    <a:p>
                      <a:r>
                        <a:rPr lang="en-US" noProof="0" dirty="0" smtClean="0"/>
                        <a:t>&gt;</a:t>
                      </a:r>
                      <a:r>
                        <a:rPr lang="en-US" baseline="0" noProof="0" dirty="0" smtClean="0"/>
                        <a:t> 99%</a:t>
                      </a:r>
                      <a:endParaRPr lang="en-US" noProof="0" dirty="0"/>
                    </a:p>
                  </a:txBody>
                  <a:tcPr>
                    <a:solidFill>
                      <a:srgbClr val="00B050"/>
                    </a:solidFill>
                  </a:tcPr>
                </a:tc>
              </a:tr>
              <a:tr h="370840">
                <a:tc>
                  <a:txBody>
                    <a:bodyPr/>
                    <a:lstStyle/>
                    <a:p>
                      <a:r>
                        <a:rPr lang="en-US" noProof="0" dirty="0" smtClean="0"/>
                        <a:t>&gt;</a:t>
                      </a:r>
                      <a:r>
                        <a:rPr lang="en-US" baseline="0" noProof="0" dirty="0" smtClean="0"/>
                        <a:t> 99.9%</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2149613807"/>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pattFill prst="wdDnDiag">
                      <a:fgClr>
                        <a:srgbClr val="FF0000"/>
                      </a:fgClr>
                      <a:bgClr>
                        <a:srgbClr val="FFC000"/>
                      </a:bgClr>
                    </a:pattFill>
                  </a:tcPr>
                </a:tc>
              </a:tr>
              <a:tr h="370840">
                <a:tc>
                  <a:txBody>
                    <a:bodyPr/>
                    <a:lstStyle/>
                    <a:p>
                      <a:r>
                        <a:rPr lang="en-US" noProof="0" dirty="0" smtClean="0"/>
                        <a:t>2XAA</a:t>
                      </a:r>
                      <a:endParaRPr lang="en-US" noProof="0" dirty="0"/>
                    </a:p>
                  </a:txBody>
                  <a:tcPr>
                    <a:pattFill prst="wdDnDiag">
                      <a:fgClr>
                        <a:srgbClr val="FF0000"/>
                      </a:fgClr>
                      <a:bgClr>
                        <a:srgbClr val="FFC000"/>
                      </a:bgClr>
                    </a:pattFill>
                  </a:tcPr>
                </a:tc>
              </a:tr>
              <a:tr h="370840">
                <a:tc>
                  <a:txBody>
                    <a:bodyPr/>
                    <a:lstStyle/>
                    <a:p>
                      <a:r>
                        <a:rPr lang="en-US" noProof="0" dirty="0" smtClean="0"/>
                        <a:t>Energy</a:t>
                      </a:r>
                      <a:r>
                        <a:rPr lang="en-US" baseline="0" noProof="0" dirty="0" smtClean="0"/>
                        <a:t> Harvesting</a:t>
                      </a:r>
                      <a:endParaRPr lang="en-US" noProof="0" dirty="0"/>
                    </a:p>
                  </a:txBody>
                  <a:tcPr>
                    <a:pattFill prst="wdDnDiag">
                      <a:fgClr>
                        <a:srgbClr val="FF0000"/>
                      </a:fgClr>
                      <a:bgClr>
                        <a:srgbClr val="FFC000"/>
                      </a:bgClr>
                    </a:patt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2198112858"/>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3005427830"/>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698687944"/>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3207340882"/>
              </p:ext>
            </p:extLst>
          </p:nvPr>
        </p:nvGraphicFramePr>
        <p:xfrm>
          <a:off x="467544" y="4581128"/>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solidFill>
                            <a:schemeClr val="tx1"/>
                          </a:solidFill>
                        </a:rPr>
                        <a:t>&lt;= 256 bytes</a:t>
                      </a:r>
                      <a:endParaRPr lang="en-US" noProof="0" dirty="0">
                        <a:solidFill>
                          <a:schemeClr val="tx1"/>
                        </a:solidFill>
                      </a:endParaRPr>
                    </a:p>
                  </a:txBody>
                  <a:tcPr>
                    <a:solidFill>
                      <a:srgbClr val="00B050"/>
                    </a:solidFill>
                  </a:tcPr>
                </a:tc>
              </a:tr>
              <a:tr h="370840">
                <a:tc>
                  <a:txBody>
                    <a:bodyPr/>
                    <a:lstStyle/>
                    <a:p>
                      <a:r>
                        <a:rPr lang="en-US" noProof="0" dirty="0" smtClean="0">
                          <a:solidFill>
                            <a:schemeClr val="tx1"/>
                          </a:solidFill>
                        </a:rPr>
                        <a:t>&gt;</a:t>
                      </a:r>
                      <a:r>
                        <a:rPr lang="en-US" baseline="0" noProof="0" dirty="0" smtClean="0">
                          <a:solidFill>
                            <a:schemeClr val="tx1"/>
                          </a:solidFill>
                        </a:rPr>
                        <a:t> 256 bytes</a:t>
                      </a:r>
                      <a:endParaRPr lang="en-US" noProof="0" dirty="0">
                        <a:solidFill>
                          <a:schemeClr val="tx1"/>
                        </a:solidFill>
                      </a:endParaRPr>
                    </a:p>
                  </a:txBody>
                  <a:tcPr>
                    <a:solidFill>
                      <a:srgbClr val="FFC000"/>
                    </a:solidFill>
                  </a:tcPr>
                </a:tc>
              </a:tr>
            </a:tbl>
          </a:graphicData>
        </a:graphic>
      </p:graphicFrame>
    </p:spTree>
    <p:extLst>
      <p:ext uri="{BB962C8B-B14F-4D97-AF65-F5344CB8AC3E}">
        <p14:creationId xmlns:p14="http://schemas.microsoft.com/office/powerpoint/2010/main" val="5683238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p:txBody>
          <a:bodyPr/>
          <a:lstStyle/>
          <a:p>
            <a:r>
              <a:rPr lang="en-US" dirty="0" smtClean="0"/>
              <a:t>Any Questions or Comments?</a:t>
            </a:r>
            <a:endParaRPr lang="en-US" dirty="0"/>
          </a:p>
        </p:txBody>
      </p:sp>
      <p:sp>
        <p:nvSpPr>
          <p:cNvPr id="7" name="Untertitel 6"/>
          <p:cNvSpPr>
            <a:spLocks noGrp="1"/>
          </p:cNvSpPr>
          <p:nvPr>
            <p:ph type="subTitle" idx="1"/>
          </p:nvPr>
        </p:nvSpPr>
        <p:spPr/>
        <p:txBody>
          <a:bodyPr/>
          <a:lstStyle/>
          <a:p>
            <a:endParaRPr lang="en-US" dirty="0"/>
          </a:p>
        </p:txBody>
      </p:sp>
      <p:sp>
        <p:nvSpPr>
          <p:cNvPr id="3" name="Datumsplatzhalter 2"/>
          <p:cNvSpPr>
            <a:spLocks noGrp="1"/>
          </p:cNvSpPr>
          <p:nvPr>
            <p:ph type="dt" sz="half" idx="10"/>
          </p:nvPr>
        </p:nvSpPr>
        <p:spPr>
          <a:xfrm>
            <a:off x="685800" y="378281"/>
            <a:ext cx="1600200" cy="215444"/>
          </a:xfrm>
        </p:spPr>
        <p:txBody>
          <a:bodyPr/>
          <a:lstStyle/>
          <a:p>
            <a:r>
              <a:rPr lang="en-US" altLang="en-US" dirty="0"/>
              <a:t>July 2017</a:t>
            </a:r>
          </a:p>
        </p:txBody>
      </p:sp>
      <p:sp>
        <p:nvSpPr>
          <p:cNvPr id="4" name="Fußzeilenplatzhalter 3"/>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5" name="Foliennummernplatzhalter 4"/>
          <p:cNvSpPr>
            <a:spLocks noGrp="1"/>
          </p:cNvSpPr>
          <p:nvPr>
            <p:ph type="sldNum" sz="quarter" idx="12"/>
          </p:nvPr>
        </p:nvSpPr>
        <p:spPr>
          <a:xfrm>
            <a:off x="4355223" y="6475413"/>
            <a:ext cx="509755" cy="184666"/>
          </a:xfrm>
        </p:spPr>
        <p:txBody>
          <a:bodyPr/>
          <a:lstStyle/>
          <a:p>
            <a:pPr>
              <a:defRPr/>
            </a:pPr>
            <a:r>
              <a:rPr lang="en-US" altLang="en-US" dirty="0" smtClean="0"/>
              <a:t>Slide </a:t>
            </a:r>
            <a:fld id="{5945ABF9-4E6E-4F27-8E53-2445CD3461A9}" type="slidenum">
              <a:rPr lang="en-US" altLang="en-US" smtClean="0"/>
              <a:pPr>
                <a:defRPr/>
              </a:pPr>
              <a:t>15</a:t>
            </a:fld>
            <a:endParaRPr lang="en-US" altLang="en-US" dirty="0"/>
          </a:p>
        </p:txBody>
      </p:sp>
    </p:spTree>
    <p:extLst>
      <p:ext uri="{BB962C8B-B14F-4D97-AF65-F5344CB8AC3E}">
        <p14:creationId xmlns:p14="http://schemas.microsoft.com/office/powerpoint/2010/main" val="903441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Suitability Evaluation of </a:t>
            </a:r>
            <a:r>
              <a:rPr lang="en-US" dirty="0" smtClean="0"/>
              <a:t>FEC </a:t>
            </a:r>
            <a:r>
              <a:rPr lang="en-US" dirty="0" smtClean="0"/>
              <a:t>Schemes</a:t>
            </a:r>
            <a:endParaRPr lang="en-US" dirty="0"/>
          </a:p>
        </p:txBody>
      </p:sp>
      <p:sp>
        <p:nvSpPr>
          <p:cNvPr id="3" name="Untertitel 2"/>
          <p:cNvSpPr>
            <a:spLocks noGrp="1"/>
          </p:cNvSpPr>
          <p:nvPr>
            <p:ph type="subTitle" idx="1"/>
          </p:nvPr>
        </p:nvSpPr>
        <p:spPr/>
        <p:txBody>
          <a:bodyPr/>
          <a:lstStyle/>
          <a:p>
            <a:r>
              <a:rPr lang="en-US" dirty="0" smtClean="0"/>
              <a:t>Joerg Robert, FAU Erlangen-</a:t>
            </a:r>
            <a:r>
              <a:rPr lang="en-US" dirty="0" err="1" smtClean="0"/>
              <a:t>Nuernberg</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C6A68E39-F632-4B94-A177-9D4A2E3CC1AF}" type="slidenum">
              <a:rPr lang="en-US" altLang="en-US"/>
              <a:pPr/>
              <a:t>2</a:t>
            </a:fld>
            <a:endParaRPr lang="en-US" altLang="en-US" dirty="0"/>
          </a:p>
        </p:txBody>
      </p:sp>
    </p:spTree>
    <p:extLst>
      <p:ext uri="{BB962C8B-B14F-4D97-AF65-F5344CB8AC3E}">
        <p14:creationId xmlns:p14="http://schemas.microsoft.com/office/powerpoint/2010/main" val="799292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No FEC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17" name="Inhaltsplatzhalter 16"/>
          <p:cNvSpPr>
            <a:spLocks noGrp="1"/>
          </p:cNvSpPr>
          <p:nvPr>
            <p:ph idx="1"/>
          </p:nvPr>
        </p:nvSpPr>
        <p:spPr/>
        <p:txBody>
          <a:bodyPr/>
          <a:lstStyle/>
          <a:p>
            <a:r>
              <a:rPr lang="en-US" sz="2400" dirty="0" smtClean="0"/>
              <a:t>Simple transmission of the data without forward error-correcting codes </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555906247"/>
              </p:ext>
            </p:extLst>
          </p:nvPr>
        </p:nvGraphicFramePr>
        <p:xfrm>
          <a:off x="827584" y="3284984"/>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102434288"/>
              </p:ext>
            </p:extLst>
          </p:nvPr>
        </p:nvGraphicFramePr>
        <p:xfrm>
          <a:off x="4644008" y="3284984"/>
          <a:ext cx="3672408" cy="2392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Significant</a:t>
                      </a:r>
                      <a:r>
                        <a:rPr lang="en-US" baseline="0" noProof="0" dirty="0" smtClean="0"/>
                        <a:t> performance loss</a:t>
                      </a:r>
                      <a:br>
                        <a:rPr lang="en-US" baseline="0" noProof="0" dirty="0" smtClean="0"/>
                      </a:br>
                      <a:r>
                        <a:rPr lang="en-US" baseline="0" noProof="0" dirty="0" smtClean="0"/>
                        <a:t>(&gt; 10dB) wrt. theory</a:t>
                      </a:r>
                      <a:endParaRPr lang="en-US" noProof="0" dirty="0"/>
                    </a:p>
                  </a:txBody>
                  <a:tcPr/>
                </a:tc>
              </a:tr>
              <a:tr h="370840">
                <a:tc>
                  <a:txBody>
                    <a:bodyPr/>
                    <a:lstStyle/>
                    <a:p>
                      <a:r>
                        <a:rPr lang="en-US" noProof="0" dirty="0" smtClean="0"/>
                        <a:t>Very inefficient for long packets</a:t>
                      </a:r>
                      <a:endParaRPr lang="en-US" noProof="0" dirty="0"/>
                    </a:p>
                  </a:txBody>
                  <a:tcPr/>
                </a:tc>
              </a:tr>
              <a:tr h="370840">
                <a:tc>
                  <a:txBody>
                    <a:bodyPr/>
                    <a:lstStyle/>
                    <a:p>
                      <a:r>
                        <a:rPr lang="en-US" noProof="0" dirty="0" smtClean="0"/>
                        <a:t>Does not allow</a:t>
                      </a:r>
                      <a:r>
                        <a:rPr lang="en-US" baseline="0" noProof="0" dirty="0" smtClean="0"/>
                        <a:t> for long-range due to low performance</a:t>
                      </a:r>
                      <a:endParaRPr lang="en-US" noProof="0" dirty="0" smtClean="0"/>
                    </a:p>
                  </a:txBody>
                  <a:tcPr/>
                </a:tc>
              </a:tr>
              <a:tr h="370840">
                <a:tc>
                  <a:txBody>
                    <a:bodyPr/>
                    <a:lstStyle/>
                    <a:p>
                      <a:r>
                        <a:rPr lang="en-US" noProof="0" dirty="0" smtClean="0"/>
                        <a:t>Sensitiv</a:t>
                      </a:r>
                      <a:r>
                        <a:rPr lang="en-US" baseline="0" noProof="0" dirty="0" smtClean="0"/>
                        <a:t>e wrt. interference</a:t>
                      </a:r>
                      <a:endParaRPr lang="en-US" noProof="0" dirty="0" smtClean="0"/>
                    </a:p>
                  </a:txBody>
                  <a:tcPr/>
                </a:tc>
              </a:tr>
            </a:tbl>
          </a:graphicData>
        </a:graphic>
      </p:graphicFrame>
    </p:spTree>
    <p:extLst>
      <p:ext uri="{BB962C8B-B14F-4D97-AF65-F5344CB8AC3E}">
        <p14:creationId xmlns:p14="http://schemas.microsoft.com/office/powerpoint/2010/main" val="30509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No FEC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4</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1365371058"/>
              </p:ext>
            </p:extLst>
          </p:nvPr>
        </p:nvGraphicFramePr>
        <p:xfrm>
          <a:off x="467544" y="1484784"/>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FFC000"/>
                    </a:solidFill>
                  </a:tcPr>
                </a:tc>
              </a:tr>
              <a:tr h="370840">
                <a:tc>
                  <a:txBody>
                    <a:bodyPr/>
                    <a:lstStyle/>
                    <a:p>
                      <a:r>
                        <a:rPr lang="en-US" noProof="0" dirty="0" smtClean="0"/>
                        <a:t>Outdoor Urban</a:t>
                      </a:r>
                      <a:endParaRPr lang="en-US" noProof="0" dirty="0"/>
                    </a:p>
                  </a:txBody>
                  <a:tcPr>
                    <a:solidFill>
                      <a:srgbClr val="FFC00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3795643822"/>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FF0000"/>
                    </a:solidFill>
                  </a:tcPr>
                </a:tc>
              </a:tr>
              <a:tr h="370840">
                <a:tc>
                  <a:txBody>
                    <a:bodyPr/>
                    <a:lstStyle/>
                    <a:p>
                      <a:r>
                        <a:rPr lang="en-US" dirty="0" smtClean="0"/>
                        <a:t>Low</a:t>
                      </a:r>
                      <a:endParaRPr lang="en-US" dirty="0"/>
                    </a:p>
                  </a:txBody>
                  <a:tcPr>
                    <a:solidFill>
                      <a:srgbClr val="FFC00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463698385"/>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FF0000"/>
                    </a:solidFill>
                  </a:tcPr>
                </a:tc>
              </a:tr>
              <a:tr h="370840">
                <a:tc>
                  <a:txBody>
                    <a:bodyPr/>
                    <a:lstStyle/>
                    <a:p>
                      <a:r>
                        <a:rPr lang="en-US" noProof="0" dirty="0" smtClean="0"/>
                        <a:t>Medium</a:t>
                      </a:r>
                      <a:endParaRPr lang="en-US" noProof="0" dirty="0"/>
                    </a:p>
                  </a:txBody>
                  <a:tcPr>
                    <a:solidFill>
                      <a:srgbClr val="FF0000"/>
                    </a:solidFill>
                  </a:tcPr>
                </a:tc>
              </a:tr>
              <a:tr h="370840">
                <a:tc>
                  <a:txBody>
                    <a:bodyPr/>
                    <a:lstStyle/>
                    <a:p>
                      <a:r>
                        <a:rPr lang="en-US" noProof="0" dirty="0" smtClean="0"/>
                        <a:t>Low</a:t>
                      </a:r>
                      <a:endParaRPr lang="en-US" noProof="0" dirty="0"/>
                    </a:p>
                  </a:txBody>
                  <a:tcPr>
                    <a:solidFill>
                      <a:srgbClr val="FFC00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3286239257"/>
              </p:ext>
            </p:extLst>
          </p:nvPr>
        </p:nvGraphicFramePr>
        <p:xfrm>
          <a:off x="467544" y="3068960"/>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Availability</a:t>
                      </a:r>
                      <a:endParaRPr lang="en-US" noProof="0" dirty="0"/>
                    </a:p>
                  </a:txBody>
                  <a:tcPr/>
                </a:tc>
              </a:tr>
              <a:tr h="370840">
                <a:tc>
                  <a:txBody>
                    <a:bodyPr/>
                    <a:lstStyle/>
                    <a:p>
                      <a:r>
                        <a:rPr lang="en-US" noProof="0" dirty="0" smtClean="0"/>
                        <a:t>&gt;</a:t>
                      </a:r>
                      <a:r>
                        <a:rPr lang="en-US" baseline="0" noProof="0" dirty="0" smtClean="0"/>
                        <a:t> 90%</a:t>
                      </a:r>
                      <a:endParaRPr lang="en-US" noProof="0" dirty="0"/>
                    </a:p>
                  </a:txBody>
                  <a:tcPr>
                    <a:solidFill>
                      <a:srgbClr val="00B050"/>
                    </a:solidFill>
                  </a:tcPr>
                </a:tc>
              </a:tr>
              <a:tr h="370840">
                <a:tc>
                  <a:txBody>
                    <a:bodyPr/>
                    <a:lstStyle/>
                    <a:p>
                      <a:r>
                        <a:rPr lang="en-US" noProof="0" dirty="0" smtClean="0"/>
                        <a:t>&gt;</a:t>
                      </a:r>
                      <a:r>
                        <a:rPr lang="en-US" baseline="0" noProof="0" dirty="0" smtClean="0"/>
                        <a:t> 99%</a:t>
                      </a:r>
                      <a:endParaRPr lang="en-US" noProof="0" dirty="0"/>
                    </a:p>
                  </a:txBody>
                  <a:tcPr>
                    <a:solidFill>
                      <a:srgbClr val="FFC000"/>
                    </a:solidFill>
                  </a:tcPr>
                </a:tc>
              </a:tr>
              <a:tr h="370840">
                <a:tc>
                  <a:txBody>
                    <a:bodyPr/>
                    <a:lstStyle/>
                    <a:p>
                      <a:r>
                        <a:rPr lang="en-US" noProof="0" dirty="0" smtClean="0"/>
                        <a:t>&gt;</a:t>
                      </a:r>
                      <a:r>
                        <a:rPr lang="en-US" baseline="0" noProof="0" dirty="0" smtClean="0"/>
                        <a:t> 99.9%</a:t>
                      </a:r>
                      <a:endParaRPr lang="en-US" noProof="0" dirty="0"/>
                    </a:p>
                  </a:txBody>
                  <a:tcPr>
                    <a:solidFill>
                      <a:srgbClr val="FF000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3893785716"/>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C000"/>
                    </a:solidFill>
                  </a:tcPr>
                </a:tc>
              </a:tr>
              <a:tr h="370840">
                <a:tc>
                  <a:txBody>
                    <a:bodyPr/>
                    <a:lstStyle/>
                    <a:p>
                      <a:r>
                        <a:rPr lang="en-US" noProof="0" dirty="0" smtClean="0"/>
                        <a:t>2xAA</a:t>
                      </a:r>
                      <a:endParaRPr lang="en-US" noProof="0" dirty="0"/>
                    </a:p>
                  </a:txBody>
                  <a:tcPr>
                    <a:solidFill>
                      <a:srgbClr val="FFC000"/>
                    </a:solidFill>
                  </a:tcPr>
                </a:tc>
              </a:tr>
              <a:tr h="370840">
                <a:tc>
                  <a:txBody>
                    <a:bodyPr/>
                    <a:lstStyle/>
                    <a:p>
                      <a:r>
                        <a:rPr lang="en-US" noProof="0" dirty="0" smtClean="0"/>
                        <a:t>Energy Harvesting</a:t>
                      </a:r>
                      <a:endParaRPr lang="en-US" noProof="0" dirty="0"/>
                    </a:p>
                  </a:txBody>
                  <a:tcPr>
                    <a:solidFill>
                      <a:srgbClr val="FFC00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209443449"/>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FFC000"/>
                    </a:solidFill>
                  </a:tcPr>
                </a:tc>
              </a:tr>
              <a:tr h="370840">
                <a:tc>
                  <a:txBody>
                    <a:bodyPr/>
                    <a:lstStyle/>
                    <a:p>
                      <a:r>
                        <a:rPr lang="en-US" noProof="0" dirty="0" smtClean="0"/>
                        <a:t>FCC</a:t>
                      </a:r>
                      <a:endParaRPr lang="en-US" noProof="0" dirty="0"/>
                    </a:p>
                  </a:txBody>
                  <a:tcPr>
                    <a:solidFill>
                      <a:srgbClr val="FFC000"/>
                    </a:solidFill>
                  </a:tcPr>
                </a:tc>
              </a:tr>
              <a:tr h="370840">
                <a:tc>
                  <a:txBody>
                    <a:bodyPr/>
                    <a:lstStyle/>
                    <a:p>
                      <a:r>
                        <a:rPr lang="en-US" noProof="0" dirty="0" smtClean="0"/>
                        <a:t>ETSI/FCC</a:t>
                      </a:r>
                      <a:endParaRPr lang="en-US" noProof="0" dirty="0"/>
                    </a:p>
                  </a:txBody>
                  <a:tcPr>
                    <a:solidFill>
                      <a:srgbClr val="FFC00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3778801598"/>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0000"/>
                    </a:solidFill>
                  </a:tcPr>
                </a:tc>
              </a:tr>
              <a:tr h="370840">
                <a:tc>
                  <a:txBody>
                    <a:bodyPr/>
                    <a:lstStyle/>
                    <a:p>
                      <a:r>
                        <a:rPr lang="en-US" noProof="0" dirty="0" smtClean="0"/>
                        <a:t>&lt;</a:t>
                      </a:r>
                      <a:r>
                        <a:rPr lang="en-US" baseline="0" noProof="0" dirty="0" smtClean="0"/>
                        <a:t> 50km</a:t>
                      </a:r>
                      <a:endParaRPr lang="en-US" noProof="0" dirty="0"/>
                    </a:p>
                  </a:txBody>
                  <a:tcPr>
                    <a:solidFill>
                      <a:srgbClr val="FF0000"/>
                    </a:solidFill>
                  </a:tcPr>
                </a:tc>
              </a:tr>
              <a:tr h="370840">
                <a:tc>
                  <a:txBody>
                    <a:bodyPr/>
                    <a:lstStyle/>
                    <a:p>
                      <a:r>
                        <a:rPr lang="en-US" noProof="0" dirty="0" smtClean="0"/>
                        <a:t>&lt; 10km</a:t>
                      </a:r>
                      <a:endParaRPr lang="en-US" noProof="0" dirty="0"/>
                    </a:p>
                  </a:txBody>
                  <a:tcPr>
                    <a:solidFill>
                      <a:srgbClr val="FF0000"/>
                    </a:solidFill>
                  </a:tcPr>
                </a:tc>
              </a:tr>
              <a:tr h="370840">
                <a:tc>
                  <a:txBody>
                    <a:bodyPr/>
                    <a:lstStyle/>
                    <a:p>
                      <a:r>
                        <a:rPr lang="en-US" noProof="0" dirty="0" smtClean="0"/>
                        <a:t>&lt; 5km</a:t>
                      </a:r>
                      <a:endParaRPr lang="en-US" noProof="0" dirty="0"/>
                    </a:p>
                  </a:txBody>
                  <a:tcPr>
                    <a:solidFill>
                      <a:srgbClr val="FFC00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1882658630"/>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FFC000"/>
                    </a:solidFill>
                  </a:tcPr>
                </a:tc>
              </a:tr>
              <a:tr h="370840">
                <a:tc>
                  <a:txBody>
                    <a:bodyPr/>
                    <a:lstStyle/>
                    <a:p>
                      <a:r>
                        <a:rPr lang="en-US" noProof="0" dirty="0" smtClean="0"/>
                        <a:t>120</a:t>
                      </a:r>
                      <a:r>
                        <a:rPr lang="en-US" baseline="0" noProof="0" dirty="0" smtClean="0"/>
                        <a:t> km/h</a:t>
                      </a:r>
                      <a:endParaRPr lang="en-US" noProof="0" dirty="0"/>
                    </a:p>
                  </a:txBody>
                  <a:tcPr>
                    <a:solidFill>
                      <a:srgbClr val="FF000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135399275"/>
              </p:ext>
            </p:extLst>
          </p:nvPr>
        </p:nvGraphicFramePr>
        <p:xfrm>
          <a:off x="467544" y="4581128"/>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FFC000"/>
                    </a:solidFill>
                  </a:tcPr>
                </a:tc>
              </a:tr>
              <a:tr h="370840">
                <a:tc>
                  <a:txBody>
                    <a:bodyPr/>
                    <a:lstStyle/>
                    <a:p>
                      <a:r>
                        <a:rPr lang="en-US" noProof="0" dirty="0" smtClean="0"/>
                        <a:t>&lt;= 256 bytes</a:t>
                      </a:r>
                      <a:endParaRPr lang="en-US" noProof="0" dirty="0"/>
                    </a:p>
                  </a:txBody>
                  <a:tcPr>
                    <a:solidFill>
                      <a:srgbClr val="FFC000"/>
                    </a:solidFill>
                  </a:tcPr>
                </a:tc>
              </a:tr>
              <a:tr h="370840">
                <a:tc>
                  <a:txBody>
                    <a:bodyPr/>
                    <a:lstStyle/>
                    <a:p>
                      <a:r>
                        <a:rPr lang="en-US" noProof="0" dirty="0" smtClean="0"/>
                        <a:t>&gt;</a:t>
                      </a:r>
                      <a:r>
                        <a:rPr lang="en-US" baseline="0" noProof="0" dirty="0" smtClean="0"/>
                        <a:t> 256 bytes</a:t>
                      </a:r>
                      <a:endParaRPr lang="en-US" noProof="0" dirty="0"/>
                    </a:p>
                  </a:txBody>
                  <a:tcPr>
                    <a:solidFill>
                      <a:srgbClr val="FF0000"/>
                    </a:solidFill>
                  </a:tcPr>
                </a:tc>
              </a:tr>
            </a:tbl>
          </a:graphicData>
        </a:graphic>
      </p:graphicFrame>
    </p:spTree>
    <p:extLst>
      <p:ext uri="{BB962C8B-B14F-4D97-AF65-F5344CB8AC3E}">
        <p14:creationId xmlns:p14="http://schemas.microsoft.com/office/powerpoint/2010/main" val="3716801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Reed Solomon / BCH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17" name="Inhaltsplatzhalter 16"/>
          <p:cNvSpPr>
            <a:spLocks noGrp="1"/>
          </p:cNvSpPr>
          <p:nvPr>
            <p:ph idx="1"/>
          </p:nvPr>
        </p:nvSpPr>
        <p:spPr/>
        <p:txBody>
          <a:bodyPr/>
          <a:lstStyle/>
          <a:p>
            <a:r>
              <a:rPr lang="en-US" sz="2400" dirty="0" smtClean="0"/>
              <a:t>Simple transmission of the data without forward error-correcting codes </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69604222"/>
              </p:ext>
            </p:extLst>
          </p:nvPr>
        </p:nvGraphicFramePr>
        <p:xfrm>
          <a:off x="827584" y="3284984"/>
          <a:ext cx="3672408" cy="20218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Relatively Simple</a:t>
                      </a:r>
                      <a:endParaRPr lang="en-US" noProof="0" dirty="0"/>
                    </a:p>
                  </a:txBody>
                  <a:tcPr/>
                </a:tc>
              </a:tr>
              <a:tr h="370840">
                <a:tc>
                  <a:txBody>
                    <a:bodyPr/>
                    <a:lstStyle/>
                    <a:p>
                      <a:r>
                        <a:rPr lang="en-US" noProof="0" dirty="0" smtClean="0"/>
                        <a:t>Acceptable performance with</a:t>
                      </a:r>
                      <a:r>
                        <a:rPr lang="en-US" baseline="0" noProof="0" dirty="0" smtClean="0"/>
                        <a:t> hard decision data</a:t>
                      </a:r>
                      <a:endParaRPr lang="en-US" noProof="0" dirty="0"/>
                    </a:p>
                  </a:txBody>
                  <a:tcPr/>
                </a:tc>
              </a:tr>
              <a:tr h="370840">
                <a:tc>
                  <a:txBody>
                    <a:bodyPr/>
                    <a:lstStyle/>
                    <a:p>
                      <a:r>
                        <a:rPr lang="en-US" noProof="0" dirty="0" smtClean="0"/>
                        <a:t>Good</a:t>
                      </a:r>
                      <a:r>
                        <a:rPr lang="en-US" baseline="0" noProof="0" dirty="0" smtClean="0"/>
                        <a:t> performance in case of block errors</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782373522"/>
              </p:ext>
            </p:extLst>
          </p:nvPr>
        </p:nvGraphicFramePr>
        <p:xfrm>
          <a:off x="4644008" y="3284984"/>
          <a:ext cx="3672408" cy="20218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Significant performance loss wrt. theory</a:t>
                      </a:r>
                      <a:endParaRPr lang="en-US" noProof="0" dirty="0"/>
                    </a:p>
                  </a:txBody>
                  <a:tcPr/>
                </a:tc>
              </a:tr>
              <a:tr h="370840">
                <a:tc>
                  <a:txBody>
                    <a:bodyPr/>
                    <a:lstStyle/>
                    <a:p>
                      <a:r>
                        <a:rPr lang="en-US" noProof="0" dirty="0" smtClean="0"/>
                        <a:t>Only</a:t>
                      </a:r>
                      <a:r>
                        <a:rPr lang="en-US" baseline="0" noProof="0" dirty="0" smtClean="0"/>
                        <a:t> limited block length available</a:t>
                      </a:r>
                      <a:endParaRPr lang="en-US" noProof="0" dirty="0"/>
                    </a:p>
                  </a:txBody>
                  <a:tcPr/>
                </a:tc>
              </a:tr>
              <a:tr h="370840">
                <a:tc>
                  <a:txBody>
                    <a:bodyPr/>
                    <a:lstStyle/>
                    <a:p>
                      <a:r>
                        <a:rPr lang="en-US" noProof="0" dirty="0" smtClean="0"/>
                        <a:t>Limited</a:t>
                      </a:r>
                      <a:r>
                        <a:rPr lang="en-US" baseline="0" noProof="0" dirty="0" smtClean="0"/>
                        <a:t> performance in case of bit errors (e.g. AWGN channel)</a:t>
                      </a:r>
                      <a:endParaRPr lang="en-US" noProof="0" dirty="0"/>
                    </a:p>
                  </a:txBody>
                  <a:tcPr/>
                </a:tc>
              </a:tr>
            </a:tbl>
          </a:graphicData>
        </a:graphic>
      </p:graphicFrame>
    </p:spTree>
    <p:extLst>
      <p:ext uri="{BB962C8B-B14F-4D97-AF65-F5344CB8AC3E}">
        <p14:creationId xmlns:p14="http://schemas.microsoft.com/office/powerpoint/2010/main" val="3922037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Reed Solomon / BCH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6</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3049915774"/>
              </p:ext>
            </p:extLst>
          </p:nvPr>
        </p:nvGraphicFramePr>
        <p:xfrm>
          <a:off x="467544" y="1484784"/>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FFC00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530237116"/>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C00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88954540"/>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C00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424797997"/>
              </p:ext>
            </p:extLst>
          </p:nvPr>
        </p:nvGraphicFramePr>
        <p:xfrm>
          <a:off x="467544" y="3068960"/>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Availability</a:t>
                      </a:r>
                      <a:endParaRPr lang="en-US" noProof="0" dirty="0"/>
                    </a:p>
                  </a:txBody>
                  <a:tcPr/>
                </a:tc>
              </a:tr>
              <a:tr h="370840">
                <a:tc>
                  <a:txBody>
                    <a:bodyPr/>
                    <a:lstStyle/>
                    <a:p>
                      <a:r>
                        <a:rPr lang="en-US" noProof="0" dirty="0" smtClean="0"/>
                        <a:t>&gt;</a:t>
                      </a:r>
                      <a:r>
                        <a:rPr lang="en-US" baseline="0" noProof="0" dirty="0" smtClean="0"/>
                        <a:t> 90%</a:t>
                      </a:r>
                      <a:endParaRPr lang="en-US" noProof="0" dirty="0"/>
                    </a:p>
                  </a:txBody>
                  <a:tcPr>
                    <a:solidFill>
                      <a:srgbClr val="00B050"/>
                    </a:solidFill>
                  </a:tcPr>
                </a:tc>
              </a:tr>
              <a:tr h="370840">
                <a:tc>
                  <a:txBody>
                    <a:bodyPr/>
                    <a:lstStyle/>
                    <a:p>
                      <a:r>
                        <a:rPr lang="en-US" noProof="0" dirty="0" smtClean="0"/>
                        <a:t>&gt;</a:t>
                      </a:r>
                      <a:r>
                        <a:rPr lang="en-US" baseline="0" noProof="0" dirty="0" smtClean="0"/>
                        <a:t> 99%</a:t>
                      </a:r>
                      <a:endParaRPr lang="en-US" noProof="0" dirty="0"/>
                    </a:p>
                  </a:txBody>
                  <a:tcPr>
                    <a:solidFill>
                      <a:srgbClr val="00B050"/>
                    </a:solidFill>
                  </a:tcPr>
                </a:tc>
              </a:tr>
              <a:tr h="370840">
                <a:tc>
                  <a:txBody>
                    <a:bodyPr/>
                    <a:lstStyle/>
                    <a:p>
                      <a:r>
                        <a:rPr lang="en-US" noProof="0" dirty="0" smtClean="0"/>
                        <a:t>&gt;</a:t>
                      </a:r>
                      <a:r>
                        <a:rPr lang="en-US" baseline="0" noProof="0" dirty="0" smtClean="0"/>
                        <a:t> 99.9%</a:t>
                      </a:r>
                      <a:endParaRPr lang="en-US" noProof="0" dirty="0"/>
                    </a:p>
                  </a:txBody>
                  <a:tcPr>
                    <a:solidFill>
                      <a:srgbClr val="FFC00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387033430"/>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C000"/>
                    </a:solidFill>
                  </a:tcPr>
                </a:tc>
              </a:tr>
              <a:tr h="370840">
                <a:tc>
                  <a:txBody>
                    <a:bodyPr/>
                    <a:lstStyle/>
                    <a:p>
                      <a:r>
                        <a:rPr lang="en-US" noProof="0" dirty="0" smtClean="0"/>
                        <a:t>2xAA</a:t>
                      </a:r>
                      <a:endParaRPr lang="en-US" noProof="0" dirty="0"/>
                    </a:p>
                  </a:txBody>
                  <a:tcPr>
                    <a:solidFill>
                      <a:srgbClr val="FFC00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1852065539"/>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1913295985"/>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C00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3263767678"/>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FFC00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4124146352"/>
              </p:ext>
            </p:extLst>
          </p:nvPr>
        </p:nvGraphicFramePr>
        <p:xfrm>
          <a:off x="467544" y="4581128"/>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solidFill>
                            <a:schemeClr val="tx1"/>
                          </a:solidFill>
                        </a:rPr>
                        <a:t>&lt;= 256 bytes</a:t>
                      </a:r>
                      <a:endParaRPr lang="en-US" noProof="0" dirty="0">
                        <a:solidFill>
                          <a:schemeClr val="tx1"/>
                        </a:solidFill>
                      </a:endParaRPr>
                    </a:p>
                  </a:txBody>
                  <a:tcPr>
                    <a:solidFill>
                      <a:srgbClr val="FFC000"/>
                    </a:solidFill>
                  </a:tcPr>
                </a:tc>
              </a:tr>
              <a:tr h="370840">
                <a:tc>
                  <a:txBody>
                    <a:bodyPr/>
                    <a:lstStyle/>
                    <a:p>
                      <a:r>
                        <a:rPr lang="en-US" noProof="0" dirty="0" smtClean="0">
                          <a:solidFill>
                            <a:schemeClr val="tx1"/>
                          </a:solidFill>
                        </a:rPr>
                        <a:t>&gt;</a:t>
                      </a:r>
                      <a:r>
                        <a:rPr lang="en-US" baseline="0" noProof="0" dirty="0" smtClean="0">
                          <a:solidFill>
                            <a:schemeClr val="tx1"/>
                          </a:solidFill>
                        </a:rPr>
                        <a:t> 256 bytes</a:t>
                      </a:r>
                      <a:endParaRPr lang="en-US" noProof="0" dirty="0">
                        <a:solidFill>
                          <a:schemeClr val="tx1"/>
                        </a:solidFill>
                      </a:endParaRPr>
                    </a:p>
                  </a:txBody>
                  <a:tcPr>
                    <a:solidFill>
                      <a:srgbClr val="FF0000"/>
                    </a:solidFill>
                  </a:tcPr>
                </a:tc>
              </a:tr>
            </a:tbl>
          </a:graphicData>
        </a:graphic>
      </p:graphicFrame>
    </p:spTree>
    <p:extLst>
      <p:ext uri="{BB962C8B-B14F-4D97-AF65-F5344CB8AC3E}">
        <p14:creationId xmlns:p14="http://schemas.microsoft.com/office/powerpoint/2010/main" val="42321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Convolutional Code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17" name="Inhaltsplatzhalter 16"/>
          <p:cNvSpPr>
            <a:spLocks noGrp="1"/>
          </p:cNvSpPr>
          <p:nvPr>
            <p:ph idx="1"/>
          </p:nvPr>
        </p:nvSpPr>
        <p:spPr/>
        <p:txBody>
          <a:bodyPr/>
          <a:lstStyle/>
          <a:p>
            <a:r>
              <a:rPr lang="en-US" sz="2400" dirty="0" smtClean="0"/>
              <a:t>Encode the data using convolutional encoder, decoding </a:t>
            </a:r>
            <a:r>
              <a:rPr lang="en-US" sz="2400" dirty="0" smtClean="0"/>
              <a:t>typically </a:t>
            </a:r>
            <a:r>
              <a:rPr lang="en-US" sz="2400" dirty="0" smtClean="0"/>
              <a:t>based </a:t>
            </a:r>
            <a:r>
              <a:rPr lang="en-US" sz="2400" dirty="0" smtClean="0"/>
              <a:t>on Viterbi algorithm</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1344021739"/>
              </p:ext>
            </p:extLst>
          </p:nvPr>
        </p:nvGraphicFramePr>
        <p:xfrm>
          <a:off x="827584" y="3284984"/>
          <a:ext cx="3672408" cy="2392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Very simple encoding</a:t>
                      </a:r>
                      <a:endParaRPr lang="en-US" noProof="0" dirty="0"/>
                    </a:p>
                  </a:txBody>
                  <a:tcPr/>
                </a:tc>
              </a:tr>
              <a:tr h="370840">
                <a:tc>
                  <a:txBody>
                    <a:bodyPr/>
                    <a:lstStyle/>
                    <a:p>
                      <a:r>
                        <a:rPr lang="en-US" noProof="0" dirty="0" smtClean="0"/>
                        <a:t>Acceptable</a:t>
                      </a:r>
                      <a:r>
                        <a:rPr lang="en-US" baseline="0" noProof="0" dirty="0" smtClean="0"/>
                        <a:t> decoding performance</a:t>
                      </a:r>
                      <a:endParaRPr lang="en-US" noProof="0" dirty="0"/>
                    </a:p>
                  </a:txBody>
                  <a:tcPr/>
                </a:tc>
              </a:tr>
              <a:tr h="370840">
                <a:tc>
                  <a:txBody>
                    <a:bodyPr/>
                    <a:lstStyle/>
                    <a:p>
                      <a:r>
                        <a:rPr lang="en-US" noProof="0" dirty="0" smtClean="0"/>
                        <a:t>Good performance</a:t>
                      </a:r>
                      <a:r>
                        <a:rPr lang="en-US" baseline="0" noProof="0" dirty="0" smtClean="0"/>
                        <a:t> in case of bit errors (e.g. AWGN channel)</a:t>
                      </a:r>
                      <a:endParaRPr lang="en-US" noProof="0" dirty="0"/>
                    </a:p>
                  </a:txBody>
                  <a:tcPr/>
                </a:tc>
              </a:tr>
              <a:tr h="370840">
                <a:tc>
                  <a:txBody>
                    <a:bodyPr/>
                    <a:lstStyle/>
                    <a:p>
                      <a:r>
                        <a:rPr lang="en-US" noProof="0" dirty="0" smtClean="0"/>
                        <a:t>Good performance</a:t>
                      </a:r>
                      <a:r>
                        <a:rPr lang="en-US" baseline="0" noProof="0" dirty="0" smtClean="0"/>
                        <a:t> in case of block errors with interleaver</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572119042"/>
              </p:ext>
            </p:extLst>
          </p:nvPr>
        </p:nvGraphicFramePr>
        <p:xfrm>
          <a:off x="4644008" y="3284984"/>
          <a:ext cx="3672408" cy="19253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Good performance</a:t>
                      </a:r>
                      <a:r>
                        <a:rPr lang="en-US" baseline="0" noProof="0" dirty="0" smtClean="0"/>
                        <a:t> (close to theoretical limits) only for short block length</a:t>
                      </a:r>
                      <a:endParaRPr lang="en-US" noProof="0" dirty="0"/>
                    </a:p>
                  </a:txBody>
                  <a:tcPr/>
                </a:tc>
              </a:tr>
              <a:tr h="370840">
                <a:tc>
                  <a:txBody>
                    <a:bodyPr/>
                    <a:lstStyle/>
                    <a:p>
                      <a:r>
                        <a:rPr lang="en-US" noProof="0" dirty="0" smtClean="0"/>
                        <a:t>Requires soft-information</a:t>
                      </a:r>
                      <a:r>
                        <a:rPr lang="en-US" baseline="0" noProof="0" dirty="0" smtClean="0"/>
                        <a:t> for full performance</a:t>
                      </a:r>
                      <a:endParaRPr lang="en-US" noProof="0" dirty="0"/>
                    </a:p>
                  </a:txBody>
                  <a:tcPr/>
                </a:tc>
              </a:tr>
            </a:tbl>
          </a:graphicData>
        </a:graphic>
      </p:graphicFrame>
    </p:spTree>
    <p:extLst>
      <p:ext uri="{BB962C8B-B14F-4D97-AF65-F5344CB8AC3E}">
        <p14:creationId xmlns:p14="http://schemas.microsoft.com/office/powerpoint/2010/main" val="19614637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Convolutional Code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8</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498859170"/>
              </p:ext>
            </p:extLst>
          </p:nvPr>
        </p:nvGraphicFramePr>
        <p:xfrm>
          <a:off x="467544" y="1484784"/>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876649872"/>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00B05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3996089436"/>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00B05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1644134085"/>
              </p:ext>
            </p:extLst>
          </p:nvPr>
        </p:nvGraphicFramePr>
        <p:xfrm>
          <a:off x="467544" y="3068960"/>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Availability</a:t>
                      </a:r>
                      <a:endParaRPr lang="en-US" noProof="0" dirty="0"/>
                    </a:p>
                  </a:txBody>
                  <a:tcPr/>
                </a:tc>
              </a:tr>
              <a:tr h="370840">
                <a:tc>
                  <a:txBody>
                    <a:bodyPr/>
                    <a:lstStyle/>
                    <a:p>
                      <a:r>
                        <a:rPr lang="en-US" noProof="0" dirty="0" smtClean="0"/>
                        <a:t>&gt;</a:t>
                      </a:r>
                      <a:r>
                        <a:rPr lang="en-US" baseline="0" noProof="0" dirty="0" smtClean="0"/>
                        <a:t> 90%</a:t>
                      </a:r>
                      <a:endParaRPr lang="en-US" noProof="0" dirty="0"/>
                    </a:p>
                  </a:txBody>
                  <a:tcPr>
                    <a:solidFill>
                      <a:srgbClr val="00B050"/>
                    </a:solidFill>
                  </a:tcPr>
                </a:tc>
              </a:tr>
              <a:tr h="370840">
                <a:tc>
                  <a:txBody>
                    <a:bodyPr/>
                    <a:lstStyle/>
                    <a:p>
                      <a:r>
                        <a:rPr lang="en-US" noProof="0" dirty="0" smtClean="0"/>
                        <a:t>&gt;</a:t>
                      </a:r>
                      <a:r>
                        <a:rPr lang="en-US" baseline="0" noProof="0" dirty="0" smtClean="0"/>
                        <a:t> 99%</a:t>
                      </a:r>
                      <a:endParaRPr lang="en-US" noProof="0" dirty="0"/>
                    </a:p>
                  </a:txBody>
                  <a:tcPr>
                    <a:solidFill>
                      <a:srgbClr val="00B050"/>
                    </a:solidFill>
                  </a:tcPr>
                </a:tc>
              </a:tr>
              <a:tr h="370840">
                <a:tc>
                  <a:txBody>
                    <a:bodyPr/>
                    <a:lstStyle/>
                    <a:p>
                      <a:r>
                        <a:rPr lang="en-US" noProof="0" dirty="0" smtClean="0"/>
                        <a:t>&gt;</a:t>
                      </a:r>
                      <a:r>
                        <a:rPr lang="en-US" baseline="0" noProof="0" dirty="0" smtClean="0"/>
                        <a:t> 99.9%</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1956120421"/>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3337111385"/>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3254778209"/>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2544616588"/>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1212518346"/>
              </p:ext>
            </p:extLst>
          </p:nvPr>
        </p:nvGraphicFramePr>
        <p:xfrm>
          <a:off x="467544" y="4581128"/>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solidFill>
                            <a:schemeClr val="tx1"/>
                          </a:solidFill>
                        </a:rPr>
                        <a:t>&lt;= 256 bytes</a:t>
                      </a:r>
                      <a:endParaRPr lang="en-US" noProof="0" dirty="0">
                        <a:solidFill>
                          <a:schemeClr val="tx1"/>
                        </a:solidFill>
                      </a:endParaRPr>
                    </a:p>
                  </a:txBody>
                  <a:tcPr>
                    <a:solidFill>
                      <a:srgbClr val="00B050"/>
                    </a:solidFill>
                  </a:tcPr>
                </a:tc>
              </a:tr>
              <a:tr h="370840">
                <a:tc>
                  <a:txBody>
                    <a:bodyPr/>
                    <a:lstStyle/>
                    <a:p>
                      <a:r>
                        <a:rPr lang="en-US" noProof="0" dirty="0" smtClean="0">
                          <a:solidFill>
                            <a:schemeClr val="tx1"/>
                          </a:solidFill>
                        </a:rPr>
                        <a:t>&gt;</a:t>
                      </a:r>
                      <a:r>
                        <a:rPr lang="en-US" baseline="0" noProof="0" dirty="0" smtClean="0">
                          <a:solidFill>
                            <a:schemeClr val="tx1"/>
                          </a:solidFill>
                        </a:rPr>
                        <a:t> 256 bytes</a:t>
                      </a:r>
                      <a:endParaRPr lang="en-US" noProof="0" dirty="0">
                        <a:solidFill>
                          <a:schemeClr val="tx1"/>
                        </a:solidFill>
                      </a:endParaRPr>
                    </a:p>
                  </a:txBody>
                  <a:tcPr>
                    <a:solidFill>
                      <a:srgbClr val="FFC000"/>
                    </a:solidFill>
                  </a:tcPr>
                </a:tc>
              </a:tr>
            </a:tbl>
          </a:graphicData>
        </a:graphic>
      </p:graphicFrame>
    </p:spTree>
    <p:extLst>
      <p:ext uri="{BB962C8B-B14F-4D97-AF65-F5344CB8AC3E}">
        <p14:creationId xmlns:p14="http://schemas.microsoft.com/office/powerpoint/2010/main" val="625652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Turbo Code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endParaRPr lang="en-US" altLang="en-US" dirty="0"/>
          </a:p>
        </p:txBody>
      </p:sp>
      <p:sp>
        <p:nvSpPr>
          <p:cNvPr id="17" name="Inhaltsplatzhalter 16"/>
          <p:cNvSpPr>
            <a:spLocks noGrp="1"/>
          </p:cNvSpPr>
          <p:nvPr>
            <p:ph idx="1"/>
          </p:nvPr>
        </p:nvSpPr>
        <p:spPr/>
        <p:txBody>
          <a:bodyPr/>
          <a:lstStyle/>
          <a:p>
            <a:r>
              <a:rPr lang="en-US" sz="2400" dirty="0" smtClean="0"/>
              <a:t>Turbo Codes are based on concatenated convolutional codes with iterative decoding</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063489319"/>
              </p:ext>
            </p:extLst>
          </p:nvPr>
        </p:nvGraphicFramePr>
        <p:xfrm>
          <a:off x="827584" y="3284984"/>
          <a:ext cx="3672408" cy="20218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Very simple encoding</a:t>
                      </a:r>
                      <a:endParaRPr lang="en-US" noProof="0" dirty="0"/>
                    </a:p>
                  </a:txBody>
                  <a:tcPr/>
                </a:tc>
              </a:tr>
              <a:tr h="370840">
                <a:tc>
                  <a:txBody>
                    <a:bodyPr/>
                    <a:lstStyle/>
                    <a:p>
                      <a:r>
                        <a:rPr lang="en-US" noProof="0" dirty="0" smtClean="0"/>
                        <a:t>Good performance</a:t>
                      </a:r>
                      <a:r>
                        <a:rPr lang="en-US" baseline="0" noProof="0" dirty="0" smtClean="0"/>
                        <a:t> in case of bit errors (e.g. AWGN channel)</a:t>
                      </a:r>
                      <a:endParaRPr lang="en-US" noProof="0" dirty="0"/>
                    </a:p>
                  </a:txBody>
                  <a:tcPr/>
                </a:tc>
              </a:tr>
              <a:tr h="370840">
                <a:tc>
                  <a:txBody>
                    <a:bodyPr/>
                    <a:lstStyle/>
                    <a:p>
                      <a:r>
                        <a:rPr lang="en-US" noProof="0" dirty="0" smtClean="0"/>
                        <a:t>Good performance</a:t>
                      </a:r>
                      <a:r>
                        <a:rPr lang="en-US" baseline="0" noProof="0" dirty="0" smtClean="0"/>
                        <a:t> in case of block errors with interleaver</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4105671283"/>
              </p:ext>
            </p:extLst>
          </p:nvPr>
        </p:nvGraphicFramePr>
        <p:xfrm>
          <a:off x="4644008" y="3284984"/>
          <a:ext cx="3672408" cy="22910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a:t>
                      </a:r>
                      <a:r>
                        <a:rPr lang="en-US" baseline="0" noProof="0" dirty="0" smtClean="0"/>
                        <a:t> decoding complexity (only for use in powerful base-station)</a:t>
                      </a:r>
                      <a:endParaRPr lang="en-US" noProof="0" dirty="0"/>
                    </a:p>
                  </a:txBody>
                  <a:tcPr/>
                </a:tc>
              </a:tr>
              <a:tr h="370840">
                <a:tc>
                  <a:txBody>
                    <a:bodyPr/>
                    <a:lstStyle/>
                    <a:p>
                      <a:r>
                        <a:rPr lang="en-US" noProof="0" dirty="0" smtClean="0"/>
                        <a:t>Requires soft-information</a:t>
                      </a:r>
                      <a:r>
                        <a:rPr lang="en-US" baseline="0" noProof="0" dirty="0" smtClean="0"/>
                        <a:t> for full performance</a:t>
                      </a:r>
                      <a:endParaRPr lang="en-US" noProof="0" dirty="0"/>
                    </a:p>
                  </a:txBody>
                  <a:tcPr/>
                </a:tc>
              </a:tr>
              <a:tr h="370840">
                <a:tc>
                  <a:txBody>
                    <a:bodyPr/>
                    <a:lstStyle/>
                    <a:p>
                      <a:r>
                        <a:rPr lang="en-US" noProof="0" dirty="0" smtClean="0"/>
                        <a:t>Requires long block lengths for good performance</a:t>
                      </a:r>
                      <a:endParaRPr lang="en-US" noProof="0" dirty="0"/>
                    </a:p>
                  </a:txBody>
                  <a:tcPr/>
                </a:tc>
              </a:tr>
            </a:tbl>
          </a:graphicData>
        </a:graphic>
      </p:graphicFrame>
    </p:spTree>
    <p:extLst>
      <p:ext uri="{BB962C8B-B14F-4D97-AF65-F5344CB8AC3E}">
        <p14:creationId xmlns:p14="http://schemas.microsoft.com/office/powerpoint/2010/main" val="169793050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1148</Words>
  <Application>Microsoft Office PowerPoint</Application>
  <PresentationFormat>Bildschirmpräsentation (4:3)</PresentationFormat>
  <Paragraphs>395</Paragraphs>
  <Slides>15</Slides>
  <Notes>6</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IEEE-P802_15_Rbt</vt:lpstr>
      <vt:lpstr>PowerPoint-Präsentation</vt:lpstr>
      <vt:lpstr>Suitability Evaluation of FEC Schemes</vt:lpstr>
      <vt:lpstr>No FEC ( I / II )</vt:lpstr>
      <vt:lpstr>No FEC ( II / II )</vt:lpstr>
      <vt:lpstr>Reed Solomon / BCH ( I / II )</vt:lpstr>
      <vt:lpstr>Reed Solomon / BCH ( II / II )</vt:lpstr>
      <vt:lpstr>Convolutional Code ( I / II )</vt:lpstr>
      <vt:lpstr>Convolutional Code ( II / II )</vt:lpstr>
      <vt:lpstr>Turbo Code ( I / II )</vt:lpstr>
      <vt:lpstr>Turbo Code ( II / II )</vt:lpstr>
      <vt:lpstr>LDPC Code ( I / II )</vt:lpstr>
      <vt:lpstr>LDPC Code ( II / II )</vt:lpstr>
      <vt:lpstr>Polar Code ( I / II )</vt:lpstr>
      <vt:lpstr>Polar Code ( II / II )</vt:lpstr>
      <vt:lpstr>Any Questions or Comments?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65</cp:revision>
  <cp:lastPrinted>1998-02-10T13:28:06Z</cp:lastPrinted>
  <dcterms:created xsi:type="dcterms:W3CDTF">2017-07-08T18:50:52Z</dcterms:created>
  <dcterms:modified xsi:type="dcterms:W3CDTF">2017-07-09T17:20:40Z</dcterms:modified>
</cp:coreProperties>
</file>