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60" r:id="rId3"/>
    <p:sldId id="261" r:id="rId4"/>
    <p:sldId id="262" r:id="rId5"/>
    <p:sldId id="263" r:id="rId6"/>
    <p:sldId id="264" r:id="rId7"/>
    <p:sldId id="265" r:id="rId8"/>
    <p:sldId id="266" r:id="rId9"/>
    <p:sldId id="268" r:id="rId10"/>
    <p:sldId id="269" r:id="rId11"/>
    <p:sldId id="270" r:id="rId12"/>
    <p:sldId id="271" r:id="rId13"/>
    <p:sldId id="273" r:id="rId14"/>
    <p:sldId id="274" r:id="rId15"/>
    <p:sldId id="275" r:id="rId16"/>
    <p:sldId id="276" r:id="rId17"/>
    <p:sldId id="277" r:id="rId18"/>
    <p:sldId id="278" r:id="rId19"/>
    <p:sldId id="279"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15-17-0374-01-lpwa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Modulation</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9 July, 2017]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This document presents the suitability evaluation for different modulation schemes that may be used for LPWAN.]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160478381"/>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7543059"/>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592630254"/>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98496666"/>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681259340"/>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3056252"/>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849336677"/>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71797294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1149211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FHSS (Frequency Hopping Spread Spectrum) spreads narrow-band signals onto different frequencies using frequency hopping</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45644354"/>
              </p:ext>
            </p:extLst>
          </p:nvPr>
        </p:nvGraphicFramePr>
        <p:xfrm>
          <a:off x="827584" y="33217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373522289"/>
              </p:ext>
            </p:extLst>
          </p:nvPr>
        </p:nvGraphicFramePr>
        <p:xfrm>
          <a:off x="4644008" y="33217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Complex receiver</a:t>
                      </a:r>
                      <a:endParaRPr lang="en-US" noProof="0" dirty="0"/>
                    </a:p>
                  </a:txBody>
                  <a:tcPr/>
                </a:tc>
              </a:tr>
              <a:tr h="370840">
                <a:tc>
                  <a:txBody>
                    <a:bodyPr/>
                    <a:lstStyle/>
                    <a:p>
                      <a:r>
                        <a:rPr lang="en-US" noProof="0" dirty="0" smtClean="0"/>
                        <a:t>Requires FEC</a:t>
                      </a:r>
                      <a:endParaRPr lang="en-US" noProof="0" dirty="0"/>
                    </a:p>
                  </a:txBody>
                  <a:tcPr/>
                </a:tc>
              </a:tr>
            </a:tbl>
          </a:graphicData>
        </a:graphic>
      </p:graphicFrame>
    </p:spTree>
    <p:extLst>
      <p:ext uri="{BB962C8B-B14F-4D97-AF65-F5344CB8AC3E}">
        <p14:creationId xmlns:p14="http://schemas.microsoft.com/office/powerpoint/2010/main" val="1942329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79534790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931923624"/>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78004764"/>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085532755"/>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95054977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079647184"/>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547318983"/>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560677523"/>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1527301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FHSS (Frequency Hopping Spread Spectrum) spreads narrow-band signals onto different frequencies using frequency hopping</a:t>
            </a:r>
          </a:p>
          <a:p>
            <a:r>
              <a:rPr lang="en-US" sz="2400" dirty="0" smtClean="0"/>
              <a:t>Used in addition to narrow-band modulation</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81250875"/>
              </p:ext>
            </p:extLst>
          </p:nvPr>
        </p:nvGraphicFramePr>
        <p:xfrm>
          <a:off x="827584" y="4033872"/>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371594295"/>
              </p:ext>
            </p:extLst>
          </p:nvPr>
        </p:nvGraphicFramePr>
        <p:xfrm>
          <a:off x="4644008" y="4033872"/>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Complex receiver</a:t>
                      </a:r>
                      <a:endParaRPr lang="en-US" noProof="0" dirty="0"/>
                    </a:p>
                  </a:txBody>
                  <a:tcPr/>
                </a:tc>
              </a:tr>
              <a:tr h="370840">
                <a:tc>
                  <a:txBody>
                    <a:bodyPr/>
                    <a:lstStyle/>
                    <a:p>
                      <a:r>
                        <a:rPr lang="en-US" noProof="0" dirty="0" smtClean="0"/>
                        <a:t>Requires FEC</a:t>
                      </a:r>
                      <a:endParaRPr lang="en-US" noProof="0" dirty="0"/>
                    </a:p>
                  </a:txBody>
                  <a:tcPr/>
                </a:tc>
              </a:tr>
            </a:tbl>
          </a:graphicData>
        </a:graphic>
      </p:graphicFrame>
    </p:spTree>
    <p:extLst>
      <p:ext uri="{BB962C8B-B14F-4D97-AF65-F5344CB8AC3E}">
        <p14:creationId xmlns:p14="http://schemas.microsoft.com/office/powerpoint/2010/main" val="4111672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FHSS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27750303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617503538"/>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546362632"/>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869942068"/>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740507464"/>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40588874"/>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417111526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741932354"/>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3518468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Non-coherent Narrow-Band Modulation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Use of narrow-band modulation (e.g. FSK, MSK, ...) with non-coherent decoding</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430230679"/>
              </p:ext>
            </p:extLst>
          </p:nvPr>
        </p:nvGraphicFramePr>
        <p:xfrm>
          <a:off x="827584" y="33217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05417674"/>
              </p:ext>
            </p:extLst>
          </p:nvPr>
        </p:nvGraphicFramePr>
        <p:xfrm>
          <a:off x="4644008" y="3321784"/>
          <a:ext cx="3672408" cy="2661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Performance loss wrt. coherent receiver</a:t>
                      </a:r>
                      <a:endParaRPr lang="en-US" noProof="0" dirty="0"/>
                    </a:p>
                  </a:txBody>
                  <a:tcPr/>
                </a:tc>
              </a:tr>
              <a:tr h="370840">
                <a:tc>
                  <a:txBody>
                    <a:bodyPr/>
                    <a:lstStyle/>
                    <a:p>
                      <a:r>
                        <a:rPr lang="en-US" noProof="0" dirty="0" smtClean="0"/>
                        <a:t>Does not meet FCC for</a:t>
                      </a:r>
                      <a:r>
                        <a:rPr lang="en-US" baseline="0" noProof="0" dirty="0" smtClean="0"/>
                        <a:t> low rates due to 0.4s limitation</a:t>
                      </a:r>
                      <a:endParaRPr lang="en-US" noProof="0" dirty="0"/>
                    </a:p>
                  </a:txBody>
                  <a:tcPr/>
                </a:tc>
              </a:tr>
              <a:tr h="370840">
                <a:tc>
                  <a:txBody>
                    <a:bodyPr/>
                    <a:lstStyle/>
                    <a:p>
                      <a:r>
                        <a:rPr lang="en-US" noProof="0" dirty="0" smtClean="0"/>
                        <a:t>Difficult </a:t>
                      </a:r>
                      <a:r>
                        <a:rPr lang="en-US" baseline="0" noProof="0" dirty="0" smtClean="0"/>
                        <a:t>localization characteristics due to narrow band signal</a:t>
                      </a:r>
                      <a:endParaRPr lang="en-US" noProof="0" dirty="0"/>
                    </a:p>
                  </a:txBody>
                  <a:tcPr/>
                </a:tc>
              </a:tr>
              <a:tr h="370840">
                <a:tc>
                  <a:txBody>
                    <a:bodyPr/>
                    <a:lstStyle/>
                    <a:p>
                      <a:r>
                        <a:rPr lang="en-US" noProof="0" dirty="0" smtClean="0"/>
                        <a:t>Sensitive</a:t>
                      </a:r>
                      <a:r>
                        <a:rPr lang="en-US" baseline="0" noProof="0" dirty="0" smtClean="0"/>
                        <a:t> wrt. interference</a:t>
                      </a:r>
                      <a:endParaRPr lang="en-US" noProof="0" dirty="0"/>
                    </a:p>
                  </a:txBody>
                  <a:tcPr/>
                </a:tc>
              </a:tr>
            </a:tbl>
          </a:graphicData>
        </a:graphic>
      </p:graphicFrame>
    </p:spTree>
    <p:extLst>
      <p:ext uri="{BB962C8B-B14F-4D97-AF65-F5344CB8AC3E}">
        <p14:creationId xmlns:p14="http://schemas.microsoft.com/office/powerpoint/2010/main" val="2932959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Non-coherent Narrow-Band Modulation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048931807"/>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512816325"/>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273555771"/>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559783022"/>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923170154"/>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8331946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FF0000"/>
                    </a:solidFill>
                  </a:tcPr>
                </a:tc>
              </a:tr>
              <a:tr h="370840">
                <a:tc>
                  <a:txBody>
                    <a:bodyPr/>
                    <a:lstStyle/>
                    <a:p>
                      <a:r>
                        <a:rPr lang="en-US" noProof="0" dirty="0" smtClean="0"/>
                        <a:t>ETSI/FCC</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9595239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84943569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955202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Coherent Narrow-Band Modulation </a:t>
            </a:r>
            <a:br>
              <a:rPr lang="en-US" dirty="0" smtClean="0"/>
            </a:br>
            <a:r>
              <a:rPr lang="en-US" dirty="0" smtClean="0"/>
              <a:t>(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Use of narrow-band modulation (e.g. FSK, MSK, ...) with coherent decoding</a:t>
            </a:r>
          </a:p>
          <a:p>
            <a:endParaRPr lang="en-US" sz="2400" dirty="0" smtClean="0"/>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80953232"/>
              </p:ext>
            </p:extLst>
          </p:nvPr>
        </p:nvGraphicFramePr>
        <p:xfrm>
          <a:off x="827584" y="33217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Is</a:t>
                      </a:r>
                      <a:r>
                        <a:rPr lang="en-US" baseline="0" noProof="0" dirty="0" smtClean="0"/>
                        <a:t> able to approach theoretical limits in AWGN channel</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686830613"/>
              </p:ext>
            </p:extLst>
          </p:nvPr>
        </p:nvGraphicFramePr>
        <p:xfrm>
          <a:off x="4644008" y="33217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channel estimation</a:t>
                      </a:r>
                      <a:endParaRPr lang="en-US" noProof="0" dirty="0"/>
                    </a:p>
                  </a:txBody>
                  <a:tcPr/>
                </a:tc>
              </a:tr>
              <a:tr h="370840">
                <a:tc>
                  <a:txBody>
                    <a:bodyPr/>
                    <a:lstStyle/>
                    <a:p>
                      <a:r>
                        <a:rPr lang="en-US" noProof="0" dirty="0" smtClean="0"/>
                        <a:t>Does not meet FCC for</a:t>
                      </a:r>
                      <a:r>
                        <a:rPr lang="en-US" baseline="0" noProof="0" dirty="0" smtClean="0"/>
                        <a:t> low rates due to 0.4s limitation</a:t>
                      </a:r>
                      <a:endParaRPr lang="en-US" noProof="0" dirty="0"/>
                    </a:p>
                  </a:txBody>
                  <a:tcPr/>
                </a:tc>
              </a:tr>
              <a:tr h="370840">
                <a:tc>
                  <a:txBody>
                    <a:bodyPr/>
                    <a:lstStyle/>
                    <a:p>
                      <a:r>
                        <a:rPr lang="en-US" noProof="0" dirty="0" smtClean="0"/>
                        <a:t>Difficult </a:t>
                      </a:r>
                      <a:r>
                        <a:rPr lang="en-US" baseline="0" noProof="0" dirty="0" smtClean="0"/>
                        <a:t>localization characteristics due to narrow band signal</a:t>
                      </a:r>
                      <a:endParaRPr lang="en-US" noProof="0" dirty="0"/>
                    </a:p>
                  </a:txBody>
                  <a:tcPr/>
                </a:tc>
              </a:tr>
              <a:tr h="370840">
                <a:tc>
                  <a:txBody>
                    <a:bodyPr/>
                    <a:lstStyle/>
                    <a:p>
                      <a:r>
                        <a:rPr lang="en-US" noProof="0" dirty="0" smtClean="0"/>
                        <a:t>Sensitive</a:t>
                      </a:r>
                      <a:r>
                        <a:rPr lang="en-US" baseline="0" noProof="0" dirty="0" smtClean="0"/>
                        <a:t> wrt. interference</a:t>
                      </a:r>
                      <a:endParaRPr lang="en-US" noProof="0" dirty="0"/>
                    </a:p>
                  </a:txBody>
                  <a:tcPr/>
                </a:tc>
              </a:tr>
            </a:tbl>
          </a:graphicData>
        </a:graphic>
      </p:graphicFrame>
    </p:spTree>
    <p:extLst>
      <p:ext uri="{BB962C8B-B14F-4D97-AF65-F5344CB8AC3E}">
        <p14:creationId xmlns:p14="http://schemas.microsoft.com/office/powerpoint/2010/main" val="630208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Coherent Narrow-Band Modulation</a:t>
            </a:r>
            <a:br>
              <a:rPr lang="en-US" dirty="0" smtClean="0"/>
            </a:br>
            <a:r>
              <a:rPr lang="en-US" dirty="0" smtClean="0"/>
              <a:t>(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667218318"/>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123501737"/>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538879389"/>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19582903"/>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0000"/>
                    </a:solidFill>
                  </a:tcPr>
                </a:tc>
              </a:tr>
              <a:tr h="370840">
                <a:tc>
                  <a:txBody>
                    <a:bodyPr/>
                    <a:lstStyle/>
                    <a:p>
                      <a:r>
                        <a:rPr lang="en-US" noProof="0" dirty="0" smtClean="0"/>
                        <a:t>&lt;100m</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12622710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7472115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FF0000"/>
                    </a:solidFill>
                  </a:tcPr>
                </a:tc>
              </a:tr>
              <a:tr h="370840">
                <a:tc>
                  <a:txBody>
                    <a:bodyPr/>
                    <a:lstStyle/>
                    <a:p>
                      <a:r>
                        <a:rPr lang="en-US" noProof="0" dirty="0" smtClean="0"/>
                        <a:t>ETSI/FCC</a:t>
                      </a:r>
                      <a:endParaRPr lang="en-US" noProof="0" dirty="0"/>
                    </a:p>
                  </a:txBody>
                  <a:tcPr>
                    <a:solidFill>
                      <a:srgbClr val="FF0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426229546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41205501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1499857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19</a:t>
            </a:fld>
            <a:endParaRPr lang="en-US" altLang="en-US" dirty="0"/>
          </a:p>
        </p:txBody>
      </p:sp>
    </p:spTree>
    <p:extLst>
      <p:ext uri="{BB962C8B-B14F-4D97-AF65-F5344CB8AC3E}">
        <p14:creationId xmlns:p14="http://schemas.microsoft.com/office/powerpoint/2010/main" val="3973367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Evaluation of Modulation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OFDM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OFDM (Orthogonal Frequency Division Multiplexing) splits the data into multiple parallel sub-carriers</a:t>
            </a:r>
          </a:p>
          <a:p>
            <a:r>
              <a:rPr lang="en-US" sz="2400" dirty="0" smtClean="0"/>
              <a:t>Robustness wrt. multi-path not required for narrow-band applications</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895673755"/>
              </p:ext>
            </p:extLst>
          </p:nvPr>
        </p:nvGraphicFramePr>
        <p:xfrm>
          <a:off x="827584" y="3642320"/>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Robust wrt.</a:t>
                      </a:r>
                      <a:r>
                        <a:rPr lang="en-US" baseline="0" noProof="0" dirty="0" smtClean="0"/>
                        <a:t> multi-path</a:t>
                      </a:r>
                      <a:endParaRPr lang="en-US" noProof="0" dirty="0"/>
                    </a:p>
                  </a:txBody>
                  <a:tcPr/>
                </a:tc>
              </a:tr>
              <a:tr h="370840">
                <a:tc>
                  <a:txBody>
                    <a:bodyPr/>
                    <a:lstStyle/>
                    <a:p>
                      <a:r>
                        <a:rPr lang="en-US" noProof="0" dirty="0" smtClean="0"/>
                        <a:t>Well defined bandwidth</a:t>
                      </a:r>
                      <a:endParaRPr lang="en-US" noProof="0" dirty="0"/>
                    </a:p>
                  </a:txBody>
                  <a:tcPr/>
                </a:tc>
              </a:tr>
              <a:tr h="370840">
                <a:tc>
                  <a:txBody>
                    <a:bodyPr/>
                    <a:lstStyle/>
                    <a:p>
                      <a:r>
                        <a:rPr lang="en-US" noProof="0" dirty="0" smtClean="0"/>
                        <a:t>Robust wrt.</a:t>
                      </a:r>
                      <a:r>
                        <a:rPr lang="en-US" baseline="0" noProof="0" dirty="0" smtClean="0"/>
                        <a:t> narrow-band interference</a:t>
                      </a:r>
                      <a:endParaRPr lang="en-US" noProof="0" dirty="0"/>
                    </a:p>
                  </a:txBody>
                  <a:tcPr/>
                </a:tc>
              </a:tr>
              <a:tr h="370840">
                <a:tc>
                  <a:txBody>
                    <a:bodyPr/>
                    <a:lstStyle/>
                    <a:p>
                      <a:r>
                        <a:rPr lang="en-US" noProof="0" dirty="0" smtClean="0"/>
                        <a:t>Simple support of powerful FEC</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639240077"/>
              </p:ext>
            </p:extLst>
          </p:nvPr>
        </p:nvGraphicFramePr>
        <p:xfrm>
          <a:off x="4644008" y="3642320"/>
          <a:ext cx="3672408" cy="2667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PAPR (peak to average power</a:t>
                      </a:r>
                      <a:r>
                        <a:rPr lang="en-US" baseline="0" noProof="0" dirty="0" smtClean="0"/>
                        <a:t> ratio ) </a:t>
                      </a:r>
                      <a:r>
                        <a:rPr lang="en-US" baseline="0" noProof="0" dirty="0" smtClean="0">
                          <a:sym typeface="Wingdings" panose="05000000000000000000" pitchFamily="2" charset="2"/>
                        </a:rPr>
                        <a:t> </a:t>
                      </a:r>
                      <a:r>
                        <a:rPr lang="en-US" noProof="0" dirty="0" smtClean="0"/>
                        <a:t>power</a:t>
                      </a:r>
                      <a:r>
                        <a:rPr lang="en-US" baseline="0" noProof="0" dirty="0" smtClean="0"/>
                        <a:t> in-efficient transmitter</a:t>
                      </a:r>
                      <a:endParaRPr lang="en-US" noProof="0" dirty="0"/>
                    </a:p>
                  </a:txBody>
                  <a:tcPr/>
                </a:tc>
              </a:tr>
              <a:tr h="370840">
                <a:tc>
                  <a:txBody>
                    <a:bodyPr/>
                    <a:lstStyle/>
                    <a:p>
                      <a:r>
                        <a:rPr lang="en-US" noProof="0" dirty="0" smtClean="0"/>
                        <a:t>Sensitive</a:t>
                      </a:r>
                      <a:r>
                        <a:rPr lang="en-US" baseline="0" noProof="0" dirty="0" smtClean="0"/>
                        <a:t> wrt. Doppler shifts (mobility)</a:t>
                      </a:r>
                      <a:endParaRPr lang="en-US" noProof="0" dirty="0"/>
                    </a:p>
                  </a:txBody>
                  <a:tcPr/>
                </a:tc>
              </a:tr>
              <a:tr h="370840">
                <a:tc>
                  <a:txBody>
                    <a:bodyPr/>
                    <a:lstStyle/>
                    <a:p>
                      <a:r>
                        <a:rPr lang="en-US" noProof="0" dirty="0" smtClean="0"/>
                        <a:t>Requires FEC</a:t>
                      </a:r>
                    </a:p>
                  </a:txBody>
                  <a:tcPr/>
                </a:tc>
              </a:tr>
              <a:tr h="370840">
                <a:tc>
                  <a:txBody>
                    <a:bodyPr/>
                    <a:lstStyle/>
                    <a:p>
                      <a:r>
                        <a:rPr lang="en-US" noProof="0" dirty="0" smtClean="0"/>
                        <a:t>Sensitive</a:t>
                      </a:r>
                      <a:r>
                        <a:rPr lang="en-US" baseline="0" noProof="0" dirty="0" smtClean="0"/>
                        <a:t> wrt. short interferers</a:t>
                      </a:r>
                      <a:endParaRPr lang="en-US" noProof="0" dirty="0" smtClean="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OFDM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684547571"/>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69469114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708391067"/>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211617943"/>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FFC00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178509988"/>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30094504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03077564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3820633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FFC000"/>
                    </a:solidFill>
                  </a:tcPr>
                </a:tc>
              </a:tr>
              <a:tr h="370840">
                <a:tc>
                  <a:txBody>
                    <a:bodyPr/>
                    <a:lstStyle/>
                    <a:p>
                      <a:r>
                        <a:rPr lang="en-US" noProof="0" dirty="0" smtClean="0"/>
                        <a:t>120</a:t>
                      </a:r>
                      <a:r>
                        <a:rPr lang="en-US" baseline="0" noProof="0" dirty="0" smtClean="0"/>
                        <a:t> km/h</a:t>
                      </a:r>
                      <a:endParaRPr lang="en-US" noProof="0" dirty="0"/>
                    </a:p>
                  </a:txBody>
                  <a:tcPr>
                    <a:solidFill>
                      <a:srgbClr val="FFC00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CDMA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CDMA (Code Division Multiple Access) spreads the data using orthogonal sequences </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39092660"/>
              </p:ext>
            </p:extLst>
          </p:nvPr>
        </p:nvGraphicFramePr>
        <p:xfrm>
          <a:off x="827584" y="3068960"/>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High bandwidth</a:t>
                      </a:r>
                      <a:r>
                        <a:rPr lang="en-US" baseline="0" noProof="0" dirty="0" smtClean="0"/>
                        <a:t> </a:t>
                      </a:r>
                      <a:r>
                        <a:rPr lang="en-US" baseline="0" noProof="0" dirty="0" smtClean="0">
                          <a:sym typeface="Wingdings" panose="05000000000000000000" pitchFamily="2" charset="2"/>
                        </a:rPr>
                        <a:t> precise localization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687608924"/>
              </p:ext>
            </p:extLst>
          </p:nvPr>
        </p:nvGraphicFramePr>
        <p:xfrm>
          <a:off x="4644008" y="3068960"/>
          <a:ext cx="3672408" cy="21996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power control for</a:t>
                      </a:r>
                      <a:r>
                        <a:rPr lang="en-US" baseline="0" noProof="0" dirty="0" smtClean="0"/>
                        <a:t> effective use (not possible in typical LP-WAN)</a:t>
                      </a:r>
                      <a:endParaRPr lang="en-US" noProof="0" dirty="0"/>
                    </a:p>
                  </a:txBody>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bl>
          </a:graphicData>
        </a:graphic>
      </p:graphicFrame>
    </p:spTree>
    <p:extLst>
      <p:ext uri="{BB962C8B-B14F-4D97-AF65-F5344CB8AC3E}">
        <p14:creationId xmlns:p14="http://schemas.microsoft.com/office/powerpoint/2010/main" val="2973274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CDMA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92546659"/>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51995015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983059687"/>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317397712"/>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00B05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583233957"/>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02259784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364995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3753382487"/>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361985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DSSS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DSSS (Direct Sequence Spread Spectrum) spreads the data using defines sequences (similar to CDMA without orthogonal codes)</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249510342"/>
              </p:ext>
            </p:extLst>
          </p:nvPr>
        </p:nvGraphicFramePr>
        <p:xfrm>
          <a:off x="827584" y="3321784"/>
          <a:ext cx="3672408" cy="21234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High bandwidth</a:t>
                      </a:r>
                      <a:r>
                        <a:rPr lang="en-US" baseline="0" noProof="0" dirty="0" smtClean="0"/>
                        <a:t> </a:t>
                      </a:r>
                      <a:r>
                        <a:rPr lang="en-US" baseline="0" noProof="0" dirty="0" smtClean="0">
                          <a:sym typeface="Wingdings" panose="05000000000000000000" pitchFamily="2" charset="2"/>
                        </a:rPr>
                        <a:t> precise localization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20372372"/>
              </p:ext>
            </p:extLst>
          </p:nvPr>
        </p:nvGraphicFramePr>
        <p:xfrm>
          <a:off x="4644008" y="3321784"/>
          <a:ext cx="3672408" cy="1656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r h="370840">
                <a:tc>
                  <a:txBody>
                    <a:bodyPr/>
                    <a:lstStyle/>
                    <a:p>
                      <a:r>
                        <a:rPr lang="en-US" noProof="0" dirty="0" smtClean="0"/>
                        <a:t>Less users than CDMA</a:t>
                      </a:r>
                      <a:endParaRPr lang="en-US" noProof="0" dirty="0"/>
                    </a:p>
                  </a:txBody>
                  <a:tcPr/>
                </a:tc>
              </a:tr>
            </a:tbl>
          </a:graphicData>
        </a:graphic>
      </p:graphicFrame>
    </p:spTree>
    <p:extLst>
      <p:ext uri="{BB962C8B-B14F-4D97-AF65-F5344CB8AC3E}">
        <p14:creationId xmlns:p14="http://schemas.microsoft.com/office/powerpoint/2010/main" val="160203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DSSS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2034778444"/>
              </p:ext>
            </p:extLst>
          </p:nvPr>
        </p:nvGraphicFramePr>
        <p:xfrm>
          <a:off x="467544" y="170080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67403085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770845985"/>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579453688"/>
              </p:ext>
            </p:extLst>
          </p:nvPr>
        </p:nvGraphicFramePr>
        <p:xfrm>
          <a:off x="467544" y="4221088"/>
          <a:ext cx="1944216" cy="17526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LP-WAN Localization</a:t>
                      </a:r>
                      <a:endParaRPr lang="en-US" noProof="0" dirty="0"/>
                    </a:p>
                  </a:txBody>
                  <a:tcPr/>
                </a:tc>
              </a:tr>
              <a:tr h="370840">
                <a:tc>
                  <a:txBody>
                    <a:bodyPr/>
                    <a:lstStyle/>
                    <a:p>
                      <a:r>
                        <a:rPr lang="en-US" noProof="0" dirty="0" smtClean="0"/>
                        <a:t>&lt;10m</a:t>
                      </a:r>
                      <a:endParaRPr lang="en-US" noProof="0" dirty="0"/>
                    </a:p>
                  </a:txBody>
                  <a:tcPr>
                    <a:solidFill>
                      <a:srgbClr val="00B050"/>
                    </a:solidFill>
                  </a:tcPr>
                </a:tc>
              </a:tr>
              <a:tr h="370840">
                <a:tc>
                  <a:txBody>
                    <a:bodyPr/>
                    <a:lstStyle/>
                    <a:p>
                      <a:r>
                        <a:rPr lang="en-US" noProof="0" dirty="0" smtClean="0"/>
                        <a:t>&lt;100m</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010896138"/>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024524893"/>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010118013"/>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1047411"/>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spTree>
    <p:extLst>
      <p:ext uri="{BB962C8B-B14F-4D97-AF65-F5344CB8AC3E}">
        <p14:creationId xmlns:p14="http://schemas.microsoft.com/office/powerpoint/2010/main" val="4093464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FCSS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FCSS (Frequency Chirp Spread Spectrum) spreads the data using frequency chirps (typically frequency ramp)</a:t>
            </a:r>
          </a:p>
          <a:p>
            <a:pPr lvl="1"/>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562643530"/>
              </p:ext>
            </p:extLst>
          </p:nvPr>
        </p:nvGraphicFramePr>
        <p:xfrm>
          <a:off x="827584" y="33217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generation</a:t>
                      </a:r>
                      <a:endParaRPr lang="en-US" noProof="0" dirty="0"/>
                    </a:p>
                  </a:txBody>
                  <a:tcPr/>
                </a:tc>
              </a:tr>
              <a:tr h="370840">
                <a:tc>
                  <a:txBody>
                    <a:bodyPr/>
                    <a:lstStyle/>
                    <a:p>
                      <a:r>
                        <a:rPr lang="en-US" noProof="0" dirty="0" smtClean="0"/>
                        <a:t>Robust wrt. fading</a:t>
                      </a:r>
                      <a:endParaRPr lang="en-US" noProof="0" dirty="0"/>
                    </a:p>
                  </a:txBody>
                  <a:tcPr/>
                </a:tc>
              </a:tr>
              <a:tr h="370840">
                <a:tc>
                  <a:txBody>
                    <a:bodyPr/>
                    <a:lstStyle/>
                    <a:p>
                      <a:r>
                        <a:rPr lang="en-US" noProof="0" dirty="0" smtClean="0"/>
                        <a:t>Gain wrt. interference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950406240"/>
              </p:ext>
            </p:extLst>
          </p:nvPr>
        </p:nvGraphicFramePr>
        <p:xfrm>
          <a:off x="4644008" y="3321784"/>
          <a:ext cx="3672408" cy="21996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Highly</a:t>
                      </a:r>
                      <a:r>
                        <a:rPr lang="en-US" baseline="0" noProof="0" dirty="0" smtClean="0"/>
                        <a:t> increased bandwidth </a:t>
                      </a:r>
                      <a:r>
                        <a:rPr lang="en-US" baseline="0" noProof="0" dirty="0" smtClean="0">
                          <a:sym typeface="Wingdings" panose="05000000000000000000" pitchFamily="2" charset="2"/>
                        </a:rPr>
                        <a:t> more sensitive wrt. strong interference</a:t>
                      </a:r>
                      <a:endParaRPr lang="en-US" noProof="0" dirty="0"/>
                    </a:p>
                  </a:txBody>
                  <a:tcPr/>
                </a:tc>
              </a:tr>
              <a:tr h="370840">
                <a:tc>
                  <a:txBody>
                    <a:bodyPr/>
                    <a:lstStyle/>
                    <a:p>
                      <a:r>
                        <a:rPr lang="en-US" noProof="0" dirty="0" smtClean="0"/>
                        <a:t>Only few quasi orthogonal frequency</a:t>
                      </a:r>
                      <a:r>
                        <a:rPr lang="en-US" baseline="0" noProof="0" dirty="0" smtClean="0"/>
                        <a:t> ramps </a:t>
                      </a:r>
                      <a:r>
                        <a:rPr lang="en-US" baseline="0" noProof="0" dirty="0" smtClean="0">
                          <a:sym typeface="Wingdings" panose="05000000000000000000" pitchFamily="2" charset="2"/>
                        </a:rPr>
                        <a:t> few parallel users</a:t>
                      </a:r>
                      <a:endParaRPr lang="en-US" noProof="0" dirty="0"/>
                    </a:p>
                  </a:txBody>
                  <a:tcPr/>
                </a:tc>
              </a:tr>
            </a:tbl>
          </a:graphicData>
        </a:graphic>
      </p:graphicFrame>
    </p:spTree>
    <p:extLst>
      <p:ext uri="{BB962C8B-B14F-4D97-AF65-F5344CB8AC3E}">
        <p14:creationId xmlns:p14="http://schemas.microsoft.com/office/powerpoint/2010/main" val="45699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1291</Words>
  <Application>Microsoft Office PowerPoint</Application>
  <PresentationFormat>Bildschirmpräsentation (4:3)</PresentationFormat>
  <Paragraphs>480</Paragraphs>
  <Slides>19</Slides>
  <Notes>8</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IEEE-P802_15_Rbt</vt:lpstr>
      <vt:lpstr>PowerPoint-Präsentation</vt:lpstr>
      <vt:lpstr>Suitability Evaluation of Modulation Schemes</vt:lpstr>
      <vt:lpstr>OFDM ( I / II )</vt:lpstr>
      <vt:lpstr>OFDM ( II / II )</vt:lpstr>
      <vt:lpstr>CDMA ( I / II )</vt:lpstr>
      <vt:lpstr>CDMA ( II / II )</vt:lpstr>
      <vt:lpstr>DSSS ( I / II )</vt:lpstr>
      <vt:lpstr>DSSS ( II / II )</vt:lpstr>
      <vt:lpstr>FCSS ( I / II )</vt:lpstr>
      <vt:lpstr>FCSS ( II / II )</vt:lpstr>
      <vt:lpstr>FHSS ( I / II )</vt:lpstr>
      <vt:lpstr>FCSS ( II / II )</vt:lpstr>
      <vt:lpstr>FHSS ( I / II )</vt:lpstr>
      <vt:lpstr>FHSS ( II / II )</vt:lpstr>
      <vt:lpstr>Non-coherent Narrow-Band Modulation ( I / II )</vt:lpstr>
      <vt:lpstr>Non-coherent Narrow-Band Modulation ( II / II )</vt:lpstr>
      <vt:lpstr>Coherent Narrow-Band Modulation  ( I / II )</vt:lpstr>
      <vt:lpstr>Coherent Narrow-Band Modulation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45</cp:revision>
  <cp:lastPrinted>1998-02-10T13:28:06Z</cp:lastPrinted>
  <dcterms:created xsi:type="dcterms:W3CDTF">2017-07-08T18:50:52Z</dcterms:created>
  <dcterms:modified xsi:type="dcterms:W3CDTF">2017-07-13T07:15:17Z</dcterms:modified>
</cp:coreProperties>
</file>