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3" r:id="rId2"/>
    <p:sldId id="266" r:id="rId3"/>
    <p:sldId id="293" r:id="rId4"/>
    <p:sldId id="285" r:id="rId5"/>
    <p:sldId id="287" r:id="rId6"/>
    <p:sldId id="288" r:id="rId7"/>
    <p:sldId id="289" r:id="rId8"/>
    <p:sldId id="286" r:id="rId9"/>
    <p:sldId id="292" r:id="rId10"/>
    <p:sldId id="290" r:id="rId11"/>
    <p:sldId id="29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36"/>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6"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C7F5A275-21BC-47B1-86AB-876131F5215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65D4917B-83B7-4784-9FEB-956C06E8020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3F3B4906-D868-40F4-8284-AF77658669BB}"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A045160D-E297-4590-A70E-D4C7E2C7E21C}"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&lt;month year&gt;</a:t>
            </a:r>
          </a:p>
        </p:txBody>
      </p:sp>
      <p:sp>
        <p:nvSpPr>
          <p:cNvPr id="8" name="页脚占位符 7"/>
          <p:cNvSpPr>
            <a:spLocks noGrp="1"/>
          </p:cNvSpPr>
          <p:nvPr>
            <p:ph type="ftr" sz="quarter" idx="11"/>
          </p:nvPr>
        </p:nvSpPr>
        <p:spPr/>
        <p:txBody>
          <a:bodyPr/>
          <a:lstStyle>
            <a:lvl1pPr>
              <a:defRPr/>
            </a:lvl1pPr>
          </a:lstStyle>
          <a:p>
            <a:r>
              <a:rPr lang="en-US" altLang="zh-CN"/>
              <a:t>&lt;author&gt;, &lt;company&gt;</a:t>
            </a:r>
          </a:p>
        </p:txBody>
      </p:sp>
      <p:sp>
        <p:nvSpPr>
          <p:cNvPr id="9" name="灯片编号占位符 8"/>
          <p:cNvSpPr>
            <a:spLocks noGrp="1"/>
          </p:cNvSpPr>
          <p:nvPr>
            <p:ph type="sldNum" sz="quarter" idx="12"/>
          </p:nvPr>
        </p:nvSpPr>
        <p:spPr/>
        <p:txBody>
          <a:bodyPr/>
          <a:lstStyle>
            <a:lvl1pPr>
              <a:defRPr/>
            </a:lvl1pPr>
          </a:lstStyle>
          <a:p>
            <a:r>
              <a:rPr lang="en-US" altLang="zh-CN"/>
              <a:t>Slide </a:t>
            </a:r>
            <a:fld id="{AD705F94-C56B-4F10-B507-F2E446AA7ADF}"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&lt;month year&gt;</a:t>
            </a:r>
          </a:p>
        </p:txBody>
      </p:sp>
      <p:sp>
        <p:nvSpPr>
          <p:cNvPr id="4" name="页脚占位符 3"/>
          <p:cNvSpPr>
            <a:spLocks noGrp="1"/>
          </p:cNvSpPr>
          <p:nvPr>
            <p:ph type="ftr" sz="quarter" idx="11"/>
          </p:nvPr>
        </p:nvSpPr>
        <p:spPr/>
        <p:txBody>
          <a:bodyPr/>
          <a:lstStyle>
            <a:lvl1pPr>
              <a:defRPr/>
            </a:lvl1pPr>
          </a:lstStyle>
          <a:p>
            <a:r>
              <a:rPr lang="en-US" altLang="zh-CN"/>
              <a:t>&lt;author&gt;, &lt;company&gt;</a:t>
            </a:r>
          </a:p>
        </p:txBody>
      </p:sp>
      <p:sp>
        <p:nvSpPr>
          <p:cNvPr id="5" name="灯片编号占位符 4"/>
          <p:cNvSpPr>
            <a:spLocks noGrp="1"/>
          </p:cNvSpPr>
          <p:nvPr>
            <p:ph type="sldNum" sz="quarter" idx="12"/>
          </p:nvPr>
        </p:nvSpPr>
        <p:spPr/>
        <p:txBody>
          <a:bodyPr/>
          <a:lstStyle>
            <a:lvl1pPr>
              <a:defRPr/>
            </a:lvl1pPr>
          </a:lstStyle>
          <a:p>
            <a:r>
              <a:rPr lang="en-US" altLang="zh-CN"/>
              <a:t>Slide </a:t>
            </a:r>
            <a:fld id="{3C11AACB-BF0D-40F8-B441-B8D7607B43D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59F1173-A864-4456-9DBB-EC42A415406B}"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AA5A844-D53B-4DA7-A3DA-932A3CEED710}"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March 2016</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Li Qiang,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b="1" dirty="0" smtClean="0"/>
              <a:t>15-17-0372-03-0013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July. 2017</a:t>
            </a:r>
            <a:endParaRPr lang="en-US" altLang="zh-CN" dirty="0"/>
          </a:p>
        </p:txBody>
      </p:sp>
      <p:sp>
        <p:nvSpPr>
          <p:cNvPr id="3" name="页脚占位符 2"/>
          <p:cNvSpPr>
            <a:spLocks noGrp="1"/>
          </p:cNvSpPr>
          <p:nvPr>
            <p:ph type="ftr" sz="quarter" idx="11"/>
          </p:nvPr>
        </p:nvSpPr>
        <p:spPr/>
        <p:txBody>
          <a:bodyPr/>
          <a:lstStyle/>
          <a:p>
            <a:r>
              <a:rPr lang="en-US" altLang="zh-CN" dirty="0"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[On unifying PPDU formats]</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[July, 2017]</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[John Li] </a:t>
            </a:r>
            <a:r>
              <a:rPr lang="en-US" altLang="zh-CN" sz="1600" dirty="0">
                <a:solidFill>
                  <a:schemeClr val="tx1">
                    <a:lumMod val="85000"/>
                    <a:lumOff val="15000"/>
                  </a:schemeClr>
                </a:solidFill>
                <a:ea typeface="宋体" charset="-122"/>
              </a:rPr>
              <a:t>Company </a:t>
            </a:r>
            <a:r>
              <a:rPr lang="en-US" altLang="zh-CN" sz="1600" dirty="0" smtClean="0">
                <a:solidFill>
                  <a:schemeClr val="tx1">
                    <a:lumMod val="85000"/>
                    <a:lumOff val="15000"/>
                  </a:schemeClr>
                </a:solidFill>
                <a:ea typeface="宋体" charset="-122"/>
              </a:rPr>
              <a:t>[Huawei]</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Address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86-15801539749</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+86-10-82882144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john.liqiang@huawei.com</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 this contribution, we propose to unify the PPDU formats in 802.15.13.]</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Contribution to IEEE 802.15.13</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preamble design of 802.11ad</a:t>
            </a: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10</a:t>
            </a:fld>
            <a:endParaRPr lang="en-US" altLang="zh-CN"/>
          </a:p>
        </p:txBody>
      </p:sp>
      <p:sp>
        <p:nvSpPr>
          <p:cNvPr id="7" name="内容占位符 2"/>
          <p:cNvSpPr>
            <a:spLocks noGrp="1"/>
          </p:cNvSpPr>
          <p:nvPr>
            <p:ph idx="1"/>
          </p:nvPr>
        </p:nvSpPr>
        <p:spPr>
          <a:xfrm>
            <a:off x="251520" y="2007045"/>
            <a:ext cx="8640960" cy="1277939"/>
          </a:xfrm>
        </p:spPr>
        <p:txBody>
          <a:bodyPr/>
          <a:lstStyle/>
          <a:p>
            <a:r>
              <a:rPr lang="en-US" altLang="zh-CN" dirty="0" smtClean="0"/>
              <a:t>Three PHYs are defined for 802.11ad, i.e. control PHY, single carrier PHY and OFDM PHY. All of them share the same frame structure</a:t>
            </a:r>
          </a:p>
        </p:txBody>
      </p:sp>
      <p:pic>
        <p:nvPicPr>
          <p:cNvPr id="8" name="图片 7"/>
          <p:cNvPicPr>
            <a:picLocks noChangeAspect="1"/>
          </p:cNvPicPr>
          <p:nvPr/>
        </p:nvPicPr>
        <p:blipFill>
          <a:blip r:embed="rId2"/>
          <a:stretch>
            <a:fillRect/>
          </a:stretch>
        </p:blipFill>
        <p:spPr>
          <a:xfrm>
            <a:off x="1347142" y="2646014"/>
            <a:ext cx="6449715" cy="3710668"/>
          </a:xfrm>
          <a:prstGeom prst="rect">
            <a:avLst/>
          </a:prstGeom>
        </p:spPr>
      </p:pic>
      <p:sp>
        <p:nvSpPr>
          <p:cNvPr id="9" name="日期占位符 1"/>
          <p:cNvSpPr>
            <a:spLocks noGrp="1"/>
          </p:cNvSpPr>
          <p:nvPr>
            <p:ph type="dt" sz="half" idx="10"/>
          </p:nvPr>
        </p:nvSpPr>
        <p:spPr>
          <a:xfrm>
            <a:off x="685800" y="332656"/>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1146838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Annex: preamble design of 802.11ad</a:t>
            </a:r>
            <a:endParaRPr lang="zh-CN" altLang="en-US" dirty="0"/>
          </a:p>
        </p:txBody>
      </p:sp>
      <p:sp>
        <p:nvSpPr>
          <p:cNvPr id="3" name="内容占位符 2"/>
          <p:cNvSpPr>
            <a:spLocks noGrp="1"/>
          </p:cNvSpPr>
          <p:nvPr>
            <p:ph idx="1"/>
          </p:nvPr>
        </p:nvSpPr>
        <p:spPr>
          <a:xfrm>
            <a:off x="251520" y="1556792"/>
            <a:ext cx="8640960" cy="648072"/>
          </a:xfrm>
        </p:spPr>
        <p:txBody>
          <a:bodyPr/>
          <a:lstStyle/>
          <a:p>
            <a:r>
              <a:rPr lang="en-US" altLang="zh-CN" dirty="0"/>
              <a:t>Preamble and channel estimation sequences are used to identify which PHY is used for a packet</a:t>
            </a:r>
          </a:p>
          <a:p>
            <a:pPr marL="0" indent="0">
              <a:buNone/>
            </a:pP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11</a:t>
            </a:fld>
            <a:endParaRPr lang="en-US" altLang="zh-CN"/>
          </a:p>
        </p:txBody>
      </p:sp>
      <p:pic>
        <p:nvPicPr>
          <p:cNvPr id="7" name="图片 6"/>
          <p:cNvPicPr>
            <a:picLocks noChangeAspect="1"/>
          </p:cNvPicPr>
          <p:nvPr/>
        </p:nvPicPr>
        <p:blipFill>
          <a:blip r:embed="rId2"/>
          <a:stretch>
            <a:fillRect/>
          </a:stretch>
        </p:blipFill>
        <p:spPr>
          <a:xfrm>
            <a:off x="1187624" y="2204864"/>
            <a:ext cx="6619875" cy="3676650"/>
          </a:xfrm>
          <a:prstGeom prst="rect">
            <a:avLst/>
          </a:prstGeom>
        </p:spPr>
      </p:pic>
      <p:sp>
        <p:nvSpPr>
          <p:cNvPr id="8" name="文本框 7"/>
          <p:cNvSpPr txBox="1"/>
          <p:nvPr/>
        </p:nvSpPr>
        <p:spPr>
          <a:xfrm>
            <a:off x="1619672" y="6165304"/>
            <a:ext cx="6439712" cy="276999"/>
          </a:xfrm>
          <a:prstGeom prst="rect">
            <a:avLst/>
          </a:prstGeom>
          <a:noFill/>
        </p:spPr>
        <p:txBody>
          <a:bodyPr wrap="none" rtlCol="0">
            <a:spAutoFit/>
          </a:bodyPr>
          <a:lstStyle/>
          <a:p>
            <a:r>
              <a:rPr lang="en-US" altLang="zh-CN" dirty="0"/>
              <a:t>Source: http://www.keysight.com/upload/cmc_upload/All/22May2014Webcast.pdf?&amp;</a:t>
            </a:r>
            <a:r>
              <a:rPr lang="en-US" altLang="zh-CN" dirty="0" smtClean="0"/>
              <a:t>cc=DE&amp;lc=ger </a:t>
            </a:r>
            <a:endParaRPr lang="zh-CN" altLang="en-US" dirty="0"/>
          </a:p>
        </p:txBody>
      </p:sp>
      <p:sp>
        <p:nvSpPr>
          <p:cNvPr id="9"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1027187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2130425"/>
            <a:ext cx="8640960" cy="1470025"/>
          </a:xfrm>
        </p:spPr>
        <p:txBody>
          <a:bodyPr/>
          <a:lstStyle/>
          <a:p>
            <a:r>
              <a:rPr lang="en-US" altLang="zh-CN" dirty="0" smtClean="0">
                <a:ea typeface="宋体" charset="-122"/>
              </a:rPr>
              <a:t>On unifying PPDU formats</a:t>
            </a:r>
            <a:endParaRPr lang="zh-CN" altLang="en-US" dirty="0"/>
          </a:p>
        </p:txBody>
      </p:sp>
      <p:sp>
        <p:nvSpPr>
          <p:cNvPr id="3" name="副标题 2"/>
          <p:cNvSpPr>
            <a:spLocks noGrp="1"/>
          </p:cNvSpPr>
          <p:nvPr>
            <p:ph type="subTitle" idx="1"/>
          </p:nvPr>
        </p:nvSpPr>
        <p:spPr/>
        <p:txBody>
          <a:bodyPr/>
          <a:lstStyle/>
          <a:p>
            <a:r>
              <a:rPr lang="en-US" altLang="zh-CN" dirty="0" smtClean="0"/>
              <a:t>John Li</a:t>
            </a:r>
          </a:p>
          <a:p>
            <a:r>
              <a:rPr lang="en-US" altLang="zh-CN" dirty="0" smtClean="0"/>
              <a:t>Huawei</a:t>
            </a: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0EE293F6-38BF-4BAB-8C8B-C4B3AEFE2424}" type="slidenum">
              <a:rPr lang="en-US" altLang="zh-CN" smtClean="0"/>
              <a:pPr/>
              <a:t>2</a:t>
            </a:fld>
            <a:endParaRPr lang="en-US" altLang="zh-CN"/>
          </a:p>
        </p:txBody>
      </p:sp>
      <p:sp>
        <p:nvSpPr>
          <p:cNvPr id="7"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Network topologies and functionalities </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3</a:t>
            </a:fld>
            <a:endParaRPr lang="en-US" altLang="zh-CN"/>
          </a:p>
        </p:txBody>
      </p:sp>
      <p:pic>
        <p:nvPicPr>
          <p:cNvPr id="7" name="图片 6"/>
          <p:cNvPicPr>
            <a:picLocks noChangeAspect="1"/>
          </p:cNvPicPr>
          <p:nvPr/>
        </p:nvPicPr>
        <p:blipFill>
          <a:blip r:embed="rId2"/>
          <a:stretch>
            <a:fillRect/>
          </a:stretch>
        </p:blipFill>
        <p:spPr>
          <a:xfrm>
            <a:off x="251520" y="1988838"/>
            <a:ext cx="3826647" cy="4162557"/>
          </a:xfrm>
          <a:prstGeom prst="rect">
            <a:avLst/>
          </a:prstGeom>
        </p:spPr>
      </p:pic>
      <p:pic>
        <p:nvPicPr>
          <p:cNvPr id="8" name="图片 7"/>
          <p:cNvPicPr>
            <a:picLocks noChangeAspect="1"/>
          </p:cNvPicPr>
          <p:nvPr/>
        </p:nvPicPr>
        <p:blipFill>
          <a:blip r:embed="rId3"/>
          <a:stretch>
            <a:fillRect/>
          </a:stretch>
        </p:blipFill>
        <p:spPr>
          <a:xfrm>
            <a:off x="4499992" y="2919512"/>
            <a:ext cx="4290442" cy="3231883"/>
          </a:xfrm>
          <a:prstGeom prst="rect">
            <a:avLst/>
          </a:prstGeom>
        </p:spPr>
      </p:pic>
      <p:sp>
        <p:nvSpPr>
          <p:cNvPr id="9" name="文本框 8"/>
          <p:cNvSpPr txBox="1"/>
          <p:nvPr/>
        </p:nvSpPr>
        <p:spPr>
          <a:xfrm>
            <a:off x="4875213" y="2060848"/>
            <a:ext cx="3915221" cy="1015663"/>
          </a:xfrm>
          <a:prstGeom prst="rect">
            <a:avLst/>
          </a:prstGeom>
          <a:noFill/>
        </p:spPr>
        <p:txBody>
          <a:bodyPr wrap="square" rtlCol="0">
            <a:spAutoFit/>
          </a:bodyPr>
          <a:lstStyle/>
          <a:p>
            <a:r>
              <a:rPr lang="en-US" altLang="zh-CN" sz="2000" dirty="0" smtClean="0"/>
              <a:t>Three PHYs types were introduced to support different topologies and network functionalities</a:t>
            </a:r>
          </a:p>
        </p:txBody>
      </p:sp>
    </p:spTree>
    <p:extLst>
      <p:ext uri="{BB962C8B-B14F-4D97-AF65-F5344CB8AC3E}">
        <p14:creationId xmlns:p14="http://schemas.microsoft.com/office/powerpoint/2010/main" val="4194873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PHY types</a:t>
            </a:r>
            <a:endParaRPr lang="zh-CN" altLang="en-US" dirty="0"/>
          </a:p>
        </p:txBody>
      </p:sp>
      <p:sp>
        <p:nvSpPr>
          <p:cNvPr id="3" name="内容占位符 2"/>
          <p:cNvSpPr>
            <a:spLocks noGrp="1"/>
          </p:cNvSpPr>
          <p:nvPr>
            <p:ph idx="1"/>
          </p:nvPr>
        </p:nvSpPr>
        <p:spPr>
          <a:xfrm>
            <a:off x="251520" y="1556792"/>
            <a:ext cx="8640960" cy="2016224"/>
          </a:xfrm>
        </p:spPr>
        <p:txBody>
          <a:bodyPr/>
          <a:lstStyle/>
          <a:p>
            <a:r>
              <a:rPr lang="en-US" altLang="zh-CN" dirty="0" smtClean="0"/>
              <a:t>Three PHYs are maintained in 15.13 D0. Due to historical issues they are numbered as:</a:t>
            </a:r>
          </a:p>
          <a:p>
            <a:pPr lvl="1"/>
            <a:r>
              <a:rPr lang="en-US" altLang="zh-CN" dirty="0" smtClean="0"/>
              <a:t>PHY II: single carrier</a:t>
            </a:r>
          </a:p>
          <a:p>
            <a:pPr lvl="1"/>
            <a:r>
              <a:rPr lang="en-US" altLang="zh-CN" dirty="0" smtClean="0"/>
              <a:t>PHY VII: low bandwidth OFDM</a:t>
            </a:r>
          </a:p>
          <a:p>
            <a:pPr lvl="1"/>
            <a:r>
              <a:rPr lang="en-US" altLang="zh-CN" dirty="0" smtClean="0"/>
              <a:t>PHY VIII: high bandwidth OFDM</a:t>
            </a:r>
            <a:endParaRPr lang="en-US" altLang="zh-CN" dirty="0"/>
          </a:p>
          <a:p>
            <a:r>
              <a:rPr lang="en-US" altLang="zh-CN" b="1" i="1" dirty="0" smtClean="0"/>
              <a:t>Proposal1: in future drafts, simply refer these PHYs as, pulsed modulation PHY (PM-PHY), low bandwidth OFDM PHY (LB-PHY) and high bandwidth OFDM PHY (HB-PHY), respectively</a:t>
            </a:r>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4</a:t>
            </a:fld>
            <a:endParaRPr lang="en-US" altLang="zh-CN"/>
          </a:p>
        </p:txBody>
      </p:sp>
      <p:sp>
        <p:nvSpPr>
          <p:cNvPr id="522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522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PPDU formats</a:t>
            </a:r>
            <a:endParaRPr lang="zh-CN" altLang="en-US" dirty="0"/>
          </a:p>
        </p:txBody>
      </p:sp>
      <p:sp>
        <p:nvSpPr>
          <p:cNvPr id="3" name="内容占位符 2"/>
          <p:cNvSpPr>
            <a:spLocks noGrp="1"/>
          </p:cNvSpPr>
          <p:nvPr>
            <p:ph idx="1"/>
          </p:nvPr>
        </p:nvSpPr>
        <p:spPr/>
        <p:txBody>
          <a:bodyPr/>
          <a:lstStyle/>
          <a:p>
            <a:r>
              <a:rPr lang="en-US" altLang="zh-CN" dirty="0" smtClean="0"/>
              <a:t>PPDU of SC-PHY</a:t>
            </a:r>
          </a:p>
          <a:p>
            <a:endParaRPr lang="en-US" altLang="zh-CN" dirty="0"/>
          </a:p>
          <a:p>
            <a:endParaRPr lang="en-US" altLang="zh-CN" dirty="0" smtClean="0"/>
          </a:p>
          <a:p>
            <a:endParaRPr lang="en-US" altLang="zh-CN" dirty="0"/>
          </a:p>
          <a:p>
            <a:r>
              <a:rPr lang="en-US" altLang="zh-CN" dirty="0" smtClean="0"/>
              <a:t>PPDU of LB-OFDM-PHY</a:t>
            </a:r>
          </a:p>
          <a:p>
            <a:endParaRPr lang="en-US" altLang="zh-CN" dirty="0"/>
          </a:p>
          <a:p>
            <a:endParaRPr lang="en-US" altLang="zh-CN" dirty="0" smtClean="0"/>
          </a:p>
          <a:p>
            <a:endParaRPr lang="en-US" altLang="zh-CN" dirty="0" smtClean="0"/>
          </a:p>
          <a:p>
            <a:endParaRPr lang="en-US" altLang="zh-CN" dirty="0"/>
          </a:p>
          <a:p>
            <a:r>
              <a:rPr lang="en-US" altLang="zh-CN" dirty="0" smtClean="0"/>
              <a:t>PPDU of HB-OFDM-PHY</a:t>
            </a: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5</a:t>
            </a:fld>
            <a:endParaRPr lang="en-US" altLang="zh-CN"/>
          </a:p>
        </p:txBody>
      </p:sp>
      <p:pic>
        <p:nvPicPr>
          <p:cNvPr id="7" name="图片 6"/>
          <p:cNvPicPr>
            <a:picLocks noChangeAspect="1"/>
          </p:cNvPicPr>
          <p:nvPr/>
        </p:nvPicPr>
        <p:blipFill>
          <a:blip r:embed="rId2"/>
          <a:stretch>
            <a:fillRect/>
          </a:stretch>
        </p:blipFill>
        <p:spPr>
          <a:xfrm>
            <a:off x="2699792" y="1515517"/>
            <a:ext cx="5219700" cy="1200150"/>
          </a:xfrm>
          <a:prstGeom prst="rect">
            <a:avLst/>
          </a:prstGeom>
        </p:spPr>
      </p:pic>
      <p:pic>
        <p:nvPicPr>
          <p:cNvPr id="8" name="图片 7"/>
          <p:cNvPicPr>
            <a:picLocks noChangeAspect="1"/>
          </p:cNvPicPr>
          <p:nvPr/>
        </p:nvPicPr>
        <p:blipFill>
          <a:blip r:embed="rId3"/>
          <a:stretch>
            <a:fillRect/>
          </a:stretch>
        </p:blipFill>
        <p:spPr>
          <a:xfrm>
            <a:off x="3759176" y="2753441"/>
            <a:ext cx="4160316" cy="1917310"/>
          </a:xfrm>
          <a:prstGeom prst="rect">
            <a:avLst/>
          </a:prstGeom>
        </p:spPr>
      </p:pic>
      <p:pic>
        <p:nvPicPr>
          <p:cNvPr id="9" name="图片 8"/>
          <p:cNvPicPr>
            <a:picLocks noChangeAspect="1"/>
          </p:cNvPicPr>
          <p:nvPr/>
        </p:nvPicPr>
        <p:blipFill>
          <a:blip r:embed="rId4"/>
          <a:stretch>
            <a:fillRect/>
          </a:stretch>
        </p:blipFill>
        <p:spPr>
          <a:xfrm>
            <a:off x="1204367" y="4969747"/>
            <a:ext cx="6715125" cy="1009650"/>
          </a:xfrm>
          <a:prstGeom prst="rect">
            <a:avLst/>
          </a:prstGeom>
        </p:spPr>
      </p:pic>
      <p:sp>
        <p:nvSpPr>
          <p:cNvPr id="10"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2899866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Unifying PPDU formats for different PHYs</a:t>
            </a:r>
            <a:endParaRPr lang="zh-CN" altLang="en-US" dirty="0"/>
          </a:p>
        </p:txBody>
      </p:sp>
      <p:sp>
        <p:nvSpPr>
          <p:cNvPr id="3" name="内容占位符 2"/>
          <p:cNvSpPr>
            <a:spLocks noGrp="1"/>
          </p:cNvSpPr>
          <p:nvPr>
            <p:ph idx="1"/>
          </p:nvPr>
        </p:nvSpPr>
        <p:spPr>
          <a:xfrm>
            <a:off x="251520" y="1556791"/>
            <a:ext cx="8640960" cy="1277939"/>
          </a:xfrm>
        </p:spPr>
        <p:txBody>
          <a:bodyPr/>
          <a:lstStyle/>
          <a:p>
            <a:r>
              <a:rPr lang="en-US" altLang="zh-CN" dirty="0" smtClean="0"/>
              <a:t>Unified PPDU format will </a:t>
            </a:r>
          </a:p>
          <a:p>
            <a:pPr lvl="1"/>
            <a:r>
              <a:rPr lang="en-US" altLang="zh-CN" dirty="0" smtClean="0"/>
              <a:t>greatly reduce the complexity on implementation</a:t>
            </a:r>
          </a:p>
          <a:p>
            <a:pPr lvl="1"/>
            <a:r>
              <a:rPr lang="en-US" altLang="zh-CN" dirty="0" smtClean="0"/>
              <a:t>Make the specification consistent and organized</a:t>
            </a:r>
          </a:p>
          <a:p>
            <a:r>
              <a:rPr lang="en-US" altLang="zh-CN" b="1" i="1" dirty="0" smtClean="0"/>
              <a:t>Proposal2: the following unified PPDU format are proposed for all three </a:t>
            </a:r>
            <a:r>
              <a:rPr lang="en-US" altLang="zh-CN" b="1" i="1" dirty="0" err="1" smtClean="0"/>
              <a:t>PHYs.</a:t>
            </a:r>
            <a:r>
              <a:rPr lang="en-US" altLang="zh-CN" b="1" i="1" dirty="0" smtClean="0"/>
              <a:t> Advanced modulation header and MIMO channel estimation are classified as “optional fields”</a:t>
            </a:r>
            <a:endParaRPr lang="zh-CN" altLang="en-US" b="1" i="1"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6</a:t>
            </a:fld>
            <a:endParaRPr lang="en-US" altLang="zh-CN"/>
          </a:p>
        </p:txBody>
      </p:sp>
      <p:grpSp>
        <p:nvGrpSpPr>
          <p:cNvPr id="26" name="组合 25"/>
          <p:cNvGrpSpPr/>
          <p:nvPr/>
        </p:nvGrpSpPr>
        <p:grpSpPr>
          <a:xfrm>
            <a:off x="1685106" y="3861048"/>
            <a:ext cx="5839222" cy="1296144"/>
            <a:chOff x="1397074" y="2996952"/>
            <a:chExt cx="5839222" cy="1296144"/>
          </a:xfrm>
        </p:grpSpPr>
        <p:sp>
          <p:nvSpPr>
            <p:cNvPr id="8" name="矩形 7"/>
            <p:cNvSpPr/>
            <p:nvPr/>
          </p:nvSpPr>
          <p:spPr bwMode="auto">
            <a:xfrm>
              <a:off x="1397074" y="2997280"/>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2261170"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文本框 9"/>
            <p:cNvSpPr txBox="1"/>
            <p:nvPr/>
          </p:nvSpPr>
          <p:spPr>
            <a:xfrm>
              <a:off x="1397074" y="3210361"/>
              <a:ext cx="862737" cy="307777"/>
            </a:xfrm>
            <a:prstGeom prst="rect">
              <a:avLst/>
            </a:prstGeom>
            <a:noFill/>
          </p:spPr>
          <p:txBody>
            <a:bodyPr wrap="none" rtlCol="0">
              <a:spAutoFit/>
            </a:bodyPr>
            <a:lstStyle/>
            <a:p>
              <a:r>
                <a:rPr lang="en-US" altLang="zh-CN" sz="1400" dirty="0" smtClean="0"/>
                <a:t>Preamble</a:t>
              </a:r>
              <a:endParaRPr lang="zh-CN" altLang="en-US" sz="1400" dirty="0"/>
            </a:p>
          </p:txBody>
        </p:sp>
        <p:sp>
          <p:nvSpPr>
            <p:cNvPr id="11" name="文本框 10"/>
            <p:cNvSpPr txBox="1"/>
            <p:nvPr/>
          </p:nvSpPr>
          <p:spPr>
            <a:xfrm>
              <a:off x="2262529" y="3226624"/>
              <a:ext cx="934745" cy="523220"/>
            </a:xfrm>
            <a:prstGeom prst="rect">
              <a:avLst/>
            </a:prstGeom>
            <a:noFill/>
          </p:spPr>
          <p:txBody>
            <a:bodyPr wrap="square" rtlCol="0">
              <a:spAutoFit/>
            </a:bodyPr>
            <a:lstStyle/>
            <a:p>
              <a:r>
                <a:rPr lang="en-US" altLang="zh-CN" sz="1400" dirty="0" smtClean="0"/>
                <a:t>Channel estimation</a:t>
              </a:r>
              <a:endParaRPr lang="zh-CN" altLang="en-US" sz="1400" dirty="0"/>
            </a:p>
          </p:txBody>
        </p:sp>
        <p:sp>
          <p:nvSpPr>
            <p:cNvPr id="12" name="矩形 11"/>
            <p:cNvSpPr/>
            <p:nvPr/>
          </p:nvSpPr>
          <p:spPr bwMode="auto">
            <a:xfrm>
              <a:off x="1397074" y="3874696"/>
              <a:ext cx="1728192"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文本框 12"/>
            <p:cNvSpPr txBox="1"/>
            <p:nvPr/>
          </p:nvSpPr>
          <p:spPr>
            <a:xfrm>
              <a:off x="2015081" y="3926959"/>
              <a:ext cx="534121" cy="307777"/>
            </a:xfrm>
            <a:prstGeom prst="rect">
              <a:avLst/>
            </a:prstGeom>
            <a:noFill/>
          </p:spPr>
          <p:txBody>
            <a:bodyPr wrap="none" rtlCol="0">
              <a:spAutoFit/>
            </a:bodyPr>
            <a:lstStyle/>
            <a:p>
              <a:r>
                <a:rPr lang="en-US" altLang="zh-CN" sz="1400" dirty="0" smtClean="0"/>
                <a:t>SHR</a:t>
              </a:r>
              <a:endParaRPr lang="zh-CN" altLang="en-US" sz="1400" dirty="0"/>
            </a:p>
          </p:txBody>
        </p:sp>
        <p:sp>
          <p:nvSpPr>
            <p:cNvPr id="14" name="矩形 13"/>
            <p:cNvSpPr/>
            <p:nvPr/>
          </p:nvSpPr>
          <p:spPr bwMode="auto">
            <a:xfrm>
              <a:off x="3125266"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文本框 14"/>
            <p:cNvSpPr txBox="1"/>
            <p:nvPr/>
          </p:nvSpPr>
          <p:spPr>
            <a:xfrm>
              <a:off x="3197274" y="3206879"/>
              <a:ext cx="718721" cy="523220"/>
            </a:xfrm>
            <a:prstGeom prst="rect">
              <a:avLst/>
            </a:prstGeom>
            <a:noFill/>
          </p:spPr>
          <p:txBody>
            <a:bodyPr wrap="square" rtlCol="0">
              <a:spAutoFit/>
            </a:bodyPr>
            <a:lstStyle/>
            <a:p>
              <a:r>
                <a:rPr lang="en-US" altLang="zh-CN" sz="1400" dirty="0" smtClean="0"/>
                <a:t>PHY header</a:t>
              </a:r>
              <a:endParaRPr lang="zh-CN" altLang="en-US" sz="1400" dirty="0"/>
            </a:p>
          </p:txBody>
        </p:sp>
        <p:sp>
          <p:nvSpPr>
            <p:cNvPr id="16" name="矩形 15"/>
            <p:cNvSpPr/>
            <p:nvPr/>
          </p:nvSpPr>
          <p:spPr bwMode="auto">
            <a:xfrm>
              <a:off x="3989362"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文本框 16"/>
            <p:cNvSpPr txBox="1"/>
            <p:nvPr/>
          </p:nvSpPr>
          <p:spPr>
            <a:xfrm>
              <a:off x="4061370" y="3206879"/>
              <a:ext cx="718721" cy="307777"/>
            </a:xfrm>
            <a:prstGeom prst="rect">
              <a:avLst/>
            </a:prstGeom>
            <a:noFill/>
          </p:spPr>
          <p:txBody>
            <a:bodyPr wrap="square" rtlCol="0">
              <a:spAutoFit/>
            </a:bodyPr>
            <a:lstStyle/>
            <a:p>
              <a:r>
                <a:rPr lang="en-US" altLang="zh-CN" sz="1400" dirty="0" smtClean="0"/>
                <a:t>HCS</a:t>
              </a:r>
              <a:endParaRPr lang="zh-CN" altLang="en-US" sz="1400" dirty="0"/>
            </a:p>
          </p:txBody>
        </p:sp>
        <p:sp>
          <p:nvSpPr>
            <p:cNvPr id="18" name="矩形 17"/>
            <p:cNvSpPr/>
            <p:nvPr/>
          </p:nvSpPr>
          <p:spPr bwMode="auto">
            <a:xfrm>
              <a:off x="4853458" y="2996952"/>
              <a:ext cx="1008112"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文本框 18"/>
            <p:cNvSpPr txBox="1"/>
            <p:nvPr/>
          </p:nvSpPr>
          <p:spPr>
            <a:xfrm>
              <a:off x="4926825" y="3206879"/>
              <a:ext cx="841033" cy="523220"/>
            </a:xfrm>
            <a:prstGeom prst="rect">
              <a:avLst/>
            </a:prstGeom>
            <a:noFill/>
          </p:spPr>
          <p:txBody>
            <a:bodyPr wrap="square" rtlCol="0">
              <a:spAutoFit/>
            </a:bodyPr>
            <a:lstStyle/>
            <a:p>
              <a:r>
                <a:rPr lang="en-US" altLang="zh-CN" sz="1400" dirty="0" smtClean="0"/>
                <a:t>Optional fields</a:t>
              </a:r>
              <a:endParaRPr lang="zh-CN" altLang="en-US" sz="1400" dirty="0"/>
            </a:p>
          </p:txBody>
        </p:sp>
        <p:sp>
          <p:nvSpPr>
            <p:cNvPr id="20" name="矩形 19"/>
            <p:cNvSpPr/>
            <p:nvPr/>
          </p:nvSpPr>
          <p:spPr bwMode="auto">
            <a:xfrm>
              <a:off x="3125266" y="3875024"/>
              <a:ext cx="2736304"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文本框 20"/>
            <p:cNvSpPr txBox="1"/>
            <p:nvPr/>
          </p:nvSpPr>
          <p:spPr>
            <a:xfrm>
              <a:off x="4175321" y="3927287"/>
              <a:ext cx="534121" cy="307777"/>
            </a:xfrm>
            <a:prstGeom prst="rect">
              <a:avLst/>
            </a:prstGeom>
            <a:noFill/>
          </p:spPr>
          <p:txBody>
            <a:bodyPr wrap="none" rtlCol="0">
              <a:spAutoFit/>
            </a:bodyPr>
            <a:lstStyle/>
            <a:p>
              <a:r>
                <a:rPr lang="en-US" altLang="zh-CN" sz="1400" dirty="0" smtClean="0"/>
                <a:t>PHR</a:t>
              </a:r>
              <a:endParaRPr lang="zh-CN" altLang="en-US" sz="1400" dirty="0"/>
            </a:p>
          </p:txBody>
        </p:sp>
        <p:sp>
          <p:nvSpPr>
            <p:cNvPr id="22" name="矩形 21"/>
            <p:cNvSpPr/>
            <p:nvPr/>
          </p:nvSpPr>
          <p:spPr bwMode="auto">
            <a:xfrm>
              <a:off x="5861570" y="2996952"/>
              <a:ext cx="137472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文本框 22"/>
            <p:cNvSpPr txBox="1"/>
            <p:nvPr/>
          </p:nvSpPr>
          <p:spPr>
            <a:xfrm>
              <a:off x="6221610" y="3226624"/>
              <a:ext cx="841033" cy="307777"/>
            </a:xfrm>
            <a:prstGeom prst="rect">
              <a:avLst/>
            </a:prstGeom>
            <a:noFill/>
          </p:spPr>
          <p:txBody>
            <a:bodyPr wrap="square" rtlCol="0">
              <a:spAutoFit/>
            </a:bodyPr>
            <a:lstStyle/>
            <a:p>
              <a:r>
                <a:rPr lang="en-US" altLang="zh-CN" sz="1400" dirty="0" smtClean="0"/>
                <a:t>PSDU</a:t>
              </a:r>
              <a:endParaRPr lang="zh-CN" altLang="en-US" sz="1400" dirty="0"/>
            </a:p>
          </p:txBody>
        </p:sp>
        <p:sp>
          <p:nvSpPr>
            <p:cNvPr id="24" name="矩形 23"/>
            <p:cNvSpPr/>
            <p:nvPr/>
          </p:nvSpPr>
          <p:spPr bwMode="auto">
            <a:xfrm>
              <a:off x="5861570" y="3874696"/>
              <a:ext cx="1374726"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6005586" y="3926959"/>
              <a:ext cx="1151021" cy="307777"/>
            </a:xfrm>
            <a:prstGeom prst="rect">
              <a:avLst/>
            </a:prstGeom>
            <a:noFill/>
          </p:spPr>
          <p:txBody>
            <a:bodyPr wrap="none" rtlCol="0">
              <a:spAutoFit/>
            </a:bodyPr>
            <a:lstStyle/>
            <a:p>
              <a:r>
                <a:rPr lang="en-US" altLang="zh-CN" sz="1400" dirty="0" smtClean="0"/>
                <a:t>PHY payload</a:t>
              </a:r>
              <a:endParaRPr lang="zh-CN" altLang="en-US" sz="1400" dirty="0"/>
            </a:p>
          </p:txBody>
        </p:sp>
      </p:grpSp>
      <p:sp>
        <p:nvSpPr>
          <p:cNvPr id="27"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543938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Use preamble/channel estimation to identify PHY type</a:t>
            </a:r>
            <a:endParaRPr lang="zh-CN" altLang="en-US" dirty="0"/>
          </a:p>
        </p:txBody>
      </p:sp>
      <p:sp>
        <p:nvSpPr>
          <p:cNvPr id="3" name="内容占位符 2"/>
          <p:cNvSpPr>
            <a:spLocks noGrp="1"/>
          </p:cNvSpPr>
          <p:nvPr>
            <p:ph idx="1"/>
          </p:nvPr>
        </p:nvSpPr>
        <p:spPr>
          <a:xfrm>
            <a:off x="251520" y="2007045"/>
            <a:ext cx="8640960" cy="1277939"/>
          </a:xfrm>
        </p:spPr>
        <p:txBody>
          <a:bodyPr/>
          <a:lstStyle/>
          <a:p>
            <a:r>
              <a:rPr lang="en-US" altLang="zh-CN" dirty="0" smtClean="0"/>
              <a:t>A coordinator and a device may support multiple </a:t>
            </a:r>
            <a:r>
              <a:rPr lang="en-US" altLang="zh-CN" dirty="0" err="1" smtClean="0"/>
              <a:t>PHYs.</a:t>
            </a:r>
            <a:r>
              <a:rPr lang="en-US" altLang="zh-CN" dirty="0" smtClean="0"/>
              <a:t> A device/coordinator needs to know which PHY is used for a received packet. </a:t>
            </a:r>
          </a:p>
          <a:p>
            <a:r>
              <a:rPr lang="en-US" altLang="zh-CN" dirty="0" smtClean="0"/>
              <a:t>For current drafts, the preambles of different PHYs are not with unified structure. So the device may need to blind detect the preamble three times to know which PHY is used. To simplify the implementation it is proposed that:</a:t>
            </a:r>
          </a:p>
          <a:p>
            <a:r>
              <a:rPr lang="en-US" altLang="zh-CN" b="1" i="1" dirty="0" smtClean="0"/>
              <a:t>Proposal3: unified SHR (preamble and channel estimation) structure is used across all supported PHYs, with the same clock rate, same sequence structure. So that a device can identify which PHY is used for the packet from detecting the SHR. The details of the design are for further study</a:t>
            </a:r>
            <a:endParaRPr lang="zh-CN" altLang="en-US" b="1" i="1"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7</a:t>
            </a:fld>
            <a:endParaRPr lang="en-US" altLang="zh-CN"/>
          </a:p>
        </p:txBody>
      </p:sp>
      <p:pic>
        <p:nvPicPr>
          <p:cNvPr id="7" name="图片 6"/>
          <p:cNvPicPr>
            <a:picLocks noChangeAspect="1"/>
          </p:cNvPicPr>
          <p:nvPr/>
        </p:nvPicPr>
        <p:blipFill>
          <a:blip r:embed="rId2"/>
          <a:stretch>
            <a:fillRect/>
          </a:stretch>
        </p:blipFill>
        <p:spPr>
          <a:xfrm>
            <a:off x="2699792" y="5494021"/>
            <a:ext cx="4110608" cy="783271"/>
          </a:xfrm>
          <a:prstGeom prst="rect">
            <a:avLst/>
          </a:prstGeom>
        </p:spPr>
      </p:pic>
      <p:pic>
        <p:nvPicPr>
          <p:cNvPr id="27" name="图片 26"/>
          <p:cNvPicPr>
            <a:picLocks noChangeAspect="1"/>
          </p:cNvPicPr>
          <p:nvPr/>
        </p:nvPicPr>
        <p:blipFill>
          <a:blip r:embed="rId3"/>
          <a:stretch>
            <a:fillRect/>
          </a:stretch>
        </p:blipFill>
        <p:spPr>
          <a:xfrm>
            <a:off x="1585714" y="4725144"/>
            <a:ext cx="7124700" cy="495300"/>
          </a:xfrm>
          <a:prstGeom prst="rect">
            <a:avLst/>
          </a:prstGeom>
        </p:spPr>
      </p:pic>
      <p:pic>
        <p:nvPicPr>
          <p:cNvPr id="28" name="图片 27"/>
          <p:cNvPicPr>
            <a:picLocks noChangeAspect="1"/>
          </p:cNvPicPr>
          <p:nvPr/>
        </p:nvPicPr>
        <p:blipFill>
          <a:blip r:embed="rId4"/>
          <a:stretch>
            <a:fillRect/>
          </a:stretch>
        </p:blipFill>
        <p:spPr>
          <a:xfrm>
            <a:off x="1528564" y="5148436"/>
            <a:ext cx="7239000" cy="438150"/>
          </a:xfrm>
          <a:prstGeom prst="rect">
            <a:avLst/>
          </a:prstGeom>
        </p:spPr>
      </p:pic>
      <p:sp>
        <p:nvSpPr>
          <p:cNvPr id="29" name="文本框 28"/>
          <p:cNvSpPr txBox="1"/>
          <p:nvPr/>
        </p:nvSpPr>
        <p:spPr>
          <a:xfrm>
            <a:off x="611560" y="4825270"/>
            <a:ext cx="952500" cy="646331"/>
          </a:xfrm>
          <a:prstGeom prst="rect">
            <a:avLst/>
          </a:prstGeom>
          <a:noFill/>
        </p:spPr>
        <p:txBody>
          <a:bodyPr wrap="square" rtlCol="0">
            <a:spAutoFit/>
          </a:bodyPr>
          <a:lstStyle/>
          <a:p>
            <a:r>
              <a:rPr lang="en-US" altLang="zh-CN" dirty="0" smtClean="0"/>
              <a:t>Preamble of LB-OFDM-PHY</a:t>
            </a:r>
            <a:endParaRPr lang="zh-CN" altLang="en-US" dirty="0"/>
          </a:p>
        </p:txBody>
      </p:sp>
      <p:sp>
        <p:nvSpPr>
          <p:cNvPr id="30" name="文本框 29"/>
          <p:cNvSpPr txBox="1"/>
          <p:nvPr/>
        </p:nvSpPr>
        <p:spPr>
          <a:xfrm>
            <a:off x="611560" y="5516319"/>
            <a:ext cx="952500" cy="646331"/>
          </a:xfrm>
          <a:prstGeom prst="rect">
            <a:avLst/>
          </a:prstGeom>
          <a:noFill/>
        </p:spPr>
        <p:txBody>
          <a:bodyPr wrap="square" rtlCol="0">
            <a:spAutoFit/>
          </a:bodyPr>
          <a:lstStyle/>
          <a:p>
            <a:r>
              <a:rPr lang="en-US" altLang="zh-CN" dirty="0" smtClean="0"/>
              <a:t>Preamble of HB-OFDM-PHY</a:t>
            </a:r>
            <a:endParaRPr lang="zh-CN" altLang="en-US" dirty="0"/>
          </a:p>
        </p:txBody>
      </p:sp>
      <p:sp>
        <p:nvSpPr>
          <p:cNvPr id="31"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244035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Proposals</a:t>
            </a:r>
            <a:endParaRPr lang="zh-CN" altLang="en-US" dirty="0"/>
          </a:p>
        </p:txBody>
      </p:sp>
      <p:sp>
        <p:nvSpPr>
          <p:cNvPr id="3" name="内容占位符 2"/>
          <p:cNvSpPr>
            <a:spLocks noGrp="1"/>
          </p:cNvSpPr>
          <p:nvPr>
            <p:ph idx="1"/>
          </p:nvPr>
        </p:nvSpPr>
        <p:spPr/>
        <p:txBody>
          <a:bodyPr/>
          <a:lstStyle/>
          <a:p>
            <a:pPr marL="0" indent="0">
              <a:buNone/>
            </a:pPr>
            <a:r>
              <a:rPr lang="en-US" altLang="zh-CN" sz="1600" b="1" i="1" dirty="0"/>
              <a:t>Proposal1: in future drafts, simply refer these PHYs as, pulsed modulation PHY (PM-PHY), low bandwidth OFDM PHY (LB-PHY) and high bandwidth OFDM PHY (HB-PHY), respectively</a:t>
            </a:r>
          </a:p>
          <a:p>
            <a:pPr marL="0" indent="0">
              <a:buNone/>
            </a:pPr>
            <a:endParaRPr lang="en-US" altLang="zh-CN" sz="1600" b="1" i="1" dirty="0"/>
          </a:p>
          <a:p>
            <a:pPr marL="0" indent="0">
              <a:buNone/>
            </a:pPr>
            <a:r>
              <a:rPr lang="en-US" altLang="zh-CN" sz="1600" b="1" i="1" dirty="0"/>
              <a:t>Proposal2: the following unified PPDU format are proposed for all three </a:t>
            </a:r>
            <a:r>
              <a:rPr lang="en-US" altLang="zh-CN" sz="1600" b="1" i="1" dirty="0" err="1"/>
              <a:t>PHYs.</a:t>
            </a:r>
            <a:r>
              <a:rPr lang="en-US" altLang="zh-CN" sz="1600" b="1" i="1" dirty="0"/>
              <a:t> Advanced modulation header and MIMO channel estimation are classified as “optional fields”</a:t>
            </a:r>
            <a:endParaRPr lang="zh-CN" altLang="en-US" sz="1600" b="1" i="1" dirty="0"/>
          </a:p>
          <a:p>
            <a:pPr marL="0" indent="0">
              <a:buNone/>
            </a:pPr>
            <a:endParaRPr lang="en-US" altLang="zh-CN" sz="1600" b="1" i="1" dirty="0" smtClean="0"/>
          </a:p>
          <a:p>
            <a:pPr marL="0" indent="0">
              <a:buNone/>
            </a:pPr>
            <a:endParaRPr lang="en-US" altLang="zh-CN" sz="1600" b="1" i="1" dirty="0"/>
          </a:p>
          <a:p>
            <a:pPr marL="0" indent="0">
              <a:buNone/>
            </a:pPr>
            <a:endParaRPr lang="en-US" altLang="zh-CN" sz="1600" b="1" i="1" dirty="0" smtClean="0"/>
          </a:p>
          <a:p>
            <a:pPr marL="0" indent="0">
              <a:buNone/>
            </a:pPr>
            <a:endParaRPr lang="en-US" altLang="zh-CN" sz="1600" b="1" i="1" dirty="0"/>
          </a:p>
          <a:p>
            <a:pPr marL="0" indent="0">
              <a:buNone/>
            </a:pPr>
            <a:endParaRPr lang="en-US" altLang="zh-CN" sz="1600" b="1" i="1" dirty="0" smtClean="0"/>
          </a:p>
          <a:p>
            <a:pPr marL="0" indent="0">
              <a:buNone/>
            </a:pPr>
            <a:endParaRPr lang="en-US" altLang="zh-CN" sz="1600" b="1" i="1" dirty="0"/>
          </a:p>
          <a:p>
            <a:pPr marL="0" lvl="0" indent="0">
              <a:buNone/>
            </a:pPr>
            <a:r>
              <a:rPr lang="en-US" altLang="zh-CN" sz="1600" b="1" i="1" dirty="0"/>
              <a:t>Proposal3: unified SHR (preamble and channel estimation) structure is used across all supported PHYs, with the same clock rate, same sequence structure. So that a device can identify which PHY is used for the packet from detecting the SHR. The details of the design are for further study</a:t>
            </a:r>
            <a:endParaRPr lang="zh-CN" altLang="zh-CN" sz="1600" dirty="0" smtClean="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8</a:t>
            </a:fld>
            <a:endParaRPr lang="en-US" altLang="zh-CN"/>
          </a:p>
        </p:txBody>
      </p:sp>
      <p:grpSp>
        <p:nvGrpSpPr>
          <p:cNvPr id="7" name="组合 6"/>
          <p:cNvGrpSpPr/>
          <p:nvPr/>
        </p:nvGrpSpPr>
        <p:grpSpPr>
          <a:xfrm>
            <a:off x="1685106" y="3284984"/>
            <a:ext cx="5839222" cy="1296144"/>
            <a:chOff x="1397074" y="2996952"/>
            <a:chExt cx="5839222" cy="1296144"/>
          </a:xfrm>
        </p:grpSpPr>
        <p:sp>
          <p:nvSpPr>
            <p:cNvPr id="8" name="矩形 7"/>
            <p:cNvSpPr/>
            <p:nvPr/>
          </p:nvSpPr>
          <p:spPr bwMode="auto">
            <a:xfrm>
              <a:off x="1397074" y="2997280"/>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2261170"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文本框 9"/>
            <p:cNvSpPr txBox="1"/>
            <p:nvPr/>
          </p:nvSpPr>
          <p:spPr>
            <a:xfrm>
              <a:off x="1397074" y="3210361"/>
              <a:ext cx="862737" cy="307777"/>
            </a:xfrm>
            <a:prstGeom prst="rect">
              <a:avLst/>
            </a:prstGeom>
            <a:noFill/>
          </p:spPr>
          <p:txBody>
            <a:bodyPr wrap="none" rtlCol="0">
              <a:spAutoFit/>
            </a:bodyPr>
            <a:lstStyle/>
            <a:p>
              <a:r>
                <a:rPr lang="en-US" altLang="zh-CN" sz="1400" dirty="0" smtClean="0"/>
                <a:t>Preamble</a:t>
              </a:r>
              <a:endParaRPr lang="zh-CN" altLang="en-US" sz="1400" dirty="0"/>
            </a:p>
          </p:txBody>
        </p:sp>
        <p:sp>
          <p:nvSpPr>
            <p:cNvPr id="11" name="文本框 10"/>
            <p:cNvSpPr txBox="1"/>
            <p:nvPr/>
          </p:nvSpPr>
          <p:spPr>
            <a:xfrm>
              <a:off x="2262529" y="3226624"/>
              <a:ext cx="934745" cy="523220"/>
            </a:xfrm>
            <a:prstGeom prst="rect">
              <a:avLst/>
            </a:prstGeom>
            <a:noFill/>
          </p:spPr>
          <p:txBody>
            <a:bodyPr wrap="square" rtlCol="0">
              <a:spAutoFit/>
            </a:bodyPr>
            <a:lstStyle/>
            <a:p>
              <a:r>
                <a:rPr lang="en-US" altLang="zh-CN" sz="1400" dirty="0" smtClean="0"/>
                <a:t>Channel estimation</a:t>
              </a:r>
              <a:endParaRPr lang="zh-CN" altLang="en-US" sz="1400" dirty="0"/>
            </a:p>
          </p:txBody>
        </p:sp>
        <p:sp>
          <p:nvSpPr>
            <p:cNvPr id="12" name="矩形 11"/>
            <p:cNvSpPr/>
            <p:nvPr/>
          </p:nvSpPr>
          <p:spPr bwMode="auto">
            <a:xfrm>
              <a:off x="1397074" y="3874696"/>
              <a:ext cx="1728192"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文本框 12"/>
            <p:cNvSpPr txBox="1"/>
            <p:nvPr/>
          </p:nvSpPr>
          <p:spPr>
            <a:xfrm>
              <a:off x="2015081" y="3926959"/>
              <a:ext cx="534121" cy="307777"/>
            </a:xfrm>
            <a:prstGeom prst="rect">
              <a:avLst/>
            </a:prstGeom>
            <a:noFill/>
          </p:spPr>
          <p:txBody>
            <a:bodyPr wrap="none" rtlCol="0">
              <a:spAutoFit/>
            </a:bodyPr>
            <a:lstStyle/>
            <a:p>
              <a:r>
                <a:rPr lang="en-US" altLang="zh-CN" sz="1400" dirty="0" smtClean="0"/>
                <a:t>SHR</a:t>
              </a:r>
              <a:endParaRPr lang="zh-CN" altLang="en-US" sz="1400" dirty="0"/>
            </a:p>
          </p:txBody>
        </p:sp>
        <p:sp>
          <p:nvSpPr>
            <p:cNvPr id="14" name="矩形 13"/>
            <p:cNvSpPr/>
            <p:nvPr/>
          </p:nvSpPr>
          <p:spPr bwMode="auto">
            <a:xfrm>
              <a:off x="3125266"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文本框 14"/>
            <p:cNvSpPr txBox="1"/>
            <p:nvPr/>
          </p:nvSpPr>
          <p:spPr>
            <a:xfrm>
              <a:off x="3197274" y="3206879"/>
              <a:ext cx="718721" cy="523220"/>
            </a:xfrm>
            <a:prstGeom prst="rect">
              <a:avLst/>
            </a:prstGeom>
            <a:noFill/>
          </p:spPr>
          <p:txBody>
            <a:bodyPr wrap="square" rtlCol="0">
              <a:spAutoFit/>
            </a:bodyPr>
            <a:lstStyle/>
            <a:p>
              <a:r>
                <a:rPr lang="en-US" altLang="zh-CN" sz="1400" dirty="0" smtClean="0"/>
                <a:t>PHY header</a:t>
              </a:r>
              <a:endParaRPr lang="zh-CN" altLang="en-US" sz="1400" dirty="0"/>
            </a:p>
          </p:txBody>
        </p:sp>
        <p:sp>
          <p:nvSpPr>
            <p:cNvPr id="16" name="矩形 15"/>
            <p:cNvSpPr/>
            <p:nvPr/>
          </p:nvSpPr>
          <p:spPr bwMode="auto">
            <a:xfrm>
              <a:off x="3989362"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文本框 16"/>
            <p:cNvSpPr txBox="1"/>
            <p:nvPr/>
          </p:nvSpPr>
          <p:spPr>
            <a:xfrm>
              <a:off x="4061370" y="3206879"/>
              <a:ext cx="718721" cy="307777"/>
            </a:xfrm>
            <a:prstGeom prst="rect">
              <a:avLst/>
            </a:prstGeom>
            <a:noFill/>
          </p:spPr>
          <p:txBody>
            <a:bodyPr wrap="square" rtlCol="0">
              <a:spAutoFit/>
            </a:bodyPr>
            <a:lstStyle/>
            <a:p>
              <a:r>
                <a:rPr lang="en-US" altLang="zh-CN" sz="1400" dirty="0" smtClean="0"/>
                <a:t>HCS</a:t>
              </a:r>
              <a:endParaRPr lang="zh-CN" altLang="en-US" sz="1400" dirty="0"/>
            </a:p>
          </p:txBody>
        </p:sp>
        <p:sp>
          <p:nvSpPr>
            <p:cNvPr id="18" name="矩形 17"/>
            <p:cNvSpPr/>
            <p:nvPr/>
          </p:nvSpPr>
          <p:spPr bwMode="auto">
            <a:xfrm>
              <a:off x="4853458" y="2996952"/>
              <a:ext cx="1008112"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文本框 18"/>
            <p:cNvSpPr txBox="1"/>
            <p:nvPr/>
          </p:nvSpPr>
          <p:spPr>
            <a:xfrm>
              <a:off x="4926825" y="3206879"/>
              <a:ext cx="841033" cy="523220"/>
            </a:xfrm>
            <a:prstGeom prst="rect">
              <a:avLst/>
            </a:prstGeom>
            <a:noFill/>
          </p:spPr>
          <p:txBody>
            <a:bodyPr wrap="square" rtlCol="0">
              <a:spAutoFit/>
            </a:bodyPr>
            <a:lstStyle/>
            <a:p>
              <a:r>
                <a:rPr lang="en-US" altLang="zh-CN" sz="1400" dirty="0" smtClean="0"/>
                <a:t>Optional fields</a:t>
              </a:r>
              <a:endParaRPr lang="zh-CN" altLang="en-US" sz="1400" dirty="0"/>
            </a:p>
          </p:txBody>
        </p:sp>
        <p:sp>
          <p:nvSpPr>
            <p:cNvPr id="20" name="矩形 19"/>
            <p:cNvSpPr/>
            <p:nvPr/>
          </p:nvSpPr>
          <p:spPr bwMode="auto">
            <a:xfrm>
              <a:off x="3125266" y="3875024"/>
              <a:ext cx="2736304"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文本框 20"/>
            <p:cNvSpPr txBox="1"/>
            <p:nvPr/>
          </p:nvSpPr>
          <p:spPr>
            <a:xfrm>
              <a:off x="4175321" y="3927287"/>
              <a:ext cx="534121" cy="307777"/>
            </a:xfrm>
            <a:prstGeom prst="rect">
              <a:avLst/>
            </a:prstGeom>
            <a:noFill/>
          </p:spPr>
          <p:txBody>
            <a:bodyPr wrap="none" rtlCol="0">
              <a:spAutoFit/>
            </a:bodyPr>
            <a:lstStyle/>
            <a:p>
              <a:r>
                <a:rPr lang="en-US" altLang="zh-CN" sz="1400" dirty="0" smtClean="0"/>
                <a:t>PHR</a:t>
              </a:r>
              <a:endParaRPr lang="zh-CN" altLang="en-US" sz="1400" dirty="0"/>
            </a:p>
          </p:txBody>
        </p:sp>
        <p:sp>
          <p:nvSpPr>
            <p:cNvPr id="22" name="矩形 21"/>
            <p:cNvSpPr/>
            <p:nvPr/>
          </p:nvSpPr>
          <p:spPr bwMode="auto">
            <a:xfrm>
              <a:off x="5861570" y="2996952"/>
              <a:ext cx="137472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文本框 22"/>
            <p:cNvSpPr txBox="1"/>
            <p:nvPr/>
          </p:nvSpPr>
          <p:spPr>
            <a:xfrm>
              <a:off x="6221610" y="3226624"/>
              <a:ext cx="841033" cy="307777"/>
            </a:xfrm>
            <a:prstGeom prst="rect">
              <a:avLst/>
            </a:prstGeom>
            <a:noFill/>
          </p:spPr>
          <p:txBody>
            <a:bodyPr wrap="square" rtlCol="0">
              <a:spAutoFit/>
            </a:bodyPr>
            <a:lstStyle/>
            <a:p>
              <a:r>
                <a:rPr lang="en-US" altLang="zh-CN" sz="1400" dirty="0" smtClean="0"/>
                <a:t>PSDU</a:t>
              </a:r>
              <a:endParaRPr lang="zh-CN" altLang="en-US" sz="1400" dirty="0"/>
            </a:p>
          </p:txBody>
        </p:sp>
        <p:sp>
          <p:nvSpPr>
            <p:cNvPr id="24" name="矩形 23"/>
            <p:cNvSpPr/>
            <p:nvPr/>
          </p:nvSpPr>
          <p:spPr bwMode="auto">
            <a:xfrm>
              <a:off x="5861570" y="3874696"/>
              <a:ext cx="1374726"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6005586" y="3926959"/>
              <a:ext cx="1151021" cy="307777"/>
            </a:xfrm>
            <a:prstGeom prst="rect">
              <a:avLst/>
            </a:prstGeom>
            <a:noFill/>
          </p:spPr>
          <p:txBody>
            <a:bodyPr wrap="none" rtlCol="0">
              <a:spAutoFit/>
            </a:bodyPr>
            <a:lstStyle/>
            <a:p>
              <a:r>
                <a:rPr lang="en-US" altLang="zh-CN" sz="1400" dirty="0" smtClean="0"/>
                <a:t>PHY payload</a:t>
              </a:r>
              <a:endParaRPr lang="zh-CN" altLang="en-US" sz="1400" dirty="0"/>
            </a:p>
          </p:txBody>
        </p:sp>
      </p:grpSp>
      <p:sp>
        <p:nvSpPr>
          <p:cNvPr id="26"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a:t>
            </a:r>
            <a:endParaRPr lang="zh-CN" altLang="en-US" dirty="0"/>
          </a:p>
        </p:txBody>
      </p:sp>
      <p:sp>
        <p:nvSpPr>
          <p:cNvPr id="3" name="内容占位符 2"/>
          <p:cNvSpPr>
            <a:spLocks noGrp="1"/>
          </p:cNvSpPr>
          <p:nvPr>
            <p:ph idx="1"/>
          </p:nvPr>
        </p:nvSpPr>
        <p:spPr/>
        <p:txBody>
          <a:bodyPr/>
          <a:lstStyle/>
          <a:p>
            <a:pPr marL="0" indent="0">
              <a:buNone/>
            </a:pPr>
            <a:r>
              <a:rPr lang="en-US" altLang="zh-CN" b="1" i="1" dirty="0" smtClean="0"/>
              <a:t>TG15.13 moves that:</a:t>
            </a:r>
          </a:p>
          <a:p>
            <a:pPr marL="0" indent="0">
              <a:buNone/>
            </a:pPr>
            <a:endParaRPr lang="en-US" altLang="zh-CN" b="1" i="1" dirty="0"/>
          </a:p>
          <a:p>
            <a:pPr marL="0" indent="0">
              <a:buNone/>
            </a:pPr>
            <a:r>
              <a:rPr lang="en-US" altLang="zh-CN" b="1" i="1" dirty="0" smtClean="0"/>
              <a:t>In </a:t>
            </a:r>
            <a:r>
              <a:rPr lang="en-US" altLang="zh-CN" b="1" i="1" dirty="0"/>
              <a:t>future drafts, simply </a:t>
            </a:r>
            <a:r>
              <a:rPr lang="en-US" altLang="zh-CN" b="1" i="1" dirty="0" smtClean="0"/>
              <a:t>refer </a:t>
            </a:r>
            <a:r>
              <a:rPr lang="en-US" altLang="zh-CN" b="1" i="1" dirty="0"/>
              <a:t>PHYs as, pulsed modulation PHY (PM-PHY), low bandwidth OFDM PHY (LB-PHY) and high bandwidth OFDM PHY (HB-PHY), </a:t>
            </a:r>
            <a:r>
              <a:rPr lang="en-US" altLang="zh-CN" b="1" i="1" dirty="0" smtClean="0"/>
              <a:t>respectively.</a:t>
            </a:r>
          </a:p>
          <a:p>
            <a:pPr marL="0" indent="0">
              <a:buNone/>
            </a:pPr>
            <a:endParaRPr lang="en-US" altLang="zh-CN" b="1" i="1" dirty="0" smtClean="0"/>
          </a:p>
          <a:p>
            <a:pPr marL="0" indent="0">
              <a:buNone/>
            </a:pPr>
            <a:r>
              <a:rPr lang="en-US" altLang="zh-CN" b="1" i="1" dirty="0" smtClean="0"/>
              <a:t>Moved by:  John</a:t>
            </a:r>
          </a:p>
          <a:p>
            <a:pPr marL="0" indent="0">
              <a:buNone/>
            </a:pPr>
            <a:r>
              <a:rPr lang="en-US" altLang="zh-CN" b="1" i="1" dirty="0" smtClean="0"/>
              <a:t>Seconded by: Volker</a:t>
            </a:r>
            <a:endParaRPr lang="en-US" altLang="zh-CN" b="1" i="1" dirty="0"/>
          </a:p>
          <a:p>
            <a:pPr marL="0" indent="0">
              <a:buNone/>
            </a:pPr>
            <a:r>
              <a:rPr lang="en-US" altLang="zh-CN" b="1" i="1" smtClean="0"/>
              <a:t>Y/N/A:  3/0/0</a:t>
            </a:r>
            <a:endParaRPr lang="en-US" altLang="zh-CN" b="1" i="1"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9</a:t>
            </a:fld>
            <a:endParaRPr lang="en-US" altLang="zh-CN"/>
          </a:p>
        </p:txBody>
      </p:sp>
    </p:spTree>
    <p:extLst>
      <p:ext uri="{BB962C8B-B14F-4D97-AF65-F5344CB8AC3E}">
        <p14:creationId xmlns:p14="http://schemas.microsoft.com/office/powerpoint/2010/main" val="373167770"/>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973</TotalTime>
  <Words>678</Words>
  <Application>Microsoft Office PowerPoint</Application>
  <PresentationFormat>全屏显示(4:3)</PresentationFormat>
  <Paragraphs>120</Paragraphs>
  <Slides>11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 Unicode MS</vt:lpstr>
      <vt:lpstr>굴림</vt:lpstr>
      <vt:lpstr>宋体</vt:lpstr>
      <vt:lpstr>Times New Roman</vt:lpstr>
      <vt:lpstr>high_speed_proposals</vt:lpstr>
      <vt:lpstr>PowerPoint 演示文稿</vt:lpstr>
      <vt:lpstr>On unifying PPDU formats</vt:lpstr>
      <vt:lpstr>Network topologies and functionalities </vt:lpstr>
      <vt:lpstr>PHY types</vt:lpstr>
      <vt:lpstr>Current PPDU formats</vt:lpstr>
      <vt:lpstr>Unifying PPDU formats for different PHYs</vt:lpstr>
      <vt:lpstr>Use preamble/channel estimation to identify PHY type</vt:lpstr>
      <vt:lpstr>Proposals</vt:lpstr>
      <vt:lpstr>Motion</vt:lpstr>
      <vt:lpstr>Annex: preamble design of 802.11ad</vt:lpstr>
      <vt:lpstr>Annex: preamble design of 802.11ad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Liqiang (John)</cp:lastModifiedBy>
  <cp:revision>205</cp:revision>
  <cp:lastPrinted>1998-02-10T13:28:06Z</cp:lastPrinted>
  <dcterms:created xsi:type="dcterms:W3CDTF">2016-01-08T02:18:10Z</dcterms:created>
  <dcterms:modified xsi:type="dcterms:W3CDTF">2018-05-09T15:08:09Z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y fmtid="{D5CDD505-2E9C-101B-9397-08002B2CF9AE}" pid="6" name="_2015_ms_pID_725343">
    <vt:lpwstr>(3)mAt4aO78DODArTX6v3gnb7Cs7ZmIw9cWhMSSUiUu20A8kVKan+/OvEmfQoKldiLK7cy1dnz+
fsT53B0xI+UtjOiIUqcbW52Kzm3ok8CjhKJFXuiSgpcq4jgxP7e6mMQUHjSi8OqfzRdHkZJ2
bxwRdkq38GNLQAjxemGQMURtXVxTtSQr32UDc4SpOObbL6/clnDTO317ydwAqvuigsfkiUqp
on8D+ROD++l4KTItkG</vt:lpwstr>
  </property>
  <property fmtid="{D5CDD505-2E9C-101B-9397-08002B2CF9AE}" pid="7" name="_2015_ms_pID_7253431">
    <vt:lpwstr>qwOEGhZLsbjletMxL1wJ675QmbxKY+IJuFUe8Dw3eQqiLifBahqe0k
HKgAAljfxHPVc6wypc3478YF2nPf0V8WmV4szoKr9wCot950SBLUfLWfptKmzJsEfGpIPjHz
qT0NuWiDvOPQzd7BnNCz3QUe5HhK8aWiKKd2JDhzNhnneynp73IRZjdD6MMtOvvWn0DJ/Q8j
L02pdUn0y7AkNl2Cmajz2+aGeYzHzspTDMyc</vt:lpwstr>
  </property>
  <property fmtid="{D5CDD505-2E9C-101B-9397-08002B2CF9AE}" pid="8" name="_2015_ms_pID_7253432">
    <vt:lpwstr>KQ==</vt:lpwstr>
  </property>
</Properties>
</file>