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81" r:id="rId4"/>
    <p:sldId id="271" r:id="rId5"/>
    <p:sldId id="273" r:id="rId6"/>
    <p:sldId id="274" r:id="rId7"/>
    <p:sldId id="282" r:id="rId8"/>
    <p:sldId id="276" r:id="rId9"/>
    <p:sldId id="280" r:id="rId10"/>
    <p:sldId id="256" r:id="rId11"/>
    <p:sldId id="283"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25" autoAdjust="0"/>
    <p:restoredTop sz="89594" autoAdjust="0"/>
  </p:normalViewPr>
  <p:slideViewPr>
    <p:cSldViewPr showGuides="1">
      <p:cViewPr>
        <p:scale>
          <a:sx n="75" d="100"/>
          <a:sy n="75" d="100"/>
        </p:scale>
        <p:origin x="992" y="-11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Shoichi Kitazawa (ATR)</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Shoichi Kitazawa (ATR)</a:t>
            </a:r>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dirty="0"/>
              <a:t>Ryuji Kohno(YNU/CWC-Nippon</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428553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a:t>Ryuji Kohno(YNU/CWC-Nippon</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1637226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dirty="0"/>
              <a:t>Ryuji Kohno(YNU/CWC-Nippon)</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3556052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フッター プレースホルダー 5"/>
          <p:cNvSpPr>
            <a:spLocks noGrp="1"/>
          </p:cNvSpPr>
          <p:nvPr>
            <p:ph type="ftr" sz="quarter" idx="11"/>
          </p:nvPr>
        </p:nvSpPr>
        <p:spPr/>
        <p:txBody>
          <a:bodyPr/>
          <a:lstStyle>
            <a:lvl1pPr>
              <a:defRPr/>
            </a:lvl1pPr>
          </a:lstStyle>
          <a:p>
            <a:r>
              <a:rPr lang="en-US" altLang="ja-JP" dirty="0"/>
              <a:t>Ryuji Kohno(YNU/CWC-Nippon</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9" name="Rectangle 4"/>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1077041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フッター プレースホルダー 3"/>
          <p:cNvSpPr>
            <a:spLocks noGrp="1"/>
          </p:cNvSpPr>
          <p:nvPr>
            <p:ph type="ftr" sz="quarter" idx="11"/>
          </p:nvPr>
        </p:nvSpPr>
        <p:spPr/>
        <p:txBody>
          <a:bodyPr/>
          <a:lstStyle>
            <a:lvl1pPr>
              <a:defRPr/>
            </a:lvl1pPr>
          </a:lstStyle>
          <a:p>
            <a:r>
              <a:rPr lang="en-US" altLang="ja-JP" dirty="0"/>
              <a:t>Ryuji Kohno(YNU/CWC-Nippon</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2181049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5486400" y="6475413"/>
            <a:ext cx="3124200" cy="184666"/>
          </a:xfrm>
        </p:spPr>
        <p:txBody>
          <a:bodyPr/>
          <a:lstStyle>
            <a:lvl1pPr>
              <a:defRPr/>
            </a:lvl1pPr>
          </a:lstStyle>
          <a:p>
            <a:r>
              <a:rPr lang="en-US" altLang="ja-JP" dirty="0"/>
              <a:t>Ryuji Kohno(YNU/CWC-Nippon)</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2501620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802.15-17-0365-00-0dep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mailto:jhaapola@ee.oulu.f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2"/>
          <p:cNvSpPr>
            <a:spLocks noGrp="1"/>
          </p:cNvSpPr>
          <p:nvPr>
            <p:ph type="ftr" sz="quarter" idx="11"/>
          </p:nvPr>
        </p:nvSpPr>
        <p:spPr>
          <a:xfrm>
            <a:off x="5486400" y="6475412"/>
            <a:ext cx="3334072" cy="184666"/>
          </a:xfrm>
        </p:spPr>
        <p:txBody>
          <a:bodyPr/>
          <a:lstStyle/>
          <a:p>
            <a:r>
              <a:rPr lang="en-US" altLang="ja-JP" dirty="0"/>
              <a:t>Ryuji Kohno(YNU,/CWC-Nippon)</a:t>
            </a:r>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19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Opening Information for July 2017]	</a:t>
            </a:r>
          </a:p>
          <a:p>
            <a:r>
              <a:rPr lang="en-US" altLang="ja-JP" sz="1600" b="1" dirty="0">
                <a:ea typeface="ＭＳ Ｐゴシック" charset="-128"/>
              </a:rPr>
              <a:t>Date Submitted: </a:t>
            </a:r>
            <a:r>
              <a:rPr lang="en-US" altLang="ja-JP" sz="1600" dirty="0">
                <a:ea typeface="ＭＳ Ｐゴシック" charset="-128"/>
              </a:rPr>
              <a:t>[10 July 2017]	</a:t>
            </a:r>
          </a:p>
          <a:p>
            <a:r>
              <a:rPr lang="en-US" altLang="ja-JP" sz="1600" b="1" dirty="0">
                <a:ea typeface="ＭＳ Ｐゴシック" charset="-128"/>
              </a:rPr>
              <a:t>Source:</a:t>
            </a:r>
            <a:r>
              <a:rPr lang="en-US" altLang="ja-JP" sz="1600" dirty="0">
                <a:ea typeface="ＭＳ Ｐゴシック" charset="-128"/>
              </a:rPr>
              <a:t>  [Ryuji Kohno1,2,3] [1;Yokohama National University, 2;Centre for Wireless Communications(CWC), University of Oulu, 3;University of Oulu Research Institute Japan CWC-Nippon]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a:t>
            </a:r>
            <a:r>
              <a:rPr lang="en-US" altLang="ja-JP" sz="1600" dirty="0" err="1">
                <a:ea typeface="ＭＳ Ｐゴシック" charset="-128"/>
              </a:rPr>
              <a:t>ku</a:t>
            </a:r>
            <a:r>
              <a:rPr lang="en-US" altLang="ja-JP" sz="1600" dirty="0">
                <a:ea typeface="ＭＳ Ｐゴシック" charset="-128"/>
              </a:rPr>
              <a:t>, Yokohama, Japan 240-8501</a:t>
            </a:r>
          </a:p>
          <a:p>
            <a:r>
              <a:rPr lang="en-US" altLang="ja-JP" sz="1600" dirty="0">
                <a:ea typeface="ＭＳ Ｐゴシック" charset="-128"/>
              </a:rPr>
              <a:t>                2; </a:t>
            </a:r>
            <a:r>
              <a:rPr lang="en-US" altLang="ja-JP" sz="1600" dirty="0" err="1">
                <a:ea typeface="ＭＳ Ｐゴシック" charset="-128"/>
              </a:rPr>
              <a:t>Linnanmaa</a:t>
            </a:r>
            <a:r>
              <a:rPr lang="en-US" altLang="ja-JP" sz="1600" dirty="0">
                <a:ea typeface="ＭＳ Ｐゴシック" charset="-128"/>
              </a:rPr>
              <a:t>, P.O. Box 4500, FIN-90570 Oulu, Finland FI-90014</a:t>
            </a:r>
          </a:p>
          <a:p>
            <a:r>
              <a:rPr lang="en-US" altLang="ja-JP" sz="1600" dirty="0">
                <a:ea typeface="ＭＳ Ｐゴシック" charset="-128"/>
              </a:rPr>
              <a:t>                3; Yokohama Mitsui Bldg. 15F, 1-1-2 Takashima, Nishi-</a:t>
            </a:r>
            <a:r>
              <a:rPr lang="en-US" altLang="ja-JP" sz="1600" dirty="0" err="1">
                <a:ea typeface="ＭＳ Ｐゴシック" charset="-128"/>
              </a:rPr>
              <a:t>ku,Yokohama</a:t>
            </a:r>
            <a:r>
              <a:rPr lang="en-US" altLang="ja-JP" sz="1600" dirty="0">
                <a:ea typeface="ＭＳ Ｐゴシック" charset="-128"/>
              </a:rPr>
              <a:t>, Japan 220-0011]</a:t>
            </a:r>
          </a:p>
          <a:p>
            <a:r>
              <a:rPr lang="en-US" altLang="ja-JP" sz="1600" dirty="0">
                <a:ea typeface="ＭＳ Ｐゴシック" charset="-128"/>
              </a:rPr>
              <a:t>Voice:[1; +81-45-339-4115, 2:+358-8-553-2849], FAX: [+81-45-338-1157], </a:t>
            </a:r>
          </a:p>
          <a:p>
            <a:r>
              <a:rPr lang="en-US" altLang="ja-JP" sz="1600" dirty="0">
                <a:ea typeface="ＭＳ Ｐゴシック" charset="-128"/>
              </a:rPr>
              <a:t>Email:[kohno@ynu.ac.jp, ryuji.kohno@oulu.fi]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IG DEP meeting.]</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395536" y="1318691"/>
            <a:ext cx="8640960" cy="5134645"/>
          </a:xfrm>
          <a:ln/>
        </p:spPr>
        <p:txBody>
          <a:bodyPr>
            <a:noAutofit/>
          </a:bodyPr>
          <a:lstStyle/>
          <a:p>
            <a:pPr>
              <a:lnSpc>
                <a:spcPts val="1800"/>
              </a:lnSpc>
            </a:pPr>
            <a:r>
              <a:rPr lang="en-US" altLang="ja-JP" sz="1800" dirty="0"/>
              <a:t>IG DEP meeting call to order</a:t>
            </a:r>
          </a:p>
          <a:p>
            <a:pPr>
              <a:lnSpc>
                <a:spcPts val="1800"/>
              </a:lnSpc>
            </a:pPr>
            <a:r>
              <a:rPr lang="en-US" altLang="ja-JP" sz="1800" dirty="0"/>
              <a:t>Call for essential patents and policies &amp; procedures reminder </a:t>
            </a:r>
          </a:p>
          <a:p>
            <a:pPr>
              <a:lnSpc>
                <a:spcPts val="1800"/>
              </a:lnSpc>
            </a:pPr>
            <a:r>
              <a:rPr lang="en-US" altLang="ja-JP" sz="1800" dirty="0"/>
              <a:t>Approve meeting minutes</a:t>
            </a:r>
          </a:p>
          <a:p>
            <a:pPr>
              <a:lnSpc>
                <a:spcPts val="1800"/>
              </a:lnSpc>
            </a:pPr>
            <a:r>
              <a:rPr lang="en-US" altLang="ja-JP" sz="1800" dirty="0"/>
              <a:t>Discussion</a:t>
            </a:r>
          </a:p>
          <a:p>
            <a:pPr marL="0" indent="0">
              <a:lnSpc>
                <a:spcPts val="1800"/>
              </a:lnSpc>
              <a:buNone/>
            </a:pPr>
            <a:r>
              <a:rPr lang="en-US" altLang="ja-JP" sz="1800" dirty="0"/>
              <a:t>     1. Review of Call for Interest(CFI): 15-14-0449-06-0dep-call-for-interest </a:t>
            </a:r>
          </a:p>
          <a:p>
            <a:pPr marL="0" indent="0">
              <a:lnSpc>
                <a:spcPts val="1800"/>
              </a:lnSpc>
              <a:buNone/>
            </a:pPr>
            <a:r>
              <a:rPr lang="en-US" altLang="ja-JP" sz="1800" dirty="0"/>
              <a:t>     2. Review of Responses for CFI: 15-15-0217-06-0dep-ig-dep-review-of-responses-to-call-for-interest-cfi</a:t>
            </a:r>
          </a:p>
          <a:p>
            <a:pPr marL="0" indent="0">
              <a:lnSpc>
                <a:spcPts val="1800"/>
              </a:lnSpc>
              <a:buNone/>
            </a:pPr>
            <a:r>
              <a:rPr lang="en-US" altLang="ja-JP" sz="1800" dirty="0"/>
              <a:t>     3. </a:t>
            </a:r>
            <a:r>
              <a:rPr lang="en-US" altLang="ja-JP" sz="1800" dirty="0"/>
              <a:t>Overview of IG-DEP Activities on Enhanced Dependability in Wireless Networks for Automotive and Other Use Cases</a:t>
            </a:r>
            <a:r>
              <a:rPr lang="en-US" altLang="ja-JP" sz="1800" dirty="0"/>
              <a:t>; 15-17-0176-00-0dep</a:t>
            </a:r>
          </a:p>
          <a:p>
            <a:pPr marL="0" indent="0">
              <a:lnSpc>
                <a:spcPts val="1800"/>
              </a:lnSpc>
              <a:buNone/>
            </a:pPr>
            <a:r>
              <a:rPr lang="en-US" altLang="ja-JP" sz="1800" dirty="0"/>
              <a:t>     4. Schedule for Tutorial in Mid Plenary:  </a:t>
            </a:r>
          </a:p>
          <a:p>
            <a:pPr marL="0" indent="0">
              <a:lnSpc>
                <a:spcPts val="1800"/>
              </a:lnSpc>
              <a:buNone/>
            </a:pPr>
            <a:r>
              <a:rPr lang="en-US" altLang="ja-JP" sz="1800" dirty="0"/>
              <a:t>       (1) Hiroshi Kobayashi (Nissan Motors, Co,, Japan)</a:t>
            </a:r>
          </a:p>
          <a:p>
            <a:pPr marL="0" indent="0">
              <a:lnSpc>
                <a:spcPts val="1800"/>
              </a:lnSpc>
              <a:buNone/>
            </a:pPr>
            <a:r>
              <a:rPr lang="en-US" altLang="ja-JP" sz="1800" dirty="0"/>
              <a:t>       (2) Johannes Diem (</a:t>
            </a:r>
            <a:r>
              <a:rPr lang="en-US" altLang="ja-JP" sz="1800" dirty="0" err="1"/>
              <a:t>Mahle</a:t>
            </a:r>
            <a:r>
              <a:rPr lang="en-US" altLang="ja-JP" sz="1800" dirty="0"/>
              <a:t> International GmbH, Germany)</a:t>
            </a:r>
          </a:p>
          <a:p>
            <a:pPr marL="0" indent="0">
              <a:lnSpc>
                <a:spcPts val="1800"/>
              </a:lnSpc>
              <a:buNone/>
            </a:pPr>
            <a:r>
              <a:rPr lang="en-US" altLang="ja-JP" sz="1800" dirty="0"/>
              <a:t>     5. Review and Update of draft of technical requirement; 15-16-0557-01-0dep-ig-dependability-selected-applications-technical-requirements</a:t>
            </a:r>
          </a:p>
          <a:p>
            <a:pPr marL="0" indent="0">
              <a:lnSpc>
                <a:spcPts val="1800"/>
              </a:lnSpc>
              <a:buNone/>
            </a:pPr>
            <a:r>
              <a:rPr lang="en-US" altLang="ja-JP" sz="1800" dirty="0"/>
              <a:t>     6. Update of draft of PAR and CSD; 15-16-0290-01-0dep-ig-dep-par-802-15-par-draft</a:t>
            </a:r>
          </a:p>
          <a:p>
            <a:pPr marL="0" indent="0">
              <a:lnSpc>
                <a:spcPts val="1800"/>
              </a:lnSpc>
              <a:buNone/>
            </a:pPr>
            <a:r>
              <a:rPr lang="en-US" altLang="ja-JP" sz="1800" dirty="0"/>
              <a:t>     7. Technologies to guarantee dependability</a:t>
            </a:r>
          </a:p>
          <a:p>
            <a:pPr marL="0" indent="0">
              <a:lnSpc>
                <a:spcPts val="1800"/>
              </a:lnSpc>
              <a:buNone/>
            </a:pPr>
            <a:r>
              <a:rPr lang="en-US" altLang="ja-JP" sz="1800" dirty="0"/>
              <a:t>     8. Update of Timeline and Progress to SG/TG/WG</a:t>
            </a:r>
          </a:p>
          <a:p>
            <a:pPr>
              <a:lnSpc>
                <a:spcPts val="1800"/>
              </a:lnSpc>
            </a:pPr>
            <a:r>
              <a:rPr lang="en-US" altLang="ja-JP" sz="1800" dirty="0"/>
              <a:t>Plan for next meetings and </a:t>
            </a:r>
            <a:r>
              <a:rPr lang="en-US" altLang="ja-JP" sz="1800" dirty="0" err="1"/>
              <a:t>Telecon</a:t>
            </a:r>
            <a:r>
              <a:rPr lang="en-US" altLang="ja-JP" sz="1800" dirty="0"/>
              <a:t> scheduling</a:t>
            </a:r>
            <a:endParaRPr lang="en-US" altLang="ja-JP" sz="1600" dirty="0"/>
          </a:p>
          <a:p>
            <a:pPr>
              <a:lnSpc>
                <a:spcPts val="1800"/>
              </a:lnSpc>
            </a:pPr>
            <a:endParaRPr lang="en-US" altLang="ja-JP" sz="1600" dirty="0"/>
          </a:p>
        </p:txBody>
      </p:sp>
      <p:sp>
        <p:nvSpPr>
          <p:cNvPr id="4098" name="Rectangle 2"/>
          <p:cNvSpPr>
            <a:spLocks noGrp="1" noChangeArrowheads="1"/>
          </p:cNvSpPr>
          <p:nvPr>
            <p:ph type="title"/>
          </p:nvPr>
        </p:nvSpPr>
        <p:spPr>
          <a:xfrm>
            <a:off x="685800" y="685800"/>
            <a:ext cx="7772400" cy="726976"/>
          </a:xfrm>
          <a:ln/>
        </p:spPr>
        <p:txBody>
          <a:bodyPr/>
          <a:lstStyle/>
          <a:p>
            <a:r>
              <a:rPr lang="en-US" altLang="ja-JP" b="1" dirty="0"/>
              <a:t>Agenda items for the week</a:t>
            </a:r>
            <a:endParaRPr lang="ja-JP" altLang="ja-JP" b="1" dirty="0"/>
          </a:p>
        </p:txBody>
      </p:sp>
      <p:sp>
        <p:nvSpPr>
          <p:cNvPr id="5" name="フッター プレースホルダー 4"/>
          <p:cNvSpPr>
            <a:spLocks noGrp="1"/>
          </p:cNvSpPr>
          <p:nvPr>
            <p:ph type="ftr" sz="quarter" idx="11"/>
          </p:nvPr>
        </p:nvSpPr>
        <p:spPr>
          <a:xfrm>
            <a:off x="5364088" y="6475413"/>
            <a:ext cx="3456384" cy="184666"/>
          </a:xfrm>
        </p:spPr>
        <p:txBody>
          <a:bodyPr/>
          <a:lstStyle/>
          <a:p>
            <a:r>
              <a:rPr lang="en-US" altLang="ja-JP" dirty="0"/>
              <a:t>Ryuji Kohno(YNU,/CWC-Nippon)</a:t>
            </a: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1844824"/>
            <a:ext cx="8568952" cy="4114800"/>
          </a:xfrm>
        </p:spPr>
        <p:txBody>
          <a:bodyPr/>
          <a:lstStyle/>
          <a:p>
            <a:pPr marL="514350" indent="-514350">
              <a:buFont typeface="+mj-lt"/>
              <a:buAutoNum type="arabicPeriod"/>
            </a:pPr>
            <a:r>
              <a:rPr kumimoji="1" lang="en-US" altLang="ja-JP" sz="2800" dirty="0"/>
              <a:t>Ryuji Kohno, YNU/CWC-Nippon</a:t>
            </a:r>
          </a:p>
          <a:p>
            <a:pPr marL="0" indent="0">
              <a:buNone/>
            </a:pPr>
            <a:r>
              <a:rPr kumimoji="1" lang="en-US" altLang="ja-JP" sz="2800" dirty="0"/>
              <a:t>  </a:t>
            </a:r>
            <a:r>
              <a:rPr kumimoji="1" lang="en-US" altLang="ja-JP" sz="2800" dirty="0">
                <a:hlinkClick r:id="rId3"/>
              </a:rPr>
              <a:t>kohno@ynu.ac.jp</a:t>
            </a:r>
            <a:r>
              <a:rPr kumimoji="1" lang="en-US" altLang="ja-JP" sz="2800" dirty="0"/>
              <a:t>,  </a:t>
            </a:r>
            <a:r>
              <a:rPr kumimoji="1" lang="en-US" altLang="ja-JP" sz="2800" dirty="0" err="1"/>
              <a:t>ryuji.kohno@cwc-nippon.co,jp</a:t>
            </a:r>
            <a:endParaRPr kumimoji="1" lang="en-US" altLang="ja-JP" sz="2800" dirty="0"/>
          </a:p>
          <a:p>
            <a:pPr marL="514350" indent="-514350">
              <a:buAutoNum type="arabicPeriod" startAt="2"/>
            </a:pPr>
            <a:r>
              <a:rPr lang="en-US" altLang="ja-JP" sz="2800" dirty="0"/>
              <a:t>Jussi Haapola, </a:t>
            </a:r>
            <a:r>
              <a:rPr lang="en-US" altLang="ja-JP" sz="2800" dirty="0" err="1"/>
              <a:t>UoO,CWC</a:t>
            </a:r>
            <a:endParaRPr lang="en-US" altLang="ja-JP" sz="2800" dirty="0"/>
          </a:p>
          <a:p>
            <a:pPr marL="0" indent="0">
              <a:buNone/>
            </a:pPr>
            <a:r>
              <a:rPr kumimoji="1" lang="en-US" altLang="ja-JP" sz="2800" dirty="0"/>
              <a:t> </a:t>
            </a:r>
            <a:r>
              <a:rPr lang="en-US" altLang="ja-JP" sz="2800" dirty="0"/>
              <a:t> </a:t>
            </a:r>
            <a:r>
              <a:rPr lang="en-US" altLang="ja-JP" sz="2800" dirty="0">
                <a:hlinkClick r:id="rId4"/>
              </a:rPr>
              <a:t>jhaapola@ee.oulu.fi</a:t>
            </a:r>
            <a:r>
              <a:rPr lang="en-US" altLang="ja-JP" sz="2800" dirty="0"/>
              <a:t>,   </a:t>
            </a:r>
            <a:endParaRPr kumimoji="1" lang="ja-JP" altLang="en-US" sz="2800" dirty="0"/>
          </a:p>
        </p:txBody>
      </p:sp>
      <p:sp>
        <p:nvSpPr>
          <p:cNvPr id="3" name="タイトル 2"/>
          <p:cNvSpPr>
            <a:spLocks noGrp="1"/>
          </p:cNvSpPr>
          <p:nvPr>
            <p:ph type="title"/>
          </p:nvPr>
        </p:nvSpPr>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4" name="フッター プレースホルダー 3"/>
          <p:cNvSpPr>
            <a:spLocks noGrp="1"/>
          </p:cNvSpPr>
          <p:nvPr>
            <p:ph type="ftr" sz="quarter" idx="11"/>
          </p:nvPr>
        </p:nvSpPr>
        <p:spPr/>
        <p:txBody>
          <a:bodyPr/>
          <a:lstStyle/>
          <a:p>
            <a:r>
              <a:rPr lang="en-US" altLang="ja-JP" dirty="0"/>
              <a:t>Ryuji Kohno(YNU,/CWC-Nippon)</a:t>
            </a: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1968419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a:xfrm>
            <a:off x="5484168" y="6475413"/>
            <a:ext cx="3124200" cy="184666"/>
          </a:xfrm>
        </p:spPr>
        <p:txBody>
          <a:bodyPr/>
          <a:lstStyle/>
          <a:p>
            <a:r>
              <a:rPr lang="en-US" altLang="ja-JP" dirty="0"/>
              <a:t>Ryuji Kohno(YNU/CWC-Nippon)</a:t>
            </a:r>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Berlin, Germany</a:t>
            </a:r>
            <a:br>
              <a:rPr lang="en-US" altLang="ja-JP" dirty="0">
                <a:ea typeface="ＭＳ Ｐゴシック" pitchFamily="50" charset="-128"/>
              </a:rPr>
            </a:br>
            <a:r>
              <a:rPr lang="en-US" altLang="ja-JP" dirty="0">
                <a:ea typeface="ＭＳ Ｐゴシック" pitchFamily="50" charset="-128"/>
              </a:rPr>
              <a:t>July 10</a:t>
            </a:r>
            <a:r>
              <a:rPr lang="en-US" altLang="ja-JP" baseline="30000" dirty="0">
                <a:ea typeface="ＭＳ Ｐゴシック" pitchFamily="50" charset="-128"/>
              </a:rPr>
              <a:t>th</a:t>
            </a:r>
            <a:r>
              <a:rPr lang="en-US" altLang="ja-JP" dirty="0">
                <a:ea typeface="ＭＳ Ｐゴシック" pitchFamily="50" charset="-128"/>
              </a:rPr>
              <a:t>, 2017</a:t>
            </a:r>
            <a:endParaRPr lang="ja-JP"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12" name="フッター プレースホルダー 4"/>
          <p:cNvSpPr txBox="1">
            <a:spLocks/>
          </p:cNvSpPr>
          <p:nvPr/>
        </p:nvSpPr>
        <p:spPr bwMode="auto">
          <a:xfrm>
            <a:off x="5652120" y="648866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Ryuji Kohno(YNU/CWC-Nippon)</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a:ea typeface="ＭＳ Ｐゴシック" charset="-128"/>
              </a:rPr>
              <a:t>Required notices</a:t>
            </a:r>
          </a:p>
          <a:p>
            <a:pPr lvl="1"/>
            <a:r>
              <a:rPr lang="en-US" altLang="ja-JP" sz="2400" dirty="0">
                <a:ea typeface="ＭＳ Ｐゴシック" charset="-128"/>
              </a:rPr>
              <a:t>Affiliation FAQ - http://standards.ieee.org/faqs/affiliationFAQ.html</a:t>
            </a:r>
          </a:p>
          <a:p>
            <a:pPr lvl="1"/>
            <a:r>
              <a:rPr lang="en-US" altLang="ja-JP" sz="2400" dirty="0">
                <a:ea typeface="ＭＳ Ｐゴシック" charset="-128"/>
              </a:rPr>
              <a:t>Anti-Trust FAQ - http://standards.ieee.org/resources/antitrust-guidelines.pdf</a:t>
            </a:r>
          </a:p>
          <a:p>
            <a:pPr lvl="1"/>
            <a:r>
              <a:rPr lang="en-US" altLang="ja-JP" sz="2400" dirty="0">
                <a:ea typeface="ＭＳ Ｐゴシック" charset="-128"/>
              </a:rPr>
              <a:t>Ethics - http://www.ieee.org/portal/cms_docs/about/CoE_poster.pdf</a:t>
            </a:r>
          </a:p>
          <a:p>
            <a:r>
              <a:rPr lang="en-US" altLang="ja-JP" sz="2800" dirty="0">
                <a:ea typeface="ＭＳ Ｐゴシック" charset="-128"/>
              </a:rPr>
              <a:t>Chair and Secretary</a:t>
            </a:r>
          </a:p>
          <a:p>
            <a:pPr lvl="1"/>
            <a:r>
              <a:rPr lang="en-US" altLang="ja-JP" sz="2400" dirty="0">
                <a:ea typeface="ＭＳ Ｐゴシック" charset="-128"/>
              </a:rPr>
              <a:t>Chair is Ryuji Kohno(YNU/CWC-Nippon)</a:t>
            </a:r>
          </a:p>
          <a:p>
            <a:pPr lvl="1"/>
            <a:r>
              <a:rPr lang="en-US" altLang="ja-JP" sz="2400" dirty="0">
                <a:ea typeface="ＭＳ Ｐゴシック" charset="-128"/>
              </a:rPr>
              <a:t>Secretary is </a:t>
            </a:r>
            <a:r>
              <a:rPr lang="en-US" altLang="ja-JP" sz="2400" dirty="0" err="1">
                <a:ea typeface="ＭＳ Ｐゴシック" charset="-128"/>
              </a:rPr>
              <a:t>Jussi</a:t>
            </a:r>
            <a:r>
              <a:rPr lang="en-US" altLang="ja-JP" sz="2400" dirty="0">
                <a:ea typeface="ＭＳ Ｐゴシック" charset="-128"/>
              </a:rPr>
              <a:t> </a:t>
            </a:r>
            <a:r>
              <a:rPr lang="en-US" altLang="ja-JP" sz="2400" dirty="0" err="1">
                <a:ea typeface="ＭＳ Ｐゴシック" charset="-128"/>
              </a:rPr>
              <a:t>Haapola</a:t>
            </a:r>
            <a:r>
              <a:rPr lang="en-US" altLang="ja-JP" sz="2400" dirty="0">
                <a:ea typeface="ＭＳ Ｐゴシック" charset="-128"/>
              </a:rPr>
              <a:t>(CWC)</a:t>
            </a:r>
          </a:p>
          <a:p>
            <a:pPr lvl="1"/>
            <a:endParaRPr lang="en-US" altLang="ja-JP" sz="2000" dirty="0">
              <a:ea typeface="ＭＳ Ｐゴシック" charset="-128"/>
            </a:endParaRPr>
          </a:p>
          <a:p>
            <a:pPr lvl="1"/>
            <a:endParaRPr lang="en-US" altLang="ja-JP" sz="2000" dirty="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4</a:t>
            </a:fld>
            <a:endParaRPr lang="en-US" altLang="ja-JP" dirty="0"/>
          </a:p>
        </p:txBody>
      </p:sp>
      <p:sp>
        <p:nvSpPr>
          <p:cNvPr id="11" name="フッター プレースホルダー 4"/>
          <p:cNvSpPr txBox="1">
            <a:spLocks/>
          </p:cNvSpPr>
          <p:nvPr/>
        </p:nvSpPr>
        <p:spPr bwMode="auto">
          <a:xfrm>
            <a:off x="5768280" y="6556702"/>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Ryuji Kohno(YNU/CWC-Nippon)</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1734309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1" name="正方形/長方形 10"/>
          <p:cNvSpPr/>
          <p:nvPr/>
        </p:nvSpPr>
        <p:spPr>
          <a:xfrm>
            <a:off x="6161989" y="6525344"/>
            <a:ext cx="2397066" cy="276999"/>
          </a:xfrm>
          <a:prstGeom prst="rect">
            <a:avLst/>
          </a:prstGeom>
        </p:spPr>
        <p:txBody>
          <a:bodyPr wrap="none">
            <a:spAutoFit/>
          </a:bodyPr>
          <a:lstStyle/>
          <a:p>
            <a:r>
              <a:rPr lang="en-US" altLang="ja-JP" dirty="0"/>
              <a:t>Ryuji Kohno(YNU/CWC-Nippon)</a:t>
            </a:r>
          </a:p>
        </p:txBody>
      </p:sp>
      <p:sp>
        <p:nvSpPr>
          <p:cNvPr id="9"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58726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Kohno(YNU,/CWC-Nippon)</a:t>
            </a: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a:t>		IEEE-SA Standards Boards Bylaws</a:t>
            </a:r>
          </a:p>
          <a:p>
            <a:pPr lvl="1">
              <a:lnSpc>
                <a:spcPct val="90000"/>
              </a:lnSpc>
              <a:buFont typeface="Monotype Sorts" pitchFamily="2" charset="2"/>
              <a:buNone/>
            </a:pPr>
            <a:r>
              <a:rPr lang="en-US" altLang="ja-JP" sz="2100" kern="0" dirty="0">
                <a:ea typeface="ＭＳ Ｐゴシック" charset="-128"/>
              </a:rPr>
              <a:t>		</a:t>
            </a:r>
            <a:r>
              <a:rPr lang="en-US" altLang="ja-JP" sz="2100" i="1" kern="0" dirty="0">
                <a:ea typeface="ＭＳ Ｐゴシック" charset="-128"/>
              </a:rPr>
              <a:t>http://standards.ieee.org/develop/policies/bylaws/sect6-7.html#6</a:t>
            </a:r>
          </a:p>
          <a:p>
            <a:pPr lvl="1">
              <a:lnSpc>
                <a:spcPct val="90000"/>
              </a:lnSpc>
              <a:buFont typeface="Monotype Sorts" pitchFamily="2" charset="2"/>
              <a:buNone/>
            </a:pPr>
            <a:r>
              <a:rPr lang="en-GB" sz="2400" kern="0" dirty="0"/>
              <a:t>		IEEE-SA Standards Board Operations Manual</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http://standards.ieee.org/develop/policies/opman/sect6.html#6.3</a:t>
            </a:r>
            <a:endParaRPr lang="en-US" altLang="ja-JP" sz="2400" kern="0" dirty="0">
              <a:ea typeface="ＭＳ Ｐゴシック" charset="-128"/>
            </a:endParaRPr>
          </a:p>
          <a:p>
            <a:pPr lvl="1">
              <a:lnSpc>
                <a:spcPct val="90000"/>
              </a:lnSpc>
              <a:buFont typeface="Monotype Sorts" pitchFamily="2" charset="2"/>
              <a:buNone/>
            </a:pPr>
            <a:r>
              <a:rPr lang="en-US" altLang="ja-JP" sz="2400" kern="0" dirty="0">
                <a:ea typeface="ＭＳ Ｐゴシック" charset="-128"/>
                <a:cs typeface="Times New Roman" pitchFamily="18" charset="0"/>
              </a:rPr>
              <a:t>	Material about the patent policy is available at</a:t>
            </a:r>
            <a:r>
              <a:rPr lang="en-US" altLang="ja-JP" sz="2400" kern="0" dirty="0">
                <a:ea typeface="ＭＳ Ｐゴシック" charset="-128"/>
              </a:rPr>
              <a:t> </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505958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a:xfrm>
            <a:off x="5508104" y="6525344"/>
            <a:ext cx="3124200" cy="184666"/>
          </a:xfrm>
        </p:spPr>
        <p:txBody>
          <a:bodyPr/>
          <a:lstStyle/>
          <a:p>
            <a:r>
              <a:rPr lang="en-US" altLang="ja-JP" dirty="0"/>
              <a:t>Ryuji Kohno(YNU/CWC-Nippon)</a:t>
            </a:r>
          </a:p>
        </p:txBody>
      </p: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1840508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Kohno(YNU,/CWC-Nippon)</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139940451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312517" y="896679"/>
            <a:ext cx="7772400" cy="1066800"/>
          </a:xfrm>
        </p:spPr>
        <p:txBody>
          <a:bodyPr/>
          <a:lstStyle/>
          <a:p>
            <a:r>
              <a:rPr lang="en-US" altLang="ja-JP" b="1" dirty="0"/>
              <a:t>IG DEP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3284920890"/>
              </p:ext>
            </p:extLst>
          </p:nvPr>
        </p:nvGraphicFramePr>
        <p:xfrm>
          <a:off x="952824" y="1700808"/>
          <a:ext cx="7128000" cy="4297293"/>
        </p:xfrm>
        <a:graphic>
          <a:graphicData uri="http://schemas.openxmlformats.org/drawingml/2006/table">
            <a:tbl>
              <a:tblPr firstRow="1" bandRow="1">
                <a:tableStyleId>{93296810-A885-4BE3-A3E7-6D5BEEA58F35}</a:tableStyleId>
              </a:tblPr>
              <a:tblGrid>
                <a:gridCol w="1080000">
                  <a:extLst>
                    <a:ext uri="{9D8B030D-6E8A-4147-A177-3AD203B41FA5}">
                      <a16:colId xmlns:a16="http://schemas.microsoft.com/office/drawing/2014/main" val="20000"/>
                    </a:ext>
                  </a:extLst>
                </a:gridCol>
                <a:gridCol w="1512000">
                  <a:extLst>
                    <a:ext uri="{9D8B030D-6E8A-4147-A177-3AD203B41FA5}">
                      <a16:colId xmlns:a16="http://schemas.microsoft.com/office/drawing/2014/main" val="20001"/>
                    </a:ext>
                  </a:extLst>
                </a:gridCol>
                <a:gridCol w="1512000">
                  <a:extLst>
                    <a:ext uri="{9D8B030D-6E8A-4147-A177-3AD203B41FA5}">
                      <a16:colId xmlns:a16="http://schemas.microsoft.com/office/drawing/2014/main" val="20002"/>
                    </a:ext>
                  </a:extLst>
                </a:gridCol>
                <a:gridCol w="1512000">
                  <a:extLst>
                    <a:ext uri="{9D8B030D-6E8A-4147-A177-3AD203B41FA5}">
                      <a16:colId xmlns:a16="http://schemas.microsoft.com/office/drawing/2014/main" val="20003"/>
                    </a:ext>
                  </a:extLst>
                </a:gridCol>
                <a:gridCol w="1512000">
                  <a:extLst>
                    <a:ext uri="{9D8B030D-6E8A-4147-A177-3AD203B41FA5}">
                      <a16:colId xmlns:a16="http://schemas.microsoft.com/office/drawing/2014/main" val="20004"/>
                    </a:ext>
                  </a:extLst>
                </a:gridCol>
              </a:tblGrid>
              <a:tr h="487193">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dirty="0"/>
                        <a:t>AM1</a:t>
                      </a:r>
                      <a:endParaRPr kumimoji="1" lang="ja-JP" altLang="en-US" dirty="0"/>
                    </a:p>
                  </a:txBody>
                  <a:tcPr anchor="ctr"/>
                </a:tc>
                <a:tc>
                  <a:txBody>
                    <a:bodyPr/>
                    <a:lstStyle/>
                    <a:p>
                      <a:pPr algn="ctr"/>
                      <a:r>
                        <a:rPr kumimoji="1" lang="en-US" altLang="ja-JP" dirty="0">
                          <a:solidFill>
                            <a:schemeClr val="tx1"/>
                          </a:solidFill>
                        </a:rPr>
                        <a:t>IG-DEP</a:t>
                      </a:r>
                      <a:endParaRPr kumimoji="1" lang="ja-JP" altLang="en-US" dirty="0">
                        <a:solidFill>
                          <a:schemeClr val="tx1"/>
                        </a:solidFill>
                      </a:endParaRPr>
                    </a:p>
                  </a:txBody>
                  <a:tcPr anchor="ctr"/>
                </a:tc>
                <a:tc>
                  <a:txBody>
                    <a:bodyPr/>
                    <a:lstStyle/>
                    <a:p>
                      <a:pPr algn="ctr"/>
                      <a:r>
                        <a:rPr kumimoji="1" lang="en-US" altLang="ja-JP" dirty="0">
                          <a:solidFill>
                            <a:schemeClr val="tx1"/>
                          </a:solidFill>
                        </a:rPr>
                        <a:t>IG-DEP</a:t>
                      </a:r>
                    </a:p>
                  </a:txBody>
                  <a:tcPr anchor="ctr"/>
                </a:tc>
                <a:tc>
                  <a:txBody>
                    <a:bodyPr/>
                    <a:lstStyle/>
                    <a:p>
                      <a:pPr algn="ctr"/>
                      <a:r>
                        <a:rPr kumimoji="1" lang="en-US" altLang="ja-JP" dirty="0">
                          <a:solidFill>
                            <a:schemeClr val="tx1"/>
                          </a:solidFill>
                        </a:rPr>
                        <a:t>IG-DEP</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709428">
                <a:tc>
                  <a:txBody>
                    <a:bodyPr/>
                    <a:lstStyle/>
                    <a:p>
                      <a:pPr algn="ctr"/>
                      <a:r>
                        <a:rPr kumimoji="1" lang="en-US" altLang="ja-JP" dirty="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r>
                        <a:rPr kumimoji="1" lang="en-US" altLang="ja-JP" dirty="0">
                          <a:solidFill>
                            <a:schemeClr val="tx1"/>
                          </a:solidFill>
                        </a:rPr>
                        <a:t>WNG</a:t>
                      </a:r>
                    </a:p>
                    <a:p>
                      <a:pPr algn="ctr"/>
                      <a:r>
                        <a:rPr kumimoji="1" lang="en-US" altLang="ja-JP" dirty="0">
                          <a:solidFill>
                            <a:schemeClr val="tx1"/>
                          </a:solidFill>
                        </a:rPr>
                        <a:t>Mid-Plenary</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r h="709428">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3"/>
                  </a:ext>
                </a:extLst>
              </a:tr>
              <a:tr h="840908">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4"/>
                  </a:ext>
                </a:extLst>
              </a:tr>
              <a:tr h="840908">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8" name="正方形/長方形 7"/>
          <p:cNvSpPr/>
          <p:nvPr/>
        </p:nvSpPr>
        <p:spPr>
          <a:xfrm>
            <a:off x="5950632" y="6453336"/>
            <a:ext cx="2786597" cy="276999"/>
          </a:xfrm>
          <a:prstGeom prst="rect">
            <a:avLst/>
          </a:prstGeom>
        </p:spPr>
        <p:txBody>
          <a:bodyPr wrap="none">
            <a:spAutoFit/>
          </a:bodyPr>
          <a:lstStyle/>
          <a:p>
            <a:r>
              <a:rPr lang="en-US" altLang="ja-JP" dirty="0"/>
              <a:t>Ryuji Kohno(YNU, CWC,CWC-Nippon)</a:t>
            </a:r>
          </a:p>
        </p:txBody>
      </p:sp>
      <p:sp>
        <p:nvSpPr>
          <p:cNvPr id="10"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61379559"/>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5378</TotalTime>
  <Words>1165</Words>
  <Application>Microsoft Office PowerPoint</Application>
  <PresentationFormat>画面に合わせる (4:3)</PresentationFormat>
  <Paragraphs>171</Paragraphs>
  <Slides>11</Slides>
  <Notes>11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Monotype Sorts</vt:lpstr>
      <vt:lpstr>ＭＳ Ｐゴシック</vt:lpstr>
      <vt:lpstr>Arial</vt:lpstr>
      <vt:lpstr>Times New Roman</vt:lpstr>
      <vt:lpstr>IEEE-P802_15</vt:lpstr>
      <vt:lpstr>PowerPoint プレゼンテーション</vt:lpstr>
      <vt:lpstr>IEEE 802.15 IG DEP   Opening Information  Berlin, Germany July 10th, 2017</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IG DEP schedule for the week</vt:lpstr>
      <vt:lpstr>Agenda items for the week</vt:lpstr>
      <vt:lpstr>Contacts and Conference call</vt:lpstr>
    </vt:vector>
  </TitlesOfParts>
  <Company>ATR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Ryuji Kohno</cp:lastModifiedBy>
  <cp:revision>64</cp:revision>
  <cp:lastPrinted>2013-04-17T07:57:49Z</cp:lastPrinted>
  <dcterms:created xsi:type="dcterms:W3CDTF">2013-04-16T01:38:08Z</dcterms:created>
  <dcterms:modified xsi:type="dcterms:W3CDTF">2017-07-08T19:29:47Z</dcterms:modified>
</cp:coreProperties>
</file>