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1" r:id="rId4"/>
    <p:sldId id="272" r:id="rId5"/>
    <p:sldId id="275" r:id="rId6"/>
    <p:sldId id="276" r:id="rId7"/>
    <p:sldId id="273" r:id="rId8"/>
    <p:sldId id="277" r:id="rId9"/>
    <p:sldId id="282" r:id="rId10"/>
    <p:sldId id="281" r:id="rId11"/>
    <p:sldId id="286" r:id="rId12"/>
    <p:sldId id="279" r:id="rId13"/>
    <p:sldId id="285" r:id="rId14"/>
    <p:sldId id="284"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4" d="100"/>
          <a:sy n="64" d="100"/>
        </p:scale>
        <p:origin x="9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July 2017</a:t>
            </a:r>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July 2017</a:t>
            </a:r>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July 2017</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July 2017</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15-17-0363-00-004s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July 2017</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July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[8 July 2017]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[Hidetoshi Yokota, Shoichi Kitazawa] Company [</a:t>
            </a:r>
            <a:r>
              <a:rPr lang="en-US" altLang="ja-JP" sz="1600" dirty="0" err="1">
                <a:solidFill>
                  <a:schemeClr val="tx2"/>
                </a:solidFill>
                <a:ea typeface="ＭＳ Ｐゴシック" charset="-128"/>
              </a:rPr>
              <a:t>Landis+Gyr</a:t>
            </a:r>
            <a:r>
              <a:rPr lang="en-US" altLang="ja-JP" sz="1600" dirty="0">
                <a:solidFill>
                  <a:schemeClr val="tx2"/>
                </a:solidFill>
                <a:ea typeface="ＭＳ Ｐゴシック" charset="-128"/>
              </a:rPr>
              <a:t>,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IT]</a:t>
            </a:r>
          </a:p>
          <a:p>
            <a:pPr>
              <a:defRPr/>
            </a:pPr>
            <a:r>
              <a:rPr lang="en-US" altLang="ja-JP" sz="1600" dirty="0">
                <a:solidFill>
                  <a:schemeClr val="tx2"/>
                </a:solidFill>
                <a:ea typeface="ＭＳ Ｐゴシック" charset="-128"/>
              </a:rPr>
              <a:t>Address [Tokyo Japan, Hokkaido Japan]</a:t>
            </a:r>
          </a:p>
          <a:p>
            <a:pPr>
              <a:defRPr/>
            </a:pPr>
            <a:r>
              <a:rPr lang="en-US" altLang="ja-JP" sz="1600" dirty="0">
                <a:solidFill>
                  <a:schemeClr val="tx2"/>
                </a:solidFill>
                <a:ea typeface="ＭＳ Ｐゴシック" charset="-128"/>
              </a:rPr>
              <a:t>Voice[], FAX: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E-Mail:[Hidetoshi.Yokota@landisgyr.com, kitazawa@ieee.org]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a:latin typeface="+mj-ea"/>
              </a:rPr>
              <a:t>July 2017</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a:t>Comment resolution of LB142 and going to </a:t>
            </a:r>
            <a:r>
              <a:rPr lang="en-US" altLang="ja-JP" sz="2800" dirty="0" err="1"/>
              <a:t>Recirc</a:t>
            </a:r>
            <a:r>
              <a:rPr lang="en-US" altLang="ja-JP" sz="2800" dirty="0"/>
              <a:t>. LB</a:t>
            </a:r>
          </a:p>
          <a:p>
            <a:r>
              <a:rPr lang="en-US" altLang="ja-JP" sz="2800" dirty="0"/>
              <a:t>WG Motion for conditional approval for SB </a:t>
            </a:r>
          </a:p>
          <a:p>
            <a:r>
              <a:rPr lang="en-GB" altLang="en-US" sz="2800" dirty="0"/>
              <a:t>BRC Call times</a:t>
            </a:r>
          </a:p>
          <a:p>
            <a:pPr lvl="1"/>
            <a:r>
              <a:rPr lang="en-US" altLang="ja-JP" sz="2400" dirty="0"/>
              <a:t>Day: Announce by the reflector </a:t>
            </a:r>
          </a:p>
          <a:p>
            <a:pPr lvl="1"/>
            <a:r>
              <a:rPr lang="en-US" altLang="ja-JP" sz="2400" dirty="0"/>
              <a:t>Time: Tue 22:00 ET / Wed 11:00 JST </a:t>
            </a:r>
          </a:p>
          <a:p>
            <a:r>
              <a:rPr lang="en-US" altLang="ja-JP" sz="2800" dirty="0"/>
              <a:t>September meeting</a:t>
            </a:r>
          </a:p>
          <a:p>
            <a:pPr lvl="1"/>
            <a:r>
              <a:rPr lang="en-US" altLang="ja-JP" sz="2400" dirty="0"/>
              <a:t>4 meeting slots </a:t>
            </a:r>
          </a:p>
          <a:p>
            <a:pPr lvl="1"/>
            <a:r>
              <a:rPr lang="en-US" altLang="ja-JP" sz="2400" dirty="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dirty="0"/>
              <a:t>July 2017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pPr marL="0" indent="0">
              <a:buNone/>
            </a:pPr>
            <a:r>
              <a:rPr lang="en-US" altLang="ja-JP" sz="2400" dirty="0"/>
              <a:t>Move </a:t>
            </a:r>
            <a:r>
              <a:rPr lang="en-US" altLang="ja-JP" sz="2400" i="1" dirty="0"/>
              <a:t>that TG4s formally requests that the 802.15 WG start a WG Letter Ballot requesting approval to forward document P802-15-4s/D05, and CA document  15-16-0536-01-004s-coexistence-assurance-document-for-802-15-4s.doc to Sponsor Ballot</a:t>
            </a:r>
            <a:r>
              <a:rPr lang="en-US" altLang="ja-JP" sz="2400" dirty="0"/>
              <a:t>.</a:t>
            </a:r>
          </a:p>
          <a:p>
            <a:pPr marL="0" indent="0">
              <a:buNone/>
            </a:pPr>
            <a:endParaRPr lang="en-US" altLang="ja-JP" sz="2400" dirty="0"/>
          </a:p>
          <a:p>
            <a:pPr marL="0" indent="0">
              <a:buNone/>
            </a:pPr>
            <a:r>
              <a:rPr lang="en-US" altLang="ja-JP" sz="2400" dirty="0"/>
              <a:t>Moved By: </a:t>
            </a:r>
          </a:p>
          <a:p>
            <a:pPr marL="0" indent="0">
              <a:buNone/>
            </a:pPr>
            <a:r>
              <a:rPr lang="en-US" altLang="ja-JP" sz="2400" dirty="0"/>
              <a:t>Seconded By: </a:t>
            </a:r>
          </a:p>
          <a:p>
            <a:pPr marL="0" indent="0">
              <a:buNone/>
            </a:pPr>
            <a:r>
              <a:rPr lang="en-US" altLang="ja-JP" sz="2400" dirty="0"/>
              <a:t>y/a/n = / / </a:t>
            </a:r>
          </a:p>
          <a:p>
            <a:pPr marL="0" indent="0">
              <a:buNone/>
            </a:pPr>
            <a:endParaRPr lang="en-US" altLang="ja-JP" sz="2000" dirty="0"/>
          </a:p>
          <a:p>
            <a:pPr>
              <a:buNone/>
            </a:pPr>
            <a:endParaRPr lang="en-US" altLang="ja-JP" sz="2000" i="1" dirty="0"/>
          </a:p>
        </p:txBody>
      </p:sp>
      <p:sp>
        <p:nvSpPr>
          <p:cNvPr id="3" name="タイトル 2"/>
          <p:cNvSpPr>
            <a:spLocks noGrp="1"/>
          </p:cNvSpPr>
          <p:nvPr>
            <p:ph type="title"/>
          </p:nvPr>
        </p:nvSpPr>
        <p:spPr/>
        <p:txBody>
          <a:bodyPr/>
          <a:lstStyle/>
          <a:p>
            <a:r>
              <a:rPr kumimoji="1"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a:t>July 2016</a:t>
            </a:r>
            <a:endParaRPr lang="en-US" altLang="ja-JP" dirty="0"/>
          </a:p>
        </p:txBody>
      </p:sp>
    </p:spTree>
    <p:extLst>
      <p:ext uri="{BB962C8B-B14F-4D97-AF65-F5344CB8AC3E}">
        <p14:creationId xmlns:p14="http://schemas.microsoft.com/office/powerpoint/2010/main" val="1261168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a:t>TG4s requests that 802.15 WG approve the formation of a Ballot Resolution Committee (BRC) for the WG balloting of the P802.15.4s-D05 with the following membership: </a:t>
            </a:r>
            <a:r>
              <a:rPr lang="en-US" altLang="en-US" sz="2000" i="1" dirty="0"/>
              <a:t>Shoichi Kitazawa, Hidetoshi Yokota and Chris Calvert, </a:t>
            </a:r>
            <a:r>
              <a:rPr lang="en-US" altLang="en-US" sz="2000" i="1"/>
              <a:t>Benjamin A. Rolfe </a:t>
            </a:r>
            <a:r>
              <a:rPr lang="en-US" altLang="en-US" sz="2000" i="1" dirty="0"/>
              <a:t>and James Glib</a:t>
            </a:r>
            <a:r>
              <a:rPr lang="en-US" altLang="ja-JP" sz="2000" i="1" dirty="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a:latin typeface="+mn-ea"/>
              </a:rPr>
              <a:t>Moved by: </a:t>
            </a:r>
            <a:r>
              <a:rPr lang="en-US" altLang="en-US" sz="2000" i="1" dirty="0"/>
              <a:t>Hidetoshi Yokota</a:t>
            </a:r>
            <a:r>
              <a:rPr lang="en-US" altLang="ja-JP" sz="2000" dirty="0">
                <a:latin typeface="+mn-ea"/>
              </a:rPr>
              <a:t> 		</a:t>
            </a:r>
            <a:r>
              <a:rPr lang="en-US" altLang="en-US" sz="2000" dirty="0">
                <a:latin typeface="+mn-ea"/>
              </a:rPr>
              <a:t>Seconded by: </a:t>
            </a:r>
            <a:endParaRPr lang="en-US" altLang="ja-JP" sz="2000" dirty="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Discussion: 						</a:t>
            </a:r>
            <a:endParaRPr lang="en-US" altLang="ja-JP" sz="2000" dirty="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a:latin typeface="+mn-ea"/>
              </a:rPr>
              <a:t>Objections: </a:t>
            </a:r>
            <a:endParaRPr lang="en-US" altLang="en-US" sz="1800" dirty="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a:t>TG4s motion #2</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a:t>July 2017</a:t>
            </a:r>
            <a:endParaRPr lang="en-US" altLang="ja-JP"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Clr>
                <a:srgbClr val="00B050"/>
              </a:buClr>
              <a:buSzPct val="100000"/>
              <a:buNone/>
            </a:pPr>
            <a:r>
              <a:rPr lang="en-GB" altLang="ja-JP" sz="2000" b="1" dirty="0">
                <a:solidFill>
                  <a:schemeClr val="tx1"/>
                </a:solidFill>
              </a:rPr>
              <a:t>Motion for WG Approval to Start Letter Ballot.</a:t>
            </a:r>
          </a:p>
          <a:p>
            <a:pPr marL="0" indent="0">
              <a:buNone/>
            </a:pPr>
            <a:r>
              <a:rPr lang="en-US" altLang="ja-JP" sz="2000" i="1" dirty="0"/>
              <a:t>Move that 802.15 WG start a WG Letter Ballot requesting approval to forward document P802-15-4s-D05, and CA document 15-16-536r1 to Sponsor Ballot</a:t>
            </a:r>
            <a:endParaRPr lang="en-US" altLang="en-US" sz="2000" i="1" dirty="0">
              <a:latin typeface="Times New Roman" panose="02020603050405020304" pitchFamily="18" charset="0"/>
            </a:endParaRPr>
          </a:p>
          <a:p>
            <a:r>
              <a:rPr lang="en-US" altLang="en-US" sz="2000" i="1" dirty="0"/>
              <a:t>Moved By: </a:t>
            </a:r>
          </a:p>
          <a:p>
            <a:r>
              <a:rPr lang="en-US" altLang="en-US" sz="2000" i="1" dirty="0"/>
              <a:t>Seconded By: </a:t>
            </a:r>
          </a:p>
          <a:p>
            <a:pPr marL="0" indent="0">
              <a:buNone/>
            </a:pPr>
            <a:endParaRPr lang="en-US" altLang="en-US" sz="2000" i="1" dirty="0"/>
          </a:p>
          <a:p>
            <a:endParaRPr lang="en-US" altLang="en-US" sz="2000" i="1" dirty="0">
              <a:latin typeface="Times New Roman" panose="02020603050405020304" pitchFamily="18" charset="0"/>
            </a:endParaRPr>
          </a:p>
          <a:p>
            <a:endParaRPr kumimoji="1" lang="ja-JP" altLang="en-US" sz="2000" i="1" dirty="0"/>
          </a:p>
        </p:txBody>
      </p:sp>
      <p:sp>
        <p:nvSpPr>
          <p:cNvPr id="4" name="日付プレースホルダー 3"/>
          <p:cNvSpPr>
            <a:spLocks noGrp="1"/>
          </p:cNvSpPr>
          <p:nvPr>
            <p:ph type="dt" sz="half" idx="10"/>
          </p:nvPr>
        </p:nvSpPr>
        <p:spPr/>
        <p:txBody>
          <a:bodyPr/>
          <a:lstStyle/>
          <a:p>
            <a:r>
              <a:rPr lang="en-US" altLang="ja-JP"/>
              <a:t>July 2016</a:t>
            </a:r>
          </a:p>
        </p:txBody>
      </p:sp>
      <p:sp>
        <p:nvSpPr>
          <p:cNvPr id="5" name="フッター プレースホルダー 4"/>
          <p:cNvSpPr>
            <a:spLocks noGrp="1"/>
          </p:cNvSpPr>
          <p:nvPr>
            <p:ph type="ftr" sz="quarter" idx="11"/>
          </p:nvPr>
        </p:nvSpPr>
        <p:spPr/>
        <p:txBody>
          <a:bodyPr/>
          <a:lstStyle/>
          <a:p>
            <a:r>
              <a:rPr lang="en-US" altLang="ja-JP"/>
              <a:t>Shoichi Kitazawa,ATR</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13</a:t>
            </a:fld>
            <a:endParaRPr lang="en-US" altLang="ja-JP"/>
          </a:p>
        </p:txBody>
      </p:sp>
    </p:spTree>
    <p:extLst>
      <p:ext uri="{BB962C8B-B14F-4D97-AF65-F5344CB8AC3E}">
        <p14:creationId xmlns:p14="http://schemas.microsoft.com/office/powerpoint/2010/main" val="1135924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700808"/>
            <a:ext cx="8206680" cy="4680520"/>
          </a:xfrm>
        </p:spPr>
        <p:txBody>
          <a:bodyPr/>
          <a:lstStyle/>
          <a:p>
            <a:pPr marL="0" indent="0">
              <a:buNone/>
            </a:pPr>
            <a:r>
              <a:rPr lang="en-GB" altLang="ja-JP" sz="2000" b="1" dirty="0"/>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P802.15.4s-D05 with the following membership: Shoichi Kitazawa, Hidetoshi Yokota, Ben Rolfe and James Glib.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dirty="0"/>
              <a:t>Moved By: </a:t>
            </a:r>
          </a:p>
          <a:p>
            <a:r>
              <a:rPr lang="en-US" altLang="en-US" sz="2000" dirty="0"/>
              <a:t>Seconded By: </a:t>
            </a:r>
          </a:p>
        </p:txBody>
      </p:sp>
      <p:sp>
        <p:nvSpPr>
          <p:cNvPr id="3" name="タイトル 2"/>
          <p:cNvSpPr>
            <a:spLocks noGrp="1"/>
          </p:cNvSpPr>
          <p:nvPr>
            <p:ph type="title"/>
          </p:nvPr>
        </p:nvSpPr>
        <p:spPr/>
        <p:txBody>
          <a:bodyPr/>
          <a:lstStyle/>
          <a:p>
            <a:r>
              <a:rPr lang="en-US" altLang="ja-JP" dirty="0"/>
              <a:t>WG Motion #2</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 5"/>
          <p:cNvSpPr>
            <a:spLocks noGrp="1"/>
          </p:cNvSpPr>
          <p:nvPr>
            <p:ph type="dt" sz="half" idx="10"/>
          </p:nvPr>
        </p:nvSpPr>
        <p:spPr/>
        <p:txBody>
          <a:bodyPr/>
          <a:lstStyle/>
          <a:p>
            <a:r>
              <a:rPr lang="en-US" altLang="ja-JP" dirty="0"/>
              <a:t>July 2017</a:t>
            </a:r>
          </a:p>
        </p:txBody>
      </p:sp>
    </p:spTree>
    <p:extLst>
      <p:ext uri="{BB962C8B-B14F-4D97-AF65-F5344CB8AC3E}">
        <p14:creationId xmlns:p14="http://schemas.microsoft.com/office/powerpoint/2010/main" val="228187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July 2017</a:t>
            </a:r>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July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Hidetoshi Yokota</a:t>
            </a:r>
          </a:p>
          <a:p>
            <a:r>
              <a:rPr lang="en-US" altLang="ja-JP" dirty="0">
                <a:ea typeface="ＭＳ Ｐゴシック" charset="-128"/>
              </a:rPr>
              <a:t>Shoichi Kitazawa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mc:AlternateContent xmlns:mc="http://schemas.openxmlformats.org/markup-compatibility/2006">
              <mc:Choice xmlns:v="urn:schemas-microsoft-com:vml" Requires="v">
                <p:oleObj spid="_x0000_s1098" name="プレゼンテーション" showAsIcon="1" r:id="rId4" imgW="914400" imgH="857250" progId="">
                  <p:embed/>
                </p:oleObj>
              </mc:Choice>
              <mc:Fallback>
                <p:oleObj name="プレゼンテーション" showAsIcon="1" r:id="rId4" imgW="914400" imgH="857250" progId="">
                  <p:embed/>
                  <p:pic>
                    <p:nvPicPr>
                      <p:cNvPr id="0"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000375"/>
                        <a:ext cx="914400" cy="857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588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20933361"/>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val="20000"/>
                    </a:ext>
                  </a:extLst>
                </a:gridCol>
                <a:gridCol w="1800000">
                  <a:extLst>
                    <a:ext uri="{9D8B030D-6E8A-4147-A177-3AD203B41FA5}">
                      <a16:colId xmlns:a16="http://schemas.microsoft.com/office/drawing/2014/main" val="20001"/>
                    </a:ext>
                  </a:extLst>
                </a:gridCol>
                <a:gridCol w="1800000">
                  <a:extLst>
                    <a:ext uri="{9D8B030D-6E8A-4147-A177-3AD203B41FA5}">
                      <a16:colId xmlns:a16="http://schemas.microsoft.com/office/drawing/2014/main" val="20002"/>
                    </a:ext>
                  </a:extLst>
                </a:gridCol>
                <a:gridCol w="180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br>
                        <a:rPr kumimoji="1" lang="en-US" altLang="ja-JP" baseline="0" dirty="0"/>
                      </a:br>
                      <a:endParaRPr kumimoji="1" lang="en-US" altLang="ja-JP" baseline="0" dirty="0"/>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30512</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a:t>30512</a:t>
                      </a:r>
                      <a:endParaRPr kumimoji="1" lang="en-US" altLang="ja-JP" baseline="0" dirty="0"/>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Tree>
    <p:extLst>
      <p:ext uri="{BB962C8B-B14F-4D97-AF65-F5344CB8AC3E}">
        <p14:creationId xmlns:p14="http://schemas.microsoft.com/office/powerpoint/2010/main" val="1424290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July 2017</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YVR meeting minutes</a:t>
            </a:r>
          </a:p>
          <a:p>
            <a:pPr>
              <a:lnSpc>
                <a:spcPct val="80000"/>
              </a:lnSpc>
            </a:pPr>
            <a:r>
              <a:rPr lang="en-US" altLang="ja-JP" sz="2400" dirty="0"/>
              <a:t>Review of D04</a:t>
            </a:r>
          </a:p>
          <a:p>
            <a:pPr>
              <a:lnSpc>
                <a:spcPct val="80000"/>
              </a:lnSpc>
            </a:pPr>
            <a:r>
              <a:rPr lang="en-US" altLang="ja-JP" sz="2400" dirty="0"/>
              <a:t>Preparation of comment resolution and formation of BRC</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March 2017 Meeting Minutes (15-17-239r0)</a:t>
            </a:r>
          </a:p>
          <a:p>
            <a:r>
              <a:rPr lang="en-US" sz="2400" dirty="0"/>
              <a:t>TG4s BRC Teleconference Minutes for July 2017</a:t>
            </a:r>
            <a:r>
              <a:rPr lang="en-US" altLang="ja-JP" sz="2400" dirty="0"/>
              <a:t> (15-17-335r2)</a:t>
            </a:r>
          </a:p>
          <a:p>
            <a:r>
              <a:rPr lang="en-US" altLang="ja-JP" sz="2400" dirty="0"/>
              <a:t>TG4s July 2017 Agenda (15-17-359r3)</a:t>
            </a:r>
          </a:p>
          <a:p>
            <a:r>
              <a:rPr lang="en-US" sz="2400" dirty="0"/>
              <a:t>802.15.4s D04 Letter Ballot Consolidated Comments </a:t>
            </a:r>
            <a:r>
              <a:rPr lang="en-US" altLang="ja-JP" sz="2400" dirty="0"/>
              <a:t>(15-17-362r0)</a:t>
            </a:r>
          </a:p>
          <a:p>
            <a:r>
              <a:rPr lang="en-US" altLang="ja-JP" sz="2400"/>
              <a:t>TG4s Opening information for July 2017 (15-17-363r0)</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July 2017</a:t>
            </a:r>
          </a:p>
        </p:txBody>
      </p:sp>
    </p:spTree>
    <p:extLst>
      <p:ext uri="{BB962C8B-B14F-4D97-AF65-F5344CB8AC3E}">
        <p14:creationId xmlns:p14="http://schemas.microsoft.com/office/powerpoint/2010/main" val="2473650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Initial Sponsor Ballot	July 2017</a:t>
            </a:r>
          </a:p>
          <a:p>
            <a:r>
              <a:rPr lang="de-DE" altLang="ja-JP" sz="2400" dirty="0"/>
              <a:t>Submission to RevCom	</a:t>
            </a:r>
            <a:r>
              <a:rPr lang="en-US" altLang="ja-JP" sz="2400" dirty="0"/>
              <a:t>December</a:t>
            </a:r>
            <a:r>
              <a:rPr lang="ja-JP" altLang="en-US" sz="2400" dirty="0"/>
              <a:t> </a:t>
            </a:r>
            <a:r>
              <a:rPr lang="de-DE" altLang="ja-JP" sz="2400" dirty="0"/>
              <a:t>2017</a:t>
            </a:r>
          </a:p>
        </p:txBody>
      </p:sp>
      <p:sp>
        <p:nvSpPr>
          <p:cNvPr id="3" name="日付プレースホルダー 2"/>
          <p:cNvSpPr>
            <a:spLocks noGrp="1"/>
          </p:cNvSpPr>
          <p:nvPr>
            <p:ph type="dt" sz="half" idx="10"/>
          </p:nvPr>
        </p:nvSpPr>
        <p:spPr/>
        <p:txBody>
          <a:bodyPr/>
          <a:lstStyle/>
          <a:p>
            <a:r>
              <a:rPr lang="en-US" altLang="ja-JP" dirty="0"/>
              <a:t>July 2017</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dirty="0"/>
              <a:t>July 2017</a:t>
            </a:r>
          </a:p>
        </p:txBody>
      </p:sp>
      <p:sp>
        <p:nvSpPr>
          <p:cNvPr id="5" name="フッター プレースホルダ 4"/>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val="2274331448"/>
              </p:ext>
            </p:extLst>
          </p:nvPr>
        </p:nvGraphicFramePr>
        <p:xfrm>
          <a:off x="395536" y="1916832"/>
          <a:ext cx="8276289" cy="3864538"/>
        </p:xfrm>
        <a:graphic>
          <a:graphicData uri="http://schemas.openxmlformats.org/drawingml/2006/table">
            <a:tbl>
              <a:tblPr/>
              <a:tblGrid>
                <a:gridCol w="289434">
                  <a:extLst>
                    <a:ext uri="{9D8B030D-6E8A-4147-A177-3AD203B41FA5}">
                      <a16:colId xmlns:a16="http://schemas.microsoft.com/office/drawing/2014/main" val="20000"/>
                    </a:ext>
                  </a:extLst>
                </a:gridCol>
                <a:gridCol w="1356937">
                  <a:extLst>
                    <a:ext uri="{9D8B030D-6E8A-4147-A177-3AD203B41FA5}">
                      <a16:colId xmlns:a16="http://schemas.microsoft.com/office/drawing/2014/main" val="20001"/>
                    </a:ext>
                  </a:extLst>
                </a:gridCol>
                <a:gridCol w="289434">
                  <a:extLst>
                    <a:ext uri="{9D8B030D-6E8A-4147-A177-3AD203B41FA5}">
                      <a16:colId xmlns:a16="http://schemas.microsoft.com/office/drawing/2014/main" val="20002"/>
                    </a:ext>
                  </a:extLst>
                </a:gridCol>
                <a:gridCol w="289434">
                  <a:extLst>
                    <a:ext uri="{9D8B030D-6E8A-4147-A177-3AD203B41FA5}">
                      <a16:colId xmlns:a16="http://schemas.microsoft.com/office/drawing/2014/main" val="20003"/>
                    </a:ext>
                  </a:extLst>
                </a:gridCol>
                <a:gridCol w="289434">
                  <a:extLst>
                    <a:ext uri="{9D8B030D-6E8A-4147-A177-3AD203B41FA5}">
                      <a16:colId xmlns:a16="http://schemas.microsoft.com/office/drawing/2014/main" val="20004"/>
                    </a:ext>
                  </a:extLst>
                </a:gridCol>
                <a:gridCol w="289434">
                  <a:extLst>
                    <a:ext uri="{9D8B030D-6E8A-4147-A177-3AD203B41FA5}">
                      <a16:colId xmlns:a16="http://schemas.microsoft.com/office/drawing/2014/main" val="20005"/>
                    </a:ext>
                  </a:extLst>
                </a:gridCol>
                <a:gridCol w="289434">
                  <a:extLst>
                    <a:ext uri="{9D8B030D-6E8A-4147-A177-3AD203B41FA5}">
                      <a16:colId xmlns:a16="http://schemas.microsoft.com/office/drawing/2014/main" val="20006"/>
                    </a:ext>
                  </a:extLst>
                </a:gridCol>
                <a:gridCol w="289434">
                  <a:extLst>
                    <a:ext uri="{9D8B030D-6E8A-4147-A177-3AD203B41FA5}">
                      <a16:colId xmlns:a16="http://schemas.microsoft.com/office/drawing/2014/main" val="20007"/>
                    </a:ext>
                  </a:extLst>
                </a:gridCol>
                <a:gridCol w="289434">
                  <a:extLst>
                    <a:ext uri="{9D8B030D-6E8A-4147-A177-3AD203B41FA5}">
                      <a16:colId xmlns:a16="http://schemas.microsoft.com/office/drawing/2014/main" val="20008"/>
                    </a:ext>
                  </a:extLst>
                </a:gridCol>
                <a:gridCol w="289434">
                  <a:extLst>
                    <a:ext uri="{9D8B030D-6E8A-4147-A177-3AD203B41FA5}">
                      <a16:colId xmlns:a16="http://schemas.microsoft.com/office/drawing/2014/main" val="20009"/>
                    </a:ext>
                  </a:extLst>
                </a:gridCol>
                <a:gridCol w="289434">
                  <a:extLst>
                    <a:ext uri="{9D8B030D-6E8A-4147-A177-3AD203B41FA5}">
                      <a16:colId xmlns:a16="http://schemas.microsoft.com/office/drawing/2014/main" val="20010"/>
                    </a:ext>
                  </a:extLst>
                </a:gridCol>
                <a:gridCol w="289434">
                  <a:extLst>
                    <a:ext uri="{9D8B030D-6E8A-4147-A177-3AD203B41FA5}">
                      <a16:colId xmlns:a16="http://schemas.microsoft.com/office/drawing/2014/main" val="20011"/>
                    </a:ext>
                  </a:extLst>
                </a:gridCol>
                <a:gridCol w="289434">
                  <a:extLst>
                    <a:ext uri="{9D8B030D-6E8A-4147-A177-3AD203B41FA5}">
                      <a16:colId xmlns:a16="http://schemas.microsoft.com/office/drawing/2014/main" val="20012"/>
                    </a:ext>
                  </a:extLst>
                </a:gridCol>
                <a:gridCol w="289434">
                  <a:extLst>
                    <a:ext uri="{9D8B030D-6E8A-4147-A177-3AD203B41FA5}">
                      <a16:colId xmlns:a16="http://schemas.microsoft.com/office/drawing/2014/main" val="20013"/>
                    </a:ext>
                  </a:extLst>
                </a:gridCol>
                <a:gridCol w="289434">
                  <a:extLst>
                    <a:ext uri="{9D8B030D-6E8A-4147-A177-3AD203B41FA5}">
                      <a16:colId xmlns:a16="http://schemas.microsoft.com/office/drawing/2014/main" val="20014"/>
                    </a:ext>
                  </a:extLst>
                </a:gridCol>
                <a:gridCol w="289434">
                  <a:extLst>
                    <a:ext uri="{9D8B030D-6E8A-4147-A177-3AD203B41FA5}">
                      <a16:colId xmlns:a16="http://schemas.microsoft.com/office/drawing/2014/main" val="20015"/>
                    </a:ext>
                  </a:extLst>
                </a:gridCol>
                <a:gridCol w="289434">
                  <a:extLst>
                    <a:ext uri="{9D8B030D-6E8A-4147-A177-3AD203B41FA5}">
                      <a16:colId xmlns:a16="http://schemas.microsoft.com/office/drawing/2014/main" val="20016"/>
                    </a:ext>
                  </a:extLst>
                </a:gridCol>
                <a:gridCol w="289434">
                  <a:extLst>
                    <a:ext uri="{9D8B030D-6E8A-4147-A177-3AD203B41FA5}">
                      <a16:colId xmlns:a16="http://schemas.microsoft.com/office/drawing/2014/main" val="20017"/>
                    </a:ext>
                  </a:extLst>
                </a:gridCol>
                <a:gridCol w="289434">
                  <a:extLst>
                    <a:ext uri="{9D8B030D-6E8A-4147-A177-3AD203B41FA5}">
                      <a16:colId xmlns:a16="http://schemas.microsoft.com/office/drawing/2014/main" val="20018"/>
                    </a:ext>
                  </a:extLst>
                </a:gridCol>
                <a:gridCol w="289434">
                  <a:extLst>
                    <a:ext uri="{9D8B030D-6E8A-4147-A177-3AD203B41FA5}">
                      <a16:colId xmlns:a16="http://schemas.microsoft.com/office/drawing/2014/main" val="20019"/>
                    </a:ext>
                  </a:extLst>
                </a:gridCol>
                <a:gridCol w="289434">
                  <a:extLst>
                    <a:ext uri="{9D8B030D-6E8A-4147-A177-3AD203B41FA5}">
                      <a16:colId xmlns:a16="http://schemas.microsoft.com/office/drawing/2014/main" val="20020"/>
                    </a:ext>
                  </a:extLst>
                </a:gridCol>
                <a:gridCol w="282668">
                  <a:extLst>
                    <a:ext uri="{9D8B030D-6E8A-4147-A177-3AD203B41FA5}">
                      <a16:colId xmlns:a16="http://schemas.microsoft.com/office/drawing/2014/main" val="20021"/>
                    </a:ext>
                  </a:extLst>
                </a:gridCol>
                <a:gridCol w="282668">
                  <a:extLst>
                    <a:ext uri="{9D8B030D-6E8A-4147-A177-3AD203B41FA5}">
                      <a16:colId xmlns:a16="http://schemas.microsoft.com/office/drawing/2014/main" val="20022"/>
                    </a:ext>
                  </a:extLst>
                </a:gridCol>
                <a:gridCol w="282668">
                  <a:extLst>
                    <a:ext uri="{9D8B030D-6E8A-4147-A177-3AD203B41FA5}">
                      <a16:colId xmlns:a16="http://schemas.microsoft.com/office/drawing/2014/main" val="20023"/>
                    </a:ext>
                  </a:extLst>
                </a:gridCol>
                <a:gridCol w="282668">
                  <a:extLst>
                    <a:ext uri="{9D8B030D-6E8A-4147-A177-3AD203B41FA5}">
                      <a16:colId xmlns:a16="http://schemas.microsoft.com/office/drawing/2014/main" val="20024"/>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8"/>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9"/>
                  </a:ext>
                </a:extLst>
              </a:tr>
            </a:tbl>
          </a:graphicData>
        </a:graphic>
      </p:graphicFrame>
      <p:cxnSp>
        <p:nvCxnSpPr>
          <p:cNvPr id="9" name="直線コネクタ 8"/>
          <p:cNvCxnSpPr/>
          <p:nvPr/>
        </p:nvCxnSpPr>
        <p:spPr bwMode="auto">
          <a:xfrm>
            <a:off x="7020272"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925B9D-9AC2-4476-B7B5-A5013F8D9226}"/>
              </a:ext>
            </a:extLst>
          </p:cNvPr>
          <p:cNvSpPr>
            <a:spLocks noGrp="1"/>
          </p:cNvSpPr>
          <p:nvPr>
            <p:ph type="title"/>
          </p:nvPr>
        </p:nvSpPr>
        <p:spPr/>
        <p:txBody>
          <a:bodyPr/>
          <a:lstStyle/>
          <a:p>
            <a:r>
              <a:rPr lang="en-US" dirty="0"/>
              <a:t>Result of LB142</a:t>
            </a:r>
          </a:p>
        </p:txBody>
      </p:sp>
      <p:sp>
        <p:nvSpPr>
          <p:cNvPr id="2" name="Date Placeholder 1">
            <a:extLst>
              <a:ext uri="{FF2B5EF4-FFF2-40B4-BE49-F238E27FC236}">
                <a16:creationId xmlns:a16="http://schemas.microsoft.com/office/drawing/2014/main" id="{0C29FBC2-D15F-472A-BF2B-7462A06F9DF1}"/>
              </a:ext>
            </a:extLst>
          </p:cNvPr>
          <p:cNvSpPr>
            <a:spLocks noGrp="1"/>
          </p:cNvSpPr>
          <p:nvPr>
            <p:ph type="dt" sz="half" idx="10"/>
          </p:nvPr>
        </p:nvSpPr>
        <p:spPr/>
        <p:txBody>
          <a:bodyPr/>
          <a:lstStyle/>
          <a:p>
            <a:pPr>
              <a:defRPr/>
            </a:pPr>
            <a:r>
              <a:rPr lang="en-US" altLang="ja-JP"/>
              <a:t>July 2017</a:t>
            </a:r>
            <a:endParaRPr lang="en-US" altLang="ja-JP" dirty="0"/>
          </a:p>
        </p:txBody>
      </p:sp>
      <p:sp>
        <p:nvSpPr>
          <p:cNvPr id="3" name="Footer Placeholder 2">
            <a:extLst>
              <a:ext uri="{FF2B5EF4-FFF2-40B4-BE49-F238E27FC236}">
                <a16:creationId xmlns:a16="http://schemas.microsoft.com/office/drawing/2014/main" id="{584AFC4C-534A-4BB3-A465-D4DA0BFCCCDB}"/>
              </a:ext>
            </a:extLst>
          </p:cNvPr>
          <p:cNvSpPr>
            <a:spLocks noGrp="1"/>
          </p:cNvSpPr>
          <p:nvPr>
            <p:ph type="ftr" sz="quarter" idx="11"/>
          </p:nvPr>
        </p:nvSpPr>
        <p:spPr/>
        <p:txBody>
          <a:bodyPr/>
          <a:lstStyle/>
          <a:p>
            <a:pPr>
              <a:defRPr/>
            </a:pPr>
            <a:r>
              <a:rPr lang="fi-FI" altLang="ja-JP"/>
              <a:t>Shoichi Kitazawa (Koden TI &amp; Muroran IT)</a:t>
            </a:r>
            <a:endParaRPr lang="en-US" altLang="ja-JP" dirty="0"/>
          </a:p>
        </p:txBody>
      </p:sp>
      <p:sp>
        <p:nvSpPr>
          <p:cNvPr id="4" name="Slide Number Placeholder 3">
            <a:extLst>
              <a:ext uri="{FF2B5EF4-FFF2-40B4-BE49-F238E27FC236}">
                <a16:creationId xmlns:a16="http://schemas.microsoft.com/office/drawing/2014/main" id="{0D7380B1-E0D3-4AEF-AC49-1CB80193504B}"/>
              </a:ext>
            </a:extLst>
          </p:cNvPr>
          <p:cNvSpPr>
            <a:spLocks noGrp="1"/>
          </p:cNvSpPr>
          <p:nvPr>
            <p:ph type="sldNum" sz="quarter" idx="12"/>
          </p:nvPr>
        </p:nvSpPr>
        <p:spPr/>
        <p:txBody>
          <a:bodyPr/>
          <a:lstStyle/>
          <a:p>
            <a:pPr>
              <a:defRPr/>
            </a:pPr>
            <a:r>
              <a:rPr lang="en-US" altLang="ja-JP"/>
              <a:t>Slide </a:t>
            </a:r>
            <a:fld id="{0EE4C87E-7721-4C7F-93D8-C27C7B733789}" type="slidenum">
              <a:rPr lang="en-US" altLang="ja-JP" smtClean="0"/>
              <a:pPr>
                <a:defRPr/>
              </a:pPr>
              <a:t>9</a:t>
            </a:fld>
            <a:endParaRPr lang="en-US" altLang="ja-JP" dirty="0"/>
          </a:p>
        </p:txBody>
      </p:sp>
      <p:sp>
        <p:nvSpPr>
          <p:cNvPr id="5" name="Rectangle 4">
            <a:extLst>
              <a:ext uri="{FF2B5EF4-FFF2-40B4-BE49-F238E27FC236}">
                <a16:creationId xmlns:a16="http://schemas.microsoft.com/office/drawing/2014/main" id="{6A57DD13-6FC8-44EE-893A-E3D0A6C9108F}"/>
              </a:ext>
            </a:extLst>
          </p:cNvPr>
          <p:cNvSpPr/>
          <p:nvPr/>
        </p:nvSpPr>
        <p:spPr>
          <a:xfrm>
            <a:off x="1248644" y="1913404"/>
            <a:ext cx="6192688" cy="4401205"/>
          </a:xfrm>
          <a:prstGeom prst="rect">
            <a:avLst/>
          </a:prstGeom>
        </p:spPr>
        <p:txBody>
          <a:bodyPr wrap="square">
            <a:spAutoFit/>
          </a:bodyPr>
          <a:lstStyle/>
          <a:p>
            <a:pPr marL="0" marR="0"/>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Here is the audited results of LB142.</a:t>
            </a:r>
          </a:p>
          <a:p>
            <a:pPr marL="0" marR="0"/>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Results are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VOTERS 	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VOTED	71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YES		63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ABSTAIN	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NO		3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VOTERS	73.96%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YES		95.45% </a:t>
            </a:r>
            <a:b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br>
            <a:r>
              <a:rPr lang="en-US" sz="2800" dirty="0">
                <a:solidFill>
                  <a:srgbClr val="000000"/>
                </a:solidFill>
                <a:latin typeface="Calibri" panose="020F0502020204030204" pitchFamily="34" charset="0"/>
                <a:ea typeface="MS Gothic" panose="020B0609070205080204" pitchFamily="49" charset="-128"/>
                <a:cs typeface="Calibri" panose="020F0502020204030204" pitchFamily="34" charset="0"/>
              </a:rPr>
              <a:t>% ABSTAIN	7.04% </a:t>
            </a:r>
          </a:p>
        </p:txBody>
      </p:sp>
    </p:spTree>
    <p:extLst>
      <p:ext uri="{BB962C8B-B14F-4D97-AF65-F5344CB8AC3E}">
        <p14:creationId xmlns:p14="http://schemas.microsoft.com/office/powerpoint/2010/main" val="2015369272"/>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2452</TotalTime>
  <Words>789</Words>
  <Application>Microsoft Office PowerPoint</Application>
  <PresentationFormat>On-screen Show (4:3)</PresentationFormat>
  <Paragraphs>180</Paragraphs>
  <Slides>14</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1" baseType="lpstr">
      <vt:lpstr>MS Gothic</vt:lpstr>
      <vt:lpstr>MS PGothic</vt:lpstr>
      <vt:lpstr>Arial</vt:lpstr>
      <vt:lpstr>Calibri</vt:lpstr>
      <vt:lpstr>Times New Roman</vt:lpstr>
      <vt:lpstr>IEEE-P802_15</vt:lpstr>
      <vt:lpstr>プレゼンテーション</vt:lpstr>
      <vt:lpstr>PowerPoint Presentation</vt:lpstr>
      <vt:lpstr>TG4s Opening Information for July 2017</vt:lpstr>
      <vt:lpstr>IEEE Patent Policy</vt:lpstr>
      <vt:lpstr>TG4s schedule for the week</vt:lpstr>
      <vt:lpstr>Agenda</vt:lpstr>
      <vt:lpstr>Contributions</vt:lpstr>
      <vt:lpstr>Time planning</vt:lpstr>
      <vt:lpstr>PowerPoint Presentation</vt:lpstr>
      <vt:lpstr>Result of LB142</vt:lpstr>
      <vt:lpstr>Next step</vt:lpstr>
      <vt:lpstr>TG Motion #1</vt:lpstr>
      <vt:lpstr>TG4s motion #2</vt:lpstr>
      <vt:lpstr>WG Motion #1</vt:lpstr>
      <vt:lpstr>WG Motion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15-17-0xxx-00-004s</dc:description>
  <cp:lastModifiedBy>Yokota, Hidetoshi</cp:lastModifiedBy>
  <cp:revision>83</cp:revision>
  <cp:lastPrinted>2015-06-24T08:51:36Z</cp:lastPrinted>
  <dcterms:created xsi:type="dcterms:W3CDTF">2015-02-02T05:19:06Z</dcterms:created>
  <dcterms:modified xsi:type="dcterms:W3CDTF">2017-07-10T08:41:42Z</dcterms:modified>
</cp:coreProperties>
</file>