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10" r:id="rId6"/>
    <p:sldId id="311" r:id="rId7"/>
    <p:sldId id="269" r:id="rId8"/>
    <p:sldId id="277" r:id="rId9"/>
    <p:sldId id="308" r:id="rId10"/>
    <p:sldId id="304" r:id="rId11"/>
    <p:sldId id="303" r:id="rId12"/>
    <p:sldId id="291" r:id="rId1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9" autoAdjust="0"/>
    <p:restoredTop sz="85399" autoAdjust="0"/>
  </p:normalViewPr>
  <p:slideViewPr>
    <p:cSldViewPr>
      <p:cViewPr varScale="1">
        <p:scale>
          <a:sx n="57" d="100"/>
          <a:sy n="57" d="100"/>
        </p:scale>
        <p:origin x="90" y="294"/>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802.11-17/0360r0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July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802.11-17/0360r0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July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802.11-17/0360r0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802.11-17/0360r0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802.11-17/0360r0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July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802.11-17/0360r0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July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will incur an extra $2k for Audit not yet applied.</a:t>
            </a:r>
          </a:p>
          <a:p>
            <a:r>
              <a:rPr lang="en-US" baseline="0" dirty="0">
                <a:effectLst/>
              </a:rPr>
              <a:t>Also this balance has a $40k check outstanding.</a:t>
            </a:r>
            <a:endParaRPr lang="en-US" dirty="0"/>
          </a:p>
        </p:txBody>
      </p:sp>
      <p:sp>
        <p:nvSpPr>
          <p:cNvPr id="4" name="Header Placeholder 3"/>
          <p:cNvSpPr>
            <a:spLocks noGrp="1"/>
          </p:cNvSpPr>
          <p:nvPr>
            <p:ph type="hdr" idx="10"/>
          </p:nvPr>
        </p:nvSpPr>
        <p:spPr/>
        <p:txBody>
          <a:bodyPr/>
          <a:lstStyle/>
          <a:p>
            <a:pPr>
              <a:defRPr/>
            </a:pPr>
            <a:r>
              <a:rPr lang="en-US"/>
              <a:t>doc.: IEEE 802.11-17/0360r0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802.11-17/0360r0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0" defTabSz="933450"/>
            <a:r>
              <a:rPr lang="en-US" sz="1200" b="0" dirty="0">
                <a:latin typeface="+mn-lt"/>
              </a:rPr>
              <a:t>	-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802.11-17/0360r0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802.11-17/0360r0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5" name="Rectangle 4"/>
          <p:cNvSpPr>
            <a:spLocks noGrp="1" noChangeArrowheads="1"/>
          </p:cNvSpPr>
          <p:nvPr>
            <p:ph type="ftr" idx="11"/>
          </p:nvPr>
        </p:nvSpPr>
        <p:spPr>
          <a:xfrm>
            <a:off x="8534400" y="6475414"/>
            <a:ext cx="2855384" cy="230186"/>
          </a:xfrm>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July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July 2017</a:t>
            </a:r>
            <a:endParaRPr lang="en-GB" dirty="0"/>
          </a:p>
        </p:txBody>
      </p:sp>
      <p:sp>
        <p:nvSpPr>
          <p:cNvPr id="1028" name="Rectangle 4"/>
          <p:cNvSpPr>
            <a:spLocks noGrp="1" noChangeArrowheads="1"/>
          </p:cNvSpPr>
          <p:nvPr>
            <p:ph type="ftr"/>
          </p:nvPr>
        </p:nvSpPr>
        <p:spPr bwMode="auto">
          <a:xfrm>
            <a:off x="7336368" y="6553195"/>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46152" y="6442075"/>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15-17-0360r0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ctrTitle"/>
          </p:nvPr>
        </p:nvSpPr>
        <p:spPr/>
        <p:txBody>
          <a:bodyPr/>
          <a:lstStyle/>
          <a:p>
            <a:endParaRPr lang="en-US"/>
          </a:p>
        </p:txBody>
      </p:sp>
      <p:sp>
        <p:nvSpPr>
          <p:cNvPr id="20" name="Subtitle 19"/>
          <p:cNvSpPr>
            <a:spLocks noGrp="1"/>
          </p:cNvSpPr>
          <p:nvPr>
            <p:ph type="subTitle" idx="1"/>
          </p:nvPr>
        </p:nvSpPr>
        <p:spPr/>
        <p:txBody>
          <a:bodyPr/>
          <a:lstStyle/>
          <a:p>
            <a:endParaRPr lang="en-US"/>
          </a:p>
        </p:txBody>
      </p:sp>
      <p:sp>
        <p:nvSpPr>
          <p:cNvPr id="4" name="Date Placeholder 3"/>
          <p:cNvSpPr>
            <a:spLocks noGrp="1"/>
          </p:cNvSpPr>
          <p:nvPr>
            <p:ph type="dt" idx="10"/>
          </p:nvPr>
        </p:nvSpPr>
        <p:spPr/>
        <p:txBody>
          <a:bodyPr/>
          <a:lstStyle/>
          <a:p>
            <a:r>
              <a:rPr lang="en-US"/>
              <a:t>July 2017</a:t>
            </a:r>
            <a:endParaRPr lang="en-US"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7B89D2F3-3A0B-4B22-AD26-703531DFDA8E}" type="slidenum">
              <a:rPr lang="en-GB" smtClean="0"/>
              <a:pPr/>
              <a:t>1</a:t>
            </a:fld>
            <a:endParaRPr lang="en-GB"/>
          </a:p>
        </p:txBody>
      </p:sp>
      <p:sp>
        <p:nvSpPr>
          <p:cNvPr id="9" name="Rectangle 3"/>
          <p:cNvSpPr>
            <a:spLocks noChangeArrowheads="1"/>
          </p:cNvSpPr>
          <p:nvPr/>
        </p:nvSpPr>
        <p:spPr bwMode="auto">
          <a:xfrm>
            <a:off x="915459" y="838200"/>
            <a:ext cx="10460566" cy="5416868"/>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15-17/0360r0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Treasurer Report July 2017 – Berlin</a:t>
            </a:r>
          </a:p>
          <a:p>
            <a:r>
              <a:rPr lang="en-US" altLang="ko-KR" sz="1800" b="1" dirty="0">
                <a:solidFill>
                  <a:schemeClr val="tx1"/>
                </a:solidFill>
                <a:ea typeface="굴림" pitchFamily="50" charset="-127"/>
              </a:rPr>
              <a:t>Date Submitted: 09 July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11-17/0855r0</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July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10</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1936374567"/>
              </p:ext>
            </p:extLst>
          </p:nvPr>
        </p:nvGraphicFramePr>
        <p:xfrm>
          <a:off x="2286000" y="1064350"/>
          <a:ext cx="7780336" cy="5260257"/>
        </p:xfrm>
        <a:graphic>
          <a:graphicData uri="http://schemas.openxmlformats.org/drawingml/2006/table">
            <a:tbl>
              <a:tblPr/>
              <a:tblGrid>
                <a:gridCol w="1931925">
                  <a:extLst>
                    <a:ext uri="{9D8B030D-6E8A-4147-A177-3AD203B41FA5}">
                      <a16:colId xmlns:a16="http://schemas.microsoft.com/office/drawing/2014/main" val="3978824906"/>
                    </a:ext>
                  </a:extLst>
                </a:gridCol>
                <a:gridCol w="1040267">
                  <a:extLst>
                    <a:ext uri="{9D8B030D-6E8A-4147-A177-3AD203B41FA5}">
                      <a16:colId xmlns:a16="http://schemas.microsoft.com/office/drawing/2014/main" val="4291402844"/>
                    </a:ext>
                  </a:extLst>
                </a:gridCol>
                <a:gridCol w="1263181">
                  <a:extLst>
                    <a:ext uri="{9D8B030D-6E8A-4147-A177-3AD203B41FA5}">
                      <a16:colId xmlns:a16="http://schemas.microsoft.com/office/drawing/2014/main" val="628866712"/>
                    </a:ext>
                  </a:extLst>
                </a:gridCol>
                <a:gridCol w="1188877">
                  <a:extLst>
                    <a:ext uri="{9D8B030D-6E8A-4147-A177-3AD203B41FA5}">
                      <a16:colId xmlns:a16="http://schemas.microsoft.com/office/drawing/2014/main" val="634552538"/>
                    </a:ext>
                  </a:extLst>
                </a:gridCol>
                <a:gridCol w="1263181">
                  <a:extLst>
                    <a:ext uri="{9D8B030D-6E8A-4147-A177-3AD203B41FA5}">
                      <a16:colId xmlns:a16="http://schemas.microsoft.com/office/drawing/2014/main" val="3485322783"/>
                    </a:ext>
                  </a:extLst>
                </a:gridCol>
                <a:gridCol w="1092905">
                  <a:extLst>
                    <a:ext uri="{9D8B030D-6E8A-4147-A177-3AD203B41FA5}">
                      <a16:colId xmlns:a16="http://schemas.microsoft.com/office/drawing/2014/main" val="3467910809"/>
                    </a:ext>
                  </a:extLst>
                </a:gridCol>
              </a:tblGrid>
              <a:tr h="405347">
                <a:tc>
                  <a:txBody>
                    <a:bodyPr/>
                    <a:lstStyle/>
                    <a:p>
                      <a:pPr algn="l" fontAlgn="b"/>
                      <a:endParaRPr lang="en-US" sz="1200" b="1" i="0" u="none" strike="noStrike" dirty="0">
                        <a:effectLst/>
                        <a:latin typeface="Arial" panose="020B0604020202020204" pitchFamily="34" charset="0"/>
                      </a:endParaRP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Misc.</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 Atlanta, GA</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 Warsaw, Poland</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1921765852"/>
                  </a:ext>
                </a:extLst>
              </a:tr>
              <a:tr h="206122">
                <a:tc>
                  <a:txBody>
                    <a:bodyPr/>
                    <a:lstStyle/>
                    <a:p>
                      <a:pPr algn="l" fontAlgn="b"/>
                      <a:r>
                        <a:rPr lang="en-US" sz="1200" b="1" i="0" u="none" strike="noStrike">
                          <a:effectLst/>
                          <a:latin typeface="Arial" panose="020B0604020202020204" pitchFamily="34" charset="0"/>
                        </a:rPr>
                        <a:t> </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3810900686"/>
                  </a:ext>
                </a:extLst>
              </a:tr>
              <a:tr h="206122">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690244704"/>
                  </a:ext>
                </a:extLst>
              </a:tr>
              <a:tr h="197726">
                <a:tc>
                  <a:txBody>
                    <a:bodyPr/>
                    <a:lstStyle/>
                    <a:p>
                      <a:pPr algn="l" fontAlgn="b"/>
                      <a:r>
                        <a:rPr lang="en-US" sz="1200" b="1" i="0" u="none" strike="noStrike">
                          <a:solidFill>
                            <a:srgbClr val="000000"/>
                          </a:solidFill>
                          <a:effectLst/>
                          <a:latin typeface="Arial" panose="020B0604020202020204" pitchFamily="34" charset="0"/>
                        </a:rPr>
                        <a:t>Income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1927391452"/>
                  </a:ext>
                </a:extLst>
              </a:tr>
              <a:tr h="206122">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$264,450.00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$821,125.00 </a:t>
                      </a:r>
                    </a:p>
                  </a:txBody>
                  <a:tcPr marL="7528" marR="7528" marT="7528" marB="0" anchor="ctr">
                    <a:lnL>
                      <a:noFill/>
                    </a:lnL>
                    <a:lnR>
                      <a:noFill/>
                    </a:lnR>
                    <a:lnT>
                      <a:noFill/>
                    </a:lnT>
                    <a:lnB>
                      <a:noFill/>
                    </a:lnB>
                  </a:tcPr>
                </a:tc>
                <a:extLst>
                  <a:ext uri="{0D108BD9-81ED-4DB2-BD59-A6C34878D82A}">
                    <a16:rowId xmlns:a16="http://schemas.microsoft.com/office/drawing/2014/main" val="2450067488"/>
                  </a:ext>
                </a:extLst>
              </a:tr>
              <a:tr h="344922">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7528" marR="7528" marT="7528" marB="0" anchor="ctr">
                    <a:lnL>
                      <a:noFill/>
                    </a:lnL>
                    <a:lnR>
                      <a:noFill/>
                    </a:lnR>
                    <a:lnT>
                      <a:noFill/>
                    </a:lnT>
                    <a:lnB>
                      <a:noFill/>
                    </a:lnB>
                  </a:tcPr>
                </a:tc>
                <a:extLst>
                  <a:ext uri="{0D108BD9-81ED-4DB2-BD59-A6C34878D82A}">
                    <a16:rowId xmlns:a16="http://schemas.microsoft.com/office/drawing/2014/main" val="3061423850"/>
                  </a:ext>
                </a:extLst>
              </a:tr>
              <a:tr h="404094">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extLst>
                  <a:ext uri="{0D108BD9-81ED-4DB2-BD59-A6C34878D82A}">
                    <a16:rowId xmlns:a16="http://schemas.microsoft.com/office/drawing/2014/main" val="2124404050"/>
                  </a:ext>
                </a:extLst>
              </a:tr>
              <a:tr h="206122">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67476161"/>
                  </a:ext>
                </a:extLst>
              </a:tr>
              <a:tr h="206122">
                <a:tc>
                  <a:txBody>
                    <a:bodyPr/>
                    <a:lstStyle/>
                    <a:p>
                      <a:pPr algn="l" fontAlgn="b"/>
                      <a:r>
                        <a:rPr lang="en-US" sz="1200" b="1" i="0" u="none" strike="noStrike">
                          <a:solidFill>
                            <a:srgbClr val="000000"/>
                          </a:solidFill>
                          <a:effectLst/>
                          <a:latin typeface="Arial" panose="020B0604020202020204" pitchFamily="34" charset="0"/>
                        </a:rPr>
                        <a:t>Total - Income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836569590"/>
                  </a:ext>
                </a:extLst>
              </a:tr>
              <a:tr h="206122">
                <a:tc>
                  <a:txBody>
                    <a:bodyPr/>
                    <a:lstStyle/>
                    <a:p>
                      <a:pPr algn="l" fontAlgn="b"/>
                      <a:r>
                        <a:rPr lang="en-US" sz="1200" b="1" i="0" u="none" strike="noStrike" dirty="0">
                          <a:solidFill>
                            <a:srgbClr val="000000"/>
                          </a:solidFill>
                          <a:effectLst/>
                          <a:latin typeface="Arial" panose="020B0604020202020204" pitchFamily="34" charset="0"/>
                        </a:rPr>
                        <a:t>Expense</a:t>
                      </a:r>
                    </a:p>
                  </a:txBody>
                  <a:tcPr marL="67751" marR="7528" marT="752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56196861"/>
                  </a:ext>
                </a:extLst>
              </a:tr>
              <a:tr h="404094">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extLst>
                  <a:ext uri="{0D108BD9-81ED-4DB2-BD59-A6C34878D82A}">
                    <a16:rowId xmlns:a16="http://schemas.microsoft.com/office/drawing/2014/main" val="1244306468"/>
                  </a:ext>
                </a:extLst>
              </a:tr>
              <a:tr h="206122">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extLst>
                  <a:ext uri="{0D108BD9-81ED-4DB2-BD59-A6C34878D82A}">
                    <a16:rowId xmlns:a16="http://schemas.microsoft.com/office/drawing/2014/main" val="101976113"/>
                  </a:ext>
                </a:extLst>
              </a:tr>
              <a:tr h="206122">
                <a:tc>
                  <a:txBody>
                    <a:bodyPr/>
                    <a:lstStyle/>
                    <a:p>
                      <a:pPr algn="l" fontAlgn="b"/>
                      <a:r>
                        <a:rPr lang="en-US" sz="1200" b="0" i="0" u="none" strike="noStrike">
                          <a:solidFill>
                            <a:srgbClr val="000000"/>
                          </a:solidFill>
                          <a:effectLst/>
                          <a:latin typeface="Arial" panose="020B0604020202020204" pitchFamily="34" charset="0"/>
                        </a:rPr>
                        <a:t>4.113 - Venue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$19,850.88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$59,497.00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$97,306.84 </a:t>
                      </a:r>
                    </a:p>
                  </a:txBody>
                  <a:tcPr marL="7528" marR="7528" marT="7528" marB="0" anchor="ctr">
                    <a:lnL>
                      <a:noFill/>
                    </a:lnL>
                    <a:lnR>
                      <a:noFill/>
                    </a:lnR>
                    <a:lnT>
                      <a:noFill/>
                    </a:lnT>
                    <a:lnB>
                      <a:noFill/>
                    </a:lnB>
                  </a:tcPr>
                </a:tc>
                <a:extLst>
                  <a:ext uri="{0D108BD9-81ED-4DB2-BD59-A6C34878D82A}">
                    <a16:rowId xmlns:a16="http://schemas.microsoft.com/office/drawing/2014/main" val="3123318385"/>
                  </a:ext>
                </a:extLst>
              </a:tr>
              <a:tr h="206122">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$8,825.17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$18,423.00 </a:t>
                      </a:r>
                    </a:p>
                  </a:txBody>
                  <a:tcPr marL="7528" marR="7528" marT="7528"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$38,849.78 </a:t>
                      </a:r>
                    </a:p>
                  </a:txBody>
                  <a:tcPr marL="7528" marR="7528" marT="7528" marB="0" anchor="ctr">
                    <a:lnL>
                      <a:noFill/>
                    </a:lnL>
                    <a:lnR>
                      <a:noFill/>
                    </a:lnR>
                    <a:lnT>
                      <a:noFill/>
                    </a:lnT>
                    <a:lnB>
                      <a:noFill/>
                    </a:lnB>
                  </a:tcPr>
                </a:tc>
                <a:extLst>
                  <a:ext uri="{0D108BD9-81ED-4DB2-BD59-A6C34878D82A}">
                    <a16:rowId xmlns:a16="http://schemas.microsoft.com/office/drawing/2014/main" val="1207276355"/>
                  </a:ext>
                </a:extLst>
              </a:tr>
              <a:tr h="206122">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35501" marR="7528" marT="7528"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$43,853.00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$169,526.73 </a:t>
                      </a:r>
                    </a:p>
                  </a:txBody>
                  <a:tcPr marL="7528" marR="7528" marT="7528" marB="0" anchor="ctr">
                    <a:lnL>
                      <a:noFill/>
                    </a:lnL>
                    <a:lnR>
                      <a:noFill/>
                    </a:lnR>
                    <a:lnT>
                      <a:noFill/>
                    </a:lnT>
                    <a:lnB>
                      <a:noFill/>
                    </a:lnB>
                  </a:tcPr>
                </a:tc>
                <a:extLst>
                  <a:ext uri="{0D108BD9-81ED-4DB2-BD59-A6C34878D82A}">
                    <a16:rowId xmlns:a16="http://schemas.microsoft.com/office/drawing/2014/main" val="2759706207"/>
                  </a:ext>
                </a:extLst>
              </a:tr>
              <a:tr h="206122">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$67,757.00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$256,482.72 </a:t>
                      </a:r>
                    </a:p>
                  </a:txBody>
                  <a:tcPr marL="7528" marR="7528" marT="7528" marB="0" anchor="ctr">
                    <a:lnL>
                      <a:noFill/>
                    </a:lnL>
                    <a:lnR>
                      <a:noFill/>
                    </a:lnR>
                    <a:lnT>
                      <a:noFill/>
                    </a:lnT>
                    <a:lnB>
                      <a:noFill/>
                    </a:lnB>
                  </a:tcPr>
                </a:tc>
                <a:extLst>
                  <a:ext uri="{0D108BD9-81ED-4DB2-BD59-A6C34878D82A}">
                    <a16:rowId xmlns:a16="http://schemas.microsoft.com/office/drawing/2014/main" val="3240691496"/>
                  </a:ext>
                </a:extLst>
              </a:tr>
              <a:tr h="206122">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$35,806.62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$155,224.32 </a:t>
                      </a:r>
                    </a:p>
                  </a:txBody>
                  <a:tcPr marL="7528" marR="7528" marT="7528" marB="0" anchor="ctr">
                    <a:lnL>
                      <a:noFill/>
                    </a:lnL>
                    <a:lnR>
                      <a:noFill/>
                    </a:lnR>
                    <a:lnT>
                      <a:noFill/>
                    </a:lnT>
                    <a:lnB>
                      <a:noFill/>
                    </a:lnB>
                  </a:tcPr>
                </a:tc>
                <a:extLst>
                  <a:ext uri="{0D108BD9-81ED-4DB2-BD59-A6C34878D82A}">
                    <a16:rowId xmlns:a16="http://schemas.microsoft.com/office/drawing/2014/main" val="2247715082"/>
                  </a:ext>
                </a:extLst>
              </a:tr>
              <a:tr h="206122">
                <a:tc>
                  <a:txBody>
                    <a:bodyPr/>
                    <a:lstStyle/>
                    <a:p>
                      <a:pPr algn="l" fontAlgn="b"/>
                      <a:r>
                        <a:rPr lang="en-US" sz="1200" b="0" i="0" u="none" strike="noStrike">
                          <a:solidFill>
                            <a:srgbClr val="000000"/>
                          </a:solidFill>
                          <a:effectLst/>
                          <a:latin typeface="Arial" panose="020B0604020202020204" pitchFamily="34" charset="0"/>
                        </a:rPr>
                        <a:t>4.16 - Social</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$31,204.00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$54,658.07 </a:t>
                      </a:r>
                    </a:p>
                  </a:txBody>
                  <a:tcPr marL="7528" marR="7528" marT="7528" marB="0" anchor="ctr">
                    <a:lnL>
                      <a:noFill/>
                    </a:lnL>
                    <a:lnR>
                      <a:noFill/>
                    </a:lnR>
                    <a:lnT>
                      <a:noFill/>
                    </a:lnT>
                    <a:lnB>
                      <a:noFill/>
                    </a:lnB>
                  </a:tcPr>
                </a:tc>
                <a:extLst>
                  <a:ext uri="{0D108BD9-81ED-4DB2-BD59-A6C34878D82A}">
                    <a16:rowId xmlns:a16="http://schemas.microsoft.com/office/drawing/2014/main" val="1118987903"/>
                  </a:ext>
                </a:extLst>
              </a:tr>
              <a:tr h="206122">
                <a:tc>
                  <a:txBody>
                    <a:bodyPr/>
                    <a:lstStyle/>
                    <a:p>
                      <a:pPr algn="l" fontAlgn="b"/>
                      <a:r>
                        <a:rPr lang="en-US" sz="1200" b="0" i="0" u="none" strike="noStrike">
                          <a:solidFill>
                            <a:srgbClr val="000000"/>
                          </a:solidFill>
                          <a:effectLst/>
                          <a:latin typeface="Arial" panose="020B0604020202020204" pitchFamily="34" charset="0"/>
                        </a:rPr>
                        <a:t>4.17 - Shipping</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$7,803.13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$20,532.66 </a:t>
                      </a:r>
                    </a:p>
                  </a:txBody>
                  <a:tcPr marL="7528" marR="7528" marT="7528" marB="0" anchor="ctr">
                    <a:lnL>
                      <a:noFill/>
                    </a:lnL>
                    <a:lnR>
                      <a:noFill/>
                    </a:lnR>
                    <a:lnT>
                      <a:noFill/>
                    </a:lnT>
                    <a:lnB>
                      <a:noFill/>
                    </a:lnB>
                  </a:tcPr>
                </a:tc>
                <a:extLst>
                  <a:ext uri="{0D108BD9-81ED-4DB2-BD59-A6C34878D82A}">
                    <a16:rowId xmlns:a16="http://schemas.microsoft.com/office/drawing/2014/main" val="1054268545"/>
                  </a:ext>
                </a:extLst>
              </a:tr>
              <a:tr h="206122">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$7,980.50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$21,223.02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2867683"/>
                  </a:ext>
                </a:extLst>
              </a:tr>
              <a:tr h="206122">
                <a:tc>
                  <a:txBody>
                    <a:bodyPr/>
                    <a:lstStyle/>
                    <a:p>
                      <a:pPr algn="l" fontAlgn="b"/>
                      <a:r>
                        <a:rPr lang="en-US" sz="1200" b="1" i="0" u="none" strike="noStrike">
                          <a:solidFill>
                            <a:srgbClr val="000000"/>
                          </a:solidFill>
                          <a:effectLst/>
                          <a:latin typeface="Arial" panose="020B0604020202020204" pitchFamily="34" charset="0"/>
                        </a:rPr>
                        <a:t>Total - Expense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$254,025.75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$272,324.25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$913,434.58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087699403"/>
                  </a:ext>
                </a:extLst>
              </a:tr>
              <a:tr h="206122">
                <a:tc>
                  <a:txBody>
                    <a:bodyPr/>
                    <a:lstStyle/>
                    <a:p>
                      <a:pPr algn="l" fontAlgn="ctr"/>
                      <a:r>
                        <a:rPr lang="en-US" sz="1200" b="1" i="0" u="none" strike="noStrike" dirty="0">
                          <a:solidFill>
                            <a:srgbClr val="000000"/>
                          </a:solidFill>
                          <a:effectLst/>
                          <a:latin typeface="Arial" panose="020B0604020202020204" pitchFamily="34" charset="0"/>
                        </a:rPr>
                        <a:t>Net Ordinary Income</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7766642"/>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July 2017</a:t>
            </a:r>
            <a:endParaRPr lang="en-GB" dirty="0"/>
          </a:p>
        </p:txBody>
      </p:sp>
      <p:sp>
        <p:nvSpPr>
          <p:cNvPr id="3" name="Footer Placeholder 2"/>
          <p:cNvSpPr>
            <a:spLocks noGrp="1"/>
          </p:cNvSpPr>
          <p:nvPr>
            <p:ph type="ftr" idx="11"/>
          </p:nvPr>
        </p:nvSpPr>
        <p:spPr>
          <a:xfrm>
            <a:off x="8493125" y="6475414"/>
            <a:ext cx="2827338" cy="153987"/>
          </a:xfrm>
        </p:spPr>
        <p:txBody>
          <a:bodyPr/>
          <a:lstStyle/>
          <a:p>
            <a:pPr>
              <a:defRPr/>
            </a:pPr>
            <a:r>
              <a:rPr lang="en-GB" dirty="0"/>
              <a:t>Ben Rolfe (BCA);   Jon Rosdahl (Qualcomm)</a:t>
            </a:r>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2018506" y="1064349"/>
          <a:ext cx="8229601" cy="5225990"/>
        </p:xfrm>
        <a:graphic>
          <a:graphicData uri="http://schemas.openxmlformats.org/drawingml/2006/table">
            <a:tbl>
              <a:tblPr/>
              <a:tblGrid>
                <a:gridCol w="1854536">
                  <a:extLst>
                    <a:ext uri="{9D8B030D-6E8A-4147-A177-3AD203B41FA5}">
                      <a16:colId xmlns:a16="http://schemas.microsoft.com/office/drawing/2014/main" val="20000"/>
                    </a:ext>
                  </a:extLst>
                </a:gridCol>
                <a:gridCol w="1010682">
                  <a:extLst>
                    <a:ext uri="{9D8B030D-6E8A-4147-A177-3AD203B41FA5}">
                      <a16:colId xmlns:a16="http://schemas.microsoft.com/office/drawing/2014/main" val="20001"/>
                    </a:ext>
                  </a:extLst>
                </a:gridCol>
                <a:gridCol w="1010682">
                  <a:extLst>
                    <a:ext uri="{9D8B030D-6E8A-4147-A177-3AD203B41FA5}">
                      <a16:colId xmlns:a16="http://schemas.microsoft.com/office/drawing/2014/main" val="20002"/>
                    </a:ext>
                  </a:extLst>
                </a:gridCol>
                <a:gridCol w="932936">
                  <a:extLst>
                    <a:ext uri="{9D8B030D-6E8A-4147-A177-3AD203B41FA5}">
                      <a16:colId xmlns:a16="http://schemas.microsoft.com/office/drawing/2014/main" val="20003"/>
                    </a:ext>
                  </a:extLst>
                </a:gridCol>
                <a:gridCol w="792659">
                  <a:extLst>
                    <a:ext uri="{9D8B030D-6E8A-4147-A177-3AD203B41FA5}">
                      <a16:colId xmlns:a16="http://schemas.microsoft.com/office/drawing/2014/main" val="20004"/>
                    </a:ext>
                  </a:extLst>
                </a:gridCol>
                <a:gridCol w="843858">
                  <a:extLst>
                    <a:ext uri="{9D8B030D-6E8A-4147-A177-3AD203B41FA5}">
                      <a16:colId xmlns:a16="http://schemas.microsoft.com/office/drawing/2014/main" val="20005"/>
                    </a:ext>
                  </a:extLst>
                </a:gridCol>
                <a:gridCol w="751790">
                  <a:extLst>
                    <a:ext uri="{9D8B030D-6E8A-4147-A177-3AD203B41FA5}">
                      <a16:colId xmlns:a16="http://schemas.microsoft.com/office/drawing/2014/main" val="20006"/>
                    </a:ext>
                  </a:extLst>
                </a:gridCol>
                <a:gridCol w="1032458">
                  <a:extLst>
                    <a:ext uri="{9D8B030D-6E8A-4147-A177-3AD203B41FA5}">
                      <a16:colId xmlns:a16="http://schemas.microsoft.com/office/drawing/2014/main" val="20007"/>
                    </a:ext>
                  </a:extLst>
                </a:gridCol>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Misc.</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0"/>
                  </a:ext>
                </a:extLst>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205356">
                <a:tc>
                  <a:txBody>
                    <a:bodyPr/>
                    <a:lstStyle/>
                    <a:p>
                      <a:pPr algn="l" fontAlgn="b"/>
                      <a:r>
                        <a:rPr lang="en-US" sz="1100" b="0" i="0" u="none" strike="noStrike" dirty="0">
                          <a:solidFill>
                            <a:srgbClr val="000000"/>
                          </a:solidFill>
                          <a:effectLst/>
                          <a:latin typeface="Arial" panose="020B0604020202020204" pitchFamily="34" charset="0"/>
                        </a:rPr>
                        <a:t>3.40 - IEEE CB Interest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extLst>
                  <a:ext uri="{0D108BD9-81ED-4DB2-BD59-A6C34878D82A}">
                    <a16:rowId xmlns:a16="http://schemas.microsoft.com/office/drawing/2014/main" val="10007"/>
                  </a:ext>
                </a:extLst>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48868">
                <a:tc>
                  <a:txBody>
                    <a:bodyPr/>
                    <a:lstStyle/>
                    <a:p>
                      <a:pPr algn="l" fontAlgn="b"/>
                      <a:r>
                        <a:rPr lang="en-US" sz="1100" b="0" i="0" u="none" strike="noStrike" dirty="0">
                          <a:solidFill>
                            <a:srgbClr val="000000"/>
                          </a:solidFill>
                          <a:effectLst/>
                          <a:latin typeface="Arial" panose="020B0604020202020204" pitchFamily="34" charset="0"/>
                        </a:rPr>
                        <a:t>4.10 - Meetings Expense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extLst>
                  <a:ext uri="{0D108BD9-81ED-4DB2-BD59-A6C34878D82A}">
                    <a16:rowId xmlns:a16="http://schemas.microsoft.com/office/drawing/2014/main" val="10010"/>
                  </a:ext>
                </a:extLst>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extLst>
                  <a:ext uri="{0D108BD9-81ED-4DB2-BD59-A6C34878D82A}">
                    <a16:rowId xmlns:a16="http://schemas.microsoft.com/office/drawing/2014/main" val="10011"/>
                  </a:ext>
                </a:extLst>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10012"/>
                  </a:ext>
                </a:extLst>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extLst>
                  <a:ext uri="{0D108BD9-81ED-4DB2-BD59-A6C34878D82A}">
                    <a16:rowId xmlns:a16="http://schemas.microsoft.com/office/drawing/2014/main" val="10013"/>
                  </a:ext>
                </a:extLst>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extLst>
                  <a:ext uri="{0D108BD9-81ED-4DB2-BD59-A6C34878D82A}">
                    <a16:rowId xmlns:a16="http://schemas.microsoft.com/office/drawing/2014/main" val="10014"/>
                  </a:ext>
                </a:extLst>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extLst>
                  <a:ext uri="{0D108BD9-81ED-4DB2-BD59-A6C34878D82A}">
                    <a16:rowId xmlns:a16="http://schemas.microsoft.com/office/drawing/2014/main" val="10015"/>
                  </a:ext>
                </a:extLst>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extLst>
                  <a:ext uri="{0D108BD9-81ED-4DB2-BD59-A6C34878D82A}">
                    <a16:rowId xmlns:a16="http://schemas.microsoft.com/office/drawing/2014/main" val="10016"/>
                  </a:ext>
                </a:extLst>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extLst>
                  <a:ext uri="{0D108BD9-81ED-4DB2-BD59-A6C34878D82A}">
                    <a16:rowId xmlns:a16="http://schemas.microsoft.com/office/drawing/2014/main" val="10017"/>
                  </a:ext>
                </a:extLst>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extLst>
                  <a:ext uri="{0D108BD9-81ED-4DB2-BD59-A6C34878D82A}">
                    <a16:rowId xmlns:a16="http://schemas.microsoft.com/office/drawing/2014/main" val="10018"/>
                  </a:ext>
                </a:extLst>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extLst>
                  <a:ext uri="{0D108BD9-81ED-4DB2-BD59-A6C34878D82A}">
                    <a16:rowId xmlns:a16="http://schemas.microsoft.com/office/drawing/2014/main" val="10019"/>
                  </a:ext>
                </a:extLst>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20"/>
                  </a:ext>
                </a:extLst>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21"/>
                  </a:ext>
                </a:extLst>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2"/>
                  </a:ext>
                </a:extLst>
              </a:tr>
            </a:tbl>
          </a:graphicData>
        </a:graphic>
      </p:graphicFrame>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July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2220914" y="762002"/>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title"/>
          </p:nvPr>
        </p:nvSpPr>
        <p:spPr/>
        <p:txBody>
          <a:bodyPr/>
          <a:lstStyle/>
          <a:p>
            <a:r>
              <a:rPr lang="en-US"/>
              <a:t>Treasurer Report July 2017</a:t>
            </a:r>
            <a:br>
              <a:rPr lang="en-US"/>
            </a:br>
            <a:r>
              <a:rPr lang="en-US"/>
              <a:t>- Berlin</a:t>
            </a:r>
            <a:endParaRPr lang="en-GB" dirty="0"/>
          </a:p>
        </p:txBody>
      </p:sp>
      <p:sp>
        <p:nvSpPr>
          <p:cNvPr id="1033" name="Rectangle 2"/>
          <p:cNvSpPr>
            <a:spLocks noGrp="1" noChangeArrowheads="1"/>
          </p:cNvSpPr>
          <p:nvPr>
            <p:ph type="body" idx="1"/>
          </p:nvPr>
        </p:nvSpPr>
        <p:spPr/>
        <p:txBody>
          <a:bodyPr/>
          <a:lstStyle/>
          <a:p>
            <a:r>
              <a:rPr lang="en-GB"/>
              <a:t>Date: 2017-07-09</a:t>
            </a:r>
            <a:endParaRPr lang="en-GB" dirty="0"/>
          </a:p>
        </p:txBody>
      </p:sp>
      <p:sp>
        <p:nvSpPr>
          <p:cNvPr id="1027" name="Rectangle 3"/>
          <p:cNvSpPr>
            <a:spLocks noGrp="1" noChangeArrowheads="1"/>
          </p:cNvSpPr>
          <p:nvPr>
            <p:ph type="dt" sz="quarter" idx="10"/>
          </p:nvPr>
        </p:nvSpPr>
        <p:spPr/>
        <p:txBody>
          <a:bodyPr/>
          <a:lstStyle/>
          <a:p>
            <a:r>
              <a:rPr lang="en-US"/>
              <a:t>July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1029" name="Rectangle 5"/>
          <p:cNvSpPr>
            <a:spLocks noGrp="1" noChangeArrowheads="1"/>
          </p:cNvSpPr>
          <p:nvPr>
            <p:ph type="sldNum" sz="quarter" idx="12"/>
          </p:nvPr>
        </p:nvSpPr>
        <p:spPr/>
        <p:txBody>
          <a:bodyPr/>
          <a:lstStyle/>
          <a:p>
            <a:r>
              <a:rPr lang="en-GB"/>
              <a:t>Slide </a:t>
            </a:r>
            <a:fld id="{DA834F39-FECA-4254-A927-AA26D4F544F5}" type="slidenum">
              <a:rPr lang="en-GB" smtClean="0"/>
              <a:pPr/>
              <a:t>2</a:t>
            </a:fld>
            <a:endParaRPr lang="en-GB"/>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2038350" y="2305050"/>
          <a:ext cx="7410450" cy="2762250"/>
        </p:xfrm>
        <a:graphic>
          <a:graphicData uri="http://schemas.openxmlformats.org/presentationml/2006/ole">
            <mc:AlternateContent xmlns:mc="http://schemas.openxmlformats.org/markup-compatibility/2006">
              <mc:Choice xmlns:v="urn:schemas-microsoft-com:vml" Requires="v">
                <p:oleObj spid="_x0000_s127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38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a:t>July 2017 Treasurer report for the Joint 802.11/.15 Wireless funds</a:t>
            </a:r>
          </a:p>
          <a:p>
            <a:endParaRPr lang="en-GB"/>
          </a:p>
          <a:p>
            <a:r>
              <a:rPr lang="en-GB"/>
              <a:t>Also reported in 802.15 doc: </a:t>
            </a:r>
            <a:r>
              <a:rPr lang="en-US"/>
              <a:t>15-17/0360r0</a:t>
            </a:r>
          </a:p>
          <a:p>
            <a:r>
              <a:rPr lang="en-US"/>
              <a:t>    </a:t>
            </a:r>
            <a:endParaRPr lang="en-GB"/>
          </a:p>
          <a:p>
            <a:endParaRPr lang="en-GB" dirty="0"/>
          </a:p>
        </p:txBody>
      </p:sp>
      <p:sp>
        <p:nvSpPr>
          <p:cNvPr id="4098" name="Rectangle 3"/>
          <p:cNvSpPr>
            <a:spLocks noGrp="1" noChangeArrowheads="1"/>
          </p:cNvSpPr>
          <p:nvPr>
            <p:ph type="dt" idx="10"/>
          </p:nvPr>
        </p:nvSpPr>
        <p:spPr/>
        <p:txBody>
          <a:bodyPr/>
          <a:lstStyle/>
          <a:p>
            <a:r>
              <a:rPr lang="en-US"/>
              <a:t>July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360200533"/>
              </p:ext>
            </p:extLst>
          </p:nvPr>
        </p:nvGraphicFramePr>
        <p:xfrm>
          <a:off x="2514600" y="838194"/>
          <a:ext cx="6934200" cy="5641623"/>
        </p:xfrm>
        <a:graphic>
          <a:graphicData uri="http://schemas.openxmlformats.org/drawingml/2006/table">
            <a:tbl>
              <a:tblPr/>
              <a:tblGrid>
                <a:gridCol w="48768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399523">
                <a:tc gridSpan="2">
                  <a:txBody>
                    <a:bodyPr/>
                    <a:lstStyle/>
                    <a:p>
                      <a:pPr algn="ctr" fontAlgn="b"/>
                      <a:r>
                        <a:rPr lang="en-US" sz="2800" b="1" i="0" u="none" strike="noStrike" baseline="0" dirty="0">
                          <a:effectLst/>
                          <a:latin typeface="Arial" panose="020B0604020202020204" pitchFamily="34" charset="0"/>
                        </a:rPr>
                        <a:t>30 – June - 2017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490909">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526,387.39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526,387.39 </a:t>
                      </a:r>
                      <a:r>
                        <a:rPr lang="en-US" sz="2000" b="0" i="0" u="none" strike="noStrike" dirty="0">
                          <a:effectLst/>
                          <a:latin typeface="Arial" panose="020B0604020202020204" pitchFamily="34" charset="0"/>
                        </a:rPr>
                        <a:t>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526,387.39</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565,697.77</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(39,310.38)</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526,387.39</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526,387.39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46113"/>
            <a:ext cx="10361084" cy="5333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4286211456"/>
              </p:ext>
            </p:extLst>
          </p:nvPr>
        </p:nvGraphicFramePr>
        <p:xfrm>
          <a:off x="2475046" y="1219200"/>
          <a:ext cx="7239794" cy="5079162"/>
        </p:xfrm>
        <a:graphic>
          <a:graphicData uri="http://schemas.openxmlformats.org/drawingml/2006/table">
            <a:tbl>
              <a:tblPr/>
              <a:tblGrid>
                <a:gridCol w="379177">
                  <a:extLst>
                    <a:ext uri="{9D8B030D-6E8A-4147-A177-3AD203B41FA5}">
                      <a16:colId xmlns:a16="http://schemas.microsoft.com/office/drawing/2014/main" val="2092661194"/>
                    </a:ext>
                  </a:extLst>
                </a:gridCol>
                <a:gridCol w="2546581">
                  <a:extLst>
                    <a:ext uri="{9D8B030D-6E8A-4147-A177-3AD203B41FA5}">
                      <a16:colId xmlns:a16="http://schemas.microsoft.com/office/drawing/2014/main" val="2201440993"/>
                    </a:ext>
                  </a:extLst>
                </a:gridCol>
                <a:gridCol w="1342236">
                  <a:extLst>
                    <a:ext uri="{9D8B030D-6E8A-4147-A177-3AD203B41FA5}">
                      <a16:colId xmlns:a16="http://schemas.microsoft.com/office/drawing/2014/main" val="2275058893"/>
                    </a:ext>
                  </a:extLst>
                </a:gridCol>
                <a:gridCol w="1371600">
                  <a:extLst>
                    <a:ext uri="{9D8B030D-6E8A-4147-A177-3AD203B41FA5}">
                      <a16:colId xmlns:a16="http://schemas.microsoft.com/office/drawing/2014/main" val="748058976"/>
                    </a:ext>
                  </a:extLst>
                </a:gridCol>
                <a:gridCol w="1600200">
                  <a:extLst>
                    <a:ext uri="{9D8B030D-6E8A-4147-A177-3AD203B41FA5}">
                      <a16:colId xmlns:a16="http://schemas.microsoft.com/office/drawing/2014/main" val="3547560047"/>
                    </a:ext>
                  </a:extLst>
                </a:gridCol>
              </a:tblGrid>
              <a:tr h="377824">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33641">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78500">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33641">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4.18 Misc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78500">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l"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9065922"/>
              </p:ext>
            </p:extLst>
          </p:nvPr>
        </p:nvGraphicFramePr>
        <p:xfrm>
          <a:off x="3732741" y="1278467"/>
          <a:ext cx="4724403" cy="5103813"/>
        </p:xfrm>
        <a:graphic>
          <a:graphicData uri="http://schemas.openxmlformats.org/drawingml/2006/table">
            <a:tbl>
              <a:tblPr>
                <a:tableStyleId>{5C22544A-7EE6-4342-B048-85BDC9FD1C3A}</a:tableStyleId>
              </a:tblPr>
              <a:tblGrid>
                <a:gridCol w="282800">
                  <a:extLst>
                    <a:ext uri="{9D8B030D-6E8A-4147-A177-3AD203B41FA5}">
                      <a16:colId xmlns:a16="http://schemas.microsoft.com/office/drawing/2014/main" val="1492724085"/>
                    </a:ext>
                  </a:extLst>
                </a:gridCol>
                <a:gridCol w="2894528">
                  <a:extLst>
                    <a:ext uri="{9D8B030D-6E8A-4147-A177-3AD203B41FA5}">
                      <a16:colId xmlns:a16="http://schemas.microsoft.com/office/drawing/2014/main" val="2146102883"/>
                    </a:ext>
                  </a:extLst>
                </a:gridCol>
                <a:gridCol w="1547075">
                  <a:extLst>
                    <a:ext uri="{9D8B030D-6E8A-4147-A177-3AD203B41FA5}">
                      <a16:colId xmlns:a16="http://schemas.microsoft.com/office/drawing/2014/main" val="2558456303"/>
                    </a:ext>
                  </a:extLst>
                </a:gridCol>
              </a:tblGrid>
              <a:tr h="296582">
                <a:tc>
                  <a:txBody>
                    <a:bodyPr/>
                    <a:lstStyle/>
                    <a:p>
                      <a:pPr algn="l" fontAlgn="b"/>
                      <a:endParaRPr lang="en-US" sz="1000" b="0" i="0" u="none" strike="noStrike">
                        <a:effectLst/>
                        <a:latin typeface="+mn-lt"/>
                      </a:endParaRPr>
                    </a:p>
                  </a:txBody>
                  <a:tcPr marL="7944" marR="7944" marT="7944" marB="0" anchor="b"/>
                </a:tc>
                <a:tc>
                  <a:txBody>
                    <a:bodyPr/>
                    <a:lstStyle/>
                    <a:p>
                      <a:pPr algn="l" fontAlgn="b"/>
                      <a:r>
                        <a:rPr lang="en-US" sz="1800" u="none" strike="noStrike">
                          <a:effectLst/>
                          <a:latin typeface="+mn-lt"/>
                        </a:rPr>
                        <a:t> </a:t>
                      </a:r>
                      <a:endParaRPr lang="en-US" sz="1800" b="0" i="0" u="none" strike="noStrike">
                        <a:effectLst/>
                        <a:latin typeface="+mn-lt"/>
                      </a:endParaRPr>
                    </a:p>
                  </a:txBody>
                  <a:tcPr marL="7944" marR="7944" marT="7944" marB="0" anchor="b"/>
                </a:tc>
                <a:tc>
                  <a:txBody>
                    <a:bodyPr/>
                    <a:lstStyle/>
                    <a:p>
                      <a:pPr algn="ctr" rtl="0" fontAlgn="ctr"/>
                      <a:r>
                        <a:rPr lang="en-US" sz="1600" u="none" strike="noStrike" dirty="0">
                          <a:effectLst/>
                          <a:latin typeface="+mn-lt"/>
                        </a:rPr>
                        <a:t>14-Jun</a:t>
                      </a:r>
                      <a:endParaRPr lang="en-US" sz="1600" b="0" i="0" u="none" strike="noStrike" dirty="0">
                        <a:solidFill>
                          <a:srgbClr val="000000"/>
                        </a:solidFill>
                        <a:effectLst/>
                        <a:latin typeface="+mn-lt"/>
                      </a:endParaRPr>
                    </a:p>
                  </a:txBody>
                  <a:tcPr marL="7944" marR="7944" marT="7944" marB="0" anchor="ctr"/>
                </a:tc>
                <a:extLst>
                  <a:ext uri="{0D108BD9-81ED-4DB2-BD59-A6C34878D82A}">
                    <a16:rowId xmlns:a16="http://schemas.microsoft.com/office/drawing/2014/main" val="3175659972"/>
                  </a:ext>
                </a:extLst>
              </a:tr>
              <a:tr h="507478">
                <a:tc gridSpan="2">
                  <a:txBody>
                    <a:bodyPr/>
                    <a:lstStyle/>
                    <a:p>
                      <a:pPr algn="l" rtl="0" fontAlgn="b"/>
                      <a:r>
                        <a:rPr lang="en-US" sz="1600" u="none" strike="noStrike">
                          <a:effectLst/>
                          <a:latin typeface="+mn-lt"/>
                        </a:rPr>
                        <a:t>Income</a:t>
                      </a:r>
                      <a:endParaRPr lang="en-US" sz="1600" b="0" i="0" u="none" strike="noStrike">
                        <a:solidFill>
                          <a:srgbClr val="000000"/>
                        </a:solidFill>
                        <a:effectLst/>
                        <a:latin typeface="+mn-lt"/>
                      </a:endParaRPr>
                    </a:p>
                  </a:txBody>
                  <a:tcPr marL="7944" marR="7944" marT="7944" marB="0" anchor="b"/>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tc>
                <a:extLst>
                  <a:ext uri="{0D108BD9-81ED-4DB2-BD59-A6C34878D82A}">
                    <a16:rowId xmlns:a16="http://schemas.microsoft.com/office/drawing/2014/main" val="2054154362"/>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2.11 - Registrations</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 $222,000.00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372055723"/>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 $   4,500.00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870919663"/>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Total - Income</a:t>
                      </a:r>
                      <a:endParaRPr lang="en-US" sz="1600" b="1"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$226,500 </a:t>
                      </a:r>
                      <a:endParaRPr lang="en-US" sz="1600" b="1"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701567438"/>
                  </a:ext>
                </a:extLst>
              </a:tr>
              <a:tr h="331413">
                <a:tc gridSpan="2">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tc>
                <a:extLst>
                  <a:ext uri="{0D108BD9-81ED-4DB2-BD59-A6C34878D82A}">
                    <a16:rowId xmlns:a16="http://schemas.microsoft.com/office/drawing/2014/main" val="2851776733"/>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4.113 - Venue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$19,500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879674691"/>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4.12 - Financial Fees</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$11,100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500910061"/>
                  </a:ext>
                </a:extLst>
              </a:tr>
              <a:tr h="264556">
                <a:tc>
                  <a:txBody>
                    <a:bodyPr/>
                    <a:lstStyle/>
                    <a:p>
                      <a:pPr algn="l" fontAlgn="b"/>
                      <a:endParaRPr lang="en-US" sz="1000" b="0" i="0" u="sng" strike="noStrike">
                        <a:effectLst/>
                        <a:latin typeface="+mn-lt"/>
                      </a:endParaRPr>
                    </a:p>
                  </a:txBody>
                  <a:tcPr marL="7944" marR="7944" marT="7944" marB="0" anchor="b"/>
                </a:tc>
                <a:tc>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$44,500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150951533"/>
                  </a:ext>
                </a:extLst>
              </a:tr>
              <a:tr h="264556">
                <a:tc>
                  <a:txBody>
                    <a:bodyPr/>
                    <a:lstStyle/>
                    <a:p>
                      <a:pPr algn="l" fontAlgn="b"/>
                      <a:endParaRPr lang="en-US" sz="1000" b="1" i="0" u="none" strike="noStrike">
                        <a:effectLst/>
                        <a:latin typeface="+mn-lt"/>
                      </a:endParaRPr>
                    </a:p>
                  </a:txBody>
                  <a:tcPr marL="7944" marR="7944" marT="7944" marB="0" anchor="b"/>
                </a:tc>
                <a:tc>
                  <a:txBody>
                    <a:bodyPr/>
                    <a:lstStyle/>
                    <a:p>
                      <a:pPr algn="l" rtl="0" fontAlgn="b"/>
                      <a:r>
                        <a:rPr lang="en-US" sz="1600" u="none" strike="noStrike">
                          <a:effectLst/>
                          <a:latin typeface="+mn-lt"/>
                        </a:rPr>
                        <a:t>4.14 - Food &amp; Beverage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$95,000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865418888"/>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$39,600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417885425"/>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$20,000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923486152"/>
                  </a:ext>
                </a:extLst>
              </a:tr>
              <a:tr h="264556">
                <a:tc>
                  <a:txBody>
                    <a:bodyPr/>
                    <a:lstStyle/>
                    <a:p>
                      <a:pPr algn="l" fontAlgn="b"/>
                      <a:endParaRPr lang="en-US" sz="1000" b="1" i="0" u="sng" strike="noStrike">
                        <a:effectLst/>
                        <a:latin typeface="+mn-lt"/>
                      </a:endParaRPr>
                    </a:p>
                  </a:txBody>
                  <a:tcPr marL="7944" marR="7944" marT="7944" marB="0" anchor="b"/>
                </a:tc>
                <a:tc>
                  <a:txBody>
                    <a:bodyPr/>
                    <a:lstStyle/>
                    <a:p>
                      <a:pPr algn="l" rtl="0" fontAlgn="b"/>
                      <a:r>
                        <a:rPr lang="en-US" sz="1600" u="none" strike="noStrike" dirty="0">
                          <a:effectLst/>
                          <a:latin typeface="+mn-lt"/>
                        </a:rPr>
                        <a:t>4.17 - Shipping</a:t>
                      </a:r>
                      <a:endParaRPr lang="en-US" sz="1600" b="0" i="0" u="none" strike="noStrike" dirty="0">
                        <a:solidFill>
                          <a:srgbClr val="000000"/>
                        </a:solidFill>
                        <a:effectLst/>
                        <a:latin typeface="+mn-lt"/>
                      </a:endParaRPr>
                    </a:p>
                  </a:txBody>
                  <a:tcPr marL="7944" marR="7944" marT="7944" marB="0" anchor="b"/>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tc>
                <a:extLst>
                  <a:ext uri="{0D108BD9-81ED-4DB2-BD59-A6C34878D82A}">
                    <a16:rowId xmlns:a16="http://schemas.microsoft.com/office/drawing/2014/main" val="891500556"/>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$4,550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3219182295"/>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$244,250 </a:t>
                      </a:r>
                      <a:endParaRPr lang="en-US" sz="1600" b="1"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887880850"/>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tc>
                <a:extLst>
                  <a:ext uri="{0D108BD9-81ED-4DB2-BD59-A6C34878D82A}">
                    <a16:rowId xmlns:a16="http://schemas.microsoft.com/office/drawing/2014/main" val="2937632602"/>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tc>
                <a:tc>
                  <a:txBody>
                    <a:bodyPr/>
                    <a:lstStyle/>
                    <a:p>
                      <a:pPr algn="l" rtl="0" fontAlgn="b"/>
                      <a:r>
                        <a:rPr lang="en-US" sz="1600" u="none" strike="noStrike">
                          <a:effectLst/>
                          <a:latin typeface="+mn-lt"/>
                        </a:rPr>
                        <a:t>300</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399707554"/>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July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220980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676400" y="114300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019800" y="1066801"/>
            <a:ext cx="3810000" cy="5408612"/>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July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220980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676400" y="1143000"/>
            <a:ext cx="4241296" cy="4475748"/>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300 - Waikoloa (</a:t>
            </a:r>
            <a:r>
              <a:rPr lang="en-US" sz="1600" i="1" dirty="0">
                <a:solidFill>
                  <a:srgbClr val="FF0000"/>
                </a:solidFill>
              </a:rPr>
              <a:t>$17,750)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200" name="Rectangle 4"/>
          <p:cNvSpPr>
            <a:spLocks noGrp="1" noChangeArrowheads="1"/>
          </p:cNvSpPr>
          <p:nvPr>
            <p:ph type="body" sz="half" idx="4294967295"/>
          </p:nvPr>
        </p:nvSpPr>
        <p:spPr>
          <a:xfrm>
            <a:off x="6019800" y="1066800"/>
            <a:ext cx="3733800" cy="5334000"/>
          </a:xfrm>
        </p:spPr>
        <p:txBody>
          <a:bodyPr vert="horz" wrap="square" lIns="92075" tIns="46038" rIns="92075" bIns="46038" numCol="1" anchor="t" anchorCtr="0" compatLnSpc="1">
            <a:prstTxWarp prst="textNoShape">
              <a:avLst/>
            </a:prstTxWarp>
          </a:bodyPr>
          <a:lstStyle/>
          <a:p>
            <a:pPr marL="227013" indent="-227013"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July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3756390411"/>
              </p:ext>
            </p:extLst>
          </p:nvPr>
        </p:nvGraphicFramePr>
        <p:xfrm>
          <a:off x="2220913" y="1064349"/>
          <a:ext cx="7989887" cy="5411066"/>
        </p:xfrm>
        <a:graphic>
          <a:graphicData uri="http://schemas.openxmlformats.org/drawingml/2006/table">
            <a:tbl>
              <a:tblPr/>
              <a:tblGrid>
                <a:gridCol w="2417323">
                  <a:extLst>
                    <a:ext uri="{9D8B030D-6E8A-4147-A177-3AD203B41FA5}">
                      <a16:colId xmlns:a16="http://schemas.microsoft.com/office/drawing/2014/main" val="3734640536"/>
                    </a:ext>
                  </a:extLst>
                </a:gridCol>
                <a:gridCol w="763365">
                  <a:extLst>
                    <a:ext uri="{9D8B030D-6E8A-4147-A177-3AD203B41FA5}">
                      <a16:colId xmlns:a16="http://schemas.microsoft.com/office/drawing/2014/main" val="1585994839"/>
                    </a:ext>
                  </a:extLst>
                </a:gridCol>
                <a:gridCol w="1224951">
                  <a:extLst>
                    <a:ext uri="{9D8B030D-6E8A-4147-A177-3AD203B41FA5}">
                      <a16:colId xmlns:a16="http://schemas.microsoft.com/office/drawing/2014/main" val="454451065"/>
                    </a:ext>
                  </a:extLst>
                </a:gridCol>
                <a:gridCol w="1269421">
                  <a:extLst>
                    <a:ext uri="{9D8B030D-6E8A-4147-A177-3AD203B41FA5}">
                      <a16:colId xmlns:a16="http://schemas.microsoft.com/office/drawing/2014/main" val="3260081688"/>
                    </a:ext>
                  </a:extLst>
                </a:gridCol>
                <a:gridCol w="1120078">
                  <a:extLst>
                    <a:ext uri="{9D8B030D-6E8A-4147-A177-3AD203B41FA5}">
                      <a16:colId xmlns:a16="http://schemas.microsoft.com/office/drawing/2014/main" val="281959273"/>
                    </a:ext>
                  </a:extLst>
                </a:gridCol>
                <a:gridCol w="1194749">
                  <a:extLst>
                    <a:ext uri="{9D8B030D-6E8A-4147-A177-3AD203B41FA5}">
                      <a16:colId xmlns:a16="http://schemas.microsoft.com/office/drawing/2014/main" val="912118113"/>
                    </a:ext>
                  </a:extLst>
                </a:gridCol>
              </a:tblGrid>
              <a:tr h="517726">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a:t>
                      </a:r>
                      <a:br>
                        <a:rPr lang="en-US" sz="1200" b="1" i="0" u="none" strike="noStrike" dirty="0">
                          <a:effectLst/>
                          <a:latin typeface="Arial" panose="020B0604020202020204" pitchFamily="34" charset="0"/>
                        </a:rPr>
                      </a:br>
                      <a:r>
                        <a:rPr lang="en-US" sz="1200" b="1" i="0" u="none" strike="noStrike" dirty="0" err="1">
                          <a:effectLst/>
                          <a:latin typeface="Arial" panose="020B0604020202020204" pitchFamily="34" charset="0"/>
                        </a:rPr>
                        <a:t>Misc</a:t>
                      </a:r>
                      <a:endParaRPr lang="en-US" sz="12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2017-01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2017-05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4207633"/>
                  </a:ext>
                </a:extLst>
              </a:tr>
              <a:tr h="209888">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4212159781"/>
                  </a:ext>
                </a:extLst>
              </a:tr>
              <a:tr h="233360">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976937069"/>
                  </a:ext>
                </a:extLst>
              </a:tr>
              <a:tr h="230257">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532615481"/>
                  </a:ext>
                </a:extLst>
              </a:tr>
              <a:tr h="230257">
                <a:tc>
                  <a:txBody>
                    <a:bodyPr/>
                    <a:lstStyle/>
                    <a:p>
                      <a:pPr algn="l" fontAlgn="b"/>
                      <a:r>
                        <a:rPr lang="en-US" sz="1200" b="0" i="0" u="none" strike="noStrike" dirty="0">
                          <a:solidFill>
                            <a:srgbClr val="000000"/>
                          </a:solidFill>
                          <a:effectLst/>
                          <a:latin typeface="Arial" panose="020B0604020202020204" pitchFamily="34" charset="0"/>
                        </a:rPr>
                        <a:t>1.20 - </a:t>
                      </a:r>
                      <a:r>
                        <a:rPr lang="en-US" sz="1200" b="0" i="0" u="none" strike="noStrike" kern="1200" dirty="0">
                          <a:solidFill>
                            <a:srgbClr val="000000"/>
                          </a:solidFill>
                          <a:effectLst/>
                          <a:latin typeface="Arial" panose="020B0604020202020204" pitchFamily="34" charset="0"/>
                          <a:ea typeface="+mn-ea"/>
                          <a:cs typeface="+mn-cs"/>
                        </a:rPr>
                        <a:t>Received</a:t>
                      </a:r>
                      <a:r>
                        <a:rPr lang="en-US" sz="1200" b="0" i="0" u="none" strike="noStrike" dirty="0">
                          <a:solidFill>
                            <a:srgbClr val="000000"/>
                          </a:solidFill>
                          <a:effectLst/>
                          <a:latin typeface="Arial" panose="020B0604020202020204" pitchFamily="34" charset="0"/>
                        </a:rPr>
                        <a:t> from Corps.</a:t>
                      </a:r>
                    </a:p>
                  </a:txBody>
                  <a:tcPr marL="171450" marR="9525" marT="9525"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369801511"/>
                  </a:ext>
                </a:extLst>
              </a:tr>
              <a:tr h="233360">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$416,101.00 </a:t>
                      </a:r>
                    </a:p>
                  </a:txBody>
                  <a:tcPr marL="9525" marR="9525" marT="9525" marB="0" anchor="ctr">
                    <a:lnL>
                      <a:noFill/>
                    </a:lnL>
                    <a:lnR>
                      <a:noFill/>
                    </a:lnR>
                    <a:lnT>
                      <a:noFill/>
                    </a:lnT>
                    <a:lnB>
                      <a:noFill/>
                    </a:lnB>
                  </a:tcPr>
                </a:tc>
                <a:extLst>
                  <a:ext uri="{0D108BD9-81ED-4DB2-BD59-A6C34878D82A}">
                    <a16:rowId xmlns:a16="http://schemas.microsoft.com/office/drawing/2014/main" val="3674785620"/>
                  </a:ext>
                </a:extLst>
              </a:tr>
              <a:tr h="258921">
                <a:tc>
                  <a:txBody>
                    <a:bodyPr/>
                    <a:lstStyle/>
                    <a:p>
                      <a:pPr algn="l" fontAlgn="b"/>
                      <a:r>
                        <a:rPr lang="en-US" sz="1200" b="0" i="0" u="none" strike="noStrike" dirty="0">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1859092091"/>
                  </a:ext>
                </a:extLst>
              </a:tr>
              <a:tr h="230257">
                <a:tc>
                  <a:txBody>
                    <a:bodyPr/>
                    <a:lstStyle/>
                    <a:p>
                      <a:pPr algn="l" fontAlgn="b"/>
                      <a:r>
                        <a:rPr lang="en-US" sz="1200" b="0" i="0" u="none" strike="noStrike" dirty="0">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$942.79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$942.79 </a:t>
                      </a:r>
                    </a:p>
                  </a:txBody>
                  <a:tcPr marL="9525" marR="9525" marT="9525" marB="0" anchor="ctr">
                    <a:lnL>
                      <a:noFill/>
                    </a:lnL>
                    <a:lnR>
                      <a:noFill/>
                    </a:lnR>
                    <a:lnT>
                      <a:noFill/>
                    </a:lnT>
                    <a:lnB>
                      <a:noFill/>
                    </a:lnB>
                  </a:tcPr>
                </a:tc>
                <a:extLst>
                  <a:ext uri="{0D108BD9-81ED-4DB2-BD59-A6C34878D82A}">
                    <a16:rowId xmlns:a16="http://schemas.microsoft.com/office/drawing/2014/main" val="374079799"/>
                  </a:ext>
                </a:extLst>
              </a:tr>
              <a:tr h="233360">
                <a:tc>
                  <a:txBody>
                    <a:bodyPr/>
                    <a:lstStyle/>
                    <a:p>
                      <a:pPr algn="l" fontAlgn="b"/>
                      <a:r>
                        <a:rPr lang="en-US" sz="1200" b="0" i="0" u="none" strike="noStrike" dirty="0">
                          <a:solidFill>
                            <a:srgbClr val="000000"/>
                          </a:solidFill>
                          <a:effectLst/>
                          <a:latin typeface="Arial" panose="020B0604020202020204" pitchFamily="34" charset="0"/>
                        </a:rPr>
                        <a:t>3.96 – Misc.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657878731"/>
                  </a:ext>
                </a:extLst>
              </a:tr>
              <a:tr h="233360">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$942.79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$541,816.53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55996624"/>
                  </a:ext>
                </a:extLst>
              </a:tr>
              <a:tr h="233360">
                <a:tc>
                  <a:txBody>
                    <a:bodyPr/>
                    <a:lstStyle/>
                    <a:p>
                      <a:pPr algn="l" fontAlgn="b"/>
                      <a:r>
                        <a:rPr lang="en-US" sz="12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506678803"/>
                  </a:ext>
                </a:extLst>
              </a:tr>
              <a:tr h="233360">
                <a:tc>
                  <a:txBody>
                    <a:bodyPr/>
                    <a:lstStyle/>
                    <a:p>
                      <a:pPr algn="l" fontAlgn="b"/>
                      <a:r>
                        <a:rPr lang="en-US" sz="1200" b="0" i="0" u="none" strike="noStrike" dirty="0">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1929718384"/>
                  </a:ext>
                </a:extLst>
              </a:tr>
              <a:tr h="233360">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$54,334.75 </a:t>
                      </a:r>
                    </a:p>
                  </a:txBody>
                  <a:tcPr marL="9525" marR="9525" marT="9525" marB="0" anchor="ctr">
                    <a:lnL>
                      <a:noFill/>
                    </a:lnL>
                    <a:lnR>
                      <a:noFill/>
                    </a:lnR>
                    <a:lnT>
                      <a:noFill/>
                    </a:lnT>
                    <a:lnB>
                      <a:noFill/>
                    </a:lnB>
                  </a:tcPr>
                </a:tc>
                <a:extLst>
                  <a:ext uri="{0D108BD9-81ED-4DB2-BD59-A6C34878D82A}">
                    <a16:rowId xmlns:a16="http://schemas.microsoft.com/office/drawing/2014/main" val="3263204840"/>
                  </a:ext>
                </a:extLst>
              </a:tr>
              <a:tr h="23336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$21,782.20 </a:t>
                      </a:r>
                    </a:p>
                  </a:txBody>
                  <a:tcPr marL="9525" marR="9525" marT="9525" marB="0" anchor="ctr">
                    <a:lnL>
                      <a:noFill/>
                    </a:lnL>
                    <a:lnR>
                      <a:noFill/>
                    </a:lnR>
                    <a:lnT>
                      <a:noFill/>
                    </a:lnT>
                    <a:lnB>
                      <a:noFill/>
                    </a:lnB>
                  </a:tcPr>
                </a:tc>
                <a:extLst>
                  <a:ext uri="{0D108BD9-81ED-4DB2-BD59-A6C34878D82A}">
                    <a16:rowId xmlns:a16="http://schemas.microsoft.com/office/drawing/2014/main" val="3370428408"/>
                  </a:ext>
                </a:extLst>
              </a:tr>
              <a:tr h="23336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$110,965.87 </a:t>
                      </a:r>
                    </a:p>
                  </a:txBody>
                  <a:tcPr marL="9525" marR="9525" marT="9525" marB="0" anchor="ctr">
                    <a:lnL>
                      <a:noFill/>
                    </a:lnL>
                    <a:lnR>
                      <a:noFill/>
                    </a:lnR>
                    <a:lnT>
                      <a:noFill/>
                    </a:lnT>
                    <a:lnB>
                      <a:noFill/>
                    </a:lnB>
                  </a:tcPr>
                </a:tc>
                <a:extLst>
                  <a:ext uri="{0D108BD9-81ED-4DB2-BD59-A6C34878D82A}">
                    <a16:rowId xmlns:a16="http://schemas.microsoft.com/office/drawing/2014/main" val="72293153"/>
                  </a:ext>
                </a:extLst>
              </a:tr>
              <a:tr h="23336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$157,258.15 </a:t>
                      </a:r>
                    </a:p>
                  </a:txBody>
                  <a:tcPr marL="9525" marR="9525" marT="9525" marB="0" anchor="ctr">
                    <a:lnL>
                      <a:noFill/>
                    </a:lnL>
                    <a:lnR>
                      <a:noFill/>
                    </a:lnR>
                    <a:lnT>
                      <a:noFill/>
                    </a:lnT>
                    <a:lnB>
                      <a:noFill/>
                    </a:lnB>
                  </a:tcPr>
                </a:tc>
                <a:extLst>
                  <a:ext uri="{0D108BD9-81ED-4DB2-BD59-A6C34878D82A}">
                    <a16:rowId xmlns:a16="http://schemas.microsoft.com/office/drawing/2014/main" val="15535390"/>
                  </a:ext>
                </a:extLst>
              </a:tr>
              <a:tr h="23336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$69,538.77 </a:t>
                      </a:r>
                    </a:p>
                  </a:txBody>
                  <a:tcPr marL="9525" marR="9525" marT="9525" marB="0" anchor="ctr">
                    <a:lnL>
                      <a:noFill/>
                    </a:lnL>
                    <a:lnR>
                      <a:noFill/>
                    </a:lnR>
                    <a:lnT>
                      <a:noFill/>
                    </a:lnT>
                    <a:lnB>
                      <a:noFill/>
                    </a:lnB>
                  </a:tcPr>
                </a:tc>
                <a:extLst>
                  <a:ext uri="{0D108BD9-81ED-4DB2-BD59-A6C34878D82A}">
                    <a16:rowId xmlns:a16="http://schemas.microsoft.com/office/drawing/2014/main" val="1436162593"/>
                  </a:ext>
                </a:extLst>
              </a:tr>
              <a:tr h="233360">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$39,965.00 </a:t>
                      </a:r>
                    </a:p>
                  </a:txBody>
                  <a:tcPr marL="9525" marR="9525" marT="9525" marB="0" anchor="ctr">
                    <a:lnL>
                      <a:noFill/>
                    </a:lnL>
                    <a:lnR>
                      <a:noFill/>
                    </a:lnR>
                    <a:lnT>
                      <a:noFill/>
                    </a:lnT>
                    <a:lnB>
                      <a:noFill/>
                    </a:lnB>
                  </a:tcPr>
                </a:tc>
                <a:extLst>
                  <a:ext uri="{0D108BD9-81ED-4DB2-BD59-A6C34878D82A}">
                    <a16:rowId xmlns:a16="http://schemas.microsoft.com/office/drawing/2014/main" val="2289490015"/>
                  </a:ext>
                </a:extLst>
              </a:tr>
              <a:tr h="233360">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$13,239.83 </a:t>
                      </a:r>
                    </a:p>
                  </a:txBody>
                  <a:tcPr marL="9525" marR="9525" marT="9525" marB="0" anchor="ctr">
                    <a:lnL>
                      <a:noFill/>
                    </a:lnL>
                    <a:lnR>
                      <a:noFill/>
                    </a:lnR>
                    <a:lnT>
                      <a:noFill/>
                    </a:lnT>
                    <a:lnB>
                      <a:noFill/>
                    </a:lnB>
                  </a:tcPr>
                </a:tc>
                <a:extLst>
                  <a:ext uri="{0D108BD9-81ED-4DB2-BD59-A6C34878D82A}">
                    <a16:rowId xmlns:a16="http://schemas.microsoft.com/office/drawing/2014/main" val="629395139"/>
                  </a:ext>
                </a:extLst>
              </a:tr>
              <a:tr h="23336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$8,462.50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49167747"/>
                  </a:ext>
                </a:extLst>
              </a:tr>
              <a:tr h="233360">
                <a:tc>
                  <a:txBody>
                    <a:bodyPr/>
                    <a:lstStyle/>
                    <a:p>
                      <a:pPr algn="l" fontAlgn="b"/>
                      <a:r>
                        <a:rPr lang="en-US" sz="1200" b="1" i="0" u="none" strike="noStrike" dirty="0">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$40,050.00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$495,547.07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191373877"/>
                  </a:ext>
                </a:extLst>
              </a:tr>
              <a:tr h="233360">
                <a:tc>
                  <a:txBody>
                    <a:bodyPr/>
                    <a:lstStyle/>
                    <a:p>
                      <a:pPr algn="l" fontAlgn="ctr"/>
                      <a:r>
                        <a:rPr lang="en-US" sz="1200" b="1" i="0" u="none" strike="noStrike" dirty="0">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$862.46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($40,050.00)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$46,269.46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670733325"/>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84599</TotalTime>
  <Words>2546</Words>
  <Application>Microsoft Office PowerPoint</Application>
  <PresentationFormat>Widescreen</PresentationFormat>
  <Paragraphs>825</Paragraphs>
  <Slides>12</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July 2017 - Berlin</vt:lpstr>
      <vt:lpstr>Abstract</vt:lpstr>
      <vt:lpstr>PowerPoint Presentation</vt:lpstr>
      <vt:lpstr>Daejeon, May 2017 Budget Estimate</vt:lpstr>
      <vt:lpstr>Waikoloa,  Sept. 2017 Budget Report</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401</cp:revision>
  <cp:lastPrinted>1601-01-01T00:00:00Z</cp:lastPrinted>
  <dcterms:created xsi:type="dcterms:W3CDTF">2012-05-13T15:07:35Z</dcterms:created>
  <dcterms:modified xsi:type="dcterms:W3CDTF">2017-07-09T10:55:32Z</dcterms:modified>
</cp:coreProperties>
</file>