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60" r:id="rId3"/>
    <p:sldId id="264" r:id="rId4"/>
    <p:sldId id="265" r:id="rId5"/>
    <p:sldId id="266" r:id="rId6"/>
    <p:sldId id="267" r:id="rId7"/>
    <p:sldId id="268" r:id="rId8"/>
    <p:sldId id="269" r:id="rId9"/>
    <p:sldId id="270" r:id="rId10"/>
    <p:sldId id="278" r:id="rId11"/>
    <p:sldId id="279" r:id="rId12"/>
    <p:sldId id="280" r:id="rId13"/>
    <p:sldId id="281" r:id="rId14"/>
    <p:sldId id="283"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1290"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0C58D77C-A05A-4A66-8674-E965F8AACC5E}"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860081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7B7DEBC-D45E-428E-8759-889B5DFD660E}"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1154044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noProof="0"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F7B7DEBC-D45E-428E-8759-889B5DFD660E}" type="slidenum">
              <a:rPr lang="en-US" altLang="en-US" smtClean="0"/>
              <a:pPr>
                <a:defRPr/>
              </a:pPr>
              <a:t>12</a:t>
            </a:fld>
            <a:endParaRPr lang="en-US" altLang="en-US"/>
          </a:p>
        </p:txBody>
      </p:sp>
    </p:spTree>
    <p:extLst>
      <p:ext uri="{BB962C8B-B14F-4D97-AF65-F5344CB8AC3E}">
        <p14:creationId xmlns:p14="http://schemas.microsoft.com/office/powerpoint/2010/main" val="2739698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F7B7DEBC-D45E-428E-8759-889B5DFD660E}" type="slidenum">
              <a:rPr lang="en-US" altLang="en-US" smtClean="0"/>
              <a:pPr>
                <a:defRPr/>
              </a:pPr>
              <a:t>15</a:t>
            </a:fld>
            <a:endParaRPr lang="en-US" altLang="en-US"/>
          </a:p>
        </p:txBody>
      </p:sp>
    </p:spTree>
    <p:extLst>
      <p:ext uri="{BB962C8B-B14F-4D97-AF65-F5344CB8AC3E}">
        <p14:creationId xmlns:p14="http://schemas.microsoft.com/office/powerpoint/2010/main" val="643253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A20BE29-645E-4244-804A-31D6D66533CB}" type="slidenum">
              <a:rPr lang="en-US" altLang="en-US"/>
              <a:pPr>
                <a:defRPr/>
              </a:pPr>
              <a:t>‹Nr.›</a:t>
            </a:fld>
            <a:endParaRPr lang="en-US" altLang="en-US"/>
          </a:p>
        </p:txBody>
      </p:sp>
    </p:spTree>
    <p:extLst>
      <p:ext uri="{BB962C8B-B14F-4D97-AF65-F5344CB8AC3E}">
        <p14:creationId xmlns:p14="http://schemas.microsoft.com/office/powerpoint/2010/main" val="3010699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BC79C56-662A-4CDD-8C3A-8B20698C3164}" type="slidenum">
              <a:rPr lang="en-US" altLang="en-US"/>
              <a:pPr>
                <a:defRPr/>
              </a:pPr>
              <a:t>‹Nr.›</a:t>
            </a:fld>
            <a:endParaRPr lang="en-US" altLang="en-US"/>
          </a:p>
        </p:txBody>
      </p:sp>
    </p:spTree>
    <p:extLst>
      <p:ext uri="{BB962C8B-B14F-4D97-AF65-F5344CB8AC3E}">
        <p14:creationId xmlns:p14="http://schemas.microsoft.com/office/powerpoint/2010/main" val="101206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368491A-1328-4D59-BB9E-4787BAA6FD61}" type="slidenum">
              <a:rPr lang="en-US" altLang="en-US"/>
              <a:pPr>
                <a:defRPr/>
              </a:pPr>
              <a:t>‹Nr.›</a:t>
            </a:fld>
            <a:endParaRPr lang="en-US" altLang="en-US"/>
          </a:p>
        </p:txBody>
      </p:sp>
    </p:spTree>
    <p:extLst>
      <p:ext uri="{BB962C8B-B14F-4D97-AF65-F5344CB8AC3E}">
        <p14:creationId xmlns:p14="http://schemas.microsoft.com/office/powerpoint/2010/main" val="2125145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A6DDD86-BF77-4907-BB6E-EE2837C5EC73}" type="slidenum">
              <a:rPr lang="en-US" altLang="en-US"/>
              <a:pPr>
                <a:defRPr/>
              </a:pPr>
              <a:t>‹Nr.›</a:t>
            </a:fld>
            <a:endParaRPr lang="en-US" altLang="en-US"/>
          </a:p>
        </p:txBody>
      </p:sp>
    </p:spTree>
    <p:extLst>
      <p:ext uri="{BB962C8B-B14F-4D97-AF65-F5344CB8AC3E}">
        <p14:creationId xmlns:p14="http://schemas.microsoft.com/office/powerpoint/2010/main" val="239681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C5695B1-F959-4F84-834C-43996BC65B6F}" type="slidenum">
              <a:rPr lang="en-US" altLang="en-US"/>
              <a:pPr>
                <a:defRPr/>
              </a:pPr>
              <a:t>‹Nr.›</a:t>
            </a:fld>
            <a:endParaRPr lang="en-US" altLang="en-US"/>
          </a:p>
        </p:txBody>
      </p:sp>
    </p:spTree>
    <p:extLst>
      <p:ext uri="{BB962C8B-B14F-4D97-AF65-F5344CB8AC3E}">
        <p14:creationId xmlns:p14="http://schemas.microsoft.com/office/powerpoint/2010/main" val="3641339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B4CFBD48-EECD-4C06-985A-B60FEA8CF0A1}" type="slidenum">
              <a:rPr lang="en-US" altLang="en-US"/>
              <a:pPr>
                <a:defRPr/>
              </a:pPr>
              <a:t>‹Nr.›</a:t>
            </a:fld>
            <a:endParaRPr lang="en-US" altLang="en-US"/>
          </a:p>
        </p:txBody>
      </p:sp>
    </p:spTree>
    <p:extLst>
      <p:ext uri="{BB962C8B-B14F-4D97-AF65-F5344CB8AC3E}">
        <p14:creationId xmlns:p14="http://schemas.microsoft.com/office/powerpoint/2010/main" val="3172195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DFC55E5-DCFE-4A44-B402-BBC39E33BB8A}" type="slidenum">
              <a:rPr lang="en-US" altLang="en-US"/>
              <a:pPr>
                <a:defRPr/>
              </a:pPr>
              <a:t>‹Nr.›</a:t>
            </a:fld>
            <a:endParaRPr lang="en-US" altLang="en-US"/>
          </a:p>
        </p:txBody>
      </p:sp>
    </p:spTree>
    <p:extLst>
      <p:ext uri="{BB962C8B-B14F-4D97-AF65-F5344CB8AC3E}">
        <p14:creationId xmlns:p14="http://schemas.microsoft.com/office/powerpoint/2010/main" val="3385952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B3D19E33-736B-4BED-90DF-6358E921CA6C}" type="slidenum">
              <a:rPr lang="en-US" altLang="en-US"/>
              <a:pPr>
                <a:defRPr/>
              </a:pPr>
              <a:t>‹Nr.›</a:t>
            </a:fld>
            <a:endParaRPr lang="en-US" altLang="en-US"/>
          </a:p>
        </p:txBody>
      </p:sp>
    </p:spTree>
    <p:extLst>
      <p:ext uri="{BB962C8B-B14F-4D97-AF65-F5344CB8AC3E}">
        <p14:creationId xmlns:p14="http://schemas.microsoft.com/office/powerpoint/2010/main" val="4139316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4580A448-4DAA-4BBC-886F-27ACFF6179B7}" type="slidenum">
              <a:rPr lang="en-US" altLang="en-US"/>
              <a:pPr>
                <a:defRPr/>
              </a:pPr>
              <a:t>‹Nr.›</a:t>
            </a:fld>
            <a:endParaRPr lang="en-US" altLang="en-US"/>
          </a:p>
        </p:txBody>
      </p:sp>
    </p:spTree>
    <p:extLst>
      <p:ext uri="{BB962C8B-B14F-4D97-AF65-F5344CB8AC3E}">
        <p14:creationId xmlns:p14="http://schemas.microsoft.com/office/powerpoint/2010/main" val="961357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1B1E7D3-0AD6-4936-A1AA-580BE16686A5}" type="slidenum">
              <a:rPr lang="en-US" altLang="en-US"/>
              <a:pPr>
                <a:defRPr/>
              </a:pPr>
              <a:t>‹Nr.›</a:t>
            </a:fld>
            <a:endParaRPr lang="en-US" altLang="en-US"/>
          </a:p>
        </p:txBody>
      </p:sp>
    </p:spTree>
    <p:extLst>
      <p:ext uri="{BB962C8B-B14F-4D97-AF65-F5344CB8AC3E}">
        <p14:creationId xmlns:p14="http://schemas.microsoft.com/office/powerpoint/2010/main" val="275783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441F2C6-921B-4DD2-8791-5B31CE0DB75C}" type="slidenum">
              <a:rPr lang="en-US" altLang="en-US"/>
              <a:pPr>
                <a:defRPr/>
              </a:pPr>
              <a:t>‹Nr.›</a:t>
            </a:fld>
            <a:endParaRPr lang="en-US" altLang="en-US"/>
          </a:p>
        </p:txBody>
      </p:sp>
    </p:spTree>
    <p:extLst>
      <p:ext uri="{BB962C8B-B14F-4D97-AF65-F5344CB8AC3E}">
        <p14:creationId xmlns:p14="http://schemas.microsoft.com/office/powerpoint/2010/main" val="264966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FF06882-579D-4050-BAAC-5759F8B97683}" type="slidenum">
              <a:rPr lang="en-US" altLang="en-US"/>
              <a:pPr>
                <a:defRPr/>
              </a:pPr>
              <a:t>‹Nr.›</a:t>
            </a:fld>
            <a:endParaRPr lang="en-US" altLang="en-US"/>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802.15-17-0346-00-lpwa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17/15-17-0248-00-lpwa-summary-of-ieee-std-802-15-4-leci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August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620BE3B-AD17-448C-B63D-281A4CE5CF5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t>Submission Title:</a:t>
            </a:r>
            <a:r>
              <a:rPr lang="en-US" altLang="en-US" sz="1600" dirty="0"/>
              <a:t> </a:t>
            </a:r>
            <a:r>
              <a:rPr lang="en-US" altLang="en-US" sz="1600" dirty="0" smtClean="0"/>
              <a:t>[</a:t>
            </a:r>
            <a:r>
              <a:rPr lang="en-US" altLang="en-US" sz="1600" dirty="0" smtClean="0"/>
              <a:t>Suitability of 802.15.4k</a:t>
            </a:r>
            <a:r>
              <a:rPr lang="en-US" altLang="en-US" sz="1600" dirty="0" smtClean="0"/>
              <a:t>]</a:t>
            </a:r>
            <a:r>
              <a:rPr lang="en-US" altLang="en-US" sz="1600" dirty="0"/>
              <a:t>	</a:t>
            </a:r>
          </a:p>
          <a:p>
            <a:pPr>
              <a:defRPr/>
            </a:pPr>
            <a:r>
              <a:rPr lang="en-US" altLang="en-US" sz="1600" b="1" dirty="0"/>
              <a:t>Date Submitted: </a:t>
            </a:r>
            <a:r>
              <a:rPr lang="en-US" altLang="en-US" sz="1600" dirty="0" smtClean="0"/>
              <a:t>[2 August, 2017</a:t>
            </a:r>
            <a:r>
              <a:rPr lang="en-US" altLang="en-US" sz="1600" dirty="0"/>
              <a:t>]</a:t>
            </a:r>
            <a:endParaRPr lang="en-US" altLang="en-US" sz="1600" dirty="0"/>
          </a:p>
          <a:p>
            <a:pPr>
              <a:defRPr/>
            </a:pPr>
            <a:r>
              <a:rPr lang="en-US" altLang="en-US" sz="1600" b="1" dirty="0"/>
              <a:t>Source:</a:t>
            </a:r>
            <a:r>
              <a:rPr lang="en-US" altLang="en-US" sz="1600" dirty="0"/>
              <a:t> [Joerg ROBERT] Company [Friedrich-Alexander University Erlangen-</a:t>
            </a:r>
            <a:r>
              <a:rPr lang="en-US" altLang="en-US" sz="1600" dirty="0" err="1"/>
              <a:t>Nuernberg</a:t>
            </a:r>
            <a:r>
              <a:rPr lang="en-US" altLang="en-US" sz="1600" dirty="0"/>
              <a:t>]</a:t>
            </a:r>
          </a:p>
          <a:p>
            <a:pPr>
              <a:defRPr/>
            </a:pPr>
            <a:r>
              <a:rPr lang="en-US" altLang="en-US" sz="1600" dirty="0"/>
              <a:t>Address [Am </a:t>
            </a:r>
            <a:r>
              <a:rPr lang="en-US" altLang="en-US" sz="1600" dirty="0" err="1"/>
              <a:t>Wolfsmantel</a:t>
            </a:r>
            <a:r>
              <a:rPr lang="en-US" altLang="en-US" sz="1600" dirty="0"/>
              <a:t> 33, 91058 Erlangen, Germany]</a:t>
            </a:r>
          </a:p>
          <a:p>
            <a:pPr>
              <a:defRPr/>
            </a:pPr>
            <a:r>
              <a:rPr lang="en-US" altLang="en-US" sz="1600" dirty="0"/>
              <a:t>Voice:[+49 9131 8525373], FAX: [+49 9131 8525102], E-Mail:[joerg.robert@fau.de]	</a:t>
            </a:r>
          </a:p>
          <a:p>
            <a:pPr>
              <a:spcBef>
                <a:spcPts val="600"/>
              </a:spcBef>
              <a:spcAft>
                <a:spcPts val="600"/>
              </a:spcAft>
              <a:defRPr/>
            </a:pPr>
            <a:r>
              <a:rPr lang="en-US" altLang="en-US" sz="1600" b="1" dirty="0"/>
              <a:t>Re:</a:t>
            </a:r>
            <a:r>
              <a:rPr lang="en-US" altLang="en-US" sz="1600" dirty="0"/>
              <a:t> </a:t>
            </a:r>
            <a:r>
              <a:rPr lang="en-US" altLang="en-US" sz="1600" dirty="0" smtClean="0"/>
              <a:t>[Updated numbers]</a:t>
            </a:r>
            <a:endParaRPr lang="en-US" altLang="en-US" sz="1600" dirty="0"/>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of IEEE 802.15.4k]</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in IG LPWA telco]</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Most Robust Transmission</a:t>
            </a:r>
            <a:endParaRPr lang="de-DE" dirty="0"/>
          </a:p>
        </p:txBody>
      </p:sp>
      <p:sp>
        <p:nvSpPr>
          <p:cNvPr id="3" name="Inhaltsplatzhalter 2"/>
          <p:cNvSpPr>
            <a:spLocks noGrp="1"/>
          </p:cNvSpPr>
          <p:nvPr>
            <p:ph idx="1"/>
          </p:nvPr>
        </p:nvSpPr>
        <p:spPr/>
        <p:txBody>
          <a:bodyPr/>
          <a:lstStyle/>
          <a:p>
            <a:r>
              <a:rPr lang="en-US" sz="1800" dirty="0" smtClean="0"/>
              <a:t>Most robust transmission is achieved with lowest possible bit-rate</a:t>
            </a:r>
          </a:p>
          <a:p>
            <a:r>
              <a:rPr lang="en-US" sz="1800" dirty="0" smtClean="0"/>
              <a:t>Minimum bit-rate is limited due to maximum transmit duration of 0.4s (FCC regulation), and each PSDU has to transmit the overhead</a:t>
            </a:r>
            <a:endParaRPr lang="en-US" sz="1800" dirty="0" smtClean="0"/>
          </a:p>
          <a:p>
            <a:endParaRPr lang="en-US" sz="1800" dirty="0" smtClean="0"/>
          </a:p>
          <a:p>
            <a:r>
              <a:rPr lang="en-US" sz="1800" dirty="0" smtClean="0"/>
              <a:t>We will consider max. robust transmission with only 1 payload byte per fragment </a:t>
            </a:r>
            <a:r>
              <a:rPr lang="en-US" sz="1800" dirty="0" smtClean="0">
                <a:sym typeface="Wingdings" panose="05000000000000000000" pitchFamily="2" charset="2"/>
              </a:rPr>
              <a:t> results in 90% overhead</a:t>
            </a:r>
          </a:p>
          <a:p>
            <a:r>
              <a:rPr lang="en-US" sz="1800" dirty="0" smtClean="0">
                <a:sym typeface="Wingdings" panose="05000000000000000000" pitchFamily="2" charset="2"/>
              </a:rPr>
              <a:t>Furthermore we will consider 9 payload byte per fragment  results in more realistic 50% overhead</a:t>
            </a:r>
          </a:p>
          <a:p>
            <a:endParaRPr lang="en-US" sz="1800" dirty="0">
              <a:sym typeface="Wingdings" panose="05000000000000000000" pitchFamily="2" charset="2"/>
            </a:endParaRPr>
          </a:p>
          <a:p>
            <a:r>
              <a:rPr lang="en-US" sz="1800" dirty="0" smtClean="0">
                <a:sym typeface="Wingdings" panose="05000000000000000000" pitchFamily="2" charset="2"/>
              </a:rPr>
              <a:t>Additional overhead due to the MPDU fragment sequence context description (802.15.4k-2013, 5.2.4.25) is not considered</a:t>
            </a:r>
            <a:endParaRPr lang="en-US" sz="1800" dirty="0" smtClean="0"/>
          </a:p>
          <a:p>
            <a:endParaRPr lang="en-US" sz="1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10</a:t>
            </a:fld>
            <a:endParaRPr lang="en-US" altLang="en-US"/>
          </a:p>
        </p:txBody>
      </p:sp>
    </p:spTree>
    <p:extLst>
      <p:ext uri="{BB962C8B-B14F-4D97-AF65-F5344CB8AC3E}">
        <p14:creationId xmlns:p14="http://schemas.microsoft.com/office/powerpoint/2010/main" val="1422000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IKE207\robert\Desktop\per_uncoded_80bits.png"/>
          <p:cNvPicPr>
            <a:picLocks noChangeAspect="1" noChangeArrowheads="1"/>
          </p:cNvPicPr>
          <p:nvPr/>
        </p:nvPicPr>
        <p:blipFill rotWithShape="1">
          <a:blip r:embed="rId2">
            <a:extLst>
              <a:ext uri="{28A0092B-C50C-407E-A947-70E740481C1C}">
                <a14:useLocalDpi xmlns:a14="http://schemas.microsoft.com/office/drawing/2010/main" val="0"/>
              </a:ext>
            </a:extLst>
          </a:blip>
          <a:srcRect t="7582"/>
          <a:stretch/>
        </p:blipFill>
        <p:spPr bwMode="auto">
          <a:xfrm>
            <a:off x="4716016" y="3356992"/>
            <a:ext cx="4089949" cy="2834872"/>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de-DE" dirty="0" smtClean="0"/>
              <a:t>90% Overhead Case ( I / II ) </a:t>
            </a:r>
            <a:endParaRPr lang="de-DE" dirty="0"/>
          </a:p>
        </p:txBody>
      </p:sp>
      <p:sp>
        <p:nvSpPr>
          <p:cNvPr id="3" name="Inhaltsplatzhalter 2"/>
          <p:cNvSpPr>
            <a:spLocks noGrp="1"/>
          </p:cNvSpPr>
          <p:nvPr>
            <p:ph idx="1"/>
          </p:nvPr>
        </p:nvSpPr>
        <p:spPr/>
        <p:txBody>
          <a:bodyPr/>
          <a:lstStyle/>
          <a:p>
            <a:r>
              <a:rPr lang="en-US" sz="2000" dirty="0"/>
              <a:t>We now assume that each fragment contains only </a:t>
            </a:r>
            <a:br>
              <a:rPr lang="en-US" sz="2000" dirty="0"/>
            </a:br>
            <a:r>
              <a:rPr lang="en-US" sz="2000" dirty="0"/>
              <a:t>1 byte payload </a:t>
            </a:r>
            <a:r>
              <a:rPr lang="en-US" sz="2000" dirty="0" smtClean="0"/>
              <a:t>data, FEC is not used</a:t>
            </a:r>
            <a:endParaRPr lang="en-US" sz="2000" dirty="0"/>
          </a:p>
          <a:p>
            <a:pPr marL="0" indent="0">
              <a:buNone/>
            </a:pPr>
            <a:r>
              <a:rPr lang="en-US" sz="2000" dirty="0">
                <a:sym typeface="Wingdings" panose="05000000000000000000" pitchFamily="2" charset="2"/>
              </a:rPr>
              <a:t> Fragment size of 10 byte = 80 bits</a:t>
            </a:r>
          </a:p>
          <a:p>
            <a:pPr>
              <a:buFont typeface="Wingdings"/>
              <a:buChar char="è"/>
            </a:pPr>
            <a:r>
              <a:rPr lang="en-US" sz="2000" dirty="0">
                <a:sym typeface="Wingdings" panose="05000000000000000000" pitchFamily="2" charset="2"/>
              </a:rPr>
              <a:t>Lowest bit-rate without coding: 200 bit/s with 90% </a:t>
            </a:r>
            <a:r>
              <a:rPr lang="en-US" sz="2000" dirty="0" smtClean="0">
                <a:sym typeface="Wingdings" panose="05000000000000000000" pitchFamily="2" charset="2"/>
              </a:rPr>
              <a:t>overhead to meet FCC 0.4s requirement</a:t>
            </a:r>
            <a:endParaRPr lang="en-US" sz="2000" dirty="0">
              <a:sym typeface="Wingdings" panose="05000000000000000000" pitchFamily="2" charset="2"/>
            </a:endParaRPr>
          </a:p>
          <a:p>
            <a:pPr>
              <a:buFont typeface="Arial" panose="020B0604020202020204" pitchFamily="34" charset="0"/>
              <a:buChar char="•"/>
            </a:pPr>
            <a:r>
              <a:rPr lang="en-US" sz="2000" dirty="0" smtClean="0">
                <a:sym typeface="Wingdings" panose="05000000000000000000" pitchFamily="2" charset="2"/>
              </a:rPr>
              <a:t>1% packet error rate (PER) for</a:t>
            </a:r>
            <a:br>
              <a:rPr lang="en-US" sz="2000" dirty="0" smtClean="0">
                <a:sym typeface="Wingdings" panose="05000000000000000000" pitchFamily="2" charset="2"/>
              </a:rPr>
            </a:br>
            <a:r>
              <a:rPr lang="en-US" sz="2000" dirty="0" smtClean="0">
                <a:sym typeface="Wingdings" panose="05000000000000000000" pitchFamily="2" charset="2"/>
              </a:rPr>
              <a:t>the PSDU requires </a:t>
            </a:r>
            <a:r>
              <a:rPr lang="en-US" sz="2000" dirty="0" err="1" smtClean="0">
                <a:sym typeface="Wingdings" panose="05000000000000000000" pitchFamily="2" charset="2"/>
              </a:rPr>
              <a:t>E</a:t>
            </a:r>
            <a:r>
              <a:rPr lang="en-US" sz="2000" baseline="-25000" dirty="0" err="1" smtClean="0">
                <a:sym typeface="Wingdings" panose="05000000000000000000" pitchFamily="2" charset="2"/>
              </a:rPr>
              <a:t>b</a:t>
            </a:r>
            <a:r>
              <a:rPr lang="en-US" sz="2000" dirty="0" smtClean="0">
                <a:sym typeface="Wingdings" panose="05000000000000000000" pitchFamily="2" charset="2"/>
              </a:rPr>
              <a:t>/N</a:t>
            </a:r>
            <a:r>
              <a:rPr lang="en-US" sz="2000" baseline="-25000" dirty="0" smtClean="0">
                <a:sym typeface="Wingdings" panose="05000000000000000000" pitchFamily="2" charset="2"/>
              </a:rPr>
              <a:t>0</a:t>
            </a:r>
            <a:r>
              <a:rPr lang="en-US" sz="2000" dirty="0" smtClean="0">
                <a:sym typeface="Wingdings" panose="05000000000000000000" pitchFamily="2" charset="2"/>
              </a:rPr>
              <a:t>=</a:t>
            </a:r>
            <a:br>
              <a:rPr lang="en-US" sz="2000" dirty="0" smtClean="0">
                <a:sym typeface="Wingdings" panose="05000000000000000000" pitchFamily="2" charset="2"/>
              </a:rPr>
            </a:br>
            <a:r>
              <a:rPr lang="en-US" sz="2000" dirty="0" smtClean="0">
                <a:sym typeface="Wingdings" panose="05000000000000000000" pitchFamily="2" charset="2"/>
              </a:rPr>
              <a:t>SNR=8dB</a:t>
            </a:r>
            <a:br>
              <a:rPr lang="en-US" sz="2000" dirty="0" smtClean="0">
                <a:sym typeface="Wingdings" panose="05000000000000000000" pitchFamily="2" charset="2"/>
              </a:rPr>
            </a:br>
            <a:r>
              <a:rPr lang="en-US" sz="2000" dirty="0" smtClean="0">
                <a:sym typeface="Wingdings" panose="05000000000000000000" pitchFamily="2" charset="2"/>
              </a:rPr>
              <a:t>(coherent decoder, MSK)</a:t>
            </a:r>
          </a:p>
          <a:p>
            <a:pPr>
              <a:buFont typeface="Arial" panose="020B0604020202020204" pitchFamily="34" charset="0"/>
              <a:buChar char="•"/>
            </a:pPr>
            <a:r>
              <a:rPr lang="en-US" sz="2000" dirty="0" smtClean="0">
                <a:sym typeface="Wingdings" panose="05000000000000000000" pitchFamily="2" charset="2"/>
              </a:rPr>
              <a:t>Perfect decoder would require </a:t>
            </a:r>
            <a:br>
              <a:rPr lang="en-US" sz="2000" dirty="0" smtClean="0">
                <a:sym typeface="Wingdings" panose="05000000000000000000" pitchFamily="2" charset="2"/>
              </a:rPr>
            </a:br>
            <a:r>
              <a:rPr lang="en-US" sz="2000" dirty="0" err="1">
                <a:sym typeface="Wingdings" panose="05000000000000000000" pitchFamily="2" charset="2"/>
              </a:rPr>
              <a:t>E</a:t>
            </a:r>
            <a:r>
              <a:rPr lang="en-US" sz="2000" baseline="-25000" dirty="0" err="1">
                <a:sym typeface="Wingdings" panose="05000000000000000000" pitchFamily="2" charset="2"/>
              </a:rPr>
              <a:t>b</a:t>
            </a:r>
            <a:r>
              <a:rPr lang="en-US" sz="2000" dirty="0">
                <a:sym typeface="Wingdings" panose="05000000000000000000" pitchFamily="2" charset="2"/>
              </a:rPr>
              <a:t>/N</a:t>
            </a:r>
            <a:r>
              <a:rPr lang="en-US" sz="2000" baseline="-25000" dirty="0">
                <a:sym typeface="Wingdings" panose="05000000000000000000" pitchFamily="2" charset="2"/>
              </a:rPr>
              <a:t>0</a:t>
            </a:r>
            <a:r>
              <a:rPr lang="en-US" sz="2000" dirty="0" smtClean="0">
                <a:sym typeface="Wingdings" panose="05000000000000000000" pitchFamily="2" charset="2"/>
              </a:rPr>
              <a:t>=-1.59dB  loss of 9.56dB</a:t>
            </a:r>
            <a:br>
              <a:rPr lang="en-US" sz="2000" dirty="0" smtClean="0">
                <a:sym typeface="Wingdings" panose="05000000000000000000" pitchFamily="2" charset="2"/>
              </a:rPr>
            </a:br>
            <a:r>
              <a:rPr lang="en-US" sz="2000" dirty="0" smtClean="0">
                <a:sym typeface="Wingdings" panose="05000000000000000000" pitchFamily="2" charset="2"/>
              </a:rPr>
              <a:t>wrt. theoretical bound</a:t>
            </a:r>
            <a:endParaRPr lang="en-US" sz="2000" dirty="0">
              <a:sym typeface="Wingdings" panose="05000000000000000000" pitchFamily="2" charset="2"/>
            </a:endParaRP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11</a:t>
            </a:fld>
            <a:endParaRPr lang="en-US" altLang="en-US"/>
          </a:p>
        </p:txBody>
      </p:sp>
      <p:sp>
        <p:nvSpPr>
          <p:cNvPr id="7" name="Textfeld 6"/>
          <p:cNvSpPr txBox="1"/>
          <p:nvPr/>
        </p:nvSpPr>
        <p:spPr>
          <a:xfrm>
            <a:off x="5220072" y="6063679"/>
            <a:ext cx="3440365" cy="461665"/>
          </a:xfrm>
          <a:prstGeom prst="rect">
            <a:avLst/>
          </a:prstGeom>
          <a:noFill/>
        </p:spPr>
        <p:txBody>
          <a:bodyPr wrap="none" rtlCol="0">
            <a:spAutoFit/>
          </a:bodyPr>
          <a:lstStyle/>
          <a:p>
            <a:r>
              <a:rPr lang="en-US" dirty="0" smtClean="0"/>
              <a:t>Packet Error Rate vs. SNR for </a:t>
            </a:r>
            <a:r>
              <a:rPr lang="en-US" dirty="0" err="1" smtClean="0"/>
              <a:t>uncoded</a:t>
            </a:r>
            <a:r>
              <a:rPr lang="en-US" dirty="0" smtClean="0"/>
              <a:t>  MSK </a:t>
            </a:r>
            <a:br>
              <a:rPr lang="en-US" dirty="0" smtClean="0"/>
            </a:br>
            <a:r>
              <a:rPr lang="en-US" dirty="0" smtClean="0"/>
              <a:t>with coherent demodulation and packet length 80 bit</a:t>
            </a:r>
            <a:endParaRPr lang="en-US" dirty="0"/>
          </a:p>
        </p:txBody>
      </p:sp>
    </p:spTree>
    <p:extLst>
      <p:ext uri="{BB962C8B-B14F-4D97-AF65-F5344CB8AC3E}">
        <p14:creationId xmlns:p14="http://schemas.microsoft.com/office/powerpoint/2010/main" val="918411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90% Overhead Case ( </a:t>
            </a:r>
            <a:r>
              <a:rPr lang="de-DE" dirty="0" smtClean="0"/>
              <a:t>II </a:t>
            </a:r>
            <a:r>
              <a:rPr lang="de-DE" dirty="0"/>
              <a:t>/ II )</a:t>
            </a:r>
          </a:p>
        </p:txBody>
      </p:sp>
      <p:sp>
        <p:nvSpPr>
          <p:cNvPr id="3" name="Inhaltsplatzhalter 2"/>
          <p:cNvSpPr>
            <a:spLocks noGrp="1"/>
          </p:cNvSpPr>
          <p:nvPr>
            <p:ph idx="1"/>
          </p:nvPr>
        </p:nvSpPr>
        <p:spPr>
          <a:xfrm>
            <a:off x="5072202" y="1981200"/>
            <a:ext cx="3385997" cy="4114800"/>
          </a:xfrm>
        </p:spPr>
        <p:txBody>
          <a:bodyPr/>
          <a:lstStyle/>
          <a:p>
            <a:r>
              <a:rPr lang="en-US" sz="2000" dirty="0" smtClean="0"/>
              <a:t>90% overhead case would allow for minimum reception level of </a:t>
            </a:r>
            <a:br>
              <a:rPr lang="en-US" sz="2000" dirty="0" smtClean="0"/>
            </a:br>
            <a:r>
              <a:rPr lang="en-US" sz="2000" dirty="0" smtClean="0"/>
              <a:t>-142dBm</a:t>
            </a:r>
          </a:p>
          <a:p>
            <a:endParaRPr lang="en-US" sz="2000" dirty="0"/>
          </a:p>
          <a:p>
            <a:r>
              <a:rPr lang="en-US" sz="2000" dirty="0" smtClean="0"/>
              <a:t>Calculation does not take implementation losses into account</a:t>
            </a:r>
          </a:p>
          <a:p>
            <a:r>
              <a:rPr lang="en-US" sz="2000" dirty="0" smtClean="0"/>
              <a:t>Calculation assumes </a:t>
            </a:r>
            <a:r>
              <a:rPr lang="en-US" sz="2000" dirty="0" err="1" smtClean="0"/>
              <a:t>uncoded</a:t>
            </a:r>
            <a:r>
              <a:rPr lang="en-US" sz="2000" dirty="0" smtClean="0"/>
              <a:t> (i.e. no FEC) transmission</a:t>
            </a:r>
          </a:p>
          <a:p>
            <a:endParaRPr lang="en-US" sz="2000" dirty="0"/>
          </a:p>
          <a:p>
            <a:pPr marL="0" indent="0">
              <a:buNone/>
            </a:pPr>
            <a:endParaRPr lang="en-US" sz="20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12</a:t>
            </a:fld>
            <a:endParaRPr lang="en-US" altLang="en-US"/>
          </a:p>
        </p:txBody>
      </p:sp>
      <p:pic>
        <p:nvPicPr>
          <p:cNvPr id="7" name="Picture 2" descr="C:\Users\robert\Desktop\wng\rat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79" y="1988840"/>
            <a:ext cx="4675923" cy="3489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Gerade Verbindung mit Pfeil 8"/>
          <p:cNvCxnSpPr/>
          <p:nvPr/>
        </p:nvCxnSpPr>
        <p:spPr bwMode="auto">
          <a:xfrm>
            <a:off x="2267744" y="4164984"/>
            <a:ext cx="432048" cy="0"/>
          </a:xfrm>
          <a:prstGeom prst="straightConnector1">
            <a:avLst/>
          </a:prstGeom>
          <a:ln>
            <a:solidFill>
              <a:srgbClr val="C00000"/>
            </a:solidFill>
            <a:headEnd type="none" w="sm" len="sm"/>
            <a:tailEnd type="arrow"/>
          </a:ln>
          <a:extLst/>
        </p:spPr>
        <p:style>
          <a:lnRef idx="2">
            <a:schemeClr val="dk1"/>
          </a:lnRef>
          <a:fillRef idx="0">
            <a:schemeClr val="dk1"/>
          </a:fillRef>
          <a:effectRef idx="1">
            <a:schemeClr val="dk1"/>
          </a:effectRef>
          <a:fontRef idx="minor">
            <a:schemeClr val="tx1"/>
          </a:fontRef>
        </p:style>
      </p:cxnSp>
      <p:cxnSp>
        <p:nvCxnSpPr>
          <p:cNvPr id="11" name="Gerade Verbindung 10"/>
          <p:cNvCxnSpPr/>
          <p:nvPr/>
        </p:nvCxnSpPr>
        <p:spPr bwMode="auto">
          <a:xfrm flipH="1">
            <a:off x="971600" y="4164984"/>
            <a:ext cx="1224136" cy="0"/>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feld 12"/>
          <p:cNvSpPr txBox="1"/>
          <p:nvPr/>
        </p:nvSpPr>
        <p:spPr>
          <a:xfrm>
            <a:off x="1187624" y="3887985"/>
            <a:ext cx="681597" cy="276999"/>
          </a:xfrm>
          <a:prstGeom prst="rect">
            <a:avLst/>
          </a:prstGeom>
          <a:noFill/>
        </p:spPr>
        <p:txBody>
          <a:bodyPr wrap="none" rtlCol="0">
            <a:spAutoFit/>
          </a:bodyPr>
          <a:lstStyle/>
          <a:p>
            <a:r>
              <a:rPr lang="de-DE" dirty="0" smtClean="0"/>
              <a:t>200bit/s</a:t>
            </a:r>
            <a:endParaRPr lang="de-DE" dirty="0"/>
          </a:p>
        </p:txBody>
      </p:sp>
      <p:sp>
        <p:nvSpPr>
          <p:cNvPr id="15" name="Textfeld 14"/>
          <p:cNvSpPr txBox="1"/>
          <p:nvPr/>
        </p:nvSpPr>
        <p:spPr>
          <a:xfrm>
            <a:off x="2411760" y="3887985"/>
            <a:ext cx="910827" cy="276999"/>
          </a:xfrm>
          <a:prstGeom prst="rect">
            <a:avLst/>
          </a:prstGeom>
          <a:noFill/>
        </p:spPr>
        <p:txBody>
          <a:bodyPr wrap="none" rtlCol="0">
            <a:spAutoFit/>
          </a:bodyPr>
          <a:lstStyle/>
          <a:p>
            <a:r>
              <a:rPr lang="de-DE" dirty="0" smtClean="0">
                <a:solidFill>
                  <a:srgbClr val="C00000"/>
                </a:solidFill>
              </a:rPr>
              <a:t>9.56dB </a:t>
            </a:r>
            <a:r>
              <a:rPr lang="de-DE" dirty="0" err="1" smtClean="0">
                <a:solidFill>
                  <a:srgbClr val="C00000"/>
                </a:solidFill>
              </a:rPr>
              <a:t>loss</a:t>
            </a:r>
            <a:endParaRPr lang="de-DE" dirty="0">
              <a:solidFill>
                <a:srgbClr val="C00000"/>
              </a:solidFill>
            </a:endParaRPr>
          </a:p>
        </p:txBody>
      </p:sp>
      <p:cxnSp>
        <p:nvCxnSpPr>
          <p:cNvPr id="16" name="Gerade Verbindung 15"/>
          <p:cNvCxnSpPr/>
          <p:nvPr/>
        </p:nvCxnSpPr>
        <p:spPr bwMode="auto">
          <a:xfrm flipV="1">
            <a:off x="2699792" y="4164984"/>
            <a:ext cx="0" cy="920200"/>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feld 18"/>
          <p:cNvSpPr txBox="1"/>
          <p:nvPr/>
        </p:nvSpPr>
        <p:spPr>
          <a:xfrm>
            <a:off x="2699792" y="4808185"/>
            <a:ext cx="782587" cy="276999"/>
          </a:xfrm>
          <a:prstGeom prst="rect">
            <a:avLst/>
          </a:prstGeom>
          <a:noFill/>
        </p:spPr>
        <p:txBody>
          <a:bodyPr wrap="none" rtlCol="0">
            <a:spAutoFit/>
          </a:bodyPr>
          <a:lstStyle/>
          <a:p>
            <a:r>
              <a:rPr lang="de-DE" b="1" dirty="0" smtClean="0"/>
              <a:t>-142dBm</a:t>
            </a:r>
            <a:endParaRPr lang="de-DE" b="1" dirty="0"/>
          </a:p>
        </p:txBody>
      </p:sp>
    </p:spTree>
    <p:extLst>
      <p:ext uri="{BB962C8B-B14F-4D97-AF65-F5344CB8AC3E}">
        <p14:creationId xmlns:p14="http://schemas.microsoft.com/office/powerpoint/2010/main" val="2103882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50% Overhead Case</a:t>
            </a:r>
            <a:endParaRPr lang="de-DE" dirty="0"/>
          </a:p>
        </p:txBody>
      </p:sp>
      <p:sp>
        <p:nvSpPr>
          <p:cNvPr id="3" name="Inhaltsplatzhalter 2"/>
          <p:cNvSpPr>
            <a:spLocks noGrp="1"/>
          </p:cNvSpPr>
          <p:nvPr>
            <p:ph idx="1"/>
          </p:nvPr>
        </p:nvSpPr>
        <p:spPr/>
        <p:txBody>
          <a:bodyPr/>
          <a:lstStyle/>
          <a:p>
            <a:r>
              <a:rPr lang="en-US" sz="2000" dirty="0"/>
              <a:t>We now assume that each fragment </a:t>
            </a:r>
            <a:r>
              <a:rPr lang="en-US" sz="2000" dirty="0" smtClean="0"/>
              <a:t>contains 9 </a:t>
            </a:r>
            <a:r>
              <a:rPr lang="en-US" sz="2000" dirty="0"/>
              <a:t>byte payload </a:t>
            </a:r>
            <a:r>
              <a:rPr lang="en-US" sz="2000" dirty="0" smtClean="0"/>
              <a:t>data, FEC is not used</a:t>
            </a:r>
            <a:endParaRPr lang="en-US" sz="2000" dirty="0"/>
          </a:p>
          <a:p>
            <a:pPr marL="0" indent="0">
              <a:buNone/>
            </a:pPr>
            <a:r>
              <a:rPr lang="en-US" sz="2000" dirty="0">
                <a:sym typeface="Wingdings" panose="05000000000000000000" pitchFamily="2" charset="2"/>
              </a:rPr>
              <a:t> Fragment size of </a:t>
            </a:r>
            <a:r>
              <a:rPr lang="en-US" sz="2000" dirty="0" smtClean="0">
                <a:sym typeface="Wingdings" panose="05000000000000000000" pitchFamily="2" charset="2"/>
              </a:rPr>
              <a:t>18 </a:t>
            </a:r>
            <a:r>
              <a:rPr lang="en-US" sz="2000" dirty="0">
                <a:sym typeface="Wingdings" panose="05000000000000000000" pitchFamily="2" charset="2"/>
              </a:rPr>
              <a:t>byte = </a:t>
            </a:r>
            <a:r>
              <a:rPr lang="en-US" sz="2000" dirty="0" smtClean="0">
                <a:sym typeface="Wingdings" panose="05000000000000000000" pitchFamily="2" charset="2"/>
              </a:rPr>
              <a:t>144 bits</a:t>
            </a:r>
            <a:endParaRPr lang="en-US" sz="2000" dirty="0">
              <a:sym typeface="Wingdings" panose="05000000000000000000" pitchFamily="2" charset="2"/>
            </a:endParaRPr>
          </a:p>
          <a:p>
            <a:pPr>
              <a:buFont typeface="Wingdings"/>
              <a:buChar char="è"/>
            </a:pPr>
            <a:r>
              <a:rPr lang="en-US" sz="2000" dirty="0">
                <a:sym typeface="Wingdings" panose="05000000000000000000" pitchFamily="2" charset="2"/>
              </a:rPr>
              <a:t>Lowest bit-rate without coding: </a:t>
            </a:r>
            <a:r>
              <a:rPr lang="en-US" sz="2000" dirty="0" smtClean="0">
                <a:sym typeface="Wingdings" panose="05000000000000000000" pitchFamily="2" charset="2"/>
              </a:rPr>
              <a:t>360 </a:t>
            </a:r>
            <a:r>
              <a:rPr lang="en-US" sz="2000" dirty="0">
                <a:sym typeface="Wingdings" panose="05000000000000000000" pitchFamily="2" charset="2"/>
              </a:rPr>
              <a:t>bit/s with </a:t>
            </a:r>
            <a:r>
              <a:rPr lang="en-US" sz="2000" dirty="0" smtClean="0">
                <a:sym typeface="Wingdings" panose="05000000000000000000" pitchFamily="2" charset="2"/>
              </a:rPr>
              <a:t>50</a:t>
            </a:r>
            <a:r>
              <a:rPr lang="en-US" sz="2000" dirty="0">
                <a:sym typeface="Wingdings" panose="05000000000000000000" pitchFamily="2" charset="2"/>
              </a:rPr>
              <a:t>% </a:t>
            </a:r>
            <a:r>
              <a:rPr lang="en-US" sz="2000" dirty="0" smtClean="0">
                <a:sym typeface="Wingdings" panose="05000000000000000000" pitchFamily="2" charset="2"/>
              </a:rPr>
              <a:t>overhead</a:t>
            </a:r>
          </a:p>
          <a:p>
            <a:pPr>
              <a:buFont typeface="Wingdings"/>
              <a:buChar char="è"/>
            </a:pPr>
            <a:endParaRPr lang="en-US" sz="2000" dirty="0">
              <a:sym typeface="Wingdings" panose="05000000000000000000" pitchFamily="2" charset="2"/>
            </a:endParaRPr>
          </a:p>
          <a:p>
            <a:pPr>
              <a:buFont typeface="Arial" panose="020B0604020202020204" pitchFamily="34" charset="0"/>
              <a:buChar char="•"/>
            </a:pPr>
            <a:r>
              <a:rPr lang="en-US" sz="2000" dirty="0" smtClean="0">
                <a:sym typeface="Wingdings" panose="05000000000000000000" pitchFamily="2" charset="2"/>
              </a:rPr>
              <a:t>1% PER requires </a:t>
            </a:r>
            <a:r>
              <a:rPr lang="en-US" sz="2000" dirty="0" err="1" smtClean="0">
                <a:sym typeface="Wingdings" panose="05000000000000000000" pitchFamily="2" charset="2"/>
              </a:rPr>
              <a:t>E</a:t>
            </a:r>
            <a:r>
              <a:rPr lang="en-US" sz="2000" baseline="-25000" dirty="0" err="1" smtClean="0">
                <a:sym typeface="Wingdings" panose="05000000000000000000" pitchFamily="2" charset="2"/>
              </a:rPr>
              <a:t>b</a:t>
            </a:r>
            <a:r>
              <a:rPr lang="en-US" sz="2000" dirty="0" smtClean="0">
                <a:sym typeface="Wingdings" panose="05000000000000000000" pitchFamily="2" charset="2"/>
              </a:rPr>
              <a:t>/N</a:t>
            </a:r>
            <a:r>
              <a:rPr lang="en-US" sz="2000" baseline="-25000" dirty="0" smtClean="0">
                <a:sym typeface="Wingdings" panose="05000000000000000000" pitchFamily="2" charset="2"/>
              </a:rPr>
              <a:t>0</a:t>
            </a:r>
            <a:r>
              <a:rPr lang="en-US" sz="2000" dirty="0">
                <a:sym typeface="Wingdings" panose="05000000000000000000" pitchFamily="2" charset="2"/>
              </a:rPr>
              <a:t>= </a:t>
            </a:r>
            <a:r>
              <a:rPr lang="en-US" sz="2000" dirty="0" smtClean="0">
                <a:sym typeface="Wingdings" panose="05000000000000000000" pitchFamily="2" charset="2"/>
              </a:rPr>
              <a:t>8.5dB  loss of 10dB wrt. theoretical bound</a:t>
            </a:r>
          </a:p>
          <a:p>
            <a:pPr>
              <a:buFont typeface="Arial" panose="020B0604020202020204" pitchFamily="34" charset="0"/>
              <a:buChar char="•"/>
            </a:pPr>
            <a:endParaRPr lang="en-US" sz="2000" dirty="0" smtClean="0">
              <a:sym typeface="Wingdings" panose="05000000000000000000" pitchFamily="2" charset="2"/>
            </a:endParaRPr>
          </a:p>
          <a:p>
            <a:pPr>
              <a:buFont typeface="Arial" panose="020B0604020202020204" pitchFamily="34" charset="0"/>
              <a:buChar char="•"/>
            </a:pPr>
            <a:r>
              <a:rPr lang="en-US" sz="2000" dirty="0" smtClean="0">
                <a:sym typeface="Wingdings" panose="05000000000000000000" pitchFamily="2" charset="2"/>
              </a:rPr>
              <a:t>Results in minimum reception level of -139dBm</a:t>
            </a:r>
          </a:p>
          <a:p>
            <a:pPr>
              <a:buFont typeface="Wingdings"/>
              <a:buChar char="è"/>
            </a:pPr>
            <a:r>
              <a:rPr lang="en-US" sz="2000" dirty="0" smtClean="0">
                <a:sym typeface="Wingdings" panose="05000000000000000000" pitchFamily="2" charset="2"/>
              </a:rPr>
              <a:t>Does not fulfill LPWAN requirement of min. sensitivity of </a:t>
            </a:r>
            <a:br>
              <a:rPr lang="en-US" sz="2000" dirty="0" smtClean="0">
                <a:sym typeface="Wingdings" panose="05000000000000000000" pitchFamily="2" charset="2"/>
              </a:rPr>
            </a:br>
            <a:r>
              <a:rPr lang="en-US" sz="2000" dirty="0" smtClean="0">
                <a:sym typeface="Wingdings" panose="05000000000000000000" pitchFamily="2" charset="2"/>
              </a:rPr>
              <a:t>-140dBm</a:t>
            </a:r>
          </a:p>
          <a:p>
            <a:pPr>
              <a:buFont typeface="Wingdings"/>
              <a:buChar char="è"/>
            </a:pPr>
            <a:endParaRPr lang="en-US" sz="2000" dirty="0" smtClean="0">
              <a:sym typeface="Wingdings" panose="05000000000000000000" pitchFamily="2" charset="2"/>
            </a:endParaRP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13</a:t>
            </a:fld>
            <a:endParaRPr lang="en-US" altLang="en-US"/>
          </a:p>
        </p:txBody>
      </p:sp>
    </p:spTree>
    <p:extLst>
      <p:ext uri="{BB962C8B-B14F-4D97-AF65-F5344CB8AC3E}">
        <p14:creationId xmlns:p14="http://schemas.microsoft.com/office/powerpoint/2010/main" val="620806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IKE207\robert\Desktop\per_coded_144bits.png"/>
          <p:cNvPicPr>
            <a:picLocks noChangeAspect="1" noChangeArrowheads="1"/>
          </p:cNvPicPr>
          <p:nvPr/>
        </p:nvPicPr>
        <p:blipFill rotWithShape="1">
          <a:blip r:embed="rId2">
            <a:extLst>
              <a:ext uri="{28A0092B-C50C-407E-A947-70E740481C1C}">
                <a14:useLocalDpi xmlns:a14="http://schemas.microsoft.com/office/drawing/2010/main" val="0"/>
              </a:ext>
            </a:extLst>
          </a:blip>
          <a:srcRect l="2308" t="7158"/>
          <a:stretch/>
        </p:blipFill>
        <p:spPr bwMode="auto">
          <a:xfrm>
            <a:off x="4644008" y="2924944"/>
            <a:ext cx="4238744" cy="3021218"/>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en-US" dirty="0" smtClean="0"/>
              <a:t>Calculations with Coding</a:t>
            </a:r>
            <a:endParaRPr lang="en-US" dirty="0"/>
          </a:p>
        </p:txBody>
      </p:sp>
      <p:sp>
        <p:nvSpPr>
          <p:cNvPr id="3" name="Inhaltsplatzhalter 2"/>
          <p:cNvSpPr>
            <a:spLocks noGrp="1"/>
          </p:cNvSpPr>
          <p:nvPr>
            <p:ph idx="1"/>
          </p:nvPr>
        </p:nvSpPr>
        <p:spPr>
          <a:xfrm>
            <a:off x="685800" y="1556792"/>
            <a:ext cx="7772400" cy="4114800"/>
          </a:xfrm>
        </p:spPr>
        <p:txBody>
          <a:bodyPr/>
          <a:lstStyle/>
          <a:p>
            <a:r>
              <a:rPr lang="en-US" sz="2000" dirty="0" smtClean="0"/>
              <a:t>The bit-rate vs. RX power curves only consider the payload bit-rate as they are normalized to </a:t>
            </a:r>
            <a:r>
              <a:rPr lang="en-US" sz="2000" dirty="0" err="1" smtClean="0"/>
              <a:t>E</a:t>
            </a:r>
            <a:r>
              <a:rPr lang="en-US" sz="2000" baseline="-25000" dirty="0" err="1" smtClean="0"/>
              <a:t>b</a:t>
            </a:r>
            <a:r>
              <a:rPr lang="en-US" sz="2000" dirty="0" smtClean="0"/>
              <a:t>/N</a:t>
            </a:r>
            <a:r>
              <a:rPr lang="en-US" sz="2000" baseline="-25000" dirty="0" smtClean="0"/>
              <a:t>0</a:t>
            </a:r>
          </a:p>
          <a:p>
            <a:pPr>
              <a:buFont typeface="Wingdings"/>
              <a:buChar char="è"/>
            </a:pPr>
            <a:r>
              <a:rPr lang="en-US" sz="2000" dirty="0" smtClean="0">
                <a:sym typeface="Wingdings" panose="05000000000000000000" pitchFamily="2" charset="2"/>
              </a:rPr>
              <a:t>2</a:t>
            </a:r>
            <a:r>
              <a:rPr lang="en-US" sz="2000" dirty="0" smtClean="0"/>
              <a:t>00 bit/s and 360 bit/s are still valid</a:t>
            </a:r>
          </a:p>
          <a:p>
            <a:pPr>
              <a:buFont typeface="Wingdings"/>
              <a:buChar char="è"/>
            </a:pPr>
            <a:endParaRPr lang="en-US" sz="2000" dirty="0" smtClean="0"/>
          </a:p>
          <a:p>
            <a:r>
              <a:rPr lang="en-US" sz="2000" dirty="0" smtClean="0"/>
              <a:t>1% PER requires </a:t>
            </a:r>
            <a:r>
              <a:rPr lang="en-US" sz="2000" dirty="0" err="1" smtClean="0"/>
              <a:t>E</a:t>
            </a:r>
            <a:r>
              <a:rPr lang="en-US" sz="2000" baseline="-25000" dirty="0" err="1" smtClean="0"/>
              <a:t>b</a:t>
            </a:r>
            <a:r>
              <a:rPr lang="en-US" sz="2000" dirty="0" smtClean="0"/>
              <a:t>/N</a:t>
            </a:r>
            <a:r>
              <a:rPr lang="en-US" sz="2000" baseline="-25000" dirty="0" smtClean="0"/>
              <a:t>0</a:t>
            </a:r>
            <a:r>
              <a:rPr lang="en-US" sz="2000" dirty="0" smtClean="0"/>
              <a:t> of </a:t>
            </a:r>
            <a:br>
              <a:rPr lang="en-US" sz="2000" dirty="0" smtClean="0"/>
            </a:br>
            <a:r>
              <a:rPr lang="en-US" sz="2000" dirty="0" smtClean="0"/>
              <a:t>approx. 3dB for 80 and 144 bit</a:t>
            </a:r>
          </a:p>
          <a:p>
            <a:pPr>
              <a:buFont typeface="Wingdings"/>
              <a:buChar char="è"/>
            </a:pPr>
            <a:r>
              <a:rPr lang="en-US" sz="2000" dirty="0" smtClean="0"/>
              <a:t>Loss of 5.6dB wrt. theoretical</a:t>
            </a:r>
            <a:br>
              <a:rPr lang="en-US" sz="2000" dirty="0" smtClean="0"/>
            </a:br>
            <a:r>
              <a:rPr lang="en-US" sz="2000" dirty="0" smtClean="0"/>
              <a:t>bound</a:t>
            </a:r>
          </a:p>
          <a:p>
            <a:pPr>
              <a:buFont typeface="Wingdings"/>
              <a:buChar char="è"/>
            </a:pPr>
            <a:endParaRPr lang="en-US" sz="2000" dirty="0" smtClean="0"/>
          </a:p>
          <a:p>
            <a:pPr>
              <a:buFont typeface="Wingdings"/>
              <a:buChar char="è"/>
            </a:pPr>
            <a:r>
              <a:rPr lang="en-US" sz="2000" dirty="0" smtClean="0"/>
              <a:t>-146dBm for 90% overhead</a:t>
            </a:r>
          </a:p>
          <a:p>
            <a:pPr>
              <a:buFont typeface="Wingdings"/>
              <a:buChar char="è"/>
            </a:pPr>
            <a:r>
              <a:rPr lang="en-US" sz="2000" dirty="0" smtClean="0"/>
              <a:t>-143dBm for 50% overhead</a:t>
            </a:r>
          </a:p>
          <a:p>
            <a:pPr>
              <a:buFont typeface="Wingdings"/>
              <a:buChar char="è"/>
            </a:pPr>
            <a:endParaRPr lang="en-US" sz="2000" dirty="0"/>
          </a:p>
          <a:p>
            <a:pPr>
              <a:buFont typeface="Wingdings"/>
              <a:buChar char="è"/>
            </a:pPr>
            <a:r>
              <a:rPr lang="en-US" sz="2000" dirty="0" smtClean="0"/>
              <a:t>FEC significantly improves the</a:t>
            </a:r>
            <a:br>
              <a:rPr lang="en-US" sz="2000" dirty="0" smtClean="0"/>
            </a:br>
            <a:r>
              <a:rPr lang="en-US" sz="2000" dirty="0" smtClean="0"/>
              <a:t>performance </a:t>
            </a:r>
          </a:p>
          <a:p>
            <a:pPr>
              <a:buFont typeface="Wingdings"/>
              <a:buChar char="è"/>
            </a:pPr>
            <a:endParaRPr lang="en-US" sz="2000" dirty="0" smtClean="0"/>
          </a:p>
          <a:p>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9A6DDD86-BF77-4907-BB6E-EE2837C5EC73}" type="slidenum">
              <a:rPr lang="en-US" altLang="en-US" smtClean="0"/>
              <a:pPr>
                <a:defRPr/>
              </a:pPr>
              <a:t>14</a:t>
            </a:fld>
            <a:endParaRPr lang="en-US" altLang="en-US" dirty="0"/>
          </a:p>
        </p:txBody>
      </p:sp>
      <p:sp>
        <p:nvSpPr>
          <p:cNvPr id="8" name="Textfeld 7"/>
          <p:cNvSpPr txBox="1"/>
          <p:nvPr/>
        </p:nvSpPr>
        <p:spPr>
          <a:xfrm>
            <a:off x="4732600" y="5877272"/>
            <a:ext cx="4411400" cy="461665"/>
          </a:xfrm>
          <a:prstGeom prst="rect">
            <a:avLst/>
          </a:prstGeom>
          <a:noFill/>
        </p:spPr>
        <p:txBody>
          <a:bodyPr wrap="none" rtlCol="0">
            <a:spAutoFit/>
          </a:bodyPr>
          <a:lstStyle/>
          <a:p>
            <a:r>
              <a:rPr lang="en-US" dirty="0" smtClean="0"/>
              <a:t>Packet Error Rate vs. </a:t>
            </a:r>
            <a:r>
              <a:rPr lang="en-US" dirty="0" err="1" smtClean="0"/>
              <a:t>E</a:t>
            </a:r>
            <a:r>
              <a:rPr lang="en-US" baseline="-25000" dirty="0" err="1" smtClean="0"/>
              <a:t>b</a:t>
            </a:r>
            <a:r>
              <a:rPr lang="en-US" dirty="0" smtClean="0"/>
              <a:t>/N</a:t>
            </a:r>
            <a:r>
              <a:rPr lang="en-US" baseline="-25000" dirty="0" smtClean="0"/>
              <a:t>0</a:t>
            </a:r>
            <a:r>
              <a:rPr lang="en-US" dirty="0" smtClean="0"/>
              <a:t> for coded  (802.15.4k conv. code) MSK </a:t>
            </a:r>
            <a:br>
              <a:rPr lang="en-US" dirty="0" smtClean="0"/>
            </a:br>
            <a:r>
              <a:rPr lang="en-US" dirty="0" smtClean="0"/>
              <a:t>with coherent demodulation and payload packet length 144 bit</a:t>
            </a:r>
            <a:endParaRPr lang="en-US" dirty="0"/>
          </a:p>
        </p:txBody>
      </p:sp>
    </p:spTree>
    <p:extLst>
      <p:ext uri="{BB962C8B-B14F-4D97-AF65-F5344CB8AC3E}">
        <p14:creationId xmlns:p14="http://schemas.microsoft.com/office/powerpoint/2010/main" val="1661502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Loss due to Overhead</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9A6DDD86-BF77-4907-BB6E-EE2837C5EC73}" type="slidenum">
              <a:rPr lang="en-US" altLang="en-US" smtClean="0"/>
              <a:pPr>
                <a:defRPr/>
              </a:pPr>
              <a:t>15</a:t>
            </a:fld>
            <a:endParaRPr lang="en-US" altLang="en-US" dirty="0"/>
          </a:p>
        </p:txBody>
      </p:sp>
      <p:pic>
        <p:nvPicPr>
          <p:cNvPr id="7" name="Picture 2" descr="C:\Users\robert\Desktop\wng\rat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772816"/>
            <a:ext cx="5544289" cy="4137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Gerade Verbindung mit Pfeil 8"/>
          <p:cNvCxnSpPr/>
          <p:nvPr/>
        </p:nvCxnSpPr>
        <p:spPr bwMode="auto">
          <a:xfrm flipV="1">
            <a:off x="2558631" y="4482688"/>
            <a:ext cx="789233" cy="2"/>
          </a:xfrm>
          <a:prstGeom prst="straightConnector1">
            <a:avLst/>
          </a:prstGeom>
          <a:ln>
            <a:solidFill>
              <a:srgbClr val="FF0000"/>
            </a:solidFill>
            <a:headEnd type="none" w="sm" len="sm"/>
            <a:tailEnd type="arrow"/>
          </a:ln>
          <a:extLst/>
        </p:spPr>
        <p:style>
          <a:lnRef idx="3">
            <a:schemeClr val="accent6"/>
          </a:lnRef>
          <a:fillRef idx="0">
            <a:schemeClr val="accent6"/>
          </a:fillRef>
          <a:effectRef idx="2">
            <a:schemeClr val="accent6"/>
          </a:effectRef>
          <a:fontRef idx="minor">
            <a:schemeClr val="tx1"/>
          </a:fontRef>
        </p:style>
      </p:cxnSp>
      <p:cxnSp>
        <p:nvCxnSpPr>
          <p:cNvPr id="10" name="Gerade Verbindung mit Pfeil 9"/>
          <p:cNvCxnSpPr/>
          <p:nvPr/>
        </p:nvCxnSpPr>
        <p:spPr bwMode="auto">
          <a:xfrm flipV="1">
            <a:off x="2833359" y="4365104"/>
            <a:ext cx="298481" cy="3"/>
          </a:xfrm>
          <a:prstGeom prst="straightConnector1">
            <a:avLst/>
          </a:prstGeom>
          <a:ln>
            <a:solidFill>
              <a:srgbClr val="FF0000"/>
            </a:solidFill>
            <a:headEnd type="none" w="sm" len="sm"/>
            <a:tailEnd type="arrow"/>
          </a:ln>
          <a:extLst/>
        </p:spPr>
        <p:style>
          <a:lnRef idx="3">
            <a:schemeClr val="accent6"/>
          </a:lnRef>
          <a:fillRef idx="0">
            <a:schemeClr val="accent6"/>
          </a:fillRef>
          <a:effectRef idx="2">
            <a:schemeClr val="accent6"/>
          </a:effectRef>
          <a:fontRef idx="minor">
            <a:schemeClr val="tx1"/>
          </a:fontRef>
        </p:style>
      </p:cxnSp>
      <p:sp>
        <p:nvSpPr>
          <p:cNvPr id="3" name="Inhaltsplatzhalter 2"/>
          <p:cNvSpPr>
            <a:spLocks noGrp="1"/>
          </p:cNvSpPr>
          <p:nvPr>
            <p:ph idx="1"/>
          </p:nvPr>
        </p:nvSpPr>
        <p:spPr>
          <a:xfrm>
            <a:off x="5508104" y="1981200"/>
            <a:ext cx="3096344" cy="4114800"/>
          </a:xfrm>
        </p:spPr>
        <p:txBody>
          <a:bodyPr/>
          <a:lstStyle/>
          <a:p>
            <a:r>
              <a:rPr lang="en-US" sz="2000" dirty="0" smtClean="0"/>
              <a:t>Additional overhead reduces payload bit-rate (50% assumption)</a:t>
            </a:r>
          </a:p>
          <a:p>
            <a:pPr>
              <a:buFont typeface="Wingdings" pitchFamily="2" charset="2"/>
              <a:buChar char="è"/>
            </a:pPr>
            <a:r>
              <a:rPr lang="en-US" sz="2000" dirty="0" smtClean="0">
                <a:sym typeface="Wingdings" panose="05000000000000000000" pitchFamily="2" charset="2"/>
              </a:rPr>
              <a:t>13...20dB </a:t>
            </a:r>
            <a:r>
              <a:rPr lang="en-US" sz="2000" dirty="0" smtClean="0">
                <a:sym typeface="Wingdings" panose="05000000000000000000" pitchFamily="2" charset="2"/>
              </a:rPr>
              <a:t>loss wrt. theoretical limits</a:t>
            </a:r>
          </a:p>
          <a:p>
            <a:pPr>
              <a:buFont typeface="Wingdings" pitchFamily="2" charset="2"/>
              <a:buChar char="è"/>
            </a:pPr>
            <a:r>
              <a:rPr lang="en-US" sz="2000" dirty="0" smtClean="0">
                <a:sym typeface="Wingdings" panose="05000000000000000000" pitchFamily="2" charset="2"/>
              </a:rPr>
              <a:t>20 </a:t>
            </a:r>
            <a:r>
              <a:rPr lang="en-US" sz="2000" dirty="0" smtClean="0">
                <a:sym typeface="Wingdings" panose="05000000000000000000" pitchFamily="2" charset="2"/>
              </a:rPr>
              <a:t>... </a:t>
            </a:r>
            <a:r>
              <a:rPr lang="en-US" sz="2000" dirty="0" smtClean="0">
                <a:sym typeface="Wingdings" panose="05000000000000000000" pitchFamily="2" charset="2"/>
              </a:rPr>
              <a:t>1</a:t>
            </a:r>
            <a:r>
              <a:rPr lang="en-US" sz="2000" dirty="0" smtClean="0">
                <a:sym typeface="Wingdings" panose="05000000000000000000" pitchFamily="2" charset="2"/>
              </a:rPr>
              <a:t>00 </a:t>
            </a:r>
            <a:r>
              <a:rPr lang="en-US" sz="2000" dirty="0" smtClean="0">
                <a:sym typeface="Wingdings" panose="05000000000000000000" pitchFamily="2" charset="2"/>
              </a:rPr>
              <a:t>times the energy of a perfect system  battery lifetime</a:t>
            </a:r>
          </a:p>
          <a:p>
            <a:pPr>
              <a:buFont typeface="Wingdings" pitchFamily="2" charset="2"/>
              <a:buChar char="è"/>
            </a:pPr>
            <a:endParaRPr lang="en-US" sz="2000" dirty="0">
              <a:sym typeface="Wingdings" panose="05000000000000000000" pitchFamily="2" charset="2"/>
            </a:endParaRPr>
          </a:p>
          <a:p>
            <a:pPr>
              <a:buFont typeface="Wingdings" pitchFamily="2" charset="2"/>
              <a:buChar char="è"/>
            </a:pPr>
            <a:r>
              <a:rPr lang="en-US" sz="2000" dirty="0" smtClean="0">
                <a:sym typeface="Wingdings" panose="05000000000000000000" pitchFamily="2" charset="2"/>
              </a:rPr>
              <a:t>Worse </a:t>
            </a:r>
            <a:r>
              <a:rPr lang="en-US" sz="2000" dirty="0">
                <a:sym typeface="Wingdings" panose="05000000000000000000" pitchFamily="2" charset="2"/>
              </a:rPr>
              <a:t>than competitors </a:t>
            </a:r>
            <a:r>
              <a:rPr lang="en-US" sz="2000" dirty="0" smtClean="0">
                <a:sym typeface="Wingdings" panose="05000000000000000000" pitchFamily="2" charset="2"/>
              </a:rPr>
              <a:t/>
            </a:r>
            <a:br>
              <a:rPr lang="en-US" sz="2000" dirty="0" smtClean="0">
                <a:sym typeface="Wingdings" panose="05000000000000000000" pitchFamily="2" charset="2"/>
              </a:rPr>
            </a:br>
            <a:r>
              <a:rPr lang="en-US" sz="2000" dirty="0" smtClean="0">
                <a:sym typeface="Wingdings" panose="05000000000000000000" pitchFamily="2" charset="2"/>
              </a:rPr>
              <a:t>(15-16-0486r0)</a:t>
            </a:r>
            <a:endParaRPr lang="en-US" sz="2000" dirty="0">
              <a:sym typeface="Wingdings" panose="05000000000000000000" pitchFamily="2" charset="2"/>
            </a:endParaRPr>
          </a:p>
          <a:p>
            <a:pPr>
              <a:buFont typeface="Wingdings" pitchFamily="2" charset="2"/>
              <a:buChar char="è"/>
            </a:pPr>
            <a:endParaRPr lang="en-US" sz="2000" dirty="0">
              <a:sym typeface="Wingdings" panose="05000000000000000000" pitchFamily="2" charset="2"/>
            </a:endParaRPr>
          </a:p>
        </p:txBody>
      </p:sp>
      <p:sp>
        <p:nvSpPr>
          <p:cNvPr id="12" name="Textfeld 11"/>
          <p:cNvSpPr txBox="1"/>
          <p:nvPr/>
        </p:nvSpPr>
        <p:spPr>
          <a:xfrm>
            <a:off x="3347864" y="4232121"/>
            <a:ext cx="797013" cy="276999"/>
          </a:xfrm>
          <a:prstGeom prst="rect">
            <a:avLst/>
          </a:prstGeom>
          <a:noFill/>
        </p:spPr>
        <p:txBody>
          <a:bodyPr wrap="none" rtlCol="0">
            <a:spAutoFit/>
          </a:bodyPr>
          <a:lstStyle/>
          <a:p>
            <a:r>
              <a:rPr lang="de-DE" dirty="0" smtClean="0"/>
              <a:t>w/ </a:t>
            </a:r>
            <a:r>
              <a:rPr lang="de-DE" dirty="0" err="1" smtClean="0"/>
              <a:t>coding</a:t>
            </a:r>
            <a:endParaRPr lang="de-DE" dirty="0"/>
          </a:p>
        </p:txBody>
      </p:sp>
      <p:sp>
        <p:nvSpPr>
          <p:cNvPr id="13" name="Textfeld 12"/>
          <p:cNvSpPr txBox="1"/>
          <p:nvPr/>
        </p:nvSpPr>
        <p:spPr>
          <a:xfrm>
            <a:off x="3347864" y="4344189"/>
            <a:ext cx="873957" cy="276999"/>
          </a:xfrm>
          <a:prstGeom prst="rect">
            <a:avLst/>
          </a:prstGeom>
          <a:noFill/>
        </p:spPr>
        <p:txBody>
          <a:bodyPr wrap="none" rtlCol="0">
            <a:spAutoFit/>
          </a:bodyPr>
          <a:lstStyle/>
          <a:p>
            <a:r>
              <a:rPr lang="de-DE" dirty="0" smtClean="0"/>
              <a:t>w/o </a:t>
            </a:r>
            <a:r>
              <a:rPr lang="de-DE" dirty="0" err="1" smtClean="0"/>
              <a:t>coding</a:t>
            </a:r>
            <a:endParaRPr lang="de-DE" dirty="0"/>
          </a:p>
        </p:txBody>
      </p:sp>
      <p:sp>
        <p:nvSpPr>
          <p:cNvPr id="8" name="Ellipse 7"/>
          <p:cNvSpPr/>
          <p:nvPr/>
        </p:nvSpPr>
        <p:spPr bwMode="auto">
          <a:xfrm>
            <a:off x="2262079" y="4058649"/>
            <a:ext cx="720080" cy="699919"/>
          </a:xfrm>
          <a:prstGeom prst="ellipse">
            <a:avLst/>
          </a:prstGeom>
          <a:noFill/>
          <a:ln>
            <a:solidFill>
              <a:srgbClr val="C00000"/>
            </a:solidFill>
            <a:headEnd type="none" w="sm" len="sm"/>
            <a:tailEnd type="none" w="sm" len="s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02269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Conclusions</a:t>
            </a:r>
            <a:endParaRPr lang="en-US" dirty="0"/>
          </a:p>
        </p:txBody>
      </p:sp>
      <p:sp>
        <p:nvSpPr>
          <p:cNvPr id="3" name="Inhaltsplatzhalter 2"/>
          <p:cNvSpPr>
            <a:spLocks noGrp="1"/>
          </p:cNvSpPr>
          <p:nvPr>
            <p:ph idx="1"/>
          </p:nvPr>
        </p:nvSpPr>
        <p:spPr/>
        <p:txBody>
          <a:bodyPr/>
          <a:lstStyle/>
          <a:p>
            <a:r>
              <a:rPr lang="en-US" sz="2000" dirty="0" smtClean="0"/>
              <a:t>Fragmentation is one mean in 802.15.4k to reduce the transmit duration to meet FCC regulation</a:t>
            </a:r>
          </a:p>
          <a:p>
            <a:r>
              <a:rPr lang="en-US" sz="2000" dirty="0" smtClean="0"/>
              <a:t>However, the employed MAC fragmentation shows significant gaps wrt. the theoretical limits</a:t>
            </a:r>
          </a:p>
          <a:p>
            <a:r>
              <a:rPr lang="en-US" sz="2000" dirty="0" smtClean="0"/>
              <a:t>Using 802.15.4 with </a:t>
            </a:r>
            <a:r>
              <a:rPr lang="en-US" sz="2000" dirty="0" smtClean="0"/>
              <a:t>lower PHY </a:t>
            </a:r>
            <a:r>
              <a:rPr lang="en-US" sz="2000" dirty="0" smtClean="0"/>
              <a:t>fragmentation could significantly improve the results</a:t>
            </a:r>
          </a:p>
          <a:p>
            <a:pPr lvl="1"/>
            <a:r>
              <a:rPr lang="en-US" sz="1800" dirty="0" smtClean="0"/>
              <a:t>&gt;20 dB more sensitivity</a:t>
            </a:r>
          </a:p>
          <a:p>
            <a:pPr lvl="1"/>
            <a:r>
              <a:rPr lang="en-US" sz="1800" dirty="0" smtClean="0"/>
              <a:t>More than </a:t>
            </a:r>
            <a:r>
              <a:rPr lang="en-US" sz="1800" dirty="0" smtClean="0"/>
              <a:t>20 </a:t>
            </a:r>
            <a:r>
              <a:rPr lang="en-US" sz="1800" dirty="0" smtClean="0"/>
              <a:t>time less </a:t>
            </a:r>
            <a:r>
              <a:rPr lang="en-US" sz="1800" dirty="0" smtClean="0"/>
              <a:t>energy</a:t>
            </a:r>
          </a:p>
          <a:p>
            <a:r>
              <a:rPr lang="en-US" sz="2000" dirty="0" smtClean="0"/>
              <a:t>The calculations did not take the additional signaling into account</a:t>
            </a:r>
          </a:p>
          <a:p>
            <a:r>
              <a:rPr lang="en-US" sz="2000" dirty="0" smtClean="0"/>
              <a:t>Further improvements wrt. interference are not considered here</a:t>
            </a:r>
            <a:endParaRPr lang="en-US" sz="2000" dirty="0" smtClean="0"/>
          </a:p>
          <a:p>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9A6DDD86-BF77-4907-BB6E-EE2837C5EC73}" type="slidenum">
              <a:rPr lang="en-US" altLang="en-US" smtClean="0"/>
              <a:pPr>
                <a:defRPr/>
              </a:pPr>
              <a:t>16</a:t>
            </a:fld>
            <a:endParaRPr lang="en-US" altLang="en-US" dirty="0"/>
          </a:p>
        </p:txBody>
      </p:sp>
    </p:spTree>
    <p:extLst>
      <p:ext uri="{BB962C8B-B14F-4D97-AF65-F5344CB8AC3E}">
        <p14:creationId xmlns:p14="http://schemas.microsoft.com/office/powerpoint/2010/main" val="2702193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 </a:t>
            </a:r>
            <a:r>
              <a:rPr lang="de-DE" dirty="0" err="1" smtClean="0"/>
              <a:t>for</a:t>
            </a:r>
            <a:r>
              <a:rPr lang="de-DE" dirty="0" smtClean="0"/>
              <a:t> </a:t>
            </a:r>
            <a:r>
              <a:rPr lang="de-DE" dirty="0" err="1" smtClean="0"/>
              <a:t>Your</a:t>
            </a:r>
            <a:r>
              <a:rPr lang="de-DE" dirty="0" smtClean="0"/>
              <a:t> Interest!</a:t>
            </a:r>
            <a:endParaRPr lang="de-DE" dirty="0"/>
          </a:p>
        </p:txBody>
      </p:sp>
      <p:sp>
        <p:nvSpPr>
          <p:cNvPr id="8" name="Untertitel 7"/>
          <p:cNvSpPr>
            <a:spLocks noGrp="1"/>
          </p:cNvSpPr>
          <p:nvPr>
            <p:ph type="subTitle" idx="1"/>
          </p:nvPr>
        </p:nvSpPr>
        <p:spPr/>
        <p:txBody>
          <a:bodyPr/>
          <a:lstStyle/>
          <a:p>
            <a:endParaRPr lang="de-DE"/>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17</a:t>
            </a:fld>
            <a:endParaRPr lang="en-US" altLang="en-US"/>
          </a:p>
        </p:txBody>
      </p:sp>
    </p:spTree>
    <p:extLst>
      <p:ext uri="{BB962C8B-B14F-4D97-AF65-F5344CB8AC3E}">
        <p14:creationId xmlns:p14="http://schemas.microsoft.com/office/powerpoint/2010/main" val="3214218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of IEEE 802.15.4k</a:t>
            </a:r>
            <a:endParaRPr lang="en-US" dirty="0"/>
          </a:p>
        </p:txBody>
      </p:sp>
      <p:sp>
        <p:nvSpPr>
          <p:cNvPr id="3" name="Untertitel 2"/>
          <p:cNvSpPr>
            <a:spLocks noGrp="1"/>
          </p:cNvSpPr>
          <p:nvPr>
            <p:ph type="subTitle" idx="1"/>
          </p:nvPr>
        </p:nvSpPr>
        <p:spPr/>
        <p:txBody>
          <a:bodyPr/>
          <a:lstStyle/>
          <a:p>
            <a:endParaRPr lang="de-DE"/>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August 2017</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E7930C83-4B27-46D3-8483-71E3644D19CB}"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Background</a:t>
            </a:r>
            <a:endParaRPr lang="de-DE" dirty="0"/>
          </a:p>
        </p:txBody>
      </p:sp>
      <p:sp>
        <p:nvSpPr>
          <p:cNvPr id="3" name="Inhaltsplatzhalter 2"/>
          <p:cNvSpPr>
            <a:spLocks noGrp="1"/>
          </p:cNvSpPr>
          <p:nvPr>
            <p:ph idx="1"/>
          </p:nvPr>
        </p:nvSpPr>
        <p:spPr/>
        <p:txBody>
          <a:bodyPr/>
          <a:lstStyle/>
          <a:p>
            <a:r>
              <a:rPr lang="en-US" sz="1800" dirty="0" smtClean="0"/>
              <a:t>Pat presented a white paper on the suitability of IEEE 802.15.4 for LPWAN applications (15-17/248r0) (</a:t>
            </a:r>
            <a:r>
              <a:rPr lang="en-US" sz="1800" dirty="0" smtClean="0">
                <a:hlinkClick r:id="rId2"/>
              </a:rPr>
              <a:t>https</a:t>
            </a:r>
            <a:r>
              <a:rPr lang="en-US" sz="1800" dirty="0">
                <a:hlinkClick r:id="rId2"/>
              </a:rPr>
              <a:t>://</a:t>
            </a:r>
            <a:r>
              <a:rPr lang="en-US" sz="1800" dirty="0" smtClean="0">
                <a:hlinkClick r:id="rId2"/>
              </a:rPr>
              <a:t>mentor.ieee.org/802.15/dcn/17/15-17-0248-00-lpwa-summary-of-ieee-std-802-15-4-lecim.docx</a:t>
            </a:r>
            <a:r>
              <a:rPr lang="en-US" sz="1800" dirty="0" smtClean="0"/>
              <a:t>)</a:t>
            </a:r>
          </a:p>
          <a:p>
            <a:endParaRPr lang="en-US" sz="1800" dirty="0" smtClean="0"/>
          </a:p>
          <a:p>
            <a:r>
              <a:rPr lang="en-US" sz="1800" dirty="0" smtClean="0"/>
              <a:t>Existing IEEI 802.15.4 technologies already fulfill many requirements of LPWAN</a:t>
            </a:r>
          </a:p>
          <a:p>
            <a:endParaRPr lang="en-US" sz="1800" dirty="0"/>
          </a:p>
          <a:p>
            <a:r>
              <a:rPr lang="en-US" sz="1800" dirty="0" smtClean="0"/>
              <a:t>Open questions remained on the applied fragmentation approach in order to fulfill the 0.4s FCC requirement</a:t>
            </a:r>
          </a:p>
          <a:p>
            <a:endParaRPr lang="en-US" sz="1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3</a:t>
            </a:fld>
            <a:endParaRPr lang="en-US" altLang="en-US"/>
          </a:p>
        </p:txBody>
      </p:sp>
    </p:spTree>
    <p:extLst>
      <p:ext uri="{BB962C8B-B14F-4D97-AF65-F5344CB8AC3E}">
        <p14:creationId xmlns:p14="http://schemas.microsoft.com/office/powerpoint/2010/main" val="156437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 in 802.15.4k</a:t>
            </a:r>
            <a:endParaRPr lang="en-US" dirty="0"/>
          </a:p>
        </p:txBody>
      </p:sp>
      <p:sp>
        <p:nvSpPr>
          <p:cNvPr id="3" name="Inhaltsplatzhalter 2"/>
          <p:cNvSpPr>
            <a:spLocks noGrp="1"/>
          </p:cNvSpPr>
          <p:nvPr>
            <p:ph idx="1"/>
          </p:nvPr>
        </p:nvSpPr>
        <p:spPr>
          <a:xfrm>
            <a:off x="685800" y="4509120"/>
            <a:ext cx="7772400" cy="1586880"/>
          </a:xfrm>
        </p:spPr>
        <p:txBody>
          <a:bodyPr/>
          <a:lstStyle/>
          <a:p>
            <a:r>
              <a:rPr lang="en-US" sz="2000" dirty="0" smtClean="0"/>
              <a:t>802.15.4k allows the efficient fragmentation of the MPDU into multiple </a:t>
            </a:r>
            <a:r>
              <a:rPr lang="en-US" sz="2000" dirty="0" smtClean="0"/>
              <a:t>PSDU</a:t>
            </a:r>
            <a:endParaRPr lang="en-US" sz="2000" dirty="0" smtClean="0"/>
          </a:p>
          <a:p>
            <a:r>
              <a:rPr lang="en-US" sz="2000" dirty="0" smtClean="0"/>
              <a:t>If FEC is used each PSDU uses a separate FEC encoding</a:t>
            </a:r>
            <a:endParaRPr lang="en-US" sz="2000" dirty="0" smtClean="0"/>
          </a:p>
          <a:p>
            <a:r>
              <a:rPr lang="en-US" sz="2000" dirty="0" smtClean="0"/>
              <a:t>The fragmentation approach uses compression techniques to minimize the additional fragmentation overhead</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9A6DDD86-BF77-4907-BB6E-EE2837C5EC73}" type="slidenum">
              <a:rPr lang="en-US" altLang="en-US" smtClean="0"/>
              <a:pPr>
                <a:defRPr/>
              </a:pPr>
              <a:t>4</a:t>
            </a:fld>
            <a:endParaRPr lang="en-US"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772816"/>
            <a:ext cx="4558955" cy="2607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0144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PSDU PHY Modulation</a:t>
            </a:r>
            <a:endParaRPr lang="de-DE" dirty="0"/>
          </a:p>
        </p:txBody>
      </p:sp>
      <p:sp>
        <p:nvSpPr>
          <p:cNvPr id="3" name="Inhaltsplatzhalter 2"/>
          <p:cNvSpPr>
            <a:spLocks noGrp="1"/>
          </p:cNvSpPr>
          <p:nvPr>
            <p:ph idx="1"/>
          </p:nvPr>
        </p:nvSpPr>
        <p:spPr>
          <a:xfrm>
            <a:off x="685800" y="5229200"/>
            <a:ext cx="7772400" cy="866800"/>
          </a:xfrm>
        </p:spPr>
        <p:txBody>
          <a:bodyPr/>
          <a:lstStyle/>
          <a:p>
            <a:r>
              <a:rPr lang="en-US" sz="2000" dirty="0" smtClean="0"/>
              <a:t>The PHY Modulation treats every PSDU separately</a:t>
            </a:r>
          </a:p>
          <a:p>
            <a:pPr>
              <a:buFont typeface="Wingdings"/>
              <a:buChar char="à"/>
            </a:pPr>
            <a:r>
              <a:rPr lang="en-US" sz="2000" dirty="0" smtClean="0"/>
              <a:t>Separate FEC encoding, separate sync, ...</a:t>
            </a:r>
          </a:p>
          <a:p>
            <a:pPr>
              <a:buFont typeface="Wingdings"/>
              <a:buChar char="à"/>
            </a:pPr>
            <a:r>
              <a:rPr lang="en-US" sz="2000" dirty="0" smtClean="0"/>
              <a:t>Reassembly is achieved </a:t>
            </a:r>
            <a:r>
              <a:rPr lang="en-US" sz="2000" dirty="0" smtClean="0"/>
              <a:t>after FEC decoding in the receiver</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5</a:t>
            </a:fld>
            <a:endParaRPr lang="en-US" alt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83768" y="1484784"/>
            <a:ext cx="4032841" cy="3672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feld 6"/>
          <p:cNvSpPr txBox="1"/>
          <p:nvPr/>
        </p:nvSpPr>
        <p:spPr>
          <a:xfrm>
            <a:off x="5364088" y="2852936"/>
            <a:ext cx="3575722" cy="276999"/>
          </a:xfrm>
          <a:prstGeom prst="rect">
            <a:avLst/>
          </a:prstGeom>
          <a:noFill/>
        </p:spPr>
        <p:txBody>
          <a:bodyPr wrap="none" rtlCol="0">
            <a:spAutoFit/>
          </a:bodyPr>
          <a:lstStyle/>
          <a:p>
            <a:r>
              <a:rPr lang="en-US" dirty="0" smtClean="0"/>
              <a:t>IEEE 802.15.4k FSK PHY Modulation Block Diagram</a:t>
            </a:r>
            <a:endParaRPr lang="en-US" dirty="0"/>
          </a:p>
        </p:txBody>
      </p:sp>
    </p:spTree>
    <p:extLst>
      <p:ext uri="{BB962C8B-B14F-4D97-AF65-F5344CB8AC3E}">
        <p14:creationId xmlns:p14="http://schemas.microsoft.com/office/powerpoint/2010/main" val="2735380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Pros and Cons of the Current Approach</a:t>
            </a:r>
            <a:endParaRPr lang="en-US" dirty="0"/>
          </a:p>
        </p:txBody>
      </p:sp>
      <p:sp>
        <p:nvSpPr>
          <p:cNvPr id="3" name="Inhaltsplatzhalter 2"/>
          <p:cNvSpPr>
            <a:spLocks noGrp="1"/>
          </p:cNvSpPr>
          <p:nvPr>
            <p:ph idx="1"/>
          </p:nvPr>
        </p:nvSpPr>
        <p:spPr/>
        <p:txBody>
          <a:bodyPr/>
          <a:lstStyle/>
          <a:p>
            <a:r>
              <a:rPr lang="en-US" sz="2000" dirty="0" smtClean="0"/>
              <a:t>Pros:</a:t>
            </a:r>
          </a:p>
          <a:p>
            <a:pPr lvl="1"/>
            <a:r>
              <a:rPr lang="en-US" sz="1800" dirty="0" smtClean="0"/>
              <a:t>PHY Modulation wrt. other 802.15.4 systems is kept unchanged</a:t>
            </a:r>
          </a:p>
          <a:p>
            <a:pPr lvl="1"/>
            <a:r>
              <a:rPr lang="en-US" sz="1800" dirty="0" smtClean="0"/>
              <a:t>Simple decoding and </a:t>
            </a:r>
            <a:r>
              <a:rPr lang="en-US" sz="1800" dirty="0" smtClean="0"/>
              <a:t>re-assembly</a:t>
            </a:r>
            <a:endParaRPr lang="en-US" sz="1800" dirty="0" smtClean="0"/>
          </a:p>
          <a:p>
            <a:pPr lvl="1"/>
            <a:r>
              <a:rPr lang="en-US" sz="1800" dirty="0" smtClean="0"/>
              <a:t>Frequency hopping possible to achieve 0.4s FCC limitation</a:t>
            </a:r>
          </a:p>
          <a:p>
            <a:pPr lvl="1"/>
            <a:endParaRPr lang="en-US" sz="1800" dirty="0"/>
          </a:p>
          <a:p>
            <a:r>
              <a:rPr lang="en-US" sz="2200" dirty="0" smtClean="0"/>
              <a:t>Cons:</a:t>
            </a:r>
          </a:p>
          <a:p>
            <a:pPr lvl="1"/>
            <a:r>
              <a:rPr lang="en-US" sz="1800" dirty="0" smtClean="0"/>
              <a:t>Significant loss wrt. theoretical performance</a:t>
            </a:r>
          </a:p>
          <a:p>
            <a:pPr lvl="1"/>
            <a:r>
              <a:rPr lang="en-US" sz="1800" dirty="0" smtClean="0"/>
              <a:t>The lowest possible data-rate is limited due to the overhead</a:t>
            </a:r>
          </a:p>
          <a:p>
            <a:pPr lvl="1"/>
            <a:r>
              <a:rPr lang="en-US" sz="1800" dirty="0" smtClean="0"/>
              <a:t>Additional signaling overhead gets very significant for low data-rates</a:t>
            </a:r>
            <a:endParaRPr lang="en-US" sz="1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9A6DDD86-BF77-4907-BB6E-EE2837C5EC73}" type="slidenum">
              <a:rPr lang="en-US" altLang="en-US" smtClean="0"/>
              <a:pPr>
                <a:defRPr/>
              </a:pPr>
              <a:t>6</a:t>
            </a:fld>
            <a:endParaRPr lang="en-US" altLang="en-US" dirty="0"/>
          </a:p>
        </p:txBody>
      </p:sp>
    </p:spTree>
    <p:extLst>
      <p:ext uri="{BB962C8B-B14F-4D97-AF65-F5344CB8AC3E}">
        <p14:creationId xmlns:p14="http://schemas.microsoft.com/office/powerpoint/2010/main" val="3982574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Loss wrt. Theoretical Performance</a:t>
            </a:r>
            <a:endParaRPr lang="en-US" dirty="0"/>
          </a:p>
        </p:txBody>
      </p:sp>
      <p:sp>
        <p:nvSpPr>
          <p:cNvPr id="3" name="Inhaltsplatzhalter 2"/>
          <p:cNvSpPr>
            <a:spLocks noGrp="1"/>
          </p:cNvSpPr>
          <p:nvPr>
            <p:ph idx="1"/>
          </p:nvPr>
        </p:nvSpPr>
        <p:spPr>
          <a:xfrm>
            <a:off x="5039018" y="1981200"/>
            <a:ext cx="3419182" cy="4114800"/>
          </a:xfrm>
        </p:spPr>
        <p:txBody>
          <a:bodyPr/>
          <a:lstStyle/>
          <a:p>
            <a:r>
              <a:rPr lang="en-US" sz="2000" dirty="0" smtClean="0"/>
              <a:t>Loss of performance in case of limited payload block sizes k of the code</a:t>
            </a:r>
          </a:p>
          <a:p>
            <a:r>
              <a:rPr lang="en-US" sz="2000" dirty="0" smtClean="0">
                <a:sym typeface="Wingdings" panose="05000000000000000000" pitchFamily="2" charset="2"/>
              </a:rPr>
              <a:t> Short code words lead to reduces performance</a:t>
            </a:r>
            <a:endParaRPr lang="en-US" sz="2000" dirty="0" smtClean="0"/>
          </a:p>
          <a:p>
            <a:endParaRPr lang="de-DE" sz="2000" dirty="0" smtClean="0"/>
          </a:p>
          <a:p>
            <a:endParaRPr lang="de-DE" sz="2000" dirty="0" smtClean="0"/>
          </a:p>
          <a:p>
            <a:r>
              <a:rPr lang="el-GR" sz="2000" dirty="0" smtClean="0"/>
              <a:t>Γ</a:t>
            </a:r>
            <a:r>
              <a:rPr lang="de-DE" sz="2000" dirty="0" smtClean="0"/>
              <a:t> </a:t>
            </a:r>
            <a:r>
              <a:rPr lang="en-US" sz="2000" dirty="0" smtClean="0"/>
              <a:t>denotes  the spectral efficiency</a:t>
            </a:r>
          </a:p>
          <a:p>
            <a:r>
              <a:rPr lang="en-US" sz="2000" dirty="0" smtClean="0"/>
              <a:t>Vertical lines are the Shannon Capacity</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7</a:t>
            </a:fld>
            <a:endParaRPr lang="en-US" alt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947432"/>
            <a:ext cx="4248472" cy="4168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544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PSDU Length</a:t>
            </a:r>
            <a:r>
              <a:rPr lang="en-US" dirty="0" smtClean="0"/>
              <a:t> </a:t>
            </a:r>
            <a:r>
              <a:rPr lang="en-US" dirty="0" smtClean="0"/>
              <a:t>( I / </a:t>
            </a:r>
            <a:r>
              <a:rPr lang="en-US" dirty="0" smtClean="0"/>
              <a:t>II </a:t>
            </a:r>
            <a:r>
              <a:rPr lang="en-US" dirty="0" smtClean="0"/>
              <a:t>)</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dirty="0" smtClean="0"/>
              <a:t>Slide </a:t>
            </a:r>
            <a:fld id="{9A6DDD86-BF77-4907-BB6E-EE2837C5EC73}" type="slidenum">
              <a:rPr lang="en-US" altLang="en-US" smtClean="0"/>
              <a:pPr>
                <a:defRPr/>
              </a:pPr>
              <a:t>8</a:t>
            </a:fld>
            <a:endParaRPr lang="en-US" altLang="en-US" dirty="0"/>
          </a:p>
        </p:txBody>
      </p:sp>
      <p:sp>
        <p:nvSpPr>
          <p:cNvPr id="7" name="Inhaltsplatzhalter 6"/>
          <p:cNvSpPr>
            <a:spLocks noGrp="1"/>
          </p:cNvSpPr>
          <p:nvPr>
            <p:ph idx="1"/>
          </p:nvPr>
        </p:nvSpPr>
        <p:spPr>
          <a:xfrm>
            <a:off x="685800" y="4005064"/>
            <a:ext cx="7772400" cy="2090936"/>
          </a:xfrm>
        </p:spPr>
        <p:txBody>
          <a:bodyPr/>
          <a:lstStyle/>
          <a:p>
            <a:r>
              <a:rPr lang="en-US" sz="2400" dirty="0" smtClean="0"/>
              <a:t>Format of the 802.15.4k FSK PHY</a:t>
            </a:r>
          </a:p>
          <a:p>
            <a:r>
              <a:rPr lang="en-US" sz="2400" dirty="0" smtClean="0"/>
              <a:t>Each fragment has at least 5 bytes </a:t>
            </a:r>
            <a:r>
              <a:rPr lang="en-US" sz="2400" dirty="0" smtClean="0"/>
              <a:t>overhead due to SFD (3 bytes) and PHR (2 bytes)</a:t>
            </a:r>
            <a:endParaRPr lang="en-US" sz="2400" dirty="0" smtClean="0"/>
          </a:p>
          <a:p>
            <a:endParaRPr lang="en-US" sz="2400" dirty="0"/>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921" y="1844824"/>
            <a:ext cx="752475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2538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PSDU Length ( </a:t>
            </a:r>
            <a:r>
              <a:rPr lang="en-US" dirty="0" smtClean="0"/>
              <a:t>II </a:t>
            </a:r>
            <a:r>
              <a:rPr lang="en-US" dirty="0"/>
              <a:t>/ II )</a:t>
            </a:r>
            <a:endParaRPr lang="de-DE" dirty="0"/>
          </a:p>
        </p:txBody>
      </p:sp>
      <p:sp>
        <p:nvSpPr>
          <p:cNvPr id="3" name="Inhaltsplatzhalter 2"/>
          <p:cNvSpPr>
            <a:spLocks noGrp="1"/>
          </p:cNvSpPr>
          <p:nvPr>
            <p:ph idx="1"/>
          </p:nvPr>
        </p:nvSpPr>
        <p:spPr>
          <a:xfrm>
            <a:off x="685800" y="3586836"/>
            <a:ext cx="7772400" cy="2509164"/>
          </a:xfrm>
        </p:spPr>
        <p:txBody>
          <a:bodyPr/>
          <a:lstStyle/>
          <a:p>
            <a:r>
              <a:rPr lang="en-US" sz="1800" dirty="0" smtClean="0"/>
              <a:t>The depicted structure forms the PSDU (see previous slide)</a:t>
            </a:r>
          </a:p>
          <a:p>
            <a:r>
              <a:rPr lang="en-US" sz="1800" dirty="0" smtClean="0"/>
              <a:t>The </a:t>
            </a:r>
            <a:r>
              <a:rPr lang="en-US" sz="1800" dirty="0" smtClean="0"/>
              <a:t>fragment format adds 4 or 6 additional bytes overhead </a:t>
            </a:r>
          </a:p>
          <a:p>
            <a:pPr marL="0" indent="0">
              <a:buNone/>
            </a:pPr>
            <a:endParaRPr lang="en-US" sz="1800" dirty="0" smtClean="0">
              <a:sym typeface="Wingdings" panose="05000000000000000000" pitchFamily="2" charset="2"/>
            </a:endParaRPr>
          </a:p>
          <a:p>
            <a:pPr marL="0" indent="0">
              <a:buNone/>
            </a:pPr>
            <a:r>
              <a:rPr lang="en-US" sz="1800" dirty="0" smtClean="0">
                <a:sym typeface="Wingdings" panose="05000000000000000000" pitchFamily="2" charset="2"/>
              </a:rPr>
              <a:t>This results in the following overhead:</a:t>
            </a:r>
          </a:p>
          <a:p>
            <a:r>
              <a:rPr lang="en-US" sz="1800" dirty="0" smtClean="0"/>
              <a:t>3 bytes (SFD) + 2 bytes (PHR) + 2 bytes (Fragment Header) </a:t>
            </a:r>
            <a:br>
              <a:rPr lang="en-US" sz="1800" dirty="0" smtClean="0"/>
            </a:br>
            <a:r>
              <a:rPr lang="en-US" sz="1800" dirty="0" smtClean="0"/>
              <a:t>+ 2/4 bytes FVS (16 or 32 bit)</a:t>
            </a:r>
            <a:endParaRPr lang="en-US" sz="1800" dirty="0" smtClean="0">
              <a:sym typeface="Wingdings" panose="05000000000000000000" pitchFamily="2" charset="2"/>
            </a:endParaRPr>
          </a:p>
          <a:p>
            <a:pPr marL="0" indent="0">
              <a:buNone/>
            </a:pPr>
            <a:r>
              <a:rPr lang="en-US" sz="1800" dirty="0" smtClean="0">
                <a:sym typeface="Wingdings" panose="05000000000000000000" pitchFamily="2" charset="2"/>
              </a:rPr>
              <a:t> </a:t>
            </a:r>
            <a:r>
              <a:rPr lang="en-US" sz="1800" dirty="0" smtClean="0">
                <a:sym typeface="Wingdings" panose="05000000000000000000" pitchFamily="2" charset="2"/>
              </a:rPr>
              <a:t>Each fragment contains at </a:t>
            </a:r>
            <a:r>
              <a:rPr lang="en-US" sz="1800" dirty="0" smtClean="0">
                <a:sym typeface="Wingdings" panose="05000000000000000000" pitchFamily="2" charset="2"/>
              </a:rPr>
              <a:t>9 / 11 byte </a:t>
            </a:r>
            <a:r>
              <a:rPr lang="en-US" sz="1800" dirty="0" smtClean="0">
                <a:sym typeface="Wingdings" panose="05000000000000000000" pitchFamily="2" charset="2"/>
              </a:rPr>
              <a:t>of overhead</a:t>
            </a:r>
            <a:endParaRPr lang="en-US" sz="1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August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9</a:t>
            </a:fld>
            <a:endParaRPr lang="en-US" alt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7905129" cy="20300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5214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904</Words>
  <Application>Microsoft Office PowerPoint</Application>
  <PresentationFormat>Bildschirmpräsentation (4:3)</PresentationFormat>
  <Paragraphs>175</Paragraphs>
  <Slides>17</Slides>
  <Notes>2</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IEEE-P802_15_Rbt</vt:lpstr>
      <vt:lpstr>PowerPoint-Präsentation</vt:lpstr>
      <vt:lpstr>Suitability of IEEE 802.15.4k</vt:lpstr>
      <vt:lpstr>Background</vt:lpstr>
      <vt:lpstr>Fragmentation in 802.15.4k</vt:lpstr>
      <vt:lpstr>PSDU PHY Modulation</vt:lpstr>
      <vt:lpstr>Pros and Cons of the Current Approach</vt:lpstr>
      <vt:lpstr>Loss wrt. Theoretical Performance</vt:lpstr>
      <vt:lpstr>PSDU Length ( I / II )</vt:lpstr>
      <vt:lpstr>PSDU Length ( II / II )</vt:lpstr>
      <vt:lpstr>Most Robust Transmission</vt:lpstr>
      <vt:lpstr>90% Overhead Case ( I / II ) </vt:lpstr>
      <vt:lpstr>90% Overhead Case ( II / II )</vt:lpstr>
      <vt:lpstr>50% Overhead Case</vt:lpstr>
      <vt:lpstr>Calculations with Coding</vt:lpstr>
      <vt:lpstr>Loss due to Overhead</vt:lpstr>
      <vt:lpstr>Conclusions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116</cp:revision>
  <cp:lastPrinted>1998-02-10T13:28:06Z</cp:lastPrinted>
  <dcterms:created xsi:type="dcterms:W3CDTF">2017-06-13T14:02:15Z</dcterms:created>
  <dcterms:modified xsi:type="dcterms:W3CDTF">2017-08-02T16:16:10Z</dcterms:modified>
</cp:coreProperties>
</file>