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
  </p:notesMasterIdLst>
  <p:handoutMasterIdLst>
    <p:handoutMasterId r:id="rId18"/>
  </p:handoutMasterIdLst>
  <p:sldIdLst>
    <p:sldId id="259" r:id="rId2"/>
    <p:sldId id="260" r:id="rId3"/>
    <p:sldId id="270" r:id="rId4"/>
    <p:sldId id="262" r:id="rId5"/>
    <p:sldId id="263" r:id="rId6"/>
    <p:sldId id="261" r:id="rId7"/>
    <p:sldId id="264" r:id="rId8"/>
    <p:sldId id="266" r:id="rId9"/>
    <p:sldId id="265" r:id="rId10"/>
    <p:sldId id="268" r:id="rId11"/>
    <p:sldId id="269" r:id="rId12"/>
    <p:sldId id="267" r:id="rId13"/>
    <p:sldId id="271" r:id="rId14"/>
    <p:sldId id="272" r:id="rId15"/>
    <p:sldId id="273" r:id="rId16"/>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560"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smtClean="0"/>
            </a:lvl1pPr>
          </a:lstStyle>
          <a:p>
            <a:pPr>
              <a:defRPr/>
            </a:pPr>
            <a:r>
              <a:rPr lang="en-US" altLang="en-US"/>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smtClean="0"/>
            </a:lvl1pPr>
          </a:lstStyle>
          <a:p>
            <a:pPr>
              <a:defRPr/>
            </a:pPr>
            <a:r>
              <a:rPr lang="en-US" alt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smtClean="0"/>
            </a:lvl1pPr>
          </a:lstStyle>
          <a:p>
            <a:pPr>
              <a:defRPr/>
            </a:pPr>
            <a:r>
              <a:rPr lang="en-US" altLang="en-US"/>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smtClean="0"/>
            </a:lvl1pPr>
          </a:lstStyle>
          <a:p>
            <a:pPr>
              <a:defRPr/>
            </a:pPr>
            <a:r>
              <a:rPr lang="en-US" altLang="en-US"/>
              <a:t>Page </a:t>
            </a:r>
            <a:fld id="{0C58D77C-A05A-4A66-8674-E965F8AACC5E}" type="slidenum">
              <a:rPr lang="en-US" altLang="en-US"/>
              <a:pPr>
                <a:defRPr/>
              </a:pPr>
              <a:t>‹Nr.›</a:t>
            </a:fld>
            <a:endParaRPr lang="en-US" altLang="en-US"/>
          </a:p>
        </p:txBody>
      </p:sp>
      <p:sp>
        <p:nvSpPr>
          <p:cNvPr id="6150"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pPr>
              <a:defRPr/>
            </a:pPr>
            <a:r>
              <a:rPr lang="en-US" altLang="en-US" sz="1200" smtClean="0"/>
              <a:t>Submission</a:t>
            </a:r>
          </a:p>
        </p:txBody>
      </p:sp>
      <p:sp>
        <p:nvSpPr>
          <p:cNvPr id="6152"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extLst>
      <p:ext uri="{BB962C8B-B14F-4D97-AF65-F5344CB8AC3E}">
        <p14:creationId xmlns:p14="http://schemas.microsoft.com/office/powerpoint/2010/main" val="38600816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smtClean="0"/>
            </a:lvl1pPr>
          </a:lstStyle>
          <a:p>
            <a:pPr>
              <a:defRPr/>
            </a:pPr>
            <a:r>
              <a:rPr lang="en-US" altLang="en-US"/>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smtClean="0"/>
            </a:lvl1pPr>
          </a:lstStyle>
          <a:p>
            <a:pPr>
              <a:defRPr/>
            </a:pPr>
            <a:r>
              <a:rPr lang="en-US" altLang="en-US"/>
              <a:t>&lt;month year&gt;</a:t>
            </a:r>
          </a:p>
        </p:txBody>
      </p:sp>
      <p:sp>
        <p:nvSpPr>
          <p:cNvPr id="5124"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smtClean="0"/>
            </a:lvl5pPr>
          </a:lstStyle>
          <a:p>
            <a:pPr lvl="4">
              <a:defRPr/>
            </a:pPr>
            <a:r>
              <a:rPr lang="en-US" altLang="en-US"/>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mtClean="0"/>
            </a:lvl1pPr>
          </a:lstStyle>
          <a:p>
            <a:pPr>
              <a:defRPr/>
            </a:pPr>
            <a:r>
              <a:rPr lang="en-US" altLang="en-US"/>
              <a:t>Page </a:t>
            </a:r>
            <a:fld id="{F7B7DEBC-D45E-428E-8759-889B5DFD660E}" type="slidenum">
              <a:rPr lang="en-US" altLang="en-US"/>
              <a:pPr>
                <a:defRPr/>
              </a:pPr>
              <a:t>‹Nr.›</a:t>
            </a:fld>
            <a:endParaRPr lang="en-US" altLang="en-US"/>
          </a:p>
        </p:txBody>
      </p:sp>
      <p:sp>
        <p:nvSpPr>
          <p:cNvPr id="5128"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Submission</a:t>
            </a:r>
          </a:p>
        </p:txBody>
      </p:sp>
      <p:sp>
        <p:nvSpPr>
          <p:cNvPr id="5129"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130"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extLst>
      <p:ext uri="{BB962C8B-B14F-4D97-AF65-F5344CB8AC3E}">
        <p14:creationId xmlns:p14="http://schemas.microsoft.com/office/powerpoint/2010/main" val="311540449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t>&lt;month year&gt;</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FA20BE29-645E-4244-804A-31D6D66533CB}" type="slidenum">
              <a:rPr lang="en-US" altLang="en-US"/>
              <a:pPr>
                <a:defRPr/>
              </a:pPr>
              <a:t>‹Nr.›</a:t>
            </a:fld>
            <a:endParaRPr lang="en-US" altLang="en-US"/>
          </a:p>
        </p:txBody>
      </p:sp>
    </p:spTree>
    <p:extLst>
      <p:ext uri="{BB962C8B-B14F-4D97-AF65-F5344CB8AC3E}">
        <p14:creationId xmlns:p14="http://schemas.microsoft.com/office/powerpoint/2010/main" val="30106991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t>&lt;month year&gt;</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3BC79C56-662A-4CDD-8C3A-8B20698C3164}" type="slidenum">
              <a:rPr lang="en-US" altLang="en-US"/>
              <a:pPr>
                <a:defRPr/>
              </a:pPr>
              <a:t>‹Nr.›</a:t>
            </a:fld>
            <a:endParaRPr lang="en-US" altLang="en-US"/>
          </a:p>
        </p:txBody>
      </p:sp>
    </p:spTree>
    <p:extLst>
      <p:ext uri="{BB962C8B-B14F-4D97-AF65-F5344CB8AC3E}">
        <p14:creationId xmlns:p14="http://schemas.microsoft.com/office/powerpoint/2010/main" val="1012066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85800"/>
            <a:ext cx="1943100" cy="54102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685800"/>
            <a:ext cx="5676900" cy="54102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t>&lt;month year&gt;</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B368491A-1328-4D59-BB9E-4787BAA6FD61}" type="slidenum">
              <a:rPr lang="en-US" altLang="en-US"/>
              <a:pPr>
                <a:defRPr/>
              </a:pPr>
              <a:t>‹Nr.›</a:t>
            </a:fld>
            <a:endParaRPr lang="en-US" altLang="en-US"/>
          </a:p>
        </p:txBody>
      </p:sp>
    </p:spTree>
    <p:extLst>
      <p:ext uri="{BB962C8B-B14F-4D97-AF65-F5344CB8AC3E}">
        <p14:creationId xmlns:p14="http://schemas.microsoft.com/office/powerpoint/2010/main" val="2125145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t>&lt;month year&gt;</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9A6DDD86-BF77-4907-BB6E-EE2837C5EC73}" type="slidenum">
              <a:rPr lang="en-US" altLang="en-US"/>
              <a:pPr>
                <a:defRPr/>
              </a:pPr>
              <a:t>‹Nr.›</a:t>
            </a:fld>
            <a:endParaRPr lang="en-US" altLang="en-US"/>
          </a:p>
        </p:txBody>
      </p:sp>
    </p:spTree>
    <p:extLst>
      <p:ext uri="{BB962C8B-B14F-4D97-AF65-F5344CB8AC3E}">
        <p14:creationId xmlns:p14="http://schemas.microsoft.com/office/powerpoint/2010/main" val="2396812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t>&lt;month year&gt;</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4C5695B1-F959-4F84-834C-43996BC65B6F}" type="slidenum">
              <a:rPr lang="en-US" altLang="en-US"/>
              <a:pPr>
                <a:defRPr/>
              </a:pPr>
              <a:t>‹Nr.›</a:t>
            </a:fld>
            <a:endParaRPr lang="en-US" altLang="en-US"/>
          </a:p>
        </p:txBody>
      </p:sp>
    </p:spTree>
    <p:extLst>
      <p:ext uri="{BB962C8B-B14F-4D97-AF65-F5344CB8AC3E}">
        <p14:creationId xmlns:p14="http://schemas.microsoft.com/office/powerpoint/2010/main" val="3641339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smtClean="0"/>
            </a:lvl1pPr>
          </a:lstStyle>
          <a:p>
            <a:pPr>
              <a:defRPr/>
            </a:pPr>
            <a:r>
              <a:rPr lang="en-US" altLang="en-US"/>
              <a:t>&lt;month year&gt;</a:t>
            </a:r>
          </a:p>
        </p:txBody>
      </p:sp>
      <p:sp>
        <p:nvSpPr>
          <p:cNvPr id="6" name="Fußzeilenplatzhalter 5"/>
          <p:cNvSpPr>
            <a:spLocks noGrp="1"/>
          </p:cNvSpPr>
          <p:nvPr>
            <p:ph type="ftr" sz="quarter" idx="11"/>
          </p:nvPr>
        </p:nvSpPr>
        <p:spPr/>
        <p:txBody>
          <a:bodyPr/>
          <a:lstStyle>
            <a:lvl1pPr>
              <a:defRPr dirty="0" smtClean="0"/>
            </a:lvl1pPr>
          </a:lstStyle>
          <a:p>
            <a:pPr>
              <a:defRPr/>
            </a:pPr>
            <a:r>
              <a:rPr lang="en-US" altLang="en-US"/>
              <a:t>Joerg ROBERT, FAU Erlangen-</a:t>
            </a:r>
            <a:r>
              <a:rPr lang="en-US" altLang="en-US" err="1"/>
              <a:t>Nuernberg</a:t>
            </a:r>
            <a:endParaRPr lang="en-US" altLang="en-US"/>
          </a:p>
        </p:txBody>
      </p:sp>
      <p:sp>
        <p:nvSpPr>
          <p:cNvPr id="7" name="Foliennummernplatzhalter 6"/>
          <p:cNvSpPr>
            <a:spLocks noGrp="1"/>
          </p:cNvSpPr>
          <p:nvPr>
            <p:ph type="sldNum" sz="quarter" idx="12"/>
          </p:nvPr>
        </p:nvSpPr>
        <p:spPr/>
        <p:txBody>
          <a:bodyPr/>
          <a:lstStyle>
            <a:lvl1pPr>
              <a:defRPr smtClean="0"/>
            </a:lvl1pPr>
          </a:lstStyle>
          <a:p>
            <a:pPr>
              <a:defRPr/>
            </a:pPr>
            <a:r>
              <a:rPr lang="en-US" altLang="en-US"/>
              <a:t>Slide </a:t>
            </a:r>
            <a:fld id="{B4CFBD48-EECD-4C06-985A-B60FEA8CF0A1}" type="slidenum">
              <a:rPr lang="en-US" altLang="en-US"/>
              <a:pPr>
                <a:defRPr/>
              </a:pPr>
              <a:t>‹Nr.›</a:t>
            </a:fld>
            <a:endParaRPr lang="en-US" altLang="en-US"/>
          </a:p>
        </p:txBody>
      </p:sp>
    </p:spTree>
    <p:extLst>
      <p:ext uri="{BB962C8B-B14F-4D97-AF65-F5344CB8AC3E}">
        <p14:creationId xmlns:p14="http://schemas.microsoft.com/office/powerpoint/2010/main" val="3172195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r>
              <a:rPr lang="en-US" altLang="en-US"/>
              <a:t>&lt;month year&gt;</a:t>
            </a:r>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ltLang="en-US"/>
              <a:t>Slide </a:t>
            </a:r>
            <a:fld id="{3DFC55E5-DCFE-4A44-B402-BBC39E33BB8A}" type="slidenum">
              <a:rPr lang="en-US" altLang="en-US"/>
              <a:pPr>
                <a:defRPr/>
              </a:pPr>
              <a:t>‹Nr.›</a:t>
            </a:fld>
            <a:endParaRPr lang="en-US" altLang="en-US"/>
          </a:p>
        </p:txBody>
      </p:sp>
    </p:spTree>
    <p:extLst>
      <p:ext uri="{BB962C8B-B14F-4D97-AF65-F5344CB8AC3E}">
        <p14:creationId xmlns:p14="http://schemas.microsoft.com/office/powerpoint/2010/main" val="3385952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r>
              <a:rPr lang="en-US" altLang="en-US"/>
              <a:t>&lt;month year&gt;</a:t>
            </a:r>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en-US"/>
              <a:t>Slide </a:t>
            </a:r>
            <a:fld id="{B3D19E33-736B-4BED-90DF-6358E921CA6C}" type="slidenum">
              <a:rPr lang="en-US" altLang="en-US"/>
              <a:pPr>
                <a:defRPr/>
              </a:pPr>
              <a:t>‹Nr.›</a:t>
            </a:fld>
            <a:endParaRPr lang="en-US" altLang="en-US"/>
          </a:p>
        </p:txBody>
      </p:sp>
    </p:spTree>
    <p:extLst>
      <p:ext uri="{BB962C8B-B14F-4D97-AF65-F5344CB8AC3E}">
        <p14:creationId xmlns:p14="http://schemas.microsoft.com/office/powerpoint/2010/main" val="4139316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en-US"/>
              <a:t>&lt;month year&gt;</a:t>
            </a:r>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en-US"/>
              <a:t>Slide </a:t>
            </a:r>
            <a:fld id="{4580A448-4DAA-4BBC-886F-27ACFF6179B7}" type="slidenum">
              <a:rPr lang="en-US" altLang="en-US"/>
              <a:pPr>
                <a:defRPr/>
              </a:pPr>
              <a:t>‹Nr.›</a:t>
            </a:fld>
            <a:endParaRPr lang="en-US" altLang="en-US"/>
          </a:p>
        </p:txBody>
      </p:sp>
    </p:spTree>
    <p:extLst>
      <p:ext uri="{BB962C8B-B14F-4D97-AF65-F5344CB8AC3E}">
        <p14:creationId xmlns:p14="http://schemas.microsoft.com/office/powerpoint/2010/main" val="961357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a:t>&lt;month year&gt;</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Slide </a:t>
            </a:r>
            <a:fld id="{11B1E7D3-0AD6-4936-A1AA-580BE16686A5}" type="slidenum">
              <a:rPr lang="en-US" altLang="en-US"/>
              <a:pPr>
                <a:defRPr/>
              </a:pPr>
              <a:t>‹Nr.›</a:t>
            </a:fld>
            <a:endParaRPr lang="en-US" altLang="en-US"/>
          </a:p>
        </p:txBody>
      </p:sp>
    </p:spTree>
    <p:extLst>
      <p:ext uri="{BB962C8B-B14F-4D97-AF65-F5344CB8AC3E}">
        <p14:creationId xmlns:p14="http://schemas.microsoft.com/office/powerpoint/2010/main" val="2757833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a:t>&lt;month year&gt;</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Joerg Robert, FAU Erlangen-</a:t>
            </a:r>
            <a:r>
              <a:rPr lang="en-US" altLang="en-US" err="1"/>
              <a:t>Nuernberg</a:t>
            </a: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Slide </a:t>
            </a:r>
            <a:fld id="{6441F2C6-921B-4DD2-8791-5B31CE0DB75C}" type="slidenum">
              <a:rPr lang="en-US" altLang="en-US"/>
              <a:pPr>
                <a:defRPr/>
              </a:pPr>
              <a:t>‹Nr.›</a:t>
            </a:fld>
            <a:endParaRPr lang="en-US" altLang="en-US"/>
          </a:p>
        </p:txBody>
      </p:sp>
    </p:spTree>
    <p:extLst>
      <p:ext uri="{BB962C8B-B14F-4D97-AF65-F5344CB8AC3E}">
        <p14:creationId xmlns:p14="http://schemas.microsoft.com/office/powerpoint/2010/main" val="2649667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de-DE" altLang="en-US" smtClean="0"/>
              <a:t>Titelmasterformat durch Klicken bearbeiten</a:t>
            </a:r>
            <a:endParaRPr lang="en-US" altLang="en-US"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de-DE" altLang="en-US" smtClean="0"/>
              <a:t>Textmasterformat bearbeiten</a:t>
            </a:r>
          </a:p>
          <a:p>
            <a:pPr lvl="1"/>
            <a:r>
              <a:rPr lang="de-DE" altLang="en-US" smtClean="0"/>
              <a:t>Zweite Ebene</a:t>
            </a:r>
          </a:p>
          <a:p>
            <a:pPr lvl="2"/>
            <a:r>
              <a:rPr lang="de-DE" altLang="en-US" smtClean="0"/>
              <a:t>Dritte Ebene</a:t>
            </a:r>
          </a:p>
          <a:p>
            <a:pPr lvl="3"/>
            <a:r>
              <a:rPr lang="de-DE" altLang="en-US" smtClean="0"/>
              <a:t>Vierte Ebene</a:t>
            </a:r>
          </a:p>
          <a:p>
            <a:pPr lvl="4"/>
            <a:r>
              <a:rPr lang="de-DE" altLang="en-US" smtClean="0"/>
              <a:t>Fünfte Ebene</a:t>
            </a:r>
            <a:endParaRPr lang="en-US" altLang="en-US" smtClean="0"/>
          </a:p>
        </p:txBody>
      </p:sp>
      <p:sp>
        <p:nvSpPr>
          <p:cNvPr id="1028" name="Rectangle 4"/>
          <p:cNvSpPr>
            <a:spLocks noGrp="1" noChangeArrowheads="1"/>
          </p:cNvSpPr>
          <p:nvPr>
            <p:ph type="dt" sz="half" idx="2"/>
          </p:nvPr>
        </p:nvSpPr>
        <p:spPr bwMode="auto">
          <a:xfrm>
            <a:off x="685800" y="381000"/>
            <a:ext cx="16002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pPr>
              <a:defRPr/>
            </a:pPr>
            <a:r>
              <a:rPr lang="en-US" altLang="en-US"/>
              <a:t>&lt;month year&gt;</a:t>
            </a:r>
          </a:p>
        </p:txBody>
      </p:sp>
      <p:sp>
        <p:nvSpPr>
          <p:cNvPr id="1029" name="Rectangle 5"/>
          <p:cNvSpPr>
            <a:spLocks noGrp="1" noChangeArrowheads="1"/>
          </p:cNvSpPr>
          <p:nvPr>
            <p:ph type="ftr" sz="quarter" idx="3"/>
          </p:nvPr>
        </p:nvSpPr>
        <p:spPr bwMode="auto">
          <a:xfrm>
            <a:off x="5486400" y="6475413"/>
            <a:ext cx="31242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dirty="0" smtClean="0"/>
            </a:lvl1pPr>
          </a:lstStyle>
          <a:p>
            <a:pPr>
              <a:defRPr/>
            </a:pPr>
            <a:r>
              <a:rPr lang="en-US" altLang="en-US"/>
              <a:t>Joerg Robert, FAU Erlangen-</a:t>
            </a:r>
            <a:r>
              <a:rPr lang="en-US" altLang="en-US" err="1"/>
              <a:t>Nuernberg</a:t>
            </a:r>
            <a:endParaRPr lang="en-US" altLang="en-US"/>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mtClean="0"/>
            </a:lvl1pPr>
          </a:lstStyle>
          <a:p>
            <a:pPr>
              <a:defRPr/>
            </a:pPr>
            <a:r>
              <a:rPr lang="en-US" altLang="en-US"/>
              <a:t>Slide </a:t>
            </a:r>
            <a:fld id="{6FF06882-579D-4050-BAAC-5759F8B97683}" type="slidenum">
              <a:rPr lang="en-US" altLang="en-US"/>
              <a:pPr>
                <a:defRPr/>
              </a:pPr>
              <a:t>‹Nr.›</a:t>
            </a:fld>
            <a:endParaRPr lang="en-US" altLang="en-US"/>
          </a:p>
        </p:txBody>
      </p:sp>
      <p:sp>
        <p:nvSpPr>
          <p:cNvPr id="1031" name="Rectangle 7"/>
          <p:cNvSpPr>
            <a:spLocks noChangeArrowheads="1"/>
          </p:cNvSpPr>
          <p:nvPr/>
        </p:nvSpPr>
        <p:spPr bwMode="auto">
          <a:xfrm>
            <a:off x="3419872" y="394156"/>
            <a:ext cx="503832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342900" indent="-342900">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a:defRPr sz="1200">
                <a:solidFill>
                  <a:schemeClr val="tx1"/>
                </a:solidFill>
                <a:latin typeface="Times New Roman" pitchFamily="18" charset="0"/>
              </a:defRPr>
            </a:lvl5pPr>
            <a:lvl6pPr eaLnBrk="0" fontAlgn="base" hangingPunct="0">
              <a:spcBef>
                <a:spcPct val="0"/>
              </a:spcBef>
              <a:spcAft>
                <a:spcPct val="0"/>
              </a:spcAft>
              <a:defRPr sz="1200">
                <a:solidFill>
                  <a:schemeClr val="tx1"/>
                </a:solidFill>
                <a:latin typeface="Times New Roman" pitchFamily="18" charset="0"/>
              </a:defRPr>
            </a:lvl6pPr>
            <a:lvl7pPr eaLnBrk="0" fontAlgn="base" hangingPunct="0">
              <a:spcBef>
                <a:spcPct val="0"/>
              </a:spcBef>
              <a:spcAft>
                <a:spcPct val="0"/>
              </a:spcAft>
              <a:defRPr sz="1200">
                <a:solidFill>
                  <a:schemeClr val="tx1"/>
                </a:solidFill>
                <a:latin typeface="Times New Roman" pitchFamily="18" charset="0"/>
              </a:defRPr>
            </a:lvl7pPr>
            <a:lvl8pPr eaLnBrk="0" fontAlgn="base" hangingPunct="0">
              <a:spcBef>
                <a:spcPct val="0"/>
              </a:spcBef>
              <a:spcAft>
                <a:spcPct val="0"/>
              </a:spcAft>
              <a:defRPr sz="1200">
                <a:solidFill>
                  <a:schemeClr val="tx1"/>
                </a:solidFill>
                <a:latin typeface="Times New Roman" pitchFamily="18" charset="0"/>
              </a:defRPr>
            </a:lvl8pPr>
            <a:lvl9pPr eaLnBrk="0" fontAlgn="base" hangingPunct="0">
              <a:spcBef>
                <a:spcPct val="0"/>
              </a:spcBef>
              <a:spcAft>
                <a:spcPct val="0"/>
              </a:spcAft>
              <a:defRPr sz="1200">
                <a:solidFill>
                  <a:schemeClr val="tx1"/>
                </a:solidFill>
                <a:latin typeface="Times New Roman" pitchFamily="18" charset="0"/>
              </a:defRPr>
            </a:lvl9pPr>
          </a:lstStyle>
          <a:p>
            <a:pPr lvl="4" algn="r"/>
            <a:r>
              <a:rPr lang="en-US" altLang="en-US" sz="1400" b="1" dirty="0"/>
              <a:t>doc.: IEEE </a:t>
            </a:r>
            <a:r>
              <a:rPr lang="en-US" altLang="en-US" sz="1400" b="1" dirty="0" smtClean="0"/>
              <a:t>802. 15-17-0344-00-lpwa</a:t>
            </a:r>
            <a:endParaRPr lang="en-US" altLang="en-US"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1" r:id="rId4"/>
    <p:sldLayoutId id="2147483664" r:id="rId5"/>
    <p:sldLayoutId id="2147483665" r:id="rId6"/>
    <p:sldLayoutId id="2147483666" r:id="rId7"/>
    <p:sldLayoutId id="2147483667" r:id="rId8"/>
    <p:sldLayoutId id="2147483668" r:id="rId9"/>
    <p:sldLayoutId id="2147483669" r:id="rId10"/>
    <p:sldLayoutId id="2147483670" r:id="rId11"/>
  </p:sldLayoutIdLst>
  <p:timing>
    <p:tnLst>
      <p:par>
        <p:cTn id="1" dur="indefinite" restart="never" nodeType="tmRoot"/>
      </p:par>
    </p:tnLst>
  </p:timing>
  <p:hf hdr="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umsplatzhalter 1"/>
          <p:cNvSpPr>
            <a:spLocks noGrp="1"/>
          </p:cNvSpPr>
          <p:nvPr>
            <p:ph type="dt" sz="quarter" idx="10"/>
          </p:nvPr>
        </p:nvSpPr>
        <p:spPr>
          <a:xfrm>
            <a:off x="685800" y="378281"/>
            <a:ext cx="1600200" cy="215444"/>
          </a:xfr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z="1400" dirty="0" smtClean="0"/>
              <a:t>June 2017</a:t>
            </a:r>
            <a:endParaRPr lang="en-US" altLang="en-US" sz="1400" dirty="0"/>
          </a:p>
        </p:txBody>
      </p:sp>
      <p:sp>
        <p:nvSpPr>
          <p:cNvPr id="3075" name="Fußzeilenplatzhalter 2"/>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Joerg ROBERT, FAU Erlangen-Nuernberg</a:t>
            </a:r>
          </a:p>
        </p:txBody>
      </p:sp>
      <p:sp>
        <p:nvSpPr>
          <p:cNvPr id="3076" name="Foliennummernplatzhalter 3"/>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Slide </a:t>
            </a:r>
            <a:fld id="{3620BE3B-AD17-448C-B63D-281A4CE5CF57}" type="slidenum">
              <a:rPr lang="en-US" altLang="en-US"/>
              <a:pPr/>
              <a:t>1</a:t>
            </a:fld>
            <a:endParaRPr lang="en-US" altLang="en-US"/>
          </a:p>
        </p:txBody>
      </p:sp>
      <p:sp>
        <p:nvSpPr>
          <p:cNvPr id="27651" name="Rectangle 3"/>
          <p:cNvSpPr>
            <a:spLocks noChangeArrowheads="1"/>
          </p:cNvSpPr>
          <p:nvPr/>
        </p:nvSpPr>
        <p:spPr bwMode="auto">
          <a:xfrm>
            <a:off x="152400" y="609600"/>
            <a:ext cx="89916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alt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en-US" sz="1600" b="1" dirty="0">
              <a:solidFill>
                <a:schemeClr val="tx2"/>
              </a:solidFill>
            </a:endParaRPr>
          </a:p>
          <a:p>
            <a:pPr>
              <a:defRPr/>
            </a:pPr>
            <a:endParaRPr lang="en-US" altLang="en-US" sz="1600" dirty="0">
              <a:solidFill>
                <a:schemeClr val="tx2"/>
              </a:solidFill>
            </a:endParaRPr>
          </a:p>
          <a:p>
            <a:pPr>
              <a:defRPr/>
            </a:pPr>
            <a:r>
              <a:rPr lang="en-US" altLang="en-US" sz="1600" b="1" dirty="0">
                <a:solidFill>
                  <a:schemeClr val="tx2"/>
                </a:solidFill>
              </a:rPr>
              <a:t>Submission Title:</a:t>
            </a:r>
            <a:r>
              <a:rPr lang="en-US" altLang="en-US" sz="1600" dirty="0">
                <a:solidFill>
                  <a:schemeClr val="tx2"/>
                </a:solidFill>
              </a:rPr>
              <a:t> </a:t>
            </a:r>
            <a:r>
              <a:rPr lang="en-US" altLang="en-US" sz="1600" dirty="0" smtClean="0">
                <a:solidFill>
                  <a:schemeClr val="tx2"/>
                </a:solidFill>
              </a:rPr>
              <a:t>[</a:t>
            </a:r>
            <a:r>
              <a:rPr lang="en-US" altLang="en-US" sz="1600" dirty="0">
                <a:solidFill>
                  <a:schemeClr val="tx2"/>
                </a:solidFill>
              </a:rPr>
              <a:t>Packet Splitting for Improved Robustness</a:t>
            </a:r>
            <a:r>
              <a:rPr lang="en-US" altLang="en-US" sz="1600" dirty="0" smtClean="0">
                <a:solidFill>
                  <a:schemeClr val="tx2"/>
                </a:solidFill>
              </a:rPr>
              <a:t>]</a:t>
            </a:r>
            <a:r>
              <a:rPr lang="en-US" altLang="en-US" sz="1600" dirty="0">
                <a:solidFill>
                  <a:schemeClr val="tx2"/>
                </a:solidFill>
              </a:rPr>
              <a:t>	</a:t>
            </a:r>
          </a:p>
          <a:p>
            <a:pPr>
              <a:defRPr/>
            </a:pPr>
            <a:r>
              <a:rPr lang="en-US" altLang="en-US" sz="1600" b="1" dirty="0">
                <a:solidFill>
                  <a:schemeClr val="tx2"/>
                </a:solidFill>
              </a:rPr>
              <a:t>Date Submitted: </a:t>
            </a:r>
            <a:r>
              <a:rPr lang="en-US" altLang="en-US" sz="1600" dirty="0" smtClean="0">
                <a:solidFill>
                  <a:schemeClr val="tx2"/>
                </a:solidFill>
              </a:rPr>
              <a:t>[</a:t>
            </a:r>
            <a:r>
              <a:rPr lang="en-US" altLang="en-US" sz="1600" dirty="0">
                <a:solidFill>
                  <a:schemeClr val="tx2"/>
                </a:solidFill>
              </a:rPr>
              <a:t>21 June, 2017</a:t>
            </a:r>
            <a:r>
              <a:rPr lang="en-US" altLang="en-US" sz="1600" dirty="0" smtClean="0">
                <a:solidFill>
                  <a:schemeClr val="tx2"/>
                </a:solidFill>
              </a:rPr>
              <a:t>]</a:t>
            </a:r>
            <a:r>
              <a:rPr lang="en-US" altLang="en-US" sz="1600" dirty="0">
                <a:solidFill>
                  <a:schemeClr val="tx2"/>
                </a:solidFill>
              </a:rPr>
              <a:t>	</a:t>
            </a:r>
          </a:p>
          <a:p>
            <a:pPr>
              <a:defRPr/>
            </a:pPr>
            <a:r>
              <a:rPr lang="en-US" altLang="en-US" sz="1600" b="1" dirty="0">
                <a:solidFill>
                  <a:schemeClr val="tx2"/>
                </a:solidFill>
              </a:rPr>
              <a:t>Source:</a:t>
            </a:r>
            <a:r>
              <a:rPr lang="en-US" altLang="en-US" sz="1600" dirty="0">
                <a:solidFill>
                  <a:schemeClr val="tx2"/>
                </a:solidFill>
              </a:rPr>
              <a:t> [Joerg ROBERT] Company [Friedrich-Alexander University Erlangen-</a:t>
            </a:r>
            <a:r>
              <a:rPr lang="en-US" altLang="en-US" sz="1600" dirty="0" err="1">
                <a:solidFill>
                  <a:schemeClr val="tx2"/>
                </a:solidFill>
              </a:rPr>
              <a:t>Nuernberg</a:t>
            </a:r>
            <a:r>
              <a:rPr lang="en-US" altLang="en-US" sz="1600" dirty="0">
                <a:solidFill>
                  <a:schemeClr val="tx2"/>
                </a:solidFill>
              </a:rPr>
              <a:t>]</a:t>
            </a:r>
          </a:p>
          <a:p>
            <a:pPr>
              <a:defRPr/>
            </a:pPr>
            <a:r>
              <a:rPr lang="en-US" altLang="en-US" sz="1600" dirty="0">
                <a:solidFill>
                  <a:schemeClr val="tx2"/>
                </a:solidFill>
              </a:rPr>
              <a:t>Address [Am </a:t>
            </a:r>
            <a:r>
              <a:rPr lang="en-US" altLang="en-US" sz="1600" dirty="0" err="1">
                <a:solidFill>
                  <a:schemeClr val="tx2"/>
                </a:solidFill>
              </a:rPr>
              <a:t>Wolfsmantel</a:t>
            </a:r>
            <a:r>
              <a:rPr lang="en-US" altLang="en-US" sz="1600" dirty="0">
                <a:solidFill>
                  <a:schemeClr val="tx2"/>
                </a:solidFill>
              </a:rPr>
              <a:t> 33, 91058 Erlangen, Germany]</a:t>
            </a:r>
          </a:p>
          <a:p>
            <a:pPr>
              <a:defRPr/>
            </a:pPr>
            <a:r>
              <a:rPr lang="en-US" altLang="en-US" sz="1600" dirty="0">
                <a:solidFill>
                  <a:schemeClr val="tx2"/>
                </a:solidFill>
              </a:rPr>
              <a:t>Voice:[+49 9131 8525373], FAX: [+49 9131 8525102], E-Mail:[joerg.robert@fau.de]	</a:t>
            </a:r>
          </a:p>
          <a:p>
            <a:pPr>
              <a:spcBef>
                <a:spcPts val="600"/>
              </a:spcBef>
              <a:spcAft>
                <a:spcPts val="600"/>
              </a:spcAft>
              <a:defRPr/>
            </a:pPr>
            <a:r>
              <a:rPr lang="en-US" altLang="en-US" sz="1600" b="1" dirty="0">
                <a:solidFill>
                  <a:schemeClr val="tx2"/>
                </a:solidFill>
              </a:rPr>
              <a:t>Re:</a:t>
            </a:r>
            <a:r>
              <a:rPr lang="en-US" altLang="en-US" sz="1600" dirty="0">
                <a:solidFill>
                  <a:schemeClr val="tx2"/>
                </a:solidFill>
              </a:rPr>
              <a:t> </a:t>
            </a:r>
            <a:r>
              <a:rPr lang="en-US" altLang="en-US" sz="1600" dirty="0" smtClean="0">
                <a:solidFill>
                  <a:schemeClr val="tx2"/>
                </a:solidFill>
              </a:rPr>
              <a:t>[]</a:t>
            </a:r>
            <a:endParaRPr lang="en-US" altLang="en-US" sz="1600" dirty="0">
              <a:solidFill>
                <a:schemeClr val="tx2"/>
              </a:solidFill>
            </a:endParaRPr>
          </a:p>
          <a:p>
            <a:pPr>
              <a:spcBef>
                <a:spcPts val="600"/>
              </a:spcBef>
              <a:spcAft>
                <a:spcPts val="600"/>
              </a:spcAft>
              <a:defRPr/>
            </a:pPr>
            <a:r>
              <a:rPr lang="en-US" altLang="en-US" sz="1600" b="1" dirty="0">
                <a:solidFill>
                  <a:schemeClr val="tx2"/>
                </a:solidFill>
              </a:rPr>
              <a:t>Abstract:</a:t>
            </a:r>
            <a:r>
              <a:rPr lang="en-US" altLang="en-US" sz="1600" dirty="0">
                <a:solidFill>
                  <a:schemeClr val="tx2"/>
                </a:solidFill>
              </a:rPr>
              <a:t>	</a:t>
            </a:r>
            <a:r>
              <a:rPr lang="en-US" altLang="en-US" sz="1600" dirty="0" smtClean="0">
                <a:solidFill>
                  <a:schemeClr val="tx2"/>
                </a:solidFill>
              </a:rPr>
              <a:t>[</a:t>
            </a:r>
            <a:r>
              <a:rPr lang="en-US" altLang="en-US" sz="1600" dirty="0">
                <a:solidFill>
                  <a:schemeClr val="tx2"/>
                </a:solidFill>
              </a:rPr>
              <a:t>This contribution presents the packet splitting concept</a:t>
            </a:r>
            <a:r>
              <a:rPr lang="en-US" altLang="en-US" sz="1600" dirty="0" smtClean="0">
                <a:solidFill>
                  <a:schemeClr val="tx2"/>
                </a:solidFill>
              </a:rPr>
              <a:t>]</a:t>
            </a:r>
            <a:endParaRPr lang="en-US" altLang="en-US" sz="1600" dirty="0">
              <a:solidFill>
                <a:schemeClr val="tx2"/>
              </a:solidFill>
            </a:endParaRPr>
          </a:p>
          <a:p>
            <a:pPr>
              <a:spcBef>
                <a:spcPts val="600"/>
              </a:spcBef>
              <a:spcAft>
                <a:spcPts val="600"/>
              </a:spcAft>
              <a:defRPr/>
            </a:pPr>
            <a:r>
              <a:rPr lang="en-US" altLang="en-US" sz="1600" b="1" dirty="0">
                <a:solidFill>
                  <a:schemeClr val="tx2"/>
                </a:solidFill>
              </a:rPr>
              <a:t>Purpose:</a:t>
            </a:r>
            <a:r>
              <a:rPr lang="en-US" altLang="en-US" sz="1600" dirty="0">
                <a:solidFill>
                  <a:schemeClr val="tx2"/>
                </a:solidFill>
              </a:rPr>
              <a:t>	</a:t>
            </a:r>
            <a:r>
              <a:rPr lang="en-US" altLang="en-US" sz="1600" dirty="0" smtClean="0">
                <a:solidFill>
                  <a:schemeClr val="tx2"/>
                </a:solidFill>
              </a:rPr>
              <a:t>[Presentation within IEEE 802.15 IG LPWA Telco]</a:t>
            </a:r>
            <a:endParaRPr lang="en-US" altLang="en-US" sz="1600" dirty="0">
              <a:solidFill>
                <a:schemeClr val="tx2"/>
              </a:solidFill>
            </a:endParaRPr>
          </a:p>
          <a:p>
            <a:pPr>
              <a:defRPr/>
            </a:pPr>
            <a:r>
              <a:rPr lang="en-US" altLang="en-US" sz="1600" b="1" dirty="0">
                <a:solidFill>
                  <a:schemeClr val="tx2"/>
                </a:solidFill>
              </a:rPr>
              <a:t>Notice:</a:t>
            </a:r>
            <a:r>
              <a:rPr lang="en-US" alt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defRPr/>
            </a:pPr>
            <a:r>
              <a:rPr lang="en-US" altLang="en-US" sz="1600" b="1" dirty="0">
                <a:solidFill>
                  <a:schemeClr val="tx2"/>
                </a:solidFill>
              </a:rPr>
              <a:t>Release:</a:t>
            </a:r>
            <a:r>
              <a:rPr lang="en-US" altLang="en-US" sz="1600" dirty="0">
                <a:solidFill>
                  <a:schemeClr val="tx2"/>
                </a:solidFill>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FHSS/Packet Splitting Principle</a:t>
            </a:r>
            <a:endParaRPr lang="en-US" dirty="0"/>
          </a:p>
        </p:txBody>
      </p:sp>
      <p:sp>
        <p:nvSpPr>
          <p:cNvPr id="3" name="Inhaltsplatzhalter 2"/>
          <p:cNvSpPr>
            <a:spLocks noGrp="1"/>
          </p:cNvSpPr>
          <p:nvPr>
            <p:ph idx="1"/>
          </p:nvPr>
        </p:nvSpPr>
        <p:spPr>
          <a:xfrm>
            <a:off x="5508104" y="1981200"/>
            <a:ext cx="3312368" cy="4114800"/>
          </a:xfrm>
        </p:spPr>
        <p:txBody>
          <a:bodyPr/>
          <a:lstStyle/>
          <a:p>
            <a:r>
              <a:rPr lang="en-US" sz="2400" dirty="0" smtClean="0"/>
              <a:t>Telegram is divided into M</a:t>
            </a:r>
            <a:r>
              <a:rPr lang="en-US" sz="2400" baseline="-25000" dirty="0" smtClean="0"/>
              <a:t>S</a:t>
            </a:r>
            <a:r>
              <a:rPr lang="en-US" sz="2400" dirty="0" smtClean="0"/>
              <a:t> sub-packets</a:t>
            </a:r>
          </a:p>
          <a:p>
            <a:endParaRPr lang="en-US" sz="2400" dirty="0"/>
          </a:p>
          <a:p>
            <a:r>
              <a:rPr lang="en-US" sz="2400" dirty="0" smtClean="0"/>
              <a:t>Header is not copied </a:t>
            </a:r>
            <a:r>
              <a:rPr lang="en-US" sz="2400" dirty="0" smtClean="0">
                <a:sym typeface="Wingdings" panose="05000000000000000000" pitchFamily="2" charset="2"/>
              </a:rPr>
              <a:t> fixed time and frequency pattern to reassemble telegram</a:t>
            </a:r>
            <a:endParaRPr lang="en-US" sz="2400" dirty="0" smtClean="0"/>
          </a:p>
          <a:p>
            <a:endParaRPr lang="en-US" sz="2400" dirty="0"/>
          </a:p>
        </p:txBody>
      </p:sp>
      <p:sp>
        <p:nvSpPr>
          <p:cNvPr id="4" name="Datumsplatzhalter 3"/>
          <p:cNvSpPr>
            <a:spLocks noGrp="1"/>
          </p:cNvSpPr>
          <p:nvPr>
            <p:ph type="dt" sz="half" idx="10"/>
          </p:nvPr>
        </p:nvSpPr>
        <p:spPr>
          <a:xfrm>
            <a:off x="685800" y="378281"/>
            <a:ext cx="1600200" cy="215444"/>
          </a:xfrm>
        </p:spPr>
        <p:txBody>
          <a:bodyPr/>
          <a:lstStyle/>
          <a:p>
            <a:r>
              <a:rPr lang="en-US" altLang="en-US" dirty="0"/>
              <a:t>June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dirty="0" smtClean="0"/>
              <a:t>Joerg Robert, FAU Erlangen-</a:t>
            </a:r>
            <a:r>
              <a:rPr lang="en-US" altLang="en-US" dirty="0" err="1" smtClean="0"/>
              <a:t>Nuernberg</a:t>
            </a:r>
            <a:endParaRPr lang="en-US" altLang="en-US" dirty="0"/>
          </a:p>
        </p:txBody>
      </p:sp>
      <p:sp>
        <p:nvSpPr>
          <p:cNvPr id="6" name="Foliennummernplatzhalter 5"/>
          <p:cNvSpPr>
            <a:spLocks noGrp="1"/>
          </p:cNvSpPr>
          <p:nvPr>
            <p:ph type="sldNum" sz="quarter" idx="12"/>
          </p:nvPr>
        </p:nvSpPr>
        <p:spPr>
          <a:xfrm>
            <a:off x="4355223" y="6475413"/>
            <a:ext cx="509755" cy="184666"/>
          </a:xfrm>
        </p:spPr>
        <p:txBody>
          <a:bodyPr/>
          <a:lstStyle/>
          <a:p>
            <a:pPr>
              <a:defRPr/>
            </a:pPr>
            <a:r>
              <a:rPr lang="en-US" altLang="en-US" dirty="0" smtClean="0"/>
              <a:t>Slide </a:t>
            </a:r>
            <a:fld id="{9A6DDD86-BF77-4907-BB6E-EE2837C5EC73}" type="slidenum">
              <a:rPr lang="en-US" altLang="en-US" smtClean="0"/>
              <a:pPr>
                <a:defRPr/>
              </a:pPr>
              <a:t>10</a:t>
            </a:fld>
            <a:endParaRPr lang="en-US" alt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964776"/>
            <a:ext cx="4810125" cy="360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93053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Telegram Probability vs. # Sub-</a:t>
            </a:r>
            <a:r>
              <a:rPr lang="de-DE" dirty="0" err="1" smtClean="0"/>
              <a:t>Packets</a:t>
            </a:r>
            <a:endParaRPr lang="de-DE" dirty="0"/>
          </a:p>
        </p:txBody>
      </p:sp>
      <mc:AlternateContent xmlns:mc="http://schemas.openxmlformats.org/markup-compatibility/2006">
        <mc:Choice xmlns:a14="http://schemas.microsoft.com/office/drawing/2010/main" Requires="a14">
          <p:sp>
            <p:nvSpPr>
              <p:cNvPr id="3" name="Inhaltsplatzhalter 2"/>
              <p:cNvSpPr>
                <a:spLocks noGrp="1"/>
              </p:cNvSpPr>
              <p:nvPr>
                <p:ph idx="1"/>
              </p:nvPr>
            </p:nvSpPr>
            <p:spPr>
              <a:xfrm>
                <a:off x="5551612" y="1556792"/>
                <a:ext cx="3340868" cy="4251175"/>
              </a:xfrm>
            </p:spPr>
            <p:txBody>
              <a:bodyPr/>
              <a:lstStyle/>
              <a:p>
                <a:r>
                  <a:rPr lang="en-US" sz="2400" dirty="0" smtClean="0"/>
                  <a:t>Assumption of collision channel</a:t>
                </a:r>
              </a:p>
              <a:p>
                <a:r>
                  <a:rPr lang="en-US" sz="2400" dirty="0" smtClean="0"/>
                  <a:t>Max. </a:t>
                </a:r>
                <a:r>
                  <a:rPr lang="en-US" sz="2400" dirty="0" err="1" smtClean="0"/>
                  <a:t>theor</a:t>
                </a:r>
                <a:r>
                  <a:rPr lang="en-US" sz="2400" dirty="0" smtClean="0"/>
                  <a:t>. channel load for error-free reception is </a:t>
                </a:r>
                <a14:m>
                  <m:oMath xmlns:m="http://schemas.openxmlformats.org/officeDocument/2006/math">
                    <m:f>
                      <m:fPr>
                        <m:ctrlPr>
                          <a:rPr lang="en-US" sz="2400" i="1" smtClean="0">
                            <a:latin typeface="Cambria Math"/>
                          </a:rPr>
                        </m:ctrlPr>
                      </m:fPr>
                      <m:num>
                        <m:r>
                          <a:rPr lang="en-US" sz="2400" i="1" smtClean="0">
                            <a:latin typeface="Cambria Math"/>
                          </a:rPr>
                          <m:t>1</m:t>
                        </m:r>
                      </m:num>
                      <m:den>
                        <m:r>
                          <a:rPr lang="en-US" sz="2400" i="1" smtClean="0">
                            <a:latin typeface="Cambria Math"/>
                          </a:rPr>
                          <m:t>𝑒</m:t>
                        </m:r>
                      </m:den>
                    </m:f>
                    <m:r>
                      <a:rPr lang="en-US" sz="2400" i="1" smtClean="0">
                        <a:latin typeface="Cambria Math"/>
                        <a:ea typeface="Cambria Math"/>
                      </a:rPr>
                      <m:t>≈</m:t>
                    </m:r>
                    <m:r>
                      <a:rPr lang="en-US" sz="2400" b="0" i="1" smtClean="0">
                        <a:latin typeface="Cambria Math"/>
                        <a:ea typeface="Cambria Math"/>
                      </a:rPr>
                      <m:t>0.367</m:t>
                    </m:r>
                  </m:oMath>
                </a14:m>
                <a:endParaRPr lang="en-US" sz="2400" b="0" dirty="0" smtClean="0">
                  <a:ea typeface="Cambria Math"/>
                </a:endParaRPr>
              </a:p>
              <a:p>
                <a:r>
                  <a:rPr lang="en-US" sz="2400" dirty="0" smtClean="0">
                    <a:ea typeface="Cambria Math"/>
                  </a:rPr>
                  <a:t>Large MS approaches capacity</a:t>
                </a:r>
                <a:endParaRPr lang="en-US" sz="2400" b="0" dirty="0" smtClean="0">
                  <a:ea typeface="Cambria Math"/>
                </a:endParaRPr>
              </a:p>
              <a:p>
                <a:r>
                  <a:rPr lang="en-US" sz="2400" dirty="0" smtClean="0"/>
                  <a:t>ALOHA only offers </a:t>
                </a:r>
                <a14:m>
                  <m:oMath xmlns:m="http://schemas.openxmlformats.org/officeDocument/2006/math">
                    <m:f>
                      <m:fPr>
                        <m:ctrlPr>
                          <a:rPr lang="de-DE" sz="2400" b="0" i="1" smtClean="0">
                            <a:latin typeface="Cambria Math"/>
                          </a:rPr>
                        </m:ctrlPr>
                      </m:fPr>
                      <m:num>
                        <m:r>
                          <a:rPr lang="de-DE" sz="2400" b="0" i="1" smtClean="0">
                            <a:latin typeface="Cambria Math"/>
                          </a:rPr>
                          <m:t>1</m:t>
                        </m:r>
                      </m:num>
                      <m:den>
                        <m:r>
                          <a:rPr lang="de-DE" sz="2400" b="0" i="1" smtClean="0">
                            <a:latin typeface="Cambria Math"/>
                          </a:rPr>
                          <m:t>2</m:t>
                        </m:r>
                        <m:r>
                          <a:rPr lang="de-DE" sz="2400" b="0" i="1" smtClean="0">
                            <a:latin typeface="Cambria Math"/>
                          </a:rPr>
                          <m:t>𝑒</m:t>
                        </m:r>
                      </m:den>
                    </m:f>
                    <m:r>
                      <a:rPr lang="de-DE" sz="2400" b="0" i="1" smtClean="0">
                        <a:latin typeface="Cambria Math"/>
                        <a:ea typeface="Cambria Math"/>
                      </a:rPr>
                      <m:t>≈0.184</m:t>
                    </m:r>
                  </m:oMath>
                </a14:m>
                <a:endParaRPr lang="en-US" sz="2400" dirty="0" smtClean="0"/>
              </a:p>
              <a:p>
                <a:pPr marL="0" indent="0">
                  <a:buNone/>
                </a:pPr>
                <a:r>
                  <a:rPr lang="en-US" sz="2400" dirty="0" smtClean="0">
                    <a:sym typeface="Wingdings" panose="05000000000000000000" pitchFamily="2" charset="2"/>
                  </a:rPr>
                  <a:t> Doubled capacity</a:t>
                </a:r>
                <a:endParaRPr lang="en-US" sz="2400" dirty="0"/>
              </a:p>
            </p:txBody>
          </p:sp>
        </mc:Choice>
        <mc:Fallback>
          <p:sp>
            <p:nvSpPr>
              <p:cNvPr id="3" name="Inhaltsplatzhalter 2"/>
              <p:cNvSpPr>
                <a:spLocks noGrp="1" noRot="1" noChangeAspect="1" noMove="1" noResize="1" noEditPoints="1" noAdjustHandles="1" noChangeArrowheads="1" noChangeShapeType="1" noTextEdit="1"/>
              </p:cNvSpPr>
              <p:nvPr>
                <p:ph idx="1"/>
              </p:nvPr>
            </p:nvSpPr>
            <p:spPr>
              <a:xfrm>
                <a:off x="5551612" y="1556792"/>
                <a:ext cx="3340868" cy="4251175"/>
              </a:xfrm>
              <a:blipFill rotWithShape="1">
                <a:blip r:embed="rId2"/>
                <a:stretch>
                  <a:fillRect l="-2920" t="-1003" r="-2555" b="-14183"/>
                </a:stretch>
              </a:blipFill>
            </p:spPr>
            <p:txBody>
              <a:bodyPr/>
              <a:lstStyle/>
              <a:p>
                <a:r>
                  <a:rPr lang="de-DE">
                    <a:noFill/>
                  </a:rPr>
                  <a:t> </a:t>
                </a:r>
              </a:p>
            </p:txBody>
          </p:sp>
        </mc:Fallback>
      </mc:AlternateContent>
      <p:sp>
        <p:nvSpPr>
          <p:cNvPr id="4" name="Datumsplatzhalter 3"/>
          <p:cNvSpPr>
            <a:spLocks noGrp="1"/>
          </p:cNvSpPr>
          <p:nvPr>
            <p:ph type="dt" sz="half" idx="10"/>
          </p:nvPr>
        </p:nvSpPr>
        <p:spPr>
          <a:xfrm>
            <a:off x="685800" y="378281"/>
            <a:ext cx="1600200" cy="215444"/>
          </a:xfrm>
        </p:spPr>
        <p:txBody>
          <a:bodyPr/>
          <a:lstStyle/>
          <a:p>
            <a:r>
              <a:rPr lang="en-US" altLang="en-US" dirty="0"/>
              <a:t>June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9A6DDD86-BF77-4907-BB6E-EE2837C5EC73}" type="slidenum">
              <a:rPr lang="en-US" altLang="en-US" smtClean="0"/>
              <a:pPr>
                <a:defRPr/>
              </a:pPr>
              <a:t>11</a:t>
            </a:fld>
            <a:endParaRPr lang="en-US" alt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44824"/>
            <a:ext cx="5372100" cy="446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72620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Reduced Peak Current</a:t>
            </a:r>
            <a:endParaRPr lang="en-US" dirty="0"/>
          </a:p>
        </p:txBody>
      </p:sp>
      <p:sp>
        <p:nvSpPr>
          <p:cNvPr id="3" name="Inhaltsplatzhalter 2"/>
          <p:cNvSpPr>
            <a:spLocks noGrp="1"/>
          </p:cNvSpPr>
          <p:nvPr>
            <p:ph idx="1"/>
          </p:nvPr>
        </p:nvSpPr>
        <p:spPr>
          <a:xfrm>
            <a:off x="685800" y="5053396"/>
            <a:ext cx="7772400" cy="1042603"/>
          </a:xfrm>
        </p:spPr>
        <p:txBody>
          <a:bodyPr/>
          <a:lstStyle/>
          <a:p>
            <a:r>
              <a:rPr lang="en-US" sz="2000" dirty="0" smtClean="0"/>
              <a:t>The time between two sub-packets can be used to re-charge a capacitor</a:t>
            </a:r>
          </a:p>
          <a:p>
            <a:pPr marL="0" indent="0">
              <a:buNone/>
            </a:pPr>
            <a:r>
              <a:rPr lang="en-US" sz="2000" dirty="0" smtClean="0">
                <a:sym typeface="Wingdings" panose="05000000000000000000" pitchFamily="2" charset="2"/>
              </a:rPr>
              <a:t> “High” transmit powers even with tiny batteries</a:t>
            </a:r>
            <a:endParaRPr lang="en-US" sz="2000" dirty="0"/>
          </a:p>
        </p:txBody>
      </p:sp>
      <p:sp>
        <p:nvSpPr>
          <p:cNvPr id="4" name="Datumsplatzhalter 3"/>
          <p:cNvSpPr>
            <a:spLocks noGrp="1"/>
          </p:cNvSpPr>
          <p:nvPr>
            <p:ph type="dt" sz="half" idx="10"/>
          </p:nvPr>
        </p:nvSpPr>
        <p:spPr>
          <a:xfrm>
            <a:off x="685800" y="378281"/>
            <a:ext cx="1600200" cy="215444"/>
          </a:xfrm>
        </p:spPr>
        <p:txBody>
          <a:bodyPr/>
          <a:lstStyle/>
          <a:p>
            <a:r>
              <a:rPr lang="en-US" altLang="en-US" dirty="0"/>
              <a:t>June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dirty="0" smtClean="0"/>
              <a:t>Joerg Robert, FAU Erlangen-</a:t>
            </a:r>
            <a:r>
              <a:rPr lang="en-US" altLang="en-US" dirty="0" err="1" smtClean="0"/>
              <a:t>Nuernberg</a:t>
            </a:r>
            <a:endParaRPr lang="en-US" altLang="en-US" dirty="0"/>
          </a:p>
        </p:txBody>
      </p:sp>
      <p:sp>
        <p:nvSpPr>
          <p:cNvPr id="6" name="Foliennummernplatzhalter 5"/>
          <p:cNvSpPr>
            <a:spLocks noGrp="1"/>
          </p:cNvSpPr>
          <p:nvPr>
            <p:ph type="sldNum" sz="quarter" idx="12"/>
          </p:nvPr>
        </p:nvSpPr>
        <p:spPr>
          <a:xfrm>
            <a:off x="4355223" y="6475413"/>
            <a:ext cx="509755" cy="184666"/>
          </a:xfrm>
        </p:spPr>
        <p:txBody>
          <a:bodyPr/>
          <a:lstStyle/>
          <a:p>
            <a:pPr>
              <a:defRPr/>
            </a:pPr>
            <a:r>
              <a:rPr lang="en-US" altLang="en-US" dirty="0" smtClean="0"/>
              <a:t>Slide </a:t>
            </a:r>
            <a:fld id="{9A6DDD86-BF77-4907-BB6E-EE2837C5EC73}" type="slidenum">
              <a:rPr lang="en-US" altLang="en-US" smtClean="0"/>
              <a:pPr>
                <a:defRPr/>
              </a:pPr>
              <a:t>12</a:t>
            </a:fld>
            <a:endParaRPr lang="en-US"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2001" y="1393294"/>
            <a:ext cx="4427740" cy="3141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139" y="1700808"/>
            <a:ext cx="3622104" cy="2526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1643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Telemetry Cube Demonstrator</a:t>
            </a:r>
            <a:endParaRPr lang="en-US" dirty="0"/>
          </a:p>
        </p:txBody>
      </p:sp>
      <p:sp>
        <p:nvSpPr>
          <p:cNvPr id="3" name="Inhaltsplatzhalter 2"/>
          <p:cNvSpPr>
            <a:spLocks noGrp="1"/>
          </p:cNvSpPr>
          <p:nvPr>
            <p:ph idx="1"/>
          </p:nvPr>
        </p:nvSpPr>
        <p:spPr>
          <a:xfrm>
            <a:off x="716483" y="4797152"/>
            <a:ext cx="7772400" cy="1010816"/>
          </a:xfrm>
        </p:spPr>
        <p:txBody>
          <a:bodyPr/>
          <a:lstStyle/>
          <a:p>
            <a:r>
              <a:rPr lang="en-US" sz="2000" dirty="0" smtClean="0"/>
              <a:t>Telemetry Cube Demonstrator and transmitted FHSS signal</a:t>
            </a:r>
          </a:p>
          <a:p>
            <a:r>
              <a:rPr lang="en-US" sz="2000" dirty="0" smtClean="0"/>
              <a:t>Reached transmit range of 10km with &lt;1mW ERP (no line of sight)</a:t>
            </a:r>
          </a:p>
          <a:p>
            <a:r>
              <a:rPr lang="en-US" sz="2000" dirty="0" smtClean="0"/>
              <a:t>Transmitter based on IEEE 802.15.4 compliant Texas Instruments CC1125</a:t>
            </a:r>
            <a:endParaRPr lang="en-US" sz="2000" dirty="0"/>
          </a:p>
        </p:txBody>
      </p:sp>
      <p:sp>
        <p:nvSpPr>
          <p:cNvPr id="4" name="Datumsplatzhalter 3"/>
          <p:cNvSpPr>
            <a:spLocks noGrp="1"/>
          </p:cNvSpPr>
          <p:nvPr>
            <p:ph type="dt" sz="half" idx="10"/>
          </p:nvPr>
        </p:nvSpPr>
        <p:spPr>
          <a:xfrm>
            <a:off x="685800" y="378281"/>
            <a:ext cx="1600200" cy="215444"/>
          </a:xfrm>
        </p:spPr>
        <p:txBody>
          <a:bodyPr/>
          <a:lstStyle/>
          <a:p>
            <a:r>
              <a:rPr lang="en-US" altLang="en-US" dirty="0"/>
              <a:t>June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dirty="0" smtClean="0"/>
              <a:t>Joerg Robert, FAU Erlangen-</a:t>
            </a:r>
            <a:r>
              <a:rPr lang="en-US" altLang="en-US" dirty="0" err="1" smtClean="0"/>
              <a:t>Nuernberg</a:t>
            </a:r>
            <a:endParaRPr lang="en-US" altLang="en-US" dirty="0"/>
          </a:p>
        </p:txBody>
      </p:sp>
      <p:sp>
        <p:nvSpPr>
          <p:cNvPr id="6" name="Foliennummernplatzhalter 5"/>
          <p:cNvSpPr>
            <a:spLocks noGrp="1"/>
          </p:cNvSpPr>
          <p:nvPr>
            <p:ph type="sldNum" sz="quarter" idx="12"/>
          </p:nvPr>
        </p:nvSpPr>
        <p:spPr>
          <a:xfrm>
            <a:off x="4355223" y="6475413"/>
            <a:ext cx="509755" cy="184666"/>
          </a:xfrm>
        </p:spPr>
        <p:txBody>
          <a:bodyPr/>
          <a:lstStyle/>
          <a:p>
            <a:pPr>
              <a:defRPr/>
            </a:pPr>
            <a:r>
              <a:rPr lang="en-US" altLang="en-US" dirty="0" smtClean="0"/>
              <a:t>Slide </a:t>
            </a:r>
            <a:fld id="{9A6DDD86-BF77-4907-BB6E-EE2837C5EC73}" type="slidenum">
              <a:rPr lang="en-US" altLang="en-US" smtClean="0"/>
              <a:pPr>
                <a:defRPr/>
              </a:pPr>
              <a:t>13</a:t>
            </a:fld>
            <a:endParaRPr lang="en-US" altLang="en-US" dirty="0"/>
          </a:p>
        </p:txBody>
      </p:sp>
      <p:pic>
        <p:nvPicPr>
          <p:cNvPr id="9" name="Picture 2" descr="C:\Users\robert\AppData\Local\Microsoft\Windows\Temporary Internet Files\Content.Outlook\H2Y2HUWG\wuerfel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659" y="1556792"/>
            <a:ext cx="3347447" cy="32211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88"/>
          <p:cNvPicPr>
            <a:picLocks noChangeAspect="1" noChangeArrowheads="1"/>
          </p:cNvPicPr>
          <p:nvPr/>
        </p:nvPicPr>
        <p:blipFill rotWithShape="1">
          <a:blip r:embed="rId3">
            <a:extLst>
              <a:ext uri="{28A0092B-C50C-407E-A947-70E740481C1C}">
                <a14:useLocalDpi xmlns:a14="http://schemas.microsoft.com/office/drawing/2010/main" val="0"/>
              </a:ext>
            </a:extLst>
          </a:blip>
          <a:srcRect l="17639" t="23731" b="19391"/>
          <a:stretch/>
        </p:blipFill>
        <p:spPr bwMode="auto">
          <a:xfrm>
            <a:off x="3995936" y="2361772"/>
            <a:ext cx="4492947" cy="1861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Gerade Verbindung mit Pfeil 11"/>
          <p:cNvCxnSpPr/>
          <p:nvPr/>
        </p:nvCxnSpPr>
        <p:spPr bwMode="auto">
          <a:xfrm>
            <a:off x="3952379" y="4581128"/>
            <a:ext cx="4536504" cy="0"/>
          </a:xfrm>
          <a:prstGeom prst="straightConnector1">
            <a:avLst/>
          </a:prstGeom>
          <a:solidFill>
            <a:schemeClr val="accent1"/>
          </a:solidFill>
          <a:ln w="12700" cap="flat"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feld 13"/>
          <p:cNvSpPr txBox="1"/>
          <p:nvPr/>
        </p:nvSpPr>
        <p:spPr>
          <a:xfrm>
            <a:off x="6028143" y="4294964"/>
            <a:ext cx="802848" cy="276999"/>
          </a:xfrm>
          <a:prstGeom prst="rect">
            <a:avLst/>
          </a:prstGeom>
          <a:noFill/>
        </p:spPr>
        <p:txBody>
          <a:bodyPr wrap="none" rtlCol="0">
            <a:spAutoFit/>
          </a:bodyPr>
          <a:lstStyle/>
          <a:p>
            <a:r>
              <a:rPr lang="en-US" dirty="0" smtClean="0"/>
              <a:t>Time  ~3s</a:t>
            </a:r>
            <a:endParaRPr lang="en-US" dirty="0"/>
          </a:p>
        </p:txBody>
      </p:sp>
      <p:cxnSp>
        <p:nvCxnSpPr>
          <p:cNvPr id="16" name="Gerade Verbindung mit Pfeil 15"/>
          <p:cNvCxnSpPr/>
          <p:nvPr/>
        </p:nvCxnSpPr>
        <p:spPr bwMode="auto">
          <a:xfrm flipV="1">
            <a:off x="8748464" y="2361772"/>
            <a:ext cx="0" cy="1861672"/>
          </a:xfrm>
          <a:prstGeom prst="straightConnector1">
            <a:avLst/>
          </a:prstGeom>
          <a:solidFill>
            <a:schemeClr val="accent1"/>
          </a:solidFill>
          <a:ln w="12700" cap="flat"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feld 16"/>
          <p:cNvSpPr txBox="1"/>
          <p:nvPr/>
        </p:nvSpPr>
        <p:spPr>
          <a:xfrm rot="5400000">
            <a:off x="8469221" y="3154108"/>
            <a:ext cx="835485" cy="276999"/>
          </a:xfrm>
          <a:prstGeom prst="rect">
            <a:avLst/>
          </a:prstGeom>
          <a:noFill/>
        </p:spPr>
        <p:txBody>
          <a:bodyPr wrap="none" rtlCol="0">
            <a:spAutoFit/>
          </a:bodyPr>
          <a:lstStyle/>
          <a:p>
            <a:r>
              <a:rPr lang="en-US" dirty="0" smtClean="0"/>
              <a:t>Frequency</a:t>
            </a:r>
            <a:endParaRPr lang="en-US" dirty="0"/>
          </a:p>
        </p:txBody>
      </p:sp>
    </p:spTree>
    <p:extLst>
      <p:ext uri="{BB962C8B-B14F-4D97-AF65-F5344CB8AC3E}">
        <p14:creationId xmlns:p14="http://schemas.microsoft.com/office/powerpoint/2010/main" val="36342750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Conclusions</a:t>
            </a:r>
            <a:endParaRPr lang="en-US" dirty="0"/>
          </a:p>
        </p:txBody>
      </p:sp>
      <p:sp>
        <p:nvSpPr>
          <p:cNvPr id="3" name="Inhaltsplatzhalter 2"/>
          <p:cNvSpPr>
            <a:spLocks noGrp="1"/>
          </p:cNvSpPr>
          <p:nvPr>
            <p:ph idx="1"/>
          </p:nvPr>
        </p:nvSpPr>
        <p:spPr>
          <a:xfrm>
            <a:off x="685800" y="1916832"/>
            <a:ext cx="7772400" cy="4114800"/>
          </a:xfrm>
        </p:spPr>
        <p:txBody>
          <a:bodyPr/>
          <a:lstStyle/>
          <a:p>
            <a:r>
              <a:rPr lang="en-US" sz="2400" dirty="0" smtClean="0"/>
              <a:t>FHSS is a suitable candidate for LPWAN with ultra-long range</a:t>
            </a:r>
          </a:p>
          <a:p>
            <a:pPr lvl="1"/>
            <a:r>
              <a:rPr lang="en-US" sz="2000" dirty="0" smtClean="0"/>
              <a:t>Improved robustness wrt. interference</a:t>
            </a:r>
          </a:p>
          <a:p>
            <a:pPr lvl="1"/>
            <a:r>
              <a:rPr lang="en-US" sz="2000" dirty="0" smtClean="0"/>
              <a:t>Improved frequency diversity</a:t>
            </a:r>
          </a:p>
          <a:p>
            <a:pPr lvl="1"/>
            <a:r>
              <a:rPr lang="en-US" sz="2000" dirty="0" smtClean="0"/>
              <a:t>No violation of FCC regulation</a:t>
            </a:r>
          </a:p>
          <a:p>
            <a:pPr lvl="1"/>
            <a:r>
              <a:rPr lang="en-US" sz="2000" dirty="0" smtClean="0"/>
              <a:t>Ultra-low bit-rate reachable for ultra-long range</a:t>
            </a:r>
          </a:p>
          <a:p>
            <a:pPr lvl="1"/>
            <a:r>
              <a:rPr lang="en-US" sz="2000" dirty="0" smtClean="0"/>
              <a:t>Approaches theoretical bound in single destination networks</a:t>
            </a:r>
          </a:p>
          <a:p>
            <a:r>
              <a:rPr lang="en-US" sz="2400" dirty="0" smtClean="0"/>
              <a:t>Standard IEEE 802.15.4 compliant chips can be used for the transmission</a:t>
            </a:r>
          </a:p>
          <a:p>
            <a:r>
              <a:rPr lang="en-US" sz="2400" dirty="0" smtClean="0"/>
              <a:t>Receiver gets more complex as powerful forward error correction is required and synchronization gets more complex</a:t>
            </a:r>
            <a:endParaRPr lang="en-US" sz="2400" dirty="0"/>
          </a:p>
        </p:txBody>
      </p:sp>
      <p:sp>
        <p:nvSpPr>
          <p:cNvPr id="4" name="Datumsplatzhalter 3"/>
          <p:cNvSpPr>
            <a:spLocks noGrp="1"/>
          </p:cNvSpPr>
          <p:nvPr>
            <p:ph type="dt" sz="half" idx="10"/>
          </p:nvPr>
        </p:nvSpPr>
        <p:spPr>
          <a:xfrm>
            <a:off x="685800" y="378281"/>
            <a:ext cx="1600200" cy="215444"/>
          </a:xfrm>
        </p:spPr>
        <p:txBody>
          <a:bodyPr/>
          <a:lstStyle/>
          <a:p>
            <a:r>
              <a:rPr lang="en-US" altLang="en-US" dirty="0"/>
              <a:t>June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dirty="0" smtClean="0"/>
              <a:t>Joerg Robert, FAU Erlangen-</a:t>
            </a:r>
            <a:r>
              <a:rPr lang="en-US" altLang="en-US" dirty="0" err="1" smtClean="0"/>
              <a:t>Nuernberg</a:t>
            </a:r>
            <a:endParaRPr lang="en-US" altLang="en-US" dirty="0"/>
          </a:p>
        </p:txBody>
      </p:sp>
      <p:sp>
        <p:nvSpPr>
          <p:cNvPr id="6" name="Foliennummernplatzhalter 5"/>
          <p:cNvSpPr>
            <a:spLocks noGrp="1"/>
          </p:cNvSpPr>
          <p:nvPr>
            <p:ph type="sldNum" sz="quarter" idx="12"/>
          </p:nvPr>
        </p:nvSpPr>
        <p:spPr>
          <a:xfrm>
            <a:off x="4355223" y="6475413"/>
            <a:ext cx="509755" cy="184666"/>
          </a:xfrm>
        </p:spPr>
        <p:txBody>
          <a:bodyPr/>
          <a:lstStyle/>
          <a:p>
            <a:pPr>
              <a:defRPr/>
            </a:pPr>
            <a:r>
              <a:rPr lang="en-US" altLang="en-US" dirty="0" smtClean="0"/>
              <a:t>Slide </a:t>
            </a:r>
            <a:fld id="{9A6DDD86-BF77-4907-BB6E-EE2837C5EC73}" type="slidenum">
              <a:rPr lang="en-US" altLang="en-US" smtClean="0"/>
              <a:pPr>
                <a:defRPr/>
              </a:pPr>
              <a:t>14</a:t>
            </a:fld>
            <a:endParaRPr lang="en-US" altLang="en-US" dirty="0"/>
          </a:p>
        </p:txBody>
      </p:sp>
    </p:spTree>
    <p:extLst>
      <p:ext uri="{BB962C8B-B14F-4D97-AF65-F5344CB8AC3E}">
        <p14:creationId xmlns:p14="http://schemas.microsoft.com/office/powerpoint/2010/main" val="32177600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ctrTitle"/>
          </p:nvPr>
        </p:nvSpPr>
        <p:spPr/>
        <p:txBody>
          <a:bodyPr/>
          <a:lstStyle/>
          <a:p>
            <a:r>
              <a:rPr lang="en-US" dirty="0" smtClean="0"/>
              <a:t>Thank You for Your Attention!</a:t>
            </a:r>
            <a:endParaRPr lang="en-US" dirty="0"/>
          </a:p>
        </p:txBody>
      </p:sp>
      <p:sp>
        <p:nvSpPr>
          <p:cNvPr id="10" name="Untertitel 9"/>
          <p:cNvSpPr>
            <a:spLocks noGrp="1"/>
          </p:cNvSpPr>
          <p:nvPr>
            <p:ph type="subTitle" idx="1"/>
          </p:nvPr>
        </p:nvSpPr>
        <p:spPr/>
        <p:txBody>
          <a:bodyPr/>
          <a:lstStyle/>
          <a:p>
            <a:endParaRPr lang="en-US" dirty="0"/>
          </a:p>
        </p:txBody>
      </p:sp>
      <p:sp>
        <p:nvSpPr>
          <p:cNvPr id="4" name="Datumsplatzhalter 3"/>
          <p:cNvSpPr>
            <a:spLocks noGrp="1"/>
          </p:cNvSpPr>
          <p:nvPr>
            <p:ph type="dt" sz="half" idx="10"/>
          </p:nvPr>
        </p:nvSpPr>
        <p:spPr>
          <a:xfrm>
            <a:off x="685800" y="378281"/>
            <a:ext cx="1600200" cy="215444"/>
          </a:xfrm>
        </p:spPr>
        <p:txBody>
          <a:bodyPr/>
          <a:lstStyle/>
          <a:p>
            <a:r>
              <a:rPr lang="en-US" altLang="en-US" dirty="0"/>
              <a:t>June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dirty="0" smtClean="0"/>
              <a:t>Joerg Robert, FAU Erlangen-</a:t>
            </a:r>
            <a:r>
              <a:rPr lang="en-US" altLang="en-US" dirty="0" err="1" smtClean="0"/>
              <a:t>Nuernberg</a:t>
            </a:r>
            <a:endParaRPr lang="en-US" altLang="en-US" dirty="0"/>
          </a:p>
        </p:txBody>
      </p:sp>
      <p:sp>
        <p:nvSpPr>
          <p:cNvPr id="6" name="Foliennummernplatzhalter 5"/>
          <p:cNvSpPr>
            <a:spLocks noGrp="1"/>
          </p:cNvSpPr>
          <p:nvPr>
            <p:ph type="sldNum" sz="quarter" idx="12"/>
          </p:nvPr>
        </p:nvSpPr>
        <p:spPr>
          <a:xfrm>
            <a:off x="4355223" y="6475413"/>
            <a:ext cx="509755" cy="184666"/>
          </a:xfrm>
        </p:spPr>
        <p:txBody>
          <a:bodyPr/>
          <a:lstStyle/>
          <a:p>
            <a:pPr>
              <a:defRPr/>
            </a:pPr>
            <a:r>
              <a:rPr lang="en-US" altLang="en-US" dirty="0" smtClean="0"/>
              <a:t>Slide </a:t>
            </a:r>
            <a:fld id="{9A6DDD86-BF77-4907-BB6E-EE2837C5EC73}" type="slidenum">
              <a:rPr lang="en-US" altLang="en-US" smtClean="0"/>
              <a:pPr>
                <a:defRPr/>
              </a:pPr>
              <a:t>15</a:t>
            </a:fld>
            <a:endParaRPr lang="en-US" altLang="en-US" dirty="0"/>
          </a:p>
        </p:txBody>
      </p:sp>
    </p:spTree>
    <p:extLst>
      <p:ext uri="{BB962C8B-B14F-4D97-AF65-F5344CB8AC3E}">
        <p14:creationId xmlns:p14="http://schemas.microsoft.com/office/powerpoint/2010/main" val="22045219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Packet Splitting </a:t>
            </a:r>
            <a:r>
              <a:rPr lang="de-DE" dirty="0" err="1" smtClean="0"/>
              <a:t>for</a:t>
            </a:r>
            <a:r>
              <a:rPr lang="de-DE" dirty="0" smtClean="0"/>
              <a:t> </a:t>
            </a:r>
            <a:r>
              <a:rPr lang="de-DE" dirty="0" err="1" smtClean="0"/>
              <a:t>Improved</a:t>
            </a:r>
            <a:r>
              <a:rPr lang="de-DE" dirty="0" smtClean="0"/>
              <a:t> </a:t>
            </a:r>
            <a:r>
              <a:rPr lang="de-DE" dirty="0" err="1" smtClean="0"/>
              <a:t>Robustness</a:t>
            </a:r>
            <a:endParaRPr lang="de-DE" dirty="0"/>
          </a:p>
        </p:txBody>
      </p:sp>
      <p:sp>
        <p:nvSpPr>
          <p:cNvPr id="3" name="Untertitel 2"/>
          <p:cNvSpPr>
            <a:spLocks noGrp="1"/>
          </p:cNvSpPr>
          <p:nvPr>
            <p:ph type="subTitle" idx="1"/>
          </p:nvPr>
        </p:nvSpPr>
        <p:spPr/>
        <p:txBody>
          <a:bodyPr/>
          <a:lstStyle/>
          <a:p>
            <a:endParaRPr lang="de-DE" dirty="0"/>
          </a:p>
        </p:txBody>
      </p:sp>
      <p:sp>
        <p:nvSpPr>
          <p:cNvPr id="4098" name="Datumsplatzhalter 1"/>
          <p:cNvSpPr>
            <a:spLocks noGrp="1"/>
          </p:cNvSpPr>
          <p:nvPr>
            <p:ph type="dt" sz="half" idx="10"/>
          </p:nvPr>
        </p:nvSpPr>
        <p:spPr>
          <a:xfrm>
            <a:off x="685800" y="378281"/>
            <a:ext cx="1600200" cy="215444"/>
          </a:xfr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z="1400" dirty="0"/>
              <a:t>June 2017</a:t>
            </a:r>
            <a:endParaRPr lang="en-US" altLang="en-US" sz="1400" dirty="0"/>
          </a:p>
        </p:txBody>
      </p:sp>
      <p:sp>
        <p:nvSpPr>
          <p:cNvPr id="4099" name="Fußzeilenplatzhalter 2"/>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Joerg Robert, FAU Erlangen-Nuernberg</a:t>
            </a:r>
          </a:p>
        </p:txBody>
      </p:sp>
      <p:sp>
        <p:nvSpPr>
          <p:cNvPr id="4100" name="Foliennummernplatzhalter 3"/>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Slide </a:t>
            </a:r>
            <a:fld id="{E7930C83-4B27-46D3-8483-71E3644D19CB}" type="slidenum">
              <a:rPr lang="en-US" altLang="en-US"/>
              <a:pPr/>
              <a:t>2</a:t>
            </a:fld>
            <a:endParaRPr lang="en-US"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Literature to Packet Splitting</a:t>
            </a:r>
            <a:endParaRPr lang="en-US" dirty="0"/>
          </a:p>
        </p:txBody>
      </p:sp>
      <p:sp>
        <p:nvSpPr>
          <p:cNvPr id="3" name="Inhaltsplatzhalter 2"/>
          <p:cNvSpPr>
            <a:spLocks noGrp="1"/>
          </p:cNvSpPr>
          <p:nvPr>
            <p:ph idx="1"/>
          </p:nvPr>
        </p:nvSpPr>
        <p:spPr/>
        <p:txBody>
          <a:bodyPr/>
          <a:lstStyle/>
          <a:p>
            <a:pPr marL="273050" indent="-273050">
              <a:buNone/>
            </a:pPr>
            <a:r>
              <a:rPr lang="en-US" sz="1400" dirty="0" smtClean="0"/>
              <a:t>[1] G</a:t>
            </a:r>
            <a:r>
              <a:rPr lang="en-US" sz="1400" dirty="0"/>
              <a:t>. Kilian et al., "Improved Coverage for Low-Power Telemetry Systems </a:t>
            </a:r>
            <a:r>
              <a:rPr lang="en-US" sz="1400" dirty="0" smtClean="0"/>
              <a:t>using </a:t>
            </a:r>
            <a:r>
              <a:rPr lang="en-US" sz="1400" dirty="0"/>
              <a:t>Telegram Splitting," Smart </a:t>
            </a:r>
            <a:r>
              <a:rPr lang="en-US" sz="1400" dirty="0" err="1"/>
              <a:t>SysTech</a:t>
            </a:r>
            <a:r>
              <a:rPr lang="en-US" sz="1400" dirty="0"/>
              <a:t> 2013; European Conference on Smart Objects, Systems and Technologies, Erlangen/Nuremberg, Germany, 2013, pp. 1-6</a:t>
            </a:r>
            <a:r>
              <a:rPr lang="en-US" sz="1400" dirty="0" smtClean="0"/>
              <a:t>.</a:t>
            </a:r>
          </a:p>
          <a:p>
            <a:pPr marL="273050" indent="-273050">
              <a:buNone/>
            </a:pPr>
            <a:r>
              <a:rPr lang="en-US" sz="1400" dirty="0"/>
              <a:t>[2] G. Kilian et al., "Increasing Transmission Reliability for Telemetry Systems Using Telegram Splitting," in IEEE Transactions on Communications, vol. 63, no. 3, pp. 949-961, March 2015</a:t>
            </a:r>
            <a:r>
              <a:rPr lang="en-US" sz="1400" dirty="0" smtClean="0"/>
              <a:t>.</a:t>
            </a:r>
          </a:p>
          <a:p>
            <a:pPr marL="273050" indent="-273050">
              <a:buNone/>
            </a:pPr>
            <a:r>
              <a:rPr lang="en-US" sz="1400" dirty="0" smtClean="0"/>
              <a:t>[3</a:t>
            </a:r>
            <a:r>
              <a:rPr lang="en-US" sz="1400" dirty="0"/>
              <a:t>] H. Lieske, J. Robert and A. Heuberger, "Improving Medium Access in Single-Destination Networks with Heterogeneous Propagation Channels," 2015 IEEE Global Communications Conference (GLOBECOM), San Diego, CA, 2015, pp. 1-6</a:t>
            </a:r>
            <a:r>
              <a:rPr lang="en-US" sz="1400" dirty="0" smtClean="0"/>
              <a:t>.</a:t>
            </a:r>
          </a:p>
          <a:p>
            <a:pPr marL="273050" indent="-273050">
              <a:buNone/>
            </a:pPr>
            <a:r>
              <a:rPr lang="en-US" sz="1400" dirty="0"/>
              <a:t>[4] H. Lieske, G. Kilian, M. Breiling, S. Rauh, J. Robert and A. Heuberger, "Decoding Performance in Low-Power Wide Area Networks With Packet Collisions," in IEEE Transactions on Wireless Communications, vol. 15, no. 12, pp. 8195-8208, Dec. 2016</a:t>
            </a:r>
            <a:r>
              <a:rPr lang="en-US" sz="1400" dirty="0" smtClean="0"/>
              <a:t>.</a:t>
            </a:r>
          </a:p>
          <a:p>
            <a:pPr marL="273050" indent="-273050">
              <a:buNone/>
            </a:pPr>
            <a:r>
              <a:rPr lang="en-US" sz="1400" dirty="0"/>
              <a:t>[5] M. Hartmann, H. M. Tröger, G. Kilian, J. Robert, T. Nowak and A. Heuberger, "Broadcast of things — A thought experiment," 2014 IEEE Topical Conference on Wireless Sensors and Sensor Networks (</a:t>
            </a:r>
            <a:r>
              <a:rPr lang="en-US" sz="1400" dirty="0" err="1"/>
              <a:t>WiSNet</a:t>
            </a:r>
            <a:r>
              <a:rPr lang="en-US" sz="1400" dirty="0"/>
              <a:t>), Newport Beach, CA, USA, 2014, pp. 46-48.</a:t>
            </a:r>
          </a:p>
        </p:txBody>
      </p:sp>
      <p:sp>
        <p:nvSpPr>
          <p:cNvPr id="4" name="Datumsplatzhalter 3"/>
          <p:cNvSpPr>
            <a:spLocks noGrp="1"/>
          </p:cNvSpPr>
          <p:nvPr>
            <p:ph type="dt" sz="half" idx="10"/>
          </p:nvPr>
        </p:nvSpPr>
        <p:spPr>
          <a:xfrm>
            <a:off x="685800" y="378281"/>
            <a:ext cx="1600200" cy="215444"/>
          </a:xfrm>
        </p:spPr>
        <p:txBody>
          <a:bodyPr/>
          <a:lstStyle/>
          <a:p>
            <a:r>
              <a:rPr lang="en-US" altLang="en-US" dirty="0"/>
              <a:t>June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dirty="0" smtClean="0"/>
              <a:t>Joerg Robert, FAU Erlangen-</a:t>
            </a:r>
            <a:r>
              <a:rPr lang="en-US" altLang="en-US" dirty="0" err="1" smtClean="0"/>
              <a:t>Nuernberg</a:t>
            </a:r>
            <a:endParaRPr lang="en-US" altLang="en-US" dirty="0"/>
          </a:p>
        </p:txBody>
      </p:sp>
      <p:sp>
        <p:nvSpPr>
          <p:cNvPr id="6" name="Foliennummernplatzhalter 5"/>
          <p:cNvSpPr>
            <a:spLocks noGrp="1"/>
          </p:cNvSpPr>
          <p:nvPr>
            <p:ph type="sldNum" sz="quarter" idx="12"/>
          </p:nvPr>
        </p:nvSpPr>
        <p:spPr>
          <a:xfrm>
            <a:off x="4393695" y="6475413"/>
            <a:ext cx="432811" cy="184666"/>
          </a:xfrm>
        </p:spPr>
        <p:txBody>
          <a:bodyPr/>
          <a:lstStyle/>
          <a:p>
            <a:pPr>
              <a:defRPr/>
            </a:pPr>
            <a:r>
              <a:rPr lang="en-US" altLang="en-US" dirty="0" smtClean="0"/>
              <a:t>Slide </a:t>
            </a:r>
            <a:fld id="{9A6DDD86-BF77-4907-BB6E-EE2837C5EC73}" type="slidenum">
              <a:rPr lang="en-US" altLang="en-US" smtClean="0"/>
              <a:pPr>
                <a:defRPr/>
              </a:pPr>
              <a:t>3</a:t>
            </a:fld>
            <a:endParaRPr lang="en-US" altLang="en-US" dirty="0"/>
          </a:p>
        </p:txBody>
      </p:sp>
    </p:spTree>
    <p:extLst>
      <p:ext uri="{BB962C8B-B14F-4D97-AF65-F5344CB8AC3E}">
        <p14:creationId xmlns:p14="http://schemas.microsoft.com/office/powerpoint/2010/main" val="6741642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68523" y="5261633"/>
            <a:ext cx="7772400" cy="938808"/>
          </a:xfrm>
        </p:spPr>
        <p:txBody>
          <a:bodyPr/>
          <a:lstStyle/>
          <a:p>
            <a:r>
              <a:rPr lang="en-US" sz="2400" dirty="0" smtClean="0"/>
              <a:t>Problem: Many devices try to access the channel, but coordination is not useful or even possible, e.g. hidden nodes, other transmission systems, ...</a:t>
            </a:r>
          </a:p>
        </p:txBody>
      </p:sp>
      <p:sp>
        <p:nvSpPr>
          <p:cNvPr id="4" name="Datumsplatzhalter 3"/>
          <p:cNvSpPr>
            <a:spLocks noGrp="1"/>
          </p:cNvSpPr>
          <p:nvPr>
            <p:ph type="dt" sz="half" idx="10"/>
          </p:nvPr>
        </p:nvSpPr>
        <p:spPr>
          <a:xfrm>
            <a:off x="685800" y="378281"/>
            <a:ext cx="1600200" cy="215444"/>
          </a:xfrm>
        </p:spPr>
        <p:txBody>
          <a:bodyPr/>
          <a:lstStyle/>
          <a:p>
            <a:r>
              <a:rPr lang="en-US" altLang="en-US" dirty="0"/>
              <a:t>June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dirty="0" smtClean="0"/>
              <a:t>Joerg Robert, FAU Erlangen-</a:t>
            </a:r>
            <a:r>
              <a:rPr lang="en-US" altLang="en-US" dirty="0" err="1" smtClean="0"/>
              <a:t>Nuernberg</a:t>
            </a:r>
            <a:endParaRPr lang="en-US" altLang="en-US" dirty="0"/>
          </a:p>
        </p:txBody>
      </p:sp>
      <p:sp>
        <p:nvSpPr>
          <p:cNvPr id="6" name="Foliennummernplatzhalter 5"/>
          <p:cNvSpPr>
            <a:spLocks noGrp="1"/>
          </p:cNvSpPr>
          <p:nvPr>
            <p:ph type="sldNum" sz="quarter" idx="12"/>
          </p:nvPr>
        </p:nvSpPr>
        <p:spPr>
          <a:xfrm>
            <a:off x="4393695" y="6475413"/>
            <a:ext cx="432811" cy="184666"/>
          </a:xfrm>
        </p:spPr>
        <p:txBody>
          <a:bodyPr/>
          <a:lstStyle/>
          <a:p>
            <a:pPr>
              <a:defRPr/>
            </a:pPr>
            <a:r>
              <a:rPr lang="en-US" altLang="en-US" dirty="0" smtClean="0"/>
              <a:t>Slide </a:t>
            </a:r>
            <a:fld id="{9A6DDD86-BF77-4907-BB6E-EE2837C5EC73}" type="slidenum">
              <a:rPr lang="en-US" altLang="en-US" smtClean="0"/>
              <a:pPr>
                <a:defRPr/>
              </a:pPr>
              <a:t>4</a:t>
            </a:fld>
            <a:endParaRPr lang="en-US" altLang="en-US" dirty="0"/>
          </a:p>
        </p:txBody>
      </p:sp>
      <p:grpSp>
        <p:nvGrpSpPr>
          <p:cNvPr id="8" name="Gruppieren 7"/>
          <p:cNvGrpSpPr/>
          <p:nvPr/>
        </p:nvGrpSpPr>
        <p:grpSpPr>
          <a:xfrm>
            <a:off x="1274340" y="1628800"/>
            <a:ext cx="6268378" cy="3632833"/>
            <a:chOff x="654928" y="1412776"/>
            <a:chExt cx="7560840" cy="4799771"/>
          </a:xfrm>
        </p:grpSpPr>
        <p:pic>
          <p:nvPicPr>
            <p:cNvPr id="9" name="Picture 2" descr="C:\Users\robert\Desktop\IEEE LPWA\2017_01_15_Atlanta\material\networ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928" y="1412776"/>
              <a:ext cx="7560840" cy="4799771"/>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Gerade Verbindung mit Pfeil 9"/>
            <p:cNvCxnSpPr/>
            <p:nvPr/>
          </p:nvCxnSpPr>
          <p:spPr bwMode="auto">
            <a:xfrm>
              <a:off x="4435348" y="3717032"/>
              <a:ext cx="352676" cy="0"/>
            </a:xfrm>
            <a:prstGeom prst="straightConnector1">
              <a:avLst/>
            </a:prstGeom>
            <a:solidFill>
              <a:schemeClr val="accent1"/>
            </a:solidFill>
            <a:ln w="25400" cap="flat"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mit Pfeil 10"/>
            <p:cNvCxnSpPr/>
            <p:nvPr/>
          </p:nvCxnSpPr>
          <p:spPr bwMode="auto">
            <a:xfrm flipV="1">
              <a:off x="4435348" y="2348880"/>
              <a:ext cx="1360788" cy="1368152"/>
            </a:xfrm>
            <a:prstGeom prst="straightConnector1">
              <a:avLst/>
            </a:prstGeom>
            <a:solidFill>
              <a:schemeClr val="accent1"/>
            </a:solidFill>
            <a:ln w="25400" cap="flat"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2" name="Textfeld 11"/>
                <p:cNvSpPr txBox="1"/>
                <p:nvPr/>
              </p:nvSpPr>
              <p:spPr>
                <a:xfrm>
                  <a:off x="4375339" y="3581828"/>
                  <a:ext cx="994759" cy="6099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a:rPr>
                            </m:ctrlPr>
                          </m:sSubPr>
                          <m:e>
                            <m:r>
                              <a:rPr lang="en-US" sz="2400" b="0" i="1" smtClean="0">
                                <a:latin typeface="Cambria Math"/>
                              </a:rPr>
                              <m:t>𝑟</m:t>
                            </m:r>
                          </m:e>
                          <m:sub>
                            <m:r>
                              <a:rPr lang="en-US" sz="2400" b="0" i="1" smtClean="0">
                                <a:latin typeface="Cambria Math"/>
                              </a:rPr>
                              <m:t>𝑚𝑖𝑛</m:t>
                            </m:r>
                          </m:sub>
                        </m:sSub>
                      </m:oMath>
                    </m:oMathPara>
                  </a14:m>
                  <a:endParaRPr lang="en-US" sz="2400" dirty="0"/>
                </a:p>
              </p:txBody>
            </p:sp>
          </mc:Choice>
          <mc:Fallback xmlns="">
            <p:sp>
              <p:nvSpPr>
                <p:cNvPr id="11" name="Textfeld 10"/>
                <p:cNvSpPr txBox="1">
                  <a:spLocks noRot="1" noChangeAspect="1" noMove="1" noResize="1" noEditPoints="1" noAdjustHandles="1" noChangeArrowheads="1" noChangeShapeType="1" noTextEdit="1"/>
                </p:cNvSpPr>
                <p:nvPr/>
              </p:nvSpPr>
              <p:spPr>
                <a:xfrm>
                  <a:off x="4375339" y="3581828"/>
                  <a:ext cx="824713" cy="461665"/>
                </a:xfrm>
                <a:prstGeom prst="rect">
                  <a:avLst/>
                </a:prstGeom>
                <a:blipFill rotWithShape="1">
                  <a:blip r:embed="rId3"/>
                  <a:stretch>
                    <a:fillRect r="-5357" b="-36842"/>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3" name="Textfeld 12"/>
                <p:cNvSpPr txBox="1"/>
                <p:nvPr/>
              </p:nvSpPr>
              <p:spPr>
                <a:xfrm>
                  <a:off x="5005529" y="2836866"/>
                  <a:ext cx="1036446" cy="6099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a:rPr>
                            </m:ctrlPr>
                          </m:sSubPr>
                          <m:e>
                            <m:r>
                              <a:rPr lang="en-US" sz="2400" b="0" i="1" smtClean="0">
                                <a:latin typeface="Cambria Math"/>
                              </a:rPr>
                              <m:t>𝑟</m:t>
                            </m:r>
                          </m:e>
                          <m:sub>
                            <m:r>
                              <a:rPr lang="en-US" sz="2400" b="0" i="1" smtClean="0">
                                <a:latin typeface="Cambria Math"/>
                              </a:rPr>
                              <m:t>𝑚𝑎𝑥</m:t>
                            </m:r>
                          </m:sub>
                        </m:sSub>
                      </m:oMath>
                    </m:oMathPara>
                  </a14:m>
                  <a:endParaRPr lang="en-US" sz="2400" dirty="0"/>
                </a:p>
              </p:txBody>
            </p:sp>
          </mc:Choice>
          <mc:Fallback xmlns="">
            <p:sp>
              <p:nvSpPr>
                <p:cNvPr id="13" name="Textfeld 12"/>
                <p:cNvSpPr txBox="1">
                  <a:spLocks noRot="1" noChangeAspect="1" noMove="1" noResize="1" noEditPoints="1" noAdjustHandles="1" noChangeArrowheads="1" noChangeShapeType="1" noTextEdit="1"/>
                </p:cNvSpPr>
                <p:nvPr/>
              </p:nvSpPr>
              <p:spPr>
                <a:xfrm>
                  <a:off x="5005528" y="2836866"/>
                  <a:ext cx="859274" cy="461665"/>
                </a:xfrm>
                <a:prstGeom prst="rect">
                  <a:avLst/>
                </a:prstGeom>
                <a:blipFill rotWithShape="1">
                  <a:blip r:embed="rId4"/>
                  <a:stretch>
                    <a:fillRect r="-2564" b="-31579"/>
                  </a:stretch>
                </a:blipFill>
              </p:spPr>
              <p:txBody>
                <a:bodyPr/>
                <a:lstStyle/>
                <a:p>
                  <a:r>
                    <a:rPr lang="de-DE">
                      <a:noFill/>
                    </a:rPr>
                    <a:t> </a:t>
                  </a:r>
                </a:p>
              </p:txBody>
            </p:sp>
          </mc:Fallback>
        </mc:AlternateContent>
      </p:grpSp>
      <p:sp>
        <p:nvSpPr>
          <p:cNvPr id="2" name="Titel 1"/>
          <p:cNvSpPr>
            <a:spLocks noGrp="1"/>
          </p:cNvSpPr>
          <p:nvPr>
            <p:ph type="title"/>
          </p:nvPr>
        </p:nvSpPr>
        <p:spPr/>
        <p:txBody>
          <a:bodyPr/>
          <a:lstStyle/>
          <a:p>
            <a:r>
              <a:rPr lang="en-US" dirty="0" smtClean="0"/>
              <a:t>Single Destination Network with ALOHA</a:t>
            </a:r>
            <a:endParaRPr lang="en-US" dirty="0"/>
          </a:p>
        </p:txBody>
      </p:sp>
    </p:spTree>
    <p:extLst>
      <p:ext uri="{BB962C8B-B14F-4D97-AF65-F5344CB8AC3E}">
        <p14:creationId xmlns:p14="http://schemas.microsoft.com/office/powerpoint/2010/main" val="13391415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robert\Desktop\IEEE LPWA\2017_01_15_Atlanta\material\spec_868MHz.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347236" y="1412776"/>
            <a:ext cx="6264696" cy="4162861"/>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en-US" dirty="0" smtClean="0"/>
              <a:t>Interference in License-Exempt Bands</a:t>
            </a:r>
            <a:endParaRPr lang="en-US" dirty="0"/>
          </a:p>
        </p:txBody>
      </p:sp>
      <p:sp>
        <p:nvSpPr>
          <p:cNvPr id="3" name="Inhaltsplatzhalter 2"/>
          <p:cNvSpPr>
            <a:spLocks noGrp="1"/>
          </p:cNvSpPr>
          <p:nvPr>
            <p:ph idx="1"/>
          </p:nvPr>
        </p:nvSpPr>
        <p:spPr>
          <a:xfrm>
            <a:off x="593384" y="5445224"/>
            <a:ext cx="7772400" cy="592371"/>
          </a:xfrm>
        </p:spPr>
        <p:txBody>
          <a:bodyPr/>
          <a:lstStyle/>
          <a:p>
            <a:r>
              <a:rPr lang="en-US" sz="2000" dirty="0" smtClean="0"/>
              <a:t>Figure shows spectrogram of measured channel</a:t>
            </a:r>
          </a:p>
          <a:p>
            <a:r>
              <a:rPr lang="en-US" sz="2000" dirty="0" smtClean="0"/>
              <a:t>Interference cannot be controlled and listen before talk does not really work for LPWAN</a:t>
            </a:r>
            <a:endParaRPr lang="en-US" sz="2000" dirty="0"/>
          </a:p>
        </p:txBody>
      </p:sp>
      <p:sp>
        <p:nvSpPr>
          <p:cNvPr id="4" name="Datumsplatzhalter 3"/>
          <p:cNvSpPr>
            <a:spLocks noGrp="1"/>
          </p:cNvSpPr>
          <p:nvPr>
            <p:ph type="dt" sz="half" idx="10"/>
          </p:nvPr>
        </p:nvSpPr>
        <p:spPr>
          <a:xfrm>
            <a:off x="685800" y="378281"/>
            <a:ext cx="1600200" cy="215444"/>
          </a:xfrm>
        </p:spPr>
        <p:txBody>
          <a:bodyPr/>
          <a:lstStyle/>
          <a:p>
            <a:r>
              <a:rPr lang="en-US" altLang="en-US" dirty="0"/>
              <a:t>June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9A6DDD86-BF77-4907-BB6E-EE2837C5EC73}" type="slidenum">
              <a:rPr lang="en-US" altLang="en-US" smtClean="0"/>
              <a:pPr>
                <a:defRPr/>
              </a:pPr>
              <a:t>5</a:t>
            </a:fld>
            <a:endParaRPr lang="en-US" altLang="en-US"/>
          </a:p>
        </p:txBody>
      </p:sp>
    </p:spTree>
    <p:extLst>
      <p:ext uri="{BB962C8B-B14F-4D97-AF65-F5344CB8AC3E}">
        <p14:creationId xmlns:p14="http://schemas.microsoft.com/office/powerpoint/2010/main" val="21318754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Problems </a:t>
            </a:r>
            <a:r>
              <a:rPr lang="de-DE" dirty="0" err="1" smtClean="0"/>
              <a:t>for</a:t>
            </a:r>
            <a:r>
              <a:rPr lang="de-DE" dirty="0" smtClean="0"/>
              <a:t> LPWANs</a:t>
            </a:r>
            <a:endParaRPr lang="de-DE" dirty="0"/>
          </a:p>
        </p:txBody>
      </p:sp>
      <mc:AlternateContent xmlns:mc="http://schemas.openxmlformats.org/markup-compatibility/2006">
        <mc:Choice xmlns:a14="http://schemas.microsoft.com/office/drawing/2010/main" Requires="a14">
          <p:sp>
            <p:nvSpPr>
              <p:cNvPr id="3" name="Inhaltsplatzhalter 2"/>
              <p:cNvSpPr>
                <a:spLocks noGrp="1"/>
              </p:cNvSpPr>
              <p:nvPr>
                <p:ph idx="1"/>
              </p:nvPr>
            </p:nvSpPr>
            <p:spPr/>
            <p:txBody>
              <a:bodyPr/>
              <a:lstStyle/>
              <a:p>
                <a:r>
                  <a:rPr lang="en-US" sz="2400" dirty="0" smtClean="0"/>
                  <a:t>Low-payload bit-rates lead to long transmit durations </a:t>
                </a:r>
                <a:r>
                  <a:rPr lang="en-US" sz="2400" dirty="0" smtClean="0">
                    <a:sym typeface="Wingdings" panose="05000000000000000000" pitchFamily="2" charset="2"/>
                  </a:rPr>
                  <a:t> high probability of collisions</a:t>
                </a:r>
              </a:p>
              <a:p>
                <a:r>
                  <a:rPr lang="en-US" sz="2400" dirty="0" smtClean="0">
                    <a:sym typeface="Wingdings" panose="05000000000000000000" pitchFamily="2" charset="2"/>
                  </a:rPr>
                  <a:t>Listen before talk does not work in case of exposed base-stations  further increased probability of collisions</a:t>
                </a:r>
              </a:p>
              <a:p>
                <a:r>
                  <a:rPr lang="en-US" sz="2400" dirty="0" smtClean="0">
                    <a:sym typeface="Wingdings" panose="05000000000000000000" pitchFamily="2" charset="2"/>
                  </a:rPr>
                  <a:t>Spreading only offers limited gain as it arterially increases the bandwidth of the signal  even further increased collisions probability with limited processing gain in case of linear receivers , i.e. </a:t>
                </a:r>
                <a14:m>
                  <m:oMath xmlns:m="http://schemas.openxmlformats.org/officeDocument/2006/math">
                    <m:r>
                      <a:rPr lang="de-DE" sz="2400" b="0" i="1" smtClean="0">
                        <a:latin typeface="Cambria Math"/>
                        <a:sym typeface="Wingdings" panose="05000000000000000000" pitchFamily="2" charset="2"/>
                      </a:rPr>
                      <m:t>10⋅</m:t>
                    </m:r>
                    <m:func>
                      <m:funcPr>
                        <m:ctrlPr>
                          <a:rPr lang="de-DE" sz="2400" b="0" i="1" smtClean="0">
                            <a:latin typeface="Cambria Math"/>
                            <a:sym typeface="Wingdings" panose="05000000000000000000" pitchFamily="2" charset="2"/>
                          </a:rPr>
                        </m:ctrlPr>
                      </m:funcPr>
                      <m:fName>
                        <m:sSub>
                          <m:sSubPr>
                            <m:ctrlPr>
                              <a:rPr lang="de-DE" sz="2400" b="0" i="1" smtClean="0">
                                <a:latin typeface="Cambria Math"/>
                                <a:sym typeface="Wingdings" panose="05000000000000000000" pitchFamily="2" charset="2"/>
                              </a:rPr>
                            </m:ctrlPr>
                          </m:sSubPr>
                          <m:e>
                            <m:r>
                              <m:rPr>
                                <m:sty m:val="p"/>
                              </m:rPr>
                              <a:rPr lang="de-DE" sz="2400" b="0" i="0" smtClean="0">
                                <a:latin typeface="Cambria Math"/>
                                <a:sym typeface="Wingdings" panose="05000000000000000000" pitchFamily="2" charset="2"/>
                              </a:rPr>
                              <m:t>log</m:t>
                            </m:r>
                          </m:e>
                          <m:sub>
                            <m:r>
                              <a:rPr lang="de-DE" sz="2400" b="0" i="1" smtClean="0">
                                <a:latin typeface="Cambria Math"/>
                                <a:sym typeface="Wingdings" panose="05000000000000000000" pitchFamily="2" charset="2"/>
                              </a:rPr>
                              <m:t>10</m:t>
                            </m:r>
                          </m:sub>
                        </m:sSub>
                      </m:fName>
                      <m:e>
                        <m:r>
                          <a:rPr lang="de-DE" sz="2400" b="0" i="1" smtClean="0">
                            <a:latin typeface="Cambria Math"/>
                            <a:sym typeface="Wingdings" panose="05000000000000000000" pitchFamily="2" charset="2"/>
                          </a:rPr>
                          <m:t>𝑆𝐹</m:t>
                        </m:r>
                      </m:e>
                    </m:func>
                  </m:oMath>
                </a14:m>
                <a:endParaRPr lang="en-US" sz="2400" dirty="0" smtClean="0">
                  <a:sym typeface="Wingdings" panose="05000000000000000000" pitchFamily="2" charset="2"/>
                </a:endParaRPr>
              </a:p>
              <a:p>
                <a:pPr marL="0" indent="0">
                  <a:buNone/>
                </a:pPr>
                <a:r>
                  <a:rPr lang="en-US" sz="2400" dirty="0" smtClean="0">
                    <a:sym typeface="Wingdings" panose="05000000000000000000" pitchFamily="2" charset="2"/>
                  </a:rPr>
                  <a:t> </a:t>
                </a:r>
                <a:r>
                  <a:rPr lang="en-US" sz="2400" dirty="0" smtClean="0"/>
                  <a:t> Alternative solutions may offer higher robustness</a:t>
                </a:r>
                <a:endParaRPr lang="en-US" sz="2400" dirty="0"/>
              </a:p>
            </p:txBody>
          </p:sp>
        </mc:Choice>
        <mc:Fallback>
          <p:sp>
            <p:nvSpPr>
              <p:cNvPr id="3" name="Inhaltsplatzhalter 2"/>
              <p:cNvSpPr>
                <a:spLocks noGrp="1" noRot="1" noChangeAspect="1" noMove="1" noResize="1" noEditPoints="1" noAdjustHandles="1" noChangeArrowheads="1" noChangeShapeType="1" noTextEdit="1"/>
              </p:cNvSpPr>
              <p:nvPr>
                <p:ph idx="1"/>
              </p:nvPr>
            </p:nvSpPr>
            <p:spPr>
              <a:blipFill rotWithShape="1">
                <a:blip r:embed="rId2"/>
                <a:stretch>
                  <a:fillRect l="-1255" t="-1037" r="-549" b="-8889"/>
                </a:stretch>
              </a:blipFill>
            </p:spPr>
            <p:txBody>
              <a:bodyPr/>
              <a:lstStyle/>
              <a:p>
                <a:r>
                  <a:rPr lang="de-DE">
                    <a:noFill/>
                  </a:rPr>
                  <a:t> </a:t>
                </a:r>
              </a:p>
            </p:txBody>
          </p:sp>
        </mc:Fallback>
      </mc:AlternateContent>
      <p:sp>
        <p:nvSpPr>
          <p:cNvPr id="4" name="Datumsplatzhalter 3"/>
          <p:cNvSpPr>
            <a:spLocks noGrp="1"/>
          </p:cNvSpPr>
          <p:nvPr>
            <p:ph type="dt" sz="half" idx="10"/>
          </p:nvPr>
        </p:nvSpPr>
        <p:spPr>
          <a:xfrm>
            <a:off x="685800" y="378281"/>
            <a:ext cx="1600200" cy="215444"/>
          </a:xfrm>
        </p:spPr>
        <p:txBody>
          <a:bodyPr/>
          <a:lstStyle/>
          <a:p>
            <a:r>
              <a:rPr lang="en-US" altLang="en-US" dirty="0"/>
              <a:t>June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smtClean="0"/>
              <a:t>Joerg Robert, FAU Erlangen-Nuernberg</a:t>
            </a:r>
            <a:endParaRPr lang="en-US" altLang="en-US"/>
          </a:p>
        </p:txBody>
      </p:sp>
      <p:sp>
        <p:nvSpPr>
          <p:cNvPr id="6" name="Foliennummernplatzhalter 5"/>
          <p:cNvSpPr>
            <a:spLocks noGrp="1"/>
          </p:cNvSpPr>
          <p:nvPr>
            <p:ph type="sldNum" sz="quarter" idx="12"/>
          </p:nvPr>
        </p:nvSpPr>
        <p:spPr/>
        <p:txBody>
          <a:bodyPr/>
          <a:lstStyle/>
          <a:p>
            <a:pPr>
              <a:defRPr/>
            </a:pPr>
            <a:r>
              <a:rPr lang="en-US" altLang="en-US" smtClean="0"/>
              <a:t>Slide </a:t>
            </a:r>
            <a:fld id="{9A6DDD86-BF77-4907-BB6E-EE2837C5EC73}" type="slidenum">
              <a:rPr lang="en-US" altLang="en-US" smtClean="0"/>
              <a:pPr>
                <a:defRPr/>
              </a:pPr>
              <a:t>6</a:t>
            </a:fld>
            <a:endParaRPr lang="en-US" altLang="en-US"/>
          </a:p>
        </p:txBody>
      </p:sp>
    </p:spTree>
    <p:extLst>
      <p:ext uri="{BB962C8B-B14F-4D97-AF65-F5344CB8AC3E}">
        <p14:creationId xmlns:p14="http://schemas.microsoft.com/office/powerpoint/2010/main" val="15677524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Use of Frequency Hopping Spread Spectrum (FHSS)</a:t>
            </a:r>
            <a:endParaRPr lang="en-US" dirty="0"/>
          </a:p>
        </p:txBody>
      </p:sp>
      <p:sp>
        <p:nvSpPr>
          <p:cNvPr id="3" name="Inhaltsplatzhalter 2"/>
          <p:cNvSpPr>
            <a:spLocks noGrp="1"/>
          </p:cNvSpPr>
          <p:nvPr>
            <p:ph idx="1"/>
          </p:nvPr>
        </p:nvSpPr>
        <p:spPr>
          <a:xfrm>
            <a:off x="685800" y="5445224"/>
            <a:ext cx="7772400" cy="792088"/>
          </a:xfrm>
        </p:spPr>
        <p:txBody>
          <a:bodyPr/>
          <a:lstStyle/>
          <a:p>
            <a:r>
              <a:rPr lang="en-US" sz="2000" dirty="0" smtClean="0"/>
              <a:t>FHSS increases the robustness wrt. interferers as only few sub-packets are normally affected</a:t>
            </a:r>
          </a:p>
          <a:p>
            <a:r>
              <a:rPr lang="en-US" sz="2000" dirty="0" smtClean="0"/>
              <a:t>Each sub-packet typically includes only few bits</a:t>
            </a:r>
            <a:endParaRPr lang="en-US" sz="2000" dirty="0"/>
          </a:p>
        </p:txBody>
      </p:sp>
      <p:sp>
        <p:nvSpPr>
          <p:cNvPr id="4" name="Datumsplatzhalter 3"/>
          <p:cNvSpPr>
            <a:spLocks noGrp="1"/>
          </p:cNvSpPr>
          <p:nvPr>
            <p:ph type="dt" sz="half" idx="10"/>
          </p:nvPr>
        </p:nvSpPr>
        <p:spPr>
          <a:xfrm>
            <a:off x="685800" y="378281"/>
            <a:ext cx="1600200" cy="215444"/>
          </a:xfrm>
        </p:spPr>
        <p:txBody>
          <a:bodyPr/>
          <a:lstStyle/>
          <a:p>
            <a:r>
              <a:rPr lang="en-US" altLang="en-US" dirty="0"/>
              <a:t>June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dirty="0" smtClean="0"/>
              <a:t>Joerg Robert, FAU Erlangen-</a:t>
            </a:r>
            <a:r>
              <a:rPr lang="en-US" altLang="en-US" dirty="0" err="1" smtClean="0"/>
              <a:t>Nuernberg</a:t>
            </a:r>
            <a:endParaRPr lang="en-US" altLang="en-US" dirty="0"/>
          </a:p>
        </p:txBody>
      </p:sp>
      <p:sp>
        <p:nvSpPr>
          <p:cNvPr id="6" name="Foliennummernplatzhalter 5"/>
          <p:cNvSpPr>
            <a:spLocks noGrp="1"/>
          </p:cNvSpPr>
          <p:nvPr>
            <p:ph type="sldNum" sz="quarter" idx="12"/>
          </p:nvPr>
        </p:nvSpPr>
        <p:spPr>
          <a:xfrm>
            <a:off x="4393695" y="6475413"/>
            <a:ext cx="432811" cy="184666"/>
          </a:xfrm>
        </p:spPr>
        <p:txBody>
          <a:bodyPr/>
          <a:lstStyle/>
          <a:p>
            <a:pPr>
              <a:defRPr/>
            </a:pPr>
            <a:r>
              <a:rPr lang="en-US" altLang="en-US" dirty="0" smtClean="0"/>
              <a:t>Slide </a:t>
            </a:r>
            <a:fld id="{9A6DDD86-BF77-4907-BB6E-EE2837C5EC73}" type="slidenum">
              <a:rPr lang="en-US" altLang="en-US" smtClean="0"/>
              <a:pPr>
                <a:defRPr/>
              </a:pPr>
              <a:t>7</a:t>
            </a:fld>
            <a:endParaRPr lang="en-US" altLang="en-US" dirty="0"/>
          </a:p>
        </p:txBody>
      </p:sp>
      <p:graphicFrame>
        <p:nvGraphicFramePr>
          <p:cNvPr id="7" name="Objekt 6"/>
          <p:cNvGraphicFramePr>
            <a:graphicFrameLocks noChangeAspect="1"/>
          </p:cNvGraphicFramePr>
          <p:nvPr>
            <p:extLst>
              <p:ext uri="{D42A27DB-BD31-4B8C-83A1-F6EECF244321}">
                <p14:modId xmlns:p14="http://schemas.microsoft.com/office/powerpoint/2010/main" val="3329023653"/>
              </p:ext>
            </p:extLst>
          </p:nvPr>
        </p:nvGraphicFramePr>
        <p:xfrm>
          <a:off x="1187624" y="2060848"/>
          <a:ext cx="6709342" cy="3528392"/>
        </p:xfrm>
        <a:graphic>
          <a:graphicData uri="http://schemas.openxmlformats.org/presentationml/2006/ole">
            <mc:AlternateContent xmlns:mc="http://schemas.openxmlformats.org/markup-compatibility/2006">
              <mc:Choice xmlns:v="urn:schemas-microsoft-com:vml" Requires="v">
                <p:oleObj spid="_x0000_s2111" name="Visio" r:id="rId3" imgW="6314457" imgH="3321263" progId="Visio.Drawing.11">
                  <p:embed/>
                </p:oleObj>
              </mc:Choice>
              <mc:Fallback>
                <p:oleObj name="Visio" r:id="rId3" imgW="6314457" imgH="3321263" progId="Visio.Drawing.11">
                  <p:embed/>
                  <p:pic>
                    <p:nvPicPr>
                      <p:cNvPr id="0" name=""/>
                      <p:cNvPicPr/>
                      <p:nvPr/>
                    </p:nvPicPr>
                    <p:blipFill>
                      <a:blip r:embed="rId4"/>
                      <a:stretch>
                        <a:fillRect/>
                      </a:stretch>
                    </p:blipFill>
                    <p:spPr>
                      <a:xfrm>
                        <a:off x="1187624" y="2060848"/>
                        <a:ext cx="6709342" cy="3528392"/>
                      </a:xfrm>
                      <a:prstGeom prst="rect">
                        <a:avLst/>
                      </a:prstGeom>
                    </p:spPr>
                  </p:pic>
                </p:oleObj>
              </mc:Fallback>
            </mc:AlternateContent>
          </a:graphicData>
        </a:graphic>
      </p:graphicFrame>
      <p:sp>
        <p:nvSpPr>
          <p:cNvPr id="12" name="Rechteck 11"/>
          <p:cNvSpPr/>
          <p:nvPr/>
        </p:nvSpPr>
        <p:spPr bwMode="auto">
          <a:xfrm>
            <a:off x="1887036" y="3629107"/>
            <a:ext cx="5472608" cy="231941"/>
          </a:xfrm>
          <a:prstGeom prst="rect">
            <a:avLst/>
          </a:prstGeom>
          <a:solidFill>
            <a:srgbClr val="FF0000"/>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13" name="Rechteck 12"/>
          <p:cNvSpPr/>
          <p:nvPr/>
        </p:nvSpPr>
        <p:spPr bwMode="auto">
          <a:xfrm rot="5400000">
            <a:off x="2625700" y="3403039"/>
            <a:ext cx="2052228" cy="231942"/>
          </a:xfrm>
          <a:prstGeom prst="rect">
            <a:avLst/>
          </a:prstGeom>
          <a:solidFill>
            <a:srgbClr val="FF0000"/>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73490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Benefits of FHSS</a:t>
            </a:r>
            <a:endParaRPr lang="en-US" dirty="0"/>
          </a:p>
        </p:txBody>
      </p:sp>
      <p:sp>
        <p:nvSpPr>
          <p:cNvPr id="3" name="Inhaltsplatzhalter 2"/>
          <p:cNvSpPr>
            <a:spLocks noGrp="1"/>
          </p:cNvSpPr>
          <p:nvPr>
            <p:ph idx="1"/>
          </p:nvPr>
        </p:nvSpPr>
        <p:spPr/>
        <p:txBody>
          <a:bodyPr/>
          <a:lstStyle/>
          <a:p>
            <a:r>
              <a:rPr lang="en-US" sz="2400" dirty="0" smtClean="0"/>
              <a:t>Improved robustness wrt. interference in license-exempt bands due to simple non-linear processing</a:t>
            </a:r>
          </a:p>
          <a:p>
            <a:r>
              <a:rPr lang="en-US" sz="2400" dirty="0" smtClean="0"/>
              <a:t>Compliant with FCC regulation (FCC limits TX time without frequency hopping to 0.4s)</a:t>
            </a:r>
          </a:p>
          <a:p>
            <a:r>
              <a:rPr lang="en-US" sz="2400" dirty="0" smtClean="0"/>
              <a:t>Reduced peak currents</a:t>
            </a:r>
          </a:p>
          <a:p>
            <a:r>
              <a:rPr lang="en-US" sz="2400" dirty="0" smtClean="0"/>
              <a:t>Improved frequency diversity</a:t>
            </a:r>
          </a:p>
          <a:p>
            <a:r>
              <a:rPr lang="en-US" sz="2400" dirty="0" smtClean="0"/>
              <a:t>Ultra low payload bit-rate reachable </a:t>
            </a:r>
            <a:r>
              <a:rPr lang="en-US" sz="2400" dirty="0" smtClean="0">
                <a:sym typeface="Wingdings" panose="05000000000000000000" pitchFamily="2" charset="2"/>
              </a:rPr>
              <a:t> ultra-long range</a:t>
            </a:r>
            <a:endParaRPr lang="en-US" sz="2400" dirty="0" smtClean="0"/>
          </a:p>
          <a:p>
            <a:endParaRPr lang="en-US" sz="2400" dirty="0"/>
          </a:p>
          <a:p>
            <a:r>
              <a:rPr lang="en-US" sz="2400" dirty="0" smtClean="0"/>
              <a:t>FHSS splits packet in many sub-packets </a:t>
            </a:r>
            <a:br>
              <a:rPr lang="en-US" sz="2400" dirty="0" smtClean="0"/>
            </a:br>
            <a:r>
              <a:rPr lang="en-US" sz="2400" dirty="0" smtClean="0">
                <a:sym typeface="Wingdings" panose="05000000000000000000" pitchFamily="2" charset="2"/>
              </a:rPr>
              <a:t> Packet Splitting</a:t>
            </a:r>
            <a:endParaRPr lang="en-US" sz="2400" dirty="0" smtClean="0"/>
          </a:p>
          <a:p>
            <a:endParaRPr lang="en-US" sz="2400" dirty="0" smtClean="0"/>
          </a:p>
        </p:txBody>
      </p:sp>
      <p:sp>
        <p:nvSpPr>
          <p:cNvPr id="4" name="Datumsplatzhalter 3"/>
          <p:cNvSpPr>
            <a:spLocks noGrp="1"/>
          </p:cNvSpPr>
          <p:nvPr>
            <p:ph type="dt" sz="half" idx="10"/>
          </p:nvPr>
        </p:nvSpPr>
        <p:spPr>
          <a:xfrm>
            <a:off x="685800" y="378281"/>
            <a:ext cx="1600200" cy="215444"/>
          </a:xfrm>
        </p:spPr>
        <p:txBody>
          <a:bodyPr/>
          <a:lstStyle/>
          <a:p>
            <a:r>
              <a:rPr lang="en-US" altLang="en-US" dirty="0"/>
              <a:t>June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dirty="0" smtClean="0"/>
              <a:t>Joerg Robert, FAU Erlangen-</a:t>
            </a:r>
            <a:r>
              <a:rPr lang="en-US" altLang="en-US" dirty="0" err="1" smtClean="0"/>
              <a:t>Nuernberg</a:t>
            </a:r>
            <a:endParaRPr lang="en-US" altLang="en-US" dirty="0"/>
          </a:p>
        </p:txBody>
      </p:sp>
      <p:sp>
        <p:nvSpPr>
          <p:cNvPr id="6" name="Foliennummernplatzhalter 5"/>
          <p:cNvSpPr>
            <a:spLocks noGrp="1"/>
          </p:cNvSpPr>
          <p:nvPr>
            <p:ph type="sldNum" sz="quarter" idx="12"/>
          </p:nvPr>
        </p:nvSpPr>
        <p:spPr>
          <a:xfrm>
            <a:off x="4393695" y="6475413"/>
            <a:ext cx="432811" cy="184666"/>
          </a:xfrm>
        </p:spPr>
        <p:txBody>
          <a:bodyPr/>
          <a:lstStyle/>
          <a:p>
            <a:pPr>
              <a:defRPr/>
            </a:pPr>
            <a:r>
              <a:rPr lang="en-US" altLang="en-US" dirty="0" smtClean="0"/>
              <a:t>Slide </a:t>
            </a:r>
            <a:fld id="{9A6DDD86-BF77-4907-BB6E-EE2837C5EC73}" type="slidenum">
              <a:rPr lang="en-US" altLang="en-US" smtClean="0"/>
              <a:pPr>
                <a:defRPr/>
              </a:pPr>
              <a:t>8</a:t>
            </a:fld>
            <a:endParaRPr lang="en-US" altLang="en-US" dirty="0"/>
          </a:p>
        </p:txBody>
      </p:sp>
    </p:spTree>
    <p:extLst>
      <p:ext uri="{BB962C8B-B14F-4D97-AF65-F5344CB8AC3E}">
        <p14:creationId xmlns:p14="http://schemas.microsoft.com/office/powerpoint/2010/main" val="3001150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Requirements</a:t>
            </a:r>
            <a:endParaRPr lang="en-US" dirty="0"/>
          </a:p>
        </p:txBody>
      </p:sp>
      <p:sp>
        <p:nvSpPr>
          <p:cNvPr id="3" name="Inhaltsplatzhalter 2"/>
          <p:cNvSpPr>
            <a:spLocks noGrp="1"/>
          </p:cNvSpPr>
          <p:nvPr>
            <p:ph idx="1"/>
          </p:nvPr>
        </p:nvSpPr>
        <p:spPr/>
        <p:txBody>
          <a:bodyPr/>
          <a:lstStyle/>
          <a:p>
            <a:r>
              <a:rPr lang="en-US" sz="2400" dirty="0" smtClean="0"/>
              <a:t>Each sub-packet must only contain few  bits for optimum efficiency</a:t>
            </a:r>
          </a:p>
          <a:p>
            <a:r>
              <a:rPr lang="en-US" sz="2400" dirty="0" smtClean="0"/>
              <a:t>A powerful forward error correction is mandatory (e.g. convolutional K=7 code) </a:t>
            </a:r>
          </a:p>
          <a:p>
            <a:r>
              <a:rPr lang="en-US" sz="2400" dirty="0" smtClean="0"/>
              <a:t>The hopping pattern must be known to the receiver</a:t>
            </a:r>
          </a:p>
          <a:p>
            <a:r>
              <a:rPr lang="en-US" sz="2400" dirty="0" smtClean="0"/>
              <a:t>Synchronization gets more complex</a:t>
            </a:r>
            <a:endParaRPr lang="en-US" sz="2400" dirty="0"/>
          </a:p>
        </p:txBody>
      </p:sp>
      <p:sp>
        <p:nvSpPr>
          <p:cNvPr id="4" name="Datumsplatzhalter 3"/>
          <p:cNvSpPr>
            <a:spLocks noGrp="1"/>
          </p:cNvSpPr>
          <p:nvPr>
            <p:ph type="dt" sz="half" idx="10"/>
          </p:nvPr>
        </p:nvSpPr>
        <p:spPr>
          <a:xfrm>
            <a:off x="685800" y="378281"/>
            <a:ext cx="1600200" cy="215444"/>
          </a:xfrm>
        </p:spPr>
        <p:txBody>
          <a:bodyPr/>
          <a:lstStyle/>
          <a:p>
            <a:r>
              <a:rPr lang="en-US" altLang="en-US" dirty="0"/>
              <a:t>June 2017</a:t>
            </a:r>
            <a:endParaRPr lang="en-US" altLang="en-US" dirty="0"/>
          </a:p>
        </p:txBody>
      </p:sp>
      <p:sp>
        <p:nvSpPr>
          <p:cNvPr id="5" name="Fußzeilenplatzhalter 4"/>
          <p:cNvSpPr>
            <a:spLocks noGrp="1"/>
          </p:cNvSpPr>
          <p:nvPr>
            <p:ph type="ftr" sz="quarter" idx="11"/>
          </p:nvPr>
        </p:nvSpPr>
        <p:spPr/>
        <p:txBody>
          <a:bodyPr/>
          <a:lstStyle/>
          <a:p>
            <a:pPr>
              <a:defRPr/>
            </a:pPr>
            <a:r>
              <a:rPr lang="en-US" altLang="en-US" dirty="0" smtClean="0"/>
              <a:t>Joerg Robert, FAU Erlangen-</a:t>
            </a:r>
            <a:r>
              <a:rPr lang="en-US" altLang="en-US" dirty="0" err="1" smtClean="0"/>
              <a:t>Nuernberg</a:t>
            </a:r>
            <a:endParaRPr lang="en-US" altLang="en-US" dirty="0"/>
          </a:p>
        </p:txBody>
      </p:sp>
      <p:sp>
        <p:nvSpPr>
          <p:cNvPr id="6" name="Foliennummernplatzhalter 5"/>
          <p:cNvSpPr>
            <a:spLocks noGrp="1"/>
          </p:cNvSpPr>
          <p:nvPr>
            <p:ph type="sldNum" sz="quarter" idx="12"/>
          </p:nvPr>
        </p:nvSpPr>
        <p:spPr>
          <a:xfrm>
            <a:off x="4393695" y="6475413"/>
            <a:ext cx="432811" cy="184666"/>
          </a:xfrm>
        </p:spPr>
        <p:txBody>
          <a:bodyPr/>
          <a:lstStyle/>
          <a:p>
            <a:pPr>
              <a:defRPr/>
            </a:pPr>
            <a:r>
              <a:rPr lang="en-US" altLang="en-US" dirty="0" smtClean="0"/>
              <a:t>Slide </a:t>
            </a:r>
            <a:fld id="{9A6DDD86-BF77-4907-BB6E-EE2837C5EC73}" type="slidenum">
              <a:rPr lang="en-US" altLang="en-US" smtClean="0"/>
              <a:pPr>
                <a:defRPr/>
              </a:pPr>
              <a:t>9</a:t>
            </a:fld>
            <a:endParaRPr lang="en-US" altLang="en-US" dirty="0"/>
          </a:p>
        </p:txBody>
      </p:sp>
    </p:spTree>
    <p:extLst>
      <p:ext uri="{BB962C8B-B14F-4D97-AF65-F5344CB8AC3E}">
        <p14:creationId xmlns:p14="http://schemas.microsoft.com/office/powerpoint/2010/main" val="1336971486"/>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E-P802_15_Rbt">
  <a:themeElements>
    <a:clrScheme name="Lariss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Times New Roman"/>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ariss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Larissa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Larissa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IEEE-P802_15_Rbt</Template>
  <TotalTime>0</TotalTime>
  <Words>892</Words>
  <Application>Microsoft Office PowerPoint</Application>
  <PresentationFormat>Bildschirmpräsentation (4:3)</PresentationFormat>
  <Paragraphs>121</Paragraphs>
  <Slides>15</Slides>
  <Notes>0</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15</vt:i4>
      </vt:variant>
    </vt:vector>
  </HeadingPairs>
  <TitlesOfParts>
    <vt:vector size="17" baseType="lpstr">
      <vt:lpstr>IEEE-P802_15_Rbt</vt:lpstr>
      <vt:lpstr>Microsoft Visio Drawing</vt:lpstr>
      <vt:lpstr>PowerPoint-Präsentation</vt:lpstr>
      <vt:lpstr>Packet Splitting for Improved Robustness</vt:lpstr>
      <vt:lpstr>Literature to Packet Splitting</vt:lpstr>
      <vt:lpstr>Single Destination Network with ALOHA</vt:lpstr>
      <vt:lpstr>Interference in License-Exempt Bands</vt:lpstr>
      <vt:lpstr>Problems for LPWANs</vt:lpstr>
      <vt:lpstr>Use of Frequency Hopping Spread Spectrum (FHSS)</vt:lpstr>
      <vt:lpstr>Benefits of FHSS</vt:lpstr>
      <vt:lpstr>Requirements</vt:lpstr>
      <vt:lpstr>FHSS/Packet Splitting Principle</vt:lpstr>
      <vt:lpstr>Telegram Probability vs. # Sub-Packets</vt:lpstr>
      <vt:lpstr>Reduced Peak Current</vt:lpstr>
      <vt:lpstr>Telemetry Cube Demonstrator</vt:lpstr>
      <vt:lpstr>Conclusions</vt:lpstr>
      <vt:lpstr>Thank You for Your Attention!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IEEE 802.15 &lt;subject&gt;</dc:subject>
  <dc:creator>Joerg Robert</dc:creator>
  <dc:description>&lt;doc#&gt;</dc:description>
  <cp:lastModifiedBy>Joerg Robert</cp:lastModifiedBy>
  <cp:revision>66</cp:revision>
  <cp:lastPrinted>1998-02-10T13:28:06Z</cp:lastPrinted>
  <dcterms:created xsi:type="dcterms:W3CDTF">2017-06-13T14:02:15Z</dcterms:created>
  <dcterms:modified xsi:type="dcterms:W3CDTF">2017-06-21T19:48:10Z</dcterms:modified>
</cp:coreProperties>
</file>