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10" r:id="rId2"/>
    <p:sldId id="311" r:id="rId3"/>
    <p:sldId id="312" r:id="rId4"/>
    <p:sldId id="540" r:id="rId5"/>
    <p:sldId id="541" r:id="rId6"/>
    <p:sldId id="542" r:id="rId7"/>
    <p:sldId id="543" r:id="rId8"/>
    <p:sldId id="544" r:id="rId9"/>
    <p:sldId id="545" r:id="rId10"/>
    <p:sldId id="546" r:id="rId11"/>
    <p:sldId id="536" r:id="rId12"/>
    <p:sldId id="537" r:id="rId13"/>
    <p:sldId id="538" r:id="rId14"/>
    <p:sldId id="539" r:id="rId15"/>
    <p:sldId id="547" r:id="rId16"/>
    <p:sldId id="548" r:id="rId17"/>
    <p:sldId id="534" r:id="rId18"/>
    <p:sldId id="549" r:id="rId19"/>
  </p:sldIdLst>
  <p:sldSz cx="9144000" cy="6858000" type="screen4x3"/>
  <p:notesSz cx="7104063" cy="10234613"/>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8" userDrawn="1">
          <p15:clr>
            <a:srgbClr val="A4A3A4"/>
          </p15:clr>
        </p15:guide>
        <p15:guide id="2" pos="2258" userDrawn="1">
          <p15:clr>
            <a:srgbClr val="A4A3A4"/>
          </p15:clr>
        </p15:guide>
        <p15:guide id="3" orient="horz" pos="3176" userDrawn="1">
          <p15:clr>
            <a:srgbClr val="A4A3A4"/>
          </p15:clr>
        </p15:guide>
        <p15:guide id="4"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154" autoAdjust="0"/>
  </p:normalViewPr>
  <p:slideViewPr>
    <p:cSldViewPr>
      <p:cViewPr varScale="1">
        <p:scale>
          <a:sx n="80" d="100"/>
          <a:sy n="80" d="100"/>
        </p:scale>
        <p:origin x="1435"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4" d="100"/>
          <a:sy n="84" d="100"/>
        </p:scale>
        <p:origin x="3915" y="39"/>
      </p:cViewPr>
      <p:guideLst>
        <p:guide orient="horz" pos="2968"/>
        <p:guide pos="2258"/>
        <p:guide orient="horz" pos="3176"/>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753" cy="511205"/>
          </a:xfrm>
          <a:prstGeom prst="rect">
            <a:avLst/>
          </a:prstGeom>
        </p:spPr>
        <p:txBody>
          <a:bodyPr vert="horz" lIns="94777" tIns="47389" rIns="94777" bIns="47389" rtlCol="0"/>
          <a:lstStyle>
            <a:lvl1pPr algn="l">
              <a:defRPr sz="1200"/>
            </a:lvl1pPr>
          </a:lstStyle>
          <a:p>
            <a:endParaRPr lang="en-US"/>
          </a:p>
        </p:txBody>
      </p:sp>
      <p:sp>
        <p:nvSpPr>
          <p:cNvPr id="3" name="Date Placeholder 2"/>
          <p:cNvSpPr>
            <a:spLocks noGrp="1"/>
          </p:cNvSpPr>
          <p:nvPr>
            <p:ph type="dt" sz="quarter" idx="1"/>
          </p:nvPr>
        </p:nvSpPr>
        <p:spPr>
          <a:xfrm>
            <a:off x="4023685" y="0"/>
            <a:ext cx="3078753" cy="511205"/>
          </a:xfrm>
          <a:prstGeom prst="rect">
            <a:avLst/>
          </a:prstGeom>
        </p:spPr>
        <p:txBody>
          <a:bodyPr vert="horz" lIns="94777" tIns="47389" rIns="94777" bIns="47389" rtlCol="0"/>
          <a:lstStyle>
            <a:lvl1pPr algn="r">
              <a:defRPr sz="1200"/>
            </a:lvl1pPr>
          </a:lstStyle>
          <a:p>
            <a:r>
              <a:rPr lang="ru-RU"/>
              <a:t>October 2014</a:t>
            </a:r>
            <a:endParaRPr lang="en-US"/>
          </a:p>
        </p:txBody>
      </p:sp>
      <p:sp>
        <p:nvSpPr>
          <p:cNvPr id="4" name="Footer Placeholder 3"/>
          <p:cNvSpPr>
            <a:spLocks noGrp="1"/>
          </p:cNvSpPr>
          <p:nvPr>
            <p:ph type="ftr" sz="quarter" idx="2"/>
          </p:nvPr>
        </p:nvSpPr>
        <p:spPr>
          <a:xfrm>
            <a:off x="2" y="9721658"/>
            <a:ext cx="3078753" cy="511205"/>
          </a:xfrm>
          <a:prstGeom prst="rect">
            <a:avLst/>
          </a:prstGeom>
        </p:spPr>
        <p:txBody>
          <a:bodyPr vert="horz" lIns="94777" tIns="47389" rIns="94777" bIns="47389" rtlCol="0" anchor="b"/>
          <a:lstStyle>
            <a:lvl1pPr algn="l">
              <a:defRPr sz="1200"/>
            </a:lvl1pPr>
          </a:lstStyle>
          <a:p>
            <a:endParaRPr lang="en-US"/>
          </a:p>
        </p:txBody>
      </p:sp>
      <p:sp>
        <p:nvSpPr>
          <p:cNvPr id="5" name="Slide Number Placeholder 4"/>
          <p:cNvSpPr>
            <a:spLocks noGrp="1"/>
          </p:cNvSpPr>
          <p:nvPr>
            <p:ph type="sldNum" sz="quarter" idx="3"/>
          </p:nvPr>
        </p:nvSpPr>
        <p:spPr>
          <a:xfrm>
            <a:off x="4023685" y="9721658"/>
            <a:ext cx="3078753" cy="511205"/>
          </a:xfrm>
          <a:prstGeom prst="rect">
            <a:avLst/>
          </a:prstGeom>
        </p:spPr>
        <p:txBody>
          <a:bodyPr vert="horz" lIns="94777" tIns="47389" rIns="94777" bIns="47389"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2" y="3"/>
            <a:ext cx="7104063" cy="10234613"/>
          </a:xfrm>
          <a:prstGeom prst="roundRect">
            <a:avLst>
              <a:gd name="adj" fmla="val 19"/>
            </a:avLst>
          </a:prstGeom>
          <a:solidFill>
            <a:srgbClr val="FFFFFF"/>
          </a:solidFill>
          <a:ln w="9525">
            <a:noFill/>
            <a:round/>
            <a:headEnd/>
            <a:tailEnd/>
          </a:ln>
          <a:effectLst/>
        </p:spPr>
        <p:txBody>
          <a:bodyPr wrap="none" lIns="94777" tIns="47389" rIns="94777" bIns="47389" anchor="ctr"/>
          <a:lstStyle/>
          <a:p>
            <a:endParaRPr lang="en-GB"/>
          </a:p>
        </p:txBody>
      </p:sp>
      <p:sp>
        <p:nvSpPr>
          <p:cNvPr id="2050" name="Rectangle 2"/>
          <p:cNvSpPr>
            <a:spLocks noGrp="1" noChangeArrowheads="1"/>
          </p:cNvSpPr>
          <p:nvPr>
            <p:ph type="hdr"/>
          </p:nvPr>
        </p:nvSpPr>
        <p:spPr bwMode="auto">
          <a:xfrm>
            <a:off x="5778557" y="106795"/>
            <a:ext cx="655434" cy="23284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47779" algn="l"/>
                <a:tab pos="1895558" algn="l"/>
                <a:tab pos="2843336" algn="l"/>
                <a:tab pos="3791116" algn="l"/>
                <a:tab pos="4738895" algn="l"/>
                <a:tab pos="5686674" algn="l"/>
                <a:tab pos="6634452" algn="l"/>
                <a:tab pos="7582231" algn="l"/>
                <a:tab pos="8530010" algn="l"/>
                <a:tab pos="9477790" algn="l"/>
                <a:tab pos="10425568" algn="l"/>
              </a:tabLst>
              <a:defRPr sz="15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70073" y="106795"/>
            <a:ext cx="845722" cy="23284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47779" algn="l"/>
                <a:tab pos="1895558" algn="l"/>
                <a:tab pos="2843336" algn="l"/>
                <a:tab pos="3791116" algn="l"/>
                <a:tab pos="4738895" algn="l"/>
                <a:tab pos="5686674" algn="l"/>
                <a:tab pos="6634452" algn="l"/>
                <a:tab pos="7582231" algn="l"/>
                <a:tab pos="8530010" algn="l"/>
                <a:tab pos="9477790" algn="l"/>
                <a:tab pos="10425568" algn="l"/>
              </a:tabLst>
              <a:defRPr sz="1500" b="1">
                <a:solidFill>
                  <a:srgbClr val="000000"/>
                </a:solidFill>
                <a:cs typeface="Arial Unicode MS" charset="0"/>
              </a:defRPr>
            </a:lvl1pPr>
          </a:lstStyle>
          <a:p>
            <a:r>
              <a:rPr lang="ru-RU"/>
              <a:t>October 2014</a:t>
            </a:r>
            <a:endParaRPr lang="en-US"/>
          </a:p>
        </p:txBody>
      </p:sp>
      <p:sp>
        <p:nvSpPr>
          <p:cNvPr id="2052" name="Rectangle 4"/>
          <p:cNvSpPr>
            <a:spLocks noGrp="1" noRot="1" noChangeAspect="1" noChangeArrowheads="1"/>
          </p:cNvSpPr>
          <p:nvPr>
            <p:ph type="sldImg"/>
          </p:nvPr>
        </p:nvSpPr>
        <p:spPr bwMode="auto">
          <a:xfrm>
            <a:off x="1003300" y="774700"/>
            <a:ext cx="5095875" cy="3821113"/>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46560" y="4861706"/>
            <a:ext cx="5209321" cy="4604349"/>
          </a:xfrm>
          <a:prstGeom prst="rect">
            <a:avLst/>
          </a:prstGeom>
          <a:noFill/>
          <a:ln w="9525">
            <a:noFill/>
            <a:round/>
            <a:headEnd/>
            <a:tailEnd/>
          </a:ln>
          <a:effectLst/>
        </p:spPr>
        <p:txBody>
          <a:bodyPr vert="horz" wrap="square" lIns="97017" tIns="47762" rIns="97017" bIns="47762"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489063" y="9908984"/>
            <a:ext cx="944930" cy="19958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3889" algn="l"/>
                <a:tab pos="1421668" algn="l"/>
                <a:tab pos="2369447" algn="l"/>
                <a:tab pos="3317227" algn="l"/>
                <a:tab pos="4265005" algn="l"/>
                <a:tab pos="5212784" algn="l"/>
                <a:tab pos="6160563" algn="l"/>
                <a:tab pos="7108342" algn="l"/>
                <a:tab pos="8056121" algn="l"/>
                <a:tab pos="9003900" algn="l"/>
                <a:tab pos="9951679" algn="l"/>
                <a:tab pos="10899458"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01568" y="9908982"/>
            <a:ext cx="523697" cy="4009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47779" algn="l"/>
                <a:tab pos="1895558" algn="l"/>
                <a:tab pos="2843336" algn="l"/>
                <a:tab pos="3791116" algn="l"/>
                <a:tab pos="4738895" algn="l"/>
                <a:tab pos="5686674" algn="l"/>
                <a:tab pos="6634452" algn="l"/>
                <a:tab pos="7582231" algn="l"/>
                <a:tab pos="8530010" algn="l"/>
                <a:tab pos="9477790" algn="l"/>
                <a:tab pos="10425568"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40008" y="9908982"/>
            <a:ext cx="718306" cy="184695"/>
          </a:xfrm>
          <a:prstGeom prst="rect">
            <a:avLst/>
          </a:prstGeom>
          <a:noFill/>
          <a:ln w="9525">
            <a:noFill/>
            <a:round/>
            <a:headEnd/>
            <a:tailEnd/>
          </a:ln>
          <a:effectLst/>
        </p:spPr>
        <p:txBody>
          <a:bodyPr wrap="none" lIns="0" tIns="0" rIns="0" bIns="0">
            <a:spAutoFit/>
          </a:bodyPr>
          <a:lstStyle/>
          <a:p>
            <a:pPr>
              <a:tabLst>
                <a:tab pos="0" algn="l"/>
                <a:tab pos="947779" algn="l"/>
                <a:tab pos="1895558" algn="l"/>
                <a:tab pos="2843336" algn="l"/>
                <a:tab pos="3791116" algn="l"/>
                <a:tab pos="4738895" algn="l"/>
                <a:tab pos="5686674" algn="l"/>
                <a:tab pos="6634452" algn="l"/>
                <a:tab pos="7582231" algn="l"/>
                <a:tab pos="8530010" algn="l"/>
                <a:tab pos="9477790" algn="l"/>
                <a:tab pos="10425568" algn="l"/>
              </a:tabLst>
            </a:pPr>
            <a:r>
              <a:rPr lang="en-US" sz="1200">
                <a:solidFill>
                  <a:srgbClr val="000000"/>
                </a:solidFill>
              </a:rPr>
              <a:t>Submission</a:t>
            </a:r>
          </a:p>
        </p:txBody>
      </p:sp>
      <p:sp>
        <p:nvSpPr>
          <p:cNvPr id="2057" name="Line 9"/>
          <p:cNvSpPr>
            <a:spLocks noChangeShapeType="1"/>
          </p:cNvSpPr>
          <p:nvPr/>
        </p:nvSpPr>
        <p:spPr bwMode="auto">
          <a:xfrm>
            <a:off x="741634" y="9907232"/>
            <a:ext cx="5620796" cy="1750"/>
          </a:xfrm>
          <a:prstGeom prst="line">
            <a:avLst/>
          </a:prstGeom>
          <a:noFill/>
          <a:ln w="12600">
            <a:solidFill>
              <a:srgbClr val="000000"/>
            </a:solidFill>
            <a:miter lim="800000"/>
            <a:headEnd/>
            <a:tailEnd/>
          </a:ln>
          <a:effectLst/>
        </p:spPr>
        <p:txBody>
          <a:bodyPr lIns="94777" tIns="47389" rIns="94777" bIns="47389"/>
          <a:lstStyle/>
          <a:p>
            <a:endParaRPr lang="en-GB"/>
          </a:p>
        </p:txBody>
      </p:sp>
      <p:sp>
        <p:nvSpPr>
          <p:cNvPr id="2058" name="Line 10"/>
          <p:cNvSpPr>
            <a:spLocks noChangeShapeType="1"/>
          </p:cNvSpPr>
          <p:nvPr/>
        </p:nvSpPr>
        <p:spPr bwMode="auto">
          <a:xfrm>
            <a:off x="663568" y="327383"/>
            <a:ext cx="5776930" cy="1750"/>
          </a:xfrm>
          <a:prstGeom prst="line">
            <a:avLst/>
          </a:prstGeom>
          <a:noFill/>
          <a:ln w="12600">
            <a:solidFill>
              <a:srgbClr val="000000"/>
            </a:solidFill>
            <a:miter lim="800000"/>
            <a:headEnd/>
            <a:tailEnd/>
          </a:ln>
          <a:effectLst/>
        </p:spPr>
        <p:txBody>
          <a:bodyPr lIns="94777" tIns="47389" rIns="94777" bIns="47389"/>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ru-RU"/>
              <a:t>October 2014</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82385" y="773811"/>
            <a:ext cx="4739295" cy="3825288"/>
          </a:xfrm>
          <a:prstGeom prst="rect">
            <a:avLst/>
          </a:prstGeom>
          <a:solidFill>
            <a:srgbClr val="FFFFFF"/>
          </a:solidFill>
          <a:ln w="9525">
            <a:solidFill>
              <a:srgbClr val="000000"/>
            </a:solidFill>
            <a:miter lim="800000"/>
            <a:headEnd/>
            <a:tailEnd/>
          </a:ln>
          <a:effectLst/>
        </p:spPr>
        <p:txBody>
          <a:bodyPr wrap="none" lIns="94777" tIns="47389" rIns="94777" bIns="47389" anchor="ctr"/>
          <a:lstStyle/>
          <a:p>
            <a:endParaRPr lang="en-GB"/>
          </a:p>
        </p:txBody>
      </p:sp>
      <p:sp>
        <p:nvSpPr>
          <p:cNvPr id="12290" name="Rectangle 2"/>
          <p:cNvSpPr txBox="1">
            <a:spLocks noGrp="1" noChangeArrowheads="1"/>
          </p:cNvSpPr>
          <p:nvPr>
            <p:ph type="body"/>
          </p:nvPr>
        </p:nvSpPr>
        <p:spPr bwMode="auto">
          <a:xfrm>
            <a:off x="946559" y="4861705"/>
            <a:ext cx="5210948" cy="470939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5677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ru-RU"/>
              <a:t>October 2014</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82385" y="773811"/>
            <a:ext cx="4739295" cy="3825288"/>
          </a:xfrm>
          <a:prstGeom prst="rect">
            <a:avLst/>
          </a:prstGeom>
          <a:solidFill>
            <a:srgbClr val="FFFFFF"/>
          </a:solidFill>
          <a:ln w="9525">
            <a:solidFill>
              <a:srgbClr val="000000"/>
            </a:solidFill>
            <a:miter lim="800000"/>
            <a:headEnd/>
            <a:tailEnd/>
          </a:ln>
          <a:effectLst/>
        </p:spPr>
        <p:txBody>
          <a:bodyPr wrap="none" lIns="94777" tIns="47389" rIns="94777" bIns="47389" anchor="ctr"/>
          <a:lstStyle/>
          <a:p>
            <a:endParaRPr lang="en-GB"/>
          </a:p>
        </p:txBody>
      </p:sp>
      <p:sp>
        <p:nvSpPr>
          <p:cNvPr id="13314" name="Rectangle 2"/>
          <p:cNvSpPr txBox="1">
            <a:spLocks noGrp="1" noChangeArrowheads="1"/>
          </p:cNvSpPr>
          <p:nvPr>
            <p:ph type="body"/>
          </p:nvPr>
        </p:nvSpPr>
        <p:spPr bwMode="auto">
          <a:xfrm>
            <a:off x="946559" y="4861705"/>
            <a:ext cx="5210948" cy="470939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6999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2015</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2016</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2016</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2016</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
        <p:nvSpPr>
          <p:cNvPr id="10" name="Rectangle 3"/>
          <p:cNvSpPr txBox="1">
            <a:spLocks noChangeArrowheads="1"/>
          </p:cNvSpPr>
          <p:nvPr userDrawn="1"/>
        </p:nvSpPr>
        <p:spPr bwMode="auto">
          <a:xfrm>
            <a:off x="683568" y="296988"/>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2016</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2016</a:t>
            </a:r>
            <a:endParaRPr lang="en-GB" dirty="0"/>
          </a:p>
        </p:txBody>
      </p:sp>
      <p:sp>
        <p:nvSpPr>
          <p:cNvPr id="4" name="Footer Placeholder 3"/>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2015</a:t>
            </a:r>
            <a:endParaRPr lang="en-GB"/>
          </a:p>
        </p:txBody>
      </p:sp>
      <p:sp>
        <p:nvSpPr>
          <p:cNvPr id="3" name="Footer Placeholder 2"/>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2015</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2015</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2017</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802.15-17-0342-00-0thz</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ueller.Robert@tu-Ilmenau.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Reiner.thomae@tu-ilmrnau.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23528" y="644282"/>
            <a:ext cx="8669918" cy="1551353"/>
          </a:xfrm>
          <a:ln/>
        </p:spPr>
        <p:txBody>
          <a:bodyPr/>
          <a:lstStyle/>
          <a:p>
            <a:r>
              <a:rPr lang="en-US" dirty="0"/>
              <a:t>Fast-Spot-Channel Analysis and Demonstration at 200 GHz for Extremely High Data Rates in Ultra Dense Environments</a:t>
            </a:r>
            <a:endParaRPr lang="de-DE" dirty="0"/>
          </a:p>
        </p:txBody>
      </p:sp>
      <p:sp>
        <p:nvSpPr>
          <p:cNvPr id="3074" name="Rectangle 2"/>
          <p:cNvSpPr>
            <a:spLocks noGrp="1" noChangeArrowheads="1"/>
          </p:cNvSpPr>
          <p:nvPr>
            <p:ph type="body" idx="1"/>
          </p:nvPr>
        </p:nvSpPr>
        <p:spPr>
          <a:xfrm>
            <a:off x="625002" y="235445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2017-07-10</a:t>
            </a:r>
          </a:p>
        </p:txBody>
      </p:sp>
      <p:sp>
        <p:nvSpPr>
          <p:cNvPr id="3076" name="Rectangle 4"/>
          <p:cNvSpPr>
            <a:spLocks noChangeArrowheads="1"/>
          </p:cNvSpPr>
          <p:nvPr/>
        </p:nvSpPr>
        <p:spPr bwMode="auto">
          <a:xfrm>
            <a:off x="625002" y="237032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1</a:t>
            </a:fld>
            <a:endParaRPr lang="en-GB" dirty="0"/>
          </a:p>
        </p:txBody>
      </p:sp>
      <p:graphicFrame>
        <p:nvGraphicFramePr>
          <p:cNvPr id="2" name="Tabelle 1"/>
          <p:cNvGraphicFramePr>
            <a:graphicFrameLocks noGrp="1"/>
          </p:cNvGraphicFramePr>
          <p:nvPr>
            <p:extLst>
              <p:ext uri="{D42A27DB-BD31-4B8C-83A1-F6EECF244321}">
                <p14:modId xmlns:p14="http://schemas.microsoft.com/office/powerpoint/2010/main" val="176242245"/>
              </p:ext>
            </p:extLst>
          </p:nvPr>
        </p:nvGraphicFramePr>
        <p:xfrm>
          <a:off x="515874" y="3068960"/>
          <a:ext cx="7990656" cy="2827784"/>
        </p:xfrm>
        <a:graphic>
          <a:graphicData uri="http://schemas.openxmlformats.org/drawingml/2006/table">
            <a:tbl>
              <a:tblPr firstRow="1" bandRow="1">
                <a:tableStyleId>{5940675A-B579-460E-94D1-54222C63F5DA}</a:tableStyleId>
              </a:tblPr>
              <a:tblGrid>
                <a:gridCol w="2255926">
                  <a:extLst>
                    <a:ext uri="{9D8B030D-6E8A-4147-A177-3AD203B41FA5}">
                      <a16:colId xmlns:a16="http://schemas.microsoft.com/office/drawing/2014/main" val="101195665"/>
                    </a:ext>
                  </a:extLst>
                </a:gridCol>
                <a:gridCol w="1528802">
                  <a:extLst>
                    <a:ext uri="{9D8B030D-6E8A-4147-A177-3AD203B41FA5}">
                      <a16:colId xmlns:a16="http://schemas.microsoft.com/office/drawing/2014/main" val="2480851018"/>
                    </a:ext>
                  </a:extLst>
                </a:gridCol>
                <a:gridCol w="1181592">
                  <a:extLst>
                    <a:ext uri="{9D8B030D-6E8A-4147-A177-3AD203B41FA5}">
                      <a16:colId xmlns:a16="http://schemas.microsoft.com/office/drawing/2014/main" val="1311502236"/>
                    </a:ext>
                  </a:extLst>
                </a:gridCol>
                <a:gridCol w="1224136">
                  <a:extLst>
                    <a:ext uri="{9D8B030D-6E8A-4147-A177-3AD203B41FA5}">
                      <a16:colId xmlns:a16="http://schemas.microsoft.com/office/drawing/2014/main" val="3071984982"/>
                    </a:ext>
                  </a:extLst>
                </a:gridCol>
                <a:gridCol w="1800200">
                  <a:extLst>
                    <a:ext uri="{9D8B030D-6E8A-4147-A177-3AD203B41FA5}">
                      <a16:colId xmlns:a16="http://schemas.microsoft.com/office/drawing/2014/main" val="484732417"/>
                    </a:ext>
                  </a:extLst>
                </a:gridCol>
              </a:tblGrid>
              <a:tr h="864109">
                <a:tc>
                  <a:txBody>
                    <a:bodyPr/>
                    <a:lstStyle/>
                    <a:p>
                      <a:pPr algn="ctr"/>
                      <a:r>
                        <a:rPr lang="en-US" noProof="0" dirty="0"/>
                        <a:t>Name</a:t>
                      </a:r>
                    </a:p>
                  </a:txBody>
                  <a:tcPr/>
                </a:tc>
                <a:tc>
                  <a:txBody>
                    <a:bodyPr/>
                    <a:lstStyle/>
                    <a:p>
                      <a:pPr algn="ctr"/>
                      <a:r>
                        <a:rPr lang="en-US" noProof="0" dirty="0"/>
                        <a:t>Affiliation</a:t>
                      </a:r>
                    </a:p>
                  </a:txBody>
                  <a:tcPr/>
                </a:tc>
                <a:tc>
                  <a:txBody>
                    <a:bodyPr/>
                    <a:lstStyle/>
                    <a:p>
                      <a:pPr algn="ctr"/>
                      <a:r>
                        <a:rPr lang="en-US" noProof="0" dirty="0"/>
                        <a:t>Address</a:t>
                      </a:r>
                    </a:p>
                  </a:txBody>
                  <a:tcPr/>
                </a:tc>
                <a:tc>
                  <a:txBody>
                    <a:bodyPr/>
                    <a:lstStyle/>
                    <a:p>
                      <a:pPr algn="ctr"/>
                      <a:r>
                        <a:rPr lang="en-US" noProof="0" dirty="0"/>
                        <a:t>Phone</a:t>
                      </a:r>
                    </a:p>
                  </a:txBody>
                  <a:tcPr/>
                </a:tc>
                <a:tc>
                  <a:txBody>
                    <a:bodyPr/>
                    <a:lstStyle/>
                    <a:p>
                      <a:pPr algn="ctr"/>
                      <a:r>
                        <a:rPr lang="en-US" noProof="0" dirty="0"/>
                        <a:t>Email</a:t>
                      </a:r>
                    </a:p>
                  </a:txBody>
                  <a:tcPr/>
                </a:tc>
                <a:extLst>
                  <a:ext uri="{0D108BD9-81ED-4DB2-BD59-A6C34878D82A}">
                    <a16:rowId xmlns:a16="http://schemas.microsoft.com/office/drawing/2014/main" val="4261937293"/>
                  </a:ext>
                </a:extLst>
              </a:tr>
              <a:tr h="500635">
                <a:tc>
                  <a:txBody>
                    <a:bodyPr/>
                    <a:lstStyle/>
                    <a:p>
                      <a:pPr algn="ctr"/>
                      <a:r>
                        <a:rPr lang="en-US" noProof="0" dirty="0"/>
                        <a:t>Robert Müller,</a:t>
                      </a:r>
                    </a:p>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a:t>Diego</a:t>
                      </a:r>
                      <a:r>
                        <a:rPr lang="en-US" baseline="0" noProof="0" dirty="0"/>
                        <a:t> Dupleich,</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noProof="0" dirty="0"/>
                        <a:t>Sergii Skoblikov,</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noProof="0" dirty="0"/>
                        <a:t>Giovanni Del Galdo,</a:t>
                      </a:r>
                    </a:p>
                    <a:p>
                      <a:pPr algn="ctr"/>
                      <a:r>
                        <a:rPr lang="en-US" baseline="0" noProof="0" dirty="0"/>
                        <a:t>Reiner Thomä,</a:t>
                      </a:r>
                      <a:endParaRPr lang="en-US" noProof="0" dirty="0"/>
                    </a:p>
                  </a:txBody>
                  <a:tcPr/>
                </a:tc>
                <a:tc>
                  <a:txBody>
                    <a:bodyPr/>
                    <a:lstStyle/>
                    <a:p>
                      <a:pPr algn="ctr"/>
                      <a:r>
                        <a:rPr lang="de-DE" noProof="0" dirty="0"/>
                        <a:t>Technische</a:t>
                      </a:r>
                      <a:r>
                        <a:rPr lang="de-DE" baseline="0" noProof="0" dirty="0"/>
                        <a:t> Universität Ilmenau</a:t>
                      </a:r>
                      <a:endParaRPr lang="de-DE" noProof="0" dirty="0"/>
                    </a:p>
                  </a:txBody>
                  <a:tcPr/>
                </a:tc>
                <a:tc>
                  <a:txBody>
                    <a:bodyPr/>
                    <a:lstStyle/>
                    <a:p>
                      <a:pPr algn="ctr"/>
                      <a:endParaRPr lang="en-US" noProof="0" dirty="0"/>
                    </a:p>
                  </a:txBody>
                  <a:tcPr/>
                </a:tc>
                <a:tc>
                  <a:txBody>
                    <a:bodyPr/>
                    <a:lstStyle/>
                    <a:p>
                      <a:pPr algn="ctr"/>
                      <a:endParaRPr lang="en-US" noProof="0" dirty="0"/>
                    </a:p>
                  </a:txBody>
                  <a:tcPr/>
                </a:tc>
                <a:tc>
                  <a:txBody>
                    <a:bodyPr/>
                    <a:lstStyle/>
                    <a:p>
                      <a:pPr algn="ctr"/>
                      <a:r>
                        <a:rPr lang="en-US" sz="1200" noProof="0" dirty="0">
                          <a:solidFill>
                            <a:srgbClr val="00B0F0"/>
                          </a:solidFill>
                          <a:hlinkClick r:id="rId3"/>
                        </a:rPr>
                        <a:t>Mueller.Robert@tu-Ilmenau.de</a:t>
                      </a:r>
                      <a:endParaRPr lang="en-US" sz="1200" noProof="0" dirty="0">
                        <a:solidFill>
                          <a:srgbClr val="00B0F0"/>
                        </a:solidFill>
                      </a:endParaRPr>
                    </a:p>
                    <a:p>
                      <a:pPr algn="ctr"/>
                      <a:r>
                        <a:rPr lang="en-US" sz="1200" noProof="0" dirty="0">
                          <a:solidFill>
                            <a:srgbClr val="00B0F0"/>
                          </a:solidFill>
                          <a:hlinkClick r:id="rId4"/>
                        </a:rPr>
                        <a:t>Reiner.thomae@tu-ilmrnau.de</a:t>
                      </a:r>
                      <a:endParaRPr lang="en-US" sz="1200" noProof="0" dirty="0">
                        <a:solidFill>
                          <a:srgbClr val="00B0F0"/>
                        </a:solidFill>
                      </a:endParaRPr>
                    </a:p>
                    <a:p>
                      <a:pPr algn="ctr"/>
                      <a:endParaRPr lang="en-US" sz="1200" noProof="0" dirty="0">
                        <a:solidFill>
                          <a:srgbClr val="00B0F0"/>
                        </a:solidFill>
                      </a:endParaRPr>
                    </a:p>
                    <a:p>
                      <a:pPr algn="ctr"/>
                      <a:endParaRPr lang="en-US" sz="1200" noProof="0" dirty="0">
                        <a:solidFill>
                          <a:srgbClr val="00B0F0"/>
                        </a:solidFill>
                      </a:endParaRPr>
                    </a:p>
                  </a:txBody>
                  <a:tcPr/>
                </a:tc>
                <a:extLst>
                  <a:ext uri="{0D108BD9-81ED-4DB2-BD59-A6C34878D82A}">
                    <a16:rowId xmlns:a16="http://schemas.microsoft.com/office/drawing/2014/main" val="2812061218"/>
                  </a:ext>
                </a:extLst>
              </a:tr>
              <a:tr h="500635">
                <a:tc>
                  <a:txBody>
                    <a:bodyPr/>
                    <a:lstStyle/>
                    <a:p>
                      <a:pPr algn="ctr"/>
                      <a:endParaRPr lang="en-US" noProof="0" dirty="0"/>
                    </a:p>
                  </a:txBody>
                  <a:tcPr/>
                </a:tc>
                <a:tc>
                  <a:txBody>
                    <a:bodyPr/>
                    <a:lstStyle/>
                    <a:p>
                      <a:pPr algn="ctr"/>
                      <a:endParaRPr lang="de-DE" noProof="0" dirty="0"/>
                    </a:p>
                  </a:txBody>
                  <a:tcPr/>
                </a:tc>
                <a:tc>
                  <a:txBody>
                    <a:bodyPr/>
                    <a:lstStyle/>
                    <a:p>
                      <a:pPr algn="ctr"/>
                      <a:endParaRPr lang="en-US" noProof="0" dirty="0"/>
                    </a:p>
                  </a:txBody>
                  <a:tcPr/>
                </a:tc>
                <a:tc>
                  <a:txBody>
                    <a:bodyPr/>
                    <a:lstStyle/>
                    <a:p>
                      <a:pPr algn="ctr"/>
                      <a:endParaRPr lang="en-US" noProof="0" dirty="0"/>
                    </a:p>
                  </a:txBody>
                  <a:tcPr/>
                </a:tc>
                <a:tc>
                  <a:txBody>
                    <a:bodyPr/>
                    <a:lstStyle/>
                    <a:p>
                      <a:pPr algn="ctr"/>
                      <a:endParaRPr lang="en-US" sz="1200" noProof="0" dirty="0">
                        <a:solidFill>
                          <a:srgbClr val="00B0F0"/>
                        </a:solidFill>
                      </a:endParaRPr>
                    </a:p>
                  </a:txBody>
                  <a:tcPr/>
                </a:tc>
                <a:extLst>
                  <a:ext uri="{0D108BD9-81ED-4DB2-BD59-A6C34878D82A}">
                    <a16:rowId xmlns:a16="http://schemas.microsoft.com/office/drawing/2014/main" val="771899230"/>
                  </a:ext>
                </a:extLst>
              </a:tr>
            </a:tbl>
          </a:graphicData>
        </a:graphic>
      </p:graphicFrame>
    </p:spTree>
    <p:extLst>
      <p:ext uri="{BB962C8B-B14F-4D97-AF65-F5344CB8AC3E}">
        <p14:creationId xmlns:p14="http://schemas.microsoft.com/office/powerpoint/2010/main" val="1483753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10</a:t>
            </a:fld>
            <a:endParaRPr lang="en-GB" dirty="0"/>
          </a:p>
        </p:txBody>
      </p:sp>
      <p:sp>
        <p:nvSpPr>
          <p:cNvPr id="5" name="Rectangle 2"/>
          <p:cNvSpPr txBox="1">
            <a:spLocks noChangeArrowheads="1"/>
          </p:cNvSpPr>
          <p:nvPr/>
        </p:nvSpPr>
        <p:spPr>
          <a:xfrm>
            <a:off x="431540" y="1412776"/>
            <a:ext cx="8280920" cy="2232248"/>
          </a:xfrm>
          <a:prstGeom prst="rect">
            <a:avLst/>
          </a:prstGeom>
        </p:spPr>
        <p:txBody>
          <a:bodyPr/>
          <a:lstStyle/>
          <a:p>
            <a:pPr algn="ctr" eaLnBrk="1" hangingPunct="1">
              <a:defRPr/>
            </a:pPr>
            <a:r>
              <a:rPr lang="en-GB" sz="3200" b="1" dirty="0">
                <a:solidFill>
                  <a:schemeClr val="tx1"/>
                </a:solidFill>
                <a:latin typeface="+mj-lt"/>
              </a:rPr>
              <a:t>Planned </a:t>
            </a:r>
          </a:p>
          <a:p>
            <a:pPr algn="ctr" eaLnBrk="1" hangingPunct="1">
              <a:defRPr/>
            </a:pPr>
            <a:r>
              <a:rPr lang="en-GB" sz="3200" b="1" dirty="0">
                <a:solidFill>
                  <a:schemeClr val="tx1"/>
                </a:solidFill>
                <a:latin typeface="+mj-lt"/>
              </a:rPr>
              <a:t>Indoor Measurements and Modelling </a:t>
            </a:r>
          </a:p>
          <a:p>
            <a:pPr algn="ctr" eaLnBrk="1" hangingPunct="1">
              <a:defRPr/>
            </a:pPr>
            <a:r>
              <a:rPr lang="en-GB" sz="3200" b="1" dirty="0">
                <a:solidFill>
                  <a:schemeClr val="tx1"/>
                </a:solidFill>
                <a:latin typeface="+mj-lt"/>
              </a:rPr>
              <a:t>activities at </a:t>
            </a:r>
            <a:r>
              <a:rPr lang="en-GB" sz="3200" b="1" kern="0" dirty="0">
                <a:solidFill>
                  <a:schemeClr val="tx1"/>
                </a:solidFill>
                <a:latin typeface="+mj-lt"/>
                <a:ea typeface="+mj-ea"/>
                <a:cs typeface="+mj-cs"/>
              </a:rPr>
              <a:t>200 GHz</a:t>
            </a:r>
            <a:r>
              <a:rPr lang="en-GB" sz="3200" b="1" dirty="0">
                <a:solidFill>
                  <a:schemeClr val="tx1"/>
                </a:solidFill>
                <a:latin typeface="+mj-lt"/>
              </a:rPr>
              <a:t> </a:t>
            </a:r>
          </a:p>
          <a:p>
            <a:pPr algn="ctr" eaLnBrk="1" hangingPunct="1">
              <a:defRPr/>
            </a:pPr>
            <a:endParaRPr lang="en-GB" sz="3200" b="1" kern="0" dirty="0">
              <a:solidFill>
                <a:schemeClr val="tx1"/>
              </a:solidFill>
              <a:latin typeface="+mj-lt"/>
              <a:ea typeface="+mj-ea"/>
              <a:cs typeface="+mj-cs"/>
            </a:endParaRPr>
          </a:p>
        </p:txBody>
      </p:sp>
    </p:spTree>
    <p:extLst>
      <p:ext uri="{BB962C8B-B14F-4D97-AF65-F5344CB8AC3E}">
        <p14:creationId xmlns:p14="http://schemas.microsoft.com/office/powerpoint/2010/main" val="102105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44343"/>
            <a:ext cx="7770813" cy="798984"/>
          </a:xfrm>
        </p:spPr>
        <p:txBody>
          <a:bodyPr/>
          <a:lstStyle/>
          <a:p>
            <a:r>
              <a:rPr lang="en-US" dirty="0">
                <a:solidFill>
                  <a:schemeClr val="tx1"/>
                </a:solidFill>
              </a:rPr>
              <a:t>Class room / Meeting room scenario </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pic>
        <p:nvPicPr>
          <p:cNvPr id="7" name="Inhaltsplatzhalt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5800" y="1628799"/>
            <a:ext cx="3017068" cy="2262801"/>
          </a:xfrm>
        </p:spPr>
      </p:pic>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4077072"/>
            <a:ext cx="3017068" cy="2262801"/>
          </a:xfrm>
          <a:prstGeom prst="rect">
            <a:avLst/>
          </a:prstGeom>
        </p:spPr>
      </p:pic>
      <p:sp>
        <p:nvSpPr>
          <p:cNvPr id="6" name="Inhaltsplatzhalter 2"/>
          <p:cNvSpPr txBox="1">
            <a:spLocks/>
          </p:cNvSpPr>
          <p:nvPr/>
        </p:nvSpPr>
        <p:spPr bwMode="auto">
          <a:xfrm>
            <a:off x="4317582" y="1628799"/>
            <a:ext cx="4286866"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GB" kern="0" dirty="0"/>
              <a:t>Dimensions: </a:t>
            </a:r>
          </a:p>
          <a:p>
            <a:r>
              <a:rPr lang="en-GB" kern="0" dirty="0"/>
              <a:t>4m x 12m x 3m</a:t>
            </a:r>
          </a:p>
          <a:p>
            <a:pPr>
              <a:buFont typeface="Arial" panose="020B0604020202020204" pitchFamily="34" charset="0"/>
              <a:buChar char="•"/>
            </a:pPr>
            <a:r>
              <a:rPr lang="en-GB" kern="0" dirty="0"/>
              <a:t>Part disguised wood</a:t>
            </a:r>
          </a:p>
          <a:p>
            <a:pPr>
              <a:buFont typeface="Arial" panose="020B0604020202020204" pitchFamily="34" charset="0"/>
              <a:buChar char="•"/>
            </a:pPr>
            <a:endParaRPr lang="en-GB" kern="0" dirty="0"/>
          </a:p>
          <a:p>
            <a:r>
              <a:rPr lang="en-GB" kern="0" dirty="0" err="1"/>
              <a:t>Charateristics</a:t>
            </a:r>
            <a:r>
              <a:rPr lang="en-GB" kern="0" dirty="0"/>
              <a:t>:</a:t>
            </a:r>
          </a:p>
          <a:p>
            <a:pPr>
              <a:buFont typeface="Arial" pitchFamily="34" charset="0"/>
              <a:buChar char="•"/>
            </a:pPr>
            <a:r>
              <a:rPr lang="en-US" b="0" dirty="0">
                <a:solidFill>
                  <a:schemeClr val="tx1"/>
                </a:solidFill>
              </a:rPr>
              <a:t>Provide access to students / users with tablets, notebooks, electronic devices, etc.</a:t>
            </a:r>
          </a:p>
          <a:p>
            <a:pPr>
              <a:buFont typeface="Arial" pitchFamily="34" charset="0"/>
              <a:buChar char="•"/>
            </a:pPr>
            <a:r>
              <a:rPr lang="en-US" b="0" dirty="0">
                <a:solidFill>
                  <a:schemeClr val="tx1"/>
                </a:solidFill>
              </a:rPr>
              <a:t>Wireless office</a:t>
            </a:r>
          </a:p>
          <a:p>
            <a:endParaRPr lang="en-GB" kern="0" dirty="0"/>
          </a:p>
          <a:p>
            <a:endParaRPr lang="en-GB" kern="0" dirty="0"/>
          </a:p>
        </p:txBody>
      </p:sp>
    </p:spTree>
    <p:extLst>
      <p:ext uri="{BB962C8B-B14F-4D97-AF65-F5344CB8AC3E}">
        <p14:creationId xmlns:p14="http://schemas.microsoft.com/office/powerpoint/2010/main" val="423692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Dinning Hall</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5" name="Grafik 4"/>
          <p:cNvPicPr>
            <a:picLocks noChangeAspect="1"/>
          </p:cNvPicPr>
          <p:nvPr/>
        </p:nvPicPr>
        <p:blipFill>
          <a:blip r:embed="rId2" cstate="print"/>
          <a:stretch>
            <a:fillRect/>
          </a:stretch>
        </p:blipFill>
        <p:spPr>
          <a:xfrm>
            <a:off x="395536" y="1628800"/>
            <a:ext cx="3166120" cy="2372524"/>
          </a:xfrm>
          <a:prstGeom prst="rect">
            <a:avLst/>
          </a:prstGeom>
        </p:spPr>
      </p:pic>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861048"/>
            <a:ext cx="3163365" cy="2372524"/>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5976" y="1700808"/>
            <a:ext cx="3177225" cy="1368152"/>
          </a:xfrm>
          <a:prstGeom prst="rect">
            <a:avLst/>
          </a:prstGeom>
        </p:spPr>
      </p:pic>
      <p:sp>
        <p:nvSpPr>
          <p:cNvPr id="8" name="Inhaltsplatzhalter 2"/>
          <p:cNvSpPr txBox="1">
            <a:spLocks/>
          </p:cNvSpPr>
          <p:nvPr/>
        </p:nvSpPr>
        <p:spPr bwMode="auto">
          <a:xfrm>
            <a:off x="4175448" y="3212976"/>
            <a:ext cx="4968552" cy="289658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GB" kern="0" dirty="0"/>
              <a:t>Dimensions: </a:t>
            </a:r>
          </a:p>
          <a:p>
            <a:r>
              <a:rPr lang="en-GB" kern="0" dirty="0"/>
              <a:t>9m x 20 m x 3m</a:t>
            </a:r>
          </a:p>
          <a:p>
            <a:pPr>
              <a:buFont typeface="Arial" panose="020B0604020202020204" pitchFamily="34" charset="0"/>
              <a:buChar char="•"/>
            </a:pPr>
            <a:r>
              <a:rPr lang="en-GB" kern="0" dirty="0"/>
              <a:t>Part disguised wood</a:t>
            </a:r>
          </a:p>
          <a:p>
            <a:endParaRPr lang="en-GB" sz="1050" kern="0" dirty="0"/>
          </a:p>
          <a:p>
            <a:r>
              <a:rPr lang="en-GB" kern="0" dirty="0" err="1"/>
              <a:t>Charateristics</a:t>
            </a:r>
            <a:r>
              <a:rPr lang="en-GB" kern="0" dirty="0"/>
              <a:t>:</a:t>
            </a:r>
          </a:p>
          <a:p>
            <a:pPr>
              <a:buFont typeface="Arial" pitchFamily="34" charset="0"/>
              <a:buChar char="•"/>
            </a:pPr>
            <a:r>
              <a:rPr lang="en-US" sz="1800" b="0" dirty="0">
                <a:solidFill>
                  <a:schemeClr val="tx1"/>
                </a:solidFill>
              </a:rPr>
              <a:t>Provide video distribution</a:t>
            </a:r>
          </a:p>
          <a:p>
            <a:pPr>
              <a:buFont typeface="Arial" pitchFamily="34" charset="0"/>
              <a:buChar char="•"/>
            </a:pPr>
            <a:r>
              <a:rPr lang="en-US" sz="1800" b="0" dirty="0">
                <a:solidFill>
                  <a:schemeClr val="tx1"/>
                </a:solidFill>
              </a:rPr>
              <a:t>Provide access to students / users with tablets, notebooks, electronic devices, etc</a:t>
            </a:r>
            <a:endParaRPr lang="en-GB" b="0" kern="0" dirty="0"/>
          </a:p>
          <a:p>
            <a:endParaRPr lang="en-GB" kern="0" dirty="0"/>
          </a:p>
        </p:txBody>
      </p:sp>
    </p:spTree>
    <p:extLst>
      <p:ext uri="{BB962C8B-B14F-4D97-AF65-F5344CB8AC3E}">
        <p14:creationId xmlns:p14="http://schemas.microsoft.com/office/powerpoint/2010/main" val="24937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1"/>
            <a:ext cx="7770813" cy="870992"/>
          </a:xfrm>
        </p:spPr>
        <p:txBody>
          <a:bodyPr/>
          <a:lstStyle/>
          <a:p>
            <a:r>
              <a:rPr lang="en-US" dirty="0"/>
              <a:t>Entrance Hall</a:t>
            </a:r>
          </a:p>
        </p:txBody>
      </p:sp>
      <p:pic>
        <p:nvPicPr>
          <p:cNvPr id="5" name="Inhaltsplatzhalt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3568" y="1556792"/>
            <a:ext cx="3137172" cy="4705758"/>
          </a:xfrm>
        </p:spPr>
      </p:pic>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Inhaltsplatzhalter 2"/>
          <p:cNvSpPr txBox="1">
            <a:spLocks/>
          </p:cNvSpPr>
          <p:nvPr/>
        </p:nvSpPr>
        <p:spPr bwMode="auto">
          <a:xfrm>
            <a:off x="4599593" y="1484784"/>
            <a:ext cx="4032448" cy="456902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GB" kern="0" dirty="0"/>
              <a:t>Dimensions: </a:t>
            </a:r>
          </a:p>
          <a:p>
            <a:r>
              <a:rPr lang="en-GB" kern="0" dirty="0"/>
              <a:t>7 x 25m x 9m</a:t>
            </a:r>
          </a:p>
          <a:p>
            <a:pPr>
              <a:buFont typeface="Arial" panose="020B0604020202020204" pitchFamily="34" charset="0"/>
              <a:buChar char="•"/>
            </a:pPr>
            <a:r>
              <a:rPr lang="en-GB" kern="0" dirty="0"/>
              <a:t>Glass and metal</a:t>
            </a:r>
          </a:p>
          <a:p>
            <a:pPr>
              <a:buFont typeface="Arial" panose="020B0604020202020204" pitchFamily="34" charset="0"/>
              <a:buChar char="•"/>
            </a:pPr>
            <a:r>
              <a:rPr lang="en-GB" kern="0" dirty="0"/>
              <a:t>3 different floors</a:t>
            </a:r>
          </a:p>
          <a:p>
            <a:endParaRPr lang="en-GB" kern="0" dirty="0"/>
          </a:p>
          <a:p>
            <a:r>
              <a:rPr lang="en-GB" kern="0" dirty="0" err="1"/>
              <a:t>Charatersitics</a:t>
            </a:r>
            <a:r>
              <a:rPr lang="en-GB" kern="0" dirty="0"/>
              <a:t>:</a:t>
            </a:r>
          </a:p>
          <a:p>
            <a:pPr>
              <a:buFont typeface="Arial" pitchFamily="34" charset="0"/>
              <a:buChar char="•"/>
            </a:pPr>
            <a:r>
              <a:rPr lang="en-US" sz="1800" b="0" dirty="0">
                <a:solidFill>
                  <a:schemeClr val="tx1"/>
                </a:solidFill>
              </a:rPr>
              <a:t>Provide access to a large number users</a:t>
            </a:r>
          </a:p>
          <a:p>
            <a:pPr>
              <a:buFont typeface="Arial" pitchFamily="34" charset="0"/>
              <a:buChar char="•"/>
            </a:pPr>
            <a:r>
              <a:rPr lang="en-US" sz="1800" b="0" dirty="0">
                <a:solidFill>
                  <a:schemeClr val="tx1"/>
                </a:solidFill>
              </a:rPr>
              <a:t>Modern buildings full of metal and glass</a:t>
            </a:r>
          </a:p>
          <a:p>
            <a:endParaRPr lang="en-GB" kern="0" dirty="0"/>
          </a:p>
          <a:p>
            <a:endParaRPr lang="en-GB" kern="0" dirty="0"/>
          </a:p>
        </p:txBody>
      </p:sp>
    </p:spTree>
    <p:extLst>
      <p:ext uri="{BB962C8B-B14F-4D97-AF65-F5344CB8AC3E}">
        <p14:creationId xmlns:p14="http://schemas.microsoft.com/office/powerpoint/2010/main" val="29034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899" y="620689"/>
            <a:ext cx="7770813" cy="720080"/>
          </a:xfrm>
        </p:spPr>
        <p:txBody>
          <a:bodyPr/>
          <a:lstStyle/>
          <a:p>
            <a:r>
              <a:rPr lang="en-GB" sz="2800" dirty="0"/>
              <a:t>Lecture Hall</a:t>
            </a:r>
          </a:p>
        </p:txBody>
      </p:sp>
      <p:sp>
        <p:nvSpPr>
          <p:cNvPr id="3" name="Inhaltsplatzhalter 2"/>
          <p:cNvSpPr>
            <a:spLocks noGrp="1"/>
          </p:cNvSpPr>
          <p:nvPr>
            <p:ph idx="1"/>
          </p:nvPr>
        </p:nvSpPr>
        <p:spPr>
          <a:xfrm>
            <a:off x="5436096" y="1435585"/>
            <a:ext cx="3572840" cy="4513696"/>
          </a:xfrm>
        </p:spPr>
        <p:txBody>
          <a:bodyPr/>
          <a:lstStyle/>
          <a:p>
            <a:r>
              <a:rPr lang="en-GB" dirty="0"/>
              <a:t>Dimensions: </a:t>
            </a:r>
          </a:p>
          <a:p>
            <a:r>
              <a:rPr lang="en-GB" dirty="0"/>
              <a:t>22m x 36m x 7m</a:t>
            </a:r>
          </a:p>
          <a:p>
            <a:pPr>
              <a:buFont typeface="Arial" panose="020B0604020202020204" pitchFamily="34" charset="0"/>
              <a:buChar char="•"/>
            </a:pPr>
            <a:r>
              <a:rPr lang="en-GB" dirty="0"/>
              <a:t>Chamfered</a:t>
            </a:r>
          </a:p>
          <a:p>
            <a:pPr>
              <a:buFont typeface="Arial" panose="020B0604020202020204" pitchFamily="34" charset="0"/>
              <a:buChar char="•"/>
            </a:pPr>
            <a:r>
              <a:rPr lang="en-GB" dirty="0"/>
              <a:t>Part disguised wood</a:t>
            </a:r>
          </a:p>
          <a:p>
            <a:r>
              <a:rPr lang="en-GB" dirty="0" err="1"/>
              <a:t>Charateristics</a:t>
            </a:r>
            <a:r>
              <a:rPr lang="en-GB" dirty="0"/>
              <a:t>:</a:t>
            </a:r>
          </a:p>
          <a:p>
            <a:pPr>
              <a:buFont typeface="Arial" pitchFamily="34" charset="0"/>
              <a:buChar char="•"/>
            </a:pPr>
            <a:r>
              <a:rPr lang="en-US" b="0" dirty="0"/>
              <a:t>Provide access to a large number users</a:t>
            </a:r>
          </a:p>
          <a:p>
            <a:pPr>
              <a:buFont typeface="Arial" pitchFamily="34" charset="0"/>
              <a:buChar char="•"/>
            </a:pPr>
            <a:r>
              <a:rPr lang="en-US" b="0" dirty="0"/>
              <a:t>Provide access to users with tablets, notebooks, electronic devices, etc.</a:t>
            </a:r>
            <a:endParaRPr lang="en-GB" b="0" dirty="0"/>
          </a:p>
          <a:p>
            <a:endParaRPr lang="en-GB"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5" name="Grafik 4"/>
          <p:cNvPicPr>
            <a:picLocks noChangeAspect="1"/>
          </p:cNvPicPr>
          <p:nvPr/>
        </p:nvPicPr>
        <p:blipFill>
          <a:blip r:embed="rId2" cstate="print"/>
          <a:stretch>
            <a:fillRect/>
          </a:stretch>
        </p:blipFill>
        <p:spPr>
          <a:xfrm>
            <a:off x="323529" y="1556792"/>
            <a:ext cx="4968552" cy="3312369"/>
          </a:xfrm>
          <a:prstGeom prst="rect">
            <a:avLst/>
          </a:prstGeom>
        </p:spPr>
      </p:pic>
      <p:pic>
        <p:nvPicPr>
          <p:cNvPr id="6" name="Grafik 5"/>
          <p:cNvPicPr>
            <a:picLocks noChangeAspect="1"/>
          </p:cNvPicPr>
          <p:nvPr/>
        </p:nvPicPr>
        <p:blipFill>
          <a:blip r:embed="rId3" cstate="print"/>
          <a:stretch>
            <a:fillRect/>
          </a:stretch>
        </p:blipFill>
        <p:spPr>
          <a:xfrm rot="16200000">
            <a:off x="3440764" y="4488229"/>
            <a:ext cx="1711304" cy="2041119"/>
          </a:xfrm>
          <a:prstGeom prst="rect">
            <a:avLst/>
          </a:prstGeom>
        </p:spPr>
      </p:pic>
    </p:spTree>
    <p:extLst>
      <p:ext uri="{BB962C8B-B14F-4D97-AF65-F5344CB8AC3E}">
        <p14:creationId xmlns:p14="http://schemas.microsoft.com/office/powerpoint/2010/main" val="263781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6" name="Textfeld 66"/>
          <p:cNvSpPr txBox="1"/>
          <p:nvPr/>
        </p:nvSpPr>
        <p:spPr>
          <a:xfrm>
            <a:off x="104178" y="692696"/>
            <a:ext cx="9036496" cy="523220"/>
          </a:xfrm>
          <a:prstGeom prst="rect">
            <a:avLst/>
          </a:prstGeom>
          <a:noFill/>
        </p:spPr>
        <p:txBody>
          <a:bodyPr wrap="square" rtlCol="0">
            <a:spAutoFit/>
          </a:bodyPr>
          <a:lstStyle>
            <a:defPPr>
              <a:defRPr lang="de-DE"/>
            </a:defPPr>
            <a:lvl1pPr algn="l" rtl="0" fontAlgn="base">
              <a:spcBef>
                <a:spcPct val="0"/>
              </a:spcBef>
              <a:spcAft>
                <a:spcPct val="0"/>
              </a:spcAft>
              <a:defRPr sz="1200" b="1" kern="1200">
                <a:solidFill>
                  <a:schemeClr val="bg2"/>
                </a:solidFill>
                <a:latin typeface="Microsoft Sans Serif" pitchFamily="34" charset="0"/>
                <a:ea typeface="+mn-ea"/>
                <a:cs typeface="+mn-cs"/>
              </a:defRPr>
            </a:lvl1pPr>
            <a:lvl2pPr marL="457200" algn="l" rtl="0" fontAlgn="base">
              <a:spcBef>
                <a:spcPct val="0"/>
              </a:spcBef>
              <a:spcAft>
                <a:spcPct val="0"/>
              </a:spcAft>
              <a:defRPr sz="1200" b="1" kern="1200">
                <a:solidFill>
                  <a:schemeClr val="bg2"/>
                </a:solidFill>
                <a:latin typeface="Microsoft Sans Serif" pitchFamily="34" charset="0"/>
                <a:ea typeface="+mn-ea"/>
                <a:cs typeface="+mn-cs"/>
              </a:defRPr>
            </a:lvl2pPr>
            <a:lvl3pPr marL="914400" algn="l" rtl="0" fontAlgn="base">
              <a:spcBef>
                <a:spcPct val="0"/>
              </a:spcBef>
              <a:spcAft>
                <a:spcPct val="0"/>
              </a:spcAft>
              <a:defRPr sz="1200" b="1" kern="1200">
                <a:solidFill>
                  <a:schemeClr val="bg2"/>
                </a:solidFill>
                <a:latin typeface="Microsoft Sans Serif" pitchFamily="34" charset="0"/>
                <a:ea typeface="+mn-ea"/>
                <a:cs typeface="+mn-cs"/>
              </a:defRPr>
            </a:lvl3pPr>
            <a:lvl4pPr marL="1371600" algn="l" rtl="0" fontAlgn="base">
              <a:spcBef>
                <a:spcPct val="0"/>
              </a:spcBef>
              <a:spcAft>
                <a:spcPct val="0"/>
              </a:spcAft>
              <a:defRPr sz="1200" b="1" kern="1200">
                <a:solidFill>
                  <a:schemeClr val="bg2"/>
                </a:solidFill>
                <a:latin typeface="Microsoft Sans Serif" pitchFamily="34" charset="0"/>
                <a:ea typeface="+mn-ea"/>
                <a:cs typeface="+mn-cs"/>
              </a:defRPr>
            </a:lvl4pPr>
            <a:lvl5pPr marL="1828800" algn="l" rtl="0" fontAlgn="base">
              <a:spcBef>
                <a:spcPct val="0"/>
              </a:spcBef>
              <a:spcAft>
                <a:spcPct val="0"/>
              </a:spcAft>
              <a:defRPr sz="1200" b="1" kern="1200">
                <a:solidFill>
                  <a:schemeClr val="bg2"/>
                </a:solidFill>
                <a:latin typeface="Microsoft Sans Serif" pitchFamily="34" charset="0"/>
                <a:ea typeface="+mn-ea"/>
                <a:cs typeface="+mn-cs"/>
              </a:defRPr>
            </a:lvl5pPr>
            <a:lvl6pPr marL="2286000" algn="l" defTabSz="914400" rtl="0" eaLnBrk="1" latinLnBrk="0" hangingPunct="1">
              <a:defRPr sz="1200" b="1" kern="1200">
                <a:solidFill>
                  <a:schemeClr val="bg2"/>
                </a:solidFill>
                <a:latin typeface="Microsoft Sans Serif" pitchFamily="34" charset="0"/>
                <a:ea typeface="+mn-ea"/>
                <a:cs typeface="+mn-cs"/>
              </a:defRPr>
            </a:lvl6pPr>
            <a:lvl7pPr marL="2743200" algn="l" defTabSz="914400" rtl="0" eaLnBrk="1" latinLnBrk="0" hangingPunct="1">
              <a:defRPr sz="1200" b="1" kern="1200">
                <a:solidFill>
                  <a:schemeClr val="bg2"/>
                </a:solidFill>
                <a:latin typeface="Microsoft Sans Serif" pitchFamily="34" charset="0"/>
                <a:ea typeface="+mn-ea"/>
                <a:cs typeface="+mn-cs"/>
              </a:defRPr>
            </a:lvl7pPr>
            <a:lvl8pPr marL="3200400" algn="l" defTabSz="914400" rtl="0" eaLnBrk="1" latinLnBrk="0" hangingPunct="1">
              <a:defRPr sz="1200" b="1" kern="1200">
                <a:solidFill>
                  <a:schemeClr val="bg2"/>
                </a:solidFill>
                <a:latin typeface="Microsoft Sans Serif" pitchFamily="34" charset="0"/>
                <a:ea typeface="+mn-ea"/>
                <a:cs typeface="+mn-cs"/>
              </a:defRPr>
            </a:lvl8pPr>
            <a:lvl9pPr marL="3657600" algn="l" defTabSz="914400" rtl="0" eaLnBrk="1" latinLnBrk="0" hangingPunct="1">
              <a:defRPr sz="1200" b="1" kern="1200">
                <a:solidFill>
                  <a:schemeClr val="bg2"/>
                </a:solidFill>
                <a:latin typeface="Microsoft Sans Serif" pitchFamily="34" charset="0"/>
                <a:ea typeface="+mn-ea"/>
                <a:cs typeface="+mn-cs"/>
              </a:defRPr>
            </a:lvl9pPr>
          </a:lstStyle>
          <a:p>
            <a:pPr algn="ctr"/>
            <a:r>
              <a:rPr lang="en-GB" sz="2800" dirty="0">
                <a:solidFill>
                  <a:schemeClr val="tx1"/>
                </a:solidFill>
                <a:latin typeface="Times New Roman" panose="02020603050405020304" pitchFamily="18" charset="0"/>
                <a:ea typeface="Verdana" pitchFamily="34" charset="0"/>
                <a:cs typeface="Times New Roman" panose="02020603050405020304" pitchFamily="18" charset="0"/>
              </a:rPr>
              <a:t>Ray Tracing (RT) in the Entrance Hall at 200 GHz</a:t>
            </a:r>
          </a:p>
        </p:txBody>
      </p:sp>
      <p:sp>
        <p:nvSpPr>
          <p:cNvPr id="7" name="Textfeld 6"/>
          <p:cNvSpPr txBox="1"/>
          <p:nvPr/>
        </p:nvSpPr>
        <p:spPr>
          <a:xfrm>
            <a:off x="-108520" y="1484784"/>
            <a:ext cx="8663175" cy="3231654"/>
          </a:xfrm>
          <a:prstGeom prst="rect">
            <a:avLst/>
          </a:prstGeom>
          <a:noFill/>
        </p:spPr>
        <p:txBody>
          <a:bodyPr wrap="square" rtlCol="0">
            <a:spAutoFit/>
          </a:bodyPr>
          <a:lstStyle/>
          <a:p>
            <a:pPr marL="800100" lvl="1" indent="-342900">
              <a:buFont typeface="Arial" panose="020B0604020202020204" pitchFamily="34" charset="0"/>
              <a:buChar char="•"/>
            </a:pPr>
            <a:r>
              <a:rPr lang="en-US" sz="1800" dirty="0">
                <a:solidFill>
                  <a:schemeClr val="tx1"/>
                </a:solidFill>
              </a:rPr>
              <a:t>First wave propagation analyzes are to be carried out using AWE RT (</a:t>
            </a:r>
            <a:r>
              <a:rPr lang="en-US" sz="1800" dirty="0" err="1">
                <a:solidFill>
                  <a:schemeClr val="tx1"/>
                </a:solidFill>
              </a:rPr>
              <a:t>WinProp</a:t>
            </a:r>
            <a:r>
              <a:rPr lang="en-US" sz="1800" dirty="0">
                <a:solidFill>
                  <a:schemeClr val="tx1"/>
                </a:solidFill>
              </a:rPr>
              <a:t>) in the entrance hall scenario</a:t>
            </a:r>
          </a:p>
          <a:p>
            <a:pPr marL="800100" lvl="1" indent="-342900">
              <a:buFont typeface="Arial" panose="020B0604020202020204" pitchFamily="34" charset="0"/>
              <a:buChar char="•"/>
            </a:pPr>
            <a:endParaRPr lang="en-US" sz="1800" dirty="0">
              <a:solidFill>
                <a:schemeClr val="tx1"/>
              </a:solidFill>
            </a:endParaRPr>
          </a:p>
          <a:p>
            <a:pPr marL="800100" lvl="1" indent="-342900">
              <a:buFont typeface="Arial" panose="020B0604020202020204" pitchFamily="34" charset="0"/>
              <a:buChar char="•"/>
            </a:pPr>
            <a:r>
              <a:rPr lang="en-US" sz="1800" dirty="0">
                <a:solidFill>
                  <a:schemeClr val="tx1"/>
                </a:solidFill>
              </a:rPr>
              <a:t>Later comparison of RT results with measurements</a:t>
            </a:r>
          </a:p>
          <a:p>
            <a:pPr marL="800100" lvl="1" indent="-342900">
              <a:buFont typeface="Arial" panose="020B0604020202020204" pitchFamily="34" charset="0"/>
              <a:buChar char="•"/>
            </a:pPr>
            <a:endParaRPr lang="en-US" sz="1800" dirty="0">
              <a:solidFill>
                <a:schemeClr val="tx1"/>
              </a:solidFill>
            </a:endParaRPr>
          </a:p>
          <a:p>
            <a:pPr marL="800100" lvl="1" indent="-342900">
              <a:buFont typeface="Arial" panose="020B0604020202020204" pitchFamily="34" charset="0"/>
              <a:buChar char="•"/>
            </a:pPr>
            <a:r>
              <a:rPr lang="en-US" sz="1800" dirty="0">
                <a:solidFill>
                  <a:schemeClr val="tx1"/>
                </a:solidFill>
              </a:rPr>
              <a:t>Reduction of measuring time possible for data fusing of measurements and RT</a:t>
            </a:r>
          </a:p>
          <a:p>
            <a:pPr marL="800100" lvl="1" indent="-342900">
              <a:buFont typeface="Arial" panose="020B0604020202020204" pitchFamily="34" charset="0"/>
              <a:buChar char="•"/>
            </a:pPr>
            <a:endParaRPr lang="en-US" sz="1800" dirty="0">
              <a:solidFill>
                <a:schemeClr val="tx1"/>
              </a:solidFill>
            </a:endParaRPr>
          </a:p>
          <a:p>
            <a:pPr marL="800100" lvl="1" indent="-342900">
              <a:buFont typeface="Arial" panose="020B0604020202020204" pitchFamily="34" charset="0"/>
              <a:buChar char="•"/>
            </a:pPr>
            <a:r>
              <a:rPr lang="en-US" sz="1800" dirty="0">
                <a:solidFill>
                  <a:schemeClr val="tx1"/>
                </a:solidFill>
              </a:rPr>
              <a:t>Simple extension to additional scenarios possible by RT simulation</a:t>
            </a:r>
            <a:endParaRPr lang="de-DE" sz="1800" b="0" dirty="0">
              <a:solidFill>
                <a:schemeClr val="tx1"/>
              </a:solidFill>
            </a:endParaRPr>
          </a:p>
          <a:p>
            <a:pPr marL="800100" lvl="1" indent="-342900">
              <a:buFont typeface="Arial" panose="020B0604020202020204" pitchFamily="34" charset="0"/>
              <a:buChar char="•"/>
            </a:pPr>
            <a:endParaRPr lang="de-DE" sz="2000" b="0" dirty="0">
              <a:solidFill>
                <a:schemeClr val="tx1"/>
              </a:solidFill>
            </a:endParaRPr>
          </a:p>
          <a:p>
            <a:pPr lvl="1"/>
            <a:endParaRPr lang="de-DE" sz="2000" b="0" dirty="0">
              <a:solidFill>
                <a:schemeClr val="tx1"/>
              </a:solidFill>
            </a:endParaRPr>
          </a:p>
          <a:p>
            <a:pPr lvl="1"/>
            <a:endParaRPr lang="de-DE" sz="2000" b="0" dirty="0">
              <a:solidFill>
                <a:schemeClr val="tx1"/>
              </a:solidFill>
            </a:endParaRPr>
          </a:p>
        </p:txBody>
      </p:sp>
      <p:pic>
        <p:nvPicPr>
          <p:cNvPr id="8" name="Grafik 7"/>
          <p:cNvPicPr>
            <a:picLocks noChangeAspect="1"/>
          </p:cNvPicPr>
          <p:nvPr/>
        </p:nvPicPr>
        <p:blipFill>
          <a:blip r:embed="rId2"/>
          <a:stretch>
            <a:fillRect/>
          </a:stretch>
        </p:blipFill>
        <p:spPr>
          <a:xfrm>
            <a:off x="6084168" y="3866229"/>
            <a:ext cx="3045191" cy="2560729"/>
          </a:xfrm>
          <a:prstGeom prst="rect">
            <a:avLst/>
          </a:prstGeom>
        </p:spPr>
      </p:pic>
    </p:spTree>
    <p:extLst>
      <p:ext uri="{BB962C8B-B14F-4D97-AF65-F5344CB8AC3E}">
        <p14:creationId xmlns:p14="http://schemas.microsoft.com/office/powerpoint/2010/main" val="117671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6" name="Rectangle 2"/>
          <p:cNvSpPr txBox="1">
            <a:spLocks noChangeArrowheads="1"/>
          </p:cNvSpPr>
          <p:nvPr/>
        </p:nvSpPr>
        <p:spPr>
          <a:xfrm>
            <a:off x="611560" y="1484784"/>
            <a:ext cx="8280920" cy="2736304"/>
          </a:xfrm>
          <a:prstGeom prst="rect">
            <a:avLst/>
          </a:prstGeom>
        </p:spPr>
        <p:txBody>
          <a:bodyPr/>
          <a:lstStyle/>
          <a:p>
            <a:pPr algn="ctr" eaLnBrk="1" hangingPunct="1">
              <a:defRPr/>
            </a:pPr>
            <a:r>
              <a:rPr lang="en-US" sz="3200" b="1" dirty="0">
                <a:solidFill>
                  <a:schemeClr val="tx1"/>
                </a:solidFill>
                <a:latin typeface="+mj-lt"/>
              </a:rPr>
              <a:t>200 GHz </a:t>
            </a:r>
          </a:p>
          <a:p>
            <a:pPr algn="ctr" eaLnBrk="1" hangingPunct="1">
              <a:defRPr/>
            </a:pPr>
            <a:r>
              <a:rPr lang="en-US" sz="3200" b="1" dirty="0">
                <a:solidFill>
                  <a:schemeClr val="tx1"/>
                </a:solidFill>
                <a:latin typeface="+mj-lt"/>
              </a:rPr>
              <a:t>system developments in the frame of </a:t>
            </a:r>
          </a:p>
          <a:p>
            <a:pPr algn="ctr" eaLnBrk="1" hangingPunct="1">
              <a:defRPr/>
            </a:pPr>
            <a:r>
              <a:rPr lang="en-US" sz="3200" b="1" dirty="0">
                <a:solidFill>
                  <a:schemeClr val="tx1"/>
                </a:solidFill>
                <a:latin typeface="+mj-lt"/>
              </a:rPr>
              <a:t>“fast Spot”</a:t>
            </a:r>
          </a:p>
        </p:txBody>
      </p:sp>
    </p:spTree>
    <p:extLst>
      <p:ext uri="{BB962C8B-B14F-4D97-AF65-F5344CB8AC3E}">
        <p14:creationId xmlns:p14="http://schemas.microsoft.com/office/powerpoint/2010/main" val="16473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r>
              <a:rPr lang="en-GB"/>
              <a:t>Slide </a:t>
            </a:r>
            <a:fld id="{F5D8E26B-7BCF-4D25-9C89-0168A6618F18}" type="slidenum">
              <a:rPr lang="en-GB" smtClean="0"/>
              <a:pPr/>
              <a:t>17</a:t>
            </a:fld>
            <a:endParaRPr lang="en-GB"/>
          </a:p>
        </p:txBody>
      </p:sp>
      <p:sp>
        <p:nvSpPr>
          <p:cNvPr id="3" name="Rechteck 2"/>
          <p:cNvSpPr/>
          <p:nvPr/>
        </p:nvSpPr>
        <p:spPr>
          <a:xfrm>
            <a:off x="295106" y="1340014"/>
            <a:ext cx="5544616" cy="4770537"/>
          </a:xfrm>
          <a:prstGeom prst="rect">
            <a:avLst/>
          </a:prstGeom>
        </p:spPr>
        <p:txBody>
          <a:bodyPr wrap="square">
            <a:spAutoFit/>
          </a:bodyPr>
          <a:lstStyle/>
          <a:p>
            <a:pPr marL="539750" indent="-271463">
              <a:spcBef>
                <a:spcPts val="1200"/>
              </a:spcBef>
              <a:buFont typeface="Arial" panose="020B0604020202020204" pitchFamily="34" charset="0"/>
              <a:buChar char="•"/>
            </a:pPr>
            <a:r>
              <a:rPr lang="en-US" sz="1800" dirty="0">
                <a:solidFill>
                  <a:schemeClr val="tx1"/>
                </a:solidFill>
              </a:rPr>
              <a:t>Construction of a WR4 / WR5 to chip to WR4 / WR5  LTCC as carrier</a:t>
            </a:r>
          </a:p>
          <a:p>
            <a:pPr marL="539750" indent="-271463">
              <a:spcBef>
                <a:spcPts val="1200"/>
              </a:spcBef>
              <a:buFont typeface="Arial" panose="020B0604020202020204" pitchFamily="34" charset="0"/>
              <a:buChar char="•"/>
            </a:pPr>
            <a:r>
              <a:rPr lang="en-US" sz="1800" dirty="0">
                <a:solidFill>
                  <a:schemeClr val="tx1"/>
                </a:solidFill>
              </a:rPr>
              <a:t>Metal housing with WR4 / 5 connection</a:t>
            </a:r>
          </a:p>
          <a:p>
            <a:pPr marL="539750" indent="-271463">
              <a:spcBef>
                <a:spcPts val="1200"/>
              </a:spcBef>
              <a:buFont typeface="Arial" panose="020B0604020202020204" pitchFamily="34" charset="0"/>
              <a:buChar char="•"/>
            </a:pPr>
            <a:r>
              <a:rPr lang="en-US" sz="1800" dirty="0">
                <a:solidFill>
                  <a:schemeClr val="tx1"/>
                </a:solidFill>
              </a:rPr>
              <a:t>Test of bond connections and flip chip at 200 GHz</a:t>
            </a:r>
          </a:p>
          <a:p>
            <a:pPr marL="539750" indent="-271463">
              <a:spcBef>
                <a:spcPts val="1200"/>
              </a:spcBef>
              <a:buFont typeface="Arial" panose="020B0604020202020204" pitchFamily="34" charset="0"/>
              <a:buChar char="•"/>
            </a:pPr>
            <a:r>
              <a:rPr lang="en-US" sz="1800" dirty="0">
                <a:solidFill>
                  <a:schemeClr val="tx1"/>
                </a:solidFill>
              </a:rPr>
              <a:t>As simple as possible with IHP / TUD chips</a:t>
            </a:r>
          </a:p>
          <a:p>
            <a:pPr marL="539750" indent="-271463">
              <a:spcBef>
                <a:spcPts val="1200"/>
              </a:spcBef>
              <a:buFont typeface="Arial" panose="020B0604020202020204" pitchFamily="34" charset="0"/>
              <a:buChar char="•"/>
            </a:pPr>
            <a:r>
              <a:rPr lang="en-US" sz="1800" dirty="0">
                <a:solidFill>
                  <a:schemeClr val="tx1"/>
                </a:solidFill>
              </a:rPr>
              <a:t>Expansion of the commercially purchased CS system to approx. 0 </a:t>
            </a:r>
            <a:r>
              <a:rPr lang="en-US" sz="1800" dirty="0" err="1">
                <a:solidFill>
                  <a:schemeClr val="tx1"/>
                </a:solidFill>
              </a:rPr>
              <a:t>dBm</a:t>
            </a:r>
            <a:r>
              <a:rPr lang="en-US" sz="1800" dirty="0">
                <a:solidFill>
                  <a:schemeClr val="tx1"/>
                </a:solidFill>
              </a:rPr>
              <a:t> to 5 </a:t>
            </a:r>
            <a:r>
              <a:rPr lang="en-US" sz="1800" dirty="0" err="1">
                <a:solidFill>
                  <a:schemeClr val="tx1"/>
                </a:solidFill>
              </a:rPr>
              <a:t>dBm</a:t>
            </a:r>
            <a:r>
              <a:rPr lang="en-US" sz="1800" dirty="0">
                <a:solidFill>
                  <a:schemeClr val="tx1"/>
                </a:solidFill>
              </a:rPr>
              <a:t> output power</a:t>
            </a:r>
          </a:p>
          <a:p>
            <a:pPr marL="539750" indent="-271463">
              <a:spcBef>
                <a:spcPts val="1200"/>
              </a:spcBef>
            </a:pPr>
            <a:endParaRPr lang="en-US" sz="1800" dirty="0">
              <a:solidFill>
                <a:schemeClr val="tx1"/>
              </a:solidFill>
            </a:endParaRPr>
          </a:p>
          <a:p>
            <a:pPr marL="539750" indent="-271463">
              <a:spcBef>
                <a:spcPts val="1200"/>
              </a:spcBef>
              <a:buFont typeface="Wingdings" panose="05000000000000000000" pitchFamily="2" charset="2"/>
              <a:buChar char="Ø"/>
            </a:pPr>
            <a:r>
              <a:rPr lang="en-US" sz="1800" dirty="0">
                <a:solidFill>
                  <a:schemeClr val="tx1"/>
                </a:solidFill>
              </a:rPr>
              <a:t>Active antenna (optional with successful PA implementation)</a:t>
            </a:r>
          </a:p>
          <a:p>
            <a:pPr marL="539750" indent="-271463">
              <a:spcBef>
                <a:spcPts val="1200"/>
              </a:spcBef>
              <a:buFont typeface="Wingdings" panose="05000000000000000000" pitchFamily="2" charset="2"/>
              <a:buChar char="Ø"/>
            </a:pPr>
            <a:r>
              <a:rPr lang="en-US" sz="1800" dirty="0">
                <a:solidFill>
                  <a:schemeClr val="tx1"/>
                </a:solidFill>
              </a:rPr>
              <a:t>Implementation of an antenna array structure with PAs </a:t>
            </a:r>
          </a:p>
          <a:p>
            <a:endParaRPr lang="en-US" sz="1800" dirty="0">
              <a:solidFill>
                <a:schemeClr val="tx1"/>
              </a:solidFill>
            </a:endParaRPr>
          </a:p>
        </p:txBody>
      </p:sp>
      <p:pic>
        <p:nvPicPr>
          <p:cNvPr id="5" name="Grafik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55746" y="3062278"/>
            <a:ext cx="2981304" cy="1341000"/>
          </a:xfrm>
          <a:prstGeom prst="rect">
            <a:avLst/>
          </a:prstGeom>
        </p:spPr>
      </p:pic>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5479" y="4495828"/>
            <a:ext cx="3007203" cy="171105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76" y="980728"/>
            <a:ext cx="2880874" cy="1989000"/>
          </a:xfrm>
          <a:prstGeom prst="rect">
            <a:avLst/>
          </a:prstGeom>
        </p:spPr>
      </p:pic>
      <p:sp>
        <p:nvSpPr>
          <p:cNvPr id="8" name="Rechteck 7"/>
          <p:cNvSpPr/>
          <p:nvPr/>
        </p:nvSpPr>
        <p:spPr>
          <a:xfrm>
            <a:off x="533968" y="667375"/>
            <a:ext cx="5544616" cy="461665"/>
          </a:xfrm>
          <a:prstGeom prst="rect">
            <a:avLst/>
          </a:prstGeom>
        </p:spPr>
        <p:txBody>
          <a:bodyPr wrap="square">
            <a:spAutoFit/>
          </a:bodyPr>
          <a:lstStyle/>
          <a:p>
            <a:r>
              <a:rPr lang="en-US" b="1" dirty="0">
                <a:solidFill>
                  <a:schemeClr val="tx1"/>
                </a:solidFill>
              </a:rPr>
              <a:t>200 GHz PAs for Channel Sounding </a:t>
            </a:r>
          </a:p>
        </p:txBody>
      </p:sp>
    </p:spTree>
    <p:extLst>
      <p:ext uri="{BB962C8B-B14F-4D97-AF65-F5344CB8AC3E}">
        <p14:creationId xmlns:p14="http://schemas.microsoft.com/office/powerpoint/2010/main" val="234708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18</a:t>
            </a:fld>
            <a:endParaRPr lang="en-GB" dirty="0"/>
          </a:p>
        </p:txBody>
      </p:sp>
      <p:sp>
        <p:nvSpPr>
          <p:cNvPr id="5" name="Content Placeholder 2"/>
          <p:cNvSpPr>
            <a:spLocks noGrp="1"/>
          </p:cNvSpPr>
          <p:nvPr>
            <p:ph idx="1"/>
          </p:nvPr>
        </p:nvSpPr>
        <p:spPr>
          <a:xfrm>
            <a:off x="518337" y="836712"/>
            <a:ext cx="8107326" cy="5457056"/>
          </a:xfrm>
        </p:spPr>
        <p:txBody>
          <a:bodyPr/>
          <a:lstStyle/>
          <a:p>
            <a:pPr marL="0" indent="0">
              <a:buNone/>
            </a:pPr>
            <a:r>
              <a:rPr lang="en-GB" b="1" dirty="0"/>
              <a:t>Conclusions</a:t>
            </a:r>
          </a:p>
          <a:p>
            <a:pPr>
              <a:buFont typeface="Arial" panose="020B0604020202020204" pitchFamily="34" charset="0"/>
              <a:buChar char="•"/>
            </a:pPr>
            <a:endParaRPr lang="en-US" sz="1800" dirty="0"/>
          </a:p>
          <a:p>
            <a:pPr>
              <a:lnSpc>
                <a:spcPct val="150000"/>
              </a:lnSpc>
              <a:buFont typeface="Arial" panose="020B0604020202020204" pitchFamily="34" charset="0"/>
              <a:buChar char="•"/>
            </a:pPr>
            <a:r>
              <a:rPr lang="en-GB" sz="2000" dirty="0"/>
              <a:t>Development of an 200 GHz Channel Sounder</a:t>
            </a:r>
          </a:p>
          <a:p>
            <a:pPr>
              <a:lnSpc>
                <a:spcPct val="150000"/>
              </a:lnSpc>
              <a:buFont typeface="Arial" panose="020B0604020202020204" pitchFamily="34" charset="0"/>
              <a:buChar char="•"/>
            </a:pPr>
            <a:r>
              <a:rPr lang="en-GB" sz="2000" dirty="0"/>
              <a:t>Dual polarized capability at TX (switched) and RX (parallel)</a:t>
            </a:r>
          </a:p>
          <a:p>
            <a:pPr>
              <a:lnSpc>
                <a:spcPct val="150000"/>
              </a:lnSpc>
              <a:buFont typeface="Arial" panose="020B0604020202020204" pitchFamily="34" charset="0"/>
              <a:buChar char="•"/>
            </a:pPr>
            <a:r>
              <a:rPr lang="en-GB" sz="2000" dirty="0"/>
              <a:t>Multi-Band measurements allow the direct comparison of propagation effects from millimetre waves to terahertz</a:t>
            </a:r>
          </a:p>
          <a:p>
            <a:pPr>
              <a:lnSpc>
                <a:spcPct val="150000"/>
              </a:lnSpc>
              <a:buFont typeface="Arial" panose="020B0604020202020204" pitchFamily="34" charset="0"/>
              <a:buChar char="•"/>
            </a:pPr>
            <a:r>
              <a:rPr lang="en-GB" sz="2000" dirty="0"/>
              <a:t>Integration of a wave guide PAs with 5 </a:t>
            </a:r>
            <a:r>
              <a:rPr lang="en-GB" sz="2000" dirty="0" err="1"/>
              <a:t>dBm</a:t>
            </a:r>
            <a:r>
              <a:rPr lang="en-GB" sz="2000" dirty="0"/>
              <a:t> outpower</a:t>
            </a:r>
          </a:p>
          <a:p>
            <a:pPr>
              <a:lnSpc>
                <a:spcPct val="150000"/>
              </a:lnSpc>
              <a:buFont typeface="Arial" panose="020B0604020202020204" pitchFamily="34" charset="0"/>
              <a:buChar char="•"/>
            </a:pPr>
            <a:r>
              <a:rPr lang="en-GB" sz="2000" dirty="0"/>
              <a:t>Min. two measurement campaigns in small and medium size indoor scenarios are planned</a:t>
            </a:r>
          </a:p>
          <a:p>
            <a:pPr>
              <a:buFont typeface="Arial" panose="020B0604020202020204" pitchFamily="34" charset="0"/>
              <a:buChar char="•"/>
            </a:pPr>
            <a:endParaRPr lang="de-DE" sz="2000" dirty="0"/>
          </a:p>
          <a:p>
            <a:pPr>
              <a:buFont typeface="Arial" panose="020B0604020202020204" pitchFamily="34" charset="0"/>
              <a:buChar char="•"/>
            </a:pPr>
            <a:endParaRPr lang="en-GB" sz="1800" dirty="0"/>
          </a:p>
          <a:p>
            <a:pPr marL="0" indent="0"/>
            <a:endParaRPr lang="en-GB" sz="1800" dirty="0"/>
          </a:p>
        </p:txBody>
      </p:sp>
    </p:spTree>
    <p:extLst>
      <p:ext uri="{BB962C8B-B14F-4D97-AF65-F5344CB8AC3E}">
        <p14:creationId xmlns:p14="http://schemas.microsoft.com/office/powerpoint/2010/main" val="49959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16832"/>
            <a:ext cx="7772400" cy="4320480"/>
          </a:xfrm>
          <a:ln/>
        </p:spPr>
        <p:txBody>
          <a:bodyPr/>
          <a:lstStyle/>
          <a:p>
            <a:pPr marL="0" indent="0" algn="just"/>
            <a:r>
              <a:rPr lang="en-GB" b="0" dirty="0">
                <a:solidFill>
                  <a:schemeClr val="tx1"/>
                </a:solidFill>
              </a:rPr>
              <a:t>In this presentation, we summarize the activities for the terahertz project “fast Spot”. Also we like to presented our current activities in THz channel measurements and </a:t>
            </a:r>
            <a:r>
              <a:rPr lang="en-US" b="0" dirty="0">
                <a:solidFill>
                  <a:schemeClr val="tx1"/>
                </a:solidFill>
              </a:rPr>
              <a:t>channel modeling for 200 GHz indoor scenarios. To find a useful model for small and medium size indoor scenarios, it is necessary to find out which approach is the best to combine the measurements and exiting THz models for multi path propagation communication system. </a:t>
            </a:r>
            <a:endParaRPr lang="en-GB" b="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3095445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476672"/>
            <a:ext cx="7770813" cy="870992"/>
          </a:xfrm>
        </p:spPr>
        <p:txBody>
          <a:bodyPr/>
          <a:lstStyle/>
          <a:p>
            <a:r>
              <a:rPr lang="en-US" dirty="0"/>
              <a:t>Outline</a:t>
            </a:r>
            <a:endParaRPr lang="ru-RU" dirty="0"/>
          </a:p>
        </p:txBody>
      </p:sp>
      <p:sp>
        <p:nvSpPr>
          <p:cNvPr id="3" name="Content Placeholder 2"/>
          <p:cNvSpPr>
            <a:spLocks noGrp="1"/>
          </p:cNvSpPr>
          <p:nvPr>
            <p:ph idx="1"/>
          </p:nvPr>
        </p:nvSpPr>
        <p:spPr>
          <a:xfrm>
            <a:off x="251520" y="1556792"/>
            <a:ext cx="8784976" cy="4537621"/>
          </a:xfrm>
        </p:spPr>
        <p:txBody>
          <a:bodyPr/>
          <a:lstStyle/>
          <a:p>
            <a:pPr>
              <a:lnSpc>
                <a:spcPct val="150000"/>
              </a:lnSpc>
              <a:buFont typeface="Arial" panose="020B0604020202020204" pitchFamily="34" charset="0"/>
              <a:buChar char="•"/>
            </a:pPr>
            <a:r>
              <a:rPr lang="en-US" b="0" dirty="0"/>
              <a:t>The THz project “fast Spot”</a:t>
            </a:r>
          </a:p>
          <a:p>
            <a:pPr>
              <a:lnSpc>
                <a:spcPct val="150000"/>
              </a:lnSpc>
              <a:buFont typeface="Arial" panose="020B0604020202020204" pitchFamily="34" charset="0"/>
              <a:buChar char="•"/>
            </a:pPr>
            <a:r>
              <a:rPr lang="en-US" b="0" dirty="0"/>
              <a:t>200 GHz channel sounder</a:t>
            </a:r>
          </a:p>
          <a:p>
            <a:pPr>
              <a:lnSpc>
                <a:spcPct val="150000"/>
              </a:lnSpc>
              <a:buFont typeface="Arial" panose="020B0604020202020204" pitchFamily="34" charset="0"/>
              <a:buChar char="•"/>
            </a:pPr>
            <a:r>
              <a:rPr lang="en-US" b="0" dirty="0"/>
              <a:t>Multi-Band from microwave to terahertz</a:t>
            </a:r>
          </a:p>
          <a:p>
            <a:pPr>
              <a:lnSpc>
                <a:spcPct val="150000"/>
              </a:lnSpc>
              <a:buFont typeface="Arial" panose="020B0604020202020204" pitchFamily="34" charset="0"/>
              <a:buChar char="•"/>
            </a:pPr>
            <a:r>
              <a:rPr lang="en-US" b="0" dirty="0"/>
              <a:t>Planned indoor measurements and modelling activities at 200 GHz </a:t>
            </a:r>
          </a:p>
          <a:p>
            <a:pPr>
              <a:lnSpc>
                <a:spcPct val="150000"/>
              </a:lnSpc>
              <a:buFont typeface="Arial" panose="020B0604020202020204" pitchFamily="34" charset="0"/>
              <a:buChar char="•"/>
            </a:pPr>
            <a:r>
              <a:rPr lang="en-US" b="0" dirty="0"/>
              <a:t>200 GHz system developments in the frame of “fast Spot”</a:t>
            </a:r>
          </a:p>
          <a:p>
            <a:pPr>
              <a:lnSpc>
                <a:spcPct val="150000"/>
              </a:lnSpc>
              <a:buFont typeface="Arial" panose="020B0604020202020204" pitchFamily="34" charset="0"/>
              <a:buChar char="•"/>
            </a:pPr>
            <a:r>
              <a:rPr lang="en-US" b="0" dirty="0"/>
              <a:t>Conclusion</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10256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7" name="Rectangle 2"/>
          <p:cNvSpPr txBox="1">
            <a:spLocks noChangeArrowheads="1"/>
          </p:cNvSpPr>
          <p:nvPr/>
        </p:nvSpPr>
        <p:spPr>
          <a:xfrm>
            <a:off x="611560" y="1196752"/>
            <a:ext cx="8280920" cy="1512168"/>
          </a:xfrm>
          <a:prstGeom prst="rect">
            <a:avLst/>
          </a:prstGeom>
        </p:spPr>
        <p:txBody>
          <a:bodyPr/>
          <a:lstStyle/>
          <a:p>
            <a:pPr algn="ctr" eaLnBrk="1" hangingPunct="1">
              <a:defRPr/>
            </a:pPr>
            <a:r>
              <a:rPr lang="en-GB" sz="3200" b="1" dirty="0">
                <a:solidFill>
                  <a:schemeClr val="tx1"/>
                </a:solidFill>
                <a:latin typeface="+mj-lt"/>
              </a:rPr>
              <a:t>The THz project “fast Spot”</a:t>
            </a:r>
          </a:p>
          <a:p>
            <a:pPr algn="ctr" eaLnBrk="1" hangingPunct="1">
              <a:defRPr/>
            </a:pPr>
            <a:endParaRPr lang="en-US" sz="3200" b="1" kern="0" dirty="0">
              <a:solidFill>
                <a:schemeClr val="tx1"/>
              </a:solidFill>
              <a:latin typeface="+mj-lt"/>
              <a:ea typeface="+mj-ea"/>
              <a:cs typeface="+mj-cs"/>
            </a:endParaRPr>
          </a:p>
        </p:txBody>
      </p:sp>
      <p:pic>
        <p:nvPicPr>
          <p:cNvPr id="8" name="Grafik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52350" y="2348880"/>
            <a:ext cx="8567936" cy="3360355"/>
          </a:xfrm>
          <a:prstGeom prst="rect">
            <a:avLst/>
          </a:prstGeom>
        </p:spPr>
      </p:pic>
    </p:spTree>
    <p:extLst>
      <p:ext uri="{BB962C8B-B14F-4D97-AF65-F5344CB8AC3E}">
        <p14:creationId xmlns:p14="http://schemas.microsoft.com/office/powerpoint/2010/main" val="189664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7" name="Titel 1"/>
          <p:cNvSpPr>
            <a:spLocks noGrp="1"/>
          </p:cNvSpPr>
          <p:nvPr>
            <p:ph type="title"/>
          </p:nvPr>
        </p:nvSpPr>
        <p:spPr>
          <a:xfrm>
            <a:off x="35496" y="332656"/>
            <a:ext cx="8229600" cy="1143000"/>
          </a:xfrm>
        </p:spPr>
        <p:txBody>
          <a:bodyPr/>
          <a:lstStyle/>
          <a:p>
            <a:r>
              <a:rPr lang="en-GB" sz="2800" dirty="0"/>
              <a:t>Overview BMBF Project  “fast Spot “</a:t>
            </a:r>
          </a:p>
        </p:txBody>
      </p:sp>
      <p:sp>
        <p:nvSpPr>
          <p:cNvPr id="8" name="Inhaltsplatzhalter 2"/>
          <p:cNvSpPr txBox="1">
            <a:spLocks/>
          </p:cNvSpPr>
          <p:nvPr/>
        </p:nvSpPr>
        <p:spPr>
          <a:xfrm>
            <a:off x="215516" y="1489739"/>
            <a:ext cx="8712968" cy="518457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0"/>
              </a:spcBef>
              <a:spcAft>
                <a:spcPts val="1200"/>
              </a:spcAft>
            </a:pPr>
            <a:r>
              <a:rPr lang="en-GB" sz="1800" kern="0" dirty="0"/>
              <a:t>Development of ultra-fast access points at around 200 GHz with a BW &gt; 20 GHz</a:t>
            </a:r>
          </a:p>
          <a:p>
            <a:pPr>
              <a:spcBef>
                <a:spcPts val="0"/>
              </a:spcBef>
              <a:spcAft>
                <a:spcPts val="1200"/>
              </a:spcAft>
            </a:pPr>
            <a:r>
              <a:rPr lang="en-US" sz="1800" kern="0" dirty="0"/>
              <a:t>Channel characterization + modeling at 200 GHz for small/medium size Indoor scenarios </a:t>
            </a:r>
          </a:p>
          <a:p>
            <a:pPr>
              <a:spcBef>
                <a:spcPts val="0"/>
              </a:spcBef>
              <a:spcAft>
                <a:spcPts val="1200"/>
              </a:spcAft>
            </a:pPr>
            <a:r>
              <a:rPr lang="en-US" sz="1800" kern="0" dirty="0"/>
              <a:t>Dynamic real-time antenna control using analogue vector modulators with high directivity (&gt; 30dBi) and integrated beamforming antennas</a:t>
            </a:r>
          </a:p>
          <a:p>
            <a:pPr>
              <a:spcBef>
                <a:spcPts val="0"/>
              </a:spcBef>
              <a:spcAft>
                <a:spcPts val="1200"/>
              </a:spcAft>
            </a:pPr>
            <a:r>
              <a:rPr lang="en-US" sz="1800" kern="0" dirty="0"/>
              <a:t>Location of the participants by radar / ranging technology</a:t>
            </a:r>
          </a:p>
          <a:p>
            <a:pPr>
              <a:spcBef>
                <a:spcPts val="0"/>
              </a:spcBef>
              <a:spcAft>
                <a:spcPts val="1200"/>
              </a:spcAft>
            </a:pPr>
            <a:r>
              <a:rPr lang="en-US" sz="1800" kern="0" dirty="0" err="1"/>
              <a:t>Spacemultiplex</a:t>
            </a:r>
            <a:r>
              <a:rPr lang="en-US" sz="1800" kern="0" dirty="0"/>
              <a:t> technology (BDMA) with multiple beam (up to 5 beams simultaneously)</a:t>
            </a:r>
          </a:p>
          <a:p>
            <a:pPr>
              <a:spcBef>
                <a:spcPts val="0"/>
              </a:spcBef>
              <a:spcAft>
                <a:spcPts val="1200"/>
              </a:spcAft>
            </a:pPr>
            <a:r>
              <a:rPr lang="en-US" sz="1800" kern="0" dirty="0"/>
              <a:t>latency &lt;1ms by real-time multiplexing (SDM + TDM + FDM)</a:t>
            </a:r>
          </a:p>
          <a:p>
            <a:pPr>
              <a:spcBef>
                <a:spcPts val="0"/>
              </a:spcBef>
              <a:spcAft>
                <a:spcPts val="1200"/>
              </a:spcAft>
            </a:pPr>
            <a:r>
              <a:rPr lang="en-US" sz="1800" kern="0" dirty="0"/>
              <a:t>Modular baseband technology based on multi-core baseband processor</a:t>
            </a:r>
          </a:p>
          <a:p>
            <a:pPr>
              <a:spcBef>
                <a:spcPts val="0"/>
              </a:spcBef>
              <a:spcAft>
                <a:spcPts val="1200"/>
              </a:spcAft>
            </a:pPr>
            <a:r>
              <a:rPr lang="en-US" sz="1800" kern="0" dirty="0"/>
              <a:t>28 nm (or 40 nm) GF-CMOS technology (supplied by fast-access)</a:t>
            </a:r>
          </a:p>
          <a:p>
            <a:pPr>
              <a:spcBef>
                <a:spcPts val="0"/>
              </a:spcBef>
              <a:spcAft>
                <a:spcPts val="1200"/>
              </a:spcAft>
            </a:pPr>
            <a:r>
              <a:rPr lang="en-US" sz="1800" kern="0" dirty="0"/>
              <a:t>1-5 Gb / s / subscriber (20 * 1 Gb / s to 4 * 5 Gb / s) can be cascaded</a:t>
            </a:r>
          </a:p>
          <a:p>
            <a:pPr>
              <a:spcBef>
                <a:spcPts val="0"/>
              </a:spcBef>
              <a:spcAft>
                <a:spcPts val="1200"/>
              </a:spcAft>
            </a:pPr>
            <a:r>
              <a:rPr lang="en-US" sz="1800" kern="0" dirty="0"/>
              <a:t>Standard conform IEEE802.2 LLC technology allows direct integration into any </a:t>
            </a:r>
            <a:r>
              <a:rPr lang="en-US" sz="1800" kern="0" dirty="0" err="1"/>
              <a:t>HotSpot</a:t>
            </a:r>
            <a:r>
              <a:rPr lang="en-US" sz="1800" kern="0" dirty="0"/>
              <a:t> configuration</a:t>
            </a:r>
            <a:endParaRPr lang="en-GB" sz="1800" kern="0" dirty="0"/>
          </a:p>
          <a:p>
            <a:pPr lvl="1">
              <a:spcBef>
                <a:spcPts val="0"/>
              </a:spcBef>
              <a:spcAft>
                <a:spcPts val="1200"/>
              </a:spcAft>
            </a:pPr>
            <a:endParaRPr lang="en-GB" sz="1400" kern="0" dirty="0"/>
          </a:p>
          <a:p>
            <a:pPr lvl="1">
              <a:lnSpc>
                <a:spcPct val="150000"/>
              </a:lnSpc>
            </a:pPr>
            <a:endParaRPr lang="en-GB" sz="1400" kern="0" dirty="0"/>
          </a:p>
        </p:txBody>
      </p:sp>
    </p:spTree>
    <p:extLst>
      <p:ext uri="{BB962C8B-B14F-4D97-AF65-F5344CB8AC3E}">
        <p14:creationId xmlns:p14="http://schemas.microsoft.com/office/powerpoint/2010/main" val="405988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Rectangle 2"/>
          <p:cNvSpPr txBox="1">
            <a:spLocks noChangeArrowheads="1"/>
          </p:cNvSpPr>
          <p:nvPr/>
        </p:nvSpPr>
        <p:spPr>
          <a:xfrm>
            <a:off x="611560" y="2204864"/>
            <a:ext cx="8280920" cy="1512168"/>
          </a:xfrm>
          <a:prstGeom prst="rect">
            <a:avLst/>
          </a:prstGeom>
        </p:spPr>
        <p:txBody>
          <a:bodyPr/>
          <a:lstStyle/>
          <a:p>
            <a:pPr algn="ctr" eaLnBrk="1" hangingPunct="1">
              <a:defRPr/>
            </a:pPr>
            <a:r>
              <a:rPr lang="en-GB" sz="3200" b="1" dirty="0">
                <a:solidFill>
                  <a:schemeClr val="tx1"/>
                </a:solidFill>
                <a:latin typeface="+mj-lt"/>
              </a:rPr>
              <a:t>200 GHz Channel Sounder </a:t>
            </a:r>
          </a:p>
          <a:p>
            <a:pPr algn="ctr" eaLnBrk="1" hangingPunct="1">
              <a:defRPr/>
            </a:pPr>
            <a:endParaRPr lang="en-US" sz="3200" b="1" kern="0" dirty="0">
              <a:solidFill>
                <a:schemeClr val="tx1"/>
              </a:solidFill>
              <a:latin typeface="+mj-lt"/>
              <a:ea typeface="+mj-ea"/>
              <a:cs typeface="+mj-cs"/>
            </a:endParaRPr>
          </a:p>
        </p:txBody>
      </p:sp>
    </p:spTree>
    <p:extLst>
      <p:ext uri="{BB962C8B-B14F-4D97-AF65-F5344CB8AC3E}">
        <p14:creationId xmlns:p14="http://schemas.microsoft.com/office/powerpoint/2010/main" val="186465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5" name="Content Placeholder 2"/>
          <p:cNvSpPr txBox="1">
            <a:spLocks/>
          </p:cNvSpPr>
          <p:nvPr/>
        </p:nvSpPr>
        <p:spPr>
          <a:xfrm>
            <a:off x="473170" y="4832204"/>
            <a:ext cx="8408707" cy="1738907"/>
          </a:xfrm>
          <a:prstGeom prst="rect">
            <a:avLst/>
          </a:prstGeom>
        </p:spPr>
        <p:txBody>
          <a:bodyPr/>
          <a:lstStyle/>
          <a:p>
            <a:pPr marL="342900" lvl="0" indent="-342900" defTabSz="449263" eaLnBrk="1" hangingPunct="1">
              <a:spcBef>
                <a:spcPts val="600"/>
              </a:spcBef>
              <a:buClr>
                <a:srgbClr val="000000"/>
              </a:buClr>
              <a:buSzPct val="100000"/>
              <a:buFont typeface="Arial" pitchFamily="34" charset="0"/>
              <a:buChar char="•"/>
              <a:defRPr/>
            </a:pPr>
            <a:r>
              <a:rPr lang="en-GB" sz="1600" b="0" kern="0" dirty="0">
                <a:solidFill>
                  <a:schemeClr val="tx1"/>
                </a:solidFill>
                <a:latin typeface="+mn-lt"/>
              </a:rPr>
              <a:t>The green parts show the already order commercial components</a:t>
            </a:r>
          </a:p>
          <a:p>
            <a:pPr marL="342900" lvl="0" indent="-342900" defTabSz="449263" eaLnBrk="1" hangingPunct="1">
              <a:spcBef>
                <a:spcPts val="600"/>
              </a:spcBef>
              <a:buClr>
                <a:srgbClr val="000000"/>
              </a:buClr>
              <a:buSzPct val="100000"/>
              <a:buFont typeface="Arial" pitchFamily="34" charset="0"/>
              <a:buChar char="•"/>
              <a:defRPr/>
            </a:pPr>
            <a:r>
              <a:rPr lang="en-GB" sz="1600" b="0" kern="0" dirty="0">
                <a:solidFill>
                  <a:schemeClr val="tx1"/>
                </a:solidFill>
                <a:latin typeface="+mn-lt"/>
              </a:rPr>
              <a:t>Red part is now under development in cooperation with IHP and TU Dresden</a:t>
            </a:r>
          </a:p>
          <a:p>
            <a:pPr marL="1085850" lvl="1" indent="-342900" eaLnBrk="1" hangingPunct="1">
              <a:spcBef>
                <a:spcPts val="600"/>
              </a:spcBef>
              <a:buFont typeface="Arial" pitchFamily="34" charset="0"/>
              <a:buChar char="•"/>
              <a:defRPr/>
            </a:pPr>
            <a:r>
              <a:rPr lang="en-GB" sz="1600" b="0" kern="0" dirty="0">
                <a:solidFill>
                  <a:schemeClr val="tx1"/>
                </a:solidFill>
                <a:latin typeface="+mn-lt"/>
              </a:rPr>
              <a:t>PAs will be packaged in LTCC with a waveguide connection </a:t>
            </a:r>
          </a:p>
          <a:p>
            <a:pPr marL="342900" lvl="0" indent="-342900" defTabSz="449263" eaLnBrk="1" hangingPunct="1">
              <a:spcBef>
                <a:spcPts val="600"/>
              </a:spcBef>
              <a:buClr>
                <a:srgbClr val="000000"/>
              </a:buClr>
              <a:buSzPct val="100000"/>
              <a:buFont typeface="Arial" pitchFamily="34" charset="0"/>
              <a:buChar char="•"/>
              <a:defRPr/>
            </a:pPr>
            <a:r>
              <a:rPr lang="en-GB" sz="1600" b="0" kern="0" dirty="0">
                <a:solidFill>
                  <a:schemeClr val="tx1"/>
                </a:solidFill>
                <a:latin typeface="+mn-lt"/>
              </a:rPr>
              <a:t>Dual polarized channel </a:t>
            </a:r>
            <a:r>
              <a:rPr lang="en-GB" sz="1600" kern="0" dirty="0">
                <a:solidFill>
                  <a:schemeClr val="tx1"/>
                </a:solidFill>
                <a:latin typeface="+mn-lt"/>
              </a:rPr>
              <a:t>sounder system</a:t>
            </a:r>
          </a:p>
          <a:p>
            <a:pPr marL="342900" lvl="0" indent="-342900" defTabSz="449263" eaLnBrk="1" hangingPunct="1">
              <a:spcBef>
                <a:spcPts val="600"/>
              </a:spcBef>
              <a:buClr>
                <a:srgbClr val="000000"/>
              </a:buClr>
              <a:buSzPct val="100000"/>
              <a:buFont typeface="Arial" pitchFamily="34" charset="0"/>
              <a:buChar char="•"/>
              <a:defRPr/>
            </a:pPr>
            <a:r>
              <a:rPr lang="en-GB" sz="1600" b="0" kern="0" dirty="0">
                <a:solidFill>
                  <a:schemeClr val="tx1"/>
                </a:solidFill>
                <a:latin typeface="+mn-lt"/>
              </a:rPr>
              <a:t>Clock Frequency can be </a:t>
            </a:r>
            <a:r>
              <a:rPr lang="en-GB" sz="1600" b="0" kern="0" dirty="0" err="1">
                <a:solidFill>
                  <a:schemeClr val="tx1"/>
                </a:solidFill>
                <a:latin typeface="+mn-lt"/>
              </a:rPr>
              <a:t>locaded</a:t>
            </a:r>
            <a:r>
              <a:rPr lang="en-GB" sz="1600" b="0" kern="0" dirty="0">
                <a:solidFill>
                  <a:schemeClr val="tx1"/>
                </a:solidFill>
                <a:latin typeface="+mn-lt"/>
              </a:rPr>
              <a:t> between 6.5 GHz to 7.5 GHz </a:t>
            </a:r>
            <a:r>
              <a:rPr lang="en-GB" sz="1600" b="0" kern="0" dirty="0">
                <a:solidFill>
                  <a:schemeClr val="tx1"/>
                </a:solidFill>
                <a:latin typeface="+mn-lt"/>
                <a:sym typeface="Wingdings" panose="05000000000000000000" pitchFamily="2" charset="2"/>
              </a:rPr>
              <a:t> 180-210 GHz</a:t>
            </a:r>
            <a:endParaRPr lang="en-GB" sz="1600" b="0" kern="0" dirty="0">
              <a:solidFill>
                <a:schemeClr val="tx1"/>
              </a:solidFill>
              <a:latin typeface="+mn-lt"/>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endParaRPr lang="en-GB" sz="1600" kern="0" dirty="0">
              <a:solidFill>
                <a:schemeClr val="tx1"/>
              </a:solidFill>
              <a:latin typeface="+mn-lt"/>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endParaRPr lang="en-GB" sz="1600" kern="0" dirty="0">
              <a:solidFill>
                <a:schemeClr val="tx1"/>
              </a:solidFill>
              <a:latin typeface="+mn-lt"/>
            </a:endParaRPr>
          </a:p>
          <a:p>
            <a:pPr marR="0" lvl="0" algn="l" defTabSz="449263" rtl="0" eaLnBrk="1" fontAlgn="base" latinLnBrk="0" hangingPunct="1">
              <a:lnSpc>
                <a:spcPct val="100000"/>
              </a:lnSpc>
              <a:spcBef>
                <a:spcPts val="600"/>
              </a:spcBef>
              <a:spcAft>
                <a:spcPct val="0"/>
              </a:spcAft>
              <a:buClr>
                <a:srgbClr val="000000"/>
              </a:buClr>
              <a:buSzPct val="100000"/>
              <a:tabLst/>
              <a:defRPr/>
            </a:pPr>
            <a:endParaRPr kumimoji="0" lang="en-GB" sz="1600" i="0" u="none" strike="noStrike" kern="0" cap="none" spc="0" normalizeH="0" baseline="0" dirty="0">
              <a:ln>
                <a:noFill/>
              </a:ln>
              <a:solidFill>
                <a:schemeClr val="tx1"/>
              </a:solidFill>
              <a:effectLst/>
              <a:uLnTx/>
              <a:uFillTx/>
              <a:latin typeface="+mn-lt"/>
            </a:endParaRPr>
          </a:p>
        </p:txBody>
      </p:sp>
      <p:sp>
        <p:nvSpPr>
          <p:cNvPr id="7" name="Textfeld 66"/>
          <p:cNvSpPr txBox="1"/>
          <p:nvPr/>
        </p:nvSpPr>
        <p:spPr>
          <a:xfrm>
            <a:off x="30265" y="723074"/>
            <a:ext cx="9083470" cy="492443"/>
          </a:xfrm>
          <a:prstGeom prst="rect">
            <a:avLst/>
          </a:prstGeom>
          <a:noFill/>
        </p:spPr>
        <p:txBody>
          <a:bodyPr wrap="square" rtlCol="0">
            <a:spAutoFit/>
          </a:bodyPr>
          <a:lstStyle>
            <a:defPPr>
              <a:defRPr lang="de-DE"/>
            </a:defPPr>
            <a:lvl1pPr algn="l" rtl="0" fontAlgn="base">
              <a:spcBef>
                <a:spcPct val="0"/>
              </a:spcBef>
              <a:spcAft>
                <a:spcPct val="0"/>
              </a:spcAft>
              <a:defRPr sz="1200" b="1" kern="1200">
                <a:solidFill>
                  <a:schemeClr val="bg2"/>
                </a:solidFill>
                <a:latin typeface="Microsoft Sans Serif" pitchFamily="34" charset="0"/>
                <a:ea typeface="+mn-ea"/>
                <a:cs typeface="+mn-cs"/>
              </a:defRPr>
            </a:lvl1pPr>
            <a:lvl2pPr marL="457200" algn="l" rtl="0" fontAlgn="base">
              <a:spcBef>
                <a:spcPct val="0"/>
              </a:spcBef>
              <a:spcAft>
                <a:spcPct val="0"/>
              </a:spcAft>
              <a:defRPr sz="1200" b="1" kern="1200">
                <a:solidFill>
                  <a:schemeClr val="bg2"/>
                </a:solidFill>
                <a:latin typeface="Microsoft Sans Serif" pitchFamily="34" charset="0"/>
                <a:ea typeface="+mn-ea"/>
                <a:cs typeface="+mn-cs"/>
              </a:defRPr>
            </a:lvl2pPr>
            <a:lvl3pPr marL="914400" algn="l" rtl="0" fontAlgn="base">
              <a:spcBef>
                <a:spcPct val="0"/>
              </a:spcBef>
              <a:spcAft>
                <a:spcPct val="0"/>
              </a:spcAft>
              <a:defRPr sz="1200" b="1" kern="1200">
                <a:solidFill>
                  <a:schemeClr val="bg2"/>
                </a:solidFill>
                <a:latin typeface="Microsoft Sans Serif" pitchFamily="34" charset="0"/>
                <a:ea typeface="+mn-ea"/>
                <a:cs typeface="+mn-cs"/>
              </a:defRPr>
            </a:lvl3pPr>
            <a:lvl4pPr marL="1371600" algn="l" rtl="0" fontAlgn="base">
              <a:spcBef>
                <a:spcPct val="0"/>
              </a:spcBef>
              <a:spcAft>
                <a:spcPct val="0"/>
              </a:spcAft>
              <a:defRPr sz="1200" b="1" kern="1200">
                <a:solidFill>
                  <a:schemeClr val="bg2"/>
                </a:solidFill>
                <a:latin typeface="Microsoft Sans Serif" pitchFamily="34" charset="0"/>
                <a:ea typeface="+mn-ea"/>
                <a:cs typeface="+mn-cs"/>
              </a:defRPr>
            </a:lvl4pPr>
            <a:lvl5pPr marL="1828800" algn="l" rtl="0" fontAlgn="base">
              <a:spcBef>
                <a:spcPct val="0"/>
              </a:spcBef>
              <a:spcAft>
                <a:spcPct val="0"/>
              </a:spcAft>
              <a:defRPr sz="1200" b="1" kern="1200">
                <a:solidFill>
                  <a:schemeClr val="bg2"/>
                </a:solidFill>
                <a:latin typeface="Microsoft Sans Serif" pitchFamily="34" charset="0"/>
                <a:ea typeface="+mn-ea"/>
                <a:cs typeface="+mn-cs"/>
              </a:defRPr>
            </a:lvl5pPr>
            <a:lvl6pPr marL="2286000" algn="l" defTabSz="914400" rtl="0" eaLnBrk="1" latinLnBrk="0" hangingPunct="1">
              <a:defRPr sz="1200" b="1" kern="1200">
                <a:solidFill>
                  <a:schemeClr val="bg2"/>
                </a:solidFill>
                <a:latin typeface="Microsoft Sans Serif" pitchFamily="34" charset="0"/>
                <a:ea typeface="+mn-ea"/>
                <a:cs typeface="+mn-cs"/>
              </a:defRPr>
            </a:lvl6pPr>
            <a:lvl7pPr marL="2743200" algn="l" defTabSz="914400" rtl="0" eaLnBrk="1" latinLnBrk="0" hangingPunct="1">
              <a:defRPr sz="1200" b="1" kern="1200">
                <a:solidFill>
                  <a:schemeClr val="bg2"/>
                </a:solidFill>
                <a:latin typeface="Microsoft Sans Serif" pitchFamily="34" charset="0"/>
                <a:ea typeface="+mn-ea"/>
                <a:cs typeface="+mn-cs"/>
              </a:defRPr>
            </a:lvl7pPr>
            <a:lvl8pPr marL="3200400" algn="l" defTabSz="914400" rtl="0" eaLnBrk="1" latinLnBrk="0" hangingPunct="1">
              <a:defRPr sz="1200" b="1" kern="1200">
                <a:solidFill>
                  <a:schemeClr val="bg2"/>
                </a:solidFill>
                <a:latin typeface="Microsoft Sans Serif" pitchFamily="34" charset="0"/>
                <a:ea typeface="+mn-ea"/>
                <a:cs typeface="+mn-cs"/>
              </a:defRPr>
            </a:lvl8pPr>
            <a:lvl9pPr marL="3657600" algn="l" defTabSz="914400" rtl="0" eaLnBrk="1" latinLnBrk="0" hangingPunct="1">
              <a:defRPr sz="1200" b="1" kern="1200">
                <a:solidFill>
                  <a:schemeClr val="bg2"/>
                </a:solidFill>
                <a:latin typeface="Microsoft Sans Serif" pitchFamily="34" charset="0"/>
                <a:ea typeface="+mn-ea"/>
                <a:cs typeface="+mn-cs"/>
              </a:defRPr>
            </a:lvl9pPr>
          </a:lstStyle>
          <a:p>
            <a:pPr algn="ctr"/>
            <a:r>
              <a:rPr lang="de-DE" sz="2600" dirty="0">
                <a:solidFill>
                  <a:schemeClr val="tx1"/>
                </a:solidFill>
                <a:latin typeface="+mj-lt"/>
                <a:ea typeface="Verdana" pitchFamily="34" charset="0"/>
                <a:cs typeface="Verdana" pitchFamily="34" charset="0"/>
              </a:rPr>
              <a:t>200 GHz Channel </a:t>
            </a:r>
            <a:r>
              <a:rPr lang="de-DE" sz="2600" dirty="0" err="1">
                <a:solidFill>
                  <a:schemeClr val="tx1"/>
                </a:solidFill>
                <a:latin typeface="+mj-lt"/>
                <a:ea typeface="Verdana" pitchFamily="34" charset="0"/>
                <a:cs typeface="Verdana" pitchFamily="34" charset="0"/>
              </a:rPr>
              <a:t>Sounder</a:t>
            </a:r>
            <a:endParaRPr lang="de-DE" sz="2600" dirty="0">
              <a:solidFill>
                <a:schemeClr val="tx1"/>
              </a:solidFill>
              <a:latin typeface="+mj-lt"/>
              <a:ea typeface="Verdana" pitchFamily="34" charset="0"/>
              <a:cs typeface="Verdana" pitchFamily="34" charset="0"/>
            </a:endParaRPr>
          </a:p>
        </p:txBody>
      </p:sp>
      <p:grpSp>
        <p:nvGrpSpPr>
          <p:cNvPr id="8" name="Gruppieren 7"/>
          <p:cNvGrpSpPr/>
          <p:nvPr/>
        </p:nvGrpSpPr>
        <p:grpSpPr>
          <a:xfrm>
            <a:off x="251520" y="1412776"/>
            <a:ext cx="8502830" cy="3467898"/>
            <a:chOff x="320585" y="1186211"/>
            <a:chExt cx="8502830" cy="3467898"/>
          </a:xfrm>
        </p:grpSpPr>
        <p:sp>
          <p:nvSpPr>
            <p:cNvPr id="9" name="Rechteck 8"/>
            <p:cNvSpPr/>
            <p:nvPr/>
          </p:nvSpPr>
          <p:spPr>
            <a:xfrm>
              <a:off x="3491300" y="3544845"/>
              <a:ext cx="1378904" cy="523220"/>
            </a:xfrm>
            <a:prstGeom prst="rect">
              <a:avLst/>
            </a:prstGeom>
          </p:spPr>
          <p:txBody>
            <a:bodyPr wrap="none">
              <a:spAutoFit/>
            </a:bodyPr>
            <a:lstStyle/>
            <a:p>
              <a:pPr algn="ctr"/>
              <a:r>
                <a:rPr lang="de-DE" sz="1400" dirty="0">
                  <a:solidFill>
                    <a:srgbClr val="000000"/>
                  </a:solidFill>
                </a:rPr>
                <a:t>Antennen </a:t>
              </a:r>
              <a:r>
                <a:rPr lang="de-DE" sz="1400" dirty="0" err="1">
                  <a:solidFill>
                    <a:srgbClr val="000000"/>
                  </a:solidFill>
                </a:rPr>
                <a:t>Gain</a:t>
              </a:r>
              <a:endParaRPr lang="de-DE" sz="1400" dirty="0">
                <a:solidFill>
                  <a:srgbClr val="000000"/>
                </a:solidFill>
              </a:endParaRPr>
            </a:p>
            <a:p>
              <a:pPr algn="ctr"/>
              <a:r>
                <a:rPr lang="de-DE" sz="1400" dirty="0">
                  <a:solidFill>
                    <a:srgbClr val="000000"/>
                  </a:solidFill>
                </a:rPr>
                <a:t>25 </a:t>
              </a:r>
              <a:r>
                <a:rPr lang="de-DE" sz="1400" dirty="0" err="1">
                  <a:solidFill>
                    <a:srgbClr val="000000"/>
                  </a:solidFill>
                </a:rPr>
                <a:t>dBi</a:t>
              </a:r>
              <a:r>
                <a:rPr lang="de-DE" sz="1400" dirty="0">
                  <a:solidFill>
                    <a:srgbClr val="000000"/>
                  </a:solidFill>
                </a:rPr>
                <a:t> </a:t>
              </a:r>
            </a:p>
          </p:txBody>
        </p:sp>
        <p:grpSp>
          <p:nvGrpSpPr>
            <p:cNvPr id="10" name="Gruppieren 9"/>
            <p:cNvGrpSpPr/>
            <p:nvPr/>
          </p:nvGrpSpPr>
          <p:grpSpPr>
            <a:xfrm>
              <a:off x="320585" y="1186211"/>
              <a:ext cx="8502830" cy="3467898"/>
              <a:chOff x="229881" y="1402211"/>
              <a:chExt cx="8502830" cy="3467898"/>
            </a:xfrm>
          </p:grpSpPr>
          <p:grpSp>
            <p:nvGrpSpPr>
              <p:cNvPr id="13" name="Gruppieren 12"/>
              <p:cNvGrpSpPr/>
              <p:nvPr/>
            </p:nvGrpSpPr>
            <p:grpSpPr>
              <a:xfrm>
                <a:off x="229881" y="1402211"/>
                <a:ext cx="8502830" cy="3467898"/>
                <a:chOff x="297204" y="1242385"/>
                <a:chExt cx="8502830" cy="3467898"/>
              </a:xfrm>
              <a:noFill/>
            </p:grpSpPr>
            <p:grpSp>
              <p:nvGrpSpPr>
                <p:cNvPr id="20" name="Gruppieren 19"/>
                <p:cNvGrpSpPr/>
                <p:nvPr/>
              </p:nvGrpSpPr>
              <p:grpSpPr>
                <a:xfrm>
                  <a:off x="297204" y="1242385"/>
                  <a:ext cx="8502830" cy="3410751"/>
                  <a:chOff x="340381" y="182246"/>
                  <a:chExt cx="7347918" cy="2873011"/>
                </a:xfrm>
                <a:grpFill/>
              </p:grpSpPr>
              <p:grpSp>
                <p:nvGrpSpPr>
                  <p:cNvPr id="23" name="Gruppieren 22"/>
                  <p:cNvGrpSpPr/>
                  <p:nvPr/>
                </p:nvGrpSpPr>
                <p:grpSpPr>
                  <a:xfrm>
                    <a:off x="697341" y="182246"/>
                    <a:ext cx="6990958" cy="2873011"/>
                    <a:chOff x="945626" y="291099"/>
                    <a:chExt cx="10543754" cy="4640866"/>
                  </a:xfrm>
                  <a:grpFill/>
                </p:grpSpPr>
                <p:cxnSp>
                  <p:nvCxnSpPr>
                    <p:cNvPr id="26" name="Gewinkelte Verbindung 270"/>
                    <p:cNvCxnSpPr>
                      <a:stCxn id="28" idx="0"/>
                      <a:endCxn id="34" idx="4"/>
                    </p:cNvCxnSpPr>
                    <p:nvPr/>
                  </p:nvCxnSpPr>
                  <p:spPr>
                    <a:xfrm rot="5400000" flipH="1" flipV="1">
                      <a:off x="1846383" y="2450638"/>
                      <a:ext cx="2036690" cy="13873"/>
                    </a:xfrm>
                    <a:prstGeom prst="bentConnector3">
                      <a:avLst>
                        <a:gd name="adj1" fmla="val 50000"/>
                      </a:avLst>
                    </a:prstGeom>
                    <a:grpFill/>
                    <a:ln w="190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Freeform 23"/>
                    <p:cNvSpPr>
                      <a:spLocks/>
                    </p:cNvSpPr>
                    <p:nvPr/>
                  </p:nvSpPr>
                  <p:spPr bwMode="auto">
                    <a:xfrm>
                      <a:off x="5721934" y="1184492"/>
                      <a:ext cx="559779" cy="1422307"/>
                    </a:xfrm>
                    <a:custGeom>
                      <a:avLst/>
                      <a:gdLst>
                        <a:gd name="T0" fmla="*/ 2147483646 w 360"/>
                        <a:gd name="T1" fmla="*/ 0 h 1080"/>
                        <a:gd name="T2" fmla="*/ 0 w 360"/>
                        <a:gd name="T3" fmla="*/ 2147483646 h 1080"/>
                        <a:gd name="T4" fmla="*/ 2147483646 w 360"/>
                        <a:gd name="T5" fmla="*/ 2147483646 h 1080"/>
                        <a:gd name="T6" fmla="*/ 0 w 360"/>
                        <a:gd name="T7" fmla="*/ 2147483646 h 1080"/>
                        <a:gd name="T8" fmla="*/ 0 60000 65536"/>
                        <a:gd name="T9" fmla="*/ 0 60000 65536"/>
                        <a:gd name="T10" fmla="*/ 0 60000 65536"/>
                        <a:gd name="T11" fmla="*/ 0 60000 65536"/>
                        <a:gd name="T12" fmla="*/ 0 w 360"/>
                        <a:gd name="T13" fmla="*/ 0 h 1080"/>
                        <a:gd name="T14" fmla="*/ 360 w 360"/>
                        <a:gd name="T15" fmla="*/ 1080 h 1080"/>
                      </a:gdLst>
                      <a:ahLst/>
                      <a:cxnLst>
                        <a:cxn ang="T8">
                          <a:pos x="T0" y="T1"/>
                        </a:cxn>
                        <a:cxn ang="T9">
                          <a:pos x="T2" y="T3"/>
                        </a:cxn>
                        <a:cxn ang="T10">
                          <a:pos x="T4" y="T5"/>
                        </a:cxn>
                        <a:cxn ang="T11">
                          <a:pos x="T6" y="T7"/>
                        </a:cxn>
                      </a:cxnLst>
                      <a:rect l="T12" t="T13" r="T14" b="T15"/>
                      <a:pathLst>
                        <a:path w="360" h="1080">
                          <a:moveTo>
                            <a:pt x="180" y="0"/>
                          </a:moveTo>
                          <a:lnTo>
                            <a:pt x="0" y="540"/>
                          </a:lnTo>
                          <a:lnTo>
                            <a:pt x="360" y="360"/>
                          </a:lnTo>
                          <a:lnTo>
                            <a:pt x="0" y="1080"/>
                          </a:lnTo>
                        </a:path>
                      </a:pathLst>
                    </a:custGeom>
                    <a:grpFill/>
                    <a:ln w="9525">
                      <a:solidFill>
                        <a:srgbClr val="000099"/>
                      </a:solidFill>
                      <a:prstDash val="lgDashDot"/>
                      <a:round/>
                      <a:headEnd/>
                      <a:tailEnd/>
                    </a:ln>
                    <a:extLst/>
                  </p:spPr>
                  <p:txBody>
                    <a:bodyPr/>
                    <a:lstStyle/>
                    <a:p>
                      <a:endParaRPr lang="en-GB" sz="1600">
                        <a:solidFill>
                          <a:srgbClr val="000000"/>
                        </a:solidFill>
                      </a:endParaRPr>
                    </a:p>
                  </p:txBody>
                </p:sp>
                <p:sp>
                  <p:nvSpPr>
                    <p:cNvPr id="28" name="Rectangle 83"/>
                    <p:cNvSpPr>
                      <a:spLocks noChangeArrowheads="1"/>
                    </p:cNvSpPr>
                    <p:nvPr/>
                  </p:nvSpPr>
                  <p:spPr bwMode="auto">
                    <a:xfrm>
                      <a:off x="2368048" y="3475919"/>
                      <a:ext cx="979488" cy="496888"/>
                    </a:xfrm>
                    <a:prstGeom prst="rect">
                      <a:avLst/>
                    </a:prstGeom>
                    <a:grpFill/>
                    <a:ln w="1905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100" dirty="0">
                          <a:solidFill>
                            <a:srgbClr val="000000"/>
                          </a:solidFill>
                          <a:latin typeface="Times New Roman" panose="02020603050405020304" pitchFamily="18" charset="0"/>
                          <a:ea typeface="ＭＳ Ｐゴシック" charset="-128"/>
                        </a:rPr>
                        <a:t>Multiplier</a:t>
                      </a:r>
                    </a:p>
                    <a:p>
                      <a:pPr algn="ctr" eaLnBrk="1" hangingPunct="1">
                        <a:defRPr/>
                      </a:pPr>
                      <a:r>
                        <a:rPr lang="en-US" sz="1100" dirty="0">
                          <a:solidFill>
                            <a:srgbClr val="000000"/>
                          </a:solidFill>
                          <a:latin typeface="Times New Roman" panose="02020603050405020304" pitchFamily="18" charset="0"/>
                          <a:ea typeface="ＭＳ Ｐゴシック" charset="-128"/>
                        </a:rPr>
                        <a:t>28</a:t>
                      </a:r>
                    </a:p>
                  </p:txBody>
                </p:sp>
                <p:sp>
                  <p:nvSpPr>
                    <p:cNvPr id="29" name="Text Box 11"/>
                    <p:cNvSpPr txBox="1">
                      <a:spLocks noChangeArrowheads="1"/>
                    </p:cNvSpPr>
                    <p:nvPr/>
                  </p:nvSpPr>
                  <p:spPr bwMode="auto">
                    <a:xfrm>
                      <a:off x="3809348" y="385048"/>
                      <a:ext cx="979895" cy="656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PA min. 5 dBm</a:t>
                      </a:r>
                    </a:p>
                  </p:txBody>
                </p:sp>
                <p:sp>
                  <p:nvSpPr>
                    <p:cNvPr id="30" name="Rectangle 83"/>
                    <p:cNvSpPr>
                      <a:spLocks noChangeArrowheads="1"/>
                    </p:cNvSpPr>
                    <p:nvPr/>
                  </p:nvSpPr>
                  <p:spPr bwMode="auto">
                    <a:xfrm>
                      <a:off x="5220334" y="4462064"/>
                      <a:ext cx="2631511" cy="469901"/>
                    </a:xfrm>
                    <a:prstGeom prst="rect">
                      <a:avLst/>
                    </a:prstGeom>
                    <a:grpFill/>
                    <a:ln w="1905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050" dirty="0">
                          <a:solidFill>
                            <a:srgbClr val="000000"/>
                          </a:solidFill>
                          <a:latin typeface="Times New Roman" panose="02020603050405020304" pitchFamily="18" charset="0"/>
                          <a:ea typeface="ＭＳ Ｐゴシック" charset="-128"/>
                        </a:rPr>
                        <a:t>6.75 GHz up to 7.5 GHz </a:t>
                      </a:r>
                    </a:p>
                    <a:p>
                      <a:pPr algn="ctr" eaLnBrk="1" hangingPunct="1">
                        <a:defRPr/>
                      </a:pPr>
                      <a:r>
                        <a:rPr lang="en-US" sz="1050" dirty="0">
                          <a:solidFill>
                            <a:srgbClr val="000000"/>
                          </a:solidFill>
                          <a:latin typeface="Times New Roman" panose="02020603050405020304" pitchFamily="18" charset="0"/>
                          <a:ea typeface="ＭＳ Ｐゴシック" charset="-128"/>
                        </a:rPr>
                        <a:t>Oscillator</a:t>
                      </a:r>
                    </a:p>
                  </p:txBody>
                </p:sp>
                <p:cxnSp>
                  <p:nvCxnSpPr>
                    <p:cNvPr id="31" name="Gewinkelte Verbindung 10"/>
                    <p:cNvCxnSpPr>
                      <a:cxnSpLocks noChangeShapeType="1"/>
                      <a:stCxn id="30" idx="1"/>
                      <a:endCxn id="25" idx="2"/>
                    </p:cNvCxnSpPr>
                    <p:nvPr/>
                  </p:nvCxnSpPr>
                  <p:spPr bwMode="auto">
                    <a:xfrm rot="10800000">
                      <a:off x="945626" y="2592792"/>
                      <a:ext cx="4274708" cy="2104222"/>
                    </a:xfrm>
                    <a:prstGeom prst="bentConnector2">
                      <a:avLst/>
                    </a:prstGeom>
                    <a:grpFill/>
                    <a:ln w="19050" algn="ctr">
                      <a:solidFill>
                        <a:srgbClr val="000000"/>
                      </a:solidFill>
                      <a:prstDash val="dash"/>
                      <a:round/>
                      <a:headEnd/>
                      <a:tailEnd type="triangle" w="med" len="med"/>
                    </a:ln>
                    <a:extLst/>
                  </p:spPr>
                </p:cxnSp>
                <p:grpSp>
                  <p:nvGrpSpPr>
                    <p:cNvPr id="32" name="Gruppieren 189"/>
                    <p:cNvGrpSpPr/>
                    <p:nvPr/>
                  </p:nvGrpSpPr>
                  <p:grpSpPr bwMode="auto">
                    <a:xfrm>
                      <a:off x="3297357" y="1026850"/>
                      <a:ext cx="404582" cy="421740"/>
                      <a:chOff x="5053775" y="1553784"/>
                      <a:chExt cx="404601" cy="408769"/>
                    </a:xfrm>
                    <a:grpFill/>
                  </p:grpSpPr>
                  <p:sp>
                    <p:nvSpPr>
                      <p:cNvPr id="126"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127"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128"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29"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130"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31"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33" name="Isosceles Triangle 103"/>
                    <p:cNvSpPr/>
                    <p:nvPr/>
                  </p:nvSpPr>
                  <p:spPr bwMode="auto">
                    <a:xfrm rot="5400000">
                      <a:off x="3963179" y="1044033"/>
                      <a:ext cx="423862" cy="387350"/>
                    </a:xfrm>
                    <a:prstGeom prst="triangle">
                      <a:avLst/>
                    </a:prstGeom>
                    <a:grp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000000"/>
                        </a:solidFill>
                      </a:endParaRPr>
                    </a:p>
                  </p:txBody>
                </p:sp>
                <p:sp>
                  <p:nvSpPr>
                    <p:cNvPr id="34" name="Flowchart: Summing Junction 188"/>
                    <p:cNvSpPr>
                      <a:spLocks noChangeArrowheads="1"/>
                    </p:cNvSpPr>
                    <p:nvPr/>
                  </p:nvSpPr>
                  <p:spPr bwMode="auto">
                    <a:xfrm>
                      <a:off x="2672434" y="1028067"/>
                      <a:ext cx="398462" cy="411162"/>
                    </a:xfrm>
                    <a:prstGeom prst="flowChartSummingJunction">
                      <a:avLst/>
                    </a:prstGeom>
                    <a:grp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000000"/>
                        </a:solidFill>
                        <a:latin typeface="Arial"/>
                        <a:ea typeface="ＭＳ Ｐゴシック" charset="-128"/>
                      </a:endParaRPr>
                    </a:p>
                  </p:txBody>
                </p:sp>
                <p:sp>
                  <p:nvSpPr>
                    <p:cNvPr id="35" name="Text Box 11"/>
                    <p:cNvSpPr txBox="1">
                      <a:spLocks noChangeArrowheads="1"/>
                    </p:cNvSpPr>
                    <p:nvPr/>
                  </p:nvSpPr>
                  <p:spPr bwMode="auto">
                    <a:xfrm>
                      <a:off x="1376873" y="378580"/>
                      <a:ext cx="979895" cy="3937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s-ES" altLang="en-US" sz="1100">
                        <a:solidFill>
                          <a:srgbClr val="000000"/>
                        </a:solidFill>
                        <a:latin typeface="Times New Roman" pitchFamily="18" charset="0"/>
                      </a:endParaRPr>
                    </a:p>
                  </p:txBody>
                </p:sp>
                <p:sp>
                  <p:nvSpPr>
                    <p:cNvPr id="36" name="AutoShape 26"/>
                    <p:cNvSpPr>
                      <a:spLocks noChangeArrowheads="1"/>
                    </p:cNvSpPr>
                    <p:nvPr/>
                  </p:nvSpPr>
                  <p:spPr bwMode="auto">
                    <a:xfrm rot="16200000">
                      <a:off x="5010565" y="1702231"/>
                      <a:ext cx="294325" cy="284162"/>
                    </a:xfrm>
                    <a:prstGeom prst="triangle">
                      <a:avLst>
                        <a:gd name="adj" fmla="val 50000"/>
                      </a:avLst>
                    </a:prstGeom>
                    <a:grpFill/>
                    <a:ln w="19050" algn="ctr">
                      <a:solidFill>
                        <a:srgbClr val="000000"/>
                      </a:solidFill>
                      <a:miter lim="800000"/>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en-US" sz="2000">
                        <a:solidFill>
                          <a:srgbClr val="000000"/>
                        </a:solidFill>
                        <a:latin typeface="Calibri" pitchFamily="34" charset="0"/>
                      </a:endParaRPr>
                    </a:p>
                  </p:txBody>
                </p:sp>
                <p:sp>
                  <p:nvSpPr>
                    <p:cNvPr id="37" name="AutoShape 26"/>
                    <p:cNvSpPr>
                      <a:spLocks noChangeArrowheads="1"/>
                    </p:cNvSpPr>
                    <p:nvPr/>
                  </p:nvSpPr>
                  <p:spPr bwMode="auto">
                    <a:xfrm rot="5400000">
                      <a:off x="6684746" y="1675840"/>
                      <a:ext cx="294325" cy="284162"/>
                    </a:xfrm>
                    <a:prstGeom prst="triangle">
                      <a:avLst>
                        <a:gd name="adj" fmla="val 50000"/>
                      </a:avLst>
                    </a:prstGeom>
                    <a:grpFill/>
                    <a:ln w="19050" algn="ctr">
                      <a:solidFill>
                        <a:srgbClr val="000000"/>
                      </a:solidFill>
                      <a:miter lim="800000"/>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en-US" sz="2000">
                        <a:solidFill>
                          <a:srgbClr val="000000"/>
                        </a:solidFill>
                        <a:latin typeface="Calibri" pitchFamily="34" charset="0"/>
                      </a:endParaRPr>
                    </a:p>
                  </p:txBody>
                </p:sp>
                <p:sp>
                  <p:nvSpPr>
                    <p:cNvPr id="38" name="Rectangle 83"/>
                    <p:cNvSpPr>
                      <a:spLocks noChangeArrowheads="1"/>
                    </p:cNvSpPr>
                    <p:nvPr/>
                  </p:nvSpPr>
                  <p:spPr bwMode="auto">
                    <a:xfrm>
                      <a:off x="8617362" y="3357190"/>
                      <a:ext cx="979488" cy="496888"/>
                    </a:xfrm>
                    <a:prstGeom prst="rect">
                      <a:avLst/>
                    </a:prstGeom>
                    <a:grpFill/>
                    <a:ln w="1905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100" dirty="0">
                          <a:solidFill>
                            <a:srgbClr val="000000"/>
                          </a:solidFill>
                          <a:latin typeface="Times New Roman" panose="02020603050405020304" pitchFamily="18" charset="0"/>
                          <a:ea typeface="ＭＳ Ｐゴシック" charset="-128"/>
                        </a:rPr>
                        <a:t>Multiplier</a:t>
                      </a:r>
                    </a:p>
                    <a:p>
                      <a:pPr algn="ctr" eaLnBrk="1" hangingPunct="1">
                        <a:defRPr/>
                      </a:pPr>
                      <a:r>
                        <a:rPr lang="en-US" sz="1100" dirty="0">
                          <a:solidFill>
                            <a:srgbClr val="000000"/>
                          </a:solidFill>
                          <a:latin typeface="Times New Roman" panose="02020603050405020304" pitchFamily="18" charset="0"/>
                          <a:ea typeface="ＭＳ Ｐゴシック" charset="-128"/>
                        </a:rPr>
                        <a:t>28</a:t>
                      </a:r>
                    </a:p>
                  </p:txBody>
                </p:sp>
                <p:sp>
                  <p:nvSpPr>
                    <p:cNvPr id="39" name="Text Box 11"/>
                    <p:cNvSpPr txBox="1">
                      <a:spLocks noChangeArrowheads="1"/>
                    </p:cNvSpPr>
                    <p:nvPr/>
                  </p:nvSpPr>
                  <p:spPr bwMode="auto">
                    <a:xfrm>
                      <a:off x="7103483" y="632095"/>
                      <a:ext cx="1307314" cy="708346"/>
                    </a:xfrm>
                    <a:prstGeom prst="rect">
                      <a:avLst/>
                    </a:prstGeom>
                    <a:grpFill/>
                    <a:ln w="9525">
                      <a:noFill/>
                      <a:miter lim="800000"/>
                      <a:headEnd/>
                      <a:tailEnd/>
                    </a:ln>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LNA</a:t>
                      </a:r>
                    </a:p>
                    <a:p>
                      <a:pPr algn="ctr"/>
                      <a:r>
                        <a:rPr lang="es-ES" altLang="en-US" sz="1100" dirty="0">
                          <a:solidFill>
                            <a:srgbClr val="000000"/>
                          </a:solidFill>
                          <a:latin typeface="Times New Roman" pitchFamily="18" charset="0"/>
                        </a:rPr>
                        <a:t>Gain : 20 dB</a:t>
                      </a:r>
                    </a:p>
                    <a:p>
                      <a:pPr algn="ctr"/>
                      <a:endParaRPr lang="es-ES" altLang="en-US" sz="1100" dirty="0">
                        <a:solidFill>
                          <a:srgbClr val="000000"/>
                        </a:solidFill>
                        <a:latin typeface="Times New Roman" pitchFamily="18" charset="0"/>
                      </a:endParaRPr>
                    </a:p>
                    <a:p>
                      <a:pPr algn="ctr"/>
                      <a:endParaRPr lang="es-ES" altLang="en-US" sz="1100" dirty="0">
                        <a:solidFill>
                          <a:srgbClr val="000000"/>
                        </a:solidFill>
                        <a:latin typeface="Times New Roman" pitchFamily="18" charset="0"/>
                      </a:endParaRPr>
                    </a:p>
                  </p:txBody>
                </p:sp>
                <p:grpSp>
                  <p:nvGrpSpPr>
                    <p:cNvPr id="40" name="Gruppieren 252"/>
                    <p:cNvGrpSpPr/>
                    <p:nvPr/>
                  </p:nvGrpSpPr>
                  <p:grpSpPr bwMode="auto">
                    <a:xfrm>
                      <a:off x="8295060" y="1305891"/>
                      <a:ext cx="404582" cy="421740"/>
                      <a:chOff x="5053775" y="1553784"/>
                      <a:chExt cx="404601" cy="408769"/>
                    </a:xfrm>
                    <a:grpFill/>
                  </p:grpSpPr>
                  <p:sp>
                    <p:nvSpPr>
                      <p:cNvPr id="120"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121"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122"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23"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124"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25"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41" name="Isosceles Triangle 103"/>
                    <p:cNvSpPr/>
                    <p:nvPr/>
                  </p:nvSpPr>
                  <p:spPr bwMode="auto">
                    <a:xfrm rot="5400000">
                      <a:off x="7350777" y="1323132"/>
                      <a:ext cx="425450" cy="387350"/>
                    </a:xfrm>
                    <a:prstGeom prst="triangle">
                      <a:avLst/>
                    </a:prstGeom>
                    <a:grp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000000"/>
                        </a:solidFill>
                      </a:endParaRPr>
                    </a:p>
                  </p:txBody>
                </p:sp>
                <p:sp>
                  <p:nvSpPr>
                    <p:cNvPr id="42" name="Flowchart: Summing Junction 188"/>
                    <p:cNvSpPr>
                      <a:spLocks noChangeArrowheads="1"/>
                    </p:cNvSpPr>
                    <p:nvPr/>
                  </p:nvSpPr>
                  <p:spPr bwMode="auto">
                    <a:xfrm>
                      <a:off x="9114207" y="1311776"/>
                      <a:ext cx="398463" cy="412750"/>
                    </a:xfrm>
                    <a:prstGeom prst="flowChartSummingJunction">
                      <a:avLst/>
                    </a:prstGeom>
                    <a:grp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000000"/>
                        </a:solidFill>
                        <a:latin typeface="Arial"/>
                        <a:ea typeface="ＭＳ Ｐゴシック" charset="-128"/>
                      </a:endParaRPr>
                    </a:p>
                  </p:txBody>
                </p:sp>
                <p:cxnSp>
                  <p:nvCxnSpPr>
                    <p:cNvPr id="43" name="Gewinkelte Verbindung 264"/>
                    <p:cNvCxnSpPr>
                      <a:cxnSpLocks noChangeShapeType="1"/>
                      <a:endCxn id="38" idx="2"/>
                    </p:cNvCxnSpPr>
                    <p:nvPr/>
                  </p:nvCxnSpPr>
                  <p:spPr bwMode="auto">
                    <a:xfrm rot="10800000">
                      <a:off x="9313558" y="3854079"/>
                      <a:ext cx="1502690" cy="237186"/>
                    </a:xfrm>
                    <a:prstGeom prst="bentConnector2">
                      <a:avLst/>
                    </a:prstGeom>
                    <a:grpFill/>
                    <a:ln w="19050" algn="ctr">
                      <a:solidFill>
                        <a:srgbClr val="000000"/>
                      </a:solidFill>
                      <a:prstDash val="dash"/>
                      <a:round/>
                      <a:headEnd/>
                      <a:tailEnd type="triangle" w="med" len="med"/>
                    </a:ln>
                    <a:extLst/>
                  </p:spPr>
                </p:cxnSp>
                <p:sp>
                  <p:nvSpPr>
                    <p:cNvPr id="44" name="Rectangle 39"/>
                    <p:cNvSpPr>
                      <a:spLocks noChangeArrowheads="1"/>
                    </p:cNvSpPr>
                    <p:nvPr/>
                  </p:nvSpPr>
                  <p:spPr bwMode="auto">
                    <a:xfrm>
                      <a:off x="10428670" y="1200477"/>
                      <a:ext cx="1060710" cy="1725343"/>
                    </a:xfrm>
                    <a:prstGeom prst="rect">
                      <a:avLst/>
                    </a:prstGeom>
                    <a:grp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sz="1050" b="1" dirty="0">
                          <a:solidFill>
                            <a:srgbClr val="000000"/>
                          </a:solidFill>
                          <a:latin typeface="Times New Roman" panose="02020603050405020304" pitchFamily="18" charset="0"/>
                          <a:ea typeface="ＭＳ Ｐゴシック" charset="-128"/>
                        </a:rPr>
                        <a:t>UWB Sounder RX </a:t>
                      </a:r>
                    </a:p>
                    <a:p>
                      <a:pPr algn="ctr" eaLnBrk="1" hangingPunct="1">
                        <a:defRPr/>
                      </a:pPr>
                      <a:r>
                        <a:rPr lang="en-GB" sz="1000" dirty="0">
                          <a:solidFill>
                            <a:srgbClr val="000000"/>
                          </a:solidFill>
                          <a:latin typeface="Times New Roman" panose="02020603050405020304" pitchFamily="18" charset="0"/>
                          <a:ea typeface="ＭＳ Ｐゴシック" charset="-128"/>
                        </a:rPr>
                        <a:t>0 – 10 GHz</a:t>
                      </a:r>
                    </a:p>
                  </p:txBody>
                </p:sp>
                <p:cxnSp>
                  <p:nvCxnSpPr>
                    <p:cNvPr id="45" name="Gerade Verbindung mit Pfeil 82"/>
                    <p:cNvCxnSpPr>
                      <a:cxnSpLocks noChangeShapeType="1"/>
                      <a:stCxn id="41" idx="0"/>
                      <a:endCxn id="120" idx="1"/>
                    </p:cNvCxnSpPr>
                    <p:nvPr/>
                  </p:nvCxnSpPr>
                  <p:spPr bwMode="auto">
                    <a:xfrm flipV="1">
                      <a:off x="7757177" y="1515342"/>
                      <a:ext cx="537883" cy="1465"/>
                    </a:xfrm>
                    <a:prstGeom prst="straightConnector1">
                      <a:avLst/>
                    </a:prstGeom>
                    <a:grpFill/>
                    <a:ln w="19050" algn="ctr">
                      <a:solidFill>
                        <a:srgbClr val="000000"/>
                      </a:solidFill>
                      <a:round/>
                      <a:headEnd/>
                      <a:tailEnd type="triangle" w="med" len="med"/>
                    </a:ln>
                    <a:extLst/>
                  </p:spPr>
                </p:cxnSp>
                <p:cxnSp>
                  <p:nvCxnSpPr>
                    <p:cNvPr id="46" name="Gewinkelte Verbindung 86"/>
                    <p:cNvCxnSpPr>
                      <a:cxnSpLocks noChangeShapeType="1"/>
                      <a:stCxn id="38" idx="0"/>
                      <a:endCxn id="51" idx="4"/>
                    </p:cNvCxnSpPr>
                    <p:nvPr/>
                  </p:nvCxnSpPr>
                  <p:spPr bwMode="auto">
                    <a:xfrm rot="16200000" flipV="1">
                      <a:off x="8813873" y="2857505"/>
                      <a:ext cx="999251" cy="117"/>
                    </a:xfrm>
                    <a:prstGeom prst="bentConnector3">
                      <a:avLst>
                        <a:gd name="adj1" fmla="val 50000"/>
                      </a:avLst>
                    </a:prstGeom>
                    <a:grpFill/>
                    <a:ln w="19050" algn="ctr">
                      <a:solidFill>
                        <a:srgbClr val="000000"/>
                      </a:solidFill>
                      <a:prstDash val="dash"/>
                      <a:round/>
                      <a:headEnd/>
                      <a:tailEnd type="triangle" w="med" len="med"/>
                    </a:ln>
                    <a:extLst/>
                  </p:spPr>
                </p:cxnSp>
                <p:cxnSp>
                  <p:nvCxnSpPr>
                    <p:cNvPr id="47" name="Gewinkelte Verbindung 108"/>
                    <p:cNvCxnSpPr>
                      <a:cxnSpLocks noChangeShapeType="1"/>
                      <a:stCxn id="30" idx="3"/>
                      <a:endCxn id="44" idx="2"/>
                    </p:cNvCxnSpPr>
                    <p:nvPr/>
                  </p:nvCxnSpPr>
                  <p:spPr bwMode="auto">
                    <a:xfrm flipV="1">
                      <a:off x="7851845" y="2925820"/>
                      <a:ext cx="3107181" cy="1771195"/>
                    </a:xfrm>
                    <a:prstGeom prst="bentConnector2">
                      <a:avLst/>
                    </a:prstGeom>
                    <a:grpFill/>
                    <a:ln w="19050" algn="ctr">
                      <a:solidFill>
                        <a:srgbClr val="000000"/>
                      </a:solidFill>
                      <a:prstDash val="dash"/>
                      <a:round/>
                      <a:headEnd/>
                      <a:tailEnd type="triangle" w="med" len="med"/>
                    </a:ln>
                    <a:extLst/>
                  </p:spPr>
                </p:cxnSp>
                <p:cxnSp>
                  <p:nvCxnSpPr>
                    <p:cNvPr id="48" name="Gerader Verbinder 43"/>
                    <p:cNvCxnSpPr>
                      <a:cxnSpLocks noChangeShapeType="1"/>
                    </p:cNvCxnSpPr>
                    <p:nvPr/>
                  </p:nvCxnSpPr>
                  <p:spPr bwMode="auto">
                    <a:xfrm flipH="1" flipV="1">
                      <a:off x="6808242" y="1740936"/>
                      <a:ext cx="142082" cy="73582"/>
                    </a:xfrm>
                    <a:prstGeom prst="line">
                      <a:avLst/>
                    </a:prstGeom>
                    <a:grpFill/>
                    <a:ln w="9525" algn="ctr">
                      <a:solidFill>
                        <a:schemeClr val="tx1"/>
                      </a:solidFill>
                      <a:round/>
                      <a:headEnd/>
                      <a:tailEnd/>
                    </a:ln>
                    <a:extLst/>
                  </p:spPr>
                </p:cxnSp>
                <p:grpSp>
                  <p:nvGrpSpPr>
                    <p:cNvPr id="49" name="Gruppieren 110"/>
                    <p:cNvGrpSpPr/>
                    <p:nvPr/>
                  </p:nvGrpSpPr>
                  <p:grpSpPr bwMode="auto">
                    <a:xfrm>
                      <a:off x="8331305" y="1955661"/>
                      <a:ext cx="404582" cy="421740"/>
                      <a:chOff x="5053775" y="1553784"/>
                      <a:chExt cx="404601" cy="408769"/>
                    </a:xfrm>
                    <a:grpFill/>
                  </p:grpSpPr>
                  <p:sp>
                    <p:nvSpPr>
                      <p:cNvPr id="114"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115"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116"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17"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118"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19"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50" name="Isosceles Triangle 103"/>
                    <p:cNvSpPr/>
                    <p:nvPr/>
                  </p:nvSpPr>
                  <p:spPr bwMode="auto">
                    <a:xfrm rot="5400000">
                      <a:off x="7351535" y="1981351"/>
                      <a:ext cx="423862" cy="387350"/>
                    </a:xfrm>
                    <a:prstGeom prst="triangle">
                      <a:avLst/>
                    </a:prstGeom>
                    <a:grp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000000"/>
                        </a:solidFill>
                      </a:endParaRPr>
                    </a:p>
                  </p:txBody>
                </p:sp>
                <p:sp>
                  <p:nvSpPr>
                    <p:cNvPr id="51" name="Flowchart: Summing Junction 188"/>
                    <p:cNvSpPr>
                      <a:spLocks noChangeArrowheads="1"/>
                    </p:cNvSpPr>
                    <p:nvPr/>
                  </p:nvSpPr>
                  <p:spPr bwMode="auto">
                    <a:xfrm>
                      <a:off x="9114207" y="1946776"/>
                      <a:ext cx="398463" cy="411162"/>
                    </a:xfrm>
                    <a:prstGeom prst="flowChartSummingJunction">
                      <a:avLst/>
                    </a:prstGeom>
                    <a:grp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000000"/>
                        </a:solidFill>
                        <a:latin typeface="Arial"/>
                        <a:ea typeface="ＭＳ Ｐゴシック" charset="-128"/>
                      </a:endParaRPr>
                    </a:p>
                  </p:txBody>
                </p:sp>
                <p:cxnSp>
                  <p:nvCxnSpPr>
                    <p:cNvPr id="52" name="Gerade Verbindung mit Pfeil 119"/>
                    <p:cNvCxnSpPr>
                      <a:cxnSpLocks noChangeShapeType="1"/>
                      <a:stCxn id="50" idx="0"/>
                      <a:endCxn id="114" idx="1"/>
                    </p:cNvCxnSpPr>
                    <p:nvPr/>
                  </p:nvCxnSpPr>
                  <p:spPr bwMode="auto">
                    <a:xfrm flipV="1">
                      <a:off x="7757141" y="2165112"/>
                      <a:ext cx="574164" cy="9914"/>
                    </a:xfrm>
                    <a:prstGeom prst="straightConnector1">
                      <a:avLst/>
                    </a:prstGeom>
                    <a:grpFill/>
                    <a:ln w="19050" algn="ctr">
                      <a:solidFill>
                        <a:srgbClr val="000000"/>
                      </a:solidFill>
                      <a:round/>
                      <a:headEnd/>
                      <a:tailEnd type="triangle" w="med" len="med"/>
                    </a:ln>
                    <a:extLst/>
                  </p:spPr>
                </p:cxnSp>
                <p:cxnSp>
                  <p:nvCxnSpPr>
                    <p:cNvPr id="53" name="Gerade Verbindung mit Pfeil 56"/>
                    <p:cNvCxnSpPr>
                      <a:cxnSpLocks noChangeShapeType="1"/>
                      <a:stCxn id="51" idx="0"/>
                      <a:endCxn id="42" idx="4"/>
                    </p:cNvCxnSpPr>
                    <p:nvPr/>
                  </p:nvCxnSpPr>
                  <p:spPr bwMode="auto">
                    <a:xfrm flipV="1">
                      <a:off x="9313556" y="1724327"/>
                      <a:ext cx="0" cy="221863"/>
                    </a:xfrm>
                    <a:prstGeom prst="straightConnector1">
                      <a:avLst/>
                    </a:prstGeom>
                    <a:grpFill/>
                    <a:ln w="19050" algn="ctr">
                      <a:solidFill>
                        <a:srgbClr val="000000"/>
                      </a:solidFill>
                      <a:prstDash val="dash"/>
                      <a:round/>
                      <a:headEnd/>
                      <a:tailEnd type="triangle" w="med" len="med"/>
                    </a:ln>
                    <a:extLst/>
                  </p:spPr>
                </p:cxnSp>
                <p:sp>
                  <p:nvSpPr>
                    <p:cNvPr id="54" name="Text Box 11"/>
                    <p:cNvSpPr txBox="1">
                      <a:spLocks noChangeArrowheads="1"/>
                    </p:cNvSpPr>
                    <p:nvPr/>
                  </p:nvSpPr>
                  <p:spPr bwMode="auto">
                    <a:xfrm>
                      <a:off x="6336983" y="1125826"/>
                      <a:ext cx="874278" cy="368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H Pol. </a:t>
                      </a:r>
                    </a:p>
                  </p:txBody>
                </p:sp>
                <p:sp>
                  <p:nvSpPr>
                    <p:cNvPr id="55" name="Text Box 11"/>
                    <p:cNvSpPr txBox="1">
                      <a:spLocks noChangeArrowheads="1"/>
                    </p:cNvSpPr>
                    <p:nvPr/>
                  </p:nvSpPr>
                  <p:spPr bwMode="auto">
                    <a:xfrm>
                      <a:off x="6274828" y="2162760"/>
                      <a:ext cx="967827" cy="3002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V Pol.</a:t>
                      </a:r>
                    </a:p>
                  </p:txBody>
                </p:sp>
                <p:sp>
                  <p:nvSpPr>
                    <p:cNvPr id="56" name="Text Box 11"/>
                    <p:cNvSpPr txBox="1">
                      <a:spLocks noChangeArrowheads="1"/>
                    </p:cNvSpPr>
                    <p:nvPr/>
                  </p:nvSpPr>
                  <p:spPr bwMode="auto">
                    <a:xfrm>
                      <a:off x="10037828" y="841685"/>
                      <a:ext cx="839563" cy="3225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CH 1</a:t>
                      </a:r>
                    </a:p>
                  </p:txBody>
                </p:sp>
                <p:sp>
                  <p:nvSpPr>
                    <p:cNvPr id="57" name="Text Box 11"/>
                    <p:cNvSpPr txBox="1">
                      <a:spLocks noChangeArrowheads="1"/>
                    </p:cNvSpPr>
                    <p:nvPr/>
                  </p:nvSpPr>
                  <p:spPr bwMode="auto">
                    <a:xfrm>
                      <a:off x="9685078" y="2495135"/>
                      <a:ext cx="749578" cy="377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CH 2</a:t>
                      </a:r>
                    </a:p>
                  </p:txBody>
                </p:sp>
                <p:cxnSp>
                  <p:nvCxnSpPr>
                    <p:cNvPr id="58" name="Gewinkelte Verbindung 126"/>
                    <p:cNvCxnSpPr>
                      <a:cxnSpLocks noChangeShapeType="1"/>
                      <a:endCxn id="36" idx="5"/>
                    </p:cNvCxnSpPr>
                    <p:nvPr/>
                  </p:nvCxnSpPr>
                  <p:spPr bwMode="auto">
                    <a:xfrm>
                      <a:off x="4347331" y="1245106"/>
                      <a:ext cx="810397" cy="525625"/>
                    </a:xfrm>
                    <a:prstGeom prst="bentConnector2">
                      <a:avLst/>
                    </a:prstGeom>
                    <a:grpFill/>
                    <a:ln w="19050" algn="ctr">
                      <a:solidFill>
                        <a:srgbClr val="000000"/>
                      </a:solidFill>
                      <a:round/>
                      <a:headEnd/>
                      <a:tailEnd type="triangle" w="med" len="med"/>
                    </a:ln>
                    <a:extLst/>
                  </p:spPr>
                </p:cxnSp>
                <p:sp>
                  <p:nvSpPr>
                    <p:cNvPr id="59" name="Text Box 11"/>
                    <p:cNvSpPr txBox="1">
                      <a:spLocks noChangeArrowheads="1"/>
                    </p:cNvSpPr>
                    <p:nvPr/>
                  </p:nvSpPr>
                  <p:spPr bwMode="auto">
                    <a:xfrm>
                      <a:off x="4562343" y="897675"/>
                      <a:ext cx="822338" cy="36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H Pol. </a:t>
                      </a:r>
                    </a:p>
                  </p:txBody>
                </p:sp>
                <p:sp>
                  <p:nvSpPr>
                    <p:cNvPr id="60" name="Text Box 11"/>
                    <p:cNvSpPr txBox="1">
                      <a:spLocks noChangeArrowheads="1"/>
                    </p:cNvSpPr>
                    <p:nvPr/>
                  </p:nvSpPr>
                  <p:spPr bwMode="auto">
                    <a:xfrm>
                      <a:off x="4570750" y="2592793"/>
                      <a:ext cx="825074" cy="3437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V Pol.</a:t>
                      </a:r>
                    </a:p>
                  </p:txBody>
                </p:sp>
                <p:grpSp>
                  <p:nvGrpSpPr>
                    <p:cNvPr id="61" name="Gruppieren 189"/>
                    <p:cNvGrpSpPr/>
                    <p:nvPr/>
                  </p:nvGrpSpPr>
                  <p:grpSpPr bwMode="auto">
                    <a:xfrm>
                      <a:off x="3266708" y="2319750"/>
                      <a:ext cx="404582" cy="421740"/>
                      <a:chOff x="5053775" y="1553784"/>
                      <a:chExt cx="404601" cy="408769"/>
                    </a:xfrm>
                    <a:grpFill/>
                  </p:grpSpPr>
                  <p:sp>
                    <p:nvSpPr>
                      <p:cNvPr id="108"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109"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110"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11"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112"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13"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62" name="Isosceles Triangle 103"/>
                    <p:cNvSpPr/>
                    <p:nvPr/>
                  </p:nvSpPr>
                  <p:spPr bwMode="auto">
                    <a:xfrm rot="5400000">
                      <a:off x="3932530" y="2336933"/>
                      <a:ext cx="423862" cy="387350"/>
                    </a:xfrm>
                    <a:prstGeom prst="triangle">
                      <a:avLst/>
                    </a:prstGeom>
                    <a:grp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000000"/>
                        </a:solidFill>
                      </a:endParaRPr>
                    </a:p>
                  </p:txBody>
                </p:sp>
                <p:sp>
                  <p:nvSpPr>
                    <p:cNvPr id="63" name="Flowchart: Summing Junction 188"/>
                    <p:cNvSpPr>
                      <a:spLocks noChangeArrowheads="1"/>
                    </p:cNvSpPr>
                    <p:nvPr/>
                  </p:nvSpPr>
                  <p:spPr bwMode="auto">
                    <a:xfrm>
                      <a:off x="2658561" y="2325027"/>
                      <a:ext cx="398462" cy="411162"/>
                    </a:xfrm>
                    <a:prstGeom prst="flowChartSummingJunction">
                      <a:avLst/>
                    </a:prstGeom>
                    <a:grp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000000"/>
                        </a:solidFill>
                        <a:latin typeface="Arial"/>
                        <a:ea typeface="ＭＳ Ｐゴシック" charset="-128"/>
                      </a:endParaRPr>
                    </a:p>
                  </p:txBody>
                </p:sp>
                <p:cxnSp>
                  <p:nvCxnSpPr>
                    <p:cNvPr id="64" name="Gewinkelte Verbindung 126"/>
                    <p:cNvCxnSpPr>
                      <a:cxnSpLocks noChangeShapeType="1"/>
                      <a:endCxn id="36" idx="1"/>
                    </p:cNvCxnSpPr>
                    <p:nvPr/>
                  </p:nvCxnSpPr>
                  <p:spPr bwMode="auto">
                    <a:xfrm flipV="1">
                      <a:off x="4325340" y="1917894"/>
                      <a:ext cx="832388" cy="616419"/>
                    </a:xfrm>
                    <a:prstGeom prst="bentConnector2">
                      <a:avLst/>
                    </a:prstGeom>
                    <a:grpFill/>
                    <a:ln w="19050" algn="ctr">
                      <a:solidFill>
                        <a:srgbClr val="000000"/>
                      </a:solidFill>
                      <a:round/>
                      <a:headEnd/>
                      <a:tailEnd type="triangle" w="med" len="med"/>
                    </a:ln>
                    <a:extLst/>
                  </p:spPr>
                </p:cxnSp>
                <p:sp>
                  <p:nvSpPr>
                    <p:cNvPr id="65" name="Flowchart: Process 284"/>
                    <p:cNvSpPr/>
                    <p:nvPr/>
                  </p:nvSpPr>
                  <p:spPr bwMode="auto">
                    <a:xfrm>
                      <a:off x="1789005" y="1580190"/>
                      <a:ext cx="404582" cy="381081"/>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cxnSp>
                  <p:nvCxnSpPr>
                    <p:cNvPr id="66" name="Gerader Verbinder 65"/>
                    <p:cNvCxnSpPr>
                      <a:stCxn id="65" idx="1"/>
                    </p:cNvCxnSpPr>
                    <p:nvPr/>
                  </p:nvCxnSpPr>
                  <p:spPr bwMode="auto">
                    <a:xfrm flipV="1">
                      <a:off x="1789005" y="1770730"/>
                      <a:ext cx="130169" cy="1"/>
                    </a:xfrm>
                    <a:prstGeom prst="line">
                      <a:avLst/>
                    </a:prstGeom>
                    <a:grpFill/>
                    <a:ln w="9525" cap="flat" cmpd="sng" algn="ctr">
                      <a:solidFill>
                        <a:srgbClr val="000000"/>
                      </a:solidFill>
                      <a:prstDash val="solid"/>
                      <a:round/>
                      <a:headEnd type="none" w="med" len="med"/>
                      <a:tailEnd type="none" w="med" len="med"/>
                    </a:ln>
                    <a:effectLst/>
                    <a:extLst/>
                  </p:spPr>
                </p:cxnSp>
                <p:cxnSp>
                  <p:nvCxnSpPr>
                    <p:cNvPr id="67" name="Gerader Verbinder 66"/>
                    <p:cNvCxnSpPr/>
                    <p:nvPr/>
                  </p:nvCxnSpPr>
                  <p:spPr bwMode="auto">
                    <a:xfrm>
                      <a:off x="2071252" y="1664461"/>
                      <a:ext cx="122335" cy="3564"/>
                    </a:xfrm>
                    <a:prstGeom prst="line">
                      <a:avLst/>
                    </a:prstGeom>
                    <a:grpFill/>
                    <a:ln w="9525" cap="flat" cmpd="sng" algn="ctr">
                      <a:solidFill>
                        <a:srgbClr val="000000"/>
                      </a:solidFill>
                      <a:prstDash val="solid"/>
                      <a:round/>
                      <a:headEnd type="none" w="med" len="med"/>
                      <a:tailEnd type="none" w="med" len="med"/>
                    </a:ln>
                    <a:effectLst/>
                    <a:extLst/>
                  </p:spPr>
                </p:cxnSp>
                <p:cxnSp>
                  <p:nvCxnSpPr>
                    <p:cNvPr id="68" name="Gerader Verbinder 67"/>
                    <p:cNvCxnSpPr/>
                    <p:nvPr/>
                  </p:nvCxnSpPr>
                  <p:spPr bwMode="auto">
                    <a:xfrm>
                      <a:off x="2066414" y="1835005"/>
                      <a:ext cx="122335" cy="3564"/>
                    </a:xfrm>
                    <a:prstGeom prst="line">
                      <a:avLst/>
                    </a:prstGeom>
                    <a:grpFill/>
                    <a:ln w="9525" cap="flat" cmpd="sng" algn="ctr">
                      <a:solidFill>
                        <a:srgbClr val="000000"/>
                      </a:solidFill>
                      <a:prstDash val="solid"/>
                      <a:round/>
                      <a:headEnd type="none" w="med" len="med"/>
                      <a:tailEnd type="none" w="med" len="med"/>
                    </a:ln>
                    <a:effectLst/>
                    <a:extLst/>
                  </p:spPr>
                </p:cxnSp>
                <p:cxnSp>
                  <p:nvCxnSpPr>
                    <p:cNvPr id="69" name="Gerader Verbinder 68"/>
                    <p:cNvCxnSpPr/>
                    <p:nvPr/>
                  </p:nvCxnSpPr>
                  <p:spPr bwMode="auto">
                    <a:xfrm flipV="1">
                      <a:off x="1920087" y="1664461"/>
                      <a:ext cx="160334" cy="106709"/>
                    </a:xfrm>
                    <a:prstGeom prst="line">
                      <a:avLst/>
                    </a:prstGeom>
                    <a:grpFill/>
                    <a:ln w="9525" cap="flat" cmpd="sng" algn="ctr">
                      <a:solidFill>
                        <a:srgbClr val="000000"/>
                      </a:solidFill>
                      <a:prstDash val="solid"/>
                      <a:round/>
                      <a:headEnd type="none" w="med" len="med"/>
                      <a:tailEnd type="none" w="med" len="med"/>
                    </a:ln>
                    <a:effectLst/>
                    <a:extLst/>
                  </p:spPr>
                </p:cxnSp>
                <p:cxnSp>
                  <p:nvCxnSpPr>
                    <p:cNvPr id="70" name="Gerade Verbindung mit Pfeil 28"/>
                    <p:cNvCxnSpPr>
                      <a:cxnSpLocks noChangeShapeType="1"/>
                      <a:stCxn id="34" idx="6"/>
                      <a:endCxn id="126" idx="1"/>
                    </p:cNvCxnSpPr>
                    <p:nvPr/>
                  </p:nvCxnSpPr>
                  <p:spPr bwMode="auto">
                    <a:xfrm>
                      <a:off x="3070896" y="1233648"/>
                      <a:ext cx="226461" cy="2653"/>
                    </a:xfrm>
                    <a:prstGeom prst="straightConnector1">
                      <a:avLst/>
                    </a:prstGeom>
                    <a:grpFill/>
                    <a:ln w="19050" algn="ctr">
                      <a:solidFill>
                        <a:srgbClr val="000000"/>
                      </a:solidFill>
                      <a:round/>
                      <a:headEnd/>
                      <a:tailEnd type="triangle" w="med" len="med"/>
                    </a:ln>
                    <a:extLst/>
                  </p:spPr>
                </p:cxnSp>
                <p:cxnSp>
                  <p:nvCxnSpPr>
                    <p:cNvPr id="71" name="Gerade Verbindung mit Pfeil 28"/>
                    <p:cNvCxnSpPr>
                      <a:cxnSpLocks noChangeShapeType="1"/>
                      <a:stCxn id="126" idx="3"/>
                      <a:endCxn id="33" idx="3"/>
                    </p:cNvCxnSpPr>
                    <p:nvPr/>
                  </p:nvCxnSpPr>
                  <p:spPr bwMode="auto">
                    <a:xfrm>
                      <a:off x="3701939" y="1236301"/>
                      <a:ext cx="279496" cy="1407"/>
                    </a:xfrm>
                    <a:prstGeom prst="straightConnector1">
                      <a:avLst/>
                    </a:prstGeom>
                    <a:grpFill/>
                    <a:ln w="19050" algn="ctr">
                      <a:solidFill>
                        <a:srgbClr val="000000"/>
                      </a:solidFill>
                      <a:round/>
                      <a:headEnd/>
                      <a:tailEnd type="triangle" w="med" len="med"/>
                    </a:ln>
                    <a:extLst/>
                  </p:spPr>
                </p:cxnSp>
                <p:cxnSp>
                  <p:nvCxnSpPr>
                    <p:cNvPr id="72" name="Gerade Verbindung mit Pfeil 28"/>
                    <p:cNvCxnSpPr>
                      <a:cxnSpLocks noChangeShapeType="1"/>
                      <a:stCxn id="108" idx="3"/>
                      <a:endCxn id="62" idx="3"/>
                    </p:cNvCxnSpPr>
                    <p:nvPr/>
                  </p:nvCxnSpPr>
                  <p:spPr bwMode="auto">
                    <a:xfrm>
                      <a:off x="3671290" y="2529201"/>
                      <a:ext cx="279496" cy="1407"/>
                    </a:xfrm>
                    <a:prstGeom prst="straightConnector1">
                      <a:avLst/>
                    </a:prstGeom>
                    <a:grpFill/>
                    <a:ln w="19050" algn="ctr">
                      <a:solidFill>
                        <a:srgbClr val="000000"/>
                      </a:solidFill>
                      <a:round/>
                      <a:headEnd/>
                      <a:tailEnd type="triangle" w="med" len="med"/>
                    </a:ln>
                    <a:extLst/>
                  </p:spPr>
                </p:cxnSp>
                <p:cxnSp>
                  <p:nvCxnSpPr>
                    <p:cNvPr id="73" name="Gerade Verbindung mit Pfeil 28"/>
                    <p:cNvCxnSpPr>
                      <a:cxnSpLocks noChangeShapeType="1"/>
                      <a:stCxn id="63" idx="6"/>
                      <a:endCxn id="108" idx="1"/>
                    </p:cNvCxnSpPr>
                    <p:nvPr/>
                  </p:nvCxnSpPr>
                  <p:spPr bwMode="auto">
                    <a:xfrm flipV="1">
                      <a:off x="3057023" y="2529201"/>
                      <a:ext cx="209685" cy="1407"/>
                    </a:xfrm>
                    <a:prstGeom prst="straightConnector1">
                      <a:avLst/>
                    </a:prstGeom>
                    <a:grpFill/>
                    <a:ln w="19050" algn="ctr">
                      <a:solidFill>
                        <a:srgbClr val="000000"/>
                      </a:solidFill>
                      <a:round/>
                      <a:headEnd/>
                      <a:tailEnd type="triangle" w="med" len="med"/>
                    </a:ln>
                    <a:extLst/>
                  </p:spPr>
                </p:cxnSp>
                <p:cxnSp>
                  <p:nvCxnSpPr>
                    <p:cNvPr id="74" name="Gewinkelte Verbindung 126"/>
                    <p:cNvCxnSpPr>
                      <a:cxnSpLocks noChangeShapeType="1"/>
                      <a:endCxn id="34" idx="2"/>
                    </p:cNvCxnSpPr>
                    <p:nvPr/>
                  </p:nvCxnSpPr>
                  <p:spPr bwMode="auto">
                    <a:xfrm flipV="1">
                      <a:off x="2170158" y="1233648"/>
                      <a:ext cx="502276" cy="426789"/>
                    </a:xfrm>
                    <a:prstGeom prst="bentConnector3">
                      <a:avLst>
                        <a:gd name="adj1" fmla="val 50000"/>
                      </a:avLst>
                    </a:prstGeom>
                    <a:grpFill/>
                    <a:ln w="19050" algn="ctr">
                      <a:solidFill>
                        <a:srgbClr val="000000"/>
                      </a:solidFill>
                      <a:round/>
                      <a:headEnd/>
                      <a:tailEnd type="triangle" w="med" len="med"/>
                    </a:ln>
                    <a:extLst/>
                  </p:spPr>
                </p:cxnSp>
                <p:cxnSp>
                  <p:nvCxnSpPr>
                    <p:cNvPr id="75" name="Gerader Verbinder 74"/>
                    <p:cNvCxnSpPr>
                      <a:stCxn id="65" idx="3"/>
                      <a:endCxn id="65" idx="3"/>
                    </p:cNvCxnSpPr>
                    <p:nvPr/>
                  </p:nvCxnSpPr>
                  <p:spPr>
                    <a:xfrm>
                      <a:off x="2193587" y="1770731"/>
                      <a:ext cx="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6" name="Gewinkelte Verbindung 126"/>
                    <p:cNvCxnSpPr>
                      <a:cxnSpLocks noChangeShapeType="1"/>
                      <a:stCxn id="65" idx="3"/>
                      <a:endCxn id="63" idx="2"/>
                    </p:cNvCxnSpPr>
                    <p:nvPr/>
                  </p:nvCxnSpPr>
                  <p:spPr bwMode="auto">
                    <a:xfrm>
                      <a:off x="2193587" y="1770731"/>
                      <a:ext cx="464974" cy="759877"/>
                    </a:xfrm>
                    <a:prstGeom prst="bentConnector3">
                      <a:avLst>
                        <a:gd name="adj1" fmla="val 50000"/>
                      </a:avLst>
                    </a:prstGeom>
                    <a:grpFill/>
                    <a:ln w="19050" algn="ctr">
                      <a:solidFill>
                        <a:srgbClr val="000000"/>
                      </a:solidFill>
                      <a:round/>
                      <a:headEnd/>
                      <a:tailEnd type="triangle" w="med" len="med"/>
                    </a:ln>
                    <a:extLst/>
                  </p:spPr>
                </p:cxnSp>
                <p:cxnSp>
                  <p:nvCxnSpPr>
                    <p:cNvPr id="77" name="Gerade Verbindung mit Pfeil 28"/>
                    <p:cNvCxnSpPr>
                      <a:cxnSpLocks noChangeShapeType="1"/>
                      <a:endCxn id="65" idx="1"/>
                    </p:cNvCxnSpPr>
                    <p:nvPr/>
                  </p:nvCxnSpPr>
                  <p:spPr bwMode="auto">
                    <a:xfrm flipV="1">
                      <a:off x="1435916" y="1770731"/>
                      <a:ext cx="353089" cy="3362"/>
                    </a:xfrm>
                    <a:prstGeom prst="straightConnector1">
                      <a:avLst/>
                    </a:prstGeom>
                    <a:grpFill/>
                    <a:ln w="19050" algn="ctr">
                      <a:solidFill>
                        <a:srgbClr val="000000"/>
                      </a:solidFill>
                      <a:round/>
                      <a:headEnd/>
                      <a:tailEnd type="triangle" w="med" len="med"/>
                    </a:ln>
                    <a:extLst/>
                  </p:spPr>
                </p:cxnSp>
                <p:cxnSp>
                  <p:nvCxnSpPr>
                    <p:cNvPr id="78" name="Gewinkelte Verbindung 327"/>
                    <p:cNvCxnSpPr>
                      <a:stCxn id="28" idx="0"/>
                      <a:endCxn id="63" idx="4"/>
                    </p:cNvCxnSpPr>
                    <p:nvPr/>
                  </p:nvCxnSpPr>
                  <p:spPr>
                    <a:xfrm rot="5400000" flipH="1" flipV="1">
                      <a:off x="2487927" y="3106054"/>
                      <a:ext cx="739730" cy="12700"/>
                    </a:xfrm>
                    <a:prstGeom prst="bentConnector3">
                      <a:avLst>
                        <a:gd name="adj1" fmla="val 50000"/>
                      </a:avLst>
                    </a:prstGeom>
                    <a:grpFill/>
                    <a:ln w="190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9" name="Rechteck 78"/>
                    <p:cNvSpPr/>
                    <p:nvPr/>
                  </p:nvSpPr>
                  <p:spPr>
                    <a:xfrm>
                      <a:off x="1635936" y="291099"/>
                      <a:ext cx="2218362" cy="3901286"/>
                    </a:xfrm>
                    <a:prstGeom prst="rect">
                      <a:avLst/>
                    </a:prstGeom>
                    <a:noFill/>
                    <a:ln w="28575">
                      <a:solidFill>
                        <a:srgbClr val="0099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de-DE" sz="1600">
                        <a:solidFill>
                          <a:srgbClr val="FF0000"/>
                        </a:solidFill>
                      </a:endParaRPr>
                    </a:p>
                  </p:txBody>
                </p:sp>
                <p:cxnSp>
                  <p:nvCxnSpPr>
                    <p:cNvPr id="80" name="Gewinkelte Verbindung 126"/>
                    <p:cNvCxnSpPr>
                      <a:cxnSpLocks noChangeShapeType="1"/>
                      <a:stCxn id="42" idx="6"/>
                      <a:endCxn id="18" idx="3"/>
                    </p:cNvCxnSpPr>
                    <p:nvPr/>
                  </p:nvCxnSpPr>
                  <p:spPr bwMode="auto">
                    <a:xfrm flipV="1">
                      <a:off x="9512669" y="1518003"/>
                      <a:ext cx="216190" cy="148"/>
                    </a:xfrm>
                    <a:prstGeom prst="bentConnector3">
                      <a:avLst>
                        <a:gd name="adj1" fmla="val 50000"/>
                      </a:avLst>
                    </a:prstGeom>
                    <a:grpFill/>
                    <a:ln w="19050" algn="ctr">
                      <a:solidFill>
                        <a:srgbClr val="000000"/>
                      </a:solidFill>
                      <a:round/>
                      <a:headEnd/>
                      <a:tailEnd type="triangle" w="med" len="med"/>
                    </a:ln>
                    <a:extLst/>
                  </p:spPr>
                </p:cxnSp>
                <p:cxnSp>
                  <p:nvCxnSpPr>
                    <p:cNvPr id="81" name="Gewinkelte Verbindung 126"/>
                    <p:cNvCxnSpPr>
                      <a:cxnSpLocks noChangeShapeType="1"/>
                      <a:stCxn id="51" idx="6"/>
                      <a:endCxn id="19" idx="3"/>
                    </p:cNvCxnSpPr>
                    <p:nvPr/>
                  </p:nvCxnSpPr>
                  <p:spPr bwMode="auto">
                    <a:xfrm flipV="1">
                      <a:off x="9512669" y="2151183"/>
                      <a:ext cx="239023" cy="1176"/>
                    </a:xfrm>
                    <a:prstGeom prst="bentConnector3">
                      <a:avLst>
                        <a:gd name="adj1" fmla="val 50000"/>
                      </a:avLst>
                    </a:prstGeom>
                    <a:grpFill/>
                    <a:ln w="19050" algn="ctr">
                      <a:solidFill>
                        <a:srgbClr val="000000"/>
                      </a:solidFill>
                      <a:round/>
                      <a:headEnd/>
                      <a:tailEnd type="triangle" w="med" len="med"/>
                    </a:ln>
                    <a:extLst/>
                  </p:spPr>
                </p:cxnSp>
                <p:cxnSp>
                  <p:nvCxnSpPr>
                    <p:cNvPr id="82" name="Gerade Verbindung mit Pfeil 28"/>
                    <p:cNvCxnSpPr>
                      <a:cxnSpLocks noChangeShapeType="1"/>
                      <a:stCxn id="120" idx="3"/>
                      <a:endCxn id="42" idx="2"/>
                    </p:cNvCxnSpPr>
                    <p:nvPr/>
                  </p:nvCxnSpPr>
                  <p:spPr bwMode="auto">
                    <a:xfrm>
                      <a:off x="8699641" y="1515343"/>
                      <a:ext cx="414565" cy="2808"/>
                    </a:xfrm>
                    <a:prstGeom prst="straightConnector1">
                      <a:avLst/>
                    </a:prstGeom>
                    <a:grpFill/>
                    <a:ln w="19050" algn="ctr">
                      <a:solidFill>
                        <a:srgbClr val="000000"/>
                      </a:solidFill>
                      <a:round/>
                      <a:headEnd/>
                      <a:tailEnd type="triangle" w="med" len="med"/>
                    </a:ln>
                    <a:extLst/>
                  </p:spPr>
                </p:cxnSp>
                <p:cxnSp>
                  <p:nvCxnSpPr>
                    <p:cNvPr id="83" name="Gerade Verbindung mit Pfeil 28"/>
                    <p:cNvCxnSpPr>
                      <a:cxnSpLocks noChangeShapeType="1"/>
                      <a:stCxn id="114" idx="3"/>
                      <a:endCxn id="51" idx="2"/>
                    </p:cNvCxnSpPr>
                    <p:nvPr/>
                  </p:nvCxnSpPr>
                  <p:spPr bwMode="auto">
                    <a:xfrm flipV="1">
                      <a:off x="8735887" y="2152357"/>
                      <a:ext cx="378320" cy="12755"/>
                    </a:xfrm>
                    <a:prstGeom prst="straightConnector1">
                      <a:avLst/>
                    </a:prstGeom>
                    <a:grpFill/>
                    <a:ln w="19050" algn="ctr">
                      <a:solidFill>
                        <a:srgbClr val="000000"/>
                      </a:solidFill>
                      <a:round/>
                      <a:headEnd/>
                      <a:tailEnd type="triangle" w="med" len="med"/>
                    </a:ln>
                    <a:extLst/>
                  </p:spPr>
                </p:cxnSp>
                <p:cxnSp>
                  <p:nvCxnSpPr>
                    <p:cNvPr id="84" name="Gewinkelte Verbindung 126"/>
                    <p:cNvCxnSpPr>
                      <a:cxnSpLocks noChangeShapeType="1"/>
                    </p:cNvCxnSpPr>
                    <p:nvPr/>
                  </p:nvCxnSpPr>
                  <p:spPr bwMode="auto">
                    <a:xfrm rot="5400000" flipH="1" flipV="1">
                      <a:off x="6960889" y="1333239"/>
                      <a:ext cx="255049" cy="560344"/>
                    </a:xfrm>
                    <a:prstGeom prst="bentConnector2">
                      <a:avLst/>
                    </a:prstGeom>
                    <a:grpFill/>
                    <a:ln w="19050" algn="ctr">
                      <a:solidFill>
                        <a:srgbClr val="000000"/>
                      </a:solidFill>
                      <a:round/>
                      <a:headEnd/>
                      <a:tailEnd type="triangle" w="med" len="med"/>
                    </a:ln>
                    <a:extLst/>
                  </p:spPr>
                </p:cxnSp>
                <p:cxnSp>
                  <p:nvCxnSpPr>
                    <p:cNvPr id="85" name="Gewinkelte Verbindung 126"/>
                    <p:cNvCxnSpPr>
                      <a:cxnSpLocks noChangeShapeType="1"/>
                    </p:cNvCxnSpPr>
                    <p:nvPr/>
                  </p:nvCxnSpPr>
                  <p:spPr bwMode="auto">
                    <a:xfrm rot="16200000" flipH="1">
                      <a:off x="6953028" y="1743311"/>
                      <a:ext cx="257134" cy="546708"/>
                    </a:xfrm>
                    <a:prstGeom prst="bentConnector2">
                      <a:avLst/>
                    </a:prstGeom>
                    <a:grpFill/>
                    <a:ln w="19050" algn="ctr">
                      <a:solidFill>
                        <a:srgbClr val="000000"/>
                      </a:solidFill>
                      <a:round/>
                      <a:headEnd/>
                      <a:tailEnd type="triangle" w="med" len="med"/>
                    </a:ln>
                    <a:extLst/>
                  </p:spPr>
                </p:cxnSp>
                <p:sp>
                  <p:nvSpPr>
                    <p:cNvPr id="86" name="Rechteck 85"/>
                    <p:cNvSpPr/>
                    <p:nvPr/>
                  </p:nvSpPr>
                  <p:spPr>
                    <a:xfrm>
                      <a:off x="6453302" y="291099"/>
                      <a:ext cx="3832590" cy="3936015"/>
                    </a:xfrm>
                    <a:prstGeom prst="rect">
                      <a:avLst/>
                    </a:prstGeom>
                    <a:grpFill/>
                    <a:ln w="28575">
                      <a:solidFill>
                        <a:srgbClr val="0099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de-DE" sz="1600">
                        <a:solidFill>
                          <a:srgbClr val="000000"/>
                        </a:solidFill>
                      </a:endParaRPr>
                    </a:p>
                  </p:txBody>
                </p:sp>
                <p:cxnSp>
                  <p:nvCxnSpPr>
                    <p:cNvPr id="87" name="Gewinkelte Verbindung 264"/>
                    <p:cNvCxnSpPr>
                      <a:cxnSpLocks noChangeShapeType="1"/>
                      <a:stCxn id="30" idx="1"/>
                    </p:cNvCxnSpPr>
                    <p:nvPr/>
                  </p:nvCxnSpPr>
                  <p:spPr bwMode="auto">
                    <a:xfrm rot="10800000">
                      <a:off x="2848418" y="3991309"/>
                      <a:ext cx="2371916" cy="705705"/>
                    </a:xfrm>
                    <a:prstGeom prst="bentConnector3">
                      <a:avLst>
                        <a:gd name="adj1" fmla="val 100245"/>
                      </a:avLst>
                    </a:prstGeom>
                    <a:grpFill/>
                    <a:ln w="19050" algn="ctr">
                      <a:solidFill>
                        <a:srgbClr val="000000"/>
                      </a:solidFill>
                      <a:prstDash val="dash"/>
                      <a:round/>
                      <a:headEnd/>
                      <a:tailEnd type="triangle" w="med" len="med"/>
                    </a:ln>
                    <a:extLst/>
                  </p:spPr>
                </p:cxnSp>
                <p:sp>
                  <p:nvSpPr>
                    <p:cNvPr id="88" name="Text Box 11"/>
                    <p:cNvSpPr txBox="1">
                      <a:spLocks noChangeArrowheads="1"/>
                    </p:cNvSpPr>
                    <p:nvPr/>
                  </p:nvSpPr>
                  <p:spPr bwMode="auto">
                    <a:xfrm>
                      <a:off x="1506461" y="1286944"/>
                      <a:ext cx="979895" cy="2837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Switch</a:t>
                      </a:r>
                    </a:p>
                  </p:txBody>
                </p:sp>
                <p:sp>
                  <p:nvSpPr>
                    <p:cNvPr id="89" name="Rechteck 88"/>
                    <p:cNvSpPr/>
                    <p:nvPr/>
                  </p:nvSpPr>
                  <p:spPr>
                    <a:xfrm>
                      <a:off x="2458901" y="347713"/>
                      <a:ext cx="1091016" cy="345493"/>
                    </a:xfrm>
                    <a:prstGeom prst="rect">
                      <a:avLst/>
                    </a:prstGeom>
                    <a:grpFill/>
                  </p:spPr>
                  <p:txBody>
                    <a:bodyPr wrap="none">
                      <a:spAutoFit/>
                    </a:bodyPr>
                    <a:lstStyle/>
                    <a:p>
                      <a:r>
                        <a:rPr lang="de-DE" sz="1050" i="0" u="none" strike="noStrike" dirty="0">
                          <a:solidFill>
                            <a:srgbClr val="000000"/>
                          </a:solidFill>
                          <a:effectLst/>
                          <a:latin typeface="Arial" panose="020B0604020202020204" pitchFamily="34" charset="0"/>
                        </a:rPr>
                        <a:t>TX Module</a:t>
                      </a:r>
                    </a:p>
                  </p:txBody>
                </p:sp>
                <p:sp>
                  <p:nvSpPr>
                    <p:cNvPr id="90" name="Rechteck 89"/>
                    <p:cNvSpPr/>
                    <p:nvPr/>
                  </p:nvSpPr>
                  <p:spPr>
                    <a:xfrm>
                      <a:off x="7622347" y="337175"/>
                      <a:ext cx="1111908" cy="345493"/>
                    </a:xfrm>
                    <a:prstGeom prst="rect">
                      <a:avLst/>
                    </a:prstGeom>
                    <a:grpFill/>
                  </p:spPr>
                  <p:txBody>
                    <a:bodyPr wrap="none">
                      <a:spAutoFit/>
                    </a:bodyPr>
                    <a:lstStyle/>
                    <a:p>
                      <a:r>
                        <a:rPr lang="de-DE" sz="1050" i="0" u="none" strike="noStrike" dirty="0">
                          <a:solidFill>
                            <a:srgbClr val="000000"/>
                          </a:solidFill>
                          <a:effectLst/>
                          <a:latin typeface="Arial" panose="020B0604020202020204" pitchFamily="34" charset="0"/>
                        </a:rPr>
                        <a:t>RX Module</a:t>
                      </a:r>
                    </a:p>
                  </p:txBody>
                </p:sp>
                <p:grpSp>
                  <p:nvGrpSpPr>
                    <p:cNvPr id="91" name="Gruppieren 110"/>
                    <p:cNvGrpSpPr/>
                    <p:nvPr/>
                  </p:nvGrpSpPr>
                  <p:grpSpPr bwMode="auto">
                    <a:xfrm>
                      <a:off x="2666314" y="2909061"/>
                      <a:ext cx="404582" cy="421740"/>
                      <a:chOff x="5053775" y="1553784"/>
                      <a:chExt cx="404601" cy="408769"/>
                    </a:xfrm>
                    <a:grpFill/>
                  </p:grpSpPr>
                  <p:sp>
                    <p:nvSpPr>
                      <p:cNvPr id="102" name="Flowchart: Process 284"/>
                      <p:cNvSpPr/>
                      <p:nvPr/>
                    </p:nvSpPr>
                    <p:spPr bwMode="auto">
                      <a:xfrm>
                        <a:off x="5053775" y="1572113"/>
                        <a:ext cx="404601" cy="369360"/>
                      </a:xfrm>
                      <a:prstGeom prst="flowChartProcess">
                        <a:avLst/>
                      </a:prstGeom>
                      <a:solidFill>
                        <a:schemeClr val="bg1"/>
                      </a:solid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103"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104"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05"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106"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07"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grpSp>
                  <p:nvGrpSpPr>
                    <p:cNvPr id="92" name="Gruppieren 110"/>
                    <p:cNvGrpSpPr/>
                    <p:nvPr/>
                  </p:nvGrpSpPr>
                  <p:grpSpPr bwMode="auto">
                    <a:xfrm>
                      <a:off x="9106119" y="2831297"/>
                      <a:ext cx="404582" cy="421740"/>
                      <a:chOff x="5053775" y="1553784"/>
                      <a:chExt cx="404601" cy="408769"/>
                    </a:xfrm>
                    <a:grpFill/>
                  </p:grpSpPr>
                  <p:sp>
                    <p:nvSpPr>
                      <p:cNvPr id="96" name="Flowchart: Process 284"/>
                      <p:cNvSpPr/>
                      <p:nvPr/>
                    </p:nvSpPr>
                    <p:spPr bwMode="auto">
                      <a:xfrm>
                        <a:off x="5053775" y="1572113"/>
                        <a:ext cx="404601" cy="369360"/>
                      </a:xfrm>
                      <a:prstGeom prst="flowChartProcess">
                        <a:avLst/>
                      </a:prstGeom>
                      <a:solidFill>
                        <a:schemeClr val="bg1"/>
                      </a:solid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97"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98"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99"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100"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101"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93" name="Rechteck 92"/>
                    <p:cNvSpPr/>
                    <p:nvPr/>
                  </p:nvSpPr>
                  <p:spPr>
                    <a:xfrm>
                      <a:off x="2969706" y="1623449"/>
                      <a:ext cx="1761669" cy="460656"/>
                    </a:xfrm>
                    <a:prstGeom prst="rect">
                      <a:avLst/>
                    </a:prstGeom>
                    <a:grpFill/>
                  </p:spPr>
                  <p:txBody>
                    <a:bodyPr wrap="none">
                      <a:spAutoFit/>
                    </a:bodyPr>
                    <a:lstStyle/>
                    <a:p>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180 - 220 GHz</a:t>
                      </a:r>
                      <a:endParaRPr lang="de-DE" sz="1600" dirty="0">
                        <a:solidFill>
                          <a:srgbClr val="000000"/>
                        </a:solidFill>
                      </a:endParaRPr>
                    </a:p>
                  </p:txBody>
                </p:sp>
                <p:sp>
                  <p:nvSpPr>
                    <p:cNvPr id="94" name="Rechteck 93"/>
                    <p:cNvSpPr/>
                    <p:nvPr/>
                  </p:nvSpPr>
                  <p:spPr>
                    <a:xfrm>
                      <a:off x="8034735" y="1660346"/>
                      <a:ext cx="1208014" cy="355962"/>
                    </a:xfrm>
                    <a:prstGeom prst="rect">
                      <a:avLst/>
                    </a:prstGeom>
                    <a:grpFill/>
                  </p:spPr>
                  <p:txBody>
                    <a:bodyPr wrap="none">
                      <a:spAutoFit/>
                    </a:bodyPr>
                    <a:lstStyle/>
                    <a:p>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180-220 GHz</a:t>
                      </a:r>
                      <a:endParaRPr lang="de-DE" sz="1100" dirty="0">
                        <a:solidFill>
                          <a:srgbClr val="000000"/>
                        </a:solidFill>
                      </a:endParaRPr>
                    </a:p>
                  </p:txBody>
                </p:sp>
                <p:sp>
                  <p:nvSpPr>
                    <p:cNvPr id="95" name="Text Box 11"/>
                    <p:cNvSpPr txBox="1">
                      <a:spLocks noChangeArrowheads="1"/>
                    </p:cNvSpPr>
                    <p:nvPr/>
                  </p:nvSpPr>
                  <p:spPr bwMode="auto">
                    <a:xfrm>
                      <a:off x="3681471" y="2815934"/>
                      <a:ext cx="979895" cy="656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PA.</a:t>
                      </a:r>
                    </a:p>
                    <a:p>
                      <a:pPr algn="ctr" eaLnBrk="1" hangingPunct="1"/>
                      <a:r>
                        <a:rPr lang="es-ES" altLang="en-US" sz="1100" dirty="0">
                          <a:solidFill>
                            <a:srgbClr val="000000"/>
                          </a:solidFill>
                          <a:latin typeface="Times New Roman" pitchFamily="18" charset="0"/>
                        </a:rPr>
                        <a:t>5 dBm</a:t>
                      </a:r>
                    </a:p>
                  </p:txBody>
                </p:sp>
              </p:grpSp>
              <p:sp>
                <p:nvSpPr>
                  <p:cNvPr id="24" name="Text Box 11"/>
                  <p:cNvSpPr txBox="1">
                    <a:spLocks noChangeArrowheads="1"/>
                  </p:cNvSpPr>
                  <p:nvPr/>
                </p:nvSpPr>
                <p:spPr bwMode="auto">
                  <a:xfrm>
                    <a:off x="4745614" y="1451028"/>
                    <a:ext cx="866805" cy="4385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LNA</a:t>
                    </a:r>
                  </a:p>
                  <a:p>
                    <a:pPr algn="ctr"/>
                    <a:r>
                      <a:rPr lang="es-ES" altLang="en-US" sz="1100" dirty="0">
                        <a:solidFill>
                          <a:srgbClr val="000000"/>
                        </a:solidFill>
                        <a:latin typeface="Times New Roman" pitchFamily="18" charset="0"/>
                      </a:rPr>
                      <a:t>Gain : 20 dB</a:t>
                    </a:r>
                  </a:p>
                  <a:p>
                    <a:pPr algn="ctr"/>
                    <a:endParaRPr lang="es-ES" altLang="en-US" sz="1100" dirty="0">
                      <a:solidFill>
                        <a:srgbClr val="000000"/>
                      </a:solidFill>
                      <a:latin typeface="Times New Roman" pitchFamily="18" charset="0"/>
                    </a:endParaRPr>
                  </a:p>
                  <a:p>
                    <a:pPr algn="ctr"/>
                    <a:endParaRPr lang="es-ES" altLang="en-US" sz="1100" dirty="0">
                      <a:solidFill>
                        <a:srgbClr val="000000"/>
                      </a:solidFill>
                      <a:latin typeface="Times New Roman" pitchFamily="18" charset="0"/>
                    </a:endParaRPr>
                  </a:p>
                </p:txBody>
              </p:sp>
              <p:sp>
                <p:nvSpPr>
                  <p:cNvPr id="25" name="Rectangle 39"/>
                  <p:cNvSpPr>
                    <a:spLocks noChangeArrowheads="1"/>
                  </p:cNvSpPr>
                  <p:nvPr/>
                </p:nvSpPr>
                <p:spPr bwMode="auto">
                  <a:xfrm>
                    <a:off x="340381" y="675294"/>
                    <a:ext cx="713919" cy="931856"/>
                  </a:xfrm>
                  <a:prstGeom prst="rect">
                    <a:avLst/>
                  </a:prstGeom>
                  <a:grp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sz="1050" b="1" dirty="0">
                        <a:solidFill>
                          <a:srgbClr val="000000"/>
                        </a:solidFill>
                        <a:latin typeface="Times New Roman" panose="02020603050405020304" pitchFamily="18" charset="0"/>
                        <a:ea typeface="ＭＳ Ｐゴシック" charset="-128"/>
                      </a:rPr>
                      <a:t>UWB Sounder TX </a:t>
                    </a:r>
                  </a:p>
                  <a:p>
                    <a:pPr algn="ctr" eaLnBrk="1" hangingPunct="1">
                      <a:defRPr/>
                    </a:pPr>
                    <a:r>
                      <a:rPr lang="en-GB" sz="1000" dirty="0">
                        <a:solidFill>
                          <a:srgbClr val="000000"/>
                        </a:solidFill>
                        <a:latin typeface="Times New Roman" panose="02020603050405020304" pitchFamily="18" charset="0"/>
                        <a:ea typeface="ＭＳ Ｐゴシック" charset="-128"/>
                      </a:rPr>
                      <a:t>0 – 10 GHz</a:t>
                    </a:r>
                  </a:p>
                  <a:p>
                    <a:pPr algn="ctr" eaLnBrk="1" hangingPunct="1">
                      <a:defRPr/>
                    </a:pPr>
                    <a:r>
                      <a:rPr lang="es-ES" sz="1000" dirty="0">
                        <a:solidFill>
                          <a:srgbClr val="000000"/>
                        </a:solidFill>
                        <a:latin typeface="Times New Roman" panose="02020603050405020304" pitchFamily="18" charset="0"/>
                        <a:ea typeface="ＭＳ Ｐゴシック" charset="-128"/>
                      </a:rPr>
                      <a:t>P</a:t>
                    </a:r>
                    <a:r>
                      <a:rPr lang="es-ES" sz="1000" baseline="-25000" dirty="0">
                        <a:solidFill>
                          <a:srgbClr val="000000"/>
                        </a:solidFill>
                        <a:latin typeface="Times New Roman" panose="02020603050405020304" pitchFamily="18" charset="0"/>
                        <a:ea typeface="ＭＳ Ｐゴシック" charset="-128"/>
                      </a:rPr>
                      <a:t>TX </a:t>
                    </a:r>
                    <a:r>
                      <a:rPr lang="es-ES" sz="1000" dirty="0">
                        <a:solidFill>
                          <a:srgbClr val="000000"/>
                        </a:solidFill>
                        <a:latin typeface="Times New Roman" panose="02020603050405020304" pitchFamily="18" charset="0"/>
                        <a:ea typeface="ＭＳ Ｐゴシック" charset="-128"/>
                      </a:rPr>
                      <a:t>= 0dBm</a:t>
                    </a:r>
                  </a:p>
                </p:txBody>
              </p:sp>
            </p:grpSp>
            <p:sp>
              <p:nvSpPr>
                <p:cNvPr id="21" name="Text Box 11"/>
                <p:cNvSpPr txBox="1">
                  <a:spLocks noChangeArrowheads="1"/>
                </p:cNvSpPr>
                <p:nvPr/>
              </p:nvSpPr>
              <p:spPr bwMode="auto">
                <a:xfrm>
                  <a:off x="2491134" y="4227711"/>
                  <a:ext cx="1788323" cy="4825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1100" dirty="0">
                      <a:solidFill>
                        <a:srgbClr val="000000"/>
                      </a:solidFill>
                      <a:latin typeface="Times New Roman" pitchFamily="18" charset="0"/>
                    </a:rPr>
                    <a:t>Cable link</a:t>
                  </a:r>
                </a:p>
              </p:txBody>
            </p:sp>
            <p:sp>
              <p:nvSpPr>
                <p:cNvPr id="22" name="Text Box 11"/>
                <p:cNvSpPr txBox="1">
                  <a:spLocks noChangeArrowheads="1"/>
                </p:cNvSpPr>
                <p:nvPr/>
              </p:nvSpPr>
              <p:spPr bwMode="auto">
                <a:xfrm>
                  <a:off x="5905040" y="4227711"/>
                  <a:ext cx="1585905" cy="4825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1100" dirty="0">
                      <a:solidFill>
                        <a:srgbClr val="000000"/>
                      </a:solidFill>
                      <a:latin typeface="Times New Roman" pitchFamily="18" charset="0"/>
                    </a:rPr>
                    <a:t>Cable link</a:t>
                  </a:r>
                </a:p>
              </p:txBody>
            </p:sp>
          </p:grpSp>
          <p:sp>
            <p:nvSpPr>
              <p:cNvPr id="14" name="Text Box 11"/>
              <p:cNvSpPr txBox="1">
                <a:spLocks noChangeArrowheads="1"/>
              </p:cNvSpPr>
              <p:nvPr/>
            </p:nvSpPr>
            <p:spPr bwMode="auto">
              <a:xfrm>
                <a:off x="6972872" y="1816297"/>
                <a:ext cx="1003045" cy="307545"/>
              </a:xfrm>
              <a:prstGeom prst="rect">
                <a:avLst/>
              </a:prstGeom>
              <a:noFill/>
              <a:ln w="9525">
                <a:noFill/>
                <a:miter lim="800000"/>
                <a:headEnd/>
                <a:tailEnd/>
              </a:ln>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solidFill>
                      <a:srgbClr val="000000"/>
                    </a:solidFill>
                    <a:latin typeface="Times New Roman" pitchFamily="18" charset="0"/>
                  </a:rPr>
                  <a:t>IF-LNA</a:t>
                </a:r>
              </a:p>
              <a:p>
                <a:pPr algn="ctr"/>
                <a:endParaRPr lang="es-ES" altLang="en-US" sz="1100" dirty="0">
                  <a:solidFill>
                    <a:srgbClr val="000000"/>
                  </a:solidFill>
                  <a:latin typeface="Times New Roman" pitchFamily="18" charset="0"/>
                </a:endParaRPr>
              </a:p>
              <a:p>
                <a:pPr algn="ctr"/>
                <a:endParaRPr lang="es-ES" altLang="en-US" sz="1100" dirty="0">
                  <a:solidFill>
                    <a:srgbClr val="000000"/>
                  </a:solidFill>
                  <a:latin typeface="Times New Roman" pitchFamily="18" charset="0"/>
                </a:endParaRPr>
              </a:p>
            </p:txBody>
          </p:sp>
          <p:grpSp>
            <p:nvGrpSpPr>
              <p:cNvPr id="15" name="Gruppieren 14"/>
              <p:cNvGrpSpPr/>
              <p:nvPr/>
            </p:nvGrpSpPr>
            <p:grpSpPr>
              <a:xfrm>
                <a:off x="7381939" y="2147573"/>
                <a:ext cx="314716" cy="778028"/>
                <a:chOff x="7705939" y="1353367"/>
                <a:chExt cx="314716" cy="778028"/>
              </a:xfrm>
            </p:grpSpPr>
            <p:sp>
              <p:nvSpPr>
                <p:cNvPr id="18" name="Isosceles Triangle 103"/>
                <p:cNvSpPr/>
                <p:nvPr/>
              </p:nvSpPr>
              <p:spPr bwMode="auto">
                <a:xfrm rot="5400000">
                  <a:off x="7698198" y="1361108"/>
                  <a:ext cx="312680" cy="297197"/>
                </a:xfrm>
                <a:prstGeom prst="triangle">
                  <a:avLst>
                    <a:gd name="adj" fmla="val 49999"/>
                  </a:avLst>
                </a:prstGeom>
                <a:no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000000"/>
                    </a:solidFill>
                  </a:endParaRPr>
                </a:p>
              </p:txBody>
            </p:sp>
            <p:sp>
              <p:nvSpPr>
                <p:cNvPr id="19" name="Isosceles Triangle 103"/>
                <p:cNvSpPr/>
                <p:nvPr/>
              </p:nvSpPr>
              <p:spPr bwMode="auto">
                <a:xfrm rot="5400000">
                  <a:off x="7715717" y="1826456"/>
                  <a:ext cx="312680" cy="297197"/>
                </a:xfrm>
                <a:prstGeom prst="triangle">
                  <a:avLst>
                    <a:gd name="adj" fmla="val 49999"/>
                  </a:avLst>
                </a:prstGeom>
                <a:no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000000"/>
                    </a:solidFill>
                  </a:endParaRPr>
                </a:p>
              </p:txBody>
            </p:sp>
          </p:grpSp>
          <p:cxnSp>
            <p:nvCxnSpPr>
              <p:cNvPr id="16" name="Gewinkelte Verbindung 126"/>
              <p:cNvCxnSpPr>
                <a:cxnSpLocks noChangeShapeType="1"/>
                <a:stCxn id="18" idx="0"/>
              </p:cNvCxnSpPr>
              <p:nvPr/>
            </p:nvCxnSpPr>
            <p:spPr bwMode="auto">
              <a:xfrm flipV="1">
                <a:off x="7679137" y="2302492"/>
                <a:ext cx="218107" cy="1418"/>
              </a:xfrm>
              <a:prstGeom prst="bentConnector3">
                <a:avLst>
                  <a:gd name="adj1" fmla="val 50000"/>
                </a:avLst>
              </a:prstGeom>
              <a:noFill/>
              <a:ln w="19050" algn="ctr">
                <a:solidFill>
                  <a:srgbClr val="000000"/>
                </a:solidFill>
                <a:round/>
                <a:headEnd/>
                <a:tailEnd type="triangle" w="med" len="med"/>
              </a:ln>
              <a:extLst/>
            </p:spPr>
          </p:cxnSp>
          <p:cxnSp>
            <p:nvCxnSpPr>
              <p:cNvPr id="17" name="Gewinkelte Verbindung 126"/>
              <p:cNvCxnSpPr>
                <a:cxnSpLocks noChangeShapeType="1"/>
                <a:stCxn id="19" idx="0"/>
              </p:cNvCxnSpPr>
              <p:nvPr/>
            </p:nvCxnSpPr>
            <p:spPr bwMode="auto">
              <a:xfrm flipV="1">
                <a:off x="7696656" y="2764021"/>
                <a:ext cx="200588" cy="5237"/>
              </a:xfrm>
              <a:prstGeom prst="bentConnector3">
                <a:avLst>
                  <a:gd name="adj1" fmla="val 50000"/>
                </a:avLst>
              </a:prstGeom>
              <a:noFill/>
              <a:ln w="19050" algn="ctr">
                <a:solidFill>
                  <a:srgbClr val="000000"/>
                </a:solidFill>
                <a:round/>
                <a:headEnd/>
                <a:tailEnd type="triangle" w="med" len="med"/>
              </a:ln>
              <a:extLst/>
            </p:spPr>
          </p:cxnSp>
        </p:grpSp>
        <p:sp>
          <p:nvSpPr>
            <p:cNvPr id="11" name="Rechteck 10"/>
            <p:cNvSpPr/>
            <p:nvPr/>
          </p:nvSpPr>
          <p:spPr>
            <a:xfrm>
              <a:off x="3608472" y="1186211"/>
              <a:ext cx="653975" cy="2892729"/>
            </a:xfrm>
            <a:prstGeom prst="rect">
              <a:avLst/>
            </a:prstGeom>
            <a:noFill/>
            <a:ln w="28575">
              <a:solidFill>
                <a:srgbClr val="0099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de-DE" sz="1600">
                <a:solidFill>
                  <a:srgbClr val="FF0000"/>
                </a:solidFill>
              </a:endParaRPr>
            </a:p>
          </p:txBody>
        </p:sp>
        <p:sp>
          <p:nvSpPr>
            <p:cNvPr id="12" name="Rechteck 11"/>
            <p:cNvSpPr/>
            <p:nvPr/>
          </p:nvSpPr>
          <p:spPr>
            <a:xfrm>
              <a:off x="3007162" y="1196333"/>
              <a:ext cx="545534" cy="2867204"/>
            </a:xfrm>
            <a:prstGeom prst="rect">
              <a:avLst/>
            </a:prstGeom>
            <a:noFill/>
            <a:ln w="28575">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de-DE" sz="1600">
                <a:solidFill>
                  <a:srgbClr val="FF0000"/>
                </a:solidFill>
              </a:endParaRPr>
            </a:p>
          </p:txBody>
        </p:sp>
      </p:grpSp>
    </p:spTree>
    <p:extLst>
      <p:ext uri="{BB962C8B-B14F-4D97-AF65-F5344CB8AC3E}">
        <p14:creationId xmlns:p14="http://schemas.microsoft.com/office/powerpoint/2010/main" val="299464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5" name="Rectangle 2"/>
          <p:cNvSpPr txBox="1">
            <a:spLocks noChangeArrowheads="1"/>
          </p:cNvSpPr>
          <p:nvPr/>
        </p:nvSpPr>
        <p:spPr>
          <a:xfrm>
            <a:off x="611560" y="1484784"/>
            <a:ext cx="8280920" cy="2232248"/>
          </a:xfrm>
          <a:prstGeom prst="rect">
            <a:avLst/>
          </a:prstGeom>
        </p:spPr>
        <p:txBody>
          <a:bodyPr/>
          <a:lstStyle/>
          <a:p>
            <a:pPr algn="ctr" eaLnBrk="1" hangingPunct="1">
              <a:defRPr/>
            </a:pPr>
            <a:r>
              <a:rPr lang="en-US" sz="3200" b="1" dirty="0">
                <a:solidFill>
                  <a:schemeClr val="tx1"/>
                </a:solidFill>
                <a:latin typeface="+mj-lt"/>
              </a:rPr>
              <a:t>Multi-Band Channel Sounder</a:t>
            </a:r>
          </a:p>
          <a:p>
            <a:pPr algn="ctr" eaLnBrk="1" hangingPunct="1">
              <a:defRPr/>
            </a:pPr>
            <a:r>
              <a:rPr lang="en-US" sz="3200" b="1" dirty="0">
                <a:solidFill>
                  <a:schemeClr val="tx1"/>
                </a:solidFill>
                <a:latin typeface="+mj-lt"/>
              </a:rPr>
              <a:t>from </a:t>
            </a:r>
          </a:p>
          <a:p>
            <a:pPr algn="ctr" eaLnBrk="1" hangingPunct="1">
              <a:defRPr/>
            </a:pPr>
            <a:r>
              <a:rPr lang="en-US" sz="3200" b="1" dirty="0">
                <a:solidFill>
                  <a:schemeClr val="tx1"/>
                </a:solidFill>
                <a:latin typeface="+mj-lt"/>
              </a:rPr>
              <a:t>Microwave to Terahertz</a:t>
            </a:r>
          </a:p>
        </p:txBody>
      </p:sp>
    </p:spTree>
    <p:extLst>
      <p:ext uri="{BB962C8B-B14F-4D97-AF65-F5344CB8AC3E}">
        <p14:creationId xmlns:p14="http://schemas.microsoft.com/office/powerpoint/2010/main" val="195749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a:t>
            </a:fld>
            <a:endParaRPr lang="en-GB" dirty="0"/>
          </a:p>
        </p:txBody>
      </p:sp>
      <p:sp>
        <p:nvSpPr>
          <p:cNvPr id="5" name="Titel 1"/>
          <p:cNvSpPr>
            <a:spLocks noGrp="1"/>
          </p:cNvSpPr>
          <p:nvPr>
            <p:ph type="title"/>
          </p:nvPr>
        </p:nvSpPr>
        <p:spPr>
          <a:xfrm>
            <a:off x="-60960" y="332656"/>
            <a:ext cx="8229600" cy="1143000"/>
          </a:xfrm>
        </p:spPr>
        <p:txBody>
          <a:bodyPr/>
          <a:lstStyle/>
          <a:p>
            <a:r>
              <a:rPr lang="de-DE" sz="3200" dirty="0"/>
              <a:t>Multi-Band Measurement Setup</a:t>
            </a:r>
          </a:p>
        </p:txBody>
      </p:sp>
      <p:pic>
        <p:nvPicPr>
          <p:cNvPr id="7" name="Grafik 6"/>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193280" y="838200"/>
            <a:ext cx="1950720" cy="5125421"/>
          </a:xfrm>
          <a:prstGeom prst="rect">
            <a:avLst/>
          </a:prstGeom>
        </p:spPr>
      </p:pic>
      <p:sp>
        <p:nvSpPr>
          <p:cNvPr id="8" name="Inhaltsplatzhalter 2"/>
          <p:cNvSpPr txBox="1">
            <a:spLocks/>
          </p:cNvSpPr>
          <p:nvPr/>
        </p:nvSpPr>
        <p:spPr>
          <a:xfrm>
            <a:off x="323528" y="1412776"/>
            <a:ext cx="6736080" cy="484678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pPr>
            <a:r>
              <a:rPr lang="en-GB" sz="1800" kern="0" dirty="0"/>
              <a:t>Three of the follow bands can be combined as desired (3-10 GHz, 30-37 GHz, 60-67 GHz, 71-78 GHz and 180-210 GHz) </a:t>
            </a:r>
          </a:p>
          <a:p>
            <a:pPr>
              <a:lnSpc>
                <a:spcPct val="150000"/>
              </a:lnSpc>
            </a:pPr>
            <a:r>
              <a:rPr lang="en-GB" sz="1800" kern="0" dirty="0"/>
              <a:t>Antennas can occupy exactly the same position (only for two frequency bands at the same setup)</a:t>
            </a:r>
            <a:endParaRPr lang="en-GB" sz="1800" kern="0" dirty="0">
              <a:sym typeface="Wingdings" panose="05000000000000000000" pitchFamily="2" charset="2"/>
            </a:endParaRPr>
          </a:p>
          <a:p>
            <a:pPr>
              <a:lnSpc>
                <a:spcPct val="150000"/>
              </a:lnSpc>
            </a:pPr>
            <a:r>
              <a:rPr lang="en-GB" sz="1800" kern="0" dirty="0">
                <a:sym typeface="Wingdings" panose="05000000000000000000" pitchFamily="2" charset="2"/>
              </a:rPr>
              <a:t>Comparison of the propagation characteristics at different frequencies with the exactly same conditions</a:t>
            </a:r>
          </a:p>
          <a:p>
            <a:pPr lvl="1">
              <a:lnSpc>
                <a:spcPct val="150000"/>
              </a:lnSpc>
              <a:buFont typeface="Wingdings" panose="05000000000000000000" pitchFamily="2" charset="2"/>
              <a:buChar char="Ø"/>
            </a:pPr>
            <a:r>
              <a:rPr lang="en-GB" sz="1600" kern="0" dirty="0">
                <a:solidFill>
                  <a:srgbClr val="00B050"/>
                </a:solidFill>
                <a:sym typeface="Wingdings" panose="05000000000000000000" pitchFamily="2" charset="2"/>
              </a:rPr>
              <a:t>The only Channel Sounder with this feature</a:t>
            </a:r>
          </a:p>
          <a:p>
            <a:pPr>
              <a:lnSpc>
                <a:spcPct val="150000"/>
              </a:lnSpc>
            </a:pPr>
            <a:r>
              <a:rPr lang="en-GB" sz="1800" kern="0" dirty="0">
                <a:sym typeface="Wingdings" panose="05000000000000000000" pitchFamily="2" charset="2"/>
              </a:rPr>
              <a:t>Reduce of the measurement time</a:t>
            </a:r>
          </a:p>
          <a:p>
            <a:pPr>
              <a:lnSpc>
                <a:spcPct val="150000"/>
              </a:lnSpc>
            </a:pPr>
            <a:r>
              <a:rPr lang="en-GB" sz="1800" kern="0" dirty="0"/>
              <a:t>Phases coherent and phase stable measurements</a:t>
            </a:r>
          </a:p>
          <a:p>
            <a:pPr lvl="1">
              <a:lnSpc>
                <a:spcPct val="150000"/>
              </a:lnSpc>
              <a:buFont typeface="Wingdings" panose="05000000000000000000" pitchFamily="2" charset="2"/>
              <a:buChar char="Ø"/>
            </a:pPr>
            <a:r>
              <a:rPr lang="en-GB" sz="1800" kern="0" dirty="0"/>
              <a:t>calculation of synthetic aperture</a:t>
            </a:r>
          </a:p>
          <a:p>
            <a:pPr lvl="1">
              <a:lnSpc>
                <a:spcPct val="150000"/>
              </a:lnSpc>
              <a:buFont typeface="Wingdings" panose="05000000000000000000" pitchFamily="2" charset="2"/>
              <a:buChar char="Ø"/>
            </a:pPr>
            <a:r>
              <a:rPr lang="en-GB" sz="1800" kern="0" dirty="0"/>
              <a:t>After Calibration HRPE is possible</a:t>
            </a:r>
          </a:p>
          <a:p>
            <a:pPr lvl="1">
              <a:lnSpc>
                <a:spcPct val="150000"/>
              </a:lnSpc>
            </a:pPr>
            <a:endParaRPr lang="en-GB" sz="1400" kern="0" dirty="0"/>
          </a:p>
          <a:p>
            <a:pPr lvl="1">
              <a:lnSpc>
                <a:spcPct val="150000"/>
              </a:lnSpc>
            </a:pPr>
            <a:endParaRPr lang="en-GB" sz="1400" kern="0" dirty="0"/>
          </a:p>
        </p:txBody>
      </p:sp>
    </p:spTree>
    <p:extLst>
      <p:ext uri="{BB962C8B-B14F-4D97-AF65-F5344CB8AC3E}">
        <p14:creationId xmlns:p14="http://schemas.microsoft.com/office/powerpoint/2010/main" val="4103908145"/>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972</Words>
  <Application>Microsoft Office PowerPoint</Application>
  <PresentationFormat>Bildschirmpräsentation (4:3)</PresentationFormat>
  <Paragraphs>182</Paragraphs>
  <Slides>18</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18</vt:i4>
      </vt:variant>
    </vt:vector>
  </HeadingPairs>
  <TitlesOfParts>
    <vt:vector size="28" baseType="lpstr">
      <vt:lpstr>Arial Unicode MS</vt:lpstr>
      <vt:lpstr>MS Gothic</vt:lpstr>
      <vt:lpstr>ＭＳ Ｐゴシック</vt:lpstr>
      <vt:lpstr>ＭＳ Ｐゴシック</vt:lpstr>
      <vt:lpstr>Arial</vt:lpstr>
      <vt:lpstr>Calibri</vt:lpstr>
      <vt:lpstr>Times New Roman</vt:lpstr>
      <vt:lpstr>Verdana</vt:lpstr>
      <vt:lpstr>Wingdings</vt:lpstr>
      <vt:lpstr>802-11-Submission</vt:lpstr>
      <vt:lpstr>Fast-Spot-Channel Analysis and Demonstration at 200 GHz for Extremely High Data Rates in Ultra Dense Environments</vt:lpstr>
      <vt:lpstr>Abstract</vt:lpstr>
      <vt:lpstr>Outline</vt:lpstr>
      <vt:lpstr>PowerPoint-Präsentation</vt:lpstr>
      <vt:lpstr>Overview BMBF Project  “fast Spot “</vt:lpstr>
      <vt:lpstr>PowerPoint-Präsentation</vt:lpstr>
      <vt:lpstr>PowerPoint-Präsentation</vt:lpstr>
      <vt:lpstr>PowerPoint-Präsentation</vt:lpstr>
      <vt:lpstr>Multi-Band Measurement Setup</vt:lpstr>
      <vt:lpstr>PowerPoint-Präsentation</vt:lpstr>
      <vt:lpstr>Class room / Meeting room scenario </vt:lpstr>
      <vt:lpstr>Dinning Hall</vt:lpstr>
      <vt:lpstr>Entrance Hall</vt:lpstr>
      <vt:lpstr>Lecture Hall</vt:lpstr>
      <vt:lpstr>PowerPoint-Präsentation</vt:lpstr>
      <vt:lpstr>PowerPoint-Präsentation</vt:lpstr>
      <vt:lpstr>PowerPoint-Präsentation</vt:lpstr>
      <vt:lpstr>PowerPoint-Präsentation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Robert Müller, Stephan H;Diego Dupleich, Reiner Thomä</dc:creator>
  <cp:lastModifiedBy>Robert Müller</cp:lastModifiedBy>
  <cp:revision>1485</cp:revision>
  <cp:lastPrinted>2016-11-04T01:11:31Z</cp:lastPrinted>
  <dcterms:created xsi:type="dcterms:W3CDTF">2014-10-16T10:58:26Z</dcterms:created>
  <dcterms:modified xsi:type="dcterms:W3CDTF">2017-07-10T09:43:52Z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1489164775</vt:lpwstr>
  </property>
</Properties>
</file>